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8" r:id="rId5"/>
    <p:sldId id="273" r:id="rId6"/>
    <p:sldId id="257" r:id="rId7"/>
    <p:sldId id="284" r:id="rId8"/>
    <p:sldId id="285" r:id="rId9"/>
    <p:sldId id="275" r:id="rId10"/>
    <p:sldId id="283" r:id="rId11"/>
    <p:sldId id="282" r:id="rId12"/>
    <p:sldId id="259" r:id="rId13"/>
    <p:sldId id="281" r:id="rId14"/>
    <p:sldId id="266" r:id="rId15"/>
    <p:sldId id="268" r:id="rId16"/>
    <p:sldId id="270" r:id="rId17"/>
    <p:sldId id="261" r:id="rId18"/>
    <p:sldId id="277" r:id="rId19"/>
    <p:sldId id="276" r:id="rId20"/>
    <p:sldId id="258" r:id="rId21"/>
    <p:sldId id="279" r:id="rId22"/>
    <p:sldId id="280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/>
    <p:restoredTop sz="94771"/>
  </p:normalViewPr>
  <p:slideViewPr>
    <p:cSldViewPr snapToGrid="0" snapToObjects="1">
      <p:cViewPr varScale="1">
        <p:scale>
          <a:sx n="83" d="100"/>
          <a:sy n="83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E517-A0AD-B341-ACBA-7513F8212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A5E1-ABFF-5C4C-BE8C-DFC2A7955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F87E0-5AC7-DD40-9DF2-BFF73D5B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8FC90-A609-E748-92BB-F612B837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9BDB8-AE7B-514D-9020-E2D132D0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78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E806-40CA-574E-B758-C6CD12CE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3FA4A-68AC-D740-9F2C-C10D9CB3C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261B7-A358-DC40-AB04-BA19ED4F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CC432-25D4-2649-92AA-F3A1BB17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DC8B8-C2FC-F74E-8608-E8706DFE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09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7C8F48-5D5C-5847-8B0B-FAA8B4E2D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25E07-9038-0C4C-B82B-F6EE3E327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89ABE-8F97-D342-882F-1BC06D85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A63D2-E1D6-134D-90F1-632AA1D6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6F063-FDA5-0047-ABB7-C776642D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99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A5F5-91E2-4D4F-A333-427EC3B1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7D215-492D-E34D-B00F-72AE1951B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SzPct val="80000"/>
              <a:buFont typeface="Courier New" panose="02070309020205020404" pitchFamily="49" charset="0"/>
              <a:buChar char="o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SzPct val="80000"/>
              <a:buFont typeface="Wingdings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14550" indent="-285750">
              <a:buSzPct val="80000"/>
              <a:buFont typeface="Wingdings" pitchFamily="2" charset="2"/>
              <a:buChar char="Ø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078E-DA34-2D49-8062-BD87C796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2960C-FC6B-F043-A2ED-91BD0769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AD268-FAC3-AD4E-A146-F6D3FD51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68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18C5-B5CD-034A-B41F-C713C59B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BE4F-3409-B34B-8BAF-4DE09E212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117D5-7039-F34E-B534-0C003753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B307F-D1D3-9149-B2CC-A2F49BB6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E010A-96A3-3341-A1BE-B88CDB25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39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F450-98FF-9D49-B805-989EAE43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0DC1-7742-A24B-992D-90D84CF11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A8D05-5D52-DF49-90AD-989D991AE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D0327-3083-7E4F-9EDE-154E0C62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8F662-CB47-1A40-A715-8C04AE39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4C4B2-6796-3F4B-8EB3-A4A1305D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01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65B2-FC1D-014C-81CB-BF3CA853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A936E-5401-1B4A-8CF6-D0B7F25C3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2476E-E36C-9843-B2D2-FA9BE55F5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8FAB1-A0D1-DF45-9921-12441F90A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99318-A20D-6C44-9963-5A8A49859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BA3F1-2900-DB48-A66C-5E061CEC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38445-EDE5-CD4B-B300-FE288B7B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6CFA8-EE69-8E43-A3B8-109715A8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57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BE42-0B81-9544-A04B-C8F5BD10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D70CA-DB26-6F43-AE69-302B2EF6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E0010-7600-C847-A345-1BC63971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CE913-1885-A740-932B-7B6C7238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85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E2504-E776-A940-B7F9-4BCAD276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C1701-6BB2-E442-B290-8D0880C7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1D35A-8C79-324E-BE4F-B64FE54F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38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F66E-DFFA-F94E-A279-74144098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016D-DE1F-EA4D-8BBE-2ED008120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2B3F3-CE69-6F44-A5C7-C3716A17A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09D9A-84DF-B847-ACAE-13A9500A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0D4D-18E4-A94B-9F3E-96169340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61ECA-3F00-B24A-8542-B1E64FF0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8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44F7-9EB3-E047-AC9C-1E4F6809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08D4B-8807-B64F-A6AF-C9E9EAD22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DE21C-3A3F-0B47-AB45-5C23FDE6C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6DF77-52CE-8B46-A26B-B664D870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25C4F-F84F-C540-9BF7-19ECADFA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FD0A0-87AC-2C47-AE8A-37843E4A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85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24460-8CC2-F447-8A79-0D6DCA21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0205B-1960-EC42-B44B-E472A026F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DB91-F521-E249-A502-01C3A634A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6674-C79E-3C41-A2EB-E51A2ED2EB09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839C5-1038-1641-9CF8-D0777AB9F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E1862-7C66-5E4A-BBC2-24F29E33A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5EFCD-729E-E74E-8FC3-EF35B0729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33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1D1DA-4EEA-BE4A-AE32-00E400F4B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luce: onde o particelle?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18A22-98F4-534E-8DEA-9306AD83D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Aleandro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Nisati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Istituto Nazionale di Fisica Nucleare – Sezione di Roma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Roma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Sapienza</a:t>
            </a:r>
          </a:p>
        </p:txBody>
      </p:sp>
    </p:spTree>
    <p:extLst>
      <p:ext uri="{BB962C8B-B14F-4D97-AF65-F5344CB8AC3E}">
        <p14:creationId xmlns:p14="http://schemas.microsoft.com/office/powerpoint/2010/main" val="1666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E2A88C-6187-B543-BDF3-B6551506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 err="1"/>
              <a:t>Effetto</a:t>
            </a:r>
            <a:r>
              <a:rPr lang="en-GB" sz="5400" dirty="0"/>
              <a:t> </a:t>
            </a:r>
            <a:r>
              <a:rPr lang="en-GB" sz="5400" dirty="0" err="1"/>
              <a:t>fotoelettrico</a:t>
            </a:r>
            <a:endParaRPr lang="en-GB" sz="5400" dirty="0"/>
          </a:p>
        </p:txBody>
      </p:sp>
      <p:pic>
        <p:nvPicPr>
          <p:cNvPr id="2052" name="Picture 4" descr="Risultati immagini per effetto fotoelettrico">
            <a:extLst>
              <a:ext uri="{FF2B5EF4-FFF2-40B4-BE49-F238E27FC236}">
                <a16:creationId xmlns:a16="http://schemas.microsoft.com/office/drawing/2014/main" id="{711A7B1B-BC79-AC4A-8B60-79C9538FE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9" y="1658316"/>
            <a:ext cx="11594843" cy="50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8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pannelli fotovoltaici">
            <a:extLst>
              <a:ext uri="{FF2B5EF4-FFF2-40B4-BE49-F238E27FC236}">
                <a16:creationId xmlns:a16="http://schemas.microsoft.com/office/drawing/2014/main" id="{5FF08DBC-4ED4-434E-85C3-75BB5FF43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8" y="1455065"/>
            <a:ext cx="5932592" cy="39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pannelli fotovoltaici satelliti">
            <a:extLst>
              <a:ext uri="{FF2B5EF4-FFF2-40B4-BE49-F238E27FC236}">
                <a16:creationId xmlns:a16="http://schemas.microsoft.com/office/drawing/2014/main" id="{42BFB4DB-3B93-1B45-929B-6BF00BCA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08" y="1387372"/>
            <a:ext cx="5360984" cy="40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C168175-07A1-CF41-8052-A99F8EE8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 err="1"/>
              <a:t>Effetto</a:t>
            </a:r>
            <a:r>
              <a:rPr lang="en-GB" sz="5400" dirty="0"/>
              <a:t> </a:t>
            </a:r>
            <a:r>
              <a:rPr lang="en-GB" sz="5400" dirty="0" err="1"/>
              <a:t>fotoelettrico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3825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5DBBE-52A4-5F4B-A0C8-59859A8B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11" y="0"/>
            <a:ext cx="97265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6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0D138-CDF7-3D4F-8D74-555A1E6C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37937"/>
            <a:ext cx="9639300" cy="5121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83514-9C0E-7E40-B541-CD7610B30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37" y="5159073"/>
            <a:ext cx="4569285" cy="15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9050-5875-2145-B377-93692CCA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94395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visibile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EDD961-E9BF-8B4A-9D75-9709B264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76" y="1685196"/>
            <a:ext cx="5794395" cy="4281218"/>
          </a:xfrm>
        </p:spPr>
        <p:txBody>
          <a:bodyPr>
            <a:normAutofit/>
          </a:bodyPr>
          <a:lstStyle/>
          <a:p>
            <a:r>
              <a:rPr lang="it-IT" dirty="0"/>
              <a:t>Posso pensare di usare </a:t>
            </a:r>
            <a:r>
              <a:rPr lang="it-IT" b="1" dirty="0">
                <a:solidFill>
                  <a:srgbClr val="000090"/>
                </a:solidFill>
              </a:rPr>
              <a:t>elettroni di alta energia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al posto della luce</a:t>
            </a:r>
          </a:p>
          <a:p>
            <a:r>
              <a:rPr lang="it-IT" dirty="0"/>
              <a:t>Uso dei </a:t>
            </a:r>
            <a:r>
              <a:rPr lang="it-IT" b="1" dirty="0">
                <a:solidFill>
                  <a:srgbClr val="000090"/>
                </a:solidFill>
              </a:rPr>
              <a:t>magneti</a:t>
            </a:r>
            <a:r>
              <a:rPr lang="it-IT" dirty="0"/>
              <a:t> al posto delle </a:t>
            </a:r>
            <a:r>
              <a:rPr lang="it-IT" b="1" dirty="0">
                <a:solidFill>
                  <a:srgbClr val="000090"/>
                </a:solidFill>
              </a:rPr>
              <a:t>lenti</a:t>
            </a:r>
            <a:r>
              <a:rPr lang="it-IT" dirty="0"/>
              <a:t> per “ingrandire l’immagine” che gli elettroni producono attraversando il campione in esame;</a:t>
            </a:r>
          </a:p>
          <a:p>
            <a:r>
              <a:rPr lang="it-IT" b="1" dirty="0">
                <a:solidFill>
                  <a:srgbClr val="000090"/>
                </a:solidFill>
              </a:rPr>
              <a:t>Converto l’”immagine” </a:t>
            </a:r>
            <a:r>
              <a:rPr lang="it-IT" dirty="0"/>
              <a:t>creata dagli elettroni attraverso uno schermo simile a quello di un televisore di vecchia generazione.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11FB5-DD14-4B49-8576-30DD7F07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08" y="808798"/>
            <a:ext cx="4806016" cy="5927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3B47E-6DD6-3545-BE1B-8547AE855192}"/>
              </a:ext>
            </a:extLst>
          </p:cNvPr>
          <p:cNvSpPr txBox="1"/>
          <p:nvPr/>
        </p:nvSpPr>
        <p:spPr>
          <a:xfrm>
            <a:off x="6895119" y="179389"/>
            <a:ext cx="409566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err="1">
                <a:solidFill>
                  <a:srgbClr val="000090"/>
                </a:solidFill>
              </a:rPr>
              <a:t>Microscopio</a:t>
            </a:r>
            <a:r>
              <a:rPr lang="en-US" sz="3100" b="1" dirty="0">
                <a:solidFill>
                  <a:srgbClr val="000090"/>
                </a:solidFill>
              </a:rPr>
              <a:t> </a:t>
            </a:r>
            <a:r>
              <a:rPr lang="en-US" sz="3100" b="1" dirty="0" err="1">
                <a:solidFill>
                  <a:srgbClr val="000090"/>
                </a:solidFill>
              </a:rPr>
              <a:t>elettronico</a:t>
            </a:r>
            <a:endParaRPr lang="en-US" sz="31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0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microscopio</a:t>
            </a:r>
            <a:r>
              <a:rPr lang="en-US" dirty="0"/>
              <a:t> </a:t>
            </a:r>
            <a:r>
              <a:rPr lang="en-US" dirty="0" err="1"/>
              <a:t>elettronico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333500"/>
            <a:ext cx="3784600" cy="1917700"/>
          </a:xfrm>
        </p:spPr>
        <p:txBody>
          <a:bodyPr>
            <a:normAutofit/>
          </a:bodyPr>
          <a:lstStyle/>
          <a:p>
            <a:r>
              <a:rPr lang="en-US" dirty="0" err="1"/>
              <a:t>Possiamo</a:t>
            </a:r>
            <a:r>
              <a:rPr lang="en-US" dirty="0"/>
              <a:t> “</a:t>
            </a:r>
            <a:r>
              <a:rPr lang="en-US" dirty="0" err="1"/>
              <a:t>vedere</a:t>
            </a:r>
            <a:r>
              <a:rPr lang="en-US" dirty="0"/>
              <a:t>” </a:t>
            </a:r>
            <a:r>
              <a:rPr lang="en-US" dirty="0" err="1"/>
              <a:t>i</a:t>
            </a:r>
            <a:r>
              <a:rPr lang="en-US" dirty="0"/>
              <a:t> virus….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B2B3-C9BE-9A4A-908E-43D8274B9DD2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648200" y="1333500"/>
            <a:ext cx="6019800" cy="5257800"/>
            <a:chOff x="4699000" y="1600200"/>
            <a:chExt cx="4445000" cy="38642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9000" y="2378364"/>
              <a:ext cx="4445000" cy="30861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80725" y="1600200"/>
              <a:ext cx="1523587" cy="45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/>
                <a:t>100 nm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188365" y="2228256"/>
              <a:ext cx="147782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38300" y="2392287"/>
            <a:ext cx="2933700" cy="18620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00" b="1" dirty="0"/>
              <a:t>100 nm = 1/10 </a:t>
            </a:r>
            <a:r>
              <a:rPr lang="en-US" sz="2300" b="1" dirty="0" err="1"/>
              <a:t>μm</a:t>
            </a:r>
            <a:endParaRPr lang="en-US" sz="2300" b="1" dirty="0"/>
          </a:p>
          <a:p>
            <a:endParaRPr lang="en-US" sz="2300" b="1" dirty="0"/>
          </a:p>
          <a:p>
            <a:r>
              <a:rPr lang="en-US" sz="2300" b="1" dirty="0"/>
              <a:t>100 nm </a:t>
            </a:r>
            <a:r>
              <a:rPr lang="en-US" sz="2300" b="1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300" b="1" dirty="0"/>
              <a:t> 1/10 </a:t>
            </a:r>
            <a:r>
              <a:rPr lang="en-US" sz="2300" b="1" dirty="0" err="1"/>
              <a:t>lunghezza</a:t>
            </a:r>
            <a:r>
              <a:rPr lang="en-US" sz="2300" b="1" dirty="0"/>
              <a:t> </a:t>
            </a:r>
            <a:r>
              <a:rPr lang="en-US" sz="2300" b="1" dirty="0" err="1"/>
              <a:t>d’onda</a:t>
            </a:r>
            <a:r>
              <a:rPr lang="en-US" sz="2300" b="1" dirty="0"/>
              <a:t> </a:t>
            </a:r>
            <a:r>
              <a:rPr lang="en-US" sz="2300" b="1" dirty="0" err="1"/>
              <a:t>della</a:t>
            </a:r>
            <a:r>
              <a:rPr lang="en-US" sz="2300" b="1" dirty="0"/>
              <a:t> </a:t>
            </a:r>
            <a:r>
              <a:rPr lang="en-US" sz="2300" b="1" dirty="0" err="1"/>
              <a:t>luce</a:t>
            </a:r>
            <a:endParaRPr lang="en-US" sz="23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254336"/>
            <a:ext cx="1883712" cy="260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 pour &quot;microscopio elettronico a scansione&quot;">
            <a:extLst>
              <a:ext uri="{FF2B5EF4-FFF2-40B4-BE49-F238E27FC236}">
                <a16:creationId xmlns:a16="http://schemas.microsoft.com/office/drawing/2014/main" id="{8599D534-C0ED-134E-9CE8-6E42037F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2171"/>
            <a:ext cx="4249872" cy="67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2F9C1-8187-1E41-9495-C11830A50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177" y="0"/>
            <a:ext cx="7317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9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278"/>
            <a:ext cx="8229600" cy="650654"/>
          </a:xfrm>
        </p:spPr>
        <p:txBody>
          <a:bodyPr>
            <a:normAutofit fontScale="90000"/>
          </a:bodyPr>
          <a:lstStyle/>
          <a:p>
            <a:r>
              <a:rPr lang="en-US" dirty="0"/>
              <a:t>Il CERN – </a:t>
            </a:r>
            <a:r>
              <a:rPr lang="en-US" dirty="0" err="1"/>
              <a:t>il</a:t>
            </a:r>
            <a:r>
              <a:rPr lang="en-US" dirty="0"/>
              <a:t> Large </a:t>
            </a:r>
            <a:r>
              <a:rPr lang="en-US" dirty="0" err="1"/>
              <a:t>Hadron</a:t>
            </a:r>
            <a:r>
              <a:rPr lang="en-US" dirty="0"/>
              <a:t> Collider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32125" y="4625975"/>
            <a:ext cx="70421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588" indent="-382588" algn="ctr" defTabSz="1019175">
              <a:lnSpc>
                <a:spcPct val="110000"/>
              </a:lnSpc>
              <a:spcBef>
                <a:spcPct val="20000"/>
              </a:spcBef>
              <a:buSzPct val="85000"/>
            </a:pPr>
            <a:r>
              <a:rPr lang="en-US">
                <a:solidFill>
                  <a:srgbClr val="001A94"/>
                </a:solidFill>
              </a:rPr>
              <a:t>Click to edit Master subtitle style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72325" y="4049714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Times" pitchFamily="-108" charset="0"/>
              </a:rPr>
              <a:t>SPS</a:t>
            </a:r>
            <a:endParaRPr lang="en-GB" sz="2400">
              <a:latin typeface="Times" pitchFamily="-10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474076" y="4664075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Times" pitchFamily="-108" charset="0"/>
              </a:rPr>
              <a:t>SPS</a:t>
            </a:r>
            <a:endParaRPr lang="en-GB" sz="2400">
              <a:latin typeface="Times" pitchFamily="-10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1" y="547717"/>
            <a:ext cx="9143998" cy="62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973388" y="324802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Times" pitchFamily="-108" charset="0"/>
              </a:rPr>
              <a:t>LHC</a:t>
            </a:r>
            <a:endParaRPr lang="en-GB" sz="2400">
              <a:latin typeface="Times" pitchFamily="-108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Nisati, Physics at the LHC</a:t>
            </a:r>
          </a:p>
        </p:txBody>
      </p:sp>
    </p:spTree>
    <p:extLst>
      <p:ext uri="{BB962C8B-B14F-4D97-AF65-F5344CB8AC3E}">
        <p14:creationId xmlns:p14="http://schemas.microsoft.com/office/powerpoint/2010/main" val="3590138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278"/>
            <a:ext cx="8229600" cy="650654"/>
          </a:xfrm>
        </p:spPr>
        <p:txBody>
          <a:bodyPr>
            <a:normAutofit fontScale="90000"/>
          </a:bodyPr>
          <a:lstStyle/>
          <a:p>
            <a:r>
              <a:rPr lang="en-US" dirty="0"/>
              <a:t>Il CERN – </a:t>
            </a:r>
            <a:r>
              <a:rPr lang="en-US" dirty="0" err="1"/>
              <a:t>il</a:t>
            </a:r>
            <a:r>
              <a:rPr lang="en-US" dirty="0"/>
              <a:t> Large </a:t>
            </a:r>
            <a:r>
              <a:rPr lang="en-US" dirty="0" err="1"/>
              <a:t>Hadron</a:t>
            </a:r>
            <a:r>
              <a:rPr lang="en-US" dirty="0"/>
              <a:t> Collider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32125" y="4625975"/>
            <a:ext cx="70421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588" indent="-382588" algn="ctr" defTabSz="1019175">
              <a:lnSpc>
                <a:spcPct val="110000"/>
              </a:lnSpc>
              <a:spcBef>
                <a:spcPct val="20000"/>
              </a:spcBef>
              <a:buSzPct val="85000"/>
            </a:pPr>
            <a:r>
              <a:rPr lang="en-US">
                <a:solidFill>
                  <a:srgbClr val="001A94"/>
                </a:solidFill>
              </a:rPr>
              <a:t>Click to edit Master subtitle style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72325" y="4049714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Times" pitchFamily="-108" charset="0"/>
              </a:rPr>
              <a:t>SPS</a:t>
            </a:r>
            <a:endParaRPr lang="en-GB" sz="2400">
              <a:latin typeface="Times" pitchFamily="-10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474076" y="4664075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Times" pitchFamily="-108" charset="0"/>
              </a:rPr>
              <a:t>SPS</a:t>
            </a:r>
            <a:endParaRPr lang="en-GB" sz="2400">
              <a:latin typeface="Times" pitchFamily="-108" charset="0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1535143" y="543632"/>
            <a:ext cx="9143998" cy="6205508"/>
            <a:chOff x="2" y="669072"/>
            <a:chExt cx="9143998" cy="6205508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" y="669072"/>
              <a:ext cx="9143998" cy="6205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ATLAScom-gen-2002-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0325" y="4046723"/>
              <a:ext cx="1625600" cy="1219200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170865" y="1826769"/>
              <a:ext cx="1751012" cy="1152525"/>
              <a:chOff x="1677" y="878"/>
              <a:chExt cx="970" cy="705"/>
            </a:xfrm>
          </p:grpSpPr>
          <p:pic>
            <p:nvPicPr>
              <p:cNvPr id="14" name="Picture 10" descr="CMS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77" y="878"/>
                <a:ext cx="970" cy="70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728" y="1337"/>
                <a:ext cx="415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GB" sz="20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" charset="0"/>
                  </a:rPr>
                  <a:t>CMS</a:t>
                </a:r>
                <a:endParaRPr lang="en-GB" sz="2400" dirty="0">
                  <a:latin typeface="Times" charset="0"/>
                </a:endParaRPr>
              </a:p>
            </p:txBody>
          </p:sp>
        </p:grp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5124450" y="5257985"/>
              <a:ext cx="1041400" cy="4064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</a:rPr>
                <a:t>ATLAS</a:t>
              </a:r>
              <a:endParaRPr lang="en-GB" sz="2400">
                <a:solidFill>
                  <a:srgbClr val="4EFFFF"/>
                </a:solidFill>
                <a:latin typeface="Times" charset="0"/>
              </a:endParaRPr>
            </a:p>
          </p:txBody>
        </p:sp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70717" y="3358903"/>
              <a:ext cx="1587500" cy="102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2980" y="3994968"/>
              <a:ext cx="1743075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72505" y="5131618"/>
              <a:ext cx="998538" cy="4064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</a:rPr>
                <a:t>ALICE</a:t>
              </a:r>
              <a:endParaRPr lang="en-GB" sz="2400">
                <a:solidFill>
                  <a:srgbClr val="800000"/>
                </a:solidFill>
                <a:latin typeface="Times" charset="0"/>
              </a:endParaRPr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973388" y="324802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Times" pitchFamily="-108" charset="0"/>
              </a:rPr>
              <a:t>LHC</a:t>
            </a:r>
            <a:endParaRPr lang="en-GB" sz="2400">
              <a:latin typeface="Times" pitchFamily="-108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Nisati, Physics at the LHC</a:t>
            </a:r>
          </a:p>
        </p:txBody>
      </p:sp>
    </p:spTree>
    <p:extLst>
      <p:ext uri="{BB962C8B-B14F-4D97-AF65-F5344CB8AC3E}">
        <p14:creationId xmlns:p14="http://schemas.microsoft.com/office/powerpoint/2010/main" val="269407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8DDA-231D-884A-BDAB-626EB37F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Conclusione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E3F17-B8FB-E94A-8271-A82DD3C9E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937"/>
            <a:ext cx="10515600" cy="1793875"/>
          </a:xfrm>
        </p:spPr>
        <p:txBody>
          <a:bodyPr>
            <a:normAutofit/>
          </a:bodyPr>
          <a:lstStyle/>
          <a:p>
            <a:r>
              <a:rPr lang="en-GB" sz="4000" dirty="0"/>
              <a:t>La </a:t>
            </a:r>
            <a:r>
              <a:rPr lang="en-GB" sz="4000" dirty="0" err="1"/>
              <a:t>luce</a:t>
            </a:r>
            <a:r>
              <a:rPr lang="en-GB" sz="4000" dirty="0"/>
              <a:t> </a:t>
            </a:r>
            <a:r>
              <a:rPr lang="en-GB" sz="4000" dirty="0" err="1"/>
              <a:t>onde</a:t>
            </a:r>
            <a:r>
              <a:rPr lang="en-GB" sz="4000" dirty="0"/>
              <a:t> o </a:t>
            </a:r>
            <a:r>
              <a:rPr lang="en-GB" sz="4000" dirty="0" err="1"/>
              <a:t>particelle</a:t>
            </a:r>
            <a:r>
              <a:rPr lang="en-GB" sz="4000" dirty="0"/>
              <a:t>?</a:t>
            </a:r>
          </a:p>
          <a:p>
            <a:pPr lvl="1"/>
            <a:r>
              <a:rPr lang="en-GB" sz="3600" dirty="0" err="1"/>
              <a:t>Forse</a:t>
            </a:r>
            <a:r>
              <a:rPr lang="en-GB" sz="3600" dirty="0"/>
              <a:t> </a:t>
            </a:r>
            <a:r>
              <a:rPr lang="en-GB" sz="3600" dirty="0" err="1"/>
              <a:t>nessuna</a:t>
            </a:r>
            <a:r>
              <a:rPr lang="en-GB" sz="3600" dirty="0"/>
              <a:t> </a:t>
            </a:r>
            <a:r>
              <a:rPr lang="en-GB" sz="3600" dirty="0" err="1"/>
              <a:t>delle</a:t>
            </a:r>
            <a:r>
              <a:rPr lang="en-GB" sz="3600" dirty="0"/>
              <a:t> due??</a:t>
            </a:r>
          </a:p>
          <a:p>
            <a:pPr lvl="1"/>
            <a:r>
              <a:rPr lang="en-GB" sz="3600" dirty="0"/>
              <a:t>... O le due </a:t>
            </a:r>
            <a:r>
              <a:rPr lang="en-GB" sz="3600" dirty="0" err="1"/>
              <a:t>cose</a:t>
            </a:r>
            <a:r>
              <a:rPr lang="en-GB" sz="3600" dirty="0"/>
              <a:t> </a:t>
            </a:r>
            <a:r>
              <a:rPr lang="en-GB" sz="3600" dirty="0" err="1"/>
              <a:t>allo</a:t>
            </a:r>
            <a:r>
              <a:rPr lang="en-GB" sz="3600" dirty="0"/>
              <a:t> </a:t>
            </a:r>
            <a:r>
              <a:rPr lang="en-GB" sz="3600" dirty="0" err="1"/>
              <a:t>stesso</a:t>
            </a:r>
            <a:r>
              <a:rPr lang="en-GB" sz="3600" dirty="0"/>
              <a:t> tempo?</a:t>
            </a:r>
          </a:p>
        </p:txBody>
      </p:sp>
      <p:pic>
        <p:nvPicPr>
          <p:cNvPr id="1026" name="Picture 2" descr="Risultati immagini per question mark icon">
            <a:extLst>
              <a:ext uri="{FF2B5EF4-FFF2-40B4-BE49-F238E27FC236}">
                <a16:creationId xmlns:a16="http://schemas.microsoft.com/office/drawing/2014/main" id="{12FADB5E-A700-C345-9C1C-34CAE7B2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61" y="4087812"/>
            <a:ext cx="3896640" cy="20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7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CBB5-3DE7-6B49-94CC-C4479B44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Programma</a:t>
            </a:r>
            <a:r>
              <a:rPr lang="en-GB" dirty="0"/>
              <a:t> del </a:t>
            </a:r>
            <a:r>
              <a:rPr lang="en-GB" dirty="0" err="1"/>
              <a:t>seminario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4907-A0AE-E54B-8534-94202DDB2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Definizione</a:t>
            </a:r>
            <a:r>
              <a:rPr lang="en-GB" dirty="0"/>
              <a:t> di </a:t>
            </a:r>
            <a:r>
              <a:rPr lang="en-GB" dirty="0" err="1"/>
              <a:t>onda</a:t>
            </a:r>
            <a:r>
              <a:rPr lang="en-GB" dirty="0"/>
              <a:t>/ </a:t>
            </a:r>
            <a:r>
              <a:rPr lang="en-GB" dirty="0" err="1"/>
              <a:t>Esempio</a:t>
            </a:r>
            <a:r>
              <a:rPr lang="en-GB" dirty="0"/>
              <a:t> di </a:t>
            </a:r>
            <a:r>
              <a:rPr lang="en-GB" dirty="0" err="1"/>
              <a:t>onda</a:t>
            </a:r>
            <a:r>
              <a:rPr lang="en-GB" dirty="0"/>
              <a:t>: </a:t>
            </a:r>
            <a:r>
              <a:rPr lang="en-GB" dirty="0" err="1"/>
              <a:t>onda</a:t>
            </a:r>
            <a:r>
              <a:rPr lang="en-GB" dirty="0"/>
              <a:t> </a:t>
            </a:r>
            <a:r>
              <a:rPr lang="en-GB" dirty="0" err="1"/>
              <a:t>sonora</a:t>
            </a:r>
            <a:endParaRPr lang="en-GB" dirty="0"/>
          </a:p>
          <a:p>
            <a:r>
              <a:rPr lang="en-GB" dirty="0" err="1"/>
              <a:t>Esperimento</a:t>
            </a:r>
            <a:r>
              <a:rPr lang="en-GB" dirty="0"/>
              <a:t> 1: </a:t>
            </a:r>
            <a:r>
              <a:rPr lang="en-GB" dirty="0" err="1"/>
              <a:t>Interferenza</a:t>
            </a:r>
            <a:r>
              <a:rPr lang="en-GB" dirty="0"/>
              <a:t> con </a:t>
            </a:r>
            <a:r>
              <a:rPr lang="en-GB" dirty="0" err="1"/>
              <a:t>onde</a:t>
            </a:r>
            <a:r>
              <a:rPr lang="en-GB" dirty="0"/>
              <a:t> </a:t>
            </a:r>
            <a:r>
              <a:rPr lang="en-GB" dirty="0" err="1"/>
              <a:t>sonore</a:t>
            </a:r>
            <a:r>
              <a:rPr lang="en-GB" dirty="0"/>
              <a:t> generate da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coppia</a:t>
            </a:r>
            <a:r>
              <a:rPr lang="en-GB" dirty="0"/>
              <a:t> di diapason</a:t>
            </a:r>
          </a:p>
          <a:p>
            <a:r>
              <a:rPr lang="en-GB" dirty="0" err="1"/>
              <a:t>Esperimento</a:t>
            </a:r>
            <a:r>
              <a:rPr lang="en-GB" dirty="0"/>
              <a:t> 2: la </a:t>
            </a:r>
            <a:r>
              <a:rPr lang="en-GB" dirty="0" err="1"/>
              <a:t>luce</a:t>
            </a:r>
            <a:r>
              <a:rPr lang="en-GB" dirty="0"/>
              <a:t>; </a:t>
            </a:r>
            <a:r>
              <a:rPr lang="en-GB" dirty="0" err="1"/>
              <a:t>interferenza</a:t>
            </a:r>
            <a:r>
              <a:rPr lang="en-GB" dirty="0"/>
              <a:t> con </a:t>
            </a:r>
            <a:r>
              <a:rPr lang="en-GB" dirty="0" err="1"/>
              <a:t>raggio</a:t>
            </a:r>
            <a:r>
              <a:rPr lang="en-GB" dirty="0"/>
              <a:t> laser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propaga</a:t>
            </a:r>
            <a:r>
              <a:rPr lang="en-GB" dirty="0"/>
              <a:t> </a:t>
            </a:r>
            <a:r>
              <a:rPr lang="en-GB" dirty="0" err="1"/>
              <a:t>attraverso</a:t>
            </a:r>
            <a:r>
              <a:rPr lang="en-GB" dirty="0"/>
              <a:t> un CD</a:t>
            </a:r>
          </a:p>
          <a:p>
            <a:r>
              <a:rPr lang="en-GB" dirty="0" err="1"/>
              <a:t>Esperimento</a:t>
            </a:r>
            <a:r>
              <a:rPr lang="en-GB" dirty="0"/>
              <a:t> 3: </a:t>
            </a:r>
            <a:r>
              <a:rPr lang="en-GB" dirty="0" err="1"/>
              <a:t>l’effetto</a:t>
            </a:r>
            <a:r>
              <a:rPr lang="en-GB" dirty="0"/>
              <a:t> </a:t>
            </a:r>
            <a:r>
              <a:rPr lang="en-GB" dirty="0" err="1"/>
              <a:t>fotoelettrico</a:t>
            </a:r>
            <a:r>
              <a:rPr lang="en-GB" dirty="0"/>
              <a:t> con </a:t>
            </a:r>
            <a:r>
              <a:rPr lang="en-GB" dirty="0" err="1"/>
              <a:t>elettroscopio</a:t>
            </a:r>
            <a:r>
              <a:rPr lang="en-GB" dirty="0"/>
              <a:t> a </a:t>
            </a:r>
            <a:r>
              <a:rPr lang="en-GB" dirty="0" err="1"/>
              <a:t>foglioline</a:t>
            </a:r>
            <a:r>
              <a:rPr lang="en-GB" dirty="0"/>
              <a:t> </a:t>
            </a:r>
            <a:r>
              <a:rPr lang="en-GB" dirty="0" err="1"/>
              <a:t>d’oro</a:t>
            </a:r>
            <a:r>
              <a:rPr lang="en-GB" dirty="0"/>
              <a:t> e </a:t>
            </a:r>
            <a:r>
              <a:rPr lang="en-GB" dirty="0" err="1"/>
              <a:t>lampade</a:t>
            </a:r>
            <a:r>
              <a:rPr lang="en-GB" dirty="0"/>
              <a:t> di </a:t>
            </a:r>
            <a:r>
              <a:rPr lang="en-GB" dirty="0" err="1"/>
              <a:t>vario</a:t>
            </a:r>
            <a:r>
              <a:rPr lang="en-GB" dirty="0"/>
              <a:t> </a:t>
            </a:r>
            <a:r>
              <a:rPr lang="en-GB" dirty="0" err="1"/>
              <a:t>tipo</a:t>
            </a:r>
            <a:endParaRPr lang="en-GB" dirty="0"/>
          </a:p>
          <a:p>
            <a:r>
              <a:rPr lang="en-GB" dirty="0" err="1"/>
              <a:t>Esperimento</a:t>
            </a:r>
            <a:r>
              <a:rPr lang="en-GB" dirty="0"/>
              <a:t> 4: la </a:t>
            </a:r>
            <a:r>
              <a:rPr lang="en-GB" dirty="0" err="1"/>
              <a:t>diffrazione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elettroni</a:t>
            </a:r>
            <a:r>
              <a:rPr lang="en-GB" dirty="0"/>
              <a:t> con un </a:t>
            </a:r>
            <a:r>
              <a:rPr lang="en-GB" dirty="0" err="1"/>
              <a:t>tubo</a:t>
            </a:r>
            <a:r>
              <a:rPr lang="en-GB" dirty="0"/>
              <a:t> </a:t>
            </a:r>
            <a:r>
              <a:rPr lang="en-GB" dirty="0" err="1"/>
              <a:t>catodico</a:t>
            </a:r>
            <a:r>
              <a:rPr lang="en-GB" dirty="0"/>
              <a:t> </a:t>
            </a:r>
            <a:r>
              <a:rPr lang="en-GB" dirty="0" err="1"/>
              <a:t>ed</a:t>
            </a:r>
            <a:r>
              <a:rPr lang="en-GB" dirty="0"/>
              <a:t> un </a:t>
            </a:r>
            <a:r>
              <a:rPr lang="en-GB" dirty="0" err="1"/>
              <a:t>bersaglio</a:t>
            </a:r>
            <a:r>
              <a:rPr lang="en-GB" dirty="0"/>
              <a:t> </a:t>
            </a:r>
            <a:r>
              <a:rPr lang="en-GB" dirty="0" err="1"/>
              <a:t>sottile</a:t>
            </a:r>
            <a:r>
              <a:rPr lang="en-GB" dirty="0"/>
              <a:t> di </a:t>
            </a:r>
            <a:r>
              <a:rPr lang="en-GB" dirty="0" err="1"/>
              <a:t>grafite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780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C8CA4F-8F5D-A743-B9A9-6C14B5EC0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03" y="-23229"/>
            <a:ext cx="9689894" cy="68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7E2A-6549-EE49-A236-209310F8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en-GB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64415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82C130-C61D-8B44-A419-E55F88214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196" y="0"/>
            <a:ext cx="5709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8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Ähnliches Foto">
            <a:extLst>
              <a:ext uri="{FF2B5EF4-FFF2-40B4-BE49-F238E27FC236}">
                <a16:creationId xmlns:a16="http://schemas.microsoft.com/office/drawing/2014/main" id="{409B54CD-A932-F54F-8E5F-A78239224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" y="1"/>
            <a:ext cx="9642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B466D6-F866-A347-B6FD-C4659A51A64D}"/>
              </a:ext>
            </a:extLst>
          </p:cNvPr>
          <p:cNvCxnSpPr>
            <a:cxnSpLocks/>
          </p:cNvCxnSpPr>
          <p:nvPr/>
        </p:nvCxnSpPr>
        <p:spPr>
          <a:xfrm flipV="1">
            <a:off x="1270861" y="278970"/>
            <a:ext cx="0" cy="437052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E7C869-FB66-024B-9CBC-CEE7487B945C}"/>
              </a:ext>
            </a:extLst>
          </p:cNvPr>
          <p:cNvSpPr txBox="1"/>
          <p:nvPr/>
        </p:nvSpPr>
        <p:spPr>
          <a:xfrm>
            <a:off x="6401278" y="5322925"/>
            <a:ext cx="5591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y(t) = sin(𝜔t - 𝛼)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A4918-2A96-EA40-9F7A-C9DA6008050E}"/>
              </a:ext>
            </a:extLst>
          </p:cNvPr>
          <p:cNvSpPr txBox="1"/>
          <p:nvPr/>
        </p:nvSpPr>
        <p:spPr>
          <a:xfrm>
            <a:off x="663880" y="27897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AB3F3-E8AE-4246-BE3F-7B2B464F5B58}"/>
              </a:ext>
            </a:extLst>
          </p:cNvPr>
          <p:cNvSpPr txBox="1"/>
          <p:nvPr/>
        </p:nvSpPr>
        <p:spPr>
          <a:xfrm>
            <a:off x="8560027" y="3169085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94376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10F835E-D9E4-AF4C-95D8-0F223CDBE38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012825"/>
                <a:ext cx="10515600" cy="559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6000" dirty="0"/>
                  <a:t>y</a:t>
                </a:r>
                <a:r>
                  <a:rPr lang="en-GB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x,t</a:t>
                </a:r>
                <a:r>
                  <a:rPr lang="en-GB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sin(</a:t>
                </a:r>
                <a:r>
                  <a:rPr lang="en-GB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GB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GB" sz="6000" dirty="0"/>
                  <a:t>𝜔t + 𝛼)        𝛼=0</a:t>
                </a:r>
              </a:p>
              <a:p>
                <a:pPr marL="0" indent="0">
                  <a:buNone/>
                </a:pPr>
                <a:r>
                  <a:rPr lang="en-GB" sz="6000" dirty="0"/>
                  <a:t>y(</a:t>
                </a:r>
                <a:r>
                  <a:rPr lang="en-GB" sz="6000" dirty="0" err="1"/>
                  <a:t>x,t</a:t>
                </a:r>
                <a:r>
                  <a:rPr lang="en-GB" sz="6000" dirty="0"/>
                  <a:t>) = sin 2𝜋(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6000" dirty="0"/>
                  <a:t> – t/T)</a:t>
                </a:r>
              </a:p>
              <a:p>
                <a:pPr marL="0" indent="0">
                  <a:buNone/>
                </a:pPr>
                <a:endParaRPr lang="en-US" sz="6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lunghezza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onda</m:t>
                      </m:r>
                    </m:oMath>
                  </m:oMathPara>
                </a14:m>
                <a:endParaRPr lang="en-US" sz="6000" b="0" dirty="0"/>
              </a:p>
              <a:p>
                <a:pPr marL="0" indent="0">
                  <a:buNone/>
                </a:pPr>
                <a:r>
                  <a:rPr lang="en-GB" sz="6000" dirty="0"/>
                  <a:t>T = </a:t>
                </a:r>
                <a:r>
                  <a:rPr lang="en-GB" sz="6000" dirty="0" err="1"/>
                  <a:t>periodo</a:t>
                </a:r>
                <a:endParaRPr lang="en-GB" sz="6000" dirty="0"/>
              </a:p>
              <a:p>
                <a:pPr marL="0" indent="0">
                  <a:buNone/>
                </a:pPr>
                <a:r>
                  <a:rPr lang="en-GB" sz="6000" dirty="0"/>
                  <a:t>𝜈 = 1/T = </a:t>
                </a:r>
                <a:r>
                  <a:rPr lang="en-GB" sz="6000" dirty="0" err="1"/>
                  <a:t>frequenza</a:t>
                </a:r>
                <a:endParaRPr lang="en-GB" sz="6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10F835E-D9E4-AF4C-95D8-0F223CDBE38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2825"/>
                <a:ext cx="10515600" cy="5591274"/>
              </a:xfrm>
              <a:prstGeom prst="rect">
                <a:avLst/>
              </a:prstGeom>
              <a:blipFill>
                <a:blip r:embed="rId2"/>
                <a:stretch>
                  <a:fillRect l="-3498" t="-5215" r="-1206"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82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6B79-B73B-4347-961E-27AB7459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Onde</a:t>
            </a:r>
            <a:r>
              <a:rPr lang="en-GB" dirty="0"/>
              <a:t> </a:t>
            </a:r>
            <a:r>
              <a:rPr lang="en-GB" dirty="0" err="1"/>
              <a:t>sonore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BF3C-01AE-824B-9A95-7A8557BA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Diapason</a:t>
            </a:r>
          </a:p>
          <a:p>
            <a:r>
              <a:rPr lang="en-GB" dirty="0" err="1"/>
              <a:t>Battimenti</a:t>
            </a:r>
            <a:r>
              <a:rPr lang="en-GB" dirty="0"/>
              <a:t> create da due diapason (400 Hz)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92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A69C-F8CD-E840-AA9F-D0DAE0D4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nuovo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prestampate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C626D-66E6-104F-BB43-50A335AA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89" y="1452715"/>
            <a:ext cx="5054600" cy="491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2E5C94-04B2-B84D-9786-0AD96AB1D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366" y="3014815"/>
            <a:ext cx="6121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0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5FEE8-3BE4-E644-A424-878CE1A7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Interferenza</a:t>
            </a:r>
            <a:r>
              <a:rPr lang="en-GB" dirty="0"/>
              <a:t> da </a:t>
            </a:r>
            <a:r>
              <a:rPr lang="en-GB" dirty="0" err="1"/>
              <a:t>doppia</a:t>
            </a:r>
            <a:r>
              <a:rPr lang="en-GB" dirty="0"/>
              <a:t> </a:t>
            </a:r>
            <a:r>
              <a:rPr lang="en-GB" dirty="0" err="1"/>
              <a:t>fenditura</a:t>
            </a:r>
            <a:endParaRPr lang="en-GB" dirty="0"/>
          </a:p>
        </p:txBody>
      </p:sp>
      <p:pic>
        <p:nvPicPr>
          <p:cNvPr id="3076" name="Picture 4" descr="https://upload.wikimedia.org/wikipedia/commons/thumb/1/17/YoungEquation.svg/1280px-YoungEquation.svg.png">
            <a:extLst>
              <a:ext uri="{FF2B5EF4-FFF2-40B4-BE49-F238E27FC236}">
                <a16:creationId xmlns:a16="http://schemas.microsoft.com/office/drawing/2014/main" id="{FBC33160-A493-D948-AB5E-389E335F8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027906"/>
            <a:ext cx="5651500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8/8e/Fentes_young.jpg">
            <a:extLst>
              <a:ext uri="{FF2B5EF4-FFF2-40B4-BE49-F238E27FC236}">
                <a16:creationId xmlns:a16="http://schemas.microsoft.com/office/drawing/2014/main" id="{78041D58-3115-224A-A8EB-1389E805F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99" y="1456840"/>
            <a:ext cx="4987441" cy="349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BD839B-6204-4340-86EB-8A2457FD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944" y="5091855"/>
            <a:ext cx="4619296" cy="9959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BCEF71-5637-7F45-AAAD-C544D1E8F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504" y="6041704"/>
            <a:ext cx="5257800" cy="56657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 due </a:t>
            </a:r>
            <a:r>
              <a:rPr lang="en-GB" dirty="0" err="1"/>
              <a:t>onde</a:t>
            </a:r>
            <a:r>
              <a:rPr lang="en-GB" dirty="0"/>
              <a:t> </a:t>
            </a:r>
            <a:r>
              <a:rPr lang="en-GB" dirty="0" err="1"/>
              <a:t>interferiscono</a:t>
            </a:r>
            <a:r>
              <a:rPr lang="en-GB" dirty="0"/>
              <a:t> in </a:t>
            </a:r>
            <a:r>
              <a:rPr lang="en-GB" dirty="0" err="1"/>
              <a:t>fase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1D9529-6CAE-AE4C-817E-20E3478442F3}"/>
              </a:ext>
            </a:extLst>
          </p:cNvPr>
          <p:cNvSpPr txBox="1">
            <a:spLocks/>
          </p:cNvSpPr>
          <p:nvPr/>
        </p:nvSpPr>
        <p:spPr>
          <a:xfrm>
            <a:off x="6734504" y="4666701"/>
            <a:ext cx="1300566" cy="566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err="1"/>
              <a:t>quando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40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72BF-639A-B040-B9F1-A5CA62D8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29DDA-B159-8148-814C-B370AACE4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0386"/>
            <a:ext cx="5257800" cy="56657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 due </a:t>
            </a:r>
            <a:r>
              <a:rPr lang="en-GB" dirty="0" err="1"/>
              <a:t>onde</a:t>
            </a:r>
            <a:r>
              <a:rPr lang="en-GB" dirty="0"/>
              <a:t> </a:t>
            </a:r>
            <a:r>
              <a:rPr lang="en-GB" dirty="0" err="1"/>
              <a:t>interferiscono</a:t>
            </a:r>
            <a:r>
              <a:rPr lang="en-GB" dirty="0"/>
              <a:t> in </a:t>
            </a:r>
            <a:r>
              <a:rPr lang="en-GB" dirty="0" err="1"/>
              <a:t>fase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51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D9F4-D125-B249-943F-35CE2352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elettroscopio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63043-E19D-284E-8C5F-1D66DBEB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0" y="1825625"/>
            <a:ext cx="44323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E14DA-62ED-5440-91A5-1ED7D61FF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1" y="1480681"/>
            <a:ext cx="57785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368</Words>
  <Application>Microsoft Macintosh PowerPoint</Application>
  <PresentationFormat>Widescreen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ゴシック</vt:lpstr>
      <vt:lpstr>Arial</vt:lpstr>
      <vt:lpstr>Calibri</vt:lpstr>
      <vt:lpstr>Calibri Light</vt:lpstr>
      <vt:lpstr>Cambria Math</vt:lpstr>
      <vt:lpstr>Courier New</vt:lpstr>
      <vt:lpstr>Times</vt:lpstr>
      <vt:lpstr>Times New Roman</vt:lpstr>
      <vt:lpstr>Wingdings</vt:lpstr>
      <vt:lpstr>Office Theme</vt:lpstr>
      <vt:lpstr>La luce: onde o particelle?</vt:lpstr>
      <vt:lpstr>Programma del seminario</vt:lpstr>
      <vt:lpstr>PowerPoint Presentation</vt:lpstr>
      <vt:lpstr>PowerPoint Presentation</vt:lpstr>
      <vt:lpstr>Onde sonore</vt:lpstr>
      <vt:lpstr>CD nuovo: “tracce” prestampate</vt:lpstr>
      <vt:lpstr>Interferenza da doppia fenditura</vt:lpstr>
      <vt:lpstr>PowerPoint Presentation</vt:lpstr>
      <vt:lpstr>elettroscopio</vt:lpstr>
      <vt:lpstr>Effetto fotoelettrico</vt:lpstr>
      <vt:lpstr>Effetto fotoelettrico</vt:lpstr>
      <vt:lpstr>PowerPoint Presentation</vt:lpstr>
      <vt:lpstr>PowerPoint Presentation</vt:lpstr>
      <vt:lpstr>Oltre la luce visibile…</vt:lpstr>
      <vt:lpstr>… il microscopio elettronico</vt:lpstr>
      <vt:lpstr>PowerPoint Presentation</vt:lpstr>
      <vt:lpstr>Il CERN – il Large Hadron Collider</vt:lpstr>
      <vt:lpstr>Il CERN – il Large Hadron Collider</vt:lpstr>
      <vt:lpstr>Conclusione</vt:lpstr>
      <vt:lpstr>PowerPoint Presentation</vt:lpstr>
      <vt:lpstr>backup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33</cp:revision>
  <dcterms:created xsi:type="dcterms:W3CDTF">2018-12-01T11:05:23Z</dcterms:created>
  <dcterms:modified xsi:type="dcterms:W3CDTF">2019-01-30T08:06:04Z</dcterms:modified>
</cp:coreProperties>
</file>