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77" r:id="rId2"/>
    <p:sldId id="374" r:id="rId3"/>
    <p:sldId id="278" r:id="rId4"/>
    <p:sldId id="347" r:id="rId5"/>
    <p:sldId id="348" r:id="rId6"/>
    <p:sldId id="349" r:id="rId7"/>
    <p:sldId id="377" r:id="rId8"/>
    <p:sldId id="350" r:id="rId9"/>
    <p:sldId id="354" r:id="rId10"/>
    <p:sldId id="353" r:id="rId11"/>
    <p:sldId id="356" r:id="rId12"/>
    <p:sldId id="355" r:id="rId13"/>
    <p:sldId id="357" r:id="rId14"/>
    <p:sldId id="359" r:id="rId15"/>
    <p:sldId id="360" r:id="rId16"/>
    <p:sldId id="361" r:id="rId17"/>
    <p:sldId id="362" r:id="rId18"/>
    <p:sldId id="363" r:id="rId19"/>
    <p:sldId id="318" r:id="rId20"/>
    <p:sldId id="320" r:id="rId21"/>
    <p:sldId id="321" r:id="rId22"/>
    <p:sldId id="344" r:id="rId23"/>
    <p:sldId id="326" r:id="rId24"/>
    <p:sldId id="323" r:id="rId25"/>
    <p:sldId id="364" r:id="rId26"/>
    <p:sldId id="294" r:id="rId27"/>
    <p:sldId id="378" r:id="rId28"/>
    <p:sldId id="328" r:id="rId29"/>
    <p:sldId id="375" r:id="rId30"/>
    <p:sldId id="376" r:id="rId31"/>
    <p:sldId id="369" r:id="rId32"/>
    <p:sldId id="368" r:id="rId33"/>
    <p:sldId id="370" r:id="rId34"/>
    <p:sldId id="371" r:id="rId35"/>
    <p:sldId id="324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EC3"/>
    <a:srgbClr val="21FF1B"/>
    <a:srgbClr val="7DFE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324" autoAdjust="0"/>
    <p:restoredTop sz="94660"/>
  </p:normalViewPr>
  <p:slideViewPr>
    <p:cSldViewPr snapToObjects="1">
      <p:cViewPr varScale="1">
        <p:scale>
          <a:sx n="104" d="100"/>
          <a:sy n="104" d="100"/>
        </p:scale>
        <p:origin x="-1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5A0A-02BE-4D45-9635-4F4B4F2FCADA}" type="datetimeFigureOut">
              <a:rPr lang="en-US" smtClean="0"/>
              <a:pPr/>
              <a:t>10/12/09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18A1-0C77-6448-AA68-24EDF4397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5A0A-02BE-4D45-9635-4F4B4F2FCADA}" type="datetimeFigureOut">
              <a:rPr lang="en-US" smtClean="0"/>
              <a:pPr/>
              <a:t>10/12/09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18A1-0C77-6448-AA68-24EDF4397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5A0A-02BE-4D45-9635-4F4B4F2FCADA}" type="datetimeFigureOut">
              <a:rPr lang="en-US" smtClean="0"/>
              <a:pPr/>
              <a:t>10/12/09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18A1-0C77-6448-AA68-24EDF4397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5A0A-02BE-4D45-9635-4F4B4F2FCADA}" type="datetimeFigureOut">
              <a:rPr lang="en-US" smtClean="0"/>
              <a:pPr/>
              <a:t>10/12/09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18A1-0C77-6448-AA68-24EDF4397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5A0A-02BE-4D45-9635-4F4B4F2FCADA}" type="datetimeFigureOut">
              <a:rPr lang="en-US" smtClean="0"/>
              <a:pPr/>
              <a:t>10/12/09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18A1-0C77-6448-AA68-24EDF4397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5A0A-02BE-4D45-9635-4F4B4F2FCADA}" type="datetimeFigureOut">
              <a:rPr lang="en-US" smtClean="0"/>
              <a:pPr/>
              <a:t>10/12/09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18A1-0C77-6448-AA68-24EDF4397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5A0A-02BE-4D45-9635-4F4B4F2FCADA}" type="datetimeFigureOut">
              <a:rPr lang="en-US" smtClean="0"/>
              <a:pPr/>
              <a:t>10/12/09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18A1-0C77-6448-AA68-24EDF4397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5A0A-02BE-4D45-9635-4F4B4F2FCADA}" type="datetimeFigureOut">
              <a:rPr lang="en-US" smtClean="0"/>
              <a:pPr/>
              <a:t>10/12/09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18A1-0C77-6448-AA68-24EDF4397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5A0A-02BE-4D45-9635-4F4B4F2FCADA}" type="datetimeFigureOut">
              <a:rPr lang="en-US" smtClean="0"/>
              <a:pPr/>
              <a:t>10/12/09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18A1-0C77-6448-AA68-24EDF4397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5A0A-02BE-4D45-9635-4F4B4F2FCADA}" type="datetimeFigureOut">
              <a:rPr lang="en-US" smtClean="0"/>
              <a:pPr/>
              <a:t>10/12/09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18A1-0C77-6448-AA68-24EDF4397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5A0A-02BE-4D45-9635-4F4B4F2FCADA}" type="datetimeFigureOut">
              <a:rPr lang="en-US" smtClean="0"/>
              <a:pPr/>
              <a:t>10/12/09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18A1-0C77-6448-AA68-24EDF4397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C5A0A-02BE-4D45-9635-4F4B4F2FCADA}" type="datetimeFigureOut">
              <a:rPr lang="en-US" smtClean="0"/>
              <a:pPr/>
              <a:t>10/12/09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C18A1-0C77-6448-AA68-24EDF4397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rgbClr val="4F81BD"/>
            </a:solidFill>
          </a:ln>
          <a:solidFill>
            <a:srgbClr val="000090"/>
          </a:solidFill>
          <a:effectLst>
            <a:outerShdw blurRad="50800" dist="38100" dir="2700000">
              <a:schemeClr val="bg1">
                <a:lumMod val="85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tif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2.bin"/><Relationship Id="rId5" Type="http://schemas.openxmlformats.org/officeDocument/2006/relationships/image" Target="../media/image12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4" Type="http://schemas.openxmlformats.org/officeDocument/2006/relationships/image" Target="../media/image15.gif"/><Relationship Id="rId5" Type="http://schemas.openxmlformats.org/officeDocument/2006/relationships/image" Target="../media/image16.gif"/><Relationship Id="rId7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gif"/><Relationship Id="rId9" Type="http://schemas.openxmlformats.org/officeDocument/2006/relationships/image" Target="../media/image20.gif"/><Relationship Id="rId3" Type="http://schemas.openxmlformats.org/officeDocument/2006/relationships/image" Target="../media/image14.gif"/><Relationship Id="rId6" Type="http://schemas.openxmlformats.org/officeDocument/2006/relationships/image" Target="../media/image17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230505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Studies on </a:t>
            </a:r>
            <a:r>
              <a:rPr lang="en-US" dirty="0" smtClean="0">
                <a:solidFill>
                  <a:srgbClr val="FF0000"/>
                </a:solidFill>
              </a:rPr>
              <a:t>MS Performance</a:t>
            </a:r>
            <a:r>
              <a:rPr lang="en-US" dirty="0" smtClean="0"/>
              <a:t> with 2009 </a:t>
            </a:r>
            <a:r>
              <a:rPr lang="en-US" dirty="0" err="1" smtClean="0"/>
              <a:t>Cosmics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Several people involved: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Igor</a:t>
            </a:r>
            <a:r>
              <a:rPr lang="en-US" dirty="0" smtClean="0"/>
              <a:t>: See yesterday presentation</a:t>
            </a:r>
          </a:p>
          <a:p>
            <a:r>
              <a:rPr lang="en-US" smtClean="0">
                <a:solidFill>
                  <a:srgbClr val="FF0000"/>
                </a:solidFill>
              </a:rPr>
              <a:t>Ahmimed</a:t>
            </a:r>
            <a:r>
              <a:rPr lang="en-US" dirty="0" smtClean="0">
                <a:solidFill>
                  <a:srgbClr val="FF0000"/>
                </a:solidFill>
              </a:rPr>
              <a:t>, Eve, </a:t>
            </a:r>
            <a:r>
              <a:rPr lang="en-US" dirty="0" err="1" smtClean="0">
                <a:solidFill>
                  <a:srgbClr val="FF0000"/>
                </a:solidFill>
              </a:rPr>
              <a:t>Niels</a:t>
            </a:r>
            <a:r>
              <a:rPr lang="en-US" dirty="0" smtClean="0">
                <a:solidFill>
                  <a:srgbClr val="FF0000"/>
                </a:solidFill>
              </a:rPr>
              <a:t>, Peter, </a:t>
            </a:r>
            <a:r>
              <a:rPr lang="en-US" dirty="0" err="1" smtClean="0">
                <a:solidFill>
                  <a:srgbClr val="FF0000"/>
                </a:solidFill>
              </a:rPr>
              <a:t>Egge</a:t>
            </a:r>
            <a:r>
              <a:rPr lang="en-US" dirty="0" smtClean="0"/>
              <a:t>: two presentations in this meting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Fabio</a:t>
            </a:r>
            <a:r>
              <a:rPr lang="en-US" dirty="0" smtClean="0"/>
              <a:t>: this talk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Sagittas</a:t>
            </a:r>
            <a:r>
              <a:rPr lang="en-US" dirty="0" smtClean="0"/>
              <a:t> run 121737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Select Inner Detector Tracks (loose quality)</a:t>
            </a:r>
          </a:p>
          <a:p>
            <a:pPr lvl="1"/>
            <a:r>
              <a:rPr lang="en-US" dirty="0" smtClean="0"/>
              <a:t>|d0|&lt; 1000 mm</a:t>
            </a:r>
          </a:p>
          <a:p>
            <a:pPr lvl="1"/>
            <a:r>
              <a:rPr lang="en-US" dirty="0" smtClean="0"/>
              <a:t>|z0|&lt; 1000 mm</a:t>
            </a:r>
          </a:p>
          <a:p>
            <a:pPr lvl="1"/>
            <a:r>
              <a:rPr lang="en-US" dirty="0" smtClean="0"/>
              <a:t>Chi-2/ndf &lt; 5.</a:t>
            </a:r>
          </a:p>
          <a:p>
            <a:pPr lvl="1"/>
            <a:r>
              <a:rPr lang="en-US" dirty="0" smtClean="0"/>
              <a:t>N-hits&gt;100</a:t>
            </a:r>
          </a:p>
          <a:p>
            <a:pPr lvl="1"/>
            <a:r>
              <a:rPr lang="en-US" dirty="0" smtClean="0"/>
              <a:t>P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= [P(ID)+ 3 </a:t>
            </a:r>
            <a:r>
              <a:rPr lang="en-US" dirty="0" err="1" smtClean="0"/>
              <a:t>GeV</a:t>
            </a:r>
            <a:r>
              <a:rPr lang="en-US" dirty="0" smtClean="0"/>
              <a:t>] to take into account E-loss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3.3M</a:t>
            </a:r>
            <a:r>
              <a:rPr lang="en-US" dirty="0" smtClean="0"/>
              <a:t> events Left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90"/>
                </a:solidFill>
              </a:rPr>
              <a:t>1000 </a:t>
            </a:r>
            <a:r>
              <a:rPr lang="en-US" dirty="0" err="1" smtClean="0">
                <a:solidFill>
                  <a:srgbClr val="000090"/>
                </a:solidFill>
              </a:rPr>
              <a:t>muons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/>
              <a:t>Make 5 bins in P: </a:t>
            </a:r>
            <a:r>
              <a:rPr lang="en-US" dirty="0" smtClean="0">
                <a:solidFill>
                  <a:srgbClr val="FF0000"/>
                </a:solidFill>
              </a:rPr>
              <a:t>Bin Center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&lt;</a:t>
            </a:r>
            <a:r>
              <a:rPr lang="en-US" dirty="0" smtClean="0">
                <a:solidFill>
                  <a:srgbClr val="FF0000"/>
                </a:solidFill>
              </a:rPr>
              <a:t>P&gt;</a:t>
            </a:r>
          </a:p>
          <a:p>
            <a:r>
              <a:rPr lang="en-US" dirty="0" smtClean="0"/>
              <a:t>Fit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sagitta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resolution (single Gaussian fit OK) in each </a:t>
            </a:r>
            <a:r>
              <a:rPr lang="en-US" dirty="0" smtClean="0">
                <a:solidFill>
                  <a:srgbClr val="FF0000"/>
                </a:solidFill>
              </a:rPr>
              <a:t>P bin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g_fits_sect35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8314841" cy="56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Large Sector: 3, 5 and 7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86400" y="1828800"/>
            <a:ext cx="29718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3657600"/>
            <a:ext cx="2895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K0 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12± 1 mm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K1 </a:t>
            </a:r>
            <a:r>
              <a:rPr lang="en-US" dirty="0" err="1" smtClean="0">
                <a:solidFill>
                  <a:srgbClr val="FF0000"/>
                </a:solidFill>
              </a:rPr>
              <a:t>Intrinsic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~180 ± 40um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5981700" y="2552700"/>
            <a:ext cx="12192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ag_fits_sect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8077200" cy="54776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Large Sector: 5 ONLY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62600" y="1905000"/>
            <a:ext cx="29718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3657600"/>
            <a:ext cx="2895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K0 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12 ± 1 mm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K1 </a:t>
            </a:r>
            <a:r>
              <a:rPr lang="en-US" dirty="0" err="1" smtClean="0">
                <a:solidFill>
                  <a:srgbClr val="FF0000"/>
                </a:solidFill>
              </a:rPr>
              <a:t>Intrinsic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~160 ± 80 um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5981700" y="2552700"/>
            <a:ext cx="12192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ag_fits_sect246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28699"/>
            <a:ext cx="8458200" cy="57360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Small Sectors: 2, 4, 6 and 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5000" y="1676400"/>
            <a:ext cx="2971800" cy="533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3657600"/>
            <a:ext cx="34290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K0 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24 ± 3</a:t>
            </a:r>
            <a:r>
              <a:rPr lang="en-US" dirty="0" smtClean="0">
                <a:solidFill>
                  <a:srgbClr val="FF0000"/>
                </a:solidFill>
              </a:rPr>
              <a:t> mm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K1 Intrinsic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~ 390 ± 80 um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Poor Fit !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5981700" y="2552700"/>
            <a:ext cx="12192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on </a:t>
            </a:r>
            <a:r>
              <a:rPr lang="en-US" dirty="0" err="1" smtClean="0"/>
              <a:t>sagitta</a:t>
            </a:r>
            <a:r>
              <a:rPr lang="en-US" dirty="0" smtClean="0"/>
              <a:t>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Multiple Scattering term </a:t>
            </a:r>
            <a:r>
              <a:rPr lang="en-US" dirty="0" smtClean="0">
                <a:solidFill>
                  <a:srgbClr val="000090"/>
                </a:solidFill>
              </a:rPr>
              <a:t>look reasonable</a:t>
            </a:r>
          </a:p>
          <a:p>
            <a:r>
              <a:rPr lang="en-US" dirty="0" smtClean="0"/>
              <a:t>Intrinsic term at the level of </a:t>
            </a:r>
            <a:r>
              <a:rPr lang="en-US" dirty="0" smtClean="0">
                <a:solidFill>
                  <a:srgbClr val="000090"/>
                </a:solidFill>
              </a:rPr>
              <a:t>150-300 </a:t>
            </a:r>
            <a:r>
              <a:rPr lang="en-US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000090"/>
                </a:solidFill>
              </a:rPr>
              <a:t>m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Best sector5: ~100-150 um</a:t>
            </a:r>
          </a:p>
          <a:p>
            <a:r>
              <a:rPr lang="en-US" dirty="0" smtClean="0"/>
              <a:t>On </a:t>
            </a:r>
            <a:r>
              <a:rPr lang="en-US" dirty="0" smtClean="0">
                <a:solidFill>
                  <a:srgbClr val="FF0000"/>
                </a:solidFill>
              </a:rPr>
              <a:t>COSMICS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0090"/>
                </a:solidFill>
              </a:rPr>
              <a:t>quality requirement on segments very important (correct t0-refit, outliers,..)</a:t>
            </a:r>
            <a:r>
              <a:rPr lang="en-US" dirty="0" smtClean="0"/>
              <a:t>: intrinsic term going down from 250 to 150 um just changing cut on </a:t>
            </a:r>
            <a:r>
              <a:rPr lang="en-US" dirty="0" smtClean="0">
                <a:solidFill>
                  <a:srgbClr val="000090"/>
                </a:solidFill>
              </a:rPr>
              <a:t>segment </a:t>
            </a:r>
            <a:r>
              <a:rPr lang="en-US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c</a:t>
            </a:r>
            <a:r>
              <a:rPr lang="en-US" baseline="30000" dirty="0" smtClean="0">
                <a:solidFill>
                  <a:srgbClr val="000090"/>
                </a:solidFill>
              </a:rPr>
              <a:t>2</a:t>
            </a:r>
          </a:p>
          <a:p>
            <a:r>
              <a:rPr lang="en-US" dirty="0" smtClean="0"/>
              <a:t>Waiting for </a:t>
            </a:r>
            <a:r>
              <a:rPr lang="en-US" dirty="0" smtClean="0">
                <a:solidFill>
                  <a:srgbClr val="000090"/>
                </a:solidFill>
              </a:rPr>
              <a:t>FINAL reprocessing of run 121737 </a:t>
            </a:r>
            <a:r>
              <a:rPr lang="en-US" dirty="0" smtClean="0"/>
              <a:t>with better calibration to converge on a single number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 scale and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Method: </a:t>
            </a:r>
          </a:p>
          <a:p>
            <a:pPr lvl="1"/>
            <a:r>
              <a:rPr lang="en-US" dirty="0" smtClean="0"/>
              <a:t>Run 121080 </a:t>
            </a:r>
            <a:r>
              <a:rPr lang="en-US" dirty="0" err="1" smtClean="0"/>
              <a:t>Toroid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008000"/>
                </a:solidFill>
              </a:rPr>
              <a:t>ON</a:t>
            </a:r>
            <a:r>
              <a:rPr lang="en-US" dirty="0" smtClean="0"/>
              <a:t> + Solenoid=</a:t>
            </a:r>
            <a:r>
              <a:rPr lang="en-US" dirty="0" smtClean="0">
                <a:solidFill>
                  <a:srgbClr val="008000"/>
                </a:solidFill>
              </a:rPr>
              <a:t>ON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Pt(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measured by </a:t>
            </a:r>
            <a:r>
              <a:rPr lang="en-US" dirty="0" smtClean="0">
                <a:solidFill>
                  <a:srgbClr val="0000FF"/>
                </a:solidFill>
              </a:rPr>
              <a:t>ID</a:t>
            </a:r>
            <a:r>
              <a:rPr lang="en-US" dirty="0" smtClean="0"/>
              <a:t> as reference</a:t>
            </a:r>
          </a:p>
          <a:p>
            <a:pPr lvl="1"/>
            <a:r>
              <a:rPr lang="en-US" dirty="0" smtClean="0"/>
              <a:t>Plot the relative difference [</a:t>
            </a:r>
            <a:r>
              <a:rPr lang="en-US" dirty="0" err="1" smtClean="0"/>
              <a:t>Pt(MS)-Pt(ID)]/Pt(ID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Study </a:t>
            </a:r>
            <a:r>
              <a:rPr lang="en-US" dirty="0" smtClean="0">
                <a:solidFill>
                  <a:srgbClr val="FF0000"/>
                </a:solidFill>
              </a:rPr>
              <a:t>MS Pt-resolution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Pt</a:t>
            </a:r>
            <a:r>
              <a:rPr lang="en-US" dirty="0" smtClean="0"/>
              <a:t> after subtracting </a:t>
            </a:r>
            <a:r>
              <a:rPr lang="en-US" dirty="0" smtClean="0">
                <a:solidFill>
                  <a:srgbClr val="FF0000"/>
                </a:solidFill>
              </a:rPr>
              <a:t>expected ID resolution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in ATLAS: From CSC notes</a:t>
            </a:r>
            <a:endParaRPr lang="en-US" dirty="0"/>
          </a:p>
        </p:txBody>
      </p:sp>
      <p:pic>
        <p:nvPicPr>
          <p:cNvPr id="3" name="Picture 2" descr="Ptresolution_CSC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0232"/>
            <a:ext cx="5334000" cy="5302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5400" y="1600200"/>
            <a:ext cx="3810000" cy="3139321"/>
          </a:xfrm>
          <a:prstGeom prst="rect">
            <a:avLst/>
          </a:prstGeom>
          <a:solidFill>
            <a:srgbClr val="FFFFFF"/>
          </a:solidFill>
          <a:ln>
            <a:solidFill>
              <a:srgbClr val="FFFEC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GeV</a:t>
            </a:r>
            <a:r>
              <a:rPr lang="en-US" dirty="0" smtClean="0"/>
              <a:t>    5%      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E- Loss </a:t>
            </a:r>
            <a:r>
              <a:rPr lang="en-US" dirty="0" err="1" smtClean="0">
                <a:sym typeface="Wingdings"/>
              </a:rPr>
              <a:t>fluctiations</a:t>
            </a:r>
            <a:endParaRPr lang="en-US" dirty="0" smtClean="0"/>
          </a:p>
          <a:p>
            <a:r>
              <a:rPr lang="en-US" dirty="0" smtClean="0"/>
              <a:t>100 </a:t>
            </a:r>
            <a:r>
              <a:rPr lang="en-US" dirty="0" err="1" smtClean="0"/>
              <a:t>GeV</a:t>
            </a:r>
            <a:r>
              <a:rPr lang="en-US" dirty="0" smtClean="0"/>
              <a:t>  4%      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Mul</a:t>
            </a:r>
            <a:r>
              <a:rPr lang="en-US" dirty="0" smtClean="0">
                <a:sym typeface="Wingdings"/>
              </a:rPr>
              <a:t>. </a:t>
            </a:r>
            <a:r>
              <a:rPr lang="en-US" dirty="0" err="1" smtClean="0">
                <a:sym typeface="Wingdings"/>
              </a:rPr>
              <a:t>Scatt</a:t>
            </a:r>
            <a:r>
              <a:rPr lang="en-US" dirty="0" smtClean="0">
                <a:sym typeface="Wingdings"/>
              </a:rPr>
              <a:t>. </a:t>
            </a:r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err="1" smtClean="0"/>
              <a:t>TeV</a:t>
            </a:r>
            <a:r>
              <a:rPr lang="en-US" dirty="0" smtClean="0"/>
              <a:t>      12%     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err="1" smtClean="0"/>
              <a:t>(s</a:t>
            </a:r>
            <a:r>
              <a:rPr lang="en-US" dirty="0" smtClean="0"/>
              <a:t>) ~ 60um</a:t>
            </a:r>
          </a:p>
          <a:p>
            <a:r>
              <a:rPr lang="en-US" dirty="0" smtClean="0"/>
              <a:t>-------------------------------</a:t>
            </a:r>
          </a:p>
          <a:p>
            <a:r>
              <a:rPr lang="en-US" dirty="0" smtClean="0"/>
              <a:t>Crude Parameterization: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Res.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21FF1B"/>
                </a:solidFill>
              </a:rPr>
              <a:t>P</a:t>
            </a:r>
            <a:r>
              <a:rPr lang="en-US" baseline="-25000" dirty="0" smtClean="0">
                <a:solidFill>
                  <a:srgbClr val="21FF1B"/>
                </a:solidFill>
              </a:rPr>
              <a:t>0  </a:t>
            </a:r>
            <a:r>
              <a:rPr lang="en-US" dirty="0" smtClean="0">
                <a:solidFill>
                  <a:srgbClr val="000090"/>
                </a:solidFill>
              </a:rPr>
              <a:t>Pt  </a:t>
            </a:r>
            <a:r>
              <a:rPr lang="en-US" dirty="0" smtClean="0"/>
              <a:t> +   P</a:t>
            </a:r>
            <a:r>
              <a:rPr lang="en-US" baseline="-25000" dirty="0" smtClean="0"/>
              <a:t>1</a:t>
            </a:r>
            <a:r>
              <a:rPr lang="en-US" dirty="0" smtClean="0"/>
              <a:t>   +   </a:t>
            </a:r>
            <a:r>
              <a:rPr lang="en-US" dirty="0" smtClean="0">
                <a:solidFill>
                  <a:srgbClr val="7DFEFE"/>
                </a:solidFill>
              </a:rPr>
              <a:t>P</a:t>
            </a:r>
            <a:r>
              <a:rPr lang="en-US" baseline="-25000" dirty="0" smtClean="0">
                <a:solidFill>
                  <a:srgbClr val="7DFEFE"/>
                </a:solidFill>
              </a:rPr>
              <a:t>2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000090"/>
                </a:solidFill>
              </a:rPr>
              <a:t>Pt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</a:t>
            </a:r>
            <a:r>
              <a:rPr lang="en-US" dirty="0" smtClean="0">
                <a:solidFill>
                  <a:srgbClr val="21FF1B"/>
                </a:solidFill>
              </a:rPr>
              <a:t>Intr.         </a:t>
            </a:r>
            <a:r>
              <a:rPr lang="en-US" dirty="0" smtClean="0">
                <a:solidFill>
                  <a:srgbClr val="000000"/>
                </a:solidFill>
              </a:rPr>
              <a:t>MS</a:t>
            </a:r>
            <a:r>
              <a:rPr lang="en-US" dirty="0" smtClean="0">
                <a:solidFill>
                  <a:srgbClr val="000090"/>
                </a:solidFill>
              </a:rPr>
              <a:t>       </a:t>
            </a:r>
            <a:r>
              <a:rPr lang="en-US" dirty="0" smtClean="0">
                <a:solidFill>
                  <a:srgbClr val="7DFEFE"/>
                </a:solidFill>
              </a:rPr>
              <a:t>E-loss</a:t>
            </a:r>
          </a:p>
          <a:p>
            <a:r>
              <a:rPr lang="en-US" dirty="0" smtClean="0"/>
              <a:t>-------------------------------</a:t>
            </a:r>
          </a:p>
          <a:p>
            <a:r>
              <a:rPr lang="en-US" dirty="0" smtClean="0">
                <a:solidFill>
                  <a:srgbClr val="7DFEFE"/>
                </a:solidFill>
              </a:rPr>
              <a:t>E-Loss ~ 0.450 </a:t>
            </a:r>
            <a:r>
              <a:rPr lang="en-US" dirty="0" err="1" smtClean="0">
                <a:solidFill>
                  <a:srgbClr val="7DFEFE"/>
                </a:solidFill>
              </a:rPr>
              <a:t>GeV</a:t>
            </a:r>
            <a:endParaRPr lang="en-US" dirty="0" smtClean="0">
              <a:solidFill>
                <a:srgbClr val="7DFEFE"/>
              </a:solidFill>
            </a:endParaRPr>
          </a:p>
          <a:p>
            <a:r>
              <a:rPr lang="en-US" dirty="0" smtClean="0"/>
              <a:t>MS ~ 3.5%</a:t>
            </a:r>
          </a:p>
          <a:p>
            <a:r>
              <a:rPr lang="en-US" dirty="0" smtClean="0">
                <a:solidFill>
                  <a:srgbClr val="21FF1B"/>
                </a:solidFill>
              </a:rPr>
              <a:t>Intrinsic </a:t>
            </a:r>
            <a:r>
              <a:rPr lang="en-US" dirty="0" err="1" smtClean="0">
                <a:solidFill>
                  <a:srgbClr val="21FF1B"/>
                </a:solidFill>
              </a:rPr>
              <a:t>Sagitta</a:t>
            </a:r>
            <a:r>
              <a:rPr lang="en-US" dirty="0" smtClean="0">
                <a:solidFill>
                  <a:srgbClr val="21FF1B"/>
                </a:solidFill>
              </a:rPr>
              <a:t> ~ 60um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2971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|</a:t>
            </a:r>
            <a:r>
              <a:rPr lang="en-US" dirty="0" err="1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| &lt; 1.5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resolution: Naïve estimate 1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04800" y="1143000"/>
          <a:ext cx="8534400" cy="4701989"/>
        </p:xfrm>
        <a:graphic>
          <a:graphicData uri="http://schemas.openxmlformats.org/presentationml/2006/ole">
            <p:oleObj spid="_x0000_s62466" name="Equation" r:id="rId3" imgW="6311900" imgH="29464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76800" y="5521823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To simplify assumed Barrel P</a:t>
            </a:r>
            <a:r>
              <a:rPr lang="en-US" baseline="-25000" dirty="0" smtClean="0">
                <a:solidFill>
                  <a:srgbClr val="000090"/>
                </a:solidFill>
              </a:rPr>
              <a:t>t</a:t>
            </a:r>
            <a:r>
              <a:rPr lang="en-US" dirty="0" smtClean="0">
                <a:solidFill>
                  <a:srgbClr val="000090"/>
                </a:solidFill>
              </a:rPr>
              <a:t> ~ P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Error on </a:t>
            </a:r>
            <a:r>
              <a:rPr lang="en-US" b="1" dirty="0" smtClean="0">
                <a:solidFill>
                  <a:srgbClr val="000090"/>
                </a:solidFill>
              </a:rPr>
              <a:t>B</a:t>
            </a:r>
            <a:r>
              <a:rPr lang="en-US" dirty="0" smtClean="0">
                <a:solidFill>
                  <a:srgbClr val="000090"/>
                </a:solidFill>
              </a:rPr>
              <a:t> neglected (&lt;1% ?)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315200" y="1066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43800" y="2209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15200" y="3581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6210300" y="2399506"/>
            <a:ext cx="2362200" cy="1588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9" idx="2"/>
          </p:cNvCxnSpPr>
          <p:nvPr/>
        </p:nvCxnSpPr>
        <p:spPr>
          <a:xfrm>
            <a:off x="7391400" y="2284412"/>
            <a:ext cx="152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resolution: Naïve estimate 2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6200" y="1219200"/>
          <a:ext cx="8804946" cy="4495800"/>
        </p:xfrm>
        <a:graphic>
          <a:graphicData uri="http://schemas.openxmlformats.org/presentationml/2006/ole">
            <p:oleObj spid="_x0000_s84994" name="Equation" r:id="rId3" imgW="6311900" imgH="2616200" progId="Equation.3">
              <p:embed/>
            </p:oleObj>
          </a:graphicData>
        </a:graphic>
      </p:graphicFrame>
      <p:pic>
        <p:nvPicPr>
          <p:cNvPr id="4" name="Picture 3" descr="BdL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856" y="4724400"/>
            <a:ext cx="3278143" cy="2133600"/>
          </a:xfrm>
          <a:prstGeom prst="rect">
            <a:avLst/>
          </a:prstGeom>
        </p:spPr>
      </p:pic>
      <p:pic>
        <p:nvPicPr>
          <p:cNvPr id="7" name="Picture 6" descr="MSviewXY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264" y="2209800"/>
            <a:ext cx="2544536" cy="2159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5400000">
            <a:off x="7277100" y="2857500"/>
            <a:ext cx="38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7048500" y="2782094"/>
            <a:ext cx="3810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 (Body)"/>
                <a:cs typeface="Calibri (Body)"/>
              </a:rPr>
              <a:t>Results from </a:t>
            </a:r>
            <a:r>
              <a:rPr lang="en-US" dirty="0" err="1" smtClean="0">
                <a:latin typeface="Calibri (Body)"/>
                <a:cs typeface="Calibri (Body)"/>
              </a:rPr>
              <a:t>Cosmics</a:t>
            </a:r>
            <a:r>
              <a:rPr lang="en-US" dirty="0" smtClean="0"/>
              <a:t> run </a:t>
            </a:r>
            <a:r>
              <a:rPr lang="en-US" dirty="0" smtClean="0">
                <a:solidFill>
                  <a:srgbClr val="008000"/>
                </a:solidFill>
              </a:rPr>
              <a:t>121080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5592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</a:t>
            </a:r>
            <a:r>
              <a:rPr lang="en-US" sz="2800" dirty="0" smtClean="0">
                <a:solidFill>
                  <a:srgbClr val="000090"/>
                </a:solidFill>
              </a:rPr>
              <a:t>DP3D </a:t>
            </a:r>
            <a:r>
              <a:rPr lang="en-US" sz="2800" dirty="0" smtClean="0"/>
              <a:t>produced from AOD by </a:t>
            </a:r>
            <a:r>
              <a:rPr lang="en-US" sz="2800" dirty="0" err="1" smtClean="0">
                <a:solidFill>
                  <a:srgbClr val="000090"/>
                </a:solidFill>
              </a:rPr>
              <a:t>Fabrizio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dirty="0" err="1" smtClean="0">
                <a:solidFill>
                  <a:srgbClr val="000090"/>
                </a:solidFill>
              </a:rPr>
              <a:t>Petrucci</a:t>
            </a:r>
            <a:r>
              <a:rPr lang="en-US" sz="2800" dirty="0" smtClean="0"/>
              <a:t> run </a:t>
            </a:r>
            <a:r>
              <a:rPr lang="en-US" sz="2800" dirty="0" smtClean="0">
                <a:solidFill>
                  <a:srgbClr val="008000"/>
                </a:solidFill>
              </a:rPr>
              <a:t>121080</a:t>
            </a:r>
            <a:r>
              <a:rPr lang="en-US" sz="2800" dirty="0" smtClean="0"/>
              <a:t> </a:t>
            </a:r>
            <a:r>
              <a:rPr lang="en-US" sz="2800" dirty="0" err="1" smtClean="0">
                <a:sym typeface="Wingdings"/>
              </a:rPr>
              <a:t>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smtClean="0">
                <a:solidFill>
                  <a:srgbClr val="008000"/>
                </a:solidFill>
                <a:sym typeface="Wingdings"/>
              </a:rPr>
              <a:t>2M</a:t>
            </a:r>
            <a:r>
              <a:rPr lang="en-US" sz="2800" dirty="0" smtClean="0">
                <a:solidFill>
                  <a:srgbClr val="008000"/>
                </a:solidFill>
              </a:rPr>
              <a:t> ID-cosmic stream </a:t>
            </a:r>
            <a:r>
              <a:rPr lang="en-US" sz="2800" dirty="0" smtClean="0"/>
              <a:t>events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Track </a:t>
            </a:r>
            <a:r>
              <a:rPr lang="en-US" dirty="0" smtClean="0"/>
              <a:t>selection (all sectors accepted):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MS - </a:t>
            </a:r>
            <a:r>
              <a:rPr lang="en-US" b="1" dirty="0" err="1" smtClean="0">
                <a:solidFill>
                  <a:srgbClr val="000090"/>
                </a:solidFill>
              </a:rPr>
              <a:t>MuonBoySA</a:t>
            </a:r>
            <a:r>
              <a:rPr lang="en-US" dirty="0" smtClean="0">
                <a:solidFill>
                  <a:srgbClr val="000090"/>
                </a:solidFill>
              </a:rPr>
              <a:t> tracks at IP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Pt &gt; 4 </a:t>
            </a:r>
            <a:r>
              <a:rPr lang="en-US" dirty="0" err="1" smtClean="0"/>
              <a:t>GeV</a:t>
            </a:r>
            <a:r>
              <a:rPr lang="en-US" dirty="0" smtClean="0"/>
              <a:t> ; 23&gt;</a:t>
            </a:r>
            <a:r>
              <a:rPr lang="en-US" dirty="0" err="1" smtClean="0"/>
              <a:t>nMDT</a:t>
            </a:r>
            <a:r>
              <a:rPr lang="en-US" dirty="0" smtClean="0"/>
              <a:t>&gt;16; </a:t>
            </a:r>
            <a:r>
              <a:rPr lang="en-US" dirty="0" err="1" smtClean="0"/>
              <a:t>nRpcPhi</a:t>
            </a:r>
            <a:r>
              <a:rPr lang="en-US" dirty="0" smtClean="0"/>
              <a:t>&gt;2 ; </a:t>
            </a:r>
          </a:p>
          <a:p>
            <a:pPr lvl="2"/>
            <a:r>
              <a:rPr lang="en-US" dirty="0" smtClean="0"/>
              <a:t>|d0| &lt; 1m ; |z0| &lt; 1m , chi2/ndf &lt; 2 ; |</a:t>
            </a:r>
            <a:r>
              <a:rPr lang="en-US" dirty="0" err="1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|&lt;1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ID tracks:</a:t>
            </a:r>
          </a:p>
          <a:p>
            <a:pPr lvl="2"/>
            <a:r>
              <a:rPr lang="en-US" dirty="0" smtClean="0"/>
              <a:t>Pt&gt;2 </a:t>
            </a:r>
            <a:r>
              <a:rPr lang="en-US" dirty="0" err="1" smtClean="0"/>
              <a:t>GeV</a:t>
            </a:r>
            <a:r>
              <a:rPr lang="en-US" dirty="0" smtClean="0"/>
              <a:t>; </a:t>
            </a:r>
            <a:r>
              <a:rPr lang="en-US" dirty="0" err="1" smtClean="0"/>
              <a:t>nTRT</a:t>
            </a:r>
            <a:r>
              <a:rPr lang="en-US" dirty="0" smtClean="0"/>
              <a:t>&gt;16; </a:t>
            </a:r>
            <a:r>
              <a:rPr lang="en-US" dirty="0" err="1" smtClean="0"/>
              <a:t>n(SCT+Pixel</a:t>
            </a:r>
            <a:r>
              <a:rPr lang="en-US" dirty="0" smtClean="0"/>
              <a:t>)&gt;6 ; |</a:t>
            </a:r>
            <a:r>
              <a:rPr lang="en-US" dirty="0" err="1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|&lt;1</a:t>
            </a:r>
          </a:p>
          <a:p>
            <a:pPr lvl="2"/>
            <a:r>
              <a:rPr lang="en-US" dirty="0" smtClean="0"/>
              <a:t>|d0| &lt; 0.5m ; |z0| &lt; 0.75m , chi2/ndf &lt; 1 ; 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=(90±25)°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15K </a:t>
            </a:r>
            <a:r>
              <a:rPr lang="en-US" dirty="0" err="1" smtClean="0"/>
              <a:t>Muons</a:t>
            </a:r>
            <a:r>
              <a:rPr lang="en-US" dirty="0" smtClean="0"/>
              <a:t> selected: </a:t>
            </a:r>
          </a:p>
          <a:p>
            <a:pPr lvl="1"/>
            <a:r>
              <a:rPr lang="en-US" dirty="0" smtClean="0"/>
              <a:t>Fit </a:t>
            </a:r>
            <a:r>
              <a:rPr lang="en-US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s</a:t>
            </a:r>
            <a:r>
              <a:rPr lang="en-US" dirty="0" err="1" smtClean="0">
                <a:solidFill>
                  <a:srgbClr val="000090"/>
                </a:solidFill>
              </a:rPr>
              <a:t>(P</a:t>
            </a:r>
            <a:r>
              <a:rPr lang="en-US" dirty="0" smtClean="0">
                <a:solidFill>
                  <a:srgbClr val="000090"/>
                </a:solidFill>
              </a:rPr>
              <a:t>)/P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000090"/>
                </a:solidFill>
              </a:rPr>
              <a:t>8 Pt bins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000090"/>
                </a:solidFill>
              </a:rPr>
              <a:t>single-Gaussian </a:t>
            </a:r>
            <a:r>
              <a:rPr lang="en-US" dirty="0" smtClean="0"/>
              <a:t>fit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MRATF publication on 2008-2009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Draft 1 of the paper attached to the agenda: it contains many performance studies based on cosmic data analysis</a:t>
            </a:r>
          </a:p>
          <a:p>
            <a:r>
              <a:rPr lang="en-US" sz="1200" dirty="0" smtClean="0"/>
              <a:t>http://</a:t>
            </a:r>
            <a:r>
              <a:rPr lang="en-US" sz="1200" dirty="0" err="1" smtClean="0"/>
              <a:t>agenda.infn.it/getFile.py/access?contribId</a:t>
            </a:r>
            <a:r>
              <a:rPr lang="en-US" sz="1200" dirty="0" smtClean="0"/>
              <a:t>=0&amp;amp;resId=0&amp;amp;materialId=</a:t>
            </a:r>
            <a:r>
              <a:rPr lang="en-US" sz="1200" dirty="0" err="1" smtClean="0"/>
              <a:t>paper&amp;amp;confId</a:t>
            </a:r>
            <a:r>
              <a:rPr lang="en-US" sz="1200" dirty="0" smtClean="0"/>
              <a:t>=1821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" y="2286000"/>
            <a:ext cx="39623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Run 121080</a:t>
            </a:r>
            <a:endParaRPr lang="en-US" sz="2400" dirty="0" smtClean="0">
              <a:solidFill>
                <a:srgbClr val="008000"/>
              </a:solidFill>
            </a:endParaRPr>
          </a:p>
          <a:p>
            <a:r>
              <a:rPr lang="en-US" sz="2400" dirty="0" smtClean="0">
                <a:solidFill>
                  <a:srgbClr val="008000"/>
                </a:solidFill>
              </a:rPr>
              <a:t>Reasonable Fit: 2 sigma core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Some non </a:t>
            </a:r>
            <a:r>
              <a:rPr lang="en-US" sz="2400" dirty="0" err="1" smtClean="0">
                <a:solidFill>
                  <a:srgbClr val="FF0000"/>
                </a:solidFill>
              </a:rPr>
              <a:t>gaussian</a:t>
            </a:r>
            <a:r>
              <a:rPr lang="en-US" sz="2400" dirty="0" smtClean="0">
                <a:solidFill>
                  <a:srgbClr val="FF0000"/>
                </a:solidFill>
              </a:rPr>
              <a:t> tails</a:t>
            </a:r>
          </a:p>
        </p:txBody>
      </p:sp>
      <p:pic>
        <p:nvPicPr>
          <p:cNvPr id="15" name="Picture 14" descr="Ptresolution_Pt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67000" cy="1808655"/>
          </a:xfrm>
          <a:prstGeom prst="rect">
            <a:avLst/>
          </a:prstGeom>
        </p:spPr>
      </p:pic>
      <p:pic>
        <p:nvPicPr>
          <p:cNvPr id="16" name="Picture 15" descr="Ptresolution_Pt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895" y="0"/>
            <a:ext cx="2696705" cy="1828800"/>
          </a:xfrm>
          <a:prstGeom prst="rect">
            <a:avLst/>
          </a:prstGeom>
        </p:spPr>
      </p:pic>
      <p:pic>
        <p:nvPicPr>
          <p:cNvPr id="17" name="Picture 16" descr="Ptresolution_Pt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295" y="0"/>
            <a:ext cx="2696705" cy="1828800"/>
          </a:xfrm>
          <a:prstGeom prst="rect">
            <a:avLst/>
          </a:prstGeom>
        </p:spPr>
      </p:pic>
      <p:pic>
        <p:nvPicPr>
          <p:cNvPr id="18" name="Picture 17" descr="Ptresolution_Pt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2281620"/>
            <a:ext cx="2590800" cy="1756980"/>
          </a:xfrm>
          <a:prstGeom prst="rect">
            <a:avLst/>
          </a:prstGeom>
        </p:spPr>
      </p:pic>
      <p:pic>
        <p:nvPicPr>
          <p:cNvPr id="19" name="Picture 18" descr="Ptresolution_Pt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2229945"/>
            <a:ext cx="2667000" cy="1808655"/>
          </a:xfrm>
          <a:prstGeom prst="rect">
            <a:avLst/>
          </a:prstGeom>
        </p:spPr>
      </p:pic>
      <p:pic>
        <p:nvPicPr>
          <p:cNvPr id="20" name="Picture 19" descr="Ptresolution_Pt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4953000"/>
            <a:ext cx="2789695" cy="1891862"/>
          </a:xfrm>
          <a:prstGeom prst="rect">
            <a:avLst/>
          </a:prstGeom>
        </p:spPr>
      </p:pic>
      <p:pic>
        <p:nvPicPr>
          <p:cNvPr id="21" name="Picture 20" descr="Ptresolution_Pt7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6895" y="4953000"/>
            <a:ext cx="2789695" cy="1891862"/>
          </a:xfrm>
          <a:prstGeom prst="rect">
            <a:avLst/>
          </a:prstGeom>
        </p:spPr>
      </p:pic>
      <p:pic>
        <p:nvPicPr>
          <p:cNvPr id="22" name="Picture 21" descr="Ptresolution_Pt8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4304" y="4953000"/>
            <a:ext cx="2789695" cy="189186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&lt;[</a:t>
            </a:r>
            <a:r>
              <a:rPr lang="en-US" dirty="0" err="1" smtClean="0"/>
              <a:t>Pt(MS)-Pt(ID)]/Pt(ID</a:t>
            </a:r>
            <a:r>
              <a:rPr lang="en-US" dirty="0" smtClean="0"/>
              <a:t>)&gt;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6172200"/>
            <a:ext cx="7162800" cy="40011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Mean-Pt=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Pt-SCALE </a:t>
            </a:r>
            <a:r>
              <a:rPr lang="en-US" sz="2000" b="1" dirty="0" smtClean="0">
                <a:sym typeface="Wingdings"/>
              </a:rPr>
              <a:t>Agreement with ID at </a:t>
            </a:r>
            <a:r>
              <a:rPr lang="en-US" sz="2000" b="1" dirty="0" smtClean="0"/>
              <a:t>&lt;1% up to 100 </a:t>
            </a:r>
            <a:r>
              <a:rPr lang="en-US" sz="2000" b="1" dirty="0" err="1" smtClean="0"/>
              <a:t>GeV</a:t>
            </a:r>
            <a:r>
              <a:rPr lang="en-US" sz="2000" b="1" dirty="0" smtClean="0"/>
              <a:t> ! </a:t>
            </a:r>
            <a:endParaRPr lang="en-US" sz="2000" b="1" dirty="0"/>
          </a:p>
        </p:txBody>
      </p:sp>
      <p:pic>
        <p:nvPicPr>
          <p:cNvPr id="8" name="Picture 7" descr="MeanShift_vs_Pt_12108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1696"/>
            <a:ext cx="9144000" cy="485570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14400" y="4038600"/>
            <a:ext cx="7239000" cy="1588"/>
          </a:xfrm>
          <a:prstGeom prst="line">
            <a:avLst/>
          </a:prstGeom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n>
                  <a:solidFill>
                    <a:srgbClr val="4F81BD"/>
                  </a:solidFill>
                </a:ln>
                <a:solidFill>
                  <a:srgbClr val="000090"/>
                </a:solidFill>
                <a:effectLst>
                  <a:outerShdw blurRad="50800" dist="38100" dir="2700000">
                    <a:schemeClr val="bg1">
                      <a:lumMod val="85000"/>
                      <a:alpha val="43000"/>
                    </a:schemeClr>
                  </a:outerShdw>
                </a:effectLst>
                <a:latin typeface="Symbol" charset="2"/>
                <a:ea typeface="+mj-ea"/>
                <a:cs typeface="Symbol" charset="2"/>
              </a:rPr>
              <a:t> </a:t>
            </a:r>
            <a:r>
              <a:rPr lang="en-US" sz="4000" dirty="0" err="1" smtClean="0">
                <a:ln>
                  <a:solidFill>
                    <a:srgbClr val="4F81BD"/>
                  </a:solidFill>
                </a:ln>
                <a:solidFill>
                  <a:srgbClr val="000090"/>
                </a:solidFill>
                <a:effectLst>
                  <a:outerShdw blurRad="50800" dist="38100" dir="2700000">
                    <a:schemeClr val="bg1">
                      <a:lumMod val="85000"/>
                      <a:alpha val="43000"/>
                    </a:schemeClr>
                  </a:outerShdw>
                </a:effectLst>
                <a:latin typeface="Symbol" charset="2"/>
                <a:ea typeface="+mj-ea"/>
                <a:cs typeface="Symbol" charset="2"/>
              </a:rPr>
              <a:t>s</a:t>
            </a:r>
            <a:r>
              <a:rPr lang="en-US" sz="4000" dirty="0" smtClean="0">
                <a:ln>
                  <a:solidFill>
                    <a:srgbClr val="4F81BD"/>
                  </a:solidFill>
                </a:ln>
                <a:solidFill>
                  <a:srgbClr val="000090"/>
                </a:solidFill>
                <a:effectLst>
                  <a:outerShdw blurRad="50800" dist="38100" dir="2700000">
                    <a:schemeClr val="bg1">
                      <a:lumMod val="85000"/>
                      <a:alpha val="43000"/>
                    </a:scheme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kumimoji="0" lang="en-US" sz="4000" b="0" i="0" u="none" strike="noStrike" kern="1200" cap="none" spc="0" normalizeH="0" baseline="0" noProof="0" dirty="0" smtClean="0">
                <a:ln>
                  <a:solidFill>
                    <a:srgbClr val="4F81BD"/>
                  </a:solidFill>
                </a:ln>
                <a:solidFill>
                  <a:srgbClr val="000090"/>
                </a:solidFill>
                <a:effectLst>
                  <a:outerShdw blurRad="50800" dist="38100" dir="2700000">
                    <a:schemeClr val="bg1">
                      <a:lumMod val="85000"/>
                      <a:alpha val="43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solidFill>
                    <a:srgbClr val="4F81BD"/>
                  </a:solidFill>
                </a:ln>
                <a:solidFill>
                  <a:srgbClr val="000090"/>
                </a:solidFill>
                <a:effectLst>
                  <a:outerShdw blurRad="50800" dist="38100" dir="2700000">
                    <a:schemeClr val="bg1">
                      <a:lumMod val="85000"/>
                      <a:alpha val="43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Pt(MS)-Pt(ID)]/Pt(ID</a:t>
            </a:r>
            <a:r>
              <a:rPr kumimoji="0" lang="en-US" sz="4000" b="0" i="0" u="none" strike="noStrike" kern="1200" cap="none" spc="0" normalizeH="0" baseline="0" noProof="0" dirty="0" smtClean="0">
                <a:ln>
                  <a:solidFill>
                    <a:srgbClr val="4F81BD"/>
                  </a:solidFill>
                </a:ln>
                <a:solidFill>
                  <a:srgbClr val="000090"/>
                </a:solidFill>
                <a:effectLst>
                  <a:outerShdw blurRad="50800" dist="38100" dir="2700000">
                    <a:schemeClr val="bg1">
                      <a:lumMod val="85000"/>
                      <a:alpha val="43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solidFill>
                  <a:srgbClr val="4F81BD"/>
                </a:solidFill>
              </a:ln>
              <a:solidFill>
                <a:srgbClr val="000090"/>
              </a:solidFill>
              <a:effectLst>
                <a:outerShdw blurRad="50800" dist="38100" dir="2700000">
                  <a:schemeClr val="bg1">
                    <a:lumMod val="85000"/>
                    <a:alpha val="43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60960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Before</a:t>
            </a:r>
            <a:r>
              <a:rPr lang="en-US" sz="2000" dirty="0" smtClean="0"/>
              <a:t> Subtracting ID resolution</a:t>
            </a:r>
            <a:endParaRPr lang="en-US" sz="2000" dirty="0"/>
          </a:p>
        </p:txBody>
      </p:sp>
      <p:pic>
        <p:nvPicPr>
          <p:cNvPr id="5" name="Picture 4" descr="Resolution_vs_pt_noIDcor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0296"/>
            <a:ext cx="9144000" cy="485570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85800"/>
            <a:ext cx="7848600" cy="53226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ID resolution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79120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* ID resolution</a:t>
            </a:r>
            <a:r>
              <a:rPr lang="en-US" sz="2000" b="1" dirty="0" smtClean="0">
                <a:solidFill>
                  <a:srgbClr val="FF0000"/>
                </a:solidFill>
              </a:rPr>
              <a:t>: 2,5% up to 50 </a:t>
            </a:r>
            <a:r>
              <a:rPr lang="en-US" sz="2000" b="1" dirty="0" err="1" smtClean="0">
                <a:solidFill>
                  <a:srgbClr val="FF0000"/>
                </a:solidFill>
              </a:rPr>
              <a:t>GeV</a:t>
            </a:r>
            <a:r>
              <a:rPr lang="en-US" sz="2000" b="1" dirty="0" smtClean="0">
                <a:solidFill>
                  <a:srgbClr val="FF0000"/>
                </a:solidFill>
              </a:rPr>
              <a:t>  -  3% at 60 </a:t>
            </a:r>
            <a:r>
              <a:rPr lang="en-US" sz="2000" b="1" dirty="0" err="1" smtClean="0">
                <a:solidFill>
                  <a:srgbClr val="FF0000"/>
                </a:solidFill>
              </a:rPr>
              <a:t>GeV</a:t>
            </a:r>
            <a:r>
              <a:rPr lang="en-US" sz="2000" b="1" dirty="0" smtClean="0">
                <a:solidFill>
                  <a:srgbClr val="FF0000"/>
                </a:solidFill>
              </a:rPr>
              <a:t>  -  5% at 100 </a:t>
            </a:r>
            <a:r>
              <a:rPr lang="en-US" sz="2000" b="1" dirty="0" err="1" smtClean="0">
                <a:solidFill>
                  <a:srgbClr val="FF0000"/>
                </a:solidFill>
              </a:rPr>
              <a:t>GeV</a:t>
            </a:r>
            <a:r>
              <a:rPr lang="en-US" sz="2000" b="1" dirty="0" smtClean="0">
                <a:solidFill>
                  <a:srgbClr val="FF0000"/>
                </a:solidFill>
              </a:rPr>
              <a:t> – 7% 200 </a:t>
            </a:r>
            <a:r>
              <a:rPr lang="en-US" sz="2000" b="1" dirty="0" err="1" smtClean="0">
                <a:solidFill>
                  <a:srgbClr val="FF0000"/>
                </a:solidFill>
              </a:rPr>
              <a:t>GeV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   BUT for </a:t>
            </a:r>
            <a:r>
              <a:rPr lang="en-US" sz="2000" dirty="0" smtClean="0">
                <a:solidFill>
                  <a:srgbClr val="0000FF"/>
                </a:solidFill>
              </a:rPr>
              <a:t>“LONG track” </a:t>
            </a:r>
            <a:r>
              <a:rPr lang="en-US" sz="2000" dirty="0" smtClean="0"/>
              <a:t>they claim scale as L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factor 4 SMALLER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Negligible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33800" y="1524000"/>
            <a:ext cx="2133600" cy="304800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1000" cy="381000"/>
          </a:xfrm>
        </p:spPr>
        <p:txBody>
          <a:bodyPr/>
          <a:lstStyle/>
          <a:p>
            <a:r>
              <a:rPr lang="en-US" sz="3200" dirty="0" smtClean="0"/>
              <a:t>Resolution FIT: All sectors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5505271"/>
            <a:ext cx="6324600" cy="1200329"/>
          </a:xfrm>
          <a:prstGeom prst="rect">
            <a:avLst/>
          </a:prstGeom>
          <a:solidFill>
            <a:srgbClr val="CCFFCC">
              <a:alpha val="25000"/>
            </a:srgbClr>
          </a:solidFill>
          <a:ln>
            <a:solidFill>
              <a:srgbClr val="00009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smtClean="0">
                <a:solidFill>
                  <a:srgbClr val="000090"/>
                </a:solidFill>
              </a:rPr>
              <a:t>Energy Loss Error = 300 ± 40 </a:t>
            </a:r>
            <a:r>
              <a:rPr lang="en-US" dirty="0" err="1" smtClean="0">
                <a:solidFill>
                  <a:srgbClr val="000090"/>
                </a:solidFill>
              </a:rPr>
              <a:t>MeV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- MS = 4.1 ± 0.1 %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90"/>
                </a:solidFill>
              </a:rPr>
              <a:t>Intrinsic resolution = (4.6 ± 0.7) </a:t>
            </a:r>
            <a:r>
              <a:rPr lang="en-US" dirty="0" err="1" smtClean="0">
                <a:solidFill>
                  <a:srgbClr val="000090"/>
                </a:solidFill>
              </a:rPr>
              <a:t>x</a:t>
            </a:r>
            <a:r>
              <a:rPr lang="en-US" dirty="0" smtClean="0">
                <a:solidFill>
                  <a:srgbClr val="000090"/>
                </a:solidFill>
              </a:rPr>
              <a:t> 10</a:t>
            </a:r>
            <a:r>
              <a:rPr lang="en-US" baseline="30000" dirty="0" smtClean="0">
                <a:solidFill>
                  <a:srgbClr val="000090"/>
                </a:solidFill>
              </a:rPr>
              <a:t>-4 </a:t>
            </a:r>
            <a:r>
              <a:rPr lang="en-US" dirty="0" err="1" smtClean="0">
                <a:solidFill>
                  <a:srgbClr val="00009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 ~40% @ 1 </a:t>
            </a:r>
            <a:r>
              <a:rPr lang="en-US" dirty="0" err="1" smtClean="0">
                <a:solidFill>
                  <a:srgbClr val="000090"/>
                </a:solidFill>
                <a:sym typeface="Wingdings"/>
              </a:rPr>
              <a:t>TeV</a:t>
            </a:r>
            <a:endParaRPr lang="en-US" dirty="0" smtClean="0">
              <a:solidFill>
                <a:srgbClr val="000090"/>
              </a:solidFill>
              <a:sym typeface="Wingdings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sym typeface="Wingdings"/>
              </a:rPr>
              <a:t>Up to 50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GeV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very close to expected Performance 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Resolution_vs_pt_fi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485570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dirty="0" smtClean="0"/>
              <a:t>Resolution FIT: Sector 5+13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791200"/>
            <a:ext cx="8001000" cy="923330"/>
          </a:xfrm>
          <a:prstGeom prst="rect">
            <a:avLst/>
          </a:prstGeom>
          <a:solidFill>
            <a:srgbClr val="CCFFCC">
              <a:alpha val="25000"/>
            </a:srgbClr>
          </a:solidFill>
          <a:ln>
            <a:solidFill>
              <a:srgbClr val="00009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smtClean="0">
                <a:solidFill>
                  <a:srgbClr val="000090"/>
                </a:solidFill>
              </a:rPr>
              <a:t>Energy Loss Error = 270 ± 30 </a:t>
            </a:r>
            <a:r>
              <a:rPr lang="en-US" dirty="0" err="1" smtClean="0">
                <a:solidFill>
                  <a:srgbClr val="000090"/>
                </a:solidFill>
              </a:rPr>
              <a:t>MeV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- MS = 4.1 ± 0.1 %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- Intrinsic resolution = (4.0 ± 0.8) </a:t>
            </a:r>
            <a:r>
              <a:rPr lang="en-US" dirty="0" err="1" smtClean="0">
                <a:solidFill>
                  <a:srgbClr val="000090"/>
                </a:solidFill>
              </a:rPr>
              <a:t>x</a:t>
            </a:r>
            <a:r>
              <a:rPr lang="en-US" dirty="0" smtClean="0">
                <a:solidFill>
                  <a:srgbClr val="000090"/>
                </a:solidFill>
              </a:rPr>
              <a:t> 10</a:t>
            </a:r>
            <a:r>
              <a:rPr lang="en-US" baseline="30000" dirty="0" smtClean="0">
                <a:solidFill>
                  <a:srgbClr val="000090"/>
                </a:solidFill>
              </a:rPr>
              <a:t>-4 </a:t>
            </a:r>
            <a:r>
              <a:rPr lang="en-US" dirty="0" err="1" smtClean="0">
                <a:solidFill>
                  <a:srgbClr val="00009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 40% @ 1 </a:t>
            </a:r>
            <a:r>
              <a:rPr lang="en-US" dirty="0" err="1" smtClean="0">
                <a:solidFill>
                  <a:srgbClr val="000090"/>
                </a:solidFill>
                <a:sym typeface="Wingdings"/>
              </a:rPr>
              <a:t>TeV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 Only a factor 2 </a:t>
            </a:r>
            <a:r>
              <a:rPr lang="en-US" dirty="0" err="1" smtClean="0">
                <a:solidFill>
                  <a:srgbClr val="000090"/>
                </a:solidFill>
                <a:sym typeface="Wingdings"/>
              </a:rPr>
              <a:t>w.r.t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. CSC ?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4724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Cut on Phi ID Track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8" name="Picture 7" descr="Resolution_vs_pt_fi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1148"/>
            <a:ext cx="9144000" cy="456145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638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6600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Sagitta</a:t>
            </a:r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studies in Barrel: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Alignment concept in Barrel tested for runs 121737 seems to work at least at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50-300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 (for movements ~0.2-1mm)</a:t>
            </a:r>
            <a:endParaRPr lang="en-US" dirty="0" smtClean="0">
              <a:solidFill>
                <a:srgbClr val="00009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Resolution Approaching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150-200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 </a:t>
            </a:r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at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high-Pt </a:t>
            </a:r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for some sectors: probably alignment is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NOT</a:t>
            </a:r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only contribution </a:t>
            </a:r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(calibrations, segment reconstruction quality, ..)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Resolution still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quite large for small sectors </a:t>
            </a:r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(not understood) ?</a:t>
            </a:r>
          </a:p>
          <a:p>
            <a:r>
              <a:rPr lang="en-US" dirty="0" smtClean="0">
                <a:solidFill>
                  <a:srgbClr val="6600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P-scale </a:t>
            </a:r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 agreement with ID at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1-2% level: OK at this stage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638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6600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</a:t>
            </a:r>
            <a:r>
              <a:rPr lang="en-US" dirty="0" smtClean="0">
                <a:solidFill>
                  <a:srgbClr val="6600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-resolution</a:t>
            </a:r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  <a:p>
            <a:pPr lvl="1">
              <a:buClr>
                <a:srgbClr val="008000"/>
              </a:buClr>
              <a:buSzPct val="100000"/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E-loss term </a:t>
            </a:r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seems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better</a:t>
            </a:r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than expected (200 </a:t>
            </a:r>
            <a:r>
              <a:rPr lang="en-US" dirty="0" err="1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MeV</a:t>
            </a:r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)</a:t>
            </a:r>
          </a:p>
          <a:p>
            <a:pPr lvl="1">
              <a:buClr>
                <a:srgbClr val="008000"/>
              </a:buCl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MS term </a:t>
            </a:r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of the order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of 3-4%</a:t>
            </a:r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: OK</a:t>
            </a:r>
          </a:p>
          <a:p>
            <a:pPr lvl="1">
              <a:buClr>
                <a:srgbClr val="008000"/>
              </a:buCl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Sector-5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Intrinsic term </a:t>
            </a:r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approaching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150 um </a:t>
            </a:r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or better</a:t>
            </a:r>
          </a:p>
          <a:p>
            <a:pPr lvl="1">
              <a:buClr>
                <a:srgbClr val="008000"/>
              </a:buCl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For several sectors compatible with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200um</a:t>
            </a:r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lvl="1">
              <a:buClr>
                <a:srgbClr val="FF0000"/>
              </a:buCl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For </a:t>
            </a:r>
            <a:r>
              <a:rPr lang="en-US" dirty="0" err="1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cosmics</a:t>
            </a:r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quality of segments and tracks </a:t>
            </a:r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play a role: still margin for improvements – optimization of recons.</a:t>
            </a:r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Parameters</a:t>
            </a:r>
          </a:p>
          <a:p>
            <a:pPr lvl="1">
              <a:buClr>
                <a:srgbClr val="FF0000"/>
              </a:buCl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Still very difficult to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KNOW</a:t>
            </a:r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and/or to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USE right calibration and alignment in reconstruction !</a:t>
            </a:r>
            <a:endParaRPr lang="en-US" dirty="0" smtClean="0">
              <a:solidFill>
                <a:srgbClr val="FF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buClr>
                <a:srgbClr val="008000"/>
              </a:buCl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Below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40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GeV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very close to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NOMINAL</a:t>
            </a:r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performance</a:t>
            </a:r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but</a:t>
            </a:r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for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limited detector </a:t>
            </a:r>
            <a:r>
              <a:rPr lang="en-US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region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 Slides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z="3200" dirty="0" err="1" smtClean="0"/>
              <a:t>Sagitta</a:t>
            </a:r>
            <a:r>
              <a:rPr lang="en-US" sz="3200" dirty="0" smtClean="0"/>
              <a:t> analysis from </a:t>
            </a:r>
            <a:r>
              <a:rPr lang="en-US" sz="3200" dirty="0" smtClean="0">
                <a:solidFill>
                  <a:srgbClr val="660066"/>
                </a:solidFill>
              </a:rPr>
              <a:t>Igor</a:t>
            </a:r>
            <a:r>
              <a:rPr lang="en-US" sz="3200" dirty="0" smtClean="0"/>
              <a:t>: </a:t>
            </a:r>
            <a:br>
              <a:rPr lang="en-US" sz="3200" dirty="0" smtClean="0"/>
            </a:br>
            <a:r>
              <a:rPr lang="en-US" sz="3200" dirty="0" smtClean="0"/>
              <a:t>RPC time corrections+ better </a:t>
            </a:r>
            <a:r>
              <a:rPr lang="en-US" sz="3200" dirty="0" err="1" smtClean="0"/>
              <a:t>r(t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8839200" cy="56653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14478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60066"/>
                </a:solidFill>
              </a:rPr>
              <a:t>Igor: Sector 5</a:t>
            </a:r>
            <a:endParaRPr lang="en-US" sz="2000" b="1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3810000"/>
            <a:ext cx="5410200" cy="1200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Single hits instead of segment: </a:t>
            </a:r>
            <a:r>
              <a:rPr lang="en-US" sz="2400" dirty="0" smtClean="0">
                <a:solidFill>
                  <a:srgbClr val="0000FF"/>
                </a:solidFill>
              </a:rPr>
              <a:t>K0</a:t>
            </a:r>
            <a:r>
              <a:rPr lang="en-US" sz="2400" dirty="0" smtClean="0"/>
              <a:t> </a:t>
            </a:r>
            <a:r>
              <a:rPr lang="en-US" sz="2400" dirty="0" err="1" smtClean="0"/>
              <a:t>sagitta</a:t>
            </a:r>
            <a:r>
              <a:rPr lang="en-US" sz="2400" dirty="0" smtClean="0"/>
              <a:t> should be smaller</a:t>
            </a:r>
            <a:r>
              <a:rPr lang="en-US" sz="2400" dirty="0" smtClean="0">
                <a:solidFill>
                  <a:srgbClr val="0000FF"/>
                </a:solidFill>
              </a:rPr>
              <a:t>: better then my result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on </a:t>
            </a:r>
            <a:r>
              <a:rPr lang="en-US" dirty="0" err="1" smtClean="0">
                <a:solidFill>
                  <a:srgbClr val="FF0000"/>
                </a:solidFill>
              </a:rPr>
              <a:t>Sagitta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Momentum</a:t>
            </a:r>
            <a:r>
              <a:rPr lang="en-US" dirty="0" smtClean="0"/>
              <a:t> Resolution for </a:t>
            </a:r>
            <a:r>
              <a:rPr lang="en-US" dirty="0" smtClean="0">
                <a:solidFill>
                  <a:srgbClr val="FF0000"/>
                </a:solidFill>
              </a:rPr>
              <a:t>BARREL</a:t>
            </a:r>
            <a:endParaRPr lang="en-US" dirty="0" smtClean="0"/>
          </a:p>
          <a:p>
            <a:pPr lvl="1"/>
            <a:r>
              <a:rPr lang="en-US" dirty="0" smtClean="0"/>
              <a:t>Alignment Expectations: </a:t>
            </a:r>
            <a:r>
              <a:rPr lang="en-US" dirty="0" err="1" smtClean="0"/>
              <a:t>sagitta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mean values</a:t>
            </a:r>
          </a:p>
          <a:p>
            <a:pPr lvl="1"/>
            <a:r>
              <a:rPr lang="en-US" dirty="0" smtClean="0"/>
              <a:t>“Expected” </a:t>
            </a:r>
            <a:r>
              <a:rPr lang="en-US" dirty="0" err="1" smtClean="0">
                <a:solidFill>
                  <a:srgbClr val="FF0000"/>
                </a:solidFill>
              </a:rPr>
              <a:t>Sagitta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resolution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Sagitta</a:t>
            </a:r>
            <a:r>
              <a:rPr lang="en-US" dirty="0" smtClean="0"/>
              <a:t> </a:t>
            </a:r>
            <a:r>
              <a:rPr lang="en-US" dirty="0" err="1" smtClean="0"/>
              <a:t>studieds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on </a:t>
            </a:r>
            <a:r>
              <a:rPr lang="en-US" dirty="0" err="1" smtClean="0">
                <a:solidFill>
                  <a:srgbClr val="FF0000"/>
                </a:solidFill>
              </a:rPr>
              <a:t>Cosmics</a:t>
            </a:r>
            <a:endParaRPr lang="en-US" dirty="0" smtClean="0"/>
          </a:p>
          <a:p>
            <a:pPr lvl="1"/>
            <a:r>
              <a:rPr lang="en-US" dirty="0" err="1" smtClean="0"/>
              <a:t>Sagitta</a:t>
            </a:r>
            <a:r>
              <a:rPr lang="en-US" dirty="0" smtClean="0"/>
              <a:t> resolution </a:t>
            </a:r>
            <a:r>
              <a:rPr lang="en-US" dirty="0" err="1" smtClean="0"/>
              <a:t>vs</a:t>
            </a:r>
            <a:r>
              <a:rPr lang="en-US" dirty="0" smtClean="0"/>
              <a:t> P(ID)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Momentum</a:t>
            </a:r>
            <a:r>
              <a:rPr lang="en-US" dirty="0" smtClean="0"/>
              <a:t> Studies </a:t>
            </a:r>
            <a:r>
              <a:rPr lang="en-US" dirty="0" smtClean="0">
                <a:solidFill>
                  <a:srgbClr val="FF0000"/>
                </a:solidFill>
              </a:rPr>
              <a:t>on Cosmic</a:t>
            </a:r>
            <a:endParaRPr lang="en-US" dirty="0" smtClean="0"/>
          </a:p>
          <a:p>
            <a:pPr lvl="1"/>
            <a:r>
              <a:rPr lang="en-US" dirty="0" smtClean="0"/>
              <a:t>Uses </a:t>
            </a:r>
            <a:r>
              <a:rPr lang="en-US" dirty="0" smtClean="0">
                <a:solidFill>
                  <a:srgbClr val="000090"/>
                </a:solidFill>
              </a:rPr>
              <a:t>ID</a:t>
            </a:r>
            <a:r>
              <a:rPr lang="en-US" dirty="0" smtClean="0"/>
              <a:t> as reference</a:t>
            </a:r>
          </a:p>
          <a:p>
            <a:r>
              <a:rPr lang="en-US" dirty="0" smtClean="0"/>
              <a:t>Conclusions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8584"/>
          <a:stretch>
            <a:fillRect/>
          </a:stretch>
        </p:blipFill>
        <p:spPr>
          <a:xfrm>
            <a:off x="172575" y="1447800"/>
            <a:ext cx="8699380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sz="3200" dirty="0" err="1" smtClean="0"/>
              <a:t>Sagitta</a:t>
            </a:r>
            <a:r>
              <a:rPr lang="en-US" sz="3200" dirty="0" smtClean="0"/>
              <a:t> analysis from </a:t>
            </a:r>
            <a:r>
              <a:rPr lang="en-US" sz="3200" dirty="0" smtClean="0">
                <a:solidFill>
                  <a:srgbClr val="660066"/>
                </a:solidFill>
              </a:rPr>
              <a:t>Igor</a:t>
            </a:r>
            <a:r>
              <a:rPr lang="en-US" sz="3200" dirty="0" smtClean="0"/>
              <a:t>: </a:t>
            </a:r>
            <a:br>
              <a:rPr lang="en-US" sz="3200" dirty="0" smtClean="0"/>
            </a:br>
            <a:r>
              <a:rPr lang="en-US" sz="3200" dirty="0" smtClean="0"/>
              <a:t>RPC time corrections+ Better </a:t>
            </a:r>
            <a:r>
              <a:rPr lang="en-US" sz="3200" dirty="0" err="1" smtClean="0"/>
              <a:t>r(t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14478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60066"/>
                </a:solidFill>
              </a:rPr>
              <a:t>Igor: Sector 4 and 6 side C only</a:t>
            </a:r>
            <a:endParaRPr lang="en-US" sz="2000" b="1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4245114"/>
            <a:ext cx="4800600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Single hits instead of segment: </a:t>
            </a:r>
            <a:r>
              <a:rPr lang="en-US" sz="2000" dirty="0" smtClean="0">
                <a:solidFill>
                  <a:srgbClr val="0000FF"/>
                </a:solidFill>
              </a:rPr>
              <a:t>K0</a:t>
            </a:r>
            <a:r>
              <a:rPr lang="en-US" sz="2000" dirty="0" smtClean="0"/>
              <a:t> </a:t>
            </a:r>
            <a:r>
              <a:rPr lang="en-US" sz="2000" dirty="0" err="1" smtClean="0"/>
              <a:t>sagitta</a:t>
            </a:r>
            <a:r>
              <a:rPr lang="en-US" sz="2000" dirty="0" smtClean="0"/>
              <a:t> should be smaller</a:t>
            </a:r>
            <a:r>
              <a:rPr lang="en-US" sz="2000" dirty="0" smtClean="0">
                <a:solidFill>
                  <a:srgbClr val="0000FF"/>
                </a:solidFill>
              </a:rPr>
              <a:t>: better then my result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Igor Sector 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93193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Hit resolution 150um 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dirty="0" err="1" smtClean="0">
                <a:sym typeface="Wingdings"/>
              </a:rPr>
              <a:t>(s</a:t>
            </a:r>
            <a:r>
              <a:rPr lang="en-US" dirty="0" smtClean="0">
                <a:sym typeface="Wingdings"/>
              </a:rPr>
              <a:t>) intrinsic ~100um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better calibration used HERE !</a:t>
            </a:r>
          </a:p>
          <a:p>
            <a:r>
              <a:rPr lang="en-US" dirty="0" smtClean="0">
                <a:sym typeface="Wingdings"/>
              </a:rPr>
              <a:t>Kevin reprocessing this run with correct calibrations now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8613424" cy="47127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990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Igor </a:t>
            </a:r>
            <a:r>
              <a:rPr lang="en-US" b="1" dirty="0" err="1" smtClean="0">
                <a:solidFill>
                  <a:srgbClr val="660066"/>
                </a:solidFill>
              </a:rPr>
              <a:t>Potrap</a:t>
            </a:r>
            <a:endParaRPr lang="en-US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err="1" smtClean="0"/>
              <a:t>Egge</a:t>
            </a:r>
            <a:r>
              <a:rPr lang="en-US" dirty="0" smtClean="0"/>
              <a:t> Fits Sectors 3, 5 and 7</a:t>
            </a:r>
            <a:endParaRPr lang="en-US" dirty="0"/>
          </a:p>
        </p:txBody>
      </p:sp>
      <p:pic>
        <p:nvPicPr>
          <p:cNvPr id="3" name="Picture 2" descr="EggeFit.jpg"/>
          <p:cNvPicPr>
            <a:picLocks noChangeAspect="1"/>
          </p:cNvPicPr>
          <p:nvPr/>
        </p:nvPicPr>
        <p:blipFill>
          <a:blip r:embed="rId2"/>
          <a:srcRect b="4734"/>
          <a:stretch>
            <a:fillRect/>
          </a:stretch>
        </p:blipFill>
        <p:spPr>
          <a:xfrm>
            <a:off x="592137" y="838200"/>
            <a:ext cx="7866063" cy="579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33528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K0 =16 ± 1 mm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90% x/X0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K1 =250 ± 12 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Fit quality NOT perfect but acceptable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676400" y="3352800"/>
            <a:ext cx="152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Dependency on track quality: </a:t>
            </a:r>
            <a:r>
              <a:rPr lang="en-US" dirty="0" err="1" smtClean="0"/>
              <a:t>Niels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7861300" cy="5910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5181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=4.9%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Dependency on track quality: </a:t>
            </a:r>
            <a:r>
              <a:rPr lang="en-US" dirty="0" err="1" smtClean="0"/>
              <a:t>Niels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554"/>
            <a:ext cx="7467600" cy="5715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518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=3.2%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1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Same Analysis on 91890 !!! Only Optical Absolute Alignment Corrections !!!</a:t>
            </a:r>
          </a:p>
          <a:p>
            <a:pPr>
              <a:buClr>
                <a:srgbClr val="008000"/>
              </a:buClr>
              <a:buFont typeface="Wingdings" charset="2"/>
              <a:buChar char=""/>
            </a:pPr>
            <a:r>
              <a:rPr lang="en-US" dirty="0" smtClean="0">
                <a:solidFill>
                  <a:srgbClr val="000090"/>
                </a:solidFill>
              </a:rPr>
              <a:t>E-loss 380 </a:t>
            </a:r>
            <a:r>
              <a:rPr lang="en-US" dirty="0" err="1" smtClean="0">
                <a:solidFill>
                  <a:srgbClr val="000090"/>
                </a:solidFill>
              </a:rPr>
              <a:t>MeV</a:t>
            </a:r>
            <a:endParaRPr lang="en-US" dirty="0" smtClean="0">
              <a:solidFill>
                <a:srgbClr val="000090"/>
              </a:solidFill>
            </a:endParaRPr>
          </a:p>
          <a:p>
            <a:pPr>
              <a:buClr>
                <a:srgbClr val="FF6600"/>
              </a:buClr>
              <a:buFont typeface="Wingdings" charset="2"/>
              <a:buChar char=""/>
            </a:pPr>
            <a:r>
              <a:rPr lang="en-US" dirty="0" smtClean="0">
                <a:solidFill>
                  <a:srgbClr val="000090"/>
                </a:solidFill>
              </a:rPr>
              <a:t>Fit insensitive to MS (6% error) </a:t>
            </a:r>
          </a:p>
          <a:p>
            <a:pPr>
              <a:buClr>
                <a:srgbClr val="FF0000"/>
              </a:buClr>
              <a:buFont typeface="Wingdings" charset="2"/>
              <a:buChar char=""/>
            </a:pPr>
            <a:r>
              <a:rPr lang="en-US" dirty="0" smtClean="0">
                <a:solidFill>
                  <a:srgbClr val="000090"/>
                </a:solidFill>
              </a:rPr>
              <a:t>Intrinsic term </a:t>
            </a:r>
            <a:r>
              <a:rPr lang="en-US" dirty="0" smtClean="0">
                <a:solidFill>
                  <a:srgbClr val="FF0000"/>
                </a:solidFill>
              </a:rPr>
              <a:t>36  times larger </a:t>
            </a:r>
            <a:r>
              <a:rPr lang="en-US" dirty="0" smtClean="0">
                <a:solidFill>
                  <a:srgbClr val="000090"/>
                </a:solidFill>
              </a:rPr>
              <a:t>than Nominal 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 1.8 mm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PMS_resolution_vs_Pt_fwithits_9189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1025"/>
            <a:ext cx="9144000" cy="485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Introduction: </a:t>
            </a:r>
            <a:r>
              <a:rPr lang="en-US" dirty="0" err="1" smtClean="0"/>
              <a:t>Sagitta</a:t>
            </a:r>
            <a:r>
              <a:rPr lang="en-US" dirty="0" smtClean="0"/>
              <a:t>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err="1" smtClean="0"/>
              <a:t>Sagitta</a:t>
            </a:r>
            <a:r>
              <a:rPr lang="en-US" dirty="0" smtClean="0"/>
              <a:t> Resolution contributions from 2 terms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s</a:t>
            </a:r>
            <a:r>
              <a:rPr lang="en-US" dirty="0" err="1" smtClean="0">
                <a:solidFill>
                  <a:srgbClr val="000090"/>
                </a:solidFill>
              </a:rPr>
              <a:t>s(</a:t>
            </a:r>
            <a:r>
              <a:rPr lang="en-US" dirty="0" err="1" smtClean="0">
                <a:solidFill>
                  <a:srgbClr val="008000"/>
                </a:solidFill>
              </a:rPr>
              <a:t>P</a:t>
            </a:r>
            <a:r>
              <a:rPr lang="en-US" dirty="0" smtClean="0">
                <a:solidFill>
                  <a:srgbClr val="000090"/>
                </a:solidFill>
              </a:rPr>
              <a:t>) = </a:t>
            </a:r>
            <a:r>
              <a:rPr lang="en-US" dirty="0" smtClean="0">
                <a:solidFill>
                  <a:srgbClr val="FF0000"/>
                </a:solidFill>
              </a:rPr>
              <a:t>K0</a:t>
            </a:r>
            <a:r>
              <a:rPr lang="en-US" dirty="0" smtClean="0">
                <a:solidFill>
                  <a:srgbClr val="000090"/>
                </a:solidFill>
              </a:rPr>
              <a:t>/</a:t>
            </a:r>
            <a:r>
              <a:rPr lang="en-US" dirty="0" smtClean="0">
                <a:solidFill>
                  <a:srgbClr val="008000"/>
                </a:solidFill>
              </a:rPr>
              <a:t>P</a:t>
            </a:r>
            <a:r>
              <a:rPr lang="en-US" dirty="0" smtClean="0">
                <a:solidFill>
                  <a:srgbClr val="000090"/>
                </a:solidFill>
              </a:rPr>
              <a:t>  +   </a:t>
            </a:r>
            <a:r>
              <a:rPr lang="en-US" dirty="0" smtClean="0">
                <a:solidFill>
                  <a:srgbClr val="FF0000"/>
                </a:solidFill>
              </a:rPr>
              <a:t>K1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K0</a:t>
            </a:r>
            <a:r>
              <a:rPr lang="en-US" dirty="0" smtClean="0"/>
              <a:t> Multiple Scattering ~ </a:t>
            </a:r>
            <a:r>
              <a:rPr lang="en-US" dirty="0" smtClean="0">
                <a:solidFill>
                  <a:srgbClr val="FF0000"/>
                </a:solidFill>
              </a:rPr>
              <a:t>L/4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13.6(MeV) √(x/X0)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K1</a:t>
            </a:r>
            <a:r>
              <a:rPr lang="en-US" dirty="0" smtClean="0"/>
              <a:t> Intrinsic resolution:</a:t>
            </a:r>
          </a:p>
          <a:p>
            <a:pPr lvl="2"/>
            <a:r>
              <a:rPr lang="en-US" sz="2000" dirty="0" smtClean="0">
                <a:solidFill>
                  <a:srgbClr val="000090"/>
                </a:solidFill>
                <a:sym typeface="Wingdings"/>
              </a:rPr>
              <a:t>[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tube-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resol.</a:t>
            </a:r>
            <a:r>
              <a:rPr lang="en-US" sz="2000" dirty="0" err="1" smtClean="0">
                <a:solidFill>
                  <a:srgbClr val="000090"/>
                </a:solidFill>
                <a:sym typeface="Wingdings"/>
              </a:rPr>
              <a:t>+alignment+calibration</a:t>
            </a:r>
            <a:r>
              <a:rPr lang="en-US" sz="2000" dirty="0" smtClean="0">
                <a:solidFill>
                  <a:srgbClr val="000090"/>
                </a:solidFill>
                <a:sym typeface="Wingdings"/>
              </a:rPr>
              <a:t>+ </a:t>
            </a:r>
            <a:r>
              <a:rPr lang="en-US" sz="2000" dirty="0" err="1" smtClean="0">
                <a:solidFill>
                  <a:srgbClr val="000090"/>
                </a:solidFill>
                <a:sym typeface="Wingdings"/>
              </a:rPr>
              <a:t>cham</a:t>
            </a:r>
            <a:r>
              <a:rPr lang="en-US" sz="2000" dirty="0" smtClean="0">
                <a:solidFill>
                  <a:srgbClr val="000090"/>
                </a:solidFill>
                <a:sym typeface="Wingdings"/>
              </a:rPr>
              <a:t>-geometry…]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~ 60um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Does NOT depend </a:t>
            </a:r>
            <a:r>
              <a:rPr lang="en-US" dirty="0" smtClean="0"/>
              <a:t>on </a:t>
            </a:r>
            <a:r>
              <a:rPr lang="en-US" dirty="0" smtClean="0">
                <a:solidFill>
                  <a:srgbClr val="FF0000"/>
                </a:solidFill>
              </a:rPr>
              <a:t>B-field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Energy-Loss </a:t>
            </a:r>
            <a:r>
              <a:rPr lang="en-US" dirty="0" smtClean="0"/>
              <a:t>before MS </a:t>
            </a:r>
          </a:p>
          <a:p>
            <a:pPr lvl="2"/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Study part of P MS resolution contribution</a:t>
            </a: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3276600" y="2133600"/>
            <a:ext cx="304800" cy="228600"/>
          </a:xfrm>
          <a:prstGeom prst="ellipse">
            <a:avLst/>
          </a:prstGeom>
          <a:noFill/>
          <a:ln w="2857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8829"/>
            <a:ext cx="9144000" cy="43465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1054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Published on NIM A: </a:t>
            </a:r>
            <a:r>
              <a:rPr lang="en-US" sz="2400" dirty="0" smtClean="0">
                <a:solidFill>
                  <a:srgbClr val="008000"/>
                </a:solidFill>
              </a:rPr>
              <a:t>Measured in H8 </a:t>
            </a:r>
            <a:r>
              <a:rPr lang="en-US" sz="2400" dirty="0" smtClean="0"/>
              <a:t> Large Sector (only BML material)</a:t>
            </a:r>
          </a:p>
          <a:p>
            <a:pPr lvl="1"/>
            <a:r>
              <a:rPr lang="en-US" sz="2400" dirty="0" smtClean="0">
                <a:solidFill>
                  <a:srgbClr val="008000"/>
                </a:solidFill>
              </a:rPr>
              <a:t>K0 = 9 mm </a:t>
            </a:r>
            <a:r>
              <a:rPr lang="en-US" sz="2400" dirty="0" err="1" smtClean="0">
                <a:solidFill>
                  <a:srgbClr val="008000"/>
                </a:solidFill>
              </a:rPr>
              <a:t>x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</a:rPr>
              <a:t>GeV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sym typeface="Wingdings"/>
              </a:rPr>
              <a:t></a:t>
            </a: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 √x/X0 ~ 0.5</a:t>
            </a:r>
          </a:p>
          <a:p>
            <a:pPr lvl="1"/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K1 = 50 </a:t>
            </a:r>
            <a:r>
              <a:rPr lang="en-US" sz="2400" dirty="0" smtClean="0">
                <a:solidFill>
                  <a:srgbClr val="008000"/>
                </a:solidFill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m (Perfect alignment + very limited region)</a:t>
            </a:r>
            <a:endParaRPr lang="en-US" sz="2400" dirty="0" smtClean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8949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~90 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360615" y="836614"/>
            <a:ext cx="993771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expect in ATLAS: Barrel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K0</a:t>
            </a:r>
            <a:r>
              <a:rPr lang="en-US" dirty="0" smtClean="0"/>
              <a:t> Multiple Scattering </a:t>
            </a:r>
            <a:r>
              <a:rPr lang="en-US" dirty="0" smtClean="0">
                <a:solidFill>
                  <a:srgbClr val="FF0000"/>
                </a:solidFill>
              </a:rPr>
              <a:t>much larger </a:t>
            </a:r>
            <a:r>
              <a:rPr lang="en-US" dirty="0" smtClean="0"/>
              <a:t>in Small Sectors:</a:t>
            </a:r>
          </a:p>
          <a:p>
            <a:pPr lvl="1"/>
            <a:r>
              <a:rPr lang="en-US" dirty="0" smtClean="0"/>
              <a:t>Small sectors:</a:t>
            </a:r>
          </a:p>
          <a:p>
            <a:pPr lvl="2"/>
            <a:r>
              <a:rPr lang="en-US" dirty="0" smtClean="0"/>
              <a:t>√(x/X0) ~1.5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Small</a:t>
            </a:r>
          </a:p>
          <a:p>
            <a:pPr lvl="2"/>
            <a:r>
              <a:rPr lang="en-US" dirty="0" smtClean="0"/>
              <a:t>L ~ 6.0 </a:t>
            </a:r>
            <a:r>
              <a:rPr lang="en-US" dirty="0" err="1" smtClean="0"/>
              <a:t>m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Small</a:t>
            </a:r>
          </a:p>
          <a:p>
            <a:pPr lvl="1"/>
            <a:r>
              <a:rPr lang="en-US" dirty="0" smtClean="0">
                <a:sym typeface="Wingdings"/>
              </a:rPr>
              <a:t>Large Sectors</a:t>
            </a:r>
            <a:endParaRPr lang="en-US" dirty="0" smtClean="0"/>
          </a:p>
          <a:p>
            <a:pPr lvl="2"/>
            <a:r>
              <a:rPr lang="en-US" dirty="0" smtClean="0"/>
              <a:t>√(x/X0) ~0.7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Large</a:t>
            </a:r>
          </a:p>
          <a:p>
            <a:pPr lvl="2"/>
            <a:r>
              <a:rPr lang="en-US" dirty="0" smtClean="0">
                <a:sym typeface="Wingdings"/>
              </a:rPr>
              <a:t>L ~ 4.5 </a:t>
            </a:r>
            <a:r>
              <a:rPr lang="en-US" dirty="0" err="1" smtClean="0">
                <a:sym typeface="Wingdings"/>
              </a:rPr>
              <a:t>m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Large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Wingdings"/>
              </a:rPr>
              <a:t>K0</a:t>
            </a:r>
            <a:r>
              <a:rPr lang="en-US" baseline="-25000" dirty="0" smtClean="0">
                <a:solidFill>
                  <a:srgbClr val="FF0000"/>
                </a:solidFill>
                <a:sym typeface="Wingdings"/>
              </a:rPr>
              <a:t>Large</a:t>
            </a:r>
            <a:r>
              <a:rPr lang="en-US" dirty="0" smtClean="0">
                <a:sym typeface="Wingdings"/>
              </a:rPr>
              <a:t> ~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11 mm 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x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GeV</a:t>
            </a:r>
            <a:endParaRPr lang="en-US" dirty="0" smtClean="0">
              <a:solidFill>
                <a:srgbClr val="008000"/>
              </a:solidFill>
              <a:sym typeface="Wingdings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sym typeface="Wingdings"/>
              </a:rPr>
              <a:t>K0</a:t>
            </a:r>
            <a:r>
              <a:rPr lang="en-US" baseline="-25000" dirty="0" smtClean="0">
                <a:solidFill>
                  <a:srgbClr val="FF0000"/>
                </a:solidFill>
                <a:sym typeface="Wingdings"/>
              </a:rPr>
              <a:t>Small</a:t>
            </a:r>
            <a:r>
              <a:rPr lang="en-US" dirty="0" smtClean="0">
                <a:sym typeface="Wingdings"/>
              </a:rPr>
              <a:t> ~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28 mm 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x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GeV</a:t>
            </a:r>
            <a:endParaRPr lang="en-US" dirty="0" smtClean="0">
              <a:solidFill>
                <a:srgbClr val="008000"/>
              </a:solidFill>
              <a:sym typeface="Wingdings"/>
            </a:endParaRPr>
          </a:p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K1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cosmics</a:t>
            </a:r>
            <a:r>
              <a:rPr lang="en-US" dirty="0" smtClean="0">
                <a:sym typeface="Wingdings"/>
              </a:rPr>
              <a:t> dominated by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alignment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+ calibrations + … ?</a:t>
            </a:r>
          </a:p>
          <a:p>
            <a:pPr lvl="1"/>
            <a:r>
              <a:rPr lang="en-US" dirty="0" smtClean="0">
                <a:sym typeface="Wingdings"/>
              </a:rPr>
              <a:t>Use 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recent run 121737 (July) </a:t>
            </a:r>
            <a:r>
              <a:rPr lang="en-US" dirty="0" smtClean="0">
                <a:sym typeface="Wingdings"/>
              </a:rPr>
              <a:t>to measure 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911350"/>
            <a:ext cx="4396007" cy="2432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4267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Small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2286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Peter </a:t>
            </a:r>
            <a:r>
              <a:rPr lang="en-US" dirty="0" err="1" smtClean="0">
                <a:solidFill>
                  <a:srgbClr val="FF0000"/>
                </a:solidFill>
              </a:rPr>
              <a:t>Kluit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Alignment Performance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020" y="1524000"/>
            <a:ext cx="3694259" cy="358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0668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Alignment based on </a:t>
            </a:r>
            <a:r>
              <a:rPr lang="en-US" dirty="0" smtClean="0">
                <a:solidFill>
                  <a:srgbClr val="FF0000"/>
                </a:solidFill>
              </a:rPr>
              <a:t>straight tracks from Run 113860 + Optical in Relative Mode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5373469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Igor</a:t>
            </a:r>
            <a:r>
              <a:rPr lang="en-US" sz="2000" dirty="0" smtClean="0"/>
              <a:t> Checks on Run 121737</a:t>
            </a:r>
          </a:p>
          <a:p>
            <a:r>
              <a:rPr lang="en-US" sz="2000" dirty="0" smtClean="0"/>
              <a:t>On average </a:t>
            </a:r>
            <a:r>
              <a:rPr lang="en-US" sz="2000" dirty="0" smtClean="0">
                <a:solidFill>
                  <a:srgbClr val="0000FF"/>
                </a:solidFill>
              </a:rPr>
              <a:t>&lt;sag&gt; </a:t>
            </a:r>
            <a:r>
              <a:rPr lang="en-US" sz="2000" dirty="0" smtClean="0"/>
              <a:t>for sectors </a:t>
            </a:r>
            <a:r>
              <a:rPr lang="en-US" sz="2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7 </a:t>
            </a:r>
            <a:r>
              <a:rPr lang="en-US" sz="2000" dirty="0" smtClean="0">
                <a:sym typeface="Wingdings"/>
              </a:rPr>
              <a:t>and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1115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Single towers </a:t>
            </a:r>
            <a:r>
              <a:rPr lang="en-US" sz="2000" dirty="0" smtClean="0"/>
              <a:t>~ </a:t>
            </a:r>
            <a:r>
              <a:rPr lang="en-US" sz="2000" dirty="0" smtClean="0">
                <a:solidFill>
                  <a:srgbClr val="0000FF"/>
                </a:solidFill>
              </a:rPr>
              <a:t>50-250um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4038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Igor </a:t>
            </a:r>
            <a:r>
              <a:rPr lang="en-US" b="1" dirty="0" err="1" smtClean="0">
                <a:solidFill>
                  <a:srgbClr val="660066"/>
                </a:solidFill>
              </a:rPr>
              <a:t>Potrap</a:t>
            </a:r>
            <a:endParaRPr lang="en-US" b="1" dirty="0">
              <a:solidFill>
                <a:srgbClr val="660066"/>
              </a:solidFill>
            </a:endParaRPr>
          </a:p>
        </p:txBody>
      </p:sp>
      <p:pic>
        <p:nvPicPr>
          <p:cNvPr id="7" name="Picture 6" descr="diff_pl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9" y="1905000"/>
            <a:ext cx="5056321" cy="3429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5525869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Optical Relative corrections for run 121737 (both runs have B-field OFF) </a:t>
            </a:r>
            <a:r>
              <a:rPr lang="en-US" sz="2000" dirty="0" smtClean="0">
                <a:solidFill>
                  <a:srgbClr val="0000FF"/>
                </a:solidFill>
              </a:rPr>
              <a:t>~0.3-1 mm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1905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Pierre-Francois</a:t>
            </a:r>
            <a:endParaRPr lang="en-US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Sagitta</a:t>
            </a:r>
            <a:r>
              <a:rPr lang="en-US" dirty="0" smtClean="0"/>
              <a:t> Resolution: Method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run 121737 - </a:t>
            </a:r>
            <a:r>
              <a:rPr lang="en-US" dirty="0" err="1" smtClean="0"/>
              <a:t>Toroid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FF0000"/>
                </a:solidFill>
              </a:rPr>
              <a:t>OFF</a:t>
            </a:r>
            <a:r>
              <a:rPr lang="en-US" dirty="0" smtClean="0"/>
              <a:t> + Solenoid=</a:t>
            </a:r>
            <a:r>
              <a:rPr lang="en-US" dirty="0" smtClean="0">
                <a:solidFill>
                  <a:srgbClr val="008000"/>
                </a:solidFill>
              </a:rPr>
              <a:t>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measured by </a:t>
            </a:r>
            <a:r>
              <a:rPr lang="en-US" dirty="0" smtClean="0">
                <a:solidFill>
                  <a:srgbClr val="0000FF"/>
                </a:solidFill>
              </a:rPr>
              <a:t>ID</a:t>
            </a:r>
          </a:p>
          <a:p>
            <a:pPr lvl="1"/>
            <a:r>
              <a:rPr lang="en-US" dirty="0" smtClean="0"/>
              <a:t>Alignment from Tracks (run ) + optic-relative mode</a:t>
            </a:r>
          </a:p>
          <a:p>
            <a:pPr lvl="1"/>
            <a:r>
              <a:rPr lang="en-US" dirty="0" smtClean="0"/>
              <a:t>Measure </a:t>
            </a:r>
            <a:r>
              <a:rPr lang="en-US" dirty="0" err="1" smtClean="0"/>
              <a:t>sagitta</a:t>
            </a:r>
            <a:r>
              <a:rPr lang="en-US" dirty="0" smtClean="0"/>
              <a:t> resolution for </a:t>
            </a:r>
            <a:r>
              <a:rPr lang="en-US" dirty="0" smtClean="0">
                <a:solidFill>
                  <a:srgbClr val="0000FF"/>
                </a:solidFill>
              </a:rPr>
              <a:t>I-M-O segments </a:t>
            </a:r>
            <a:r>
              <a:rPr lang="en-US" dirty="0" smtClean="0"/>
              <a:t>measured in MS </a:t>
            </a:r>
            <a:r>
              <a:rPr lang="en-US" dirty="0" err="1" smtClean="0"/>
              <a:t>vs</a:t>
            </a:r>
            <a:r>
              <a:rPr lang="en-US" dirty="0" smtClean="0"/>
              <a:t> P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and fit for </a:t>
            </a:r>
            <a:r>
              <a:rPr lang="en-US" dirty="0" smtClean="0">
                <a:solidFill>
                  <a:srgbClr val="FF0000"/>
                </a:solidFill>
              </a:rPr>
              <a:t>K0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K1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Sagitta</a:t>
            </a:r>
            <a:r>
              <a:rPr lang="en-US" dirty="0" smtClean="0"/>
              <a:t> run 121737: MS segments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Used calibration </a:t>
            </a:r>
            <a:r>
              <a:rPr lang="en-US" dirty="0" err="1" smtClean="0"/>
              <a:t>ntuples</a:t>
            </a:r>
            <a:endParaRPr lang="en-US" dirty="0" smtClean="0"/>
          </a:p>
          <a:p>
            <a:pPr lvl="1"/>
            <a:r>
              <a:rPr lang="en-US" dirty="0" smtClean="0"/>
              <a:t>Re-processed  by </a:t>
            </a:r>
            <a:r>
              <a:rPr lang="en-US" dirty="0" smtClean="0">
                <a:solidFill>
                  <a:srgbClr val="660066"/>
                </a:solidFill>
              </a:rPr>
              <a:t>Kevin</a:t>
            </a:r>
            <a:r>
              <a:rPr lang="en-US" dirty="0" smtClean="0"/>
              <a:t> with new Constants from </a:t>
            </a:r>
            <a:r>
              <a:rPr lang="en-US" dirty="0" smtClean="0">
                <a:solidFill>
                  <a:srgbClr val="FF0000"/>
                </a:solidFill>
              </a:rPr>
              <a:t>Tracks(113860)+OpticalRelative</a:t>
            </a:r>
          </a:p>
          <a:p>
            <a:r>
              <a:rPr lang="en-US" dirty="0" smtClean="0"/>
              <a:t>Select segments from </a:t>
            </a:r>
            <a:r>
              <a:rPr lang="en-US" dirty="0" smtClean="0">
                <a:solidFill>
                  <a:srgbClr val="FF0000"/>
                </a:solidFill>
              </a:rPr>
              <a:t>MOORE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quality cuts </a:t>
            </a:r>
            <a:r>
              <a:rPr lang="en-US" dirty="0" smtClean="0"/>
              <a:t>have impact on results !: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N-MDT hits ≥ 5 (BM, BO)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N-MDT hits ≥ 7 (BI)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N-RPC hits ≥ 3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Chi-2 &lt; 1.</a:t>
            </a:r>
          </a:p>
          <a:p>
            <a:pPr lvl="1"/>
            <a:r>
              <a:rPr lang="en-US" dirty="0" smtClean="0"/>
              <a:t>==1 Segment </a:t>
            </a:r>
            <a:r>
              <a:rPr lang="en-US" dirty="0" smtClean="0">
                <a:solidFill>
                  <a:srgbClr val="FF0000"/>
                </a:solidFill>
              </a:rPr>
              <a:t>same </a:t>
            </a:r>
            <a:r>
              <a:rPr lang="en-US" dirty="0" smtClean="0"/>
              <a:t>sector in </a:t>
            </a:r>
            <a:r>
              <a:rPr lang="en-US" dirty="0" smtClean="0">
                <a:solidFill>
                  <a:srgbClr val="FF0000"/>
                </a:solidFill>
              </a:rPr>
              <a:t>I, M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 (Top Sectors)</a:t>
            </a:r>
          </a:p>
          <a:p>
            <a:pPr lvl="1">
              <a:buNone/>
            </a:pPr>
            <a:r>
              <a:rPr lang="en-US" dirty="0" smtClean="0"/>
              <a:t>Processed ~</a:t>
            </a:r>
            <a:r>
              <a:rPr lang="en-US" dirty="0" smtClean="0">
                <a:solidFill>
                  <a:srgbClr val="FF0000"/>
                </a:solidFill>
              </a:rPr>
              <a:t>3.3 M events </a:t>
            </a:r>
            <a:r>
              <a:rPr lang="en-US" dirty="0" err="1" smtClean="0">
                <a:solidFill>
                  <a:srgbClr val="FF0000"/>
                </a:solidFill>
              </a:rPr>
              <a:t>RPCwBeam</a:t>
            </a:r>
            <a:r>
              <a:rPr lang="en-US" dirty="0" smtClean="0">
                <a:solidFill>
                  <a:srgbClr val="FF0000"/>
                </a:solidFill>
              </a:rPr>
              <a:t> Stream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2822</TotalTime>
  <Words>1794</Words>
  <Application>Microsoft Macintosh PowerPoint</Application>
  <PresentationFormat>On-screen Show (4:3)</PresentationFormat>
  <Paragraphs>185</Paragraphs>
  <Slides>35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Studies on MS Performance with 2009 Cosmics Data</vt:lpstr>
      <vt:lpstr>MRATF publication on 2008-2009</vt:lpstr>
      <vt:lpstr>Outline</vt:lpstr>
      <vt:lpstr>Introduction: Sagitta Resolution</vt:lpstr>
      <vt:lpstr>Slide 5</vt:lpstr>
      <vt:lpstr>What do we expect in ATLAS: Barrel ?</vt:lpstr>
      <vt:lpstr>Expected Alignment Performance</vt:lpstr>
      <vt:lpstr>Sagitta Resolution: Method description</vt:lpstr>
      <vt:lpstr>Sagitta run 121737: MS segments</vt:lpstr>
      <vt:lpstr>Sagittas run 121737</vt:lpstr>
      <vt:lpstr>Large Sector: 3, 5 and 7</vt:lpstr>
      <vt:lpstr>Large Sector: 5 ONLY</vt:lpstr>
      <vt:lpstr>Small Sectors: 2, 4, 6 and 8</vt:lpstr>
      <vt:lpstr>Conclusions on sagitta resolution</vt:lpstr>
      <vt:lpstr>Momentum scale and resolution</vt:lpstr>
      <vt:lpstr>Expected in ATLAS: From CSC notes</vt:lpstr>
      <vt:lpstr>P resolution: Naïve estimate 1</vt:lpstr>
      <vt:lpstr>P resolution: Naïve estimate 2</vt:lpstr>
      <vt:lpstr>Results from Cosmics run 121080</vt:lpstr>
      <vt:lpstr>Slide 20</vt:lpstr>
      <vt:lpstr>&lt;[Pt(MS)-Pt(ID)]/Pt(ID)&gt;</vt:lpstr>
      <vt:lpstr>Slide 22</vt:lpstr>
      <vt:lpstr>ID resolution</vt:lpstr>
      <vt:lpstr>Resolution FIT: All sectors</vt:lpstr>
      <vt:lpstr>Resolution FIT: Sector 5+13</vt:lpstr>
      <vt:lpstr>Conclusions 1</vt:lpstr>
      <vt:lpstr>Conclusions 2</vt:lpstr>
      <vt:lpstr>Spare Slides</vt:lpstr>
      <vt:lpstr>Sagitta analysis from Igor:  RPC time corrections+ better r(t)</vt:lpstr>
      <vt:lpstr>Sagitta analysis from Igor:  RPC time corrections+ Better r(t)</vt:lpstr>
      <vt:lpstr>Results from Igor Sector 5</vt:lpstr>
      <vt:lpstr>Egge Fits Sectors 3, 5 and 7</vt:lpstr>
      <vt:lpstr>Dependency on track quality: Niels</vt:lpstr>
      <vt:lpstr>Dependency on track quality: Niels</vt:lpstr>
      <vt:lpstr>Slide 35</vt:lpstr>
    </vt:vector>
  </TitlesOfParts>
  <Company>CERN and LNF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Studies on runs 121080 121737 121096</dc:title>
  <dc:creator>Office 2004 Test Drive User</dc:creator>
  <cp:lastModifiedBy>Office 2004 Test Drive User</cp:lastModifiedBy>
  <cp:revision>146</cp:revision>
  <cp:lastPrinted>2009-07-13T07:37:08Z</cp:lastPrinted>
  <dcterms:created xsi:type="dcterms:W3CDTF">2009-10-12T07:03:39Z</dcterms:created>
  <dcterms:modified xsi:type="dcterms:W3CDTF">2009-10-12T07:16:35Z</dcterms:modified>
</cp:coreProperties>
</file>