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3" r:id="rId1"/>
  </p:sldMasterIdLst>
  <p:notesMasterIdLst>
    <p:notesMasterId r:id="rId49"/>
  </p:notesMasterIdLst>
  <p:handoutMasterIdLst>
    <p:handoutMasterId r:id="rId50"/>
  </p:handoutMasterIdLst>
  <p:sldIdLst>
    <p:sldId id="1755" r:id="rId2"/>
    <p:sldId id="1557" r:id="rId3"/>
    <p:sldId id="1773" r:id="rId4"/>
    <p:sldId id="1547" r:id="rId5"/>
    <p:sldId id="1770" r:id="rId6"/>
    <p:sldId id="1771" r:id="rId7"/>
    <p:sldId id="1781" r:id="rId8"/>
    <p:sldId id="1758" r:id="rId9"/>
    <p:sldId id="1761" r:id="rId10"/>
    <p:sldId id="1756" r:id="rId11"/>
    <p:sldId id="1759" r:id="rId12"/>
    <p:sldId id="1760" r:id="rId13"/>
    <p:sldId id="1765" r:id="rId14"/>
    <p:sldId id="1766" r:id="rId15"/>
    <p:sldId id="1767" r:id="rId16"/>
    <p:sldId id="1762" r:id="rId17"/>
    <p:sldId id="1763" r:id="rId18"/>
    <p:sldId id="1764" r:id="rId19"/>
    <p:sldId id="1768" r:id="rId20"/>
    <p:sldId id="1769" r:id="rId21"/>
    <p:sldId id="1757" r:id="rId22"/>
    <p:sldId id="1780" r:id="rId23"/>
    <p:sldId id="1778" r:id="rId24"/>
    <p:sldId id="1777" r:id="rId25"/>
    <p:sldId id="1779" r:id="rId26"/>
    <p:sldId id="1774" r:id="rId27"/>
    <p:sldId id="1776" r:id="rId28"/>
    <p:sldId id="1385" r:id="rId29"/>
    <p:sldId id="1639" r:id="rId30"/>
    <p:sldId id="1528" r:id="rId31"/>
    <p:sldId id="1529" r:id="rId32"/>
    <p:sldId id="1531" r:id="rId33"/>
    <p:sldId id="1533" r:id="rId34"/>
    <p:sldId id="1535" r:id="rId35"/>
    <p:sldId id="1538" r:id="rId36"/>
    <p:sldId id="1539" r:id="rId37"/>
    <p:sldId id="1540" r:id="rId38"/>
    <p:sldId id="1612" r:id="rId39"/>
    <p:sldId id="1541" r:id="rId40"/>
    <p:sldId id="1633" r:id="rId41"/>
    <p:sldId id="1634" r:id="rId42"/>
    <p:sldId id="1632" r:id="rId43"/>
    <p:sldId id="1636" r:id="rId44"/>
    <p:sldId id="1641" r:id="rId45"/>
    <p:sldId id="1640" r:id="rId46"/>
    <p:sldId id="1542" r:id="rId47"/>
    <p:sldId id="1544" r:id="rId48"/>
  </p:sldIdLst>
  <p:sldSz cx="9144000" cy="6858000" type="screen4x3"/>
  <p:notesSz cx="7099300" cy="102346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i="1" kern="1200">
        <a:solidFill>
          <a:srgbClr val="FF3300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i="1" kern="1200">
        <a:solidFill>
          <a:srgbClr val="FF3300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i="1" kern="1200">
        <a:solidFill>
          <a:srgbClr val="FF3300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i="1" kern="1200">
        <a:solidFill>
          <a:srgbClr val="FF3300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i="1" kern="1200">
        <a:solidFill>
          <a:srgbClr val="FF33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i="1" kern="1200">
        <a:solidFill>
          <a:srgbClr val="FF3300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i="1" kern="1200">
        <a:solidFill>
          <a:srgbClr val="FF3300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i="1" kern="1200">
        <a:solidFill>
          <a:srgbClr val="FF3300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i="1" kern="1200">
        <a:solidFill>
          <a:srgbClr val="FF3300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0000FF"/>
    <a:srgbClr val="FFFFCC"/>
    <a:srgbClr val="CCFFFF"/>
    <a:srgbClr val="CCECFF"/>
    <a:srgbClr val="FFFF99"/>
    <a:srgbClr val="DDDDDD"/>
    <a:srgbClr val="EAEAEA"/>
    <a:srgbClr val="CC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97" autoAdjust="0"/>
    <p:restoredTop sz="86368" autoAdjust="0"/>
  </p:normalViewPr>
  <p:slideViewPr>
    <p:cSldViewPr>
      <p:cViewPr varScale="1">
        <p:scale>
          <a:sx n="110" d="100"/>
          <a:sy n="110" d="100"/>
        </p:scale>
        <p:origin x="-156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3078163" cy="51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86" tIns="47593" rIns="95186" bIns="47593" numCol="1" anchor="t" anchorCtr="0" compatLnSpc="1">
            <a:prstTxWarp prst="textNoShape">
              <a:avLst/>
            </a:prstTxWarp>
          </a:bodyPr>
          <a:lstStyle>
            <a:lvl1pPr defTabSz="951238">
              <a:defRPr sz="120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9" y="0"/>
            <a:ext cx="3078162" cy="51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86" tIns="47593" rIns="95186" bIns="47593" numCol="1" anchor="t" anchorCtr="0" compatLnSpc="1">
            <a:prstTxWarp prst="textNoShape">
              <a:avLst/>
            </a:prstTxWarp>
          </a:bodyPr>
          <a:lstStyle>
            <a:lvl1pPr algn="r" defTabSz="951238">
              <a:defRPr sz="120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9721851"/>
            <a:ext cx="3078163" cy="51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86" tIns="47593" rIns="95186" bIns="47593" numCol="1" anchor="b" anchorCtr="0" compatLnSpc="1">
            <a:prstTxWarp prst="textNoShape">
              <a:avLst/>
            </a:prstTxWarp>
          </a:bodyPr>
          <a:lstStyle>
            <a:lvl1pPr defTabSz="951238">
              <a:defRPr sz="120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9" y="9721851"/>
            <a:ext cx="3078162" cy="51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86" tIns="47593" rIns="95186" bIns="47593" numCol="1" anchor="b" anchorCtr="0" compatLnSpc="1">
            <a:prstTxWarp prst="textNoShape">
              <a:avLst/>
            </a:prstTxWarp>
          </a:bodyPr>
          <a:lstStyle>
            <a:lvl1pPr algn="r" defTabSz="951238">
              <a:defRPr sz="120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14DF12C-991F-4F05-AF48-5C342806435B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722012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3078163" cy="51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86" tIns="47593" rIns="95186" bIns="47593" numCol="1" anchor="t" anchorCtr="0" compatLnSpc="1">
            <a:prstTxWarp prst="textNoShape">
              <a:avLst/>
            </a:prstTxWarp>
          </a:bodyPr>
          <a:lstStyle>
            <a:lvl1pPr defTabSz="951238">
              <a:defRPr sz="120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0"/>
            <a:ext cx="3078162" cy="51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86" tIns="47593" rIns="95186" bIns="47593" numCol="1" anchor="t" anchorCtr="0" compatLnSpc="1">
            <a:prstTxWarp prst="textNoShape">
              <a:avLst/>
            </a:prstTxWarp>
          </a:bodyPr>
          <a:lstStyle>
            <a:lvl1pPr algn="r" defTabSz="951238">
              <a:defRPr sz="120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00125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9326" y="4862513"/>
            <a:ext cx="5200650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86" tIns="47593" rIns="95186" bIns="475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Fare clic per modificare gli stili del testo dello schema</a:t>
            </a:r>
          </a:p>
          <a:p>
            <a:pPr lvl="1"/>
            <a:r>
              <a:rPr lang="en-US" noProof="0" smtClean="0"/>
              <a:t>Secondo livello</a:t>
            </a:r>
          </a:p>
          <a:p>
            <a:pPr lvl="2"/>
            <a:r>
              <a:rPr lang="en-US" noProof="0" smtClean="0"/>
              <a:t>Terzo livello</a:t>
            </a:r>
          </a:p>
          <a:p>
            <a:pPr lvl="3"/>
            <a:r>
              <a:rPr lang="en-US" noProof="0" smtClean="0"/>
              <a:t>Quarto livello</a:t>
            </a:r>
          </a:p>
          <a:p>
            <a:pPr lvl="4"/>
            <a:r>
              <a:rPr lang="en-US" noProof="0" smtClean="0"/>
              <a:t>Quinto livello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1851"/>
            <a:ext cx="3078163" cy="51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86" tIns="47593" rIns="95186" bIns="47593" numCol="1" anchor="b" anchorCtr="0" compatLnSpc="1">
            <a:prstTxWarp prst="textNoShape">
              <a:avLst/>
            </a:prstTxWarp>
          </a:bodyPr>
          <a:lstStyle>
            <a:lvl1pPr defTabSz="951238">
              <a:defRPr sz="120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1851"/>
            <a:ext cx="3078162" cy="51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86" tIns="47593" rIns="95186" bIns="47593" numCol="1" anchor="b" anchorCtr="0" compatLnSpc="1">
            <a:prstTxWarp prst="textNoShape">
              <a:avLst/>
            </a:prstTxWarp>
          </a:bodyPr>
          <a:lstStyle>
            <a:lvl1pPr algn="r" defTabSz="951238">
              <a:defRPr sz="120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C606338-729D-4B3E-B003-D9F911060651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8398172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606338-729D-4B3E-B003-D9F91106065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95475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La Creazione di Adamo è un affresco (280x570 cm) di Michelangelo Buonarroti, databile al 1511 circa e facente parte della decorazione della volta della Cappella Sistina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606338-729D-4B3E-B003-D9F911060651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2045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r>
              <a:rPr lang="en-US" dirty="0" smtClean="0"/>
              <a:t>Nicola Cavallo - Art&amp;Science across Italy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8BAB86-DAE7-4AFF-A1F7-531C7358A674}" type="slidenum">
              <a:rPr lang="en-US"/>
              <a:pPr>
                <a:defRPr/>
              </a:pPr>
              <a:t>‹N›</a:t>
            </a:fld>
            <a:endParaRPr lang="en-US"/>
          </a:p>
        </p:txBody>
      </p:sp>
      <p:sp>
        <p:nvSpPr>
          <p:cNvPr id="7" name="Segnaposto contenuto 6"/>
          <p:cNvSpPr>
            <a:spLocks noGrp="1"/>
          </p:cNvSpPr>
          <p:nvPr>
            <p:ph sz="quarter" idx="12"/>
          </p:nvPr>
        </p:nvSpPr>
        <p:spPr>
          <a:xfrm>
            <a:off x="827088" y="6524625"/>
            <a:ext cx="914400" cy="9144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ransition spd="slow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r>
              <a:rPr lang="en-US" dirty="0" smtClean="0"/>
              <a:t>Nicola Cavallo - Art&amp;Science across Italy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AA2989-0D51-453F-A5AE-A010B2355FE0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7912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7912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r>
              <a:rPr lang="en-US" dirty="0" smtClean="0"/>
              <a:t>Nicola Cavallo - Art&amp;Science across Italy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814560-8013-48CC-AAB2-8C56042D142E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r>
              <a:rPr lang="en-US" dirty="0" smtClean="0"/>
              <a:t>Nicola Cavallo - Art&amp;Science across Italy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746E8E-0E9A-4B28-A08E-8BB5FDDD0C4B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r>
              <a:rPr lang="en-US" dirty="0" smtClean="0"/>
              <a:t>Nicola Cavallo - Art&amp;Science across Italy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2D0409-37D9-40DB-9A55-224E22098FDB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066800"/>
            <a:ext cx="3810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3810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r>
              <a:rPr lang="en-US" dirty="0" smtClean="0"/>
              <a:t>Nicola Cavallo - Art&amp;Science across Italy</a:t>
            </a: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9A167-89B4-4C38-9EB2-8BE41432FC5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r>
              <a:rPr lang="en-US" dirty="0" smtClean="0"/>
              <a:t>Nicola Cavallo - Art&amp;Science across Italy</a:t>
            </a:r>
            <a:endParaRPr lang="en-US" dirty="0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E031B7-D29F-4DFC-A65E-12A3F91C388A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r>
              <a:rPr lang="en-US" dirty="0" smtClean="0"/>
              <a:t>Nicola Cavallo - Art&amp;Science across Italy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C5B78-F410-46F0-982B-868F4AED1A9D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r>
              <a:rPr lang="en-US" dirty="0" smtClean="0"/>
              <a:t>Nicola Cavallo - Art&amp;Science across Italy</a:t>
            </a:r>
            <a:endParaRPr lang="en-US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35114D-1818-4C24-9AAA-F148CE609914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r>
              <a:rPr lang="en-US" dirty="0" smtClean="0"/>
              <a:t>Nicola Cavallo - Art&amp;Science across Italy</a:t>
            </a: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A3775-37BB-4713-B521-6C11D29DF4FF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r>
              <a:rPr lang="en-US" dirty="0" smtClean="0"/>
              <a:t>Nicola Cavallo - Art&amp;Science across Italy</a:t>
            </a: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2479B6-3043-4337-81F4-3FFE209F4292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Fare clic per modificare lo stile del titolo</a:t>
            </a:r>
          </a:p>
        </p:txBody>
      </p:sp>
      <p:sp>
        <p:nvSpPr>
          <p:cNvPr id="1126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066800"/>
            <a:ext cx="77724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</a:p>
        </p:txBody>
      </p:sp>
      <p:sp>
        <p:nvSpPr>
          <p:cNvPr id="565252" name="Rectangle 102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55900" y="6248400"/>
            <a:ext cx="36877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Nicola Cavallo - Art&amp;Science across Italy</a:t>
            </a:r>
            <a:endParaRPr lang="en-US" dirty="0"/>
          </a:p>
        </p:txBody>
      </p:sp>
      <p:sp>
        <p:nvSpPr>
          <p:cNvPr id="565253" name="Rectangle 10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EC63B62-1F4D-446A-B846-20897B08775A}" type="slidenum">
              <a:rPr lang="en-US"/>
              <a:pPr>
                <a:defRPr/>
              </a:pPr>
              <a:t>‹N›</a:t>
            </a:fld>
            <a:endParaRPr lang="en-US"/>
          </a:p>
        </p:txBody>
      </p:sp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0328" y="6165304"/>
            <a:ext cx="507296" cy="507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ransition spd="slow">
    <p:fade thruBlk="1"/>
  </p:transition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33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33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33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33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3300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3300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3300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3300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3300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Nicola Cavallo - Art&amp;Science across Italy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43C5B78-F410-46F0-982B-868F4AED1A9D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pic>
        <p:nvPicPr>
          <p:cNvPr id="5058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9169" y="1484784"/>
            <a:ext cx="6749415" cy="441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olo 1"/>
          <p:cNvSpPr txBox="1">
            <a:spLocks/>
          </p:cNvSpPr>
          <p:nvPr/>
        </p:nvSpPr>
        <p:spPr bwMode="auto">
          <a:xfrm>
            <a:off x="-612576" y="1556792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800" b="0" i="1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Art&amp;Science</a:t>
            </a:r>
            <a:endParaRPr kumimoji="0" lang="it-IT" sz="8800" b="0" i="1" u="none" strike="noStrike" kern="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Sottotitolo 2"/>
          <p:cNvSpPr txBox="1">
            <a:spLocks/>
          </p:cNvSpPr>
          <p:nvPr/>
        </p:nvSpPr>
        <p:spPr>
          <a:xfrm>
            <a:off x="395536" y="2996952"/>
            <a:ext cx="3384376" cy="2304256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Nicola Cavallo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it-IT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it-IT" sz="16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Università degli Studi della Basilicata     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it-IT" sz="16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it-IT" sz="16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Istituto Nazionale di Fisica Nucleare</a:t>
            </a:r>
            <a:endParaRPr kumimoji="0" lang="it-IT" sz="2400" b="0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Immagine 8" descr="Creations_logo-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15816" y="262510"/>
            <a:ext cx="1785522" cy="677464"/>
          </a:xfrm>
          <a:prstGeom prst="rect">
            <a:avLst/>
          </a:prstGeom>
        </p:spPr>
      </p:pic>
      <p:pic>
        <p:nvPicPr>
          <p:cNvPr id="10" name="Immagine 9" descr="banner_fondo_bianco2.jpeg">
            <a:extLst>
              <a:ext uri="{FF2B5EF4-FFF2-40B4-BE49-F238E27FC236}">
                <a16:creationId xmlns="" xmlns:a16="http://schemas.microsoft.com/office/drawing/2014/main" id="{B4E9B888-D506-B547-8FEA-1EC11C1659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12713" y="310363"/>
            <a:ext cx="3531287" cy="598357"/>
          </a:xfrm>
          <a:prstGeom prst="rect">
            <a:avLst/>
          </a:prstGeom>
        </p:spPr>
      </p:pic>
      <p:pic>
        <p:nvPicPr>
          <p:cNvPr id="11" name="image10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33410" y="274138"/>
            <a:ext cx="1286810" cy="718219"/>
          </a:xfrm>
          <a:prstGeom prst="rect">
            <a:avLst/>
          </a:prstGeom>
          <a:ln/>
        </p:spPr>
      </p:pic>
      <p:pic>
        <p:nvPicPr>
          <p:cNvPr id="12" name="image7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1360278" y="332656"/>
            <a:ext cx="607318" cy="607318"/>
          </a:xfrm>
          <a:prstGeom prst="rect">
            <a:avLst/>
          </a:prstGeom>
          <a:ln/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27052" y="295520"/>
            <a:ext cx="669801" cy="669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Art&amp;Science</a:t>
            </a:r>
            <a:r>
              <a:rPr lang="it-IT" dirty="0"/>
              <a:t> </a:t>
            </a:r>
            <a:r>
              <a:rPr lang="it-IT" dirty="0" err="1"/>
              <a:t>across</a:t>
            </a:r>
            <a:r>
              <a:rPr lang="it-IT" dirty="0"/>
              <a:t> </a:t>
            </a:r>
            <a:r>
              <a:rPr lang="it-IT" dirty="0" err="1"/>
              <a:t>Italy</a:t>
            </a:r>
            <a:r>
              <a:rPr lang="it-IT" dirty="0"/>
              <a:t> - Potenza e Matera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Nicola Cavallo - Art&amp;Science across Italy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43C5B78-F410-46F0-982B-868F4AED1A9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3020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908720"/>
            <a:ext cx="5386933" cy="5408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089087"/>
      </p:ext>
    </p:extLst>
  </p:cSld>
  <p:clrMapOvr>
    <a:masterClrMapping/>
  </p:clrMapOvr>
  <p:transition spd="slow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Nicola Cavallo - Art&amp;Science across Italy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43C5B78-F410-46F0-982B-868F4AED1A9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3051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81225" y="671513"/>
            <a:ext cx="4781550" cy="551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04172014"/>
      </p:ext>
    </p:extLst>
  </p:cSld>
  <p:clrMapOvr>
    <a:masterClrMapping/>
  </p:clrMapOvr>
  <p:transition spd="slow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Nicola Cavallo - Art&amp;Science across Italy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43C5B78-F410-46F0-982B-868F4AED1A9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3061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0275" y="676275"/>
            <a:ext cx="4743450" cy="55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43241984"/>
      </p:ext>
    </p:extLst>
  </p:cSld>
  <p:clrMapOvr>
    <a:masterClrMapping/>
  </p:clrMapOvr>
  <p:transition spd="slow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Nicola Cavallo - Art&amp;Science across Italy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43C5B78-F410-46F0-982B-868F4AED1A9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3082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81225" y="671513"/>
            <a:ext cx="4781550" cy="551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95936183"/>
      </p:ext>
    </p:extLst>
  </p:cSld>
  <p:clrMapOvr>
    <a:masterClrMapping/>
  </p:clrMapOvr>
  <p:transition spd="slow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Nicola Cavallo - Art&amp;Science across Italy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43C5B78-F410-46F0-982B-868F4AED1A9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3092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81225" y="681038"/>
            <a:ext cx="4781550" cy="549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95936183"/>
      </p:ext>
    </p:extLst>
  </p:cSld>
  <p:clrMapOvr>
    <a:masterClrMapping/>
  </p:clrMapOvr>
  <p:transition spd="slow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Nicola Cavallo - Art&amp;Science across Italy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43C5B78-F410-46F0-982B-868F4AED1A9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3102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0275" y="700088"/>
            <a:ext cx="4743450" cy="545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95936183"/>
      </p:ext>
    </p:extLst>
  </p:cSld>
  <p:clrMapOvr>
    <a:masterClrMapping/>
  </p:clrMapOvr>
  <p:transition spd="slow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Nicola Cavallo - Art&amp;Science across Italy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43C5B78-F410-46F0-982B-868F4AED1A9D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3112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513" y="676275"/>
            <a:ext cx="4752975" cy="55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43241984"/>
      </p:ext>
    </p:extLst>
  </p:cSld>
  <p:clrMapOvr>
    <a:masterClrMapping/>
  </p:clrMapOvr>
  <p:transition spd="slow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Nicola Cavallo - Art&amp;Science across Italy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43C5B78-F410-46F0-982B-868F4AED1A9D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3123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5038" y="1076325"/>
            <a:ext cx="4733925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43241984"/>
      </p:ext>
    </p:extLst>
  </p:cSld>
  <p:clrMapOvr>
    <a:masterClrMapping/>
  </p:clrMapOvr>
  <p:transition spd="slow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Nicola Cavallo - Art&amp;Science across Italy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43C5B78-F410-46F0-982B-868F4AED1A9D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3133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19325" y="695325"/>
            <a:ext cx="4705350" cy="54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43241984"/>
      </p:ext>
    </p:extLst>
  </p:cSld>
  <p:clrMapOvr>
    <a:masterClrMapping/>
  </p:clrMapOvr>
  <p:transition spd="slow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Nicola Cavallo - Art&amp;Science across Italy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43C5B78-F410-46F0-982B-868F4AED1A9D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3143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9800" y="695325"/>
            <a:ext cx="4724400" cy="54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98351841"/>
      </p:ext>
    </p:extLst>
  </p:cSld>
  <p:clrMapOvr>
    <a:masterClrMapping/>
  </p:clrMapOvr>
  <p:transition spd="slow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Basilicata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Università </a:t>
            </a:r>
            <a:r>
              <a:rPr lang="it-IT" dirty="0" smtClean="0"/>
              <a:t>degli Studi della Basilicata</a:t>
            </a:r>
          </a:p>
          <a:p>
            <a:pPr lvl="1"/>
            <a:r>
              <a:rPr lang="it-IT" sz="1800" dirty="0" err="1" smtClean="0"/>
              <a:t>DiS</a:t>
            </a:r>
            <a:r>
              <a:rPr lang="it-IT" sz="1800" dirty="0" smtClean="0"/>
              <a:t>-Dipartimento </a:t>
            </a:r>
            <a:r>
              <a:rPr lang="it-IT" sz="1800" dirty="0"/>
              <a:t>di </a:t>
            </a:r>
            <a:r>
              <a:rPr lang="it-IT" sz="1800" dirty="0" smtClean="0"/>
              <a:t>Scienze,</a:t>
            </a:r>
          </a:p>
          <a:p>
            <a:pPr lvl="1"/>
            <a:r>
              <a:rPr lang="it-IT" sz="1800" dirty="0" err="1" smtClean="0"/>
              <a:t>DiMIE</a:t>
            </a:r>
            <a:r>
              <a:rPr lang="it-IT" sz="1800" dirty="0" smtClean="0"/>
              <a:t>-Dipartimento </a:t>
            </a:r>
            <a:r>
              <a:rPr lang="it-IT" sz="1800" dirty="0"/>
              <a:t>di Matematica, Informatica ed Economia, </a:t>
            </a:r>
            <a:endParaRPr lang="it-IT" sz="1800" dirty="0" smtClean="0"/>
          </a:p>
          <a:p>
            <a:pPr lvl="1"/>
            <a:r>
              <a:rPr lang="it-IT" sz="1800" dirty="0" smtClean="0"/>
              <a:t>SI-UNIBAS </a:t>
            </a:r>
            <a:r>
              <a:rPr lang="it-IT" sz="1800" dirty="0"/>
              <a:t>- Scuola di Ingegneria </a:t>
            </a:r>
            <a:r>
              <a:rPr lang="it-IT" sz="1800" dirty="0" smtClean="0"/>
              <a:t>UNIBAS.</a:t>
            </a:r>
            <a:endParaRPr lang="it-IT" sz="1800" dirty="0"/>
          </a:p>
          <a:p>
            <a:endParaRPr lang="it-IT" dirty="0" smtClean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Nicola Cavallo - Art&amp;Science across Italy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3AC57CC-29AF-407B-A379-EDBCFA2F572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18434" name="Picture 2" descr="Risultati immagini per basilicata provin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32656"/>
            <a:ext cx="2051720" cy="220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el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58890204"/>
              </p:ext>
            </p:extLst>
          </p:nvPr>
        </p:nvGraphicFramePr>
        <p:xfrm>
          <a:off x="1331640" y="2535517"/>
          <a:ext cx="6624736" cy="36297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3845"/>
                <a:gridCol w="3206962"/>
                <a:gridCol w="685318"/>
                <a:gridCol w="826757"/>
                <a:gridCol w="500768"/>
                <a:gridCol w="500768"/>
                <a:gridCol w="570318"/>
              </a:tblGrid>
              <a:tr h="262843">
                <a:tc>
                  <a:txBody>
                    <a:bodyPr/>
                    <a:lstStyle/>
                    <a:p>
                      <a:pPr algn="ctr" fontAlgn="b"/>
                      <a:endParaRPr lang="it-IT" sz="1400" b="1" i="1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1" u="none" strike="noStrike" dirty="0">
                          <a:solidFill>
                            <a:srgbClr val="FF3300"/>
                          </a:solidFill>
                          <a:effectLst/>
                        </a:rPr>
                        <a:t>Nome del Liceo</a:t>
                      </a:r>
                      <a:endParaRPr lang="it-IT" sz="1400" b="1" i="0" u="none" strike="noStrike" dirty="0">
                        <a:solidFill>
                          <a:srgbClr val="FF33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solidFill>
                            <a:srgbClr val="FF3300"/>
                          </a:solidFill>
                          <a:effectLst/>
                        </a:rPr>
                        <a:t>Città</a:t>
                      </a:r>
                      <a:endParaRPr lang="it-IT" sz="1400" b="1" i="0" u="none" strike="noStrike">
                        <a:solidFill>
                          <a:srgbClr val="FF33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>
                          <a:solidFill>
                            <a:srgbClr val="FF3300"/>
                          </a:solidFill>
                          <a:effectLst/>
                        </a:rPr>
                        <a:t>Tipologia</a:t>
                      </a:r>
                      <a:endParaRPr lang="it-IT" sz="1400" b="1" i="0" u="none" strike="noStrike">
                        <a:solidFill>
                          <a:srgbClr val="FF33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solidFill>
                            <a:srgbClr val="FF3300"/>
                          </a:solidFill>
                          <a:effectLst/>
                        </a:rPr>
                        <a:t> </a:t>
                      </a:r>
                      <a:endParaRPr lang="it-IT" sz="1400" b="1" i="0" u="none" strike="noStrike" dirty="0">
                        <a:solidFill>
                          <a:srgbClr val="FF33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1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1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6284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</a:rPr>
                        <a:t>1</a:t>
                      </a:r>
                      <a:endParaRPr lang="it-IT" sz="14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>
                          <a:effectLst/>
                        </a:rPr>
                        <a:t>Liceo Scientifico G.Galilei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>
                          <a:effectLst/>
                        </a:rPr>
                        <a:t>Potenza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</a:rPr>
                        <a:t>Scientifico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</a:rPr>
                        <a:t>55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>
                          <a:effectLst/>
                        </a:rPr>
                        <a:t> 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6284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</a:rPr>
                        <a:t>2</a:t>
                      </a:r>
                      <a:endParaRPr lang="it-IT" sz="14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>
                          <a:effectLst/>
                        </a:rPr>
                        <a:t>Liceo P. P. Pasolini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>
                          <a:effectLst/>
                        </a:rPr>
                        <a:t>Potenza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</a:rPr>
                        <a:t>Scientifico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</a:rPr>
                        <a:t>22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>
                          <a:effectLst/>
                        </a:rPr>
                        <a:t> 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6284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</a:rPr>
                        <a:t>3</a:t>
                      </a:r>
                      <a:endParaRPr lang="it-IT" sz="14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>
                          <a:effectLst/>
                        </a:rPr>
                        <a:t>I.I.S. Giustino Fortunato Scientifico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>
                          <a:effectLst/>
                        </a:rPr>
                        <a:t>Rionero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</a:rPr>
                        <a:t>Scientifico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</a:rPr>
                        <a:t>52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>
                          <a:effectLst/>
                        </a:rPr>
                        <a:t> 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6284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</a:rPr>
                        <a:t>4</a:t>
                      </a:r>
                      <a:endParaRPr lang="it-IT" sz="14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>
                          <a:effectLst/>
                        </a:rPr>
                        <a:t>Liceo Classico G. Solimene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>
                          <a:effectLst/>
                        </a:rPr>
                        <a:t>Lavello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</a:rPr>
                        <a:t>Classico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</a:rPr>
                        <a:t>24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>
                          <a:effectLst/>
                        </a:rPr>
                        <a:t> 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6284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</a:rPr>
                        <a:t>5</a:t>
                      </a:r>
                      <a:endParaRPr lang="it-IT" sz="14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>
                          <a:effectLst/>
                        </a:rPr>
                        <a:t>Liceo Scientifico E. Majorana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>
                          <a:effectLst/>
                        </a:rPr>
                        <a:t>Genzano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</a:rPr>
                        <a:t>Scientifico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</a:rPr>
                        <a:t>38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>
                          <a:effectLst/>
                        </a:rPr>
                        <a:t> 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6284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</a:rPr>
                        <a:t>6</a:t>
                      </a:r>
                      <a:endParaRPr lang="it-IT" sz="14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>
                          <a:effectLst/>
                        </a:rPr>
                        <a:t>Liceo Scientifico Federico II di Svevia di Melfi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>
                          <a:effectLst/>
                        </a:rPr>
                        <a:t>Melfi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</a:rPr>
                        <a:t>Scientifico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</a:rPr>
                        <a:t>30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>
                          <a:effectLst/>
                        </a:rPr>
                        <a:t> 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6284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7</a:t>
                      </a:r>
                      <a:endParaRPr lang="it-IT" sz="1400" b="0" i="1" u="none" strike="noStrike" dirty="0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Liceo G.B. </a:t>
                      </a:r>
                      <a:r>
                        <a:rPr lang="it-IT" sz="1400" u="none" strike="noStrike" dirty="0" err="1">
                          <a:solidFill>
                            <a:srgbClr val="0000FF"/>
                          </a:solidFill>
                          <a:effectLst/>
                        </a:rPr>
                        <a:t>Pentasuglia</a:t>
                      </a:r>
                      <a:endParaRPr lang="it-IT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>
                          <a:solidFill>
                            <a:srgbClr val="0000FF"/>
                          </a:solidFill>
                          <a:effectLst/>
                        </a:rPr>
                        <a:t>Matera</a:t>
                      </a:r>
                      <a:endParaRPr lang="it-IT" sz="1400" b="0" i="0" u="none" strike="noStrike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solidFill>
                            <a:srgbClr val="0000FF"/>
                          </a:solidFill>
                          <a:effectLst/>
                        </a:rPr>
                        <a:t>Scientifico</a:t>
                      </a:r>
                      <a:endParaRPr lang="it-IT" sz="1400" b="0" i="0" u="none" strike="noStrike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solidFill>
                            <a:srgbClr val="0000FF"/>
                          </a:solidFill>
                          <a:effectLst/>
                        </a:rPr>
                        <a:t> </a:t>
                      </a:r>
                      <a:endParaRPr lang="it-IT" sz="1400" b="0" i="0" u="none" strike="noStrike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solidFill>
                            <a:srgbClr val="0000FF"/>
                          </a:solidFill>
                          <a:effectLst/>
                        </a:rPr>
                        <a:t>48</a:t>
                      </a:r>
                      <a:endParaRPr lang="it-IT" sz="1400" b="0" i="0" u="none" strike="noStrike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0" i="0" u="none" strike="noStrike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6284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solidFill>
                            <a:srgbClr val="0000FF"/>
                          </a:solidFill>
                          <a:effectLst/>
                        </a:rPr>
                        <a:t>8</a:t>
                      </a:r>
                      <a:endParaRPr lang="it-IT" sz="1400" b="0" i="1" u="none" strike="noStrike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Istituto di Istruzione Superiore </a:t>
                      </a:r>
                      <a:r>
                        <a:rPr lang="it-IT" sz="1400" u="none" strike="noStrike" dirty="0" err="1">
                          <a:solidFill>
                            <a:srgbClr val="0000FF"/>
                          </a:solidFill>
                          <a:effectLst/>
                        </a:rPr>
                        <a:t>Duni</a:t>
                      </a:r>
                      <a:r>
                        <a:rPr lang="it-IT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 - Levi</a:t>
                      </a:r>
                      <a:endParaRPr lang="it-IT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Matera</a:t>
                      </a:r>
                      <a:endParaRPr lang="it-IT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solidFill>
                            <a:srgbClr val="0000FF"/>
                          </a:solidFill>
                          <a:effectLst/>
                        </a:rPr>
                        <a:t>Artistico</a:t>
                      </a:r>
                      <a:endParaRPr lang="it-IT" sz="1400" b="0" i="0" u="none" strike="noStrike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solidFill>
                            <a:srgbClr val="0000FF"/>
                          </a:solidFill>
                          <a:effectLst/>
                        </a:rPr>
                        <a:t> </a:t>
                      </a:r>
                      <a:endParaRPr lang="it-IT" sz="1400" b="0" i="0" u="none" strike="noStrike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solidFill>
                            <a:srgbClr val="0000FF"/>
                          </a:solidFill>
                          <a:effectLst/>
                        </a:rPr>
                        <a:t>52</a:t>
                      </a:r>
                      <a:endParaRPr lang="it-IT" sz="1400" b="0" i="0" u="none" strike="noStrike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0" i="0" u="none" strike="noStrike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6284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solidFill>
                            <a:srgbClr val="0000FF"/>
                          </a:solidFill>
                          <a:effectLst/>
                        </a:rPr>
                        <a:t>9</a:t>
                      </a:r>
                      <a:endParaRPr lang="it-IT" sz="1400" b="0" i="1" u="none" strike="noStrike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>
                          <a:solidFill>
                            <a:srgbClr val="0000FF"/>
                          </a:solidFill>
                          <a:effectLst/>
                        </a:rPr>
                        <a:t>I.I.S. Giustino Fortunato Classico</a:t>
                      </a:r>
                      <a:endParaRPr lang="it-IT" sz="1400" b="0" i="0" u="none" strike="noStrike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Pisticci</a:t>
                      </a:r>
                      <a:endParaRPr lang="it-IT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Classico</a:t>
                      </a:r>
                      <a:endParaRPr lang="it-IT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 </a:t>
                      </a:r>
                      <a:endParaRPr lang="it-IT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solidFill>
                            <a:srgbClr val="0000FF"/>
                          </a:solidFill>
                          <a:effectLst/>
                        </a:rPr>
                        <a:t>42</a:t>
                      </a:r>
                      <a:endParaRPr lang="it-IT" sz="1400" b="0" i="0" u="none" strike="noStrike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0" i="0" u="none" strike="noStrike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6284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solidFill>
                            <a:srgbClr val="0000FF"/>
                          </a:solidFill>
                          <a:effectLst/>
                        </a:rPr>
                        <a:t>10</a:t>
                      </a:r>
                      <a:endParaRPr lang="it-IT" sz="1400" b="0" i="1" u="none" strike="noStrike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>
                          <a:solidFill>
                            <a:srgbClr val="0000FF"/>
                          </a:solidFill>
                          <a:effectLst/>
                        </a:rPr>
                        <a:t>Istituto di Istruzione Superiore E. Fermi</a:t>
                      </a:r>
                      <a:endParaRPr lang="it-IT" sz="1400" b="0" i="0" u="none" strike="noStrike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>
                          <a:solidFill>
                            <a:srgbClr val="0000FF"/>
                          </a:solidFill>
                          <a:effectLst/>
                        </a:rPr>
                        <a:t>Policoro</a:t>
                      </a:r>
                      <a:endParaRPr lang="it-IT" sz="1400" b="0" i="0" u="none" strike="noStrike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solidFill>
                            <a:srgbClr val="0000FF"/>
                          </a:solidFill>
                          <a:effectLst/>
                        </a:rPr>
                        <a:t>Scientifico</a:t>
                      </a:r>
                      <a:endParaRPr lang="it-IT" sz="1400" b="0" i="0" u="none" strike="noStrike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 </a:t>
                      </a:r>
                      <a:endParaRPr lang="it-IT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45</a:t>
                      </a:r>
                      <a:endParaRPr lang="it-IT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75985">
                <a:tc>
                  <a:txBody>
                    <a:bodyPr/>
                    <a:lstStyle/>
                    <a:p>
                      <a:pPr algn="ctr" fontAlgn="b"/>
                      <a:endParaRPr lang="it-IT" sz="14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89127">
                <a:tc>
                  <a:txBody>
                    <a:bodyPr/>
                    <a:lstStyle/>
                    <a:p>
                      <a:pPr algn="ctr" fontAlgn="b"/>
                      <a:endParaRPr lang="it-IT" sz="14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</a:rPr>
                        <a:t>221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</a:rPr>
                        <a:t>187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408</a:t>
                      </a:r>
                      <a:endParaRPr lang="it-IT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62392641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Nicola Cavallo - Art&amp;Science across Italy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43C5B78-F410-46F0-982B-868F4AED1A9D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3153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0275" y="695325"/>
            <a:ext cx="4743450" cy="54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23832681"/>
      </p:ext>
    </p:extLst>
  </p:cSld>
  <p:clrMapOvr>
    <a:masterClrMapping/>
  </p:clrMapOvr>
  <p:transition spd="slow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Art&amp;Science</a:t>
            </a:r>
            <a:r>
              <a:rPr lang="it-IT" dirty="0"/>
              <a:t> </a:t>
            </a:r>
            <a:r>
              <a:rPr lang="it-IT" dirty="0" err="1"/>
              <a:t>across</a:t>
            </a:r>
            <a:r>
              <a:rPr lang="it-IT" dirty="0"/>
              <a:t> </a:t>
            </a:r>
            <a:r>
              <a:rPr lang="it-IT" dirty="0" err="1"/>
              <a:t>Italy</a:t>
            </a:r>
            <a:r>
              <a:rPr lang="it-IT" dirty="0"/>
              <a:t> - Potenza e Matera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Nicola Cavallo - Art&amp;Science across Italy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43C5B78-F410-46F0-982B-868F4AED1A9D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303106" name="Picture 2" descr="L'immagine puÃ² contenere: spazio al chius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5293880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3108" name="Picture 4" descr="L'immagine puÃ² contenere: 2 persone, persone sedute e spazio al chius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75868" y="2988915"/>
            <a:ext cx="4872596" cy="3248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66865758"/>
      </p:ext>
    </p:extLst>
  </p:cSld>
  <p:clrMapOvr>
    <a:masterClrMapping/>
  </p:clrMapOvr>
  <p:transition spd="slow"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Interventi della mattinata</a:t>
            </a:r>
            <a:endParaRPr lang="it-IT" dirty="0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33400" indent="-533400">
              <a:buNone/>
            </a:pPr>
            <a:endParaRPr lang="it-IT" b="1" dirty="0" smtClean="0">
              <a:latin typeface="TitilliumText25L" pitchFamily="50" charset="0"/>
            </a:endParaRPr>
          </a:p>
          <a:p>
            <a:pPr marL="533400" indent="-533400">
              <a:buNone/>
            </a:pPr>
            <a:r>
              <a:rPr lang="it-IT" b="1" dirty="0" smtClean="0">
                <a:latin typeface="Times" panose="02020603050405020304" pitchFamily="18" charset="0"/>
              </a:rPr>
              <a:t>Introduzione – Nicola Cavallo</a:t>
            </a:r>
          </a:p>
          <a:p>
            <a:r>
              <a:rPr lang="it-IT" b="1" dirty="0" smtClean="0">
                <a:latin typeface="Times" panose="02020603050405020304" pitchFamily="18" charset="0"/>
              </a:rPr>
              <a:t> </a:t>
            </a:r>
            <a:r>
              <a:rPr lang="it-IT" b="1" dirty="0">
                <a:latin typeface="Times" panose="02020603050405020304" pitchFamily="18" charset="0"/>
              </a:rPr>
              <a:t>“Il racconto della pietra” – Sergio </a:t>
            </a:r>
            <a:r>
              <a:rPr lang="it-IT" b="1" dirty="0" err="1">
                <a:latin typeface="Times" panose="02020603050405020304" pitchFamily="18" charset="0"/>
              </a:rPr>
              <a:t>Longhitano</a:t>
            </a:r>
            <a:endParaRPr lang="it-IT" b="1" dirty="0">
              <a:latin typeface="Times" panose="02020603050405020304" pitchFamily="18" charset="0"/>
            </a:endParaRPr>
          </a:p>
          <a:p>
            <a:r>
              <a:rPr lang="it-IT" b="1" dirty="0" smtClean="0">
                <a:latin typeface="Times" panose="02020603050405020304" pitchFamily="18" charset="0"/>
              </a:rPr>
              <a:t> </a:t>
            </a:r>
            <a:r>
              <a:rPr lang="it-IT" b="1" dirty="0">
                <a:latin typeface="Times" panose="02020603050405020304" pitchFamily="18" charset="0"/>
              </a:rPr>
              <a:t>“Arte e matematica” – Alberto </a:t>
            </a:r>
            <a:r>
              <a:rPr lang="it-IT" b="1" dirty="0" err="1">
                <a:latin typeface="Times" panose="02020603050405020304" pitchFamily="18" charset="0"/>
              </a:rPr>
              <a:t>Cialdea</a:t>
            </a:r>
            <a:endParaRPr lang="it-IT" b="1" dirty="0">
              <a:latin typeface="Times" panose="02020603050405020304" pitchFamily="18" charset="0"/>
            </a:endParaRPr>
          </a:p>
          <a:p>
            <a:r>
              <a:rPr lang="it-IT" b="1" dirty="0" smtClean="0">
                <a:latin typeface="Times" panose="02020603050405020304" pitchFamily="18" charset="0"/>
              </a:rPr>
              <a:t> </a:t>
            </a:r>
            <a:r>
              <a:rPr lang="it-IT" b="1" dirty="0">
                <a:latin typeface="Times" panose="02020603050405020304" pitchFamily="18" charset="0"/>
              </a:rPr>
              <a:t>“Polvere di stelle” – Nicola Cavallo</a:t>
            </a:r>
          </a:p>
          <a:p>
            <a:r>
              <a:rPr lang="it-IT" b="1" dirty="0" smtClean="0">
                <a:latin typeface="Times" panose="02020603050405020304" pitchFamily="18" charset="0"/>
              </a:rPr>
              <a:t>“</a:t>
            </a:r>
            <a:r>
              <a:rPr lang="it-IT" b="1" dirty="0">
                <a:latin typeface="Times" panose="02020603050405020304" pitchFamily="18" charset="0"/>
              </a:rPr>
              <a:t>Colors of life” – Rocchina  Miglionico </a:t>
            </a:r>
          </a:p>
          <a:p>
            <a:r>
              <a:rPr lang="it-IT" b="1" dirty="0" smtClean="0">
                <a:latin typeface="Times" panose="02020603050405020304" pitchFamily="18" charset="0"/>
              </a:rPr>
              <a:t>“</a:t>
            </a:r>
            <a:r>
              <a:rPr lang="it-IT" b="1" dirty="0" err="1">
                <a:latin typeface="Times" panose="02020603050405020304" pitchFamily="18" charset="0"/>
              </a:rPr>
              <a:t>c</a:t>
            </a:r>
            <a:r>
              <a:rPr lang="it-IT" b="1" dirty="0" err="1">
                <a:solidFill>
                  <a:srgbClr val="FF0000"/>
                </a:solidFill>
                <a:latin typeface="Times" panose="02020603050405020304" pitchFamily="18" charset="0"/>
              </a:rPr>
              <a:t>H</a:t>
            </a:r>
            <a:r>
              <a:rPr lang="it-IT" b="1" dirty="0" err="1">
                <a:latin typeface="Times" panose="02020603050405020304" pitchFamily="18" charset="0"/>
              </a:rPr>
              <a:t>imi</a:t>
            </a:r>
            <a:r>
              <a:rPr lang="it-IT" b="1" dirty="0" err="1">
                <a:solidFill>
                  <a:srgbClr val="FF0000"/>
                </a:solidFill>
                <a:latin typeface="Times" panose="02020603050405020304" pitchFamily="18" charset="0"/>
              </a:rPr>
              <a:t>C</a:t>
            </a:r>
            <a:r>
              <a:rPr lang="it-IT" b="1" dirty="0" err="1">
                <a:latin typeface="Times" panose="02020603050405020304" pitchFamily="18" charset="0"/>
              </a:rPr>
              <a:t>a</a:t>
            </a:r>
            <a:r>
              <a:rPr lang="it-IT" b="1" dirty="0">
                <a:latin typeface="Times" panose="02020603050405020304" pitchFamily="18" charset="0"/>
              </a:rPr>
              <a:t> </a:t>
            </a:r>
            <a:r>
              <a:rPr lang="it-IT" b="1" dirty="0">
                <a:solidFill>
                  <a:srgbClr val="FF0000"/>
                </a:solidFill>
                <a:latin typeface="Times" panose="02020603050405020304" pitchFamily="18" charset="0"/>
              </a:rPr>
              <a:t>O</a:t>
            </a:r>
            <a:r>
              <a:rPr lang="it-IT" b="1" dirty="0">
                <a:latin typeface="Times" panose="02020603050405020304" pitchFamily="18" charset="0"/>
              </a:rPr>
              <a:t>ltre i versi</a:t>
            </a:r>
            <a:r>
              <a:rPr lang="it-IT" b="1" dirty="0" smtClean="0">
                <a:latin typeface="Times" panose="02020603050405020304" pitchFamily="18" charset="0"/>
              </a:rPr>
              <a:t>” </a:t>
            </a:r>
            <a:r>
              <a:rPr lang="it-IT" b="1" dirty="0">
                <a:latin typeface="Times" panose="02020603050405020304" pitchFamily="18" charset="0"/>
              </a:rPr>
              <a:t>– Luciano </a:t>
            </a:r>
            <a:r>
              <a:rPr lang="it-IT" b="1" dirty="0" smtClean="0">
                <a:latin typeface="Times" panose="02020603050405020304" pitchFamily="18" charset="0"/>
              </a:rPr>
              <a:t>D’Alessio</a:t>
            </a:r>
            <a:endParaRPr lang="it-IT" b="1" dirty="0">
              <a:latin typeface="Times" panose="02020603050405020304" pitchFamily="18" charset="0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Nicola Cavallo - Art&amp;Science across Italy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43C5B78-F410-46F0-982B-868F4AED1A9D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Location per l’esposizione</a:t>
            </a:r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Nicola Cavallo - Art&amp;Science across Italy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43C5B78-F410-46F0-982B-868F4AED1A9D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813" y="1196752"/>
            <a:ext cx="7826375" cy="483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80376315"/>
      </p:ext>
    </p:extLst>
  </p:cSld>
  <p:clrMapOvr>
    <a:masterClrMapping/>
  </p:clrMapOvr>
  <p:transition spd="slow"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L’acquario</a:t>
            </a:r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Nicola Cavallo - Art&amp;Science across Italy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43C5B78-F410-46F0-982B-868F4AED1A9D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908720"/>
            <a:ext cx="7776864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91670557"/>
      </p:ext>
    </p:extLst>
  </p:cSld>
  <p:clrMapOvr>
    <a:masterClrMapping/>
  </p:clrMapOvr>
  <p:transition spd="slow"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L’acquario</a:t>
            </a:r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Nicola Cavallo - Art&amp;Science across Italy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43C5B78-F410-46F0-982B-868F4AED1A9D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827584" y="1052735"/>
            <a:ext cx="7488832" cy="4992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Nicola Cavallo - Art&amp;Science across Italy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43C5B78-F410-46F0-982B-868F4AED1A9D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08720"/>
            <a:ext cx="7128792" cy="5346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09921069"/>
      </p:ext>
    </p:extLst>
  </p:cSld>
  <p:clrMapOvr>
    <a:masterClrMapping/>
  </p:clrMapOvr>
  <p:transition spd="slow"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Nicola Cavallo - Art&amp;Science across Italy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43C5B78-F410-46F0-982B-868F4AED1A9D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08720"/>
            <a:ext cx="6912768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91670557"/>
      </p:ext>
    </p:extLst>
  </p:cSld>
  <p:clrMapOvr>
    <a:masterClrMapping/>
  </p:clrMapOvr>
  <p:transition spd="slow"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Risultati immagini per most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05359" y="2948904"/>
            <a:ext cx="6744024" cy="2496320"/>
          </a:xfrm>
          <a:prstGeom prst="rect">
            <a:avLst/>
          </a:prstGeom>
          <a:noFill/>
        </p:spPr>
      </p:pic>
      <p:sp>
        <p:nvSpPr>
          <p:cNvPr id="1029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it-IT" sz="5400" i="1" dirty="0" smtClean="0"/>
              <a:t>Le mostre di </a:t>
            </a:r>
            <a:r>
              <a:rPr lang="it-IT" sz="5400" i="1" dirty="0" err="1" smtClean="0"/>
              <a:t>Art&amp;Science</a:t>
            </a:r>
            <a:endParaRPr lang="it-IT" sz="5400" i="1" dirty="0" smtClean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Nicola Cavallo - Art&amp;Science across Italy</a:t>
            </a: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C8BAB86-DAE7-4AFF-A1F7-531C7358A674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1671368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Nicola Cavallo - Art&amp;Science across Italy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43C5B78-F410-46F0-982B-868F4AED1A9D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2314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066800"/>
            <a:ext cx="6705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Previsione di Spesa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Nicola Cavallo - Art&amp;Science across Italy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1746E8E-0E9A-4B28-A08E-8BB5FDDD0C4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graphicFrame>
        <p:nvGraphicFramePr>
          <p:cNvPr id="7" name="Tabel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48866489"/>
              </p:ext>
            </p:extLst>
          </p:nvPr>
        </p:nvGraphicFramePr>
        <p:xfrm>
          <a:off x="683566" y="908720"/>
          <a:ext cx="7848874" cy="57211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25854"/>
                <a:gridCol w="855755"/>
                <a:gridCol w="855755"/>
                <a:gridCol w="855755"/>
                <a:gridCol w="855755"/>
              </a:tblGrid>
              <a:tr h="419525">
                <a:tc>
                  <a:txBody>
                    <a:bodyPr/>
                    <a:lstStyle/>
                    <a:p>
                      <a:pPr algn="l" fontAlgn="b"/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#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>
                          <a:effectLst/>
                        </a:rPr>
                        <a:t>spesa unitaria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09762">
                <a:tc>
                  <a:txBody>
                    <a:bodyPr/>
                    <a:lstStyle/>
                    <a:p>
                      <a:pPr algn="l" fontAlgn="ctr"/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>
                          <a:effectLst/>
                        </a:rPr>
                        <a:t> 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>
                          <a:effectLst/>
                        </a:rPr>
                        <a:t> 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>
                          <a:effectLst/>
                        </a:rPr>
                        <a:t> 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>
                          <a:effectLst/>
                        </a:rPr>
                        <a:t> 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419525">
                <a:tc>
                  <a:txBody>
                    <a:bodyPr/>
                    <a:lstStyle/>
                    <a:p>
                      <a:pPr algn="l" fontAlgn="ctr"/>
                      <a:r>
                        <a:rPr lang="it-IT" sz="1600" u="none" strike="noStrike" dirty="0">
                          <a:effectLst/>
                        </a:rPr>
                        <a:t>Contributo mostra "I colori del bosone di </a:t>
                      </a:r>
                      <a:r>
                        <a:rPr lang="it-IT" sz="1600" u="none" strike="noStrike" dirty="0" err="1">
                          <a:effectLst/>
                        </a:rPr>
                        <a:t>Higgs</a:t>
                      </a:r>
                      <a:r>
                        <a:rPr lang="it-IT" sz="1600" u="none" strike="noStrike" dirty="0">
                          <a:effectLst/>
                        </a:rPr>
                        <a:t>" trasporto/montaggio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u="none" strike="noStrike">
                          <a:effectLst/>
                        </a:rPr>
                        <a:t>1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u="none" strike="noStrike" dirty="0">
                          <a:effectLst/>
                        </a:rPr>
                        <a:t>3000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>
                          <a:effectLst/>
                        </a:rPr>
                        <a:t> 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u="none" strike="noStrike">
                          <a:effectLst/>
                        </a:rPr>
                        <a:t>3000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09762">
                <a:tc>
                  <a:txBody>
                    <a:bodyPr/>
                    <a:lstStyle/>
                    <a:p>
                      <a:pPr algn="l" fontAlgn="ctr"/>
                      <a:r>
                        <a:rPr lang="it-IT" sz="1600" u="none" strike="noStrike" dirty="0">
                          <a:effectLst/>
                        </a:rPr>
                        <a:t>premi x primi classificati (3 ragazzi/gruppo)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u="none" strike="noStrike">
                          <a:effectLst/>
                        </a:rPr>
                        <a:t>9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u="none" strike="noStrike" dirty="0">
                          <a:effectLst/>
                        </a:rPr>
                        <a:t>100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>
                          <a:effectLst/>
                        </a:rPr>
                        <a:t> 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u="none" strike="noStrike">
                          <a:effectLst/>
                        </a:rPr>
                        <a:t>900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09762">
                <a:tc>
                  <a:txBody>
                    <a:bodyPr/>
                    <a:lstStyle/>
                    <a:p>
                      <a:pPr algn="l" fontAlgn="ctr"/>
                      <a:r>
                        <a:rPr lang="it-IT" sz="1600" u="none" strike="noStrike" dirty="0">
                          <a:effectLst/>
                        </a:rPr>
                        <a:t>premi x ulteriori 3 (3 ragazzi/gruppo, libro)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u="none" strike="noStrike" dirty="0">
                          <a:effectLst/>
                        </a:rPr>
                        <a:t>9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u="none" strike="noStrike" dirty="0">
                          <a:effectLst/>
                        </a:rPr>
                        <a:t>25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>
                          <a:effectLst/>
                        </a:rPr>
                        <a:t> 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u="none" strike="noStrike">
                          <a:effectLst/>
                        </a:rPr>
                        <a:t>225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09762">
                <a:tc>
                  <a:txBody>
                    <a:bodyPr/>
                    <a:lstStyle/>
                    <a:p>
                      <a:pPr algn="l" fontAlgn="ctr"/>
                      <a:r>
                        <a:rPr lang="it-IT" sz="1600" u="none" strike="noStrike">
                          <a:effectLst/>
                        </a:rPr>
                        <a:t>gadget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u="none" strike="noStrike" dirty="0">
                          <a:effectLst/>
                        </a:rPr>
                        <a:t>400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u="none" strike="noStrike" dirty="0">
                          <a:effectLst/>
                        </a:rPr>
                        <a:t>5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>
                          <a:effectLst/>
                        </a:rPr>
                        <a:t> 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u="none" strike="noStrike">
                          <a:effectLst/>
                        </a:rPr>
                        <a:t>2000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09762">
                <a:tc>
                  <a:txBody>
                    <a:bodyPr/>
                    <a:lstStyle/>
                    <a:p>
                      <a:pPr algn="l" fontAlgn="ctr"/>
                      <a:r>
                        <a:rPr lang="it-IT" sz="1600" u="none" strike="noStrike">
                          <a:effectLst/>
                        </a:rPr>
                        <a:t> 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 dirty="0">
                          <a:effectLst/>
                        </a:rPr>
                        <a:t> 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>
                          <a:effectLst/>
                        </a:rPr>
                        <a:t> 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>
                          <a:effectLst/>
                        </a:rPr>
                        <a:t> 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>
                          <a:effectLst/>
                        </a:rPr>
                        <a:t> 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09762">
                <a:tc>
                  <a:txBody>
                    <a:bodyPr/>
                    <a:lstStyle/>
                    <a:p>
                      <a:pPr algn="l" fontAlgn="ctr"/>
                      <a:r>
                        <a:rPr lang="it-IT" sz="1600" u="none" strike="noStrike">
                          <a:effectLst/>
                        </a:rPr>
                        <a:t>manifesti interni (grafico/stampa)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u="none" strike="noStrike" dirty="0">
                          <a:effectLst/>
                        </a:rPr>
                        <a:t>1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u="none" strike="noStrike">
                          <a:effectLst/>
                        </a:rPr>
                        <a:t>400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>
                          <a:effectLst/>
                        </a:rPr>
                        <a:t> 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u="none" strike="noStrike">
                          <a:effectLst/>
                        </a:rPr>
                        <a:t>400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09762">
                <a:tc>
                  <a:txBody>
                    <a:bodyPr/>
                    <a:lstStyle/>
                    <a:p>
                      <a:pPr algn="l" fontAlgn="ctr"/>
                      <a:r>
                        <a:rPr lang="it-IT" sz="1600" u="none" strike="noStrike">
                          <a:effectLst/>
                        </a:rPr>
                        <a:t>brochure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u="none" strike="noStrike" dirty="0">
                          <a:effectLst/>
                        </a:rPr>
                        <a:t>1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u="none" strike="noStrike">
                          <a:effectLst/>
                        </a:rPr>
                        <a:t>400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>
                          <a:effectLst/>
                        </a:rPr>
                        <a:t> 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u="none" strike="noStrike">
                          <a:effectLst/>
                        </a:rPr>
                        <a:t>400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09762">
                <a:tc>
                  <a:txBody>
                    <a:bodyPr/>
                    <a:lstStyle/>
                    <a:p>
                      <a:pPr algn="l" fontAlgn="ctr"/>
                      <a:r>
                        <a:rPr lang="it-IT" sz="1600" u="none" strike="noStrike">
                          <a:effectLst/>
                        </a:rPr>
                        <a:t>seminari durante esposizione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u="none" strike="noStrike">
                          <a:effectLst/>
                        </a:rPr>
                        <a:t>4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u="none" strike="noStrike" dirty="0">
                          <a:effectLst/>
                        </a:rPr>
                        <a:t>200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>
                          <a:effectLst/>
                        </a:rPr>
                        <a:t> 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u="none" strike="noStrike">
                          <a:effectLst/>
                        </a:rPr>
                        <a:t>800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419525">
                <a:tc>
                  <a:txBody>
                    <a:bodyPr/>
                    <a:lstStyle/>
                    <a:p>
                      <a:pPr algn="l" fontAlgn="ctr"/>
                      <a:r>
                        <a:rPr lang="it-IT" sz="1600" u="none" strike="noStrike">
                          <a:effectLst/>
                        </a:rPr>
                        <a:t>evento PZ (rimborso/accoglienza giornalista, ospiti)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u="none" strike="noStrike">
                          <a:effectLst/>
                        </a:rPr>
                        <a:t>3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u="none" strike="noStrike" dirty="0">
                          <a:effectLst/>
                        </a:rPr>
                        <a:t>1000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>
                          <a:effectLst/>
                        </a:rPr>
                        <a:t> 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u="none" strike="noStrike">
                          <a:effectLst/>
                        </a:rPr>
                        <a:t>3000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09762">
                <a:tc>
                  <a:txBody>
                    <a:bodyPr/>
                    <a:lstStyle/>
                    <a:p>
                      <a:pPr algn="l" fontAlgn="ctr"/>
                      <a:r>
                        <a:rPr lang="it-IT" sz="1600" u="none" strike="noStrike">
                          <a:effectLst/>
                        </a:rPr>
                        <a:t>evento MT (rimborso giornalista, ospiti)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u="none" strike="noStrike">
                          <a:effectLst/>
                        </a:rPr>
                        <a:t>3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u="none" strike="noStrike" dirty="0">
                          <a:effectLst/>
                        </a:rPr>
                        <a:t>1000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>
                          <a:effectLst/>
                        </a:rPr>
                        <a:t> 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u="none" strike="noStrike">
                          <a:effectLst/>
                        </a:rPr>
                        <a:t>3000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09762">
                <a:tc>
                  <a:txBody>
                    <a:bodyPr/>
                    <a:lstStyle/>
                    <a:p>
                      <a:pPr algn="l" fontAlgn="ctr"/>
                      <a:r>
                        <a:rPr lang="it-IT" sz="1600" u="none" strike="noStrike">
                          <a:effectLst/>
                        </a:rPr>
                        <a:t>Trasporto opere da PZ a MT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u="none" strike="noStrike">
                          <a:effectLst/>
                        </a:rPr>
                        <a:t>1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u="none" strike="noStrike" dirty="0">
                          <a:effectLst/>
                        </a:rPr>
                        <a:t>500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>
                          <a:effectLst/>
                        </a:rPr>
                        <a:t> 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u="none" strike="noStrike">
                          <a:effectLst/>
                        </a:rPr>
                        <a:t>500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09762">
                <a:tc>
                  <a:txBody>
                    <a:bodyPr/>
                    <a:lstStyle/>
                    <a:p>
                      <a:pPr algn="l" fontAlgn="ctr"/>
                      <a:r>
                        <a:rPr lang="it-IT" sz="1600" u="none" strike="noStrike">
                          <a:effectLst/>
                        </a:rPr>
                        <a:t>Contributo spostamenti scuole di PZ e MT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u="none" strike="noStrike">
                          <a:effectLst/>
                        </a:rPr>
                        <a:t>1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u="none" strike="noStrike">
                          <a:effectLst/>
                        </a:rPr>
                        <a:t>500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 dirty="0">
                          <a:effectLst/>
                        </a:rPr>
                        <a:t> 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u="none" strike="noStrike">
                          <a:effectLst/>
                        </a:rPr>
                        <a:t>500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09762">
                <a:tc>
                  <a:txBody>
                    <a:bodyPr/>
                    <a:lstStyle/>
                    <a:p>
                      <a:pPr algn="l" fontAlgn="ctr"/>
                      <a:r>
                        <a:rPr lang="it-IT" sz="1600" u="none" strike="noStrike">
                          <a:effectLst/>
                        </a:rPr>
                        <a:t>Altri costi organizzativi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u="none" strike="noStrike">
                          <a:effectLst/>
                        </a:rPr>
                        <a:t>1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u="none" strike="noStrike">
                          <a:effectLst/>
                        </a:rPr>
                        <a:t>500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 dirty="0">
                          <a:effectLst/>
                        </a:rPr>
                        <a:t> 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u="none" strike="noStrike">
                          <a:effectLst/>
                        </a:rPr>
                        <a:t>500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09762">
                <a:tc>
                  <a:txBody>
                    <a:bodyPr/>
                    <a:lstStyle/>
                    <a:p>
                      <a:pPr algn="l" fontAlgn="ctr"/>
                      <a:r>
                        <a:rPr lang="it-IT" sz="1600" u="none" strike="noStrike">
                          <a:effectLst/>
                        </a:rPr>
                        <a:t>Contributo borse finali CERN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u="none" strike="noStrike">
                          <a:effectLst/>
                        </a:rPr>
                        <a:t>1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u="none" strike="noStrike">
                          <a:effectLst/>
                        </a:rPr>
                        <a:t>1000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 dirty="0">
                          <a:effectLst/>
                        </a:rPr>
                        <a:t> 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u="none" strike="noStrike" dirty="0">
                          <a:effectLst/>
                        </a:rPr>
                        <a:t>1000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09762">
                <a:tc>
                  <a:txBody>
                    <a:bodyPr/>
                    <a:lstStyle/>
                    <a:p>
                      <a:pPr algn="l" fontAlgn="ctr"/>
                      <a:r>
                        <a:rPr lang="it-IT" sz="1600" u="none" strike="noStrike">
                          <a:effectLst/>
                        </a:rPr>
                        <a:t> 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>
                          <a:effectLst/>
                        </a:rPr>
                        <a:t> 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>
                          <a:effectLst/>
                        </a:rPr>
                        <a:t> 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>
                          <a:effectLst/>
                        </a:rPr>
                        <a:t> 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 dirty="0">
                          <a:effectLst/>
                        </a:rPr>
                        <a:t> 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09762">
                <a:tc>
                  <a:txBody>
                    <a:bodyPr/>
                    <a:lstStyle/>
                    <a:p>
                      <a:pPr algn="l" fontAlgn="b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09762">
                <a:tc>
                  <a:txBody>
                    <a:bodyPr/>
                    <a:lstStyle/>
                    <a:p>
                      <a:pPr algn="l" fontAlgn="b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09762">
                <a:tc>
                  <a:txBody>
                    <a:bodyPr/>
                    <a:lstStyle/>
                    <a:p>
                      <a:pPr algn="l" fontAlgn="b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u="none" strike="noStrike" dirty="0">
                          <a:effectLst/>
                        </a:rPr>
                        <a:t>16225</a:t>
                      </a:r>
                      <a:endParaRPr lang="it-IT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26282417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 bwMode="auto">
          <a:xfrm>
            <a:off x="-36512" y="0"/>
            <a:ext cx="9180512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smtClean="0">
              <a:ln>
                <a:noFill/>
              </a:ln>
              <a:solidFill>
                <a:srgbClr val="FF3300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Nicola Cavallo - Art&amp;Science across Italy</a:t>
            </a:r>
            <a:endParaRPr lang="en-US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E56064-A55F-44E4-B966-50F02CD74955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6146" name="Picture 2" descr="Nessun testo alternativo automatico disponibile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-27385"/>
            <a:ext cx="4824536" cy="690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2771109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 bwMode="auto">
          <a:xfrm>
            <a:off x="-36512" y="0"/>
            <a:ext cx="9180512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smtClean="0">
              <a:ln>
                <a:noFill/>
              </a:ln>
              <a:solidFill>
                <a:srgbClr val="FF3300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Nicola Cavallo - Art&amp;Science across Italy</a:t>
            </a:r>
            <a:endParaRPr lang="en-US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E56064-A55F-44E4-B966-50F02CD74955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4098" name="Picture 2" descr="Nessun testo alternativo automatico disponibile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7439" y="0"/>
            <a:ext cx="47934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L'immagine puÃ² contenere: test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67916" y="-27384"/>
            <a:ext cx="4812596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8294142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Nicola Cavallo - Art&amp;Science across Italy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099CF4-114E-4597-A0F1-434BE5399C38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043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6757028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Nicola Cavallo - Art&amp;Science across Italy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099CF4-114E-4597-A0F1-434BE5399C38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5" name="Rettangolo 4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smtClean="0">
              <a:ln>
                <a:noFill/>
              </a:ln>
              <a:solidFill>
                <a:srgbClr val="FF3300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569632"/>
            <a:ext cx="9361040" cy="158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3243583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Nicola Cavallo - Art&amp;Science across Italy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099CF4-114E-4597-A0F1-434BE5399C38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84584" y="0"/>
            <a:ext cx="10345892" cy="688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3941471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Nicola Cavallo - Art&amp;Science across Italy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099CF4-114E-4597-A0F1-434BE5399C38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8012" cy="6883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7303014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Nicola Cavallo - Art&amp;Science across Italy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099CF4-114E-4597-A0F1-434BE5399C38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0422420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Nicola Cavallo - Art&amp;Science across Italy</a:t>
            </a:r>
            <a:endParaRPr lang="en-US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E56064-A55F-44E4-B966-50F02CD74955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2050" name="Picture 2" descr="L'immagine puÃ² contenere: 4 persone, tra cui Pierluigi Paolucci, Aurelia Sole e Luca Lista, persone che sorridono, persone in piedi, scarpe e spazio al chius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8543" y="0"/>
            <a:ext cx="91725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0521919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Nicola Cavallo - Art&amp;Science across Italy</a:t>
            </a:r>
            <a:endParaRPr lang="en-US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435114D-1818-4C24-9AAA-F148CE609914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12576" y="0"/>
            <a:ext cx="1028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Nicola Cavallo - Art&amp;Science across Italy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3AC57CC-29AF-407B-A379-EDBCFA2F572B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3074" name="Picture 2" descr="L'immagine puÃ² contenere: 16 persone, tra cui Pierluigi Paolucci, Nicola Cavallo e Aurelia Sole, persone che sorridono, persone in piedi e spazio al chius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68560" y="0"/>
            <a:ext cx="103121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7289984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Coordinamento Potenza/Matera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/>
            <a:r>
              <a:rPr lang="it-IT" sz="1800" dirty="0" smtClean="0">
                <a:solidFill>
                  <a:srgbClr val="FF0000"/>
                </a:solidFill>
              </a:rPr>
              <a:t>Nicola </a:t>
            </a:r>
            <a:r>
              <a:rPr lang="it-IT" sz="1800" dirty="0">
                <a:solidFill>
                  <a:srgbClr val="FF0000"/>
                </a:solidFill>
              </a:rPr>
              <a:t>CAVALLO </a:t>
            </a:r>
            <a:endParaRPr lang="it-IT" sz="1800" dirty="0" smtClean="0">
              <a:solidFill>
                <a:srgbClr val="FF0000"/>
              </a:solidFill>
            </a:endParaRPr>
          </a:p>
          <a:p>
            <a:pPr lvl="1" algn="just"/>
            <a:r>
              <a:rPr lang="it-IT" sz="1400" dirty="0" smtClean="0"/>
              <a:t>(</a:t>
            </a:r>
            <a:r>
              <a:rPr lang="it-IT" sz="1400" dirty="0"/>
              <a:t>Università degli Studi della Basilicata -</a:t>
            </a:r>
            <a:r>
              <a:rPr lang="it-IT" sz="1400" dirty="0" err="1"/>
              <a:t>DiS</a:t>
            </a:r>
            <a:r>
              <a:rPr lang="it-IT" sz="1400" dirty="0"/>
              <a:t>- e INFN), Coordinatore e responsabile disciplinare per le scienze fisiche.</a:t>
            </a:r>
          </a:p>
          <a:p>
            <a:pPr lvl="0" algn="just"/>
            <a:r>
              <a:rPr lang="it-IT" sz="1800" dirty="0" smtClean="0">
                <a:solidFill>
                  <a:srgbClr val="0000FF"/>
                </a:solidFill>
              </a:rPr>
              <a:t>Maria Francesca ARMENTANO</a:t>
            </a:r>
          </a:p>
          <a:p>
            <a:pPr lvl="1" algn="just"/>
            <a:r>
              <a:rPr lang="it-IT" sz="1400" dirty="0"/>
              <a:t>(Università degli Studi della Basilicata, </a:t>
            </a:r>
            <a:r>
              <a:rPr lang="it-IT" sz="1400" dirty="0" err="1"/>
              <a:t>DiS</a:t>
            </a:r>
            <a:r>
              <a:rPr lang="it-IT" sz="1400" dirty="0"/>
              <a:t>), responsabile disciplinare per le scienze </a:t>
            </a:r>
            <a:r>
              <a:rPr lang="it-IT" sz="1400" dirty="0" smtClean="0"/>
              <a:t>biologiche.</a:t>
            </a:r>
            <a:endParaRPr lang="it-IT" sz="1400" dirty="0"/>
          </a:p>
          <a:p>
            <a:pPr lvl="0" algn="just"/>
            <a:r>
              <a:rPr lang="it-IT" sz="1800" dirty="0">
                <a:solidFill>
                  <a:srgbClr val="0000FF"/>
                </a:solidFill>
              </a:rPr>
              <a:t>Maria FUNICELLO </a:t>
            </a:r>
          </a:p>
          <a:p>
            <a:pPr lvl="1" algn="just"/>
            <a:r>
              <a:rPr lang="it-IT" sz="1400" dirty="0"/>
              <a:t>(Università degli Studi della Basilicata, </a:t>
            </a:r>
            <a:r>
              <a:rPr lang="it-IT" sz="1400" dirty="0" err="1"/>
              <a:t>DiS</a:t>
            </a:r>
            <a:r>
              <a:rPr lang="it-IT" sz="1400" dirty="0"/>
              <a:t>), responsabile disciplinare per le scienze chimiche.</a:t>
            </a:r>
          </a:p>
          <a:p>
            <a:pPr lvl="0" algn="just"/>
            <a:r>
              <a:rPr lang="it-IT" sz="1800" dirty="0">
                <a:solidFill>
                  <a:srgbClr val="0000FF"/>
                </a:solidFill>
              </a:rPr>
              <a:t>Michele PATERNOSTER </a:t>
            </a:r>
          </a:p>
          <a:p>
            <a:pPr lvl="1" algn="just"/>
            <a:r>
              <a:rPr lang="it-IT" sz="1400" dirty="0"/>
              <a:t>(Università degli Studi della Basilicata, </a:t>
            </a:r>
            <a:r>
              <a:rPr lang="it-IT" sz="1400" dirty="0" err="1"/>
              <a:t>DiS</a:t>
            </a:r>
            <a:r>
              <a:rPr lang="it-IT" sz="1400" dirty="0"/>
              <a:t>), responsabile disciplinare per le scienze </a:t>
            </a:r>
            <a:r>
              <a:rPr lang="it-IT" sz="1400" dirty="0" smtClean="0"/>
              <a:t>geologiche</a:t>
            </a:r>
          </a:p>
          <a:p>
            <a:pPr algn="just"/>
            <a:r>
              <a:rPr lang="it-IT" sz="1800" dirty="0" smtClean="0">
                <a:solidFill>
                  <a:srgbClr val="0000FF"/>
                </a:solidFill>
              </a:rPr>
              <a:t>Maria </a:t>
            </a:r>
            <a:r>
              <a:rPr lang="it-IT" sz="1800" dirty="0">
                <a:solidFill>
                  <a:srgbClr val="0000FF"/>
                </a:solidFill>
              </a:rPr>
              <a:t>Rosaria ENEA </a:t>
            </a:r>
            <a:endParaRPr lang="it-IT" sz="1800" dirty="0" smtClean="0">
              <a:solidFill>
                <a:srgbClr val="0000FF"/>
              </a:solidFill>
            </a:endParaRPr>
          </a:p>
          <a:p>
            <a:pPr lvl="1" algn="just"/>
            <a:r>
              <a:rPr lang="it-IT" sz="1400" dirty="0" smtClean="0"/>
              <a:t>(</a:t>
            </a:r>
            <a:r>
              <a:rPr lang="it-IT" sz="1400" dirty="0"/>
              <a:t>Università degli Studi della Basilicata, </a:t>
            </a:r>
            <a:r>
              <a:rPr lang="it-IT" sz="1400" dirty="0" err="1"/>
              <a:t>DiMIE</a:t>
            </a:r>
            <a:r>
              <a:rPr lang="it-IT" sz="1400" dirty="0"/>
              <a:t>), responsabile disciplinare per le scienze matematiche.</a:t>
            </a:r>
          </a:p>
          <a:p>
            <a:pPr lvl="0" algn="just"/>
            <a:r>
              <a:rPr lang="it-IT" sz="1800" dirty="0" smtClean="0">
                <a:solidFill>
                  <a:srgbClr val="0000FF"/>
                </a:solidFill>
              </a:rPr>
              <a:t>Guido </a:t>
            </a:r>
            <a:r>
              <a:rPr lang="it-IT" sz="1800" dirty="0">
                <a:solidFill>
                  <a:srgbClr val="0000FF"/>
                </a:solidFill>
              </a:rPr>
              <a:t>MASIELLO </a:t>
            </a:r>
            <a:endParaRPr lang="it-IT" sz="1800" dirty="0" smtClean="0">
              <a:solidFill>
                <a:srgbClr val="0000FF"/>
              </a:solidFill>
            </a:endParaRPr>
          </a:p>
          <a:p>
            <a:pPr lvl="1" algn="just"/>
            <a:r>
              <a:rPr lang="it-IT" sz="1400" dirty="0" smtClean="0"/>
              <a:t>(</a:t>
            </a:r>
            <a:r>
              <a:rPr lang="it-IT" sz="1400" dirty="0"/>
              <a:t>Università degli Studi della Basilicata, SI </a:t>
            </a:r>
            <a:r>
              <a:rPr lang="it-IT" sz="1400" dirty="0" err="1"/>
              <a:t>Unibas</a:t>
            </a:r>
            <a:r>
              <a:rPr lang="it-IT" sz="1400" dirty="0"/>
              <a:t>), responsabile per le attività divulgative.</a:t>
            </a:r>
          </a:p>
          <a:p>
            <a:pPr marL="0" lvl="0" indent="0" algn="just">
              <a:buNone/>
            </a:pPr>
            <a:endParaRPr lang="it-IT" sz="1600" dirty="0"/>
          </a:p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Nicola Cavallo - Art&amp;Science across Italy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3AC57CC-29AF-407B-A379-EDBCFA2F572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3910550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Nicola Cavallo - Art&amp;Science across Italy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43C5B78-F410-46F0-982B-868F4AED1A9D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2252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980728"/>
            <a:ext cx="3308777" cy="3734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2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04456" y="2636912"/>
            <a:ext cx="4283968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Nicola Cavallo - Art&amp;Science across Italy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43C5B78-F410-46F0-982B-868F4AED1A9D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066800"/>
            <a:ext cx="5585048" cy="4188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3789040"/>
            <a:ext cx="3388457" cy="2450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355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685800" y="1676400"/>
            <a:ext cx="381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egnaposto piè di pa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Nicola Cavallo - Art&amp;Science across Italy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43C5B78-F410-46F0-982B-868F4AED1A9D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671665"/>
            <a:ext cx="3810000" cy="3819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2835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05889" y="1066800"/>
            <a:ext cx="3769822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egnaposto piè di pa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Nicola Cavallo - Art&amp;Science across Italy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43C5B78-F410-46F0-982B-868F4AED1A9D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893" y="1066800"/>
            <a:ext cx="3046614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334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85800" y="1764970"/>
            <a:ext cx="3810000" cy="3632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egnaposto piè di pa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Nicola Cavallo - Art&amp;Science across Italy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43C5B78-F410-46F0-982B-868F4AED1A9D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606207"/>
            <a:ext cx="3810000" cy="3950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Nicola Cavallo - Art&amp;Science across Italy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43C5B78-F410-46F0-982B-868F4AED1A9D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2324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511" y="1066800"/>
            <a:ext cx="7428978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Mostra itinerante “I colori della Scienza”</a:t>
            </a:r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Nicola Cavallo - Art&amp;Science across Italy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099CF4-114E-4597-A0F1-434BE5399C38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96752"/>
            <a:ext cx="3707306" cy="4810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0768"/>
            <a:ext cx="3925436" cy="4666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9183762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 dirty="0" smtClean="0"/>
              <a:t>Fase formativa </a:t>
            </a:r>
            <a:r>
              <a:rPr lang="it-IT" sz="2800" dirty="0"/>
              <a:t>(</a:t>
            </a:r>
            <a:r>
              <a:rPr lang="it-IT" sz="2800" dirty="0" err="1" smtClean="0"/>
              <a:t>ott</a:t>
            </a:r>
            <a:r>
              <a:rPr lang="it-IT" sz="2800" dirty="0" smtClean="0"/>
              <a:t>. </a:t>
            </a:r>
            <a:r>
              <a:rPr lang="it-IT" sz="2800" dirty="0"/>
              <a:t>2018 </a:t>
            </a:r>
            <a:r>
              <a:rPr lang="it-IT" sz="2800" dirty="0" smtClean="0"/>
              <a:t>– </a:t>
            </a:r>
            <a:r>
              <a:rPr lang="it-IT" sz="2800" dirty="0" err="1" smtClean="0"/>
              <a:t>dic</a:t>
            </a:r>
            <a:r>
              <a:rPr lang="it-IT" sz="2800" dirty="0" smtClean="0"/>
              <a:t>. </a:t>
            </a:r>
            <a:r>
              <a:rPr lang="it-IT" sz="2800" dirty="0"/>
              <a:t>2019)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/>
            <a:r>
              <a:rPr lang="it-IT" sz="2000" u="sng" dirty="0" smtClean="0">
                <a:solidFill>
                  <a:srgbClr val="FF0000"/>
                </a:solidFill>
              </a:rPr>
              <a:t>Primo </a:t>
            </a:r>
            <a:r>
              <a:rPr lang="it-IT" sz="2000" u="sng" dirty="0">
                <a:solidFill>
                  <a:srgbClr val="FF0000"/>
                </a:solidFill>
              </a:rPr>
              <a:t>incontro </a:t>
            </a:r>
            <a:r>
              <a:rPr lang="it-IT" sz="2000" dirty="0"/>
              <a:t>presso le scuole (2 ore) </a:t>
            </a:r>
            <a:r>
              <a:rPr lang="it-IT" sz="1050" dirty="0"/>
              <a:t>[PARTECIPAZIONE OBBLIGATORIA</a:t>
            </a:r>
            <a:r>
              <a:rPr lang="it-IT" sz="1050" dirty="0" smtClean="0"/>
              <a:t>]</a:t>
            </a:r>
          </a:p>
          <a:p>
            <a:pPr lvl="0" algn="just"/>
            <a:endParaRPr lang="it-IT" sz="1050" dirty="0"/>
          </a:p>
          <a:p>
            <a:pPr lvl="0" algn="just"/>
            <a:r>
              <a:rPr lang="it-IT" sz="2000" dirty="0" smtClean="0"/>
              <a:t>Incontri </a:t>
            </a:r>
            <a:r>
              <a:rPr lang="it-IT" sz="2000" dirty="0"/>
              <a:t>di divulgazione scientifica presso l'Università degli Studi della Basilicata a Potenza ed in sede da destinare a Matera. Verranno organizzati </a:t>
            </a:r>
            <a:r>
              <a:rPr lang="it-IT" sz="2000" u="sng" dirty="0">
                <a:solidFill>
                  <a:srgbClr val="FF0000"/>
                </a:solidFill>
              </a:rPr>
              <a:t>3 incontri</a:t>
            </a:r>
            <a:r>
              <a:rPr lang="it-IT" sz="2000" dirty="0"/>
              <a:t> con brevi seminari divulgativi di Chimica, Fisica, Geologia e Matematica per un totale di 6 ore. </a:t>
            </a:r>
            <a:r>
              <a:rPr lang="it-IT" sz="1100" dirty="0"/>
              <a:t>[PARTECIPAZIONE OBBLIGATORIA</a:t>
            </a:r>
            <a:r>
              <a:rPr lang="it-IT" sz="1100" dirty="0" smtClean="0"/>
              <a:t>].</a:t>
            </a:r>
          </a:p>
          <a:p>
            <a:pPr lvl="0" algn="just"/>
            <a:endParaRPr lang="it-IT" sz="1100" dirty="0"/>
          </a:p>
          <a:p>
            <a:pPr lvl="0" algn="just"/>
            <a:r>
              <a:rPr lang="it-IT" sz="2000" dirty="0"/>
              <a:t>Visita guidata ai laboratori di </a:t>
            </a:r>
            <a:r>
              <a:rPr lang="it-IT" sz="2000" i="1" dirty="0" smtClean="0">
                <a:solidFill>
                  <a:srgbClr val="FF0000"/>
                </a:solidFill>
              </a:rPr>
              <a:t>Biologia</a:t>
            </a:r>
            <a:r>
              <a:rPr lang="it-IT" sz="2000" dirty="0" smtClean="0"/>
              <a:t>, </a:t>
            </a:r>
            <a:r>
              <a:rPr lang="it-IT" sz="2000" i="1" dirty="0" smtClean="0">
                <a:solidFill>
                  <a:srgbClr val="FF0000"/>
                </a:solidFill>
              </a:rPr>
              <a:t>Chimica</a:t>
            </a:r>
            <a:r>
              <a:rPr lang="it-IT" sz="2000" dirty="0" smtClean="0"/>
              <a:t> </a:t>
            </a:r>
            <a:r>
              <a:rPr lang="it-IT" sz="2000" dirty="0"/>
              <a:t>e </a:t>
            </a:r>
            <a:r>
              <a:rPr lang="it-IT" sz="2000" i="1" dirty="0">
                <a:solidFill>
                  <a:srgbClr val="FF0000"/>
                </a:solidFill>
              </a:rPr>
              <a:t>Geologia</a:t>
            </a:r>
            <a:r>
              <a:rPr lang="it-IT" sz="2000" dirty="0"/>
              <a:t> dell'Università degli Studi della Basilicata, sede di Potenza</a:t>
            </a:r>
            <a:r>
              <a:rPr lang="it-IT" sz="2000" dirty="0" smtClean="0"/>
              <a:t>.</a:t>
            </a:r>
          </a:p>
          <a:p>
            <a:pPr lvl="0" algn="just"/>
            <a:endParaRPr lang="it-IT" sz="2000" dirty="0"/>
          </a:p>
          <a:p>
            <a:pPr lvl="0" algn="just"/>
            <a:r>
              <a:rPr lang="it-IT" sz="2000" dirty="0" smtClean="0"/>
              <a:t>Visione </a:t>
            </a:r>
            <a:r>
              <a:rPr lang="it-IT" sz="2000" dirty="0"/>
              <a:t>di almeno un documentario o film relativo ai temi trattati (si prevede di organizzare le proiezioni nei cinema cittadini</a:t>
            </a:r>
            <a:r>
              <a:rPr lang="it-IT" sz="2000" dirty="0" smtClean="0"/>
              <a:t>).</a:t>
            </a:r>
          </a:p>
          <a:p>
            <a:pPr lvl="0" algn="just"/>
            <a:endParaRPr lang="it-IT" sz="2000" dirty="0"/>
          </a:p>
          <a:p>
            <a:pPr lvl="0" algn="just"/>
            <a:r>
              <a:rPr lang="it-IT" sz="2000" dirty="0" smtClean="0"/>
              <a:t>+ attività autonome</a:t>
            </a:r>
            <a:endParaRPr lang="it-IT" sz="2000" dirty="0"/>
          </a:p>
          <a:p>
            <a:pPr marL="0" indent="0" algn="just">
              <a:buNone/>
            </a:pP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Nicola Cavallo - Art&amp;Science across Italy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3AC57CC-29AF-407B-A379-EDBCFA2F572B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5289769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Seminario introduttivo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000" dirty="0"/>
              <a:t>2018.12.14 – G. Fortunato (Rionero in </a:t>
            </a:r>
            <a:r>
              <a:rPr lang="it-IT" sz="2000" dirty="0" smtClean="0"/>
              <a:t>Vulture, PZ) </a:t>
            </a:r>
            <a:r>
              <a:rPr lang="it-IT" sz="2000" dirty="0"/>
              <a:t>(ore 11:00-13:00</a:t>
            </a:r>
            <a:r>
              <a:rPr lang="it-IT" sz="2000" dirty="0" smtClean="0"/>
              <a:t>)</a:t>
            </a:r>
            <a:endParaRPr lang="it-IT" sz="2000" dirty="0"/>
          </a:p>
          <a:p>
            <a:r>
              <a:rPr lang="it-IT" sz="2000" dirty="0"/>
              <a:t>2018.12.15 – Pasolini </a:t>
            </a:r>
            <a:r>
              <a:rPr lang="it-IT" sz="2000" dirty="0" smtClean="0"/>
              <a:t>(Potenza, PZ</a:t>
            </a:r>
            <a:r>
              <a:rPr lang="it-IT" sz="2000" dirty="0"/>
              <a:t>) (ore 11:00-13:00)	</a:t>
            </a:r>
          </a:p>
          <a:p>
            <a:r>
              <a:rPr lang="it-IT" sz="2000" dirty="0"/>
              <a:t>2018.12.17 – Federico II di Svevia (</a:t>
            </a:r>
            <a:r>
              <a:rPr lang="it-IT" sz="2000" dirty="0" smtClean="0"/>
              <a:t>Melfi, PZ) </a:t>
            </a:r>
            <a:r>
              <a:rPr lang="it-IT" sz="2000" dirty="0"/>
              <a:t>(ore 9:00-11:00)	</a:t>
            </a:r>
          </a:p>
          <a:p>
            <a:r>
              <a:rPr lang="it-IT" sz="2000" dirty="0"/>
              <a:t>2018.12.19 – Galilei </a:t>
            </a:r>
            <a:r>
              <a:rPr lang="it-IT" sz="2000" dirty="0" smtClean="0"/>
              <a:t>(Potenza, PZ</a:t>
            </a:r>
            <a:r>
              <a:rPr lang="it-IT" sz="2000" dirty="0"/>
              <a:t>) (ore 11:00-13:00)	</a:t>
            </a:r>
          </a:p>
          <a:p>
            <a:r>
              <a:rPr lang="it-IT" sz="2000" dirty="0" smtClean="0"/>
              <a:t>2019.01.09 </a:t>
            </a:r>
            <a:r>
              <a:rPr lang="it-IT" sz="2000" dirty="0"/>
              <a:t>– </a:t>
            </a:r>
            <a:r>
              <a:rPr lang="it-IT" sz="2000" dirty="0" smtClean="0"/>
              <a:t>ISS </a:t>
            </a:r>
            <a:r>
              <a:rPr lang="it-IT" sz="2000" dirty="0"/>
              <a:t>G. </a:t>
            </a:r>
            <a:r>
              <a:rPr lang="it-IT" sz="2000" dirty="0" smtClean="0"/>
              <a:t>Fortunato (Pisticci, MT) </a:t>
            </a:r>
            <a:r>
              <a:rPr lang="it-IT" sz="2000" dirty="0"/>
              <a:t>(ore 8:15-10:15)	</a:t>
            </a:r>
          </a:p>
          <a:p>
            <a:r>
              <a:rPr lang="it-IT" sz="2000" dirty="0"/>
              <a:t>2019.01.09 – Fermi (</a:t>
            </a:r>
            <a:r>
              <a:rPr lang="it-IT" sz="2000" dirty="0" smtClean="0"/>
              <a:t>Policoro, MT) </a:t>
            </a:r>
            <a:r>
              <a:rPr lang="it-IT" sz="2000" dirty="0"/>
              <a:t>(ore 11:00-13:00)	</a:t>
            </a:r>
          </a:p>
          <a:p>
            <a:r>
              <a:rPr lang="it-IT" sz="2000" dirty="0"/>
              <a:t>2019.01.12 – Majorana (Genzano di </a:t>
            </a:r>
            <a:r>
              <a:rPr lang="it-IT" sz="2000" dirty="0" smtClean="0"/>
              <a:t>Lucania, PZ) </a:t>
            </a:r>
            <a:r>
              <a:rPr lang="it-IT" sz="2000" dirty="0"/>
              <a:t>(ore 10:00-12:00)	</a:t>
            </a:r>
          </a:p>
          <a:p>
            <a:r>
              <a:rPr lang="it-IT" sz="2000" dirty="0"/>
              <a:t>2019.01.16 – </a:t>
            </a:r>
            <a:r>
              <a:rPr lang="it-IT" sz="2000" dirty="0" err="1"/>
              <a:t>Pentasuglia</a:t>
            </a:r>
            <a:r>
              <a:rPr lang="it-IT" sz="2000" dirty="0"/>
              <a:t> (</a:t>
            </a:r>
            <a:r>
              <a:rPr lang="it-IT" sz="2000" dirty="0" smtClean="0"/>
              <a:t>Matera, MT) </a:t>
            </a:r>
            <a:r>
              <a:rPr lang="it-IT" sz="2000" dirty="0"/>
              <a:t>(ore 8:30-10:30)	</a:t>
            </a:r>
          </a:p>
          <a:p>
            <a:r>
              <a:rPr lang="it-IT" sz="2000" dirty="0"/>
              <a:t>2019.01.16 – Levi (</a:t>
            </a:r>
            <a:r>
              <a:rPr lang="it-IT" sz="2000" dirty="0" smtClean="0"/>
              <a:t>Matera, MT) </a:t>
            </a:r>
            <a:r>
              <a:rPr lang="it-IT" sz="2000" dirty="0"/>
              <a:t>(ore 8:30-10:30)	</a:t>
            </a:r>
          </a:p>
          <a:p>
            <a:r>
              <a:rPr lang="it-IT" sz="2000" dirty="0"/>
              <a:t>2019.01.19 – Solimene (</a:t>
            </a:r>
            <a:r>
              <a:rPr lang="it-IT" sz="2000" dirty="0" smtClean="0"/>
              <a:t>Lavello, PZ) </a:t>
            </a:r>
            <a:r>
              <a:rPr lang="it-IT" sz="2000" dirty="0"/>
              <a:t>(ore 8:30-10:30) </a:t>
            </a:r>
          </a:p>
          <a:p>
            <a:endParaRPr lang="it-IT" sz="20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Nicola Cavallo - Art&amp;Science across Italy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1746E8E-0E9A-4B28-A08E-8BB5FDDD0C4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1579287"/>
      </p:ext>
    </p:extLst>
  </p:cSld>
  <p:clrMapOvr>
    <a:masterClrMapping/>
  </p:clrMapOvr>
  <p:transition spd="slow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Seminari disciplinari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b="1" dirty="0" smtClean="0"/>
              <a:t>2019.02.6 </a:t>
            </a:r>
            <a:r>
              <a:rPr lang="it-IT" b="1" dirty="0"/>
              <a:t>- Matera (9:30-12:30)</a:t>
            </a:r>
          </a:p>
          <a:p>
            <a:r>
              <a:rPr lang="it-IT" b="1" dirty="0"/>
              <a:t>2019.02.8 - Potenza - (9:30-12:30</a:t>
            </a:r>
            <a:r>
              <a:rPr lang="it-IT" b="1" dirty="0" smtClean="0"/>
              <a:t>)</a:t>
            </a:r>
          </a:p>
          <a:p>
            <a:endParaRPr lang="it-IT" b="1" dirty="0"/>
          </a:p>
          <a:p>
            <a:r>
              <a:rPr lang="it-IT" b="1" dirty="0" smtClean="0"/>
              <a:t>2019.04.15 </a:t>
            </a:r>
            <a:r>
              <a:rPr lang="it-IT" b="1" dirty="0"/>
              <a:t>- </a:t>
            </a:r>
            <a:r>
              <a:rPr lang="it-IT" b="1" dirty="0" smtClean="0"/>
              <a:t>Potenza </a:t>
            </a:r>
            <a:r>
              <a:rPr lang="it-IT" b="1" dirty="0"/>
              <a:t>(9:30-12:30)</a:t>
            </a:r>
          </a:p>
          <a:p>
            <a:r>
              <a:rPr lang="it-IT" b="1" dirty="0" smtClean="0"/>
              <a:t>2019.04.16 </a:t>
            </a:r>
            <a:r>
              <a:rPr lang="it-IT" b="1" dirty="0"/>
              <a:t>- </a:t>
            </a:r>
            <a:r>
              <a:rPr lang="it-IT" b="1" dirty="0" smtClean="0"/>
              <a:t>Matera </a:t>
            </a:r>
            <a:r>
              <a:rPr lang="it-IT" b="1" dirty="0"/>
              <a:t>(9:30-12:30)</a:t>
            </a:r>
          </a:p>
          <a:p>
            <a:endParaRPr lang="it-IT" b="1" dirty="0" smtClean="0"/>
          </a:p>
          <a:p>
            <a:r>
              <a:rPr lang="it-IT" b="1" dirty="0" smtClean="0"/>
              <a:t>2019.04.26  – Proiezione «Interstellar» (2:48)</a:t>
            </a:r>
          </a:p>
          <a:p>
            <a:r>
              <a:rPr lang="it-IT" b="1" smtClean="0"/>
              <a:t>2019.05.XX – Discussione sul film </a:t>
            </a:r>
            <a:endParaRPr lang="it-IT" b="1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Nicola Cavallo - Art&amp;Science across Italy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1746E8E-0E9A-4B28-A08E-8BB5FDDD0C4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70334055"/>
      </p:ext>
    </p:extLst>
  </p:cSld>
  <p:clrMapOvr>
    <a:masterClrMapping/>
  </p:clrMapOvr>
  <p:transition spd="slow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 dirty="0"/>
              <a:t>Fase </a:t>
            </a:r>
            <a:r>
              <a:rPr lang="it-IT" sz="2800" dirty="0" smtClean="0"/>
              <a:t>espositiva (gen. 2020 - feb. 2020)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/>
            <a:r>
              <a:rPr lang="it-IT" b="1" dirty="0" smtClean="0"/>
              <a:t>“</a:t>
            </a:r>
            <a:r>
              <a:rPr lang="it-IT" b="1" i="1" dirty="0">
                <a:solidFill>
                  <a:srgbClr val="FF0000"/>
                </a:solidFill>
              </a:rPr>
              <a:t>I colori della Scienza</a:t>
            </a:r>
            <a:r>
              <a:rPr lang="it-IT" b="1" dirty="0"/>
              <a:t>”</a:t>
            </a:r>
            <a:r>
              <a:rPr lang="it-IT" dirty="0"/>
              <a:t> </a:t>
            </a:r>
            <a:endParaRPr lang="it-IT" dirty="0" smtClean="0"/>
          </a:p>
          <a:p>
            <a:pPr lvl="0" algn="just"/>
            <a:r>
              <a:rPr lang="it-IT" dirty="0" smtClean="0">
                <a:solidFill>
                  <a:srgbClr val="0000FF"/>
                </a:solidFill>
              </a:rPr>
              <a:t>Potenza</a:t>
            </a:r>
          </a:p>
          <a:p>
            <a:pPr lvl="0" algn="just"/>
            <a:endParaRPr lang="it-IT" dirty="0" smtClean="0">
              <a:solidFill>
                <a:srgbClr val="0000FF"/>
              </a:solidFill>
            </a:endParaRPr>
          </a:p>
          <a:p>
            <a:pPr lvl="0" algn="just"/>
            <a:endParaRPr lang="it-IT" dirty="0" smtClean="0">
              <a:solidFill>
                <a:srgbClr val="0000FF"/>
              </a:solidFill>
            </a:endParaRPr>
          </a:p>
          <a:p>
            <a:pPr lvl="0" algn="just"/>
            <a:endParaRPr lang="it-IT" dirty="0" smtClean="0">
              <a:solidFill>
                <a:srgbClr val="0000FF"/>
              </a:solidFill>
            </a:endParaRPr>
          </a:p>
          <a:p>
            <a:pPr lvl="0" algn="just"/>
            <a:endParaRPr lang="it-IT" dirty="0" smtClean="0">
              <a:solidFill>
                <a:srgbClr val="0000FF"/>
              </a:solidFill>
            </a:endParaRPr>
          </a:p>
          <a:p>
            <a:pPr lvl="0" algn="just"/>
            <a:r>
              <a:rPr lang="it-IT" dirty="0" smtClean="0">
                <a:solidFill>
                  <a:srgbClr val="0000FF"/>
                </a:solidFill>
              </a:rPr>
              <a:t>Matera</a:t>
            </a:r>
          </a:p>
          <a:p>
            <a:pPr lvl="0" algn="just"/>
            <a:endParaRPr lang="it-IT" dirty="0" smtClean="0">
              <a:solidFill>
                <a:srgbClr val="0000FF"/>
              </a:solidFill>
            </a:endParaRPr>
          </a:p>
          <a:p>
            <a:pPr lvl="0" algn="just"/>
            <a:endParaRPr lang="it-IT" dirty="0" smtClean="0">
              <a:solidFill>
                <a:srgbClr val="0000FF"/>
              </a:solidFill>
            </a:endParaRPr>
          </a:p>
          <a:p>
            <a:pPr lvl="0" algn="just"/>
            <a:endParaRPr lang="it-IT" dirty="0" smtClean="0">
              <a:solidFill>
                <a:srgbClr val="0000FF"/>
              </a:solidFill>
            </a:endParaRPr>
          </a:p>
          <a:p>
            <a:pPr lvl="0" algn="just"/>
            <a:endParaRPr lang="it-IT" dirty="0" smtClean="0">
              <a:solidFill>
                <a:srgbClr val="0000FF"/>
              </a:solidFill>
            </a:endParaRPr>
          </a:p>
          <a:p>
            <a:pPr lvl="0" algn="just"/>
            <a:endParaRPr lang="it-IT" dirty="0" smtClean="0">
              <a:solidFill>
                <a:srgbClr val="0000FF"/>
              </a:solidFill>
            </a:endParaRPr>
          </a:p>
          <a:p>
            <a:pPr lvl="1" algn="just"/>
            <a:endParaRPr lang="it-IT" dirty="0" smtClean="0">
              <a:solidFill>
                <a:srgbClr val="0000FF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Nicola Cavallo - Art&amp;Science across Italy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3AC57CC-29AF-407B-A379-EDBCFA2F572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517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196752"/>
            <a:ext cx="4071575" cy="267746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517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916832"/>
            <a:ext cx="4104456" cy="91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4072683"/>
            <a:ext cx="5688632" cy="2524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tangolo 8"/>
          <p:cNvSpPr/>
          <p:nvPr/>
        </p:nvSpPr>
        <p:spPr bwMode="auto">
          <a:xfrm>
            <a:off x="2195736" y="5373216"/>
            <a:ext cx="2376264" cy="792088"/>
          </a:xfrm>
          <a:prstGeom prst="rect">
            <a:avLst/>
          </a:prstGeom>
          <a:noFill/>
          <a:ln w="28575" cap="flat" cmpd="sng" algn="ctr">
            <a:solidFill>
              <a:srgbClr val="FF33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1" u="none" strike="noStrike" cap="none" normalizeH="0" baseline="0" smtClean="0">
              <a:ln>
                <a:noFill/>
              </a:ln>
              <a:solidFill>
                <a:srgbClr val="FF3300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Rettangolo 9"/>
          <p:cNvSpPr/>
          <p:nvPr/>
        </p:nvSpPr>
        <p:spPr bwMode="auto">
          <a:xfrm>
            <a:off x="5004048" y="4869160"/>
            <a:ext cx="2376264" cy="792088"/>
          </a:xfrm>
          <a:prstGeom prst="rect">
            <a:avLst/>
          </a:prstGeom>
          <a:noFill/>
          <a:ln w="28575" cap="flat" cmpd="sng" algn="ctr">
            <a:solidFill>
              <a:srgbClr val="FF33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1" u="none" strike="noStrike" cap="none" normalizeH="0" baseline="0" smtClean="0">
              <a:ln>
                <a:noFill/>
              </a:ln>
              <a:solidFill>
                <a:srgbClr val="FF3300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 rot="19685571">
            <a:off x="987201" y="5373216"/>
            <a:ext cx="1175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Potenza</a:t>
            </a:r>
            <a:endParaRPr lang="it-IT" dirty="0"/>
          </a:p>
        </p:txBody>
      </p:sp>
      <p:sp>
        <p:nvSpPr>
          <p:cNvPr id="12" name="CasellaDiTesto 11"/>
          <p:cNvSpPr txBox="1"/>
          <p:nvPr/>
        </p:nvSpPr>
        <p:spPr>
          <a:xfrm rot="19611772">
            <a:off x="7345822" y="4913616"/>
            <a:ext cx="1090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Matera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319006311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Nicola Cavallo - Art&amp;Science across Italy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43C5B78-F410-46F0-982B-868F4AED1A9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3041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692696"/>
            <a:ext cx="4762500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19134941"/>
      </p:ext>
    </p:extLst>
  </p:cSld>
  <p:clrMapOvr>
    <a:masterClrMapping/>
  </p:clrMapOvr>
  <p:transition spd="slow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Nicola Cavallo - Art&amp;Science across Italy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43C5B78-F410-46F0-982B-868F4AED1A9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307202" name="Picture 2" descr="Nessuna descrizione della foto disponibile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98582" y="548680"/>
            <a:ext cx="4405666" cy="5874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43241984"/>
      </p:ext>
    </p:extLst>
  </p:cSld>
  <p:clrMapOvr>
    <a:masterClrMapping/>
  </p:clrMapOvr>
  <p:transition spd="slow">
    <p:fade thruBlk="1"/>
  </p:transition>
</p:sld>
</file>

<file path=ppt/theme/theme1.xml><?xml version="1.0" encoding="utf-8"?>
<a:theme xmlns:a="http://schemas.openxmlformats.org/drawingml/2006/main" name="AAA Modello 2004">
  <a:themeElements>
    <a:clrScheme name="AAA Modello 2004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AA Modello 2004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AA Modello 2004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 Modello 2004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A Modello 2004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 Modello 2004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 Modello 2004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 Modello 2004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A Modello 2004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Settings\cavallo\Dati applicazioni\Microsoft\Modelli\AAA Modello 2004.pot</Template>
  <TotalTime>11064</TotalTime>
  <Words>1029</Words>
  <Application>Microsoft Office PowerPoint</Application>
  <PresentationFormat>Presentazione su schermo (4:3)</PresentationFormat>
  <Paragraphs>331</Paragraphs>
  <Slides>47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47</vt:i4>
      </vt:variant>
    </vt:vector>
  </HeadingPairs>
  <TitlesOfParts>
    <vt:vector size="48" baseType="lpstr">
      <vt:lpstr>AAA Modello 2004</vt:lpstr>
      <vt:lpstr>Diapositiva 1</vt:lpstr>
      <vt:lpstr>Basilicata</vt:lpstr>
      <vt:lpstr>Previsione di Spesa</vt:lpstr>
      <vt:lpstr>Coordinamento Potenza/Matera</vt:lpstr>
      <vt:lpstr>Seminario introduttivo</vt:lpstr>
      <vt:lpstr>Seminari disciplinari</vt:lpstr>
      <vt:lpstr>Fase espositiva (gen. 2020 - feb. 2020)</vt:lpstr>
      <vt:lpstr>Diapositiva 8</vt:lpstr>
      <vt:lpstr>Diapositiva 9</vt:lpstr>
      <vt:lpstr>Art&amp;Science across Italy - Potenza e Matera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Art&amp;Science across Italy - Potenza e Matera</vt:lpstr>
      <vt:lpstr>Interventi della mattinata</vt:lpstr>
      <vt:lpstr>Location per l’esposizione</vt:lpstr>
      <vt:lpstr>L’acquario</vt:lpstr>
      <vt:lpstr>L’acquario</vt:lpstr>
      <vt:lpstr>Diapositiva 26</vt:lpstr>
      <vt:lpstr>Diapositiva 27</vt:lpstr>
      <vt:lpstr>Le mostre di Art&amp;Science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Mostra itinerante “I colori della Scienza”</vt:lpstr>
      <vt:lpstr>Fase formativa (ott. 2018 – dic. 2019)</vt:lpstr>
    </vt:vector>
  </TitlesOfParts>
  <Company>Ist.  Naz. di Fisica Nucleare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RAPPRESENTAZIONE DELL’INFORMAZIONE</dc:title>
  <dc:creator>Ist. Naz. di Fisica Nucleare</dc:creator>
  <cp:lastModifiedBy>Nicola Cavallo</cp:lastModifiedBy>
  <cp:revision>1049</cp:revision>
  <cp:lastPrinted>2000-09-15T12:10:50Z</cp:lastPrinted>
  <dcterms:created xsi:type="dcterms:W3CDTF">1999-08-23T09:31:07Z</dcterms:created>
  <dcterms:modified xsi:type="dcterms:W3CDTF">2019-02-27T21:27:34Z</dcterms:modified>
</cp:coreProperties>
</file>