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59" r:id="rId7"/>
    <p:sldId id="270" r:id="rId8"/>
    <p:sldId id="268" r:id="rId9"/>
    <p:sldId id="260" r:id="rId10"/>
    <p:sldId id="261" r:id="rId11"/>
    <p:sldId id="262" r:id="rId12"/>
    <p:sldId id="263" r:id="rId13"/>
    <p:sldId id="264" r:id="rId14"/>
    <p:sldId id="265" r:id="rId15"/>
    <p:sldId id="269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68"/>
    <p:restoredTop sz="94674"/>
  </p:normalViewPr>
  <p:slideViewPr>
    <p:cSldViewPr snapToGrid="0" snapToObjects="1">
      <p:cViewPr varScale="1">
        <p:scale>
          <a:sx n="91" d="100"/>
          <a:sy n="91" d="100"/>
        </p:scale>
        <p:origin x="20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CB1C3A-FDAC-4D45-A2B3-23F605942FA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2">
                  <a:lumMod val="25000"/>
                </a:schemeClr>
              </a:gs>
            </a:gsLst>
            <a:lin ang="17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97570"/>
            <a:ext cx="821803" cy="262280"/>
          </a:xfrm>
        </p:spPr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95D9AA8E-A605-204C-B525-26AA4A5679E9}" type="datetimeFigureOut">
              <a:rPr lang="en-US" smtClean="0"/>
              <a:pPr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9679" y="6597570"/>
            <a:ext cx="7122048" cy="260430"/>
          </a:xfrm>
        </p:spPr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r>
              <a:rPr lang="en-US"/>
              <a:t>Le attività dell'INFN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3220" y="6597570"/>
            <a:ext cx="740780" cy="262280"/>
          </a:xfrm>
        </p:spPr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700AFE80-6F6A-DC40-8D54-E163BD663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8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7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4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3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7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AA8E-A605-204C-B525-26AA4A5679E9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AFE80-6F6A-DC40-8D54-E163BD66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5ABFFB-AD6D-0548-9374-1F791831C4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30A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8AD9E-D9F7-F64F-BB6F-B88EFFD7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571750"/>
            <a:ext cx="7670800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24C03-4FDA-2748-A5A4-1BA6D3C09A8C}"/>
              </a:ext>
            </a:extLst>
          </p:cNvPr>
          <p:cNvSpPr txBox="1"/>
          <p:nvPr/>
        </p:nvSpPr>
        <p:spPr>
          <a:xfrm>
            <a:off x="1195754" y="4513384"/>
            <a:ext cx="658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Meeting Napoli 28 </a:t>
            </a:r>
            <a:r>
              <a:rPr lang="en-US" sz="2800" dirty="0" err="1">
                <a:solidFill>
                  <a:schemeClr val="bg1"/>
                </a:solidFill>
              </a:rPr>
              <a:t>Febbraio</a:t>
            </a:r>
            <a:r>
              <a:rPr lang="en-US" sz="2800" dirty="0">
                <a:solidFill>
                  <a:schemeClr val="bg1"/>
                </a:solidFill>
              </a:rPr>
              <a:t> – 1 </a:t>
            </a:r>
            <a:r>
              <a:rPr lang="en-US" sz="2800" dirty="0" err="1">
                <a:solidFill>
                  <a:schemeClr val="bg1"/>
                </a:solidFill>
              </a:rPr>
              <a:t>Marzo</a:t>
            </a:r>
            <a:r>
              <a:rPr lang="en-US" sz="2800" dirty="0">
                <a:solidFill>
                  <a:schemeClr val="bg1"/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76738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4F7B6-2A45-9E43-8BE0-394519DA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748"/>
            <a:ext cx="9144000" cy="44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05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1900B-035A-BB4B-B83E-3E011D91F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178"/>
            <a:ext cx="9144000" cy="45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7538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E8782-C7F8-8A49-BDE4-19C9DC99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321285"/>
            <a:ext cx="8610600" cy="5089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651095-2712-8D45-8529-62D03BE319D3}"/>
              </a:ext>
            </a:extLst>
          </p:cNvPr>
          <p:cNvSpPr/>
          <p:nvPr/>
        </p:nvSpPr>
        <p:spPr>
          <a:xfrm>
            <a:off x="1687902" y="109535"/>
            <a:ext cx="7360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Pagine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INDICO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specifiche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9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6F5D9-E48D-CB45-B957-E8779552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2954"/>
            <a:ext cx="8190854" cy="61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3B22D9-DFE2-584D-AD66-D67B7CF583DF}"/>
              </a:ext>
            </a:extLst>
          </p:cNvPr>
          <p:cNvSpPr/>
          <p:nvPr/>
        </p:nvSpPr>
        <p:spPr>
          <a:xfrm>
            <a:off x="4631088" y="-118560"/>
            <a:ext cx="4330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Altre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iniziative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planetario milano">
            <a:extLst>
              <a:ext uri="{FF2B5EF4-FFF2-40B4-BE49-F238E27FC236}">
                <a16:creationId xmlns:a16="http://schemas.microsoft.com/office/drawing/2014/main" id="{769B867D-9F34-4440-958B-01E163E9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764" y="2743014"/>
            <a:ext cx="5281613" cy="39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luca perri">
            <a:extLst>
              <a:ext uri="{FF2B5EF4-FFF2-40B4-BE49-F238E27FC236}">
                <a16:creationId xmlns:a16="http://schemas.microsoft.com/office/drawing/2014/main" id="{CA06D064-B072-974D-ABBA-D9FACA50E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80426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049FC-E8D4-7B43-9749-AAB8F50B12D8}"/>
              </a:ext>
            </a:extLst>
          </p:cNvPr>
          <p:cNvSpPr txBox="1"/>
          <p:nvPr/>
        </p:nvSpPr>
        <p:spPr>
          <a:xfrm>
            <a:off x="5130800" y="1250672"/>
            <a:ext cx="383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La </a:t>
            </a:r>
            <a:r>
              <a:rPr lang="en-US" sz="3200" dirty="0" err="1">
                <a:solidFill>
                  <a:schemeClr val="bg1"/>
                </a:solidFill>
              </a:rPr>
              <a:t>Fisica</a:t>
            </a:r>
            <a:r>
              <a:rPr lang="en-US" sz="3200" dirty="0">
                <a:solidFill>
                  <a:schemeClr val="bg1"/>
                </a:solidFill>
              </a:rPr>
              <a:t> di Interstellar</a:t>
            </a:r>
          </a:p>
        </p:txBody>
      </p:sp>
      <p:pic>
        <p:nvPicPr>
          <p:cNvPr id="6150" name="Picture 6" descr="Image result for luca perri fisica interstellar">
            <a:extLst>
              <a:ext uri="{FF2B5EF4-FFF2-40B4-BE49-F238E27FC236}">
                <a16:creationId xmlns:a16="http://schemas.microsoft.com/office/drawing/2014/main" id="{35733DE6-CF81-E34E-9B84-C98AD2A3B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766" r="12412" b="-766"/>
          <a:stretch/>
        </p:blipFill>
        <p:spPr bwMode="auto">
          <a:xfrm>
            <a:off x="194782" y="3739683"/>
            <a:ext cx="3569600" cy="29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784EA-E7C6-6C4A-942D-DACDE070B80D}"/>
              </a:ext>
            </a:extLst>
          </p:cNvPr>
          <p:cNvSpPr txBox="1"/>
          <p:nvPr/>
        </p:nvSpPr>
        <p:spPr>
          <a:xfrm>
            <a:off x="5130799" y="1933990"/>
            <a:ext cx="383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Data: 7 Maggio 2019</a:t>
            </a:r>
          </a:p>
        </p:txBody>
      </p:sp>
    </p:spTree>
    <p:extLst>
      <p:ext uri="{BB962C8B-B14F-4D97-AF65-F5344CB8AC3E}">
        <p14:creationId xmlns:p14="http://schemas.microsoft.com/office/powerpoint/2010/main" val="4440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33A34B-A51A-5D49-B2AC-02AA28C96CE2}"/>
              </a:ext>
            </a:extLst>
          </p:cNvPr>
          <p:cNvSpPr/>
          <p:nvPr/>
        </p:nvSpPr>
        <p:spPr>
          <a:xfrm>
            <a:off x="2385162" y="0"/>
            <a:ext cx="6758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Giudizio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premiazione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57FF5-6FE4-9146-808B-E3E8EF7AE47F}"/>
              </a:ext>
            </a:extLst>
          </p:cNvPr>
          <p:cNvSpPr txBox="1"/>
          <p:nvPr/>
        </p:nvSpPr>
        <p:spPr>
          <a:xfrm>
            <a:off x="293077" y="1078523"/>
            <a:ext cx="417543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Quando</a:t>
            </a: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Chi (</a:t>
            </a:r>
            <a:r>
              <a:rPr lang="en-US" sz="3200" dirty="0" err="1">
                <a:solidFill>
                  <a:schemeClr val="bg1"/>
                </a:solidFill>
              </a:rPr>
              <a:t>volontari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>
                <a:solidFill>
                  <a:schemeClr val="bg1"/>
                </a:solidFill>
              </a:rPr>
              <a:t>voi?)</a:t>
            </a: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Metrica</a:t>
            </a:r>
            <a:r>
              <a:rPr lang="en-US" sz="3200" dirty="0">
                <a:solidFill>
                  <a:schemeClr val="bg1"/>
                </a:solidFill>
              </a:rPr>
              <a:t> di </a:t>
            </a:r>
            <a:r>
              <a:rPr lang="en-US" sz="3200" dirty="0" err="1">
                <a:solidFill>
                  <a:schemeClr val="bg1"/>
                </a:solidFill>
              </a:rPr>
              <a:t>giudizio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E3130-033A-EF4C-A0DC-52172FE83F2C}"/>
              </a:ext>
            </a:extLst>
          </p:cNvPr>
          <p:cNvSpPr txBox="1"/>
          <p:nvPr/>
        </p:nvSpPr>
        <p:spPr>
          <a:xfrm>
            <a:off x="269631" y="4255477"/>
            <a:ext cx="8874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Milano </a:t>
            </a:r>
            <a:r>
              <a:rPr lang="en-US" sz="3200" dirty="0" err="1">
                <a:solidFill>
                  <a:schemeClr val="bg1"/>
                </a:solidFill>
              </a:rPr>
              <a:t>finisce</a:t>
            </a:r>
            <a:r>
              <a:rPr lang="en-US" sz="3200" dirty="0">
                <a:solidFill>
                  <a:schemeClr val="bg1"/>
                </a:solidFill>
              </a:rPr>
              <a:t> per prima: ci </a:t>
            </a:r>
            <a:r>
              <a:rPr lang="en-US" sz="3200" dirty="0" err="1">
                <a:solidFill>
                  <a:schemeClr val="bg1"/>
                </a:solidFill>
              </a:rPr>
              <a:t>chiediamo</a:t>
            </a:r>
            <a:r>
              <a:rPr lang="en-US" sz="3200" dirty="0">
                <a:solidFill>
                  <a:schemeClr val="bg1"/>
                </a:solidFill>
              </a:rPr>
              <a:t> se ha </a:t>
            </a:r>
            <a:r>
              <a:rPr lang="en-US" sz="3200" dirty="0" err="1">
                <a:solidFill>
                  <a:schemeClr val="bg1"/>
                </a:solidFill>
              </a:rPr>
              <a:t>senso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tenere</a:t>
            </a:r>
            <a:r>
              <a:rPr lang="en-US" sz="3200" dirty="0">
                <a:solidFill>
                  <a:schemeClr val="bg1"/>
                </a:solidFill>
              </a:rPr>
              <a:t> viva la </a:t>
            </a:r>
            <a:r>
              <a:rPr lang="en-US" sz="3200" dirty="0" err="1">
                <a:solidFill>
                  <a:schemeClr val="bg1"/>
                </a:solidFill>
              </a:rPr>
              <a:t>tensione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proponendo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altre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iniziative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anche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oltre</a:t>
            </a:r>
            <a:r>
              <a:rPr lang="en-US" sz="3200" dirty="0">
                <a:solidFill>
                  <a:schemeClr val="bg1"/>
                </a:solidFill>
              </a:rPr>
              <a:t> la </a:t>
            </a:r>
            <a:r>
              <a:rPr lang="en-US" sz="3200" dirty="0" err="1">
                <a:solidFill>
                  <a:schemeClr val="bg1"/>
                </a:solidFill>
              </a:rPr>
              <a:t>premiazione</a:t>
            </a:r>
            <a:r>
              <a:rPr lang="en-US" sz="3200" dirty="0">
                <a:solidFill>
                  <a:schemeClr val="bg1"/>
                </a:solidFill>
              </a:rPr>
              <a:t> locale. </a:t>
            </a:r>
          </a:p>
        </p:txBody>
      </p:sp>
    </p:spTree>
    <p:extLst>
      <p:ext uri="{BB962C8B-B14F-4D97-AF65-F5344CB8AC3E}">
        <p14:creationId xmlns:p14="http://schemas.microsoft.com/office/powerpoint/2010/main" val="372482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lano">
            <a:extLst>
              <a:ext uri="{FF2B5EF4-FFF2-40B4-BE49-F238E27FC236}">
                <a16:creationId xmlns:a16="http://schemas.microsoft.com/office/drawing/2014/main" id="{79CB2A27-5F49-E343-922D-53A5A91F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3" y="926123"/>
            <a:ext cx="8044962" cy="53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9F216A-BF67-3345-880B-6BFB268D65F6}"/>
              </a:ext>
            </a:extLst>
          </p:cNvPr>
          <p:cNvSpPr/>
          <p:nvPr/>
        </p:nvSpPr>
        <p:spPr>
          <a:xfrm>
            <a:off x="3286230" y="0"/>
            <a:ext cx="5478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Edizione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di Milano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0329A-385E-6940-855D-437D5394CB16}"/>
              </a:ext>
            </a:extLst>
          </p:cNvPr>
          <p:cNvSpPr txBox="1"/>
          <p:nvPr/>
        </p:nvSpPr>
        <p:spPr>
          <a:xfrm>
            <a:off x="457199" y="139225"/>
            <a:ext cx="166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Dario Menasce Silvia </a:t>
            </a:r>
            <a:r>
              <a:rPr lang="en-US" dirty="0" err="1">
                <a:solidFill>
                  <a:schemeClr val="bg1"/>
                </a:solidFill>
              </a:rPr>
              <a:t>Resconi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59D015-134F-DC47-A453-3DDD3692A7FC}"/>
              </a:ext>
            </a:extLst>
          </p:cNvPr>
          <p:cNvSpPr/>
          <p:nvPr/>
        </p:nvSpPr>
        <p:spPr>
          <a:xfrm>
            <a:off x="2138480" y="0"/>
            <a:ext cx="4853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Scuole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coinvolte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DCE75-8DF7-6D4B-AF70-54AA641FE5D1}"/>
              </a:ext>
            </a:extLst>
          </p:cNvPr>
          <p:cNvSpPr txBox="1"/>
          <p:nvPr/>
        </p:nvSpPr>
        <p:spPr>
          <a:xfrm>
            <a:off x="520700" y="1215430"/>
            <a:ext cx="175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Licei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Artistici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6D144-091D-D648-8793-D7A95B5504FA}"/>
              </a:ext>
            </a:extLst>
          </p:cNvPr>
          <p:cNvSpPr txBox="1"/>
          <p:nvPr/>
        </p:nvSpPr>
        <p:spPr>
          <a:xfrm>
            <a:off x="520700" y="1751757"/>
            <a:ext cx="3189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Umberto Boccioni</a:t>
            </a:r>
          </a:p>
          <a:p>
            <a:r>
              <a:rPr lang="en-US" sz="2400" dirty="0">
                <a:solidFill>
                  <a:schemeClr val="bg1"/>
                </a:solidFill>
              </a:rPr>
              <a:t>Caravaggio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Fondazione Sacro </a:t>
            </a:r>
            <a:r>
              <a:rPr lang="en-US" sz="2400" dirty="0" err="1">
                <a:solidFill>
                  <a:schemeClr val="bg1"/>
                </a:solidFill>
              </a:rPr>
              <a:t>Cuore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35E26-E405-3540-80D8-2CE7A20D9270}"/>
              </a:ext>
            </a:extLst>
          </p:cNvPr>
          <p:cNvSpPr txBox="1"/>
          <p:nvPr/>
        </p:nvSpPr>
        <p:spPr>
          <a:xfrm>
            <a:off x="5003800" y="1215430"/>
            <a:ext cx="2001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Licei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Scientifici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8A9D5-C050-104B-AEEC-A0FBB7C48CCB}"/>
              </a:ext>
            </a:extLst>
          </p:cNvPr>
          <p:cNvSpPr txBox="1"/>
          <p:nvPr/>
        </p:nvSpPr>
        <p:spPr>
          <a:xfrm>
            <a:off x="5003800" y="1751757"/>
            <a:ext cx="2680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Geymonat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Tradate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Cartesio</a:t>
            </a:r>
            <a:r>
              <a:rPr lang="en-US" sz="2400" dirty="0">
                <a:solidFill>
                  <a:schemeClr val="bg1"/>
                </a:solidFill>
              </a:rPr>
              <a:t> (ITIS)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Vittorio Veneto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067B5-7C5E-BB47-AF07-FC58C20F53DE}"/>
              </a:ext>
            </a:extLst>
          </p:cNvPr>
          <p:cNvSpPr txBox="1"/>
          <p:nvPr/>
        </p:nvSpPr>
        <p:spPr>
          <a:xfrm>
            <a:off x="520700" y="3257580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Licei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Classici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2FB83-7B56-374A-A477-DA26317CBB60}"/>
              </a:ext>
            </a:extLst>
          </p:cNvPr>
          <p:cNvSpPr txBox="1"/>
          <p:nvPr/>
        </p:nvSpPr>
        <p:spPr>
          <a:xfrm>
            <a:off x="520700" y="3821857"/>
            <a:ext cx="214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Cesare Beccaria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8B829-7CD5-C545-AB44-71D77A5AE87A}"/>
              </a:ext>
            </a:extLst>
          </p:cNvPr>
          <p:cNvSpPr txBox="1"/>
          <p:nvPr/>
        </p:nvSpPr>
        <p:spPr>
          <a:xfrm>
            <a:off x="954678" y="4553873"/>
            <a:ext cx="6931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Seminari</a:t>
            </a:r>
            <a:r>
              <a:rPr lang="en-US" sz="2800" dirty="0">
                <a:solidFill>
                  <a:schemeClr val="bg1"/>
                </a:solidFill>
              </a:rPr>
              <a:t> e </a:t>
            </a:r>
            <a:r>
              <a:rPr lang="en-US" sz="2800" dirty="0" err="1">
                <a:solidFill>
                  <a:schemeClr val="bg1"/>
                </a:solidFill>
              </a:rPr>
              <a:t>introduzione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fatti</a:t>
            </a:r>
            <a:r>
              <a:rPr lang="en-US" sz="2800" dirty="0">
                <a:solidFill>
                  <a:schemeClr val="bg1"/>
                </a:solidFill>
              </a:rPr>
              <a:t> in </a:t>
            </a:r>
            <a:r>
              <a:rPr lang="en-US" sz="2800" dirty="0" err="1">
                <a:solidFill>
                  <a:schemeClr val="bg1"/>
                </a:solidFill>
              </a:rPr>
              <a:t>tutte</a:t>
            </a:r>
            <a:r>
              <a:rPr lang="en-US" sz="2800" dirty="0">
                <a:solidFill>
                  <a:schemeClr val="bg1"/>
                </a:solidFill>
              </a:rPr>
              <a:t> le </a:t>
            </a:r>
            <a:r>
              <a:rPr lang="en-US" sz="2800" dirty="0" err="1">
                <a:solidFill>
                  <a:schemeClr val="bg1"/>
                </a:solidFill>
              </a:rPr>
              <a:t>scuole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2BA96-39FC-9040-BADF-1A5372ECD6D0}"/>
              </a:ext>
            </a:extLst>
          </p:cNvPr>
          <p:cNvSpPr txBox="1"/>
          <p:nvPr/>
        </p:nvSpPr>
        <p:spPr>
          <a:xfrm>
            <a:off x="954678" y="5333732"/>
            <a:ext cx="60330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 </a:t>
            </a:r>
            <a:r>
              <a:rPr lang="en-US" sz="2800" dirty="0" err="1">
                <a:solidFill>
                  <a:schemeClr val="bg1"/>
                </a:solidFill>
              </a:rPr>
              <a:t>scoperta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delle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Onde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Gravitazionali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Alla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ricerca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della</a:t>
            </a:r>
            <a:r>
              <a:rPr lang="en-US" sz="2800" dirty="0">
                <a:solidFill>
                  <a:schemeClr val="bg1"/>
                </a:solidFill>
              </a:rPr>
              <a:t> Materia </a:t>
            </a:r>
            <a:r>
              <a:rPr lang="en-US" sz="2800" dirty="0" err="1">
                <a:solidFill>
                  <a:schemeClr val="bg1"/>
                </a:solidFill>
              </a:rPr>
              <a:t>Oscura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Il </a:t>
            </a:r>
            <a:r>
              <a:rPr lang="en-US" sz="2800" dirty="0" err="1">
                <a:solidFill>
                  <a:schemeClr val="bg1"/>
                </a:solidFill>
              </a:rPr>
              <a:t>bosone</a:t>
            </a:r>
            <a:r>
              <a:rPr lang="en-US" sz="2800" dirty="0">
                <a:solidFill>
                  <a:schemeClr val="bg1"/>
                </a:solidFill>
              </a:rPr>
              <a:t> di Higgs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6D94C-DF3D-DD4B-9079-22F99EF45091}"/>
              </a:ext>
            </a:extLst>
          </p:cNvPr>
          <p:cNvSpPr txBox="1"/>
          <p:nvPr/>
        </p:nvSpPr>
        <p:spPr>
          <a:xfrm>
            <a:off x="3418478" y="3719245"/>
            <a:ext cx="4608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Studenti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coinvolti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sinora</a:t>
            </a:r>
            <a:r>
              <a:rPr lang="en-US" sz="2800" dirty="0">
                <a:solidFill>
                  <a:schemeClr val="bg1"/>
                </a:solidFill>
              </a:rPr>
              <a:t>: ~600</a:t>
            </a:r>
          </a:p>
        </p:txBody>
      </p:sp>
    </p:spTree>
    <p:extLst>
      <p:ext uri="{BB962C8B-B14F-4D97-AF65-F5344CB8AC3E}">
        <p14:creationId xmlns:p14="http://schemas.microsoft.com/office/powerpoint/2010/main" val="77116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o9WUffF3ly0v2ksnlJ39CMBRPDMClnkCj5nLTnoxrDwytEITaXx77nQpxxlOl-iZUOkWiOMD_jaQdG6ydx0zVllPKDzIhtHKr-Stq5-0CIwYVVCXWUk87LuxF3IFpgQg1NNCJb7x3iPbxFJ9GHwpRlhH6NwdS_qjdnaYaFzDe_0r8J2SudtcxNoroS785MIHIUK9CYBzt1R8xe826ssp-Ps0XcbTeID8KJVIiSURju__q7iECTR_24u-TmUWNFShIdSgThzMnJOF4sYYqjk3JoSEx1nKd-wf926c-9wNpWkB5uDTNzCpmchE_luRXKFSbneWyYz6EpOyG5Rm4shDEQ3TH09Xtj3-0iRNlmVURtwYlaHtd-0OGFoDgnra79r1qhQoPYSbIlvmVMz1-8tPYYj1L1mrIdjBdG9BlgvzuuEVjAg7F3022ZS6tdwsAaRU1dGafLFb89SIVfoRLqWg852oiPil02_3QOJu3DIioLVQpaXCAuiS_MhTeKfdFr7hP5vIgHDrMcXn6CDD3shuJ1E8Fin5MIuAET_U25YhhH4X738QRvYEKSuSUxVaEi_j_YzN6_doMWqNWVW9wqiz0-buQfmfQqi6Z0HFk5njxApG5nvsjtJBSkkrI68lNwidD_s8kL7RESxcq6sOt7dt4Dk2k82gfXbulf27Z2XU0syZLRhTRUjTrFBDjJ2WpXW_AEqWfSUolZ7bvNBMwaT5iJ9Z=w2722-h1532-no">
            <a:extLst>
              <a:ext uri="{FF2B5EF4-FFF2-40B4-BE49-F238E27FC236}">
                <a16:creationId xmlns:a16="http://schemas.microsoft.com/office/drawing/2014/main" id="{55EAB1C9-B94A-C447-8513-71CF6A4F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05803"/>
            <a:ext cx="4152899" cy="23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1B6781-14DA-1041-A58E-1B37CD6B7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586" y="4058083"/>
            <a:ext cx="4047414" cy="2477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865D9-6393-B54A-8CDA-3CA8CC0B3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999" y="705803"/>
            <a:ext cx="4547317" cy="2337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3D3B4-AEFB-B744-8F47-2BFC6A542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4058082"/>
            <a:ext cx="4584700" cy="24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246FF-A744-4149-9E86-AECDE4A0ED6E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…</a:t>
            </a:r>
          </a:p>
          <a:p>
            <a:r>
              <a:rPr lang="it-IT" dirty="0">
                <a:solidFill>
                  <a:schemeClr val="bg1"/>
                </a:solidFill>
              </a:rPr>
              <a:t>Intanto vi ringrazio per oggi.</a:t>
            </a:r>
          </a:p>
          <a:p>
            <a:r>
              <a:rPr lang="it-IT" dirty="0">
                <a:solidFill>
                  <a:schemeClr val="bg1"/>
                </a:solidFill>
              </a:rPr>
              <a:t>Siete stati magnifici. Ho avuto modo di parlare solo con i miei ragazzi di quarta che erano affascinati da tutto. Mi hanno cominciato a parlare di idee che gli sono venute, mi hanno comunicato la divisione in gruppi (e nei gruppi la ragazza autistica è compresa e, spettacolo del vostro intervento, mi ha detto che non sapeva che c'erano nel mondo persone come voi che guardano le cose in modo così pazzesco, che le è piaciuto tantissimo e vorrebbe saperlo fare anche lei !!!!!)</a:t>
            </a:r>
          </a:p>
          <a:p>
            <a:r>
              <a:rPr lang="it-IT" dirty="0">
                <a:solidFill>
                  <a:schemeClr val="bg1"/>
                </a:solidFill>
              </a:rPr>
              <a:t>…</a:t>
            </a:r>
          </a:p>
          <a:p>
            <a:r>
              <a:rPr lang="it-IT" dirty="0">
                <a:solidFill>
                  <a:schemeClr val="bg1"/>
                </a:solidFill>
              </a:rPr>
              <a:t>Dario appena puoi se riesci a trovare il modo di condividere le tue con tanto di animazioni sarebbe magnifico.</a:t>
            </a:r>
          </a:p>
          <a:p>
            <a:r>
              <a:rPr lang="it-IT" dirty="0">
                <a:solidFill>
                  <a:schemeClr val="bg1"/>
                </a:solidFill>
              </a:rPr>
              <a:t>Vi comunico che oggi in aula magna erano presenti tutte e 4 le classi iscritte (anche l'ultima che sembrava persa è invece arrivata grazie alla buona volontà di una docente) più la mia solita quinta fuori concorso.</a:t>
            </a:r>
          </a:p>
          <a:p>
            <a:r>
              <a:rPr lang="it-IT" dirty="0">
                <a:solidFill>
                  <a:schemeClr val="bg1"/>
                </a:solidFill>
              </a:rPr>
              <a:t>In totale circa 100 studenti.</a:t>
            </a:r>
          </a:p>
          <a:p>
            <a:r>
              <a:rPr lang="it-IT" dirty="0">
                <a:solidFill>
                  <a:schemeClr val="bg1"/>
                </a:solidFill>
              </a:rPr>
              <a:t>La mia collega di plastiche mi ha bacchettato </a:t>
            </a:r>
            <a:r>
              <a:rPr lang="it-IT" dirty="0" err="1">
                <a:solidFill>
                  <a:schemeClr val="bg1"/>
                </a:solidFill>
              </a:rPr>
              <a:t>perchè</a:t>
            </a:r>
            <a:r>
              <a:rPr lang="it-IT" dirty="0">
                <a:solidFill>
                  <a:schemeClr val="bg1"/>
                </a:solidFill>
              </a:rPr>
              <a:t> mi ha detto che i ragazzi non realizzano opere d'arte ma elaborati artistici, ma a parte questo è uscita già con mille idee di gestione del processo di progettazione.</a:t>
            </a:r>
          </a:p>
          <a:p>
            <a:r>
              <a:rPr lang="it-IT" dirty="0">
                <a:solidFill>
                  <a:schemeClr val="bg1"/>
                </a:solidFill>
              </a:rPr>
              <a:t>La collega di italiano non voleva più andare via e mi ha chiesto perché non 'aiuto a scrivere delle tracce di temi per le classi che hanno partecipato, in modo da proporli in una prova di italiano.</a:t>
            </a:r>
          </a:p>
          <a:p>
            <a:r>
              <a:rPr lang="it-IT" dirty="0">
                <a:solidFill>
                  <a:schemeClr val="bg1"/>
                </a:solidFill>
              </a:rPr>
              <a:t>La collega di discipline architettoniche era inizialmente scettica se fermarsi o approfittare della situazione sotto controllo per andare a farsi i cavoli suoi ma poi non si è schiodata dalla sedia e alla fine mi ha detto che vuole essere presente anche ai seminari futuri.</a:t>
            </a:r>
          </a:p>
          <a:p>
            <a:r>
              <a:rPr lang="it-IT" dirty="0">
                <a:solidFill>
                  <a:schemeClr val="bg1"/>
                </a:solidFill>
              </a:rPr>
              <a:t>Insomma successo su tutti i fronti.</a:t>
            </a:r>
          </a:p>
        </p:txBody>
      </p:sp>
    </p:spTree>
    <p:extLst>
      <p:ext uri="{BB962C8B-B14F-4D97-AF65-F5344CB8AC3E}">
        <p14:creationId xmlns:p14="http://schemas.microsoft.com/office/powerpoint/2010/main" val="334834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2242D8-34A8-9243-A486-4CA0E5463F33}"/>
              </a:ext>
            </a:extLst>
          </p:cNvPr>
          <p:cNvSpPr/>
          <p:nvPr/>
        </p:nvSpPr>
        <p:spPr>
          <a:xfrm>
            <a:off x="3497133" y="-119065"/>
            <a:ext cx="5646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Luogo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della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mostra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Image result for fabbrica del vapore">
            <a:extLst>
              <a:ext uri="{FF2B5EF4-FFF2-40B4-BE49-F238E27FC236}">
                <a16:creationId xmlns:a16="http://schemas.microsoft.com/office/drawing/2014/main" id="{6E198EEA-696C-7943-9352-38675BF1C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4265"/>
            <a:ext cx="5029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abbrica del vapore">
            <a:extLst>
              <a:ext uri="{FF2B5EF4-FFF2-40B4-BE49-F238E27FC236}">
                <a16:creationId xmlns:a16="http://schemas.microsoft.com/office/drawing/2014/main" id="{5D78530A-3D32-BF4A-9E46-F88B14A2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220050"/>
            <a:ext cx="6299200" cy="354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247073-228A-1945-B14B-C2228B20A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952895"/>
            <a:ext cx="8445500" cy="15494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101600" dist="228600" dir="2700000" algn="tl" rotWithShape="0">
              <a:prstClr val="black">
                <a:alpha val="57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94C6A-6502-4E44-9029-E88AED0C69A3}"/>
              </a:ext>
            </a:extLst>
          </p:cNvPr>
          <p:cNvSpPr txBox="1"/>
          <p:nvPr/>
        </p:nvSpPr>
        <p:spPr>
          <a:xfrm>
            <a:off x="5181851" y="2599562"/>
            <a:ext cx="3979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Ottenuto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titolo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gratuito</a:t>
            </a:r>
            <a:r>
              <a:rPr lang="en-US" sz="28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FD7F9-450C-3742-86B4-C50A3BA660A5}"/>
              </a:ext>
            </a:extLst>
          </p:cNvPr>
          <p:cNvSpPr txBox="1"/>
          <p:nvPr/>
        </p:nvSpPr>
        <p:spPr>
          <a:xfrm>
            <a:off x="324482" y="4298108"/>
            <a:ext cx="20688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Date </a:t>
            </a:r>
            <a:r>
              <a:rPr lang="en-US" sz="2800" dirty="0" err="1">
                <a:solidFill>
                  <a:schemeClr val="bg1"/>
                </a:solidFill>
              </a:rPr>
              <a:t>mostra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2019</a:t>
            </a:r>
          </a:p>
          <a:p>
            <a:r>
              <a:rPr lang="en-US" sz="2800" dirty="0">
                <a:solidFill>
                  <a:schemeClr val="bg1"/>
                </a:solidFill>
              </a:rPr>
              <a:t>20 Maggio</a:t>
            </a:r>
          </a:p>
          <a:p>
            <a:r>
              <a:rPr lang="en-US" sz="2800" dirty="0">
                <a:solidFill>
                  <a:schemeClr val="bg1"/>
                </a:solidFill>
              </a:rPr>
              <a:t>31 Maggio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D47C-E1C7-D846-9D7C-949193A33FC7}"/>
              </a:ext>
            </a:extLst>
          </p:cNvPr>
          <p:cNvSpPr txBox="1"/>
          <p:nvPr/>
        </p:nvSpPr>
        <p:spPr>
          <a:xfrm>
            <a:off x="139700" y="158771"/>
            <a:ext cx="2998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 </a:t>
            </a:r>
            <a:r>
              <a:rPr lang="en-US" sz="2400" dirty="0" err="1">
                <a:solidFill>
                  <a:schemeClr val="bg1"/>
                </a:solidFill>
              </a:rPr>
              <a:t>Fabbrica</a:t>
            </a:r>
            <a:r>
              <a:rPr lang="en-US" sz="2400" dirty="0">
                <a:solidFill>
                  <a:schemeClr val="bg1"/>
                </a:solidFill>
              </a:rPr>
              <a:t> del </a:t>
            </a:r>
            <a:r>
              <a:rPr lang="en-US" sz="2400" dirty="0" err="1">
                <a:solidFill>
                  <a:schemeClr val="bg1"/>
                </a:solidFill>
              </a:rPr>
              <a:t>Vapore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FDBB5-055B-A64F-BEB6-DE9B5EAF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36369" y="612916"/>
            <a:ext cx="6508869" cy="55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4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57F2C-3257-6C43-B5F2-C4DB09EA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27" y="996950"/>
            <a:ext cx="3810000" cy="5473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19B8BB-5728-1B47-A5BC-0682967A81E5}"/>
              </a:ext>
            </a:extLst>
          </p:cNvPr>
          <p:cNvSpPr/>
          <p:nvPr/>
        </p:nvSpPr>
        <p:spPr>
          <a:xfrm>
            <a:off x="4155427" y="-119065"/>
            <a:ext cx="4330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Altre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iniziative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44156-3DF4-5C44-9CFE-FB1DDC3B046D}"/>
              </a:ext>
            </a:extLst>
          </p:cNvPr>
          <p:cNvSpPr txBox="1"/>
          <p:nvPr/>
        </p:nvSpPr>
        <p:spPr>
          <a:xfrm>
            <a:off x="4318000" y="6007100"/>
            <a:ext cx="3608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Un </a:t>
            </a:r>
            <a:r>
              <a:rPr lang="en-US" sz="3200" dirty="0" err="1">
                <a:solidFill>
                  <a:schemeClr val="bg1"/>
                </a:solidFill>
              </a:rPr>
              <a:t>grande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successo</a:t>
            </a:r>
            <a:r>
              <a:rPr lang="en-US" sz="32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99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D513C-BF66-114C-8B93-065898E99247}"/>
              </a:ext>
            </a:extLst>
          </p:cNvPr>
          <p:cNvSpPr/>
          <p:nvPr/>
        </p:nvSpPr>
        <p:spPr>
          <a:xfrm>
            <a:off x="4155427" y="-119065"/>
            <a:ext cx="4330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Altre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iniziative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2840DD-B5C0-A14D-859F-2C61C4D1434E}"/>
              </a:ext>
            </a:extLst>
          </p:cNvPr>
          <p:cNvSpPr txBox="1"/>
          <p:nvPr/>
        </p:nvSpPr>
        <p:spPr>
          <a:xfrm>
            <a:off x="266700" y="977900"/>
            <a:ext cx="587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Due </a:t>
            </a:r>
            <a:r>
              <a:rPr lang="en-US" sz="2400" dirty="0" err="1">
                <a:solidFill>
                  <a:schemeClr val="bg1"/>
                </a:solidFill>
              </a:rPr>
              <a:t>pomeriggi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seminari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Celoria</a:t>
            </a:r>
            <a:r>
              <a:rPr lang="en-US" sz="2400" dirty="0">
                <a:solidFill>
                  <a:schemeClr val="bg1"/>
                </a:solidFill>
              </a:rPr>
              <a:t> &amp; Bicocca)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94D7C-D83B-DA40-9945-BE5C0BF3D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613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264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1499</TotalTime>
  <Words>455</Words>
  <Application>Microsoft Macintosh PowerPoint</Application>
  <PresentationFormat>On-screen Show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32</cp:revision>
  <dcterms:created xsi:type="dcterms:W3CDTF">2019-02-26T07:56:17Z</dcterms:created>
  <dcterms:modified xsi:type="dcterms:W3CDTF">2019-03-01T08:53:13Z</dcterms:modified>
</cp:coreProperties>
</file>