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61" r:id="rId2"/>
    <p:sldId id="528" r:id="rId3"/>
    <p:sldId id="629" r:id="rId4"/>
    <p:sldId id="630" r:id="rId5"/>
    <p:sldId id="606" r:id="rId6"/>
    <p:sldId id="540" r:id="rId7"/>
    <p:sldId id="564" r:id="rId8"/>
    <p:sldId id="607" r:id="rId9"/>
    <p:sldId id="608" r:id="rId10"/>
    <p:sldId id="609" r:id="rId11"/>
    <p:sldId id="611" r:id="rId12"/>
    <p:sldId id="612" r:id="rId13"/>
    <p:sldId id="613" r:id="rId14"/>
    <p:sldId id="626" r:id="rId15"/>
    <p:sldId id="615" r:id="rId16"/>
    <p:sldId id="616" r:id="rId17"/>
    <p:sldId id="618" r:id="rId18"/>
    <p:sldId id="619" r:id="rId19"/>
    <p:sldId id="620" r:id="rId20"/>
    <p:sldId id="621" r:id="rId21"/>
    <p:sldId id="622" r:id="rId22"/>
    <p:sldId id="623" r:id="rId23"/>
    <p:sldId id="624" r:id="rId24"/>
    <p:sldId id="625" r:id="rId25"/>
    <p:sldId id="559" r:id="rId26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CC0000"/>
    <a:srgbClr val="C0C0C0"/>
    <a:srgbClr val="FFFF99"/>
    <a:srgbClr val="CCFFCC"/>
    <a:srgbClr val="EAEAE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617" autoAdjust="0"/>
  </p:normalViewPr>
  <p:slideViewPr>
    <p:cSldViewPr>
      <p:cViewPr>
        <p:scale>
          <a:sx n="75" d="100"/>
          <a:sy n="75" d="100"/>
        </p:scale>
        <p:origin x="1574" y="288"/>
      </p:cViewPr>
      <p:guideLst>
        <p:guide orient="horz" pos="1680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5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168503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8" tIns="44551" rIns="89098" bIns="44551" numCol="1" anchor="t" anchorCtr="0" compatLnSpc="1">
            <a:prstTxWarp prst="textNoShape">
              <a:avLst/>
            </a:prstTxWarp>
          </a:bodyPr>
          <a:lstStyle>
            <a:lvl1pPr defTabSz="89454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700" y="3"/>
            <a:ext cx="3168502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8" tIns="44551" rIns="89098" bIns="44551" numCol="1" anchor="t" anchorCtr="0" compatLnSpc="1">
            <a:prstTxWarp prst="textNoShape">
              <a:avLst/>
            </a:prstTxWarp>
          </a:bodyPr>
          <a:lstStyle>
            <a:lvl1pPr algn="r" defTabSz="89454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73"/>
            <a:ext cx="3168503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8" tIns="44551" rIns="89098" bIns="44551" numCol="1" anchor="b" anchorCtr="0" compatLnSpc="1">
            <a:prstTxWarp prst="textNoShape">
              <a:avLst/>
            </a:prstTxWarp>
          </a:bodyPr>
          <a:lstStyle>
            <a:lvl1pPr defTabSz="89454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700" y="9120173"/>
            <a:ext cx="3168502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8" tIns="44551" rIns="89098" bIns="44551" numCol="1" anchor="b" anchorCtr="0" compatLnSpc="1">
            <a:prstTxWarp prst="textNoShape">
              <a:avLst/>
            </a:prstTxWarp>
          </a:bodyPr>
          <a:lstStyle>
            <a:lvl1pPr algn="r" defTabSz="894541">
              <a:defRPr sz="1000"/>
            </a:lvl1pPr>
          </a:lstStyle>
          <a:p>
            <a:pPr>
              <a:defRPr/>
            </a:pPr>
            <a:fld id="{81BC4592-CAAD-447D-8938-8ABD1328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0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207761" cy="5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28" tIns="44263" rIns="88528" bIns="44263" numCol="1" anchor="t" anchorCtr="0" compatLnSpc="1">
            <a:prstTxWarp prst="textNoShape">
              <a:avLst/>
            </a:prstTxWarp>
          </a:bodyPr>
          <a:lstStyle>
            <a:lvl1pPr defTabSz="885042" eaLnBrk="0" hangingPunct="0">
              <a:defRPr sz="1000"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9076" y="0"/>
            <a:ext cx="3209397" cy="5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28" tIns="44263" rIns="88528" bIns="44263" numCol="1" anchor="t" anchorCtr="0" compatLnSpc="1">
            <a:prstTxWarp prst="textNoShape">
              <a:avLst/>
            </a:prstTxWarp>
          </a:bodyPr>
          <a:lstStyle>
            <a:lvl1pPr algn="r" defTabSz="885042" eaLnBrk="0" hangingPunct="0">
              <a:defRPr sz="1000"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0950" y="735013"/>
            <a:ext cx="4822825" cy="3617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8012" y="4574978"/>
            <a:ext cx="5342452" cy="42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28" tIns="44263" rIns="88528" bIns="44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54427"/>
            <a:ext cx="3207761" cy="4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28" tIns="44263" rIns="88528" bIns="44263" numCol="1" anchor="b" anchorCtr="0" compatLnSpc="1">
            <a:prstTxWarp prst="textNoShape">
              <a:avLst/>
            </a:prstTxWarp>
          </a:bodyPr>
          <a:lstStyle>
            <a:lvl1pPr defTabSz="885042" eaLnBrk="0" hangingPunct="0">
              <a:defRPr sz="1000"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9076" y="9154427"/>
            <a:ext cx="3209397" cy="4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28" tIns="44263" rIns="88528" bIns="44263" numCol="1" anchor="b" anchorCtr="0" compatLnSpc="1">
            <a:prstTxWarp prst="textNoShape">
              <a:avLst/>
            </a:prstTxWarp>
          </a:bodyPr>
          <a:lstStyle>
            <a:lvl1pPr algn="r" defTabSz="885042" eaLnBrk="0" hangingPunct="0">
              <a:defRPr sz="1000">
                <a:sym typeface="Symbol" pitchFamily="18" charset="2"/>
              </a:defRPr>
            </a:lvl1pPr>
          </a:lstStyle>
          <a:p>
            <a:pPr>
              <a:defRPr/>
            </a:pPr>
            <a:fld id="{A2820CE9-99D3-4B1D-B601-3796FC7C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4485"/>
            <a:fld id="{848E2095-1F99-4A4B-BEDC-F823F663C601}" type="slidenum">
              <a:rPr lang="en-US" smtClean="0"/>
              <a:pPr defTabSz="884485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35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Aggiornare</a:t>
            </a:r>
            <a:r>
              <a:rPr lang="en-US" dirty="0" smtClean="0"/>
              <a:t>  3-10-2016</a:t>
            </a:r>
            <a:endParaRPr lang="it-IT" dirty="0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4485"/>
            <a:fld id="{F9A79ADE-3A91-4630-A01C-476D763D4E30}" type="slidenum">
              <a:rPr lang="en-US" smtClean="0"/>
              <a:pPr defTabSz="884485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093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Merge with the following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1072-8B71-46D4-8F4A-480B54EEC03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21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Aggiungere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differenziazione</a:t>
            </a:r>
            <a:r>
              <a:rPr lang="en-GB" baseline="0" dirty="0" smtClean="0"/>
              <a:t> beam detector- decay detector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904B9-645B-4F8A-8EEF-429838171CB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39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20CE9-99D3-4B1D-B601-3796FC7CC1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22B850-61C5-4C34-9950-700C2BEBE14F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7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1072-8B71-46D4-8F4A-480B54EEC03F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83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3113" y="958850"/>
            <a:ext cx="7737475" cy="641350"/>
          </a:xfrm>
        </p:spPr>
        <p:txBody>
          <a:bodyPr lIns="91440" rIns="91440">
            <a:sp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525" y="5562600"/>
            <a:ext cx="6400800" cy="3968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0525" y="101600"/>
            <a:ext cx="2170113" cy="6146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7013" y="101600"/>
            <a:ext cx="6361112" cy="6146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013" y="101600"/>
            <a:ext cx="822642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27013" y="990600"/>
            <a:ext cx="4265612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5025" y="990600"/>
            <a:ext cx="4265613" cy="5257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7013" y="990600"/>
            <a:ext cx="4265612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990600"/>
            <a:ext cx="42656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101600"/>
            <a:ext cx="8226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990600"/>
            <a:ext cx="8683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8382000" y="6400800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A99D4C5C-FDA4-42A5-909A-BF6850EB9B07}" type="slidenum">
              <a:rPr lang="en-US" sz="1400">
                <a:latin typeface="Comic Sans MS" pitchFamily="66" charset="0"/>
              </a:rPr>
              <a:pPr>
                <a:defRPr/>
              </a:pPr>
              <a:t>‹#›</a:t>
            </a:fld>
            <a:endParaRPr lang="en-US" sz="1400">
              <a:latin typeface="Comic Sans MS" pitchFamily="66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7013" y="6477000"/>
            <a:ext cx="739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319088" y="850900"/>
            <a:ext cx="7542212" cy="0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 flipV="1">
            <a:off x="227013" y="6311900"/>
            <a:ext cx="8593137" cy="0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1000"/>
            <a:ext cx="8458200" cy="4524315"/>
          </a:xfrm>
        </p:spPr>
        <p:txBody>
          <a:bodyPr/>
          <a:lstStyle/>
          <a:p>
            <a:pPr eaLnBrk="1" hangingPunct="1"/>
            <a:r>
              <a:rPr lang="da-DK" dirty="0" smtClean="0"/>
              <a:t/>
            </a:r>
            <a:br>
              <a:rPr lang="da-DK" dirty="0" smtClean="0"/>
            </a:br>
            <a:r>
              <a:rPr lang="en-US" dirty="0" smtClean="0"/>
              <a:t>Exotics searches at NA62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R. Fantechi</a:t>
            </a:r>
            <a:r>
              <a:rPr lang="en-US" dirty="0" smtClean="0">
                <a:solidFill>
                  <a:srgbClr val="33CC33"/>
                </a:solidFill>
              </a:rPr>
              <a:t/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INFN – </a:t>
            </a:r>
            <a:r>
              <a:rPr lang="en-US" sz="2400" dirty="0" err="1" smtClean="0">
                <a:solidFill>
                  <a:schemeClr val="tx1"/>
                </a:solidFill>
              </a:rPr>
              <a:t>Sezione</a:t>
            </a:r>
            <a:r>
              <a:rPr lang="en-US" sz="2400" dirty="0" smtClean="0">
                <a:solidFill>
                  <a:schemeClr val="tx1"/>
                </a:solidFill>
              </a:rPr>
              <a:t> di Pisa and CERN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on behalf of the NA62 Collaboration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600" dirty="0" smtClean="0"/>
              <a:t>Birmingham,  Bratislava, Bristol, Bucharest, CERN, </a:t>
            </a:r>
            <a:r>
              <a:rPr lang="en-US" sz="1600" dirty="0" err="1" smtClean="0"/>
              <a:t>Dubna</a:t>
            </a:r>
            <a:r>
              <a:rPr lang="en-US" sz="1600" dirty="0" smtClean="0"/>
              <a:t> (JINR), Fairfax GMU, Ferrara, Florence, </a:t>
            </a:r>
            <a:r>
              <a:rPr lang="en-US" sz="1600" dirty="0" err="1" smtClean="0"/>
              <a:t>Frascati</a:t>
            </a:r>
            <a:r>
              <a:rPr lang="en-US" sz="1600" dirty="0" smtClean="0"/>
              <a:t>, Glasgow, Lancaster, Liverpool, Louvain-la-</a:t>
            </a:r>
            <a:r>
              <a:rPr lang="en-US" sz="1600" dirty="0" err="1" smtClean="0"/>
              <a:t>Neuve</a:t>
            </a:r>
            <a:r>
              <a:rPr lang="en-US" sz="1600" dirty="0" smtClean="0"/>
              <a:t>, Mainz,  Moscow (INR), Naples, Perugia, Pisa, Prague, </a:t>
            </a:r>
            <a:r>
              <a:rPr lang="en-US" sz="1600" dirty="0" err="1" smtClean="0"/>
              <a:t>Protvino</a:t>
            </a:r>
            <a:r>
              <a:rPr lang="en-US" sz="1600" dirty="0" smtClean="0"/>
              <a:t> (IHEP), Rome I, Rome II, San Luis Potosi, TRIUMF, Turin, Vancouver (UBC)</a:t>
            </a:r>
            <a:br>
              <a:rPr lang="en-US" sz="1600" dirty="0" smtClean="0"/>
            </a:br>
            <a:r>
              <a:rPr lang="en-US" sz="1600" dirty="0" smtClean="0"/>
              <a:t>~200 participants</a:t>
            </a:r>
            <a:endParaRPr lang="en-GB" sz="1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562600"/>
            <a:ext cx="7848600" cy="1138773"/>
          </a:xfrm>
          <a:noFill/>
        </p:spPr>
        <p:txBody>
          <a:bodyPr/>
          <a:lstStyle/>
          <a:p>
            <a:endParaRPr lang="en-GB" dirty="0"/>
          </a:p>
          <a:p>
            <a:pPr algn="ctr"/>
            <a:r>
              <a:rPr lang="en-GB" dirty="0" smtClean="0"/>
              <a:t>    LDMA2019</a:t>
            </a:r>
            <a:endParaRPr lang="en-GB" b="1" dirty="0" smtClean="0"/>
          </a:p>
          <a:p>
            <a:pPr algn="ctr"/>
            <a:r>
              <a:rPr lang="en-GB" b="1" dirty="0" smtClean="0"/>
              <a:t> </a:t>
            </a:r>
            <a:r>
              <a:rPr lang="en-US" dirty="0" smtClean="0">
                <a:solidFill>
                  <a:srgbClr val="CC0000"/>
                </a:solidFill>
              </a:rPr>
              <a:t>   </a:t>
            </a:r>
            <a:r>
              <a:rPr lang="en-US" dirty="0" err="1" smtClean="0">
                <a:solidFill>
                  <a:srgbClr val="CC0000"/>
                </a:solidFill>
              </a:rPr>
              <a:t>Venezia</a:t>
            </a:r>
            <a:r>
              <a:rPr lang="en-US" dirty="0" smtClean="0">
                <a:solidFill>
                  <a:srgbClr val="CC0000"/>
                </a:solidFill>
              </a:rPr>
              <a:t>, October  20</a:t>
            </a:r>
            <a:r>
              <a:rPr lang="en-US" baseline="30000" dirty="0" smtClean="0">
                <a:solidFill>
                  <a:srgbClr val="CC0000"/>
                </a:solidFill>
              </a:rPr>
              <a:t>th</a:t>
            </a:r>
            <a:r>
              <a:rPr lang="en-US" dirty="0" smtClean="0">
                <a:solidFill>
                  <a:srgbClr val="CC0000"/>
                </a:solidFill>
              </a:rPr>
              <a:t>-22</a:t>
            </a:r>
            <a:r>
              <a:rPr lang="en-US" baseline="30000" dirty="0" smtClean="0">
                <a:solidFill>
                  <a:srgbClr val="CC0000"/>
                </a:solidFill>
              </a:rPr>
              <a:t>nd</a:t>
            </a:r>
            <a:r>
              <a:rPr lang="en-US" dirty="0" smtClean="0">
                <a:solidFill>
                  <a:srgbClr val="CC0000"/>
                </a:solidFill>
              </a:rPr>
              <a:t>, 2019</a:t>
            </a:r>
            <a:endParaRPr lang="en-GB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2016-2017 data sample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3700" y="1001505"/>
            <a:ext cx="8683625" cy="2503695"/>
          </a:xfrm>
        </p:spPr>
        <p:txBody>
          <a:bodyPr/>
          <a:lstStyle/>
          <a:p>
            <a:r>
              <a:rPr lang="en-US" sz="2000" dirty="0" smtClean="0">
                <a:solidFill>
                  <a:srgbClr val="0000CC"/>
                </a:solidFill>
              </a:rPr>
              <a:t>Decays in the fiducial volume: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CC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(1.17</a:t>
            </a:r>
            <a:r>
              <a:rPr lang="en-US" sz="2400" dirty="0" smtClean="0">
                <a:solidFill>
                  <a:srgbClr val="C00000"/>
                </a:solidFill>
              </a:rPr>
              <a:t>±</a:t>
            </a:r>
            <a:r>
              <a:rPr lang="en-US" sz="2000" dirty="0" smtClean="0">
                <a:solidFill>
                  <a:srgbClr val="C00000"/>
                </a:solidFill>
              </a:rPr>
              <a:t>0.01) </a:t>
            </a:r>
            <a:r>
              <a:rPr lang="en-GB" sz="2000" dirty="0">
                <a:solidFill>
                  <a:srgbClr val="C00000"/>
                </a:solidFill>
              </a:rPr>
              <a:t>× </a:t>
            </a:r>
            <a:r>
              <a:rPr lang="en-US" sz="2000" dirty="0" smtClean="0">
                <a:solidFill>
                  <a:srgbClr val="C00000"/>
                </a:solidFill>
              </a:rPr>
              <a:t>10</a:t>
            </a:r>
            <a:r>
              <a:rPr lang="en-US" sz="2000" baseline="30000" dirty="0" smtClean="0">
                <a:solidFill>
                  <a:srgbClr val="C00000"/>
                </a:solidFill>
              </a:rPr>
              <a:t>12</a:t>
            </a:r>
            <a:r>
              <a:rPr lang="en-US" sz="2000" dirty="0" smtClean="0">
                <a:solidFill>
                  <a:srgbClr val="C00000"/>
                </a:solidFill>
              </a:rPr>
              <a:t> for e</a:t>
            </a:r>
            <a:r>
              <a:rPr lang="en-US" sz="2000" baseline="30000" dirty="0" smtClean="0">
                <a:solidFill>
                  <a:srgbClr val="C00000"/>
                </a:solidFill>
              </a:rPr>
              <a:t>+</a:t>
            </a:r>
            <a:r>
              <a:rPr lang="en-US" sz="2000" dirty="0" smtClean="0">
                <a:solidFill>
                  <a:srgbClr val="C00000"/>
                </a:solidFill>
              </a:rPr>
              <a:t>, (4.29±0.02) </a:t>
            </a:r>
            <a:r>
              <a:rPr lang="en-GB" sz="2000" dirty="0">
                <a:solidFill>
                  <a:srgbClr val="C00000"/>
                </a:solidFill>
              </a:rPr>
              <a:t>× </a:t>
            </a:r>
            <a:r>
              <a:rPr lang="en-US" sz="2000" dirty="0" smtClean="0">
                <a:solidFill>
                  <a:srgbClr val="C00000"/>
                </a:solidFill>
              </a:rPr>
              <a:t>10</a:t>
            </a:r>
            <a:r>
              <a:rPr lang="en-US" sz="2000" baseline="30000" dirty="0" smtClean="0">
                <a:solidFill>
                  <a:srgbClr val="C00000"/>
                </a:solidFill>
              </a:rPr>
              <a:t>9</a:t>
            </a:r>
            <a:r>
              <a:rPr lang="en-US" sz="2000" dirty="0" smtClean="0">
                <a:solidFill>
                  <a:srgbClr val="C00000"/>
                </a:solidFill>
              </a:rPr>
              <a:t> for </a:t>
            </a:r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2000" baseline="30000" dirty="0" smtClean="0">
                <a:solidFill>
                  <a:srgbClr val="C00000"/>
                </a:solidFill>
              </a:rPr>
              <a:t>+</a:t>
            </a:r>
          </a:p>
          <a:p>
            <a:pPr marL="0" indent="0">
              <a:buNone/>
            </a:pPr>
            <a:endParaRPr lang="en-US" sz="2000" baseline="30000" dirty="0" smtClean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Compute m</a:t>
            </a:r>
            <a:r>
              <a:rPr lang="en-US" sz="2000" baseline="30000" dirty="0" smtClean="0">
                <a:solidFill>
                  <a:srgbClr val="0000CC"/>
                </a:solidFill>
              </a:rPr>
              <a:t>2</a:t>
            </a:r>
            <a:r>
              <a:rPr lang="en-US" sz="2000" baseline="-25000" dirty="0" smtClean="0">
                <a:solidFill>
                  <a:srgbClr val="0000CC"/>
                </a:solidFill>
              </a:rPr>
              <a:t>miss</a:t>
            </a:r>
            <a:r>
              <a:rPr lang="en-US" sz="2000" dirty="0" smtClean="0">
                <a:solidFill>
                  <a:srgbClr val="0000CC"/>
                </a:solidFill>
              </a:rPr>
              <a:t>=(P</a:t>
            </a:r>
            <a:r>
              <a:rPr lang="en-US" sz="2000" baseline="-25000" dirty="0" smtClean="0">
                <a:solidFill>
                  <a:srgbClr val="0000CC"/>
                </a:solidFill>
              </a:rPr>
              <a:t>K</a:t>
            </a:r>
            <a:r>
              <a:rPr lang="en-US" sz="2000" dirty="0" smtClean="0">
                <a:solidFill>
                  <a:srgbClr val="0000CC"/>
                </a:solidFill>
              </a:rPr>
              <a:t>-P</a:t>
            </a:r>
            <a:r>
              <a:rPr lang="en-US" baseline="-25000" dirty="0" smtClean="0">
                <a:solidFill>
                  <a:srgbClr val="0000CC"/>
                </a:solidFill>
                <a:latin typeface="Brush Script MT" panose="03060802040406070304" pitchFamily="66" charset="0"/>
              </a:rPr>
              <a:t>l</a:t>
            </a:r>
            <a:r>
              <a:rPr lang="en-US" sz="2000" dirty="0" smtClean="0">
                <a:solidFill>
                  <a:srgbClr val="0000CC"/>
                </a:solidFill>
              </a:rPr>
              <a:t>)</a:t>
            </a:r>
            <a:r>
              <a:rPr lang="en-US" sz="2000" baseline="30000" dirty="0" smtClean="0">
                <a:solidFill>
                  <a:srgbClr val="0000CC"/>
                </a:solidFill>
              </a:rPr>
              <a:t>2</a:t>
            </a:r>
            <a:r>
              <a:rPr lang="en-US" sz="2000" dirty="0" smtClean="0">
                <a:solidFill>
                  <a:srgbClr val="0000CC"/>
                </a:solidFill>
              </a:rPr>
              <a:t> with STRAW and GTK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PID with E/p, Muon veto, RICH (for P&lt;40 GeV/c)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Apply photon vetoes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2772016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89" y="3581400"/>
            <a:ext cx="2806993" cy="26717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9999" y="4114800"/>
            <a:ext cx="1551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The arrows on the right indicate the search region</a:t>
            </a:r>
            <a:endParaRPr lang="en-US" sz="1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445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the following scan procedure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</a:rPr>
              <a:t>K</a:t>
            </a:r>
            <a:r>
              <a:rPr lang="en-US" sz="2000" baseline="-25000" dirty="0" smtClean="0">
                <a:solidFill>
                  <a:srgbClr val="0000CC"/>
                </a:solidFill>
              </a:rPr>
              <a:t>e2</a:t>
            </a:r>
            <a:r>
              <a:rPr lang="en-US" sz="2000" dirty="0" smtClean="0">
                <a:solidFill>
                  <a:srgbClr val="0000CC"/>
                </a:solidFill>
              </a:rPr>
              <a:t>:</a:t>
            </a:r>
          </a:p>
          <a:p>
            <a:pPr lvl="2"/>
            <a:r>
              <a:rPr lang="en-US" sz="1600" dirty="0" smtClean="0">
                <a:solidFill>
                  <a:srgbClr val="C00000"/>
                </a:solidFill>
              </a:rPr>
              <a:t>Mass range: 141-462  MeV/c</a:t>
            </a:r>
            <a:r>
              <a:rPr lang="en-US" sz="1600" baseline="30000" dirty="0" smtClean="0">
                <a:solidFill>
                  <a:srgbClr val="C00000"/>
                </a:solidFill>
              </a:rPr>
              <a:t>2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</a:p>
          <a:p>
            <a:pPr lvl="2"/>
            <a:r>
              <a:rPr lang="en-US" sz="1600" dirty="0" smtClean="0">
                <a:solidFill>
                  <a:srgbClr val="C00000"/>
                </a:solidFill>
              </a:rPr>
              <a:t>Scan steps: </a:t>
            </a:r>
            <a:r>
              <a:rPr lang="en-US" sz="16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>
                <a:solidFill>
                  <a:srgbClr val="C00000"/>
                </a:solidFill>
              </a:rPr>
              <a:t>m</a:t>
            </a:r>
            <a:r>
              <a:rPr lang="en-US" sz="1600" dirty="0" smtClean="0">
                <a:solidFill>
                  <a:srgbClr val="C00000"/>
                </a:solidFill>
              </a:rPr>
              <a:t>/2 </a:t>
            </a:r>
          </a:p>
          <a:p>
            <a:pPr lvl="2"/>
            <a:r>
              <a:rPr lang="en-US" sz="1600" dirty="0" smtClean="0">
                <a:solidFill>
                  <a:srgbClr val="C00000"/>
                </a:solidFill>
              </a:rPr>
              <a:t>Number of tested hypotheses: 260 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</a:rPr>
              <a:t>K</a:t>
            </a:r>
            <a:r>
              <a:rPr lang="en-US" sz="2000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US" sz="2000" baseline="-25000" dirty="0" smtClean="0">
                <a:solidFill>
                  <a:srgbClr val="0000CC"/>
                </a:solidFill>
              </a:rPr>
              <a:t>2</a:t>
            </a:r>
            <a:r>
              <a:rPr lang="en-US" sz="2000" dirty="0">
                <a:solidFill>
                  <a:srgbClr val="0000CC"/>
                </a:solidFill>
              </a:rPr>
              <a:t>:</a:t>
            </a:r>
          </a:p>
          <a:p>
            <a:pPr lvl="2"/>
            <a:r>
              <a:rPr lang="en-US" sz="1600" dirty="0">
                <a:solidFill>
                  <a:srgbClr val="C00000"/>
                </a:solidFill>
              </a:rPr>
              <a:t>Mass range: </a:t>
            </a:r>
            <a:r>
              <a:rPr lang="en-US" sz="1600" dirty="0" smtClean="0">
                <a:solidFill>
                  <a:srgbClr val="C00000"/>
                </a:solidFill>
              </a:rPr>
              <a:t>220-383 </a:t>
            </a:r>
            <a:r>
              <a:rPr lang="en-US" sz="1600" dirty="0">
                <a:solidFill>
                  <a:srgbClr val="C00000"/>
                </a:solidFill>
              </a:rPr>
              <a:t>MeV/c</a:t>
            </a:r>
            <a:r>
              <a:rPr lang="en-US" sz="1600" baseline="30000" dirty="0">
                <a:solidFill>
                  <a:srgbClr val="C00000"/>
                </a:solidFill>
              </a:rPr>
              <a:t>2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endParaRPr lang="en-US" sz="1600" dirty="0" smtClean="0">
              <a:solidFill>
                <a:srgbClr val="C00000"/>
              </a:solidFill>
            </a:endParaRPr>
          </a:p>
          <a:p>
            <a:pPr lvl="2"/>
            <a:r>
              <a:rPr lang="en-US" sz="1600" dirty="0" smtClean="0">
                <a:solidFill>
                  <a:srgbClr val="C00000"/>
                </a:solidFill>
              </a:rPr>
              <a:t>Scan </a:t>
            </a:r>
            <a:r>
              <a:rPr lang="en-US" sz="1600" dirty="0">
                <a:solidFill>
                  <a:srgbClr val="C00000"/>
                </a:solidFill>
              </a:rPr>
              <a:t>steps: </a:t>
            </a:r>
            <a:r>
              <a:rPr lang="en-US" sz="1600" dirty="0" smtClean="0">
                <a:solidFill>
                  <a:srgbClr val="C00000"/>
                </a:solidFill>
              </a:rPr>
              <a:t>1 </a:t>
            </a:r>
            <a:r>
              <a:rPr lang="en-US" sz="1600" dirty="0">
                <a:solidFill>
                  <a:srgbClr val="C00000"/>
                </a:solidFill>
              </a:rPr>
              <a:t>(0.5) </a:t>
            </a:r>
            <a:r>
              <a:rPr lang="en-US" sz="1600" dirty="0" err="1">
                <a:solidFill>
                  <a:srgbClr val="C00000"/>
                </a:solidFill>
              </a:rPr>
              <a:t>Mev</a:t>
            </a:r>
            <a:r>
              <a:rPr lang="en-US" sz="1600" dirty="0">
                <a:solidFill>
                  <a:srgbClr val="C00000"/>
                </a:solidFill>
              </a:rPr>
              <a:t>/c</a:t>
            </a:r>
            <a:r>
              <a:rPr lang="en-US" sz="1600" baseline="30000" dirty="0">
                <a:solidFill>
                  <a:srgbClr val="C00000"/>
                </a:solidFill>
              </a:rPr>
              <a:t>2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below </a:t>
            </a:r>
            <a:r>
              <a:rPr lang="en-US" sz="1600" dirty="0">
                <a:solidFill>
                  <a:srgbClr val="C00000"/>
                </a:solidFill>
              </a:rPr>
              <a:t>(above) M</a:t>
            </a:r>
            <a:r>
              <a:rPr lang="en-US" sz="1600" baseline="-25000" dirty="0">
                <a:solidFill>
                  <a:srgbClr val="C00000"/>
                </a:solidFill>
              </a:rPr>
              <a:t>N</a:t>
            </a:r>
            <a:r>
              <a:rPr lang="en-US" sz="1600" dirty="0">
                <a:solidFill>
                  <a:srgbClr val="C00000"/>
                </a:solidFill>
              </a:rPr>
              <a:t>= 300 </a:t>
            </a:r>
            <a:r>
              <a:rPr lang="en-US" sz="1600" dirty="0" smtClean="0">
                <a:solidFill>
                  <a:srgbClr val="C00000"/>
                </a:solidFill>
              </a:rPr>
              <a:t>MeV/c</a:t>
            </a:r>
            <a:r>
              <a:rPr lang="en-US" sz="1600" baseline="30000" dirty="0" smtClean="0">
                <a:solidFill>
                  <a:srgbClr val="C00000"/>
                </a:solidFill>
              </a:rPr>
              <a:t>2</a:t>
            </a:r>
            <a:endParaRPr lang="en-US" sz="1600" dirty="0">
              <a:solidFill>
                <a:srgbClr val="C00000"/>
              </a:solidFill>
            </a:endParaRPr>
          </a:p>
          <a:p>
            <a:pPr lvl="2"/>
            <a:r>
              <a:rPr lang="en-US" sz="1600" dirty="0">
                <a:solidFill>
                  <a:srgbClr val="C00000"/>
                </a:solidFill>
              </a:rPr>
              <a:t>Number of tested </a:t>
            </a:r>
            <a:r>
              <a:rPr lang="en-US" sz="1600" dirty="0" smtClean="0">
                <a:solidFill>
                  <a:srgbClr val="C00000"/>
                </a:solidFill>
              </a:rPr>
              <a:t>hypotheses: 247</a:t>
            </a:r>
            <a:endParaRPr lang="en-US" sz="1600" dirty="0">
              <a:solidFill>
                <a:srgbClr val="C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CC"/>
                </a:solidFill>
              </a:rPr>
              <a:t>Signal region half-width 1.5</a:t>
            </a:r>
            <a:r>
              <a:rPr lang="en-US" sz="2000" dirty="0">
                <a:solidFill>
                  <a:srgbClr val="0000CC"/>
                </a:solidFill>
                <a:latin typeface="Symbol" panose="05050102010706020507" pitchFamily="18" charset="2"/>
              </a:rPr>
              <a:t>s</a:t>
            </a:r>
            <a:r>
              <a:rPr lang="en-US" sz="2000" baseline="-25000" dirty="0">
                <a:solidFill>
                  <a:srgbClr val="0000CC"/>
                </a:solidFill>
              </a:rPr>
              <a:t>m</a:t>
            </a:r>
            <a:endParaRPr lang="en-US" sz="2000" dirty="0" smtClean="0">
              <a:solidFill>
                <a:srgbClr val="0000CC"/>
              </a:solidFill>
            </a:endParaRPr>
          </a:p>
          <a:p>
            <a:pPr lvl="1"/>
            <a:r>
              <a:rPr lang="en-US" sz="2000" dirty="0" smtClean="0">
                <a:solidFill>
                  <a:srgbClr val="0000CC"/>
                </a:solidFill>
              </a:rPr>
              <a:t>For each mass hypothesis, determine the background from fits to the data in the sidebands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</a:rPr>
              <a:t>Compare observed and expected number of events to put limits on |U</a:t>
            </a:r>
            <a:r>
              <a:rPr lang="en-US" sz="2800" baseline="-25000" dirty="0" smtClean="0">
                <a:solidFill>
                  <a:srgbClr val="0000CC"/>
                </a:solidFill>
                <a:latin typeface="Brush Script MT" panose="03060802040406070304" pitchFamily="66" charset="0"/>
              </a:rPr>
              <a:t>l</a:t>
            </a:r>
            <a:r>
              <a:rPr lang="en-US" sz="2000" baseline="-25000" dirty="0" smtClean="0">
                <a:solidFill>
                  <a:srgbClr val="0000CC"/>
                </a:solidFill>
              </a:rPr>
              <a:t>4</a:t>
            </a:r>
            <a:r>
              <a:rPr lang="en-US" sz="2000" dirty="0" smtClean="0">
                <a:solidFill>
                  <a:srgbClr val="0000CC"/>
                </a:solidFill>
              </a:rPr>
              <a:t>|</a:t>
            </a:r>
            <a:r>
              <a:rPr lang="en-US" sz="2000" baseline="30000" dirty="0" smtClean="0">
                <a:solidFill>
                  <a:srgbClr val="0000CC"/>
                </a:solidFill>
              </a:rPr>
              <a:t>2</a:t>
            </a: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4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scan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0" y="1582792"/>
            <a:ext cx="2278995" cy="2397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8" y="1488961"/>
            <a:ext cx="2133600" cy="2244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7" y="4167187"/>
            <a:ext cx="2211609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24" y="4167187"/>
            <a:ext cx="2211608" cy="2105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K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®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e</a:t>
            </a:r>
            <a:r>
              <a:rPr lang="en-US" baseline="30000" dirty="0" err="1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N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6428" y="97418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K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®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err="1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N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133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+mn-lt"/>
              </a:rPr>
              <a:t>Upper limit on number of signal events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5388" y="4451292"/>
            <a:ext cx="1867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+mn-lt"/>
              </a:rPr>
              <a:t>Upper limit on BR(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K</a:t>
            </a:r>
            <a:r>
              <a:rPr lang="en-US" baseline="30000" dirty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CC"/>
                </a:solidFill>
                <a:latin typeface="Symbol" panose="05050102010706020507" pitchFamily="18" charset="2"/>
              </a:rPr>
              <a:t>®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Brush Script MT" panose="03060802040406070304" pitchFamily="66" charset="0"/>
              </a:rPr>
              <a:t>l</a:t>
            </a:r>
            <a:r>
              <a:rPr lang="en-US" baseline="30000" dirty="0" err="1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)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65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HNL production search 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Fantechi -  LDMA2019 - October 22nd,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1219200"/>
            <a:ext cx="4803493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235765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Preliminary result from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NA62</a:t>
            </a:r>
          </a:p>
          <a:p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1/3 of the data set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More than two order of magnitude improvements over previous results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For the muon case, the result approaches the one from E949, extending the mass to 383 MeV/c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The analysis of the complete data set will improve by about a factor 2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039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dark photon</a:t>
            </a:r>
            <a:endParaRPr lang="it-IT" altLang="en-US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04800" y="1143000"/>
            <a:ext cx="754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 simplest hidden sector model introduces an extra U(1) gauge symmetry with its gauge boson: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the dark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photon A’ with mass m</a:t>
            </a:r>
            <a:r>
              <a:rPr lang="en-US" baseline="-25000" dirty="0" smtClean="0">
                <a:solidFill>
                  <a:srgbClr val="C00000"/>
                </a:solidFill>
                <a:latin typeface="+mj-lt"/>
              </a:rPr>
              <a:t>A’</a:t>
            </a:r>
            <a:endParaRPr lang="it-IT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1000" y="1918415"/>
            <a:ext cx="8001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Coupling constant and charges can be generated through kinetic mixing between the QED and the new U(1) gauge boson</a:t>
            </a:r>
            <a:endParaRPr lang="it-IT" dirty="0"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38800" y="381000"/>
            <a:ext cx="3505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B. </a:t>
            </a:r>
            <a:r>
              <a:rPr lang="en-US" sz="1400" dirty="0" err="1">
                <a:latin typeface="+mj-lt"/>
              </a:rPr>
              <a:t>Holdom</a:t>
            </a:r>
            <a:r>
              <a:rPr lang="en-US" sz="1400" dirty="0">
                <a:latin typeface="+mj-lt"/>
              </a:rPr>
              <a:t>, Phys. </a:t>
            </a:r>
            <a:r>
              <a:rPr lang="en-US" sz="1400" dirty="0" err="1">
                <a:latin typeface="+mj-lt"/>
              </a:rPr>
              <a:t>Lett</a:t>
            </a:r>
            <a:r>
              <a:rPr lang="en-US" sz="1400" dirty="0">
                <a:latin typeface="+mj-lt"/>
              </a:rPr>
              <a:t>. B166 (1986) 196</a:t>
            </a:r>
            <a:endParaRPr lang="it-IT" sz="1400" dirty="0">
              <a:latin typeface="+mj-lt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293174"/>
              </p:ext>
            </p:extLst>
          </p:nvPr>
        </p:nvGraphicFramePr>
        <p:xfrm>
          <a:off x="838200" y="3069651"/>
          <a:ext cx="5857534" cy="85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9" name="Equazione" r:id="rId4" imgW="2577960" imgH="558720" progId="Equation.3">
                  <p:embed/>
                </p:oleObj>
              </mc:Choice>
              <mc:Fallback>
                <p:oleObj name="Equazione" r:id="rId4" imgW="2577960" imgH="55872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69651"/>
                        <a:ext cx="5857534" cy="853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3"/>
          <p:cNvSpPr txBox="1"/>
          <p:nvPr/>
        </p:nvSpPr>
        <p:spPr>
          <a:xfrm>
            <a:off x="6019800" y="3656111"/>
            <a:ext cx="335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latin typeface="+mj-lt"/>
              </a:rPr>
              <a:t>Batell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et al., </a:t>
            </a:r>
            <a:r>
              <a:rPr lang="en-US" sz="1400" dirty="0">
                <a:latin typeface="+mj-lt"/>
              </a:rPr>
              <a:t>PRD80 (2009) 095024</a:t>
            </a:r>
            <a:endParaRPr lang="it-IT" sz="1400" dirty="0">
              <a:latin typeface="+mj-lt"/>
            </a:endParaRPr>
          </a:p>
        </p:txBody>
      </p:sp>
      <p:sp>
        <p:nvSpPr>
          <p:cNvPr id="17" name="CasellaDiTesto 7"/>
          <p:cNvSpPr txBox="1"/>
          <p:nvPr/>
        </p:nvSpPr>
        <p:spPr>
          <a:xfrm>
            <a:off x="381000" y="4379205"/>
            <a:ext cx="57912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+mj-lt"/>
              </a:rPr>
              <a:t>Two unknown parameters: mass (</a:t>
            </a:r>
            <a:r>
              <a:rPr lang="en-US" dirty="0" err="1">
                <a:solidFill>
                  <a:srgbClr val="0000CC"/>
                </a:solidFill>
                <a:latin typeface="+mj-lt"/>
              </a:rPr>
              <a:t>m</a:t>
            </a:r>
            <a:r>
              <a:rPr lang="en-US" baseline="-25000" dirty="0" err="1">
                <a:solidFill>
                  <a:srgbClr val="0000CC"/>
                </a:solidFill>
                <a:latin typeface="+mj-lt"/>
              </a:rPr>
              <a:t>A</a:t>
            </a:r>
            <a:r>
              <a:rPr lang="en-US" baseline="-25000" dirty="0">
                <a:solidFill>
                  <a:srgbClr val="0000CC"/>
                </a:solidFill>
                <a:latin typeface="+mj-lt"/>
              </a:rPr>
              <a:t>’</a:t>
            </a:r>
            <a:r>
              <a:rPr lang="en-US" dirty="0">
                <a:solidFill>
                  <a:srgbClr val="0000CC"/>
                </a:solidFill>
                <a:latin typeface="+mj-lt"/>
              </a:rPr>
              <a:t>) and mixing (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e</a:t>
            </a:r>
            <a:r>
              <a:rPr lang="en-US" baseline="30000" dirty="0">
                <a:solidFill>
                  <a:srgbClr val="0000CC"/>
                </a:solidFill>
                <a:latin typeface="+mj-lt"/>
              </a:rPr>
              <a:t>2</a:t>
            </a:r>
            <a:r>
              <a:rPr lang="en-US" dirty="0">
                <a:solidFill>
                  <a:srgbClr val="0000CC"/>
                </a:solidFill>
                <a:latin typeface="+mj-lt"/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0000CC"/>
              </a:solidFill>
              <a:latin typeface="+mj-lt"/>
            </a:endParaRP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+mj-lt"/>
              </a:rPr>
              <a:t>Sensitivity for </a:t>
            </a:r>
            <a:r>
              <a:rPr lang="en-US" dirty="0" err="1">
                <a:solidFill>
                  <a:srgbClr val="0000CC"/>
                </a:solidFill>
                <a:latin typeface="+mj-lt"/>
              </a:rPr>
              <a:t>m</a:t>
            </a:r>
            <a:r>
              <a:rPr lang="en-US" baseline="-25000" dirty="0" err="1">
                <a:solidFill>
                  <a:srgbClr val="0000CC"/>
                </a:solidFill>
                <a:latin typeface="+mj-lt"/>
              </a:rPr>
              <a:t>A</a:t>
            </a:r>
            <a:r>
              <a:rPr lang="en-US" baseline="-25000" dirty="0">
                <a:solidFill>
                  <a:srgbClr val="0000CC"/>
                </a:solidFill>
                <a:latin typeface="+mj-lt"/>
              </a:rPr>
              <a:t>’ </a:t>
            </a:r>
            <a:r>
              <a:rPr lang="en-US" dirty="0">
                <a:solidFill>
                  <a:srgbClr val="0000CC"/>
                </a:solidFill>
                <a:latin typeface="+mj-lt"/>
              </a:rPr>
              <a:t>&lt; m</a:t>
            </a:r>
            <a:r>
              <a:rPr lang="en-US" baseline="-25000" dirty="0">
                <a:solidFill>
                  <a:srgbClr val="0000CC"/>
                </a:solidFill>
                <a:latin typeface="Symbol" pitchFamily="18" charset="2"/>
              </a:rPr>
              <a:t>p</a:t>
            </a:r>
            <a:r>
              <a:rPr lang="en-US" baseline="-25000" dirty="0">
                <a:solidFill>
                  <a:srgbClr val="0000CC"/>
                </a:solidFill>
                <a:latin typeface="+mj-lt"/>
              </a:rPr>
              <a:t>0</a:t>
            </a:r>
          </a:p>
          <a:p>
            <a:pPr>
              <a:defRPr/>
            </a:pPr>
            <a:endParaRPr lang="en-US" baseline="-25000" dirty="0">
              <a:solidFill>
                <a:srgbClr val="0000CC"/>
              </a:solidFill>
              <a:latin typeface="+mj-lt"/>
            </a:endParaRP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+mj-lt"/>
              </a:rPr>
              <a:t>Low sensitivity to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e</a:t>
            </a:r>
            <a:r>
              <a:rPr lang="en-US" baseline="30000" dirty="0">
                <a:solidFill>
                  <a:srgbClr val="0000CC"/>
                </a:solidFill>
              </a:rPr>
              <a:t>2  </a:t>
            </a:r>
            <a:r>
              <a:rPr lang="en-US" dirty="0">
                <a:solidFill>
                  <a:srgbClr val="0000CC"/>
                </a:solidFill>
                <a:latin typeface="+mj-lt"/>
              </a:rPr>
              <a:t>near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0000CC"/>
                </a:solidFill>
                <a:latin typeface="+mj-lt"/>
              </a:rPr>
              <a:t>0</a:t>
            </a:r>
            <a:r>
              <a:rPr lang="en-US" dirty="0">
                <a:solidFill>
                  <a:srgbClr val="0000CC"/>
                </a:solidFill>
                <a:latin typeface="+mj-lt"/>
              </a:rPr>
              <a:t> mass, due to kinematical suppression of the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0000CC"/>
                </a:solidFill>
              </a:rPr>
              <a:t>0</a:t>
            </a:r>
            <a:r>
              <a:rPr lang="en-US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⟶ </a:t>
            </a:r>
            <a:r>
              <a:rPr lang="en-US" dirty="0" err="1">
                <a:solidFill>
                  <a:srgbClr val="0000CC"/>
                </a:solidFill>
                <a:latin typeface="Symbol" pitchFamily="18" charset="2"/>
              </a:rPr>
              <a:t>g</a:t>
            </a:r>
            <a:r>
              <a:rPr lang="en-US" dirty="0" err="1">
                <a:solidFill>
                  <a:srgbClr val="0000CC"/>
                </a:solidFill>
                <a:latin typeface="+mj-lt"/>
              </a:rPr>
              <a:t>A</a:t>
            </a:r>
            <a:r>
              <a:rPr lang="en-US" dirty="0">
                <a:solidFill>
                  <a:srgbClr val="0000CC"/>
                </a:solidFill>
                <a:latin typeface="+mj-lt"/>
              </a:rPr>
              <a:t>’ decay</a:t>
            </a:r>
            <a:endParaRPr lang="it-IT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34" y="3984194"/>
            <a:ext cx="2235201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13391"/>
              </p:ext>
            </p:extLst>
          </p:nvPr>
        </p:nvGraphicFramePr>
        <p:xfrm>
          <a:off x="838201" y="2667652"/>
          <a:ext cx="2286000" cy="58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0" name="Equation" r:id="rId7" imgW="990360" imgH="253800" progId="Equation.3">
                  <p:embed/>
                </p:oleObj>
              </mc:Choice>
              <mc:Fallback>
                <p:oleObj name="Equation" r:id="rId7" imgW="9903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1" y="2667652"/>
                        <a:ext cx="2286000" cy="58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243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Search for dark photon in </a:t>
            </a:r>
            <a:r>
              <a:rPr lang="en-US" sz="3200" dirty="0" smtClean="0">
                <a:latin typeface="Symbol" panose="05050102010706020507" pitchFamily="18" charset="2"/>
              </a:rPr>
              <a:t>p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to invisible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2125" y="1187404"/>
            <a:ext cx="697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Pure, tagged and intense beam of 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0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from K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 decays</a:t>
            </a: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Tagging done with missing mass cuts</a:t>
            </a: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Less than 10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-3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contamination only from missing mass condition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125" y="2664732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Signal selection</a:t>
            </a:r>
          </a:p>
          <a:p>
            <a:r>
              <a:rPr lang="en-US" dirty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>
                <a:solidFill>
                  <a:srgbClr val="0000CC"/>
                </a:solidFill>
              </a:rPr>
              <a:t>0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tagging, one photon in the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LKr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calorimeter, missing momentum, no extra activity</a:t>
            </a: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Same trigger line as </a:t>
            </a:r>
            <a:r>
              <a:rPr lang="en-US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pnn</a:t>
            </a:r>
            <a:endParaRPr lang="en-US" dirty="0">
              <a:solidFill>
                <a:srgbClr val="0000CC"/>
              </a:solidFill>
              <a:latin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125" y="4241057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Normalization selection</a:t>
            </a: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Based on minimum-bias </a:t>
            </a:r>
            <a:r>
              <a:rPr lang="en-US" dirty="0">
                <a:solidFill>
                  <a:srgbClr val="0000CC"/>
                </a:solidFill>
                <a:latin typeface="Comic Sans MS"/>
              </a:rPr>
              <a:t>K</a:t>
            </a:r>
            <a:r>
              <a:rPr lang="en-US" baseline="30000" dirty="0">
                <a:solidFill>
                  <a:srgbClr val="0000CC"/>
                </a:solidFill>
                <a:latin typeface="Comic Sans MS"/>
              </a:rPr>
              <a:t>+</a:t>
            </a:r>
            <a:r>
              <a:rPr lang="en-US" dirty="0">
                <a:solidFill>
                  <a:srgbClr val="0000CC"/>
                </a:solidFill>
                <a:latin typeface="Comic Sans MS"/>
              </a:rPr>
              <a:t>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® p</a:t>
            </a:r>
            <a:r>
              <a:rPr lang="en-US" baseline="30000" dirty="0">
                <a:solidFill>
                  <a:srgbClr val="0000CC"/>
                </a:solidFill>
                <a:latin typeface="Comic Sans MS"/>
              </a:rPr>
              <a:t>+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 p</a:t>
            </a:r>
            <a:r>
              <a:rPr lang="en-US" baseline="30000" dirty="0">
                <a:solidFill>
                  <a:srgbClr val="0000CC"/>
                </a:solidFill>
                <a:latin typeface="Comic Sans MS"/>
              </a:rPr>
              <a:t>0</a:t>
            </a:r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Z vertex cut, 15 &lt;p</a:t>
            </a:r>
            <a:r>
              <a:rPr lang="en-US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&lt; 35  GeV/c to have at least 40 GeV missing energy, cut on the missing mass (P</a:t>
            </a:r>
            <a:r>
              <a:rPr lang="en-US" baseline="-25000" dirty="0" smtClean="0">
                <a:solidFill>
                  <a:srgbClr val="0000CC"/>
                </a:solidFill>
                <a:latin typeface="+mn-lt"/>
              </a:rPr>
              <a:t>K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-P</a:t>
            </a:r>
            <a:r>
              <a:rPr lang="en-US" baseline="-25000" dirty="0" smtClean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)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, no conditions on </a:t>
            </a:r>
            <a:r>
              <a:rPr lang="en-US" dirty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>
                <a:solidFill>
                  <a:srgbClr val="0000CC"/>
                </a:solidFill>
              </a:rPr>
              <a:t>0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photons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From 1% of the 2016 data set, 412M </a:t>
            </a:r>
            <a:r>
              <a:rPr lang="en-US" dirty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>
                <a:solidFill>
                  <a:srgbClr val="0000CC"/>
                </a:solidFill>
              </a:rPr>
              <a:t>0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tagged from </a:t>
            </a:r>
            <a:r>
              <a:rPr lang="en-US" dirty="0">
                <a:solidFill>
                  <a:srgbClr val="0000CC"/>
                </a:solidFill>
                <a:latin typeface="Comic Sans MS"/>
              </a:rPr>
              <a:t>K</a:t>
            </a:r>
            <a:r>
              <a:rPr lang="en-US" baseline="30000" dirty="0">
                <a:solidFill>
                  <a:srgbClr val="0000CC"/>
                </a:solidFill>
                <a:latin typeface="Comic Sans MS"/>
              </a:rPr>
              <a:t>+</a:t>
            </a:r>
            <a:r>
              <a:rPr lang="en-US" dirty="0">
                <a:solidFill>
                  <a:srgbClr val="0000CC"/>
                </a:solidFill>
                <a:latin typeface="Comic Sans MS"/>
              </a:rPr>
              <a:t>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® p</a:t>
            </a:r>
            <a:r>
              <a:rPr lang="en-US" baseline="30000" dirty="0">
                <a:solidFill>
                  <a:srgbClr val="0000CC"/>
                </a:solidFill>
                <a:latin typeface="Comic Sans MS"/>
              </a:rPr>
              <a:t>+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 p</a:t>
            </a:r>
            <a:r>
              <a:rPr lang="en-US" baseline="30000" dirty="0">
                <a:solidFill>
                  <a:srgbClr val="0000CC"/>
                </a:solidFill>
                <a:latin typeface="Comic Sans MS"/>
              </a:rPr>
              <a:t>0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decays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83961"/>
            <a:ext cx="4419599" cy="20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8" y="4081522"/>
            <a:ext cx="3612961" cy="202117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1" y="3940689"/>
            <a:ext cx="4143374" cy="2302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013" y="1048689"/>
            <a:ext cx="84597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Main background from </a:t>
            </a:r>
            <a:r>
              <a:rPr lang="en-US" sz="1600" dirty="0" smtClean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sz="1600" baseline="30000" dirty="0" smtClean="0">
                <a:solidFill>
                  <a:srgbClr val="0000CC"/>
                </a:solidFill>
                <a:latin typeface="+mn-lt"/>
              </a:rPr>
              <a:t>0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Symbol" pitchFamily="18" charset="2"/>
              </a:rPr>
              <a:t>® </a:t>
            </a:r>
            <a:r>
              <a:rPr lang="en-US" sz="1600" dirty="0" smtClean="0">
                <a:solidFill>
                  <a:srgbClr val="0000CC"/>
                </a:solidFill>
                <a:latin typeface="Symbol" pitchFamily="18" charset="2"/>
              </a:rPr>
              <a:t>gg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, 10</a:t>
            </a:r>
            <a:r>
              <a:rPr lang="en-US" sz="1600" baseline="30000" dirty="0" smtClean="0">
                <a:solidFill>
                  <a:srgbClr val="0000CC"/>
                </a:solidFill>
                <a:latin typeface="+mn-lt"/>
              </a:rPr>
              <a:t>-4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¸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10</a:t>
            </a:r>
            <a:r>
              <a:rPr lang="en-US" sz="1600" baseline="30000" dirty="0" smtClean="0">
                <a:solidFill>
                  <a:srgbClr val="0000CC"/>
                </a:solidFill>
                <a:latin typeface="+mn-lt"/>
              </a:rPr>
              <a:t>-5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 reduction by the photon vetoes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Inefficiency dominated by conversion upstream the calorimeter</a:t>
            </a:r>
          </a:p>
          <a:p>
            <a:endParaRPr lang="en-US" sz="1600" dirty="0" smtClean="0">
              <a:solidFill>
                <a:srgbClr val="0000CC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Evaluation of the background from data, inverting the veto conditions based on the charged </a:t>
            </a:r>
            <a:r>
              <a:rPr lang="en-US" sz="1600" dirty="0" err="1" smtClean="0">
                <a:solidFill>
                  <a:srgbClr val="0000CC"/>
                </a:solidFill>
                <a:latin typeface="+mn-lt"/>
              </a:rPr>
              <a:t>hodoscopes</a:t>
            </a:r>
            <a:endParaRPr lang="en-US" sz="1600" dirty="0" smtClean="0">
              <a:solidFill>
                <a:srgbClr val="0000CC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Background normalized to data in the region already excluded by previous experiments</a:t>
            </a:r>
          </a:p>
          <a:p>
            <a:endParaRPr lang="en-US" sz="1600" dirty="0" smtClean="0">
              <a:solidFill>
                <a:srgbClr val="0000CC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Compare observed counts to expected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background in the missing mass plot, with a mass scan                                                                           Signal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region 30 &lt; m</a:t>
            </a:r>
            <a:r>
              <a:rPr lang="en-US" sz="1600" baseline="-25000" dirty="0" smtClean="0">
                <a:solidFill>
                  <a:srgbClr val="0000CC"/>
                </a:solidFill>
                <a:latin typeface="+mn-lt"/>
              </a:rPr>
              <a:t>A’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 &lt;120 MeV/c</a:t>
            </a:r>
            <a:r>
              <a:rPr lang="en-US" sz="1600" baseline="30000" dirty="0" smtClean="0">
                <a:solidFill>
                  <a:srgbClr val="0000CC"/>
                </a:solidFill>
                <a:latin typeface="+mn-lt"/>
              </a:rPr>
              <a:t>2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Background at the level of O(1) event from a sample of 4</a:t>
            </a:r>
            <a:r>
              <a:rPr lang="en-GB" dirty="0" smtClean="0">
                <a:solidFill>
                  <a:srgbClr val="0000CC"/>
                </a:solidFill>
              </a:rPr>
              <a:t>×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10</a:t>
            </a:r>
            <a:r>
              <a:rPr lang="en-US" sz="1600" baseline="30000" dirty="0" smtClean="0">
                <a:solidFill>
                  <a:srgbClr val="0000CC"/>
                </a:solidFill>
                <a:latin typeface="+mn-lt"/>
              </a:rPr>
              <a:t>8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sz="1600" baseline="30000" dirty="0" smtClean="0">
                <a:solidFill>
                  <a:srgbClr val="0000CC"/>
                </a:solidFill>
                <a:latin typeface="+mn-lt"/>
              </a:rPr>
              <a:t>0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 for </a:t>
            </a:r>
            <a:r>
              <a:rPr lang="en-US" sz="1600" dirty="0">
                <a:solidFill>
                  <a:srgbClr val="0000CC"/>
                </a:solidFill>
                <a:latin typeface="+mn-lt"/>
              </a:rPr>
              <a:t>m</a:t>
            </a:r>
            <a:r>
              <a:rPr lang="en-US" sz="1600" baseline="-25000" dirty="0">
                <a:solidFill>
                  <a:srgbClr val="0000CC"/>
                </a:solidFill>
                <a:latin typeface="+mn-lt"/>
              </a:rPr>
              <a:t>A’</a:t>
            </a:r>
            <a:r>
              <a:rPr lang="en-US" sz="1600" baseline="-25000" dirty="0">
                <a:solidFill>
                  <a:srgbClr val="0000CC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&gt;60 </a:t>
            </a:r>
            <a:r>
              <a:rPr lang="en-US" sz="1600" dirty="0" err="1" smtClean="0">
                <a:solidFill>
                  <a:srgbClr val="0000CC"/>
                </a:solidFill>
                <a:latin typeface="+mn-lt"/>
              </a:rPr>
              <a:t>Mev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/c</a:t>
            </a:r>
            <a:r>
              <a:rPr lang="en-US" sz="1600" baseline="30000" dirty="0" smtClean="0">
                <a:solidFill>
                  <a:srgbClr val="0000CC"/>
                </a:solidFill>
                <a:latin typeface="+mn-lt"/>
              </a:rPr>
              <a:t>2</a:t>
            </a:r>
            <a:endParaRPr lang="en-US" sz="1600" baseline="3000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0" name="Elbow Connector 9"/>
          <p:cNvCxnSpPr/>
          <p:nvPr/>
        </p:nvCxnSpPr>
        <p:spPr bwMode="auto">
          <a:xfrm rot="5400000">
            <a:off x="-614603" y="3508617"/>
            <a:ext cx="2142022" cy="458789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8305800" y="3276600"/>
            <a:ext cx="0" cy="804922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Elbow Connector 17"/>
          <p:cNvCxnSpPr/>
          <p:nvPr/>
        </p:nvCxnSpPr>
        <p:spPr bwMode="auto">
          <a:xfrm rot="5400000">
            <a:off x="-333232" y="3151046"/>
            <a:ext cx="1349889" cy="229397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Elbow Connector 20"/>
          <p:cNvCxnSpPr/>
          <p:nvPr/>
        </p:nvCxnSpPr>
        <p:spPr bwMode="auto">
          <a:xfrm rot="16200000" flipH="1">
            <a:off x="-142338" y="2960150"/>
            <a:ext cx="1349889" cy="611187"/>
          </a:xfrm>
          <a:prstGeom prst="bentConnector3">
            <a:avLst>
              <a:gd name="adj1" fmla="val 78586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915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87" y="2590800"/>
            <a:ext cx="7101876" cy="3605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251466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Analysis of a subsample of 2016 data: 1% of the 2016-2018 data set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No excess observed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Upper limit set at 90% CL on number of signal events and translated  to 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e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endParaRPr lang="en-US" baseline="30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2331" y="1820853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JHEP 05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(2019)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182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586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5584"/>
            <a:ext cx="5785663" cy="2829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167" y="104362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Improved upper limit in the range 60-110 MeV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Improvement by more than three orders of magnitude for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+mn-lt"/>
              </a:rPr>
              <a:t>BR(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0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® </a:t>
            </a:r>
            <a:r>
              <a:rPr lang="en-US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gnn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) &lt; 1.9</a:t>
            </a:r>
            <a:r>
              <a:rPr lang="en-US" dirty="0" smtClean="0">
                <a:latin typeface="Symbol" panose="05050102010706020507" pitchFamily="18" charset="2"/>
              </a:rPr>
              <a:t>´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10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-7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(90%CL)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Possible improvement on BR(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0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®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invisible) over the current limit of 2.7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´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10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-7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B1ED1-89D5-4A40-AE14-999E01C3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1" y="2965452"/>
            <a:ext cx="3651249" cy="2096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5356831"/>
            <a:ext cx="2895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Latest result from NA64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PRL 123 (2019) 121801</a:t>
            </a:r>
            <a:endParaRPr lang="en-US" sz="14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779031" y="3940836"/>
            <a:ext cx="685800" cy="13716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42251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mode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Fantechi -  LDMA2019 - October 22nd,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51" y="990600"/>
            <a:ext cx="2979649" cy="229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17" y="3657600"/>
            <a:ext cx="2941179" cy="2295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5262" y="942513"/>
            <a:ext cx="540393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The large amount of available K</a:t>
            </a:r>
            <a:r>
              <a:rPr lang="en-US" sz="1400" baseline="30000" dirty="0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decays limits the search for exotics to the mass of the kaon</a:t>
            </a:r>
          </a:p>
          <a:p>
            <a:endParaRPr lang="en-US" sz="1400" dirty="0">
              <a:solidFill>
                <a:srgbClr val="0000CC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Dumping the beam ahead of the detector will allow to produce B and D mesons decaying promptly to exotics mediators and SM particles</a:t>
            </a:r>
          </a:p>
          <a:p>
            <a:endParaRPr lang="en-US" sz="1400" dirty="0">
              <a:solidFill>
                <a:srgbClr val="0000CC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Exotic particles could be produced also in the dump</a:t>
            </a:r>
          </a:p>
          <a:p>
            <a:endParaRPr lang="en-US" sz="1400" dirty="0">
              <a:solidFill>
                <a:srgbClr val="0000CC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Exotics searches extended up to m ~ 1.7 GeV</a:t>
            </a:r>
          </a:p>
          <a:p>
            <a:endParaRPr lang="en-US" sz="1400" dirty="0">
              <a:solidFill>
                <a:srgbClr val="0000CC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As mentioned, 3</a:t>
            </a:r>
            <a:r>
              <a:rPr lang="en-US" sz="1400" dirty="0" smtClean="0">
                <a:solidFill>
                  <a:srgbClr val="0000CC"/>
                </a:solidFill>
                <a:latin typeface="Symbol" panose="05050102010706020507" pitchFamily="18" charset="2"/>
              </a:rPr>
              <a:t>´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10</a:t>
            </a:r>
            <a:r>
              <a:rPr lang="en-US" sz="1400" baseline="30000" dirty="0" smtClean="0">
                <a:solidFill>
                  <a:srgbClr val="0000CC"/>
                </a:solidFill>
                <a:latin typeface="+mn-lt"/>
              </a:rPr>
              <a:t>16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POT has been collected in dump mode in 2017-2018. Analysis is ongoing to study the backgrounds</a:t>
            </a:r>
          </a:p>
          <a:p>
            <a:endParaRPr lang="en-US" sz="1400" dirty="0">
              <a:solidFill>
                <a:srgbClr val="0000CC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3-4 months of run in dump mode are foreseen during run 3 for a total of O(10</a:t>
            </a:r>
            <a:r>
              <a:rPr lang="en-US" sz="1400" baseline="30000" dirty="0" smtClean="0">
                <a:solidFill>
                  <a:srgbClr val="0000CC"/>
                </a:solidFill>
                <a:latin typeface="+mn-lt"/>
              </a:rPr>
              <a:t>18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) POT</a:t>
            </a:r>
          </a:p>
          <a:p>
            <a:endParaRPr lang="en-US" sz="1400" dirty="0">
              <a:solidFill>
                <a:srgbClr val="0000CC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An additional veto counter ahead of the decay volume will improve the background rejection, mainly on not-closed channels</a:t>
            </a:r>
          </a:p>
          <a:p>
            <a:endParaRPr lang="en-US" sz="1400" dirty="0">
              <a:solidFill>
                <a:srgbClr val="0000CC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Next slides will show expected limits in 5 years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289712"/>
            <a:ext cx="1495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Standard K+ mode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953063"/>
            <a:ext cx="990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Dump mode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360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it-IT" smtClean="0"/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228600" y="914400"/>
            <a:ext cx="8683625" cy="5257800"/>
          </a:xfrm>
        </p:spPr>
        <p:txBody>
          <a:bodyPr/>
          <a:lstStyle/>
          <a:p>
            <a:pPr marL="342000">
              <a:spcBef>
                <a:spcPts val="400"/>
              </a:spcBef>
            </a:pPr>
            <a:r>
              <a:rPr lang="en-US" dirty="0" smtClean="0">
                <a:solidFill>
                  <a:srgbClr val="0000CC"/>
                </a:solidFill>
              </a:rPr>
              <a:t>NA62 at CERN</a:t>
            </a:r>
          </a:p>
          <a:p>
            <a:pPr marL="742050" lvl="1">
              <a:spcBef>
                <a:spcPts val="400"/>
              </a:spcBef>
            </a:pPr>
            <a:r>
              <a:rPr lang="en-US" dirty="0" smtClean="0">
                <a:solidFill>
                  <a:srgbClr val="33CC33"/>
                </a:solidFill>
              </a:rPr>
              <a:t>Main goal: measurement of BR(K</a:t>
            </a:r>
            <a:r>
              <a:rPr lang="en-US" baseline="30000" dirty="0">
                <a:solidFill>
                  <a:srgbClr val="33CC33"/>
                </a:solidFill>
              </a:rPr>
              <a:t>+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rgbClr val="33CC33"/>
                </a:solidFill>
                <a:latin typeface="Symbol" pitchFamily="18" charset="2"/>
              </a:rPr>
              <a:t>®</a:t>
            </a:r>
            <a:r>
              <a:rPr lang="it-IT" dirty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rgbClr val="33CC33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33CC33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33CC33"/>
                </a:solidFill>
                <a:latin typeface="Symbol" pitchFamily="18" charset="2"/>
              </a:rPr>
              <a:t> </a:t>
            </a:r>
            <a:r>
              <a:rPr lang="en-US" dirty="0" err="1">
                <a:solidFill>
                  <a:srgbClr val="33CC33"/>
                </a:solidFill>
                <a:latin typeface="Symbol" pitchFamily="18" charset="2"/>
              </a:rPr>
              <a:t>nn</a:t>
            </a:r>
            <a:r>
              <a:rPr lang="en-US" dirty="0">
                <a:solidFill>
                  <a:srgbClr val="33CC33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>)</a:t>
            </a:r>
          </a:p>
          <a:p>
            <a:pPr marL="742050" lvl="1">
              <a:spcBef>
                <a:spcPts val="400"/>
              </a:spcBef>
            </a:pPr>
            <a:r>
              <a:rPr lang="en-US" dirty="0" smtClean="0">
                <a:solidFill>
                  <a:srgbClr val="33CC33"/>
                </a:solidFill>
              </a:rPr>
              <a:t>But also rare decays and exotics searches</a:t>
            </a:r>
          </a:p>
          <a:p>
            <a:pPr marL="742050" lvl="1">
              <a:spcBef>
                <a:spcPts val="400"/>
              </a:spcBef>
            </a:pPr>
            <a:endParaRPr lang="en-US" dirty="0" smtClean="0">
              <a:solidFill>
                <a:srgbClr val="0000CC"/>
              </a:solidFill>
            </a:endParaRPr>
          </a:p>
          <a:p>
            <a:pPr marL="342000">
              <a:spcBef>
                <a:spcPts val="400"/>
              </a:spcBef>
            </a:pPr>
            <a:r>
              <a:rPr lang="en-US" dirty="0" smtClean="0">
                <a:solidFill>
                  <a:srgbClr val="0000CC"/>
                </a:solidFill>
              </a:rPr>
              <a:t>NA62 results</a:t>
            </a:r>
          </a:p>
          <a:p>
            <a:pPr marL="742050" lvl="1">
              <a:spcBef>
                <a:spcPts val="400"/>
              </a:spcBef>
            </a:pPr>
            <a:r>
              <a:rPr lang="en-US" dirty="0" smtClean="0">
                <a:solidFill>
                  <a:srgbClr val="33CC33"/>
                </a:solidFill>
              </a:rPr>
              <a:t>Heavy neutral lepton search</a:t>
            </a:r>
          </a:p>
          <a:p>
            <a:pPr marL="742050" lvl="1">
              <a:spcBef>
                <a:spcPts val="400"/>
              </a:spcBef>
            </a:pPr>
            <a:r>
              <a:rPr lang="en-US" dirty="0" smtClean="0">
                <a:solidFill>
                  <a:srgbClr val="33CC33"/>
                </a:solidFill>
              </a:rPr>
              <a:t>Dark photon search</a:t>
            </a:r>
            <a:endParaRPr lang="en-US" dirty="0">
              <a:solidFill>
                <a:srgbClr val="33CC33"/>
              </a:solidFill>
            </a:endParaRPr>
          </a:p>
          <a:p>
            <a:pPr>
              <a:spcBef>
                <a:spcPts val="400"/>
              </a:spcBef>
            </a:pPr>
            <a:endParaRPr lang="en-US" dirty="0" smtClean="0">
              <a:solidFill>
                <a:srgbClr val="0000CC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0000CC"/>
                </a:solidFill>
              </a:rPr>
              <a:t>Prospects</a:t>
            </a:r>
          </a:p>
          <a:p>
            <a:pPr marL="742050" lvl="1">
              <a:spcBef>
                <a:spcPts val="400"/>
              </a:spcBef>
            </a:pPr>
            <a:r>
              <a:rPr lang="en-US" dirty="0" smtClean="0">
                <a:solidFill>
                  <a:srgbClr val="33CC33"/>
                </a:solidFill>
              </a:rPr>
              <a:t>Operation in dump mode after LS2</a:t>
            </a:r>
            <a:endParaRPr lang="en-US" dirty="0">
              <a:solidFill>
                <a:srgbClr val="33CC33"/>
              </a:solidFill>
            </a:endParaRPr>
          </a:p>
          <a:p>
            <a:pPr marL="742050" lvl="2" indent="-342900">
              <a:spcBef>
                <a:spcPts val="400"/>
              </a:spcBef>
              <a:buFont typeface="Comic Sans MS" panose="030F0702030302020204" pitchFamily="66" charset="0"/>
              <a:buChar char="−"/>
            </a:pPr>
            <a:r>
              <a:rPr lang="en-US" sz="2400" dirty="0" smtClean="0">
                <a:solidFill>
                  <a:srgbClr val="33CC33"/>
                </a:solidFill>
              </a:rPr>
              <a:t>Expected limits for Heavy Neutral Leptons, </a:t>
            </a:r>
            <a:r>
              <a:rPr lang="en-US" sz="2400" dirty="0" err="1" smtClean="0">
                <a:solidFill>
                  <a:srgbClr val="33CC33"/>
                </a:solidFill>
              </a:rPr>
              <a:t>Axion</a:t>
            </a:r>
            <a:r>
              <a:rPr lang="en-US" sz="2400" dirty="0" smtClean="0">
                <a:solidFill>
                  <a:srgbClr val="33CC33"/>
                </a:solidFill>
              </a:rPr>
              <a:t>-like particles, dark photon, dark scalar   </a:t>
            </a:r>
            <a:endParaRPr lang="en-US" sz="2400" baseline="30000" dirty="0">
              <a:solidFill>
                <a:srgbClr val="33CC33"/>
              </a:solidFill>
              <a:latin typeface="+mj-lt"/>
            </a:endParaRPr>
          </a:p>
          <a:p>
            <a:pPr marL="399150" lvl="2" indent="0">
              <a:spcBef>
                <a:spcPts val="400"/>
              </a:spcBef>
              <a:buNone/>
            </a:pPr>
            <a:endParaRPr lang="en-US" dirty="0" smtClean="0">
              <a:solidFill>
                <a:srgbClr val="0000CC"/>
              </a:solidFill>
              <a:latin typeface="+mj-lt"/>
            </a:endParaRPr>
          </a:p>
          <a:p>
            <a:pPr marL="0" indent="0">
              <a:spcBef>
                <a:spcPts val="400"/>
              </a:spcBef>
              <a:buNone/>
            </a:pPr>
            <a:endParaRPr lang="it-IT" baseline="300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Fantechi -  LDMA2019 - October 22nd, 2019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scalar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9413" y="4800600"/>
            <a:ext cx="4264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Expected 90% CL exclusion contours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Including trigger/acceptance/selection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Assume zero background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6593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122625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dirty="0" smtClean="0"/>
              <a:t> </a:t>
            </a:r>
            <a:r>
              <a:rPr lang="en-US" dirty="0">
                <a:latin typeface="Symbol" pitchFamily="18" charset="2"/>
              </a:rPr>
              <a:t>® 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baseline="30000" dirty="0" err="1"/>
              <a:t>+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828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(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+mn-lt"/>
              </a:rPr>
              <a:t>S+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>
                <a:latin typeface="+mn-lt"/>
              </a:rPr>
              <a:t>S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)H</a:t>
            </a:r>
            <a:r>
              <a:rPr lang="en-US" baseline="30000" dirty="0" smtClean="0">
                <a:latin typeface="+mn-lt"/>
              </a:rPr>
              <a:t>†</a:t>
            </a:r>
            <a:r>
              <a:rPr lang="en-US" dirty="0" smtClean="0">
                <a:latin typeface="+mn-lt"/>
              </a:rPr>
              <a:t>H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+mn-lt"/>
              </a:rPr>
              <a:t> = sin </a:t>
            </a:r>
            <a:r>
              <a:rPr lang="en-US" dirty="0">
                <a:latin typeface="Symbol" panose="05050102010706020507" pitchFamily="18" charset="2"/>
              </a:rPr>
              <a:t>q</a:t>
            </a:r>
            <a:endParaRPr lang="en-US" dirty="0" smtClean="0">
              <a:latin typeface="Symbol" panose="05050102010706020507" pitchFamily="18" charset="2"/>
            </a:endParaRPr>
          </a:p>
          <a:p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+mn-lt"/>
              </a:rPr>
              <a:t>=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3599668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+mn-lt"/>
              </a:rPr>
              <a:t>Search for two opposite sign charged tracks in the NA62 fiducial volume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E65768-1395-0240-8360-578595E7B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607" y="1053926"/>
            <a:ext cx="6040622" cy="34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1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photon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43127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Expected 90% CL exclusion contours</a:t>
            </a:r>
          </a:p>
          <a:p>
            <a:endParaRPr lang="en-US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Including trigger/acceptance/selection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Assume zero background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3810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A’ </a:t>
            </a:r>
            <a:r>
              <a:rPr lang="en-US" sz="2000" dirty="0">
                <a:latin typeface="Symbol" pitchFamily="18" charset="2"/>
              </a:rPr>
              <a:t>® </a:t>
            </a:r>
            <a:r>
              <a:rPr lang="en-US" sz="2000" dirty="0" err="1" smtClean="0">
                <a:latin typeface="+mn-lt"/>
              </a:rPr>
              <a:t>e</a:t>
            </a:r>
            <a:r>
              <a:rPr lang="en-US" sz="2000" baseline="30000" dirty="0" err="1" smtClean="0">
                <a:latin typeface="+mn-lt"/>
              </a:rPr>
              <a:t>+</a:t>
            </a:r>
            <a:r>
              <a:rPr lang="en-US" sz="2000" dirty="0" err="1" smtClean="0">
                <a:latin typeface="+mn-lt"/>
              </a:rPr>
              <a:t>e</a:t>
            </a:r>
            <a:r>
              <a:rPr lang="en-US" sz="2000" baseline="30000" dirty="0" smtClean="0">
                <a:latin typeface="+mn-lt"/>
              </a:rPr>
              <a:t>-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+mn-lt"/>
              </a:rPr>
              <a:t>A’</a:t>
            </a:r>
            <a:r>
              <a:rPr lang="en-US" sz="2000" dirty="0" smtClean="0"/>
              <a:t> </a:t>
            </a:r>
            <a:r>
              <a:rPr lang="en-US" sz="2000" dirty="0">
                <a:latin typeface="Symbol" pitchFamily="18" charset="2"/>
              </a:rPr>
              <a:t>® </a:t>
            </a:r>
            <a:r>
              <a:rPr lang="en-US" sz="2000" dirty="0" err="1" smtClean="0">
                <a:latin typeface="Symbol" panose="05050102010706020507" pitchFamily="18" charset="2"/>
              </a:rPr>
              <a:t>m</a:t>
            </a:r>
            <a:r>
              <a:rPr lang="en-US" sz="2000" baseline="30000" dirty="0" err="1" smtClean="0"/>
              <a:t>+</a:t>
            </a:r>
            <a:r>
              <a:rPr lang="en-US" sz="2000" dirty="0" err="1" smtClean="0">
                <a:latin typeface="Symbol" panose="05050102010706020507" pitchFamily="18" charset="2"/>
              </a:rPr>
              <a:t>m</a:t>
            </a:r>
            <a:r>
              <a:rPr lang="en-US" sz="2000" baseline="30000" dirty="0" smtClean="0"/>
              <a:t>-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Search for two opposite sign charged tracks in the NA62 fiducial volume</a:t>
            </a:r>
          </a:p>
          <a:p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Possible improvement on current limits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Here only p-Be target considered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Including direct QCD production of A’ and A’ production in the dump, the sensitivity will be higher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6ABEF-54F5-E249-B262-A61E1CC35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747" y="917574"/>
            <a:ext cx="5036521" cy="28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6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neutral leptons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3962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D/D</a:t>
            </a:r>
            <a:r>
              <a:rPr lang="en-US" sz="2000" baseline="-25000" dirty="0" smtClean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Symbol" pitchFamily="18" charset="2"/>
              </a:rPr>
              <a:t>® </a:t>
            </a:r>
            <a:r>
              <a:rPr lang="en-US" sz="2000" dirty="0" err="1">
                <a:latin typeface="Brush Script MT" panose="03060802040406070304" pitchFamily="66" charset="0"/>
              </a:rPr>
              <a:t>l</a:t>
            </a:r>
            <a:r>
              <a:rPr lang="en-US" sz="2000" baseline="30000" dirty="0" err="1" smtClean="0">
                <a:latin typeface="+mn-lt"/>
              </a:rPr>
              <a:t>+</a:t>
            </a:r>
            <a:r>
              <a:rPr lang="en-US" sz="2000" dirty="0" err="1" smtClean="0">
                <a:latin typeface="Symbol" panose="05050102010706020507" pitchFamily="18" charset="2"/>
              </a:rPr>
              <a:t>n</a:t>
            </a:r>
            <a:r>
              <a:rPr lang="en-US" sz="2000" baseline="-25000" dirty="0" err="1" smtClean="0">
                <a:latin typeface="+mn-lt"/>
              </a:rPr>
              <a:t>H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Symbol" panose="05050102010706020507" pitchFamily="18" charset="2"/>
              </a:rPr>
              <a:t>n</a:t>
            </a:r>
            <a:r>
              <a:rPr lang="en-US" sz="2000" baseline="-25000" dirty="0" err="1" smtClean="0">
                <a:latin typeface="+mn-lt"/>
              </a:rPr>
              <a:t>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Symbol" pitchFamily="18" charset="2"/>
              </a:rPr>
              <a:t>® </a:t>
            </a:r>
            <a:r>
              <a:rPr lang="en-US" sz="2000" dirty="0" err="1" smtClean="0">
                <a:latin typeface="Symbol" pitchFamily="18" charset="2"/>
              </a:rPr>
              <a:t>p</a:t>
            </a:r>
            <a:r>
              <a:rPr lang="en-US" sz="2000" dirty="0" err="1" smtClean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Symbol" panose="05050102010706020507" pitchFamily="18" charset="2"/>
              </a:rPr>
              <a:t>n</a:t>
            </a:r>
            <a:r>
              <a:rPr lang="en-US" sz="2000" baseline="-25000" dirty="0" err="1" smtClean="0">
                <a:latin typeface="+mn-lt"/>
              </a:rPr>
              <a:t>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Symbol" pitchFamily="18" charset="2"/>
              </a:rPr>
              <a:t>® </a:t>
            </a:r>
            <a:r>
              <a:rPr lang="en-US" sz="2000" dirty="0" smtClean="0">
                <a:latin typeface="Symbol" pitchFamily="18" charset="2"/>
              </a:rPr>
              <a:t>pm</a:t>
            </a:r>
            <a:endParaRPr lang="en-US" sz="2000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Also the 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coupling can be probed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3" y="4214397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Expected 90% CL exclusion contours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Including trigger/acceptance/selection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Assume zero background</a:t>
            </a:r>
            <a:endParaRPr lang="en-US" sz="16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68AF5A-8600-5443-ADA2-C773DE16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63" y="1015970"/>
            <a:ext cx="4682737" cy="2689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A404D-2981-A74D-B866-F72B8C719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63" y="3581400"/>
            <a:ext cx="4682737" cy="26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Axion</a:t>
            </a:r>
            <a:r>
              <a:rPr lang="en-US" dirty="0" smtClean="0"/>
              <a:t>-like particles (ALPs)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1" y="1430020"/>
            <a:ext cx="2880360" cy="2164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3701032"/>
            <a:ext cx="274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Production via elastic scattering of beam protons on the dump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91" y="4917942"/>
            <a:ext cx="4857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Coupling to photons is the main one</a:t>
            </a:r>
          </a:p>
          <a:p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Search for decay 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Symbol" pitchFamily="18" charset="2"/>
              </a:rPr>
              <a:t>® gg</a:t>
            </a:r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Signature: 2 photons in the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LKr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calorimeter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629" y="4624362"/>
            <a:ext cx="4274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Expected 90% CL exclusion contours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Including trigger/acceptance/selection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Assume zero background</a:t>
            </a:r>
            <a:endParaRPr lang="en-US" sz="16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76A2D-391D-2949-A307-7B0B84B3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083386"/>
            <a:ext cx="5257800" cy="35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6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CC"/>
                </a:solidFill>
              </a:rPr>
              <a:t>The data taken during the </a:t>
            </a:r>
            <a:r>
              <a:rPr lang="en-US" sz="2000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pnn</a:t>
            </a:r>
            <a:r>
              <a:rPr lang="en-US" sz="2000" dirty="0" smtClean="0">
                <a:solidFill>
                  <a:srgbClr val="0000CC"/>
                </a:solidFill>
              </a:rPr>
              <a:t> runs in NA62 allow to do exotic searches </a:t>
            </a:r>
          </a:p>
          <a:p>
            <a:pPr lvl="1"/>
            <a:r>
              <a:rPr lang="en-US" sz="1800" dirty="0" smtClean="0">
                <a:solidFill>
                  <a:srgbClr val="33CC33"/>
                </a:solidFill>
              </a:rPr>
              <a:t>Preliminary stronger limits on Heavy Neutral Lepton couplings</a:t>
            </a:r>
          </a:p>
          <a:p>
            <a:pPr lvl="1"/>
            <a:r>
              <a:rPr lang="en-US" sz="1800" dirty="0" smtClean="0">
                <a:solidFill>
                  <a:srgbClr val="33CC33"/>
                </a:solidFill>
              </a:rPr>
              <a:t>Preliminary new limit on dark photon coupling</a:t>
            </a:r>
          </a:p>
          <a:p>
            <a:pPr lvl="1"/>
            <a:endParaRPr lang="en-US" sz="1800" dirty="0" smtClean="0">
              <a:solidFill>
                <a:srgbClr val="33CC33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Improvements expected with the analysis of the full data sample</a:t>
            </a:r>
          </a:p>
          <a:p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Special runs using the beam taxes as beam dump have been performed</a:t>
            </a:r>
          </a:p>
          <a:p>
            <a:pPr lvl="1"/>
            <a:r>
              <a:rPr lang="en-US" sz="1800" dirty="0">
                <a:solidFill>
                  <a:srgbClr val="33CC33"/>
                </a:solidFill>
              </a:rPr>
              <a:t>T</a:t>
            </a:r>
            <a:r>
              <a:rPr lang="en-US" sz="1800" dirty="0" smtClean="0">
                <a:solidFill>
                  <a:srgbClr val="33CC33"/>
                </a:solidFill>
              </a:rPr>
              <a:t>o study backgrounds for future beam dump data taking</a:t>
            </a:r>
          </a:p>
          <a:p>
            <a:pPr lvl="1"/>
            <a:endParaRPr lang="en-US" sz="1800" dirty="0" smtClean="0">
              <a:solidFill>
                <a:srgbClr val="33CC33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</a:rPr>
              <a:t>We expect to have a dedicated run with the dump in 2023, with O(10</a:t>
            </a:r>
            <a:r>
              <a:rPr lang="en-US" sz="2000" baseline="30000" dirty="0" smtClean="0">
                <a:solidFill>
                  <a:srgbClr val="0000CC"/>
                </a:solidFill>
              </a:rPr>
              <a:t>18</a:t>
            </a:r>
            <a:r>
              <a:rPr lang="en-US" sz="2000" dirty="0" smtClean="0">
                <a:solidFill>
                  <a:srgbClr val="0000CC"/>
                </a:solidFill>
              </a:rPr>
              <a:t>) protons on target</a:t>
            </a:r>
          </a:p>
          <a:p>
            <a:pPr lvl="1"/>
            <a:r>
              <a:rPr lang="en-US" sz="1800" dirty="0" smtClean="0">
                <a:solidFill>
                  <a:srgbClr val="33CC33"/>
                </a:solidFill>
              </a:rPr>
              <a:t>Improve limits on a variety of dark sector models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8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pertina na62 2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83200" cy="39624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90600" y="4724400"/>
            <a:ext cx="2209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Thank you!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95776" y="609600"/>
            <a:ext cx="26290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Artist’s view of the past installation  activity…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47223"/>
            <a:ext cx="3429000" cy="4850375"/>
          </a:xfrm>
          <a:prstGeom prst="rect">
            <a:avLst/>
          </a:prstGeom>
        </p:spPr>
      </p:pic>
      <p:sp>
        <p:nvSpPr>
          <p:cNvPr id="8" name="CasellaDiTesto 5"/>
          <p:cNvSpPr txBox="1"/>
          <p:nvPr/>
        </p:nvSpPr>
        <p:spPr>
          <a:xfrm>
            <a:off x="5429188" y="4970621"/>
            <a:ext cx="35434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… and of the current analysis work…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Kaon decays at CERN – NA62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1" y="1295400"/>
            <a:ext cx="5715000" cy="395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615337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The main goal is the measurement of  BR(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K</a:t>
            </a:r>
            <a:r>
              <a:rPr lang="en-US" baseline="30000" dirty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® p</a:t>
            </a:r>
            <a:r>
              <a:rPr lang="en-US" baseline="30000" dirty="0">
                <a:solidFill>
                  <a:srgbClr val="0000CC"/>
                </a:solidFill>
              </a:rPr>
              <a:t>+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Symbol" pitchFamily="18" charset="2"/>
              </a:rPr>
              <a:t>nn</a:t>
            </a:r>
            <a:r>
              <a:rPr lang="en-US" dirty="0" smtClean="0">
                <a:solidFill>
                  <a:srgbClr val="0000CC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) with 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O(10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%) precision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Abundance of other kaon decays for 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Rare kaon decays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LNV/LFV studies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CC"/>
                </a:solidFill>
                <a:latin typeface="+mn-lt"/>
              </a:rPr>
              <a:t>E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xotics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5994" y="194787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Symbol" pitchFamily="18" charset="2"/>
              </a:rPr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0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exotics at NA62?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697" y="9906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Production of feebly-interacting particles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originates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from the heavy hadrons produced by protons on a target. The cross sections increase with the energy, so a high-energy, high-intensity beam is needed.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The CERN SPS provides a 400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/c beam, with high intensity and the possibility to produce large fluxes of beauty and charmed hadrons with protons hitting a high-Z target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97" y="36576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The couplings are such that the hidden sector mediators have a long </a:t>
            </a:r>
            <a:r>
              <a:rPr lang="en-US" smtClean="0">
                <a:solidFill>
                  <a:srgbClr val="0000CC"/>
                </a:solidFill>
                <a:latin typeface="+mn-lt"/>
              </a:rPr>
              <a:t>lifetime </a:t>
            </a:r>
            <a:r>
              <a:rPr lang="en-US">
                <a:solidFill>
                  <a:srgbClr val="0000CC"/>
                </a:solidFill>
                <a:latin typeface="+mn-lt"/>
              </a:rPr>
              <a:t>[</a:t>
            </a:r>
            <a:r>
              <a:rPr lang="en-US" smtClean="0">
                <a:solidFill>
                  <a:srgbClr val="0000CC"/>
                </a:solidFill>
                <a:latin typeface="+mn-lt"/>
              </a:rPr>
              <a:t>O(Km)]</a:t>
            </a:r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The best detection is achieved with a long decay volume followed by a spectrometer and a set of detectors for particle identification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NA62 and its beam fulfill these requirements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75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NA62 goals and challenges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7013" y="990600"/>
            <a:ext cx="8916987" cy="2209800"/>
          </a:xfrm>
        </p:spPr>
        <p:txBody>
          <a:bodyPr/>
          <a:lstStyle/>
          <a:p>
            <a:pPr lvl="1"/>
            <a:r>
              <a:rPr lang="en-US" sz="1600" dirty="0" smtClean="0">
                <a:solidFill>
                  <a:srgbClr val="0000CC"/>
                </a:solidFill>
              </a:rPr>
              <a:t>Measurement of the K</a:t>
            </a:r>
            <a:r>
              <a:rPr lang="en-US" sz="1600" baseline="30000" dirty="0" smtClean="0">
                <a:solidFill>
                  <a:srgbClr val="0000CC"/>
                </a:solidFill>
              </a:rPr>
              <a:t>+</a:t>
            </a:r>
            <a:r>
              <a:rPr lang="en-US" sz="1600" dirty="0" smtClean="0">
                <a:solidFill>
                  <a:srgbClr val="0000CC"/>
                </a:solidFill>
                <a:latin typeface="Symbol" pitchFamily="18" charset="2"/>
              </a:rPr>
              <a:t> ® p</a:t>
            </a:r>
            <a:r>
              <a:rPr lang="en-US" sz="1600" baseline="30000" dirty="0" smtClean="0">
                <a:solidFill>
                  <a:srgbClr val="0000CC"/>
                </a:solidFill>
              </a:rPr>
              <a:t>+</a:t>
            </a:r>
            <a:r>
              <a:rPr lang="en-US" sz="1600" dirty="0" smtClean="0">
                <a:solidFill>
                  <a:srgbClr val="0000CC"/>
                </a:solidFill>
                <a:latin typeface="Symbol" pitchFamily="18" charset="2"/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  <a:latin typeface="Symbol" pitchFamily="18" charset="2"/>
              </a:rPr>
              <a:t>nn</a:t>
            </a:r>
            <a:r>
              <a:rPr lang="en-US" sz="1600" dirty="0" smtClean="0">
                <a:solidFill>
                  <a:srgbClr val="0000CC"/>
                </a:solidFill>
                <a:latin typeface="Symbol" pitchFamily="18" charset="2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+mj-lt"/>
              </a:rPr>
              <a:t>branching ratio</a:t>
            </a:r>
          </a:p>
          <a:p>
            <a:pPr lvl="2"/>
            <a:r>
              <a:rPr lang="en-US" sz="1400" dirty="0" smtClean="0"/>
              <a:t>This requires at least 10</a:t>
            </a:r>
            <a:r>
              <a:rPr lang="en-US" sz="1400" baseline="30000" dirty="0" smtClean="0"/>
              <a:t>13</a:t>
            </a:r>
            <a:r>
              <a:rPr lang="en-US" sz="1400" dirty="0" smtClean="0"/>
              <a:t> Kaon decays</a:t>
            </a:r>
          </a:p>
          <a:p>
            <a:pPr lvl="2"/>
            <a:r>
              <a:rPr lang="en-US" sz="1400" dirty="0" smtClean="0"/>
              <a:t>In-flight decay technique</a:t>
            </a:r>
          </a:p>
          <a:p>
            <a:pPr lvl="2"/>
            <a:r>
              <a:rPr lang="en-US" sz="1400" dirty="0" smtClean="0"/>
              <a:t>75 </a:t>
            </a:r>
            <a:r>
              <a:rPr lang="en-US" sz="1400" dirty="0" err="1" smtClean="0"/>
              <a:t>GeV</a:t>
            </a:r>
            <a:r>
              <a:rPr lang="en-US" sz="1400" dirty="0" smtClean="0"/>
              <a:t> beam helps in background rejection</a:t>
            </a:r>
          </a:p>
          <a:p>
            <a:pPr lvl="3"/>
            <a:r>
              <a:rPr lang="en-US" sz="1200" dirty="0" smtClean="0"/>
              <a:t>Event selection with P</a:t>
            </a:r>
            <a:r>
              <a:rPr lang="en-US" sz="1200" baseline="-25000" dirty="0" smtClean="0">
                <a:latin typeface="Symbol" pitchFamily="18" charset="2"/>
              </a:rPr>
              <a:t>p</a:t>
            </a:r>
            <a:r>
              <a:rPr lang="en-US" sz="1200" dirty="0" smtClean="0"/>
              <a:t>&lt;35 </a:t>
            </a:r>
            <a:r>
              <a:rPr lang="en-US" sz="1200" dirty="0" err="1" smtClean="0"/>
              <a:t>GeV</a:t>
            </a:r>
            <a:r>
              <a:rPr lang="en-US" sz="1200" dirty="0" smtClean="0"/>
              <a:t>/c</a:t>
            </a:r>
          </a:p>
          <a:p>
            <a:pPr lvl="3"/>
            <a:r>
              <a:rPr lang="en-US" sz="1200" dirty="0" smtClean="0"/>
              <a:t>i.e. K</a:t>
            </a:r>
            <a:r>
              <a:rPr lang="en-US" sz="1200" baseline="-25000" dirty="0" smtClean="0">
                <a:latin typeface="Symbol" pitchFamily="18" charset="2"/>
              </a:rPr>
              <a:t>p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decays have more than 40 GeV of electromagnetic energy</a:t>
            </a:r>
          </a:p>
          <a:p>
            <a:pPr lvl="3"/>
            <a:r>
              <a:rPr lang="en-US" sz="1200" dirty="0" smtClean="0">
                <a:solidFill>
                  <a:srgbClr val="0000CC"/>
                </a:solidFill>
              </a:rPr>
              <a:t>O(10</a:t>
            </a:r>
            <a:r>
              <a:rPr lang="en-US" sz="1200" baseline="30000" dirty="0" smtClean="0">
                <a:solidFill>
                  <a:srgbClr val="0000CC"/>
                </a:solidFill>
              </a:rPr>
              <a:t>12</a:t>
            </a:r>
            <a:r>
              <a:rPr lang="en-US" sz="1200" dirty="0" smtClean="0">
                <a:solidFill>
                  <a:srgbClr val="0000CC"/>
                </a:solidFill>
              </a:rPr>
              <a:t>) rejection factor of common K decays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886200" y="1143000"/>
            <a:ext cx="68580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27013" y="3200400"/>
            <a:ext cx="4878387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+mj-lt"/>
              </a:rPr>
              <a:t>Good tracking </a:t>
            </a:r>
            <a:r>
              <a:rPr lang="en-US" sz="1600" dirty="0" smtClean="0">
                <a:solidFill>
                  <a:srgbClr val="0000CC"/>
                </a:solidFill>
                <a:latin typeface="+mj-lt"/>
              </a:rPr>
              <a:t>devices</a:t>
            </a:r>
          </a:p>
          <a:p>
            <a:endParaRPr lang="en-US" sz="1600" dirty="0">
              <a:solidFill>
                <a:srgbClr val="0000CC"/>
              </a:solidFill>
              <a:latin typeface="+mj-lt"/>
            </a:endParaRPr>
          </a:p>
          <a:p>
            <a:r>
              <a:rPr lang="en-US" sz="1400" dirty="0">
                <a:latin typeface="+mj-lt"/>
              </a:rPr>
              <a:t>Accurate measurement of the kaon momentum</a:t>
            </a:r>
          </a:p>
          <a:p>
            <a:r>
              <a:rPr lang="en-US" sz="1400" dirty="0">
                <a:latin typeface="+mj-lt"/>
              </a:rPr>
              <a:t>Accurate measurement of the pion momentum</a:t>
            </a:r>
          </a:p>
          <a:p>
            <a:r>
              <a:rPr lang="en-US" sz="1400" dirty="0">
                <a:latin typeface="+mj-lt"/>
              </a:rPr>
              <a:t>Missing mass </a:t>
            </a:r>
            <a:r>
              <a:rPr lang="en-US" sz="1400" dirty="0" smtClean="0">
                <a:latin typeface="+mj-lt"/>
              </a:rPr>
              <a:t>cut: O(10</a:t>
            </a:r>
            <a:r>
              <a:rPr lang="en-US" sz="1400" baseline="30000" dirty="0" smtClean="0">
                <a:latin typeface="+mj-lt"/>
              </a:rPr>
              <a:t>5</a:t>
            </a:r>
            <a:r>
              <a:rPr lang="en-US" sz="1400" dirty="0">
                <a:latin typeface="+mj-lt"/>
              </a:rPr>
              <a:t>) rejection 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on K</a:t>
            </a:r>
            <a:r>
              <a:rPr lang="en-US" sz="1400" baseline="-25000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 baseline="-25000" dirty="0">
                <a:latin typeface="+mj-lt"/>
              </a:rPr>
              <a:t>2</a:t>
            </a:r>
            <a:r>
              <a:rPr lang="en-US" sz="1400" dirty="0">
                <a:latin typeface="+mj-lt"/>
              </a:rPr>
              <a:t>, O(10</a:t>
            </a:r>
            <a:r>
              <a:rPr lang="en-US" sz="1400" baseline="30000" dirty="0">
                <a:latin typeface="+mj-lt"/>
              </a:rPr>
              <a:t>4</a:t>
            </a:r>
            <a:r>
              <a:rPr lang="en-US" sz="1400" dirty="0">
                <a:latin typeface="+mj-lt"/>
              </a:rPr>
              <a:t>) on </a:t>
            </a:r>
            <a:r>
              <a:rPr lang="en-US" sz="1400" dirty="0" smtClean="0">
                <a:latin typeface="+mj-lt"/>
              </a:rPr>
              <a:t>K</a:t>
            </a:r>
            <a:r>
              <a:rPr lang="en-US" sz="1400" baseline="-250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400" baseline="-25000" dirty="0" smtClean="0">
                <a:latin typeface="+mj-lt"/>
              </a:rPr>
              <a:t>2</a:t>
            </a:r>
          </a:p>
          <a:p>
            <a:endParaRPr lang="en-US" sz="1400" baseline="-25000" dirty="0">
              <a:latin typeface="+mj-lt"/>
            </a:endParaRPr>
          </a:p>
          <a:p>
            <a:endParaRPr lang="en-US" sz="1600" dirty="0" smtClean="0">
              <a:solidFill>
                <a:srgbClr val="0000CC"/>
              </a:solidFill>
              <a:latin typeface="+mj-lt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+mj-lt"/>
              </a:rPr>
              <a:t>Veto detectors</a:t>
            </a:r>
          </a:p>
          <a:p>
            <a:endParaRPr lang="en-US" sz="1600" dirty="0">
              <a:solidFill>
                <a:srgbClr val="0000CC"/>
              </a:solidFill>
              <a:latin typeface="+mj-lt"/>
            </a:endParaRPr>
          </a:p>
          <a:p>
            <a:r>
              <a:rPr lang="en-US" sz="1400" dirty="0" smtClean="0">
                <a:latin typeface="+mj-lt"/>
              </a:rPr>
              <a:t>Photons: </a:t>
            </a:r>
            <a:r>
              <a:rPr lang="en-US" sz="1400" dirty="0">
                <a:latin typeface="+mj-lt"/>
              </a:rPr>
              <a:t>to reduce the background by a factor of 10</a:t>
            </a:r>
            <a:r>
              <a:rPr lang="en-US" sz="1400" baseline="30000" dirty="0">
                <a:latin typeface="+mj-lt"/>
              </a:rPr>
              <a:t>8</a:t>
            </a:r>
          </a:p>
          <a:p>
            <a:r>
              <a:rPr lang="en-US" sz="1400" dirty="0" smtClean="0">
                <a:latin typeface="+mj-lt"/>
              </a:rPr>
              <a:t>Muons: </a:t>
            </a:r>
            <a:r>
              <a:rPr lang="en-US" sz="1400" dirty="0">
                <a:latin typeface="+mj-lt"/>
              </a:rPr>
              <a:t>add a rejection factor of O(10</a:t>
            </a:r>
            <a:r>
              <a:rPr lang="en-US" sz="1400" baseline="30000" dirty="0">
                <a:latin typeface="+mj-lt"/>
              </a:rPr>
              <a:t>5</a:t>
            </a:r>
            <a:r>
              <a:rPr lang="en-US" sz="1400" dirty="0">
                <a:latin typeface="+mj-lt"/>
              </a:rPr>
              <a:t>)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3369" y="3200400"/>
            <a:ext cx="3192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+mj-lt"/>
              </a:rPr>
              <a:t>Particle </a:t>
            </a:r>
            <a:r>
              <a:rPr lang="en-US" sz="1600" dirty="0" smtClean="0">
                <a:solidFill>
                  <a:srgbClr val="0000CC"/>
                </a:solidFill>
                <a:latin typeface="+mj-lt"/>
              </a:rPr>
              <a:t>identification</a:t>
            </a:r>
          </a:p>
          <a:p>
            <a:endParaRPr lang="en-US" sz="1600" dirty="0">
              <a:solidFill>
                <a:srgbClr val="0000CC"/>
              </a:solidFill>
              <a:latin typeface="+mj-lt"/>
            </a:endParaRPr>
          </a:p>
          <a:p>
            <a:r>
              <a:rPr lang="en-US" sz="1400" dirty="0">
                <a:latin typeface="+mj-lt"/>
              </a:rPr>
              <a:t>Identify kaons in the beam </a:t>
            </a:r>
          </a:p>
          <a:p>
            <a:r>
              <a:rPr lang="en-US" sz="1400" dirty="0">
                <a:latin typeface="+mj-lt"/>
              </a:rPr>
              <a:t>Identify positrons </a:t>
            </a:r>
          </a:p>
          <a:p>
            <a:r>
              <a:rPr lang="en-US" sz="1400" dirty="0">
                <a:latin typeface="+mj-lt"/>
              </a:rPr>
              <a:t>Additional </a:t>
            </a:r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400" dirty="0">
                <a:latin typeface="+mj-lt"/>
              </a:rPr>
              <a:t>/</a:t>
            </a:r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 dirty="0">
                <a:latin typeface="+mj-lt"/>
              </a:rPr>
              <a:t> rejection [O(10</a:t>
            </a:r>
            <a:r>
              <a:rPr lang="en-US" sz="1400" baseline="30000" dirty="0">
                <a:latin typeface="+mj-lt"/>
              </a:rPr>
              <a:t>2</a:t>
            </a:r>
            <a:r>
              <a:rPr lang="en-US" sz="1400" dirty="0" smtClean="0">
                <a:latin typeface="+mj-lt"/>
              </a:rPr>
              <a:t>)]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600" dirty="0">
                <a:solidFill>
                  <a:srgbClr val="0000CC"/>
                </a:solidFill>
                <a:latin typeface="+mj-lt"/>
              </a:rPr>
              <a:t>Precise sub-ns </a:t>
            </a:r>
            <a:r>
              <a:rPr lang="en-US" sz="1600" dirty="0" smtClean="0">
                <a:solidFill>
                  <a:srgbClr val="0000CC"/>
                </a:solidFill>
                <a:latin typeface="+mj-lt"/>
              </a:rPr>
              <a:t>timing</a:t>
            </a:r>
          </a:p>
          <a:p>
            <a:endParaRPr lang="en-US" sz="1600" dirty="0">
              <a:solidFill>
                <a:srgbClr val="0000CC"/>
              </a:solidFill>
              <a:latin typeface="+mj-lt"/>
            </a:endParaRPr>
          </a:p>
          <a:p>
            <a:r>
              <a:rPr lang="en-US" sz="1400" dirty="0" smtClean="0">
                <a:latin typeface="+mj-lt"/>
              </a:rPr>
              <a:t>Kaon-pion time association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To reduce random veto</a:t>
            </a:r>
            <a:endParaRPr lang="it-IT" sz="1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6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The NA62  detector</a:t>
            </a: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cxnSp>
        <p:nvCxnSpPr>
          <p:cNvPr id="227" name="Connettore 2 226"/>
          <p:cNvCxnSpPr/>
          <p:nvPr/>
        </p:nvCxnSpPr>
        <p:spPr bwMode="auto">
          <a:xfrm>
            <a:off x="100584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1" name="Rettangolo 230"/>
          <p:cNvSpPr/>
          <p:nvPr/>
        </p:nvSpPr>
        <p:spPr bwMode="auto">
          <a:xfrm>
            <a:off x="6934200" y="59436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" name="Rettangolo 255"/>
          <p:cNvSpPr/>
          <p:nvPr/>
        </p:nvSpPr>
        <p:spPr bwMode="auto">
          <a:xfrm>
            <a:off x="8382000" y="12192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7505" y="1927402"/>
            <a:ext cx="476093" cy="175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0" dirty="0" smtClean="0">
                <a:solidFill>
                  <a:schemeClr val="accent1"/>
                </a:solidFill>
                <a:latin typeface="+mn-lt"/>
              </a:rPr>
              <a:t>KTAG</a:t>
            </a:r>
            <a:endParaRPr lang="en-GB" sz="1000" b="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66272" y="990600"/>
            <a:ext cx="8033996" cy="2857178"/>
            <a:chOff x="304800" y="2121198"/>
            <a:chExt cx="8589639" cy="3553478"/>
          </a:xfrm>
        </p:grpSpPr>
        <p:sp>
          <p:nvSpPr>
            <p:cNvPr id="18" name="Slide Number Placeholder 206"/>
            <p:cNvSpPr txBox="1">
              <a:spLocks/>
            </p:cNvSpPr>
            <p:nvPr/>
          </p:nvSpPr>
          <p:spPr>
            <a:xfrm>
              <a:off x="6338194" y="5264707"/>
              <a:ext cx="2000040" cy="285317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fld id="{8F4B8251-7221-43DD-9F1A-6AF5275515AC}" type="slidenum">
                <a:rPr lang="en-US" smtClean="0">
                  <a:solidFill>
                    <a:prstClr val="white"/>
                  </a:solidFill>
                  <a:latin typeface="Calibri"/>
                </a:rPr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t>6</a:t>
              </a:fld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334"/>
            <p:cNvSpPr txBox="1"/>
            <p:nvPr/>
          </p:nvSpPr>
          <p:spPr>
            <a:xfrm>
              <a:off x="4599856" y="5291893"/>
              <a:ext cx="499216" cy="38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B050"/>
                  </a:solidFill>
                  <a:latin typeface="Calibri"/>
                </a:rPr>
                <a:t>LAV</a:t>
              </a:r>
              <a:r>
                <a:rPr lang="en-US" sz="1400" b="1" dirty="0" smtClean="0">
                  <a:solidFill>
                    <a:srgbClr val="00B050"/>
                  </a:solidFill>
                  <a:latin typeface="Calibri"/>
                </a:rPr>
                <a:t> </a:t>
              </a:r>
              <a:endParaRPr lang="en-GB" sz="1400" b="1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20" name="Right Brace 344"/>
            <p:cNvSpPr/>
            <p:nvPr/>
          </p:nvSpPr>
          <p:spPr>
            <a:xfrm rot="16200000" flipH="1" flipV="1">
              <a:off x="4726906" y="3768615"/>
              <a:ext cx="200855" cy="2917854"/>
            </a:xfrm>
            <a:prstGeom prst="rightBrace">
              <a:avLst>
                <a:gd name="adj1" fmla="val 46480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TextBox 345"/>
            <p:cNvSpPr txBox="1"/>
            <p:nvPr/>
          </p:nvSpPr>
          <p:spPr>
            <a:xfrm>
              <a:off x="7172212" y="3580735"/>
              <a:ext cx="598485" cy="344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200" dirty="0" smtClean="0">
                  <a:solidFill>
                    <a:prstClr val="black"/>
                  </a:solidFill>
                  <a:latin typeface="Calibri"/>
                </a:rPr>
                <a:t>CHOD</a:t>
              </a:r>
            </a:p>
          </p:txBody>
        </p:sp>
        <p:sp>
          <p:nvSpPr>
            <p:cNvPr id="22" name="TextBox 348"/>
            <p:cNvSpPr txBox="1"/>
            <p:nvPr/>
          </p:nvSpPr>
          <p:spPr>
            <a:xfrm>
              <a:off x="8430104" y="2256099"/>
              <a:ext cx="457466" cy="344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B0F0"/>
                  </a:solidFill>
                  <a:latin typeface="Calibri"/>
                </a:rPr>
                <a:t>SAC</a:t>
              </a:r>
              <a:endParaRPr lang="en-GB" sz="1200" b="1" dirty="0">
                <a:solidFill>
                  <a:srgbClr val="00B0F0"/>
                </a:solidFill>
                <a:latin typeface="Calibri"/>
              </a:endParaRPr>
            </a:p>
          </p:txBody>
        </p:sp>
        <p:cxnSp>
          <p:nvCxnSpPr>
            <p:cNvPr id="23" name="Straight Arrow Connector 349"/>
            <p:cNvCxnSpPr/>
            <p:nvPr/>
          </p:nvCxnSpPr>
          <p:spPr>
            <a:xfrm>
              <a:off x="8648816" y="2930600"/>
              <a:ext cx="81299" cy="115129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4" name="TextBox 350"/>
            <p:cNvSpPr txBox="1"/>
            <p:nvPr/>
          </p:nvSpPr>
          <p:spPr>
            <a:xfrm>
              <a:off x="7412625" y="2256099"/>
              <a:ext cx="420721" cy="344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B0F0"/>
                  </a:solidFill>
                  <a:latin typeface="Calibri"/>
                </a:rPr>
                <a:t>IRC</a:t>
              </a:r>
              <a:endParaRPr lang="en-GB" sz="1200" b="1" dirty="0">
                <a:solidFill>
                  <a:srgbClr val="00B0F0"/>
                </a:solidFill>
                <a:latin typeface="Calibri"/>
              </a:endParaRPr>
            </a:p>
          </p:txBody>
        </p:sp>
        <p:cxnSp>
          <p:nvCxnSpPr>
            <p:cNvPr id="25" name="Straight Arrow Connector 351"/>
            <p:cNvCxnSpPr/>
            <p:nvPr/>
          </p:nvCxnSpPr>
          <p:spPr>
            <a:xfrm flipH="1">
              <a:off x="7594418" y="2838541"/>
              <a:ext cx="82595" cy="13736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6" name="Rectangle 353"/>
            <p:cNvSpPr/>
            <p:nvPr/>
          </p:nvSpPr>
          <p:spPr>
            <a:xfrm>
              <a:off x="636583" y="2930600"/>
              <a:ext cx="559543" cy="344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200" b="1" dirty="0" smtClean="0">
                  <a:solidFill>
                    <a:srgbClr val="0000CC"/>
                  </a:solidFill>
                  <a:latin typeface="Calibri"/>
                </a:rPr>
                <a:t>KTAG</a:t>
              </a:r>
            </a:p>
          </p:txBody>
        </p:sp>
        <p:sp>
          <p:nvSpPr>
            <p:cNvPr id="27" name="TextBox 402"/>
            <p:cNvSpPr txBox="1"/>
            <p:nvPr/>
          </p:nvSpPr>
          <p:spPr>
            <a:xfrm>
              <a:off x="4940243" y="2121198"/>
              <a:ext cx="1859862" cy="34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200" b="1" dirty="0" smtClean="0">
                  <a:solidFill>
                    <a:schemeClr val="accent5">
                      <a:lumMod val="10000"/>
                    </a:schemeClr>
                  </a:solidFill>
                  <a:latin typeface="Calibri"/>
                </a:rPr>
                <a:t>SPECTROMETER</a:t>
              </a:r>
              <a:endParaRPr lang="en-US" sz="1200" b="1" dirty="0">
                <a:solidFill>
                  <a:schemeClr val="accent5">
                    <a:lumMod val="10000"/>
                  </a:schemeClr>
                </a:solidFill>
                <a:latin typeface="Calibri"/>
              </a:endParaRPr>
            </a:p>
          </p:txBody>
        </p:sp>
        <p:sp>
          <p:nvSpPr>
            <p:cNvPr id="31" name="Rectangle 657"/>
            <p:cNvSpPr/>
            <p:nvPr/>
          </p:nvSpPr>
          <p:spPr>
            <a:xfrm>
              <a:off x="304800" y="4298365"/>
              <a:ext cx="2844777" cy="124267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Rectangle 658"/>
            <p:cNvSpPr/>
            <p:nvPr/>
          </p:nvSpPr>
          <p:spPr>
            <a:xfrm>
              <a:off x="3162000" y="3705998"/>
              <a:ext cx="3142920" cy="1315154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Rectangle 659"/>
            <p:cNvSpPr/>
            <p:nvPr/>
          </p:nvSpPr>
          <p:spPr>
            <a:xfrm>
              <a:off x="419898" y="4273819"/>
              <a:ext cx="71430" cy="17863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Rectangle 660"/>
            <p:cNvSpPr/>
            <p:nvPr/>
          </p:nvSpPr>
          <p:spPr>
            <a:xfrm>
              <a:off x="1134198" y="4273819"/>
              <a:ext cx="428580" cy="178633"/>
            </a:xfrm>
            <a:prstGeom prst="rect">
              <a:avLst/>
            </a:prstGeom>
            <a:solidFill>
              <a:srgbClr val="F2F49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5" name="Group 28"/>
            <p:cNvGrpSpPr/>
            <p:nvPr/>
          </p:nvGrpSpPr>
          <p:grpSpPr>
            <a:xfrm>
              <a:off x="2723716" y="4334342"/>
              <a:ext cx="285720" cy="54099"/>
              <a:chOff x="2362200" y="4495800"/>
              <a:chExt cx="304800" cy="76200"/>
            </a:xfrm>
          </p:grpSpPr>
          <p:cxnSp>
            <p:nvCxnSpPr>
              <p:cNvPr id="220" name="Straight Connector 662"/>
              <p:cNvCxnSpPr/>
              <p:nvPr/>
            </p:nvCxnSpPr>
            <p:spPr>
              <a:xfrm rot="5400000">
                <a:off x="2324100" y="4533900"/>
                <a:ext cx="762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1" name="Straight Connector 663"/>
              <p:cNvCxnSpPr/>
              <p:nvPr/>
            </p:nvCxnSpPr>
            <p:spPr>
              <a:xfrm rot="5400000">
                <a:off x="2476500" y="4533900"/>
                <a:ext cx="762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2" name="Straight Connector 664"/>
              <p:cNvCxnSpPr/>
              <p:nvPr/>
            </p:nvCxnSpPr>
            <p:spPr>
              <a:xfrm rot="5400000">
                <a:off x="2628900" y="4533900"/>
                <a:ext cx="7620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6" name="Group 251"/>
            <p:cNvGrpSpPr/>
            <p:nvPr/>
          </p:nvGrpSpPr>
          <p:grpSpPr>
            <a:xfrm>
              <a:off x="7571261" y="4308988"/>
              <a:ext cx="88600" cy="108297"/>
              <a:chOff x="7751706" y="4351179"/>
              <a:chExt cx="94517" cy="138589"/>
            </a:xfrm>
          </p:grpSpPr>
          <p:sp>
            <p:nvSpPr>
              <p:cNvPr id="218" name="Rectangle 666"/>
              <p:cNvSpPr/>
              <p:nvPr/>
            </p:nvSpPr>
            <p:spPr>
              <a:xfrm rot="16200000">
                <a:off x="7776105" y="4419650"/>
                <a:ext cx="45719" cy="94517"/>
              </a:xfrm>
              <a:prstGeom prst="rect">
                <a:avLst/>
              </a:prstGeom>
              <a:solidFill>
                <a:srgbClr val="4F81BD"/>
              </a:solidFill>
              <a:ln w="31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9" name="Rectangle 667"/>
              <p:cNvSpPr/>
              <p:nvPr/>
            </p:nvSpPr>
            <p:spPr>
              <a:xfrm rot="16200000">
                <a:off x="7776105" y="4326780"/>
                <a:ext cx="45719" cy="94517"/>
              </a:xfrm>
              <a:prstGeom prst="rect">
                <a:avLst/>
              </a:prstGeom>
              <a:solidFill>
                <a:srgbClr val="4F81BD"/>
              </a:solidFill>
              <a:ln w="31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37" name="Straight Connector 668"/>
            <p:cNvCxnSpPr/>
            <p:nvPr/>
          </p:nvCxnSpPr>
          <p:spPr>
            <a:xfrm rot="5400000">
              <a:off x="5512115" y="4363136"/>
              <a:ext cx="1012255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8" name="Group 335"/>
            <p:cNvGrpSpPr/>
            <p:nvPr/>
          </p:nvGrpSpPr>
          <p:grpSpPr>
            <a:xfrm>
              <a:off x="3562818" y="3910598"/>
              <a:ext cx="1142880" cy="905075"/>
              <a:chOff x="3475584" y="3810652"/>
              <a:chExt cx="1219200" cy="1158240"/>
            </a:xfrm>
          </p:grpSpPr>
          <p:grpSp>
            <p:nvGrpSpPr>
              <p:cNvPr id="168" name="Group 91"/>
              <p:cNvGrpSpPr/>
              <p:nvPr/>
            </p:nvGrpSpPr>
            <p:grpSpPr>
              <a:xfrm>
                <a:off x="3475584" y="381065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214" name="Straight Connector 716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5" name="Straight Connector 717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6" name="Straight Connector 718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7" name="Straight Connector 719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69" name="Group 92"/>
              <p:cNvGrpSpPr/>
              <p:nvPr/>
            </p:nvGrpSpPr>
            <p:grpSpPr>
              <a:xfrm>
                <a:off x="3780384" y="381065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210" name="Straight Connector 712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1" name="Straight Connector 713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2" name="Straight Connector 714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3" name="Straight Connector 715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0" name="Group 97"/>
              <p:cNvGrpSpPr/>
              <p:nvPr/>
            </p:nvGrpSpPr>
            <p:grpSpPr>
              <a:xfrm>
                <a:off x="4085184" y="381065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206" name="Straight Connector 708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7" name="Straight Connector 709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8" name="Straight Connector 710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9" name="Straight Connector 711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1" name="Group 102"/>
              <p:cNvGrpSpPr/>
              <p:nvPr/>
            </p:nvGrpSpPr>
            <p:grpSpPr>
              <a:xfrm>
                <a:off x="3475584" y="475553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202" name="Straight Connector 704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3" name="Straight Connector 705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4" name="Straight Connector 706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5" name="Straight Connector 707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2" name="Group 107"/>
              <p:cNvGrpSpPr/>
              <p:nvPr/>
            </p:nvGrpSpPr>
            <p:grpSpPr>
              <a:xfrm>
                <a:off x="3780384" y="475553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98" name="Straight Connector 700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9" name="Straight Connector 701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0" name="Straight Connector 702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1" name="Straight Connector 703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3" name="Group 112"/>
              <p:cNvGrpSpPr/>
              <p:nvPr/>
            </p:nvGrpSpPr>
            <p:grpSpPr>
              <a:xfrm>
                <a:off x="4085184" y="475553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94" name="Straight Connector 696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5" name="Straight Connector 697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6" name="Straight Connector 698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7" name="Straight Connector 699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4" name="Group 117"/>
              <p:cNvGrpSpPr/>
              <p:nvPr/>
            </p:nvGrpSpPr>
            <p:grpSpPr>
              <a:xfrm>
                <a:off x="4313784" y="381065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90" name="Straight Connector 692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1" name="Straight Connector 693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2" name="Straight Connector 694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3" name="Straight Connector 695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5" name="Group 122"/>
              <p:cNvGrpSpPr/>
              <p:nvPr/>
            </p:nvGrpSpPr>
            <p:grpSpPr>
              <a:xfrm>
                <a:off x="4618584" y="381065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86" name="Straight Connector 688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7" name="Straight Connector 689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8" name="Straight Connector 690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9" name="Straight Connector 691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6" name="Group 132"/>
              <p:cNvGrpSpPr/>
              <p:nvPr/>
            </p:nvGrpSpPr>
            <p:grpSpPr>
              <a:xfrm>
                <a:off x="4313784" y="475553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82" name="Straight Connector 684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3" name="Straight Connector 685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4" name="Straight Connector 686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5" name="Straight Connector 687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77" name="Group 137"/>
              <p:cNvGrpSpPr/>
              <p:nvPr/>
            </p:nvGrpSpPr>
            <p:grpSpPr>
              <a:xfrm>
                <a:off x="4618584" y="4755532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78" name="Straight Connector 680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9" name="Straight Connector 681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0" name="Straight Connector 682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1" name="Straight Connector 683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39" name="Group 247"/>
            <p:cNvGrpSpPr/>
            <p:nvPr/>
          </p:nvGrpSpPr>
          <p:grpSpPr>
            <a:xfrm>
              <a:off x="4919988" y="3851054"/>
              <a:ext cx="571440" cy="1024164"/>
              <a:chOff x="4923384" y="3710941"/>
              <a:chExt cx="609600" cy="1310640"/>
            </a:xfrm>
          </p:grpSpPr>
          <p:grpSp>
            <p:nvGrpSpPr>
              <p:cNvPr id="138" name="Group 127"/>
              <p:cNvGrpSpPr/>
              <p:nvPr/>
            </p:nvGrpSpPr>
            <p:grpSpPr>
              <a:xfrm>
                <a:off x="4923384" y="371094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64" name="Straight Connector 747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5" name="Straight Connector 748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6" name="Straight Connector 749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7" name="Straight Connector 750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39" name="Group 142"/>
              <p:cNvGrpSpPr/>
              <p:nvPr/>
            </p:nvGrpSpPr>
            <p:grpSpPr>
              <a:xfrm>
                <a:off x="4923384" y="480822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60" name="Straight Connector 743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1" name="Straight Connector 744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2" name="Straight Connector 745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746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0" name="Group 147"/>
              <p:cNvGrpSpPr/>
              <p:nvPr/>
            </p:nvGrpSpPr>
            <p:grpSpPr>
              <a:xfrm>
                <a:off x="5151984" y="371094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56" name="Straight Connector 739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7" name="Straight Connector 740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8" name="Straight Connector 741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9" name="Straight Connector 742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1" name="Group 152"/>
              <p:cNvGrpSpPr/>
              <p:nvPr/>
            </p:nvGrpSpPr>
            <p:grpSpPr>
              <a:xfrm>
                <a:off x="5456784" y="371094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52" name="Straight Connector 735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3" name="Straight Connector 736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4" name="Straight Connector 737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5" name="Straight Connector 738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2" name="Group 157"/>
              <p:cNvGrpSpPr/>
              <p:nvPr/>
            </p:nvGrpSpPr>
            <p:grpSpPr>
              <a:xfrm>
                <a:off x="5151984" y="480822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48" name="Straight Connector 731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9" name="Straight Connector 732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0" name="Straight Connector 733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1" name="Straight Connector 734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3" name="Group 162"/>
              <p:cNvGrpSpPr/>
              <p:nvPr/>
            </p:nvGrpSpPr>
            <p:grpSpPr>
              <a:xfrm>
                <a:off x="5456784" y="480822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44" name="Straight Connector 727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5" name="Straight Connector 728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6" name="Straight Connector 729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47" name="Straight Connector 730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40" name="Group 248"/>
            <p:cNvGrpSpPr/>
            <p:nvPr/>
          </p:nvGrpSpPr>
          <p:grpSpPr>
            <a:xfrm>
              <a:off x="5634288" y="3767692"/>
              <a:ext cx="571440" cy="1190888"/>
              <a:chOff x="5685384" y="3634741"/>
              <a:chExt cx="609600" cy="1524000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5685384" y="363474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34" name="Straight Connector 778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5" name="Straight Connector 779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6" name="Straight Connector 780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7" name="Straight Connector 781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09" name="Group 172"/>
              <p:cNvGrpSpPr/>
              <p:nvPr/>
            </p:nvGrpSpPr>
            <p:grpSpPr>
              <a:xfrm>
                <a:off x="5994938" y="363474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30" name="Straight Connector 774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1" name="Straight Connector 775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2" name="Straight Connector 776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33" name="Straight Connector 777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10" name="Group 177"/>
              <p:cNvGrpSpPr/>
              <p:nvPr/>
            </p:nvGrpSpPr>
            <p:grpSpPr>
              <a:xfrm>
                <a:off x="6218784" y="363474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26" name="Straight Connector 770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7" name="Straight Connector 771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8" name="Straight Connector 772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9" name="Straight Connector 773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11" name="Group 182"/>
              <p:cNvGrpSpPr/>
              <p:nvPr/>
            </p:nvGrpSpPr>
            <p:grpSpPr>
              <a:xfrm>
                <a:off x="5685384" y="494538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22" name="Straight Connector 766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3" name="Straight Connector 767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4" name="Straight Connector 768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5" name="Straight Connector 769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12" name="Group 187"/>
              <p:cNvGrpSpPr/>
              <p:nvPr/>
            </p:nvGrpSpPr>
            <p:grpSpPr>
              <a:xfrm>
                <a:off x="5994938" y="494538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18" name="Straight Connector 762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9" name="Straight Connector 763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0" name="Straight Connector 764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21" name="Straight Connector 765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13" name="Group 192"/>
              <p:cNvGrpSpPr/>
              <p:nvPr/>
            </p:nvGrpSpPr>
            <p:grpSpPr>
              <a:xfrm>
                <a:off x="6218784" y="4945381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114" name="Straight Connector 758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5" name="Straight Connector 759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6" name="Straight Connector 760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17" name="Straight Connector 761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cxnSp>
          <p:nvCxnSpPr>
            <p:cNvPr id="41" name="Straight Connector 782"/>
            <p:cNvCxnSpPr/>
            <p:nvPr/>
          </p:nvCxnSpPr>
          <p:spPr>
            <a:xfrm rot="5400000">
              <a:off x="5224169" y="4363136"/>
              <a:ext cx="1012255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Straight Connector 783"/>
            <p:cNvCxnSpPr/>
            <p:nvPr/>
          </p:nvCxnSpPr>
          <p:spPr>
            <a:xfrm rot="5400000">
              <a:off x="5721955" y="4363136"/>
              <a:ext cx="1012255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Connector 784"/>
            <p:cNvCxnSpPr/>
            <p:nvPr/>
          </p:nvCxnSpPr>
          <p:spPr>
            <a:xfrm rot="5400000">
              <a:off x="5029478" y="4363136"/>
              <a:ext cx="1012255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44" name="Group 249"/>
            <p:cNvGrpSpPr/>
            <p:nvPr/>
          </p:nvGrpSpPr>
          <p:grpSpPr>
            <a:xfrm>
              <a:off x="5786076" y="3755645"/>
              <a:ext cx="71445" cy="1214981"/>
              <a:chOff x="5847309" y="3612356"/>
              <a:chExt cx="76216" cy="1554832"/>
            </a:xfrm>
          </p:grpSpPr>
          <p:sp>
            <p:nvSpPr>
              <p:cNvPr id="106" name="Rectangle 786"/>
              <p:cNvSpPr/>
              <p:nvPr/>
            </p:nvSpPr>
            <p:spPr>
              <a:xfrm>
                <a:off x="5847309" y="3612356"/>
                <a:ext cx="76200" cy="216694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7" name="Rectangle 787"/>
              <p:cNvSpPr/>
              <p:nvPr/>
            </p:nvSpPr>
            <p:spPr>
              <a:xfrm>
                <a:off x="5847325" y="4950494"/>
                <a:ext cx="76200" cy="216694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5" name="Rectangle 788"/>
            <p:cNvSpPr/>
            <p:nvPr/>
          </p:nvSpPr>
          <p:spPr>
            <a:xfrm>
              <a:off x="7656452" y="3952810"/>
              <a:ext cx="254602" cy="820651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46" name="Group 219"/>
            <p:cNvGrpSpPr/>
            <p:nvPr/>
          </p:nvGrpSpPr>
          <p:grpSpPr>
            <a:xfrm>
              <a:off x="6367682" y="3850229"/>
              <a:ext cx="670452" cy="1025814"/>
              <a:chOff x="7106970" y="3765891"/>
              <a:chExt cx="715224" cy="1312752"/>
            </a:xfrm>
            <a:solidFill>
              <a:srgbClr val="F2F494"/>
            </a:solidFill>
          </p:grpSpPr>
          <p:sp>
            <p:nvSpPr>
              <p:cNvPr id="97" name="Rectangle 790"/>
              <p:cNvSpPr/>
              <p:nvPr/>
            </p:nvSpPr>
            <p:spPr>
              <a:xfrm>
                <a:off x="7106970" y="3765891"/>
                <a:ext cx="715224" cy="131275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98" name="Group 213"/>
              <p:cNvGrpSpPr/>
              <p:nvPr/>
            </p:nvGrpSpPr>
            <p:grpSpPr>
              <a:xfrm>
                <a:off x="7678584" y="3796894"/>
                <a:ext cx="98255" cy="615310"/>
                <a:chOff x="5281613" y="1559719"/>
                <a:chExt cx="45719" cy="638175"/>
              </a:xfrm>
              <a:grpFill/>
            </p:grpSpPr>
            <p:sp>
              <p:nvSpPr>
                <p:cNvPr id="104" name="Arc 797"/>
                <p:cNvSpPr/>
                <p:nvPr/>
              </p:nvSpPr>
              <p:spPr>
                <a:xfrm>
                  <a:off x="5281613" y="1574006"/>
                  <a:ext cx="45719" cy="623888"/>
                </a:xfrm>
                <a:prstGeom prst="arc">
                  <a:avLst/>
                </a:prstGeom>
                <a:grp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5" name="Arc 798"/>
                <p:cNvSpPr/>
                <p:nvPr/>
              </p:nvSpPr>
              <p:spPr>
                <a:xfrm flipV="1">
                  <a:off x="5281613" y="1559719"/>
                  <a:ext cx="45719" cy="623888"/>
                </a:xfrm>
                <a:prstGeom prst="arc">
                  <a:avLst/>
                </a:prstGeom>
                <a:grp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99" name="Group 214"/>
              <p:cNvGrpSpPr/>
              <p:nvPr/>
            </p:nvGrpSpPr>
            <p:grpSpPr>
              <a:xfrm>
                <a:off x="7697814" y="4428706"/>
                <a:ext cx="98255" cy="615310"/>
                <a:chOff x="5281613" y="1559719"/>
                <a:chExt cx="45719" cy="638175"/>
              </a:xfrm>
              <a:grpFill/>
            </p:grpSpPr>
            <p:sp>
              <p:nvSpPr>
                <p:cNvPr id="102" name="Arc 795"/>
                <p:cNvSpPr/>
                <p:nvPr/>
              </p:nvSpPr>
              <p:spPr>
                <a:xfrm>
                  <a:off x="5281613" y="1574006"/>
                  <a:ext cx="45719" cy="623888"/>
                </a:xfrm>
                <a:prstGeom prst="arc">
                  <a:avLst/>
                </a:prstGeom>
                <a:grp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3" name="Arc 796"/>
                <p:cNvSpPr/>
                <p:nvPr/>
              </p:nvSpPr>
              <p:spPr>
                <a:xfrm flipV="1">
                  <a:off x="5281613" y="1559719"/>
                  <a:ext cx="45719" cy="623888"/>
                </a:xfrm>
                <a:prstGeom prst="arc">
                  <a:avLst/>
                </a:prstGeom>
                <a:grp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100" name="Rectangle 793"/>
              <p:cNvSpPr/>
              <p:nvPr/>
            </p:nvSpPr>
            <p:spPr>
              <a:xfrm>
                <a:off x="7155402" y="3861785"/>
                <a:ext cx="45719" cy="28408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1" name="Rectangle 794"/>
              <p:cNvSpPr/>
              <p:nvPr/>
            </p:nvSpPr>
            <p:spPr>
              <a:xfrm>
                <a:off x="7155402" y="4697791"/>
                <a:ext cx="45719" cy="28408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47" name="Straight Connector 799"/>
            <p:cNvCxnSpPr>
              <a:stCxn id="33" idx="1"/>
            </p:cNvCxnSpPr>
            <p:nvPr/>
          </p:nvCxnSpPr>
          <p:spPr>
            <a:xfrm rot="10800000" flipH="1" flipV="1">
              <a:off x="419897" y="4363135"/>
              <a:ext cx="3546556" cy="365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81394" y="3890683"/>
              <a:ext cx="162694" cy="944906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99154" y="3890683"/>
              <a:ext cx="169627" cy="944906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pic>
        <p:sp>
          <p:nvSpPr>
            <p:cNvPr id="50" name="Rectangle 802"/>
            <p:cNvSpPr/>
            <p:nvPr/>
          </p:nvSpPr>
          <p:spPr>
            <a:xfrm>
              <a:off x="8410390" y="3919154"/>
              <a:ext cx="133150" cy="887963"/>
            </a:xfrm>
            <a:prstGeom prst="rect">
              <a:avLst/>
            </a:prstGeom>
            <a:solidFill>
              <a:srgbClr val="996633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51" name="Straight Connector 803"/>
            <p:cNvCxnSpPr/>
            <p:nvPr/>
          </p:nvCxnSpPr>
          <p:spPr>
            <a:xfrm rot="5400000">
              <a:off x="8085001" y="4363136"/>
              <a:ext cx="1012255" cy="0"/>
            </a:xfrm>
            <a:prstGeom prst="line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2" name="Group 250"/>
            <p:cNvGrpSpPr/>
            <p:nvPr/>
          </p:nvGrpSpPr>
          <p:grpSpPr>
            <a:xfrm>
              <a:off x="7324411" y="3851054"/>
              <a:ext cx="71430" cy="1024164"/>
              <a:chOff x="7488372" y="3765683"/>
              <a:chExt cx="76200" cy="1310640"/>
            </a:xfrm>
          </p:grpSpPr>
          <p:grpSp>
            <p:nvGrpSpPr>
              <p:cNvPr id="87" name="Group 229"/>
              <p:cNvGrpSpPr/>
              <p:nvPr/>
            </p:nvGrpSpPr>
            <p:grpSpPr>
              <a:xfrm>
                <a:off x="7488372" y="3765683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93" name="Straight Connector 811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4" name="Straight Connector 812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5" name="Straight Connector 813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6" name="Straight Connector 814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88" name="Group 234"/>
              <p:cNvGrpSpPr/>
              <p:nvPr/>
            </p:nvGrpSpPr>
            <p:grpSpPr>
              <a:xfrm>
                <a:off x="7488372" y="4862963"/>
                <a:ext cx="76200" cy="213360"/>
                <a:chOff x="2971800" y="3581400"/>
                <a:chExt cx="228600" cy="213360"/>
              </a:xfrm>
            </p:grpSpPr>
            <p:cxnSp>
              <p:nvCxnSpPr>
                <p:cNvPr id="89" name="Straight Connector 807"/>
                <p:cNvCxnSpPr/>
                <p:nvPr/>
              </p:nvCxnSpPr>
              <p:spPr>
                <a:xfrm rot="5400000">
                  <a:off x="29413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0" name="Straight Connector 808"/>
                <p:cNvCxnSpPr/>
                <p:nvPr/>
              </p:nvCxnSpPr>
              <p:spPr>
                <a:xfrm rot="5400000">
                  <a:off x="28651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1" name="Straight Connector 809"/>
                <p:cNvCxnSpPr/>
                <p:nvPr/>
              </p:nvCxnSpPr>
              <p:spPr>
                <a:xfrm rot="5400000">
                  <a:off x="30175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2" name="Straight Connector 810"/>
                <p:cNvCxnSpPr/>
                <p:nvPr/>
              </p:nvCxnSpPr>
              <p:spPr>
                <a:xfrm rot="5400000">
                  <a:off x="3093720" y="3688080"/>
                  <a:ext cx="21336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cxnSp>
          <p:nvCxnSpPr>
            <p:cNvPr id="53" name="Straight Connector 815"/>
            <p:cNvCxnSpPr/>
            <p:nvPr/>
          </p:nvCxnSpPr>
          <p:spPr>
            <a:xfrm rot="5400000">
              <a:off x="6997550" y="4363136"/>
              <a:ext cx="1012255" cy="0"/>
            </a:xfrm>
            <a:prstGeom prst="line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" name="Straight Connector 816"/>
            <p:cNvCxnSpPr/>
            <p:nvPr/>
          </p:nvCxnSpPr>
          <p:spPr>
            <a:xfrm rot="5400000">
              <a:off x="6940676" y="4363136"/>
              <a:ext cx="1012255" cy="0"/>
            </a:xfrm>
            <a:prstGeom prst="line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5" name="Rectangle 817"/>
            <p:cNvSpPr/>
            <p:nvPr/>
          </p:nvSpPr>
          <p:spPr>
            <a:xfrm rot="5400000">
              <a:off x="8707329" y="4308419"/>
              <a:ext cx="66955" cy="7145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56" name="Straight Arrow Connector 818"/>
            <p:cNvCxnSpPr/>
            <p:nvPr/>
          </p:nvCxnSpPr>
          <p:spPr>
            <a:xfrm flipH="1">
              <a:off x="487885" y="4010456"/>
              <a:ext cx="52690" cy="23146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57" name="TextBox 819"/>
            <p:cNvSpPr txBox="1"/>
            <p:nvPr/>
          </p:nvSpPr>
          <p:spPr>
            <a:xfrm>
              <a:off x="304800" y="3729113"/>
              <a:ext cx="682805" cy="38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400" dirty="0" smtClean="0">
                  <a:solidFill>
                    <a:prstClr val="black"/>
                  </a:solidFill>
                  <a:latin typeface="Calibri"/>
                </a:rPr>
                <a:t>Target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8" name="Straight Connector 820"/>
            <p:cNvCxnSpPr/>
            <p:nvPr/>
          </p:nvCxnSpPr>
          <p:spPr>
            <a:xfrm flipV="1">
              <a:off x="3949810" y="4130923"/>
              <a:ext cx="4077752" cy="235865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9" name="Straight Connector 821"/>
            <p:cNvCxnSpPr/>
            <p:nvPr/>
          </p:nvCxnSpPr>
          <p:spPr>
            <a:xfrm>
              <a:off x="3949810" y="4367293"/>
              <a:ext cx="1298223" cy="6243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60" name="Straight Connector 822"/>
            <p:cNvCxnSpPr/>
            <p:nvPr/>
          </p:nvCxnSpPr>
          <p:spPr>
            <a:xfrm>
              <a:off x="3974777" y="4367293"/>
              <a:ext cx="1140106" cy="1040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61" name="TextBox 823"/>
            <p:cNvSpPr txBox="1"/>
            <p:nvPr/>
          </p:nvSpPr>
          <p:spPr>
            <a:xfrm>
              <a:off x="1595256" y="4819205"/>
              <a:ext cx="474262" cy="344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200" b="1" dirty="0" smtClean="0">
                  <a:solidFill>
                    <a:srgbClr val="FF0000"/>
                  </a:solidFill>
                  <a:latin typeface="Calibri"/>
                </a:rPr>
                <a:t>GTK</a:t>
              </a:r>
              <a:endParaRPr lang="en-US" sz="12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62" name="TextBox 824"/>
            <p:cNvSpPr txBox="1"/>
            <p:nvPr/>
          </p:nvSpPr>
          <p:spPr>
            <a:xfrm>
              <a:off x="6394586" y="2863150"/>
              <a:ext cx="566308" cy="299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600" b="1" dirty="0" smtClean="0">
                  <a:solidFill>
                    <a:srgbClr val="00B050"/>
                  </a:solidFill>
                  <a:latin typeface="Calibri"/>
                </a:rPr>
                <a:t>RICH</a:t>
              </a:r>
              <a:endParaRPr lang="en-US" sz="1600" b="1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63" name="TextBox 825"/>
            <p:cNvSpPr txBox="1"/>
            <p:nvPr/>
          </p:nvSpPr>
          <p:spPr>
            <a:xfrm>
              <a:off x="6612737" y="5291356"/>
              <a:ext cx="415030" cy="344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200" b="1" dirty="0" err="1" smtClean="0">
                  <a:solidFill>
                    <a:prstClr val="black"/>
                  </a:solidFill>
                  <a:latin typeface="Calibri"/>
                </a:rPr>
                <a:t>LKr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TextBox 826"/>
            <p:cNvSpPr txBox="1"/>
            <p:nvPr/>
          </p:nvSpPr>
          <p:spPr>
            <a:xfrm>
              <a:off x="8347372" y="5223905"/>
              <a:ext cx="547067" cy="344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200" b="1" dirty="0" smtClean="0">
                  <a:solidFill>
                    <a:srgbClr val="FF0000"/>
                  </a:solidFill>
                  <a:latin typeface="Calibri"/>
                </a:rPr>
                <a:t>MUV</a:t>
              </a:r>
              <a:endParaRPr lang="en-US" sz="1200" b="1" dirty="0">
                <a:solidFill>
                  <a:srgbClr val="FF0000"/>
                </a:solidFill>
                <a:latin typeface="Calibri"/>
              </a:endParaRPr>
            </a:p>
          </p:txBody>
        </p:sp>
        <p:grpSp>
          <p:nvGrpSpPr>
            <p:cNvPr id="65" name="Group 341"/>
            <p:cNvGrpSpPr/>
            <p:nvPr/>
          </p:nvGrpSpPr>
          <p:grpSpPr>
            <a:xfrm>
              <a:off x="3035137" y="4300801"/>
              <a:ext cx="42857" cy="51903"/>
              <a:chOff x="2971800" y="3581400"/>
              <a:chExt cx="228600" cy="213360"/>
            </a:xfrm>
          </p:grpSpPr>
          <p:cxnSp>
            <p:nvCxnSpPr>
              <p:cNvPr id="82" name="Straight Connector 828"/>
              <p:cNvCxnSpPr/>
              <p:nvPr/>
            </p:nvCxnSpPr>
            <p:spPr>
              <a:xfrm rot="5400000">
                <a:off x="2941320" y="3688080"/>
                <a:ext cx="21336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4" name="Straight Connector 829"/>
              <p:cNvCxnSpPr/>
              <p:nvPr/>
            </p:nvCxnSpPr>
            <p:spPr>
              <a:xfrm rot="5400000">
                <a:off x="2865120" y="3688080"/>
                <a:ext cx="21336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5" name="Straight Connector 830"/>
              <p:cNvCxnSpPr/>
              <p:nvPr/>
            </p:nvCxnSpPr>
            <p:spPr>
              <a:xfrm rot="5400000">
                <a:off x="3017520" y="3688080"/>
                <a:ext cx="21336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" name="Straight Connector 831"/>
              <p:cNvCxnSpPr/>
              <p:nvPr/>
            </p:nvCxnSpPr>
            <p:spPr>
              <a:xfrm rot="5400000">
                <a:off x="3093720" y="3688080"/>
                <a:ext cx="21336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6" name="Group 346"/>
            <p:cNvGrpSpPr/>
            <p:nvPr/>
          </p:nvGrpSpPr>
          <p:grpSpPr>
            <a:xfrm>
              <a:off x="3035137" y="4373367"/>
              <a:ext cx="42857" cy="51903"/>
              <a:chOff x="2971800" y="3581400"/>
              <a:chExt cx="228600" cy="213360"/>
            </a:xfrm>
          </p:grpSpPr>
          <p:cxnSp>
            <p:nvCxnSpPr>
              <p:cNvPr id="78" name="Straight Connector 833"/>
              <p:cNvCxnSpPr/>
              <p:nvPr/>
            </p:nvCxnSpPr>
            <p:spPr>
              <a:xfrm rot="5400000">
                <a:off x="2941320" y="3688080"/>
                <a:ext cx="21336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9" name="Straight Connector 834"/>
              <p:cNvCxnSpPr/>
              <p:nvPr/>
            </p:nvCxnSpPr>
            <p:spPr>
              <a:xfrm rot="5400000">
                <a:off x="2865120" y="3688080"/>
                <a:ext cx="21336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0" name="Straight Connector 835"/>
              <p:cNvCxnSpPr/>
              <p:nvPr/>
            </p:nvCxnSpPr>
            <p:spPr>
              <a:xfrm rot="5400000">
                <a:off x="3017520" y="3688080"/>
                <a:ext cx="21336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1" name="Straight Connector 836"/>
              <p:cNvCxnSpPr/>
              <p:nvPr/>
            </p:nvCxnSpPr>
            <p:spPr>
              <a:xfrm rot="5400000">
                <a:off x="3093720" y="3688080"/>
                <a:ext cx="21336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67" name="TextBox 837"/>
            <p:cNvSpPr txBox="1"/>
            <p:nvPr/>
          </p:nvSpPr>
          <p:spPr>
            <a:xfrm>
              <a:off x="2477616" y="3036989"/>
              <a:ext cx="994566" cy="344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200" b="1" dirty="0" smtClean="0">
                  <a:solidFill>
                    <a:schemeClr val="accent2">
                      <a:lumMod val="50000"/>
                    </a:schemeClr>
                  </a:solidFill>
                  <a:latin typeface="Calibri"/>
                </a:rPr>
                <a:t>CHANTI</a:t>
              </a:r>
            </a:p>
          </p:txBody>
        </p:sp>
        <p:cxnSp>
          <p:nvCxnSpPr>
            <p:cNvPr id="68" name="Straight Arrow Connector 838"/>
            <p:cNvCxnSpPr/>
            <p:nvPr/>
          </p:nvCxnSpPr>
          <p:spPr>
            <a:xfrm>
              <a:off x="2904164" y="3672552"/>
              <a:ext cx="87260" cy="542568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tailEnd type="arrow"/>
            </a:ln>
            <a:effectLst/>
          </p:spPr>
        </p:cxnSp>
        <p:grpSp>
          <p:nvGrpSpPr>
            <p:cNvPr id="69" name="Group 246"/>
            <p:cNvGrpSpPr/>
            <p:nvPr/>
          </p:nvGrpSpPr>
          <p:grpSpPr>
            <a:xfrm>
              <a:off x="541130" y="4500780"/>
              <a:ext cx="1086979" cy="743186"/>
              <a:chOff x="252112" y="4197625"/>
              <a:chExt cx="1159566" cy="951070"/>
            </a:xfrm>
          </p:grpSpPr>
          <p:sp>
            <p:nvSpPr>
              <p:cNvPr id="76" name="TextBox 840"/>
              <p:cNvSpPr txBox="1"/>
              <p:nvPr/>
            </p:nvSpPr>
            <p:spPr>
              <a:xfrm>
                <a:off x="252112" y="4707828"/>
                <a:ext cx="969376" cy="440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Beam Pipe</a:t>
                </a:r>
              </a:p>
            </p:txBody>
          </p:sp>
          <p:cxnSp>
            <p:nvCxnSpPr>
              <p:cNvPr id="77" name="Straight Arrow Connector 841"/>
              <p:cNvCxnSpPr>
                <a:stCxn id="76" idx="0"/>
              </p:cNvCxnSpPr>
              <p:nvPr/>
            </p:nvCxnSpPr>
            <p:spPr>
              <a:xfrm flipV="1">
                <a:off x="736800" y="4197625"/>
                <a:ext cx="674878" cy="51020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70" name="Rectangle 842"/>
            <p:cNvSpPr/>
            <p:nvPr/>
          </p:nvSpPr>
          <p:spPr>
            <a:xfrm>
              <a:off x="6320060" y="4348237"/>
              <a:ext cx="2328657" cy="35726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 w="9525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1" name="Straight Connector 843"/>
            <p:cNvCxnSpPr/>
            <p:nvPr/>
          </p:nvCxnSpPr>
          <p:spPr>
            <a:xfrm rot="5400000">
              <a:off x="5507474" y="4322176"/>
              <a:ext cx="56262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2" name="Straight Connector 844"/>
            <p:cNvCxnSpPr/>
            <p:nvPr/>
          </p:nvCxnSpPr>
          <p:spPr>
            <a:xfrm rot="5400000">
              <a:off x="5703099" y="4322183"/>
              <a:ext cx="56262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Straight Connector 845"/>
            <p:cNvCxnSpPr/>
            <p:nvPr/>
          </p:nvCxnSpPr>
          <p:spPr>
            <a:xfrm rot="5400000">
              <a:off x="5989944" y="4340418"/>
              <a:ext cx="56262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4" name="Straight Connector 846"/>
            <p:cNvCxnSpPr/>
            <p:nvPr/>
          </p:nvCxnSpPr>
          <p:spPr>
            <a:xfrm rot="5400000">
              <a:off x="6199172" y="4360110"/>
              <a:ext cx="56262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5" name="Right Brace 848"/>
            <p:cNvSpPr/>
            <p:nvPr/>
          </p:nvSpPr>
          <p:spPr>
            <a:xfrm rot="5400000" flipH="1">
              <a:off x="5791154" y="3183900"/>
              <a:ext cx="195380" cy="794834"/>
            </a:xfrm>
            <a:prstGeom prst="rightBrace">
              <a:avLst>
                <a:gd name="adj1" fmla="val 46480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23" name="CasellaDiTesto 222"/>
          <p:cNvSpPr txBox="1"/>
          <p:nvPr/>
        </p:nvSpPr>
        <p:spPr>
          <a:xfrm>
            <a:off x="381000" y="1912568"/>
            <a:ext cx="1768344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CC"/>
                </a:solidFill>
                <a:latin typeface="+mn-lt"/>
              </a:rPr>
              <a:t>Differential Cherenkov for K+ ID in beam</a:t>
            </a:r>
            <a:endParaRPr lang="it-IT" sz="1000" b="1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225" name="Connettore 2 224"/>
          <p:cNvCxnSpPr>
            <a:endCxn id="26" idx="0"/>
          </p:cNvCxnSpPr>
          <p:nvPr/>
        </p:nvCxnSpPr>
        <p:spPr bwMode="auto">
          <a:xfrm flipH="1">
            <a:off x="1038267" y="1386776"/>
            <a:ext cx="14534" cy="25462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9" name="Connettore 2 228"/>
          <p:cNvCxnSpPr/>
          <p:nvPr/>
        </p:nvCxnSpPr>
        <p:spPr bwMode="auto">
          <a:xfrm>
            <a:off x="1401198" y="2237968"/>
            <a:ext cx="0" cy="379634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0" name="CasellaDiTesto 229"/>
          <p:cNvSpPr txBox="1"/>
          <p:nvPr/>
        </p:nvSpPr>
        <p:spPr>
          <a:xfrm>
            <a:off x="1469212" y="3376869"/>
            <a:ext cx="176834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Beam tracker</a:t>
            </a:r>
          </a:p>
          <a:p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Si pixels, 3 stations</a:t>
            </a:r>
            <a:endParaRPr lang="it-IT" sz="10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3" name="Connettore 2 232"/>
          <p:cNvCxnSpPr/>
          <p:nvPr/>
        </p:nvCxnSpPr>
        <p:spPr bwMode="auto">
          <a:xfrm flipV="1">
            <a:off x="2557423" y="2834536"/>
            <a:ext cx="272053" cy="54233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4" name="CasellaDiTesto 233"/>
          <p:cNvSpPr txBox="1"/>
          <p:nvPr/>
        </p:nvSpPr>
        <p:spPr>
          <a:xfrm>
            <a:off x="3441595" y="3756503"/>
            <a:ext cx="2695366" cy="707886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50"/>
                </a:solidFill>
                <a:latin typeface="+mn-lt"/>
              </a:rPr>
              <a:t>Large angle photon vetoes</a:t>
            </a:r>
          </a:p>
          <a:p>
            <a:r>
              <a:rPr lang="en-US" sz="1000" b="1" dirty="0" smtClean="0">
                <a:solidFill>
                  <a:srgbClr val="00B050"/>
                </a:solidFill>
                <a:latin typeface="+mn-lt"/>
              </a:rPr>
              <a:t>OPAL lead glass</a:t>
            </a:r>
          </a:p>
          <a:p>
            <a:r>
              <a:rPr lang="en-US" sz="1000" b="1" dirty="0" smtClean="0">
                <a:solidFill>
                  <a:srgbClr val="00B050"/>
                </a:solidFill>
                <a:latin typeface="+mn-lt"/>
              </a:rPr>
              <a:t>11 stations in vacuum [O(10</a:t>
            </a:r>
            <a:r>
              <a:rPr lang="en-US" sz="1000" b="1" baseline="30000" dirty="0" smtClean="0">
                <a:solidFill>
                  <a:srgbClr val="00B050"/>
                </a:solidFill>
                <a:latin typeface="+mn-lt"/>
              </a:rPr>
              <a:t>-6</a:t>
            </a:r>
            <a:r>
              <a:rPr lang="en-US" sz="1000" b="1" dirty="0" smtClean="0">
                <a:solidFill>
                  <a:srgbClr val="00B050"/>
                </a:solidFill>
                <a:latin typeface="+mn-lt"/>
              </a:rPr>
              <a:t>) mbar]</a:t>
            </a:r>
          </a:p>
          <a:p>
            <a:r>
              <a:rPr lang="en-US" sz="1000" b="1" dirty="0" smtClean="0">
                <a:solidFill>
                  <a:srgbClr val="00B050"/>
                </a:solidFill>
                <a:latin typeface="+mn-lt"/>
              </a:rPr>
              <a:t>1 in air</a:t>
            </a:r>
            <a:endParaRPr lang="it-IT" sz="1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35" name="Rettangolo 234"/>
          <p:cNvSpPr/>
          <p:nvPr/>
        </p:nvSpPr>
        <p:spPr bwMode="auto">
          <a:xfrm>
            <a:off x="5481992" y="3702270"/>
            <a:ext cx="68013" cy="325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6" name="CasellaDiTesto 235"/>
          <p:cNvSpPr txBox="1"/>
          <p:nvPr/>
        </p:nvSpPr>
        <p:spPr>
          <a:xfrm>
            <a:off x="2345608" y="2020399"/>
            <a:ext cx="1496291" cy="24622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Charged veto</a:t>
            </a:r>
            <a:endParaRPr lang="it-IT" sz="1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7" name="Rettangolo 236"/>
          <p:cNvSpPr/>
          <p:nvPr/>
        </p:nvSpPr>
        <p:spPr bwMode="auto">
          <a:xfrm>
            <a:off x="2421397" y="2454902"/>
            <a:ext cx="816159" cy="650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CasellaDiTesto 238"/>
          <p:cNvSpPr txBox="1"/>
          <p:nvPr/>
        </p:nvSpPr>
        <p:spPr>
          <a:xfrm>
            <a:off x="4733846" y="1207534"/>
            <a:ext cx="1836357" cy="400110"/>
          </a:xfrm>
          <a:prstGeom prst="rect">
            <a:avLst/>
          </a:prstGeom>
          <a:noFill/>
          <a:ln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5">
                    <a:lumMod val="10000"/>
                  </a:schemeClr>
                </a:solidFill>
                <a:latin typeface="+mj-lt"/>
              </a:rPr>
              <a:t>Dipole magnet</a:t>
            </a:r>
          </a:p>
          <a:p>
            <a:r>
              <a:rPr lang="en-US" sz="1000" b="1" dirty="0" smtClean="0">
                <a:solidFill>
                  <a:schemeClr val="accent5">
                    <a:lumMod val="10000"/>
                  </a:schemeClr>
                </a:solidFill>
                <a:latin typeface="+mj-lt"/>
              </a:rPr>
              <a:t>4 straw-tracker stations</a:t>
            </a:r>
            <a:endParaRPr lang="it-IT" sz="1000" b="1" dirty="0">
              <a:solidFill>
                <a:schemeClr val="accent5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40" name="Rettangolo 239"/>
          <p:cNvSpPr/>
          <p:nvPr/>
        </p:nvSpPr>
        <p:spPr bwMode="auto">
          <a:xfrm>
            <a:off x="7250336" y="1749868"/>
            <a:ext cx="816159" cy="650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2" name="Connettore 2 241"/>
          <p:cNvCxnSpPr/>
          <p:nvPr/>
        </p:nvCxnSpPr>
        <p:spPr bwMode="auto">
          <a:xfrm>
            <a:off x="5686031" y="1624450"/>
            <a:ext cx="3066" cy="3904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3" name="CasellaDiTesto 242"/>
          <p:cNvSpPr txBox="1"/>
          <p:nvPr/>
        </p:nvSpPr>
        <p:spPr>
          <a:xfrm>
            <a:off x="5958084" y="1804101"/>
            <a:ext cx="129225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en-US" sz="1000" b="1" dirty="0" smtClean="0">
                <a:solidFill>
                  <a:srgbClr val="00B050"/>
                </a:solidFill>
                <a:latin typeface="+mj-lt"/>
              </a:rPr>
              <a:t>/</a:t>
            </a:r>
            <a:r>
              <a:rPr lang="en-US" sz="1000" b="1" dirty="0" smtClean="0">
                <a:solidFill>
                  <a:srgbClr val="00B050"/>
                </a:solidFill>
                <a:latin typeface="Symbol" pitchFamily="18" charset="2"/>
              </a:rPr>
              <a:t>m</a:t>
            </a:r>
            <a:r>
              <a:rPr lang="en-US" sz="1000" b="1" dirty="0" smtClean="0">
                <a:solidFill>
                  <a:srgbClr val="00B050"/>
                </a:solidFill>
                <a:latin typeface="+mj-lt"/>
              </a:rPr>
              <a:t> ID</a:t>
            </a:r>
          </a:p>
          <a:p>
            <a:r>
              <a:rPr lang="en-US" sz="1000" b="1" dirty="0" smtClean="0">
                <a:solidFill>
                  <a:srgbClr val="00B050"/>
                </a:solidFill>
                <a:latin typeface="+mj-lt"/>
              </a:rPr>
              <a:t>17m, 1 </a:t>
            </a:r>
            <a:r>
              <a:rPr lang="en-US" sz="1000" b="1" dirty="0" err="1" smtClean="0">
                <a:solidFill>
                  <a:srgbClr val="00B050"/>
                </a:solidFill>
                <a:latin typeface="+mj-lt"/>
              </a:rPr>
              <a:t>atm</a:t>
            </a:r>
            <a:r>
              <a:rPr lang="en-US" sz="1000" b="1" dirty="0" smtClean="0">
                <a:solidFill>
                  <a:srgbClr val="00B050"/>
                </a:solidFill>
                <a:latin typeface="+mj-lt"/>
              </a:rPr>
              <a:t> Ne</a:t>
            </a:r>
            <a:endParaRPr lang="it-IT" sz="1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4" name="Rettangolo 243"/>
          <p:cNvSpPr/>
          <p:nvPr/>
        </p:nvSpPr>
        <p:spPr bwMode="auto">
          <a:xfrm>
            <a:off x="6978283" y="2021035"/>
            <a:ext cx="816159" cy="650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" name="CasellaDiTesto 244"/>
          <p:cNvSpPr txBox="1"/>
          <p:nvPr/>
        </p:nvSpPr>
        <p:spPr>
          <a:xfrm>
            <a:off x="7581897" y="3756503"/>
            <a:ext cx="88417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rgbClr val="FF0000"/>
                </a:solidFill>
                <a:latin typeface="+mn-lt"/>
              </a:rPr>
              <a:t>Muon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 veto</a:t>
            </a:r>
          </a:p>
          <a:p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Fe/</a:t>
            </a:r>
            <a:r>
              <a:rPr lang="en-US" sz="1000" b="1" dirty="0" err="1" smtClean="0">
                <a:solidFill>
                  <a:srgbClr val="FF0000"/>
                </a:solidFill>
                <a:latin typeface="+mn-lt"/>
              </a:rPr>
              <a:t>Scint</a:t>
            </a:r>
            <a:endParaRPr lang="it-IT" sz="1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7" name="Parentesi graffa aperta 246"/>
          <p:cNvSpPr/>
          <p:nvPr/>
        </p:nvSpPr>
        <p:spPr bwMode="auto">
          <a:xfrm rot="16200000">
            <a:off x="7790758" y="3149840"/>
            <a:ext cx="216934" cy="345592"/>
          </a:xfrm>
          <a:prstGeom prst="lef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9" name="Connettore 2 248"/>
          <p:cNvCxnSpPr>
            <a:endCxn id="247" idx="1"/>
          </p:cNvCxnSpPr>
          <p:nvPr/>
        </p:nvCxnSpPr>
        <p:spPr bwMode="auto">
          <a:xfrm flipH="1" flipV="1">
            <a:off x="7899225" y="3431103"/>
            <a:ext cx="31242" cy="325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1" name="CasellaDiTesto 250"/>
          <p:cNvSpPr txBox="1"/>
          <p:nvPr/>
        </p:nvSpPr>
        <p:spPr>
          <a:xfrm>
            <a:off x="7998481" y="1370234"/>
            <a:ext cx="544106" cy="2462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  <a:latin typeface="Symbol" pitchFamily="18" charset="2"/>
              </a:rPr>
              <a:t>g </a:t>
            </a:r>
            <a:r>
              <a:rPr lang="en-US" sz="1000" b="1" dirty="0" smtClean="0">
                <a:solidFill>
                  <a:srgbClr val="00B0F0"/>
                </a:solidFill>
                <a:latin typeface="+mj-lt"/>
              </a:rPr>
              <a:t>veto</a:t>
            </a:r>
            <a:endParaRPr lang="it-IT" sz="1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52" name="Rettangolo 251"/>
          <p:cNvSpPr/>
          <p:nvPr/>
        </p:nvSpPr>
        <p:spPr bwMode="auto">
          <a:xfrm>
            <a:off x="7658415" y="1370234"/>
            <a:ext cx="816159" cy="650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4" name="Rettangolo 253"/>
          <p:cNvSpPr/>
          <p:nvPr/>
        </p:nvSpPr>
        <p:spPr bwMode="auto">
          <a:xfrm>
            <a:off x="7794441" y="3919204"/>
            <a:ext cx="816159" cy="650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5" name="Rettangolo 254"/>
          <p:cNvSpPr/>
          <p:nvPr/>
        </p:nvSpPr>
        <p:spPr>
          <a:xfrm>
            <a:off x="7046296" y="1370234"/>
            <a:ext cx="556563" cy="24622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B0F0"/>
                </a:solidFill>
                <a:latin typeface="Symbol" pitchFamily="18" charset="2"/>
              </a:rPr>
              <a:t>g</a:t>
            </a:r>
            <a:r>
              <a:rPr lang="en-US" sz="1000" b="1" dirty="0" smtClean="0">
                <a:solidFill>
                  <a:srgbClr val="00B0F0"/>
                </a:solidFill>
                <a:latin typeface="+mn-lt"/>
              </a:rPr>
              <a:t> veto</a:t>
            </a:r>
            <a:endParaRPr lang="it-IT" sz="1000" dirty="0">
              <a:latin typeface="+mn-lt"/>
            </a:endParaRPr>
          </a:p>
        </p:txBody>
      </p:sp>
      <p:sp>
        <p:nvSpPr>
          <p:cNvPr id="261" name="CasellaDiTesto 260"/>
          <p:cNvSpPr txBox="1"/>
          <p:nvPr/>
        </p:nvSpPr>
        <p:spPr>
          <a:xfrm>
            <a:off x="6230137" y="3756503"/>
            <a:ext cx="1292251" cy="55399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CC"/>
                </a:solidFill>
                <a:latin typeface="+mj-lt"/>
              </a:rPr>
              <a:t>Forward </a:t>
            </a:r>
            <a:r>
              <a:rPr lang="en-US" sz="1000" b="1" dirty="0" smtClean="0">
                <a:solidFill>
                  <a:srgbClr val="0000CC"/>
                </a:solidFill>
                <a:latin typeface="Symbol" pitchFamily="18" charset="2"/>
              </a:rPr>
              <a:t>g</a:t>
            </a:r>
            <a:r>
              <a:rPr lang="en-US" sz="1000" b="1" dirty="0" smtClean="0">
                <a:solidFill>
                  <a:srgbClr val="0000CC"/>
                </a:solidFill>
                <a:latin typeface="+mj-lt"/>
              </a:rPr>
              <a:t> veto</a:t>
            </a:r>
          </a:p>
          <a:p>
            <a:r>
              <a:rPr lang="en-US" sz="1000" b="1" dirty="0" smtClean="0">
                <a:solidFill>
                  <a:srgbClr val="0000CC"/>
                </a:solidFill>
                <a:latin typeface="+mj-lt"/>
              </a:rPr>
              <a:t>NA48 </a:t>
            </a:r>
            <a:r>
              <a:rPr lang="en-US" sz="1000" b="1" dirty="0" err="1" smtClean="0">
                <a:solidFill>
                  <a:srgbClr val="0000CC"/>
                </a:solidFill>
                <a:latin typeface="+mj-lt"/>
              </a:rPr>
              <a:t>LKr</a:t>
            </a:r>
            <a:r>
              <a:rPr lang="en-US" sz="1000" b="1" dirty="0" smtClean="0">
                <a:solidFill>
                  <a:srgbClr val="0000CC"/>
                </a:solidFill>
                <a:latin typeface="+mj-lt"/>
              </a:rPr>
              <a:t> calorimeter</a:t>
            </a:r>
            <a:endParaRPr lang="it-IT" sz="1000" b="1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263" name="Connettore 2 262"/>
          <p:cNvCxnSpPr>
            <a:stCxn id="261" idx="0"/>
          </p:cNvCxnSpPr>
          <p:nvPr/>
        </p:nvCxnSpPr>
        <p:spPr bwMode="auto">
          <a:xfrm flipV="1">
            <a:off x="6876263" y="3159937"/>
            <a:ext cx="442086" cy="596566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Connettore 2 264"/>
          <p:cNvCxnSpPr>
            <a:stCxn id="243" idx="2"/>
          </p:cNvCxnSpPr>
          <p:nvPr/>
        </p:nvCxnSpPr>
        <p:spPr bwMode="auto">
          <a:xfrm flipH="1">
            <a:off x="6570204" y="2204211"/>
            <a:ext cx="34006" cy="196457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CasellaDiTesto 237"/>
          <p:cNvSpPr txBox="1"/>
          <p:nvPr/>
        </p:nvSpPr>
        <p:spPr>
          <a:xfrm>
            <a:off x="480943" y="4463164"/>
            <a:ext cx="795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← 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Beam detectors   </a:t>
            </a:r>
            <a:r>
              <a:rPr lang="en-US" dirty="0" smtClean="0">
                <a:solidFill>
                  <a:srgbClr val="FF0000"/>
                </a:solidFill>
              </a:rPr>
              <a:t>→←                 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Decay products detectors          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78" y="4874929"/>
            <a:ext cx="5019812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Beam</a:t>
            </a:r>
          </a:p>
          <a:p>
            <a:r>
              <a:rPr lang="de-DE" sz="1400" dirty="0">
                <a:latin typeface="+mj-lt"/>
              </a:rPr>
              <a:t>Momentum 	75 GeV/c, 1% </a:t>
            </a:r>
            <a:r>
              <a:rPr lang="de-DE" sz="1400" dirty="0" smtClean="0">
                <a:latin typeface="+mj-lt"/>
              </a:rPr>
              <a:t>momentum bite </a:t>
            </a:r>
            <a:r>
              <a:rPr lang="de-DE" sz="1400" dirty="0">
                <a:latin typeface="+mj-lt"/>
              </a:rPr>
              <a:t>	</a:t>
            </a:r>
          </a:p>
          <a:p>
            <a:r>
              <a:rPr lang="en-GB" sz="1400" dirty="0">
                <a:latin typeface="+mj-lt"/>
              </a:rPr>
              <a:t>Divergence (RMS) 	100 </a:t>
            </a:r>
            <a:r>
              <a:rPr lang="el-GR" sz="1400" dirty="0">
                <a:latin typeface="+mj-lt"/>
              </a:rPr>
              <a:t>μ</a:t>
            </a:r>
            <a:r>
              <a:rPr lang="en-GB" sz="1400" dirty="0">
                <a:latin typeface="+mj-lt"/>
              </a:rPr>
              <a:t>rad 	</a:t>
            </a:r>
          </a:p>
          <a:p>
            <a:r>
              <a:rPr lang="en-GB" sz="1400" dirty="0">
                <a:latin typeface="+mj-lt"/>
              </a:rPr>
              <a:t>Transverse Size 	60 × 30mm</a:t>
            </a:r>
            <a:r>
              <a:rPr lang="en-GB" sz="1400" baseline="30000" dirty="0">
                <a:latin typeface="+mj-lt"/>
              </a:rPr>
              <a:t>2</a:t>
            </a:r>
            <a:r>
              <a:rPr lang="en-GB" sz="1400" dirty="0">
                <a:latin typeface="+mj-lt"/>
              </a:rPr>
              <a:t> 	</a:t>
            </a:r>
          </a:p>
          <a:p>
            <a:r>
              <a:rPr lang="fr-FR" sz="1400" dirty="0">
                <a:latin typeface="+mj-lt"/>
              </a:rPr>
              <a:t>Composition 	K</a:t>
            </a:r>
            <a:r>
              <a:rPr lang="fr-FR" sz="1400" baseline="30000" dirty="0">
                <a:latin typeface="+mj-lt"/>
              </a:rPr>
              <a:t>+</a:t>
            </a:r>
            <a:r>
              <a:rPr lang="fr-FR" sz="1400" dirty="0">
                <a:latin typeface="+mj-lt"/>
              </a:rPr>
              <a:t> 6</a:t>
            </a:r>
            <a:r>
              <a:rPr lang="fr-FR" sz="1400" dirty="0" smtClean="0">
                <a:latin typeface="+mj-lt"/>
              </a:rPr>
              <a:t>%, </a:t>
            </a:r>
            <a:r>
              <a:rPr lang="fr-FR" sz="1400" dirty="0">
                <a:latin typeface="+mj-lt"/>
              </a:rPr>
              <a:t>π</a:t>
            </a:r>
            <a:r>
              <a:rPr lang="fr-FR" sz="1400" baseline="30000" dirty="0">
                <a:latin typeface="+mj-lt"/>
              </a:rPr>
              <a:t>+</a:t>
            </a:r>
            <a:r>
              <a:rPr lang="fr-FR" sz="1400" dirty="0">
                <a:latin typeface="+mj-lt"/>
              </a:rPr>
              <a:t> 70</a:t>
            </a:r>
            <a:r>
              <a:rPr lang="fr-FR" sz="1400" dirty="0" smtClean="0">
                <a:latin typeface="+mj-lt"/>
              </a:rPr>
              <a:t>%, </a:t>
            </a:r>
            <a:r>
              <a:rPr lang="fr-FR" sz="1400" dirty="0">
                <a:latin typeface="+mj-lt"/>
              </a:rPr>
              <a:t>p 24% 	</a:t>
            </a:r>
          </a:p>
          <a:p>
            <a:r>
              <a:rPr lang="en-GB" sz="1400" dirty="0">
                <a:latin typeface="+mj-lt"/>
              </a:rPr>
              <a:t>Nominal Intensity 	33 × 10</a:t>
            </a:r>
            <a:r>
              <a:rPr lang="en-GB" sz="1400" baseline="30000" dirty="0">
                <a:latin typeface="+mj-lt"/>
              </a:rPr>
              <a:t>11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ppp</a:t>
            </a:r>
            <a:r>
              <a:rPr lang="en-GB" sz="1400" dirty="0">
                <a:latin typeface="+mj-lt"/>
              </a:rPr>
              <a:t> (750 MHz at GTK3)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73277" y="4868614"/>
            <a:ext cx="306931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Fiducial region</a:t>
            </a:r>
          </a:p>
          <a:p>
            <a:r>
              <a:rPr lang="en-US" sz="1400" dirty="0" smtClean="0">
                <a:latin typeface="+mn-lt"/>
              </a:rPr>
              <a:t>60 m decay region</a:t>
            </a:r>
            <a:endParaRPr lang="en-US" sz="1400" dirty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-6</a:t>
            </a:r>
            <a:r>
              <a:rPr lang="en-US" sz="1400" dirty="0" smtClean="0">
                <a:latin typeface="+mn-lt"/>
              </a:rPr>
              <a:t> mbar vacuum</a:t>
            </a:r>
          </a:p>
          <a:p>
            <a:r>
              <a:rPr lang="en-US" sz="1400" dirty="0" smtClean="0">
                <a:latin typeface="+mn-lt"/>
              </a:rPr>
              <a:t>Downstream rate </a:t>
            </a:r>
            <a:r>
              <a:rPr lang="en-GB" sz="1400" dirty="0" smtClean="0"/>
              <a:t>~</a:t>
            </a:r>
            <a:r>
              <a:rPr lang="en-US" sz="1400" dirty="0" smtClean="0">
                <a:latin typeface="+mn-lt"/>
              </a:rPr>
              <a:t> 10 MHz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70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NA62 runs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750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0225" y="3495007"/>
            <a:ext cx="4610100" cy="28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81382" y="850881"/>
            <a:ext cx="37719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2015: Commissioning run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Minimum bias data ~3</a:t>
            </a:r>
            <a:r>
              <a:rPr lang="en-US" sz="1400" dirty="0">
                <a:solidFill>
                  <a:srgbClr val="0000CC"/>
                </a:solidFill>
                <a:latin typeface="Symbol" panose="05050102010706020507" pitchFamily="18" charset="2"/>
              </a:rPr>
              <a:t>´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10</a:t>
            </a:r>
            <a:r>
              <a:rPr lang="en-US" sz="1400" baseline="30000" dirty="0" smtClean="0">
                <a:solidFill>
                  <a:srgbClr val="0000CC"/>
                </a:solidFill>
                <a:latin typeface="+mj-lt"/>
              </a:rPr>
              <a:t>10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+mj-lt"/>
              </a:rPr>
              <a:t>ppp</a:t>
            </a:r>
            <a:endParaRPr lang="en-US" sz="1400" dirty="0" smtClean="0">
              <a:solidFill>
                <a:srgbClr val="0000CC"/>
              </a:solidFill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2016: 30 days </a:t>
            </a:r>
            <a:r>
              <a:rPr lang="en-US" sz="1600" dirty="0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hysics run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2</a:t>
            </a:r>
            <a:r>
              <a:rPr lang="en-US" sz="1400" dirty="0" smtClean="0">
                <a:latin typeface="Symbol" panose="05050102010706020507" pitchFamily="18" charset="2"/>
              </a:rPr>
              <a:t>´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10</a:t>
            </a:r>
            <a:r>
              <a:rPr lang="en-US" sz="1400" baseline="30000" dirty="0" smtClean="0">
                <a:solidFill>
                  <a:srgbClr val="0000CC"/>
                </a:solidFill>
                <a:latin typeface="+mj-lt"/>
              </a:rPr>
              <a:t>11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 useful K</a:t>
            </a:r>
            <a:r>
              <a:rPr lang="en-US" sz="1400" baseline="30000" dirty="0" smtClean="0">
                <a:solidFill>
                  <a:srgbClr val="0000CC"/>
                </a:solidFill>
                <a:latin typeface="+mj-lt"/>
              </a:rPr>
              <a:t>+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 decays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2017: 161 days data taking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sz="1400" dirty="0" smtClean="0">
                <a:latin typeface="Symbol" panose="05050102010706020507" pitchFamily="18" charset="2"/>
              </a:rPr>
              <a:t>´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10</a:t>
            </a:r>
            <a:r>
              <a:rPr lang="en-US" sz="1400" baseline="30000" dirty="0" smtClean="0">
                <a:solidFill>
                  <a:srgbClr val="0000CC"/>
                </a:solidFill>
                <a:latin typeface="+mn-lt"/>
              </a:rPr>
              <a:t>12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00CC"/>
                </a:solidFill>
                <a:latin typeface="+mn-lt"/>
              </a:rPr>
              <a:t>useful K</a:t>
            </a:r>
            <a:r>
              <a:rPr lang="en-US" sz="1400" baseline="30000" dirty="0">
                <a:solidFill>
                  <a:srgbClr val="0000CC"/>
                </a:solidFill>
                <a:latin typeface="+mn-lt"/>
              </a:rPr>
              <a:t>+</a:t>
            </a:r>
            <a:r>
              <a:rPr lang="en-US" sz="1400" dirty="0">
                <a:solidFill>
                  <a:srgbClr val="0000CC"/>
                </a:solidFill>
                <a:latin typeface="+mn-lt"/>
              </a:rPr>
              <a:t> decays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2018: </a:t>
            </a:r>
            <a:r>
              <a:rPr lang="en-US" sz="1600" dirty="0">
                <a:latin typeface="+mj-lt"/>
              </a:rPr>
              <a:t>217 </a:t>
            </a:r>
            <a:r>
              <a:rPr lang="en-US" sz="1600" dirty="0" smtClean="0">
                <a:latin typeface="+mj-lt"/>
              </a:rPr>
              <a:t>days data taking</a:t>
            </a:r>
          </a:p>
          <a:p>
            <a:r>
              <a:rPr lang="en-US" sz="1400" dirty="0">
                <a:solidFill>
                  <a:srgbClr val="0000CC"/>
                </a:solidFill>
                <a:latin typeface="+mn-lt"/>
              </a:rPr>
              <a:t>4</a:t>
            </a:r>
            <a:r>
              <a:rPr lang="en-US" sz="1400" dirty="0" smtClean="0">
                <a:latin typeface="Symbol" panose="05050102010706020507" pitchFamily="18" charset="2"/>
              </a:rPr>
              <a:t>´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10</a:t>
            </a:r>
            <a:r>
              <a:rPr lang="en-US" sz="1400" baseline="30000" dirty="0" smtClean="0">
                <a:solidFill>
                  <a:srgbClr val="0000CC"/>
                </a:solidFill>
                <a:latin typeface="+mn-lt"/>
              </a:rPr>
              <a:t>12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000CC"/>
                </a:solidFill>
                <a:latin typeface="+mn-lt"/>
              </a:rPr>
              <a:t>useful K</a:t>
            </a:r>
            <a:r>
              <a:rPr lang="en-US" sz="1400" baseline="30000" dirty="0">
                <a:solidFill>
                  <a:srgbClr val="0000CC"/>
                </a:solidFill>
                <a:latin typeface="+mn-lt"/>
              </a:rPr>
              <a:t>+</a:t>
            </a:r>
            <a:r>
              <a:rPr lang="en-US" sz="1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+mn-lt"/>
              </a:rPr>
              <a:t>decays</a:t>
            </a:r>
            <a:endParaRPr lang="en-US" sz="14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13" y="4038600"/>
            <a:ext cx="3430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Several special runs taken with the proton beam hitting the dump formed by the beam taxes closed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Total of O(10</a:t>
            </a:r>
            <a:r>
              <a:rPr lang="en-US" sz="1600" baseline="30000" dirty="0" smtClean="0">
                <a:latin typeface="+mn-lt"/>
              </a:rPr>
              <a:t>16</a:t>
            </a:r>
            <a:r>
              <a:rPr lang="en-US" sz="1600" dirty="0" smtClean="0">
                <a:latin typeface="+mn-lt"/>
              </a:rPr>
              <a:t>) protons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Analysis ongoing to prepare for future longer beam dump runs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neutral leptons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33800"/>
            <a:ext cx="7581900" cy="2508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946299"/>
            <a:ext cx="723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Possibility of a set of sterile neutrino mass states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The </a:t>
            </a:r>
            <a:r>
              <a:rPr lang="en-US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n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MSM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: the most economical theory accounting for </a:t>
            </a:r>
            <a:r>
              <a:rPr lang="en-US" dirty="0" smtClean="0">
                <a:solidFill>
                  <a:srgbClr val="0000CC"/>
                </a:solidFill>
                <a:latin typeface="Symbol" panose="05050102010706020507" pitchFamily="18" charset="2"/>
              </a:rPr>
              <a:t>n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masses and oscillations,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baryogenesis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and dark matter </a:t>
            </a:r>
          </a:p>
          <a:p>
            <a:r>
              <a:rPr lang="en-US" dirty="0">
                <a:solidFill>
                  <a:srgbClr val="0000CC"/>
                </a:solidFill>
                <a:latin typeface="+mn-lt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Asaka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, Blanchet,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Shaposhnikov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PLB 631 (2005) 151]</a:t>
            </a:r>
          </a:p>
          <a:p>
            <a:endParaRPr lang="en-US" dirty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Three Heavy 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eutral Leptons  (HNLs), one with m</a:t>
            </a:r>
            <a:r>
              <a:rPr lang="en-US" baseline="-25000" dirty="0" smtClean="0">
                <a:solidFill>
                  <a:srgbClr val="0000CC"/>
                </a:solidFill>
                <a:latin typeface="+mn-lt"/>
              </a:rPr>
              <a:t>1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~10KeV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/c</a:t>
            </a:r>
            <a:r>
              <a:rPr lang="en-US" baseline="30000" dirty="0">
                <a:solidFill>
                  <a:srgbClr val="0000CC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, two with m</a:t>
            </a:r>
            <a:r>
              <a:rPr lang="en-US" baseline="-25000" dirty="0" smtClean="0">
                <a:solidFill>
                  <a:srgbClr val="0000CC"/>
                </a:solidFill>
                <a:latin typeface="+mn-lt"/>
              </a:rPr>
              <a:t>2,3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~1 GeV/c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, these last ones observable via production and decay</a:t>
            </a: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			NA62: K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 ® </a:t>
            </a:r>
            <a:r>
              <a:rPr lang="en-US" sz="2400" dirty="0" err="1" smtClean="0">
                <a:solidFill>
                  <a:srgbClr val="0000CC"/>
                </a:solidFill>
                <a:latin typeface="Brush Script MT" panose="03060802040406070304" pitchFamily="66" charset="0"/>
              </a:rPr>
              <a:t>l</a:t>
            </a:r>
            <a:r>
              <a:rPr lang="en-US" baseline="30000" dirty="0" err="1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(</a:t>
            </a:r>
            <a:r>
              <a:rPr lang="en-US" sz="2400" dirty="0" smtClean="0">
                <a:solidFill>
                  <a:srgbClr val="0000CC"/>
                </a:solidFill>
                <a:latin typeface="Brush Script MT" panose="03060802040406070304" pitchFamily="66" charset="0"/>
              </a:rPr>
              <a:t>l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=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e,</a:t>
            </a:r>
            <a:r>
              <a:rPr lang="en-US" dirty="0" err="1" smtClean="0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)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45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HNL production in K decays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Fantechi -  LDMA2019 - October 22nd, 2019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" y="2819400"/>
            <a:ext cx="3563319" cy="33909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06533"/>
              </p:ext>
            </p:extLst>
          </p:nvPr>
        </p:nvGraphicFramePr>
        <p:xfrm>
          <a:off x="381000" y="1143000"/>
          <a:ext cx="5295900" cy="491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7" name="Equation" r:id="rId4" imgW="3009600" imgH="279360" progId="Equation.3">
                  <p:embed/>
                </p:oleObj>
              </mc:Choice>
              <mc:Fallback>
                <p:oleObj name="Equation" r:id="rId4" imgW="30096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143000"/>
                        <a:ext cx="5295900" cy="491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10800000" flipH="1">
            <a:off x="5753100" y="1410441"/>
            <a:ext cx="838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096000" y="138880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667500" y="1143000"/>
            <a:ext cx="2324100" cy="147732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Strength of mixing with SM neutrinos.</a:t>
            </a:r>
          </a:p>
          <a:p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Parameter of interest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330202"/>
            <a:ext cx="220980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Phase space factor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791309" y="1643269"/>
            <a:ext cx="344557" cy="5837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638368" y="3160641"/>
            <a:ext cx="3390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HNL production is enhanced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wrt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to SM decays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A very strong enhancement in the 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K</a:t>
            </a:r>
            <a:r>
              <a:rPr lang="en-US" baseline="30000" dirty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</a:rPr>
              <a:t> ®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e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N case, because the helicity suppression is relaxed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0225" y="3136526"/>
            <a:ext cx="96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r</a:t>
            </a:r>
            <a:r>
              <a:rPr lang="en-US" baseline="-25000" dirty="0" err="1" smtClean="0">
                <a:latin typeface="Symbol" panose="05050102010706020507" pitchFamily="18" charset="2"/>
              </a:rPr>
              <a:t>m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2667000" y="3335351"/>
            <a:ext cx="1524000" cy="0"/>
          </a:xfrm>
          <a:prstGeom prst="straightConnector1">
            <a:avLst/>
          </a:prstGeom>
          <a:noFill/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114800" y="4114800"/>
            <a:ext cx="1562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baseline="-25000" dirty="0" smtClean="0">
                <a:latin typeface="+mn-lt"/>
              </a:rPr>
              <a:t>e</a:t>
            </a:r>
            <a:r>
              <a:rPr lang="en-GB" dirty="0"/>
              <a:t> ×</a:t>
            </a:r>
            <a:r>
              <a:rPr lang="en-US" dirty="0" smtClean="0">
                <a:latin typeface="+mn-lt"/>
              </a:rPr>
              <a:t> R</a:t>
            </a:r>
            <a:r>
              <a:rPr lang="en-US" baseline="-25000" dirty="0" smtClean="0">
                <a:latin typeface="+mn-lt"/>
              </a:rPr>
              <a:t>K</a:t>
            </a:r>
          </a:p>
          <a:p>
            <a:endParaRPr lang="en-US" dirty="0"/>
          </a:p>
          <a:p>
            <a:r>
              <a:rPr lang="en-US" dirty="0" smtClean="0">
                <a:latin typeface="+mn-lt"/>
              </a:rPr>
              <a:t>R</a:t>
            </a:r>
            <a:r>
              <a:rPr lang="en-US" baseline="-25000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~2.5</a:t>
            </a:r>
            <a:r>
              <a:rPr lang="en-GB" dirty="0"/>
              <a:t> ×</a:t>
            </a:r>
            <a:r>
              <a:rPr lang="en-US" dirty="0" smtClean="0">
                <a:latin typeface="+mn-lt"/>
              </a:rPr>
              <a:t> 10</a:t>
            </a:r>
            <a:r>
              <a:rPr lang="en-US" baseline="30000" dirty="0" smtClean="0">
                <a:latin typeface="+mn-lt"/>
              </a:rPr>
              <a:t>-5</a:t>
            </a:r>
            <a:endParaRPr lang="en-US" baseline="30000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3028950" y="4339182"/>
            <a:ext cx="108585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3463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66FF"/>
      </a:dk2>
      <a:lt2>
        <a:srgbClr val="808080"/>
      </a:lt2>
      <a:accent1>
        <a:srgbClr val="FFFFCC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0000"/>
      </a:accent6>
      <a:hlink>
        <a:srgbClr val="00FF99"/>
      </a:hlink>
      <a:folHlink>
        <a:srgbClr val="FF00FF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FFFFCC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0000"/>
        </a:accent6>
        <a:hlink>
          <a:srgbClr val="0000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1903</Words>
  <Application>Microsoft Office PowerPoint</Application>
  <PresentationFormat>Letter Paper (8.5x11 in)</PresentationFormat>
  <Paragraphs>337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Brush Script MT</vt:lpstr>
      <vt:lpstr>Calibri</vt:lpstr>
      <vt:lpstr>Comic Sans MS</vt:lpstr>
      <vt:lpstr>Symbol</vt:lpstr>
      <vt:lpstr>Times New Roman</vt:lpstr>
      <vt:lpstr>Wingdings</vt:lpstr>
      <vt:lpstr>Default Design</vt:lpstr>
      <vt:lpstr>Equation</vt:lpstr>
      <vt:lpstr>Equazione</vt:lpstr>
      <vt:lpstr> Exotics searches at NA62   R. Fantechi INFN – Sezione di Pisa and CERN on behalf of the NA62 Collaboration  Birmingham,  Bratislava, Bristol, Bucharest, CERN, Dubna (JINR), Fairfax GMU, Ferrara, Florence, Frascati, Glasgow, Lancaster, Liverpool, Louvain-la-Neuve, Mainz,  Moscow (INR), Naples, Perugia, Pisa, Prague, Protvino (IHEP), Rome I, Rome II, San Luis Potosi, TRIUMF, Turin, Vancouver (UBC) ~200 participants</vt:lpstr>
      <vt:lpstr>Outline</vt:lpstr>
      <vt:lpstr>Kaon decays at CERN – NA62</vt:lpstr>
      <vt:lpstr>Why exotics at NA62?</vt:lpstr>
      <vt:lpstr>NA62 goals and challenges</vt:lpstr>
      <vt:lpstr>The NA62  detector</vt:lpstr>
      <vt:lpstr>NA62 runs</vt:lpstr>
      <vt:lpstr>Heavy neutral leptons</vt:lpstr>
      <vt:lpstr>HNL production in K decays</vt:lpstr>
      <vt:lpstr>Analysis of 2016-2017 data sample</vt:lpstr>
      <vt:lpstr>Mass scan</vt:lpstr>
      <vt:lpstr>Mass scan results</vt:lpstr>
      <vt:lpstr>HNL production search summary</vt:lpstr>
      <vt:lpstr>The dark photon</vt:lpstr>
      <vt:lpstr>Search for dark photon in p0 to invisible</vt:lpstr>
      <vt:lpstr>Background</vt:lpstr>
      <vt:lpstr>Result</vt:lpstr>
      <vt:lpstr>Implications</vt:lpstr>
      <vt:lpstr>Beam dump mode</vt:lpstr>
      <vt:lpstr>Dark scalar</vt:lpstr>
      <vt:lpstr>Dark photon</vt:lpstr>
      <vt:lpstr>Heavy neutral leptons</vt:lpstr>
      <vt:lpstr>Axion-like particles (ALPs)</vt:lpstr>
      <vt:lpstr>Conclusions</vt:lpstr>
      <vt:lpstr>PowerPoint Presentation</vt:lpstr>
    </vt:vector>
  </TitlesOfParts>
  <Company>INFN Pisa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EPS 2007</dc:title>
  <dc:creator>Riccardo Fantechi</dc:creator>
  <cp:lastModifiedBy>Riccardo Fantechi</cp:lastModifiedBy>
  <cp:revision>1405</cp:revision>
  <cp:lastPrinted>2019-11-13T09:48:45Z</cp:lastPrinted>
  <dcterms:created xsi:type="dcterms:W3CDTF">2000-05-02T16:14:35Z</dcterms:created>
  <dcterms:modified xsi:type="dcterms:W3CDTF">2019-11-21T17:10:30Z</dcterms:modified>
</cp:coreProperties>
</file>