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7"/>
  </p:notesMasterIdLst>
  <p:sldIdLst>
    <p:sldId id="257" r:id="rId2"/>
    <p:sldId id="405" r:id="rId3"/>
    <p:sldId id="406" r:id="rId4"/>
    <p:sldId id="407" r:id="rId5"/>
    <p:sldId id="408" r:id="rId6"/>
    <p:sldId id="355" r:id="rId7"/>
    <p:sldId id="410" r:id="rId8"/>
    <p:sldId id="263" r:id="rId9"/>
    <p:sldId id="264" r:id="rId10"/>
    <p:sldId id="267" r:id="rId11"/>
    <p:sldId id="268" r:id="rId12"/>
    <p:sldId id="269" r:id="rId13"/>
    <p:sldId id="270" r:id="rId14"/>
    <p:sldId id="271" r:id="rId15"/>
    <p:sldId id="336" r:id="rId16"/>
    <p:sldId id="337" r:id="rId17"/>
    <p:sldId id="395" r:id="rId18"/>
    <p:sldId id="338" r:id="rId19"/>
    <p:sldId id="339" r:id="rId20"/>
    <p:sldId id="376" r:id="rId21"/>
    <p:sldId id="377" r:id="rId22"/>
    <p:sldId id="285" r:id="rId23"/>
    <p:sldId id="375" r:id="rId24"/>
    <p:sldId id="396" r:id="rId25"/>
    <p:sldId id="397" r:id="rId26"/>
    <p:sldId id="398" r:id="rId27"/>
    <p:sldId id="399" r:id="rId28"/>
    <p:sldId id="400" r:id="rId29"/>
    <p:sldId id="401" r:id="rId30"/>
    <p:sldId id="402" r:id="rId31"/>
    <p:sldId id="403" r:id="rId32"/>
    <p:sldId id="404" r:id="rId33"/>
    <p:sldId id="380" r:id="rId34"/>
    <p:sldId id="381" r:id="rId35"/>
    <p:sldId id="389" r:id="rId36"/>
    <p:sldId id="378" r:id="rId37"/>
    <p:sldId id="385" r:id="rId38"/>
    <p:sldId id="386" r:id="rId39"/>
    <p:sldId id="387" r:id="rId40"/>
    <p:sldId id="383" r:id="rId41"/>
    <p:sldId id="384" r:id="rId42"/>
    <p:sldId id="388" r:id="rId43"/>
    <p:sldId id="382" r:id="rId44"/>
    <p:sldId id="361" r:id="rId45"/>
    <p:sldId id="356" r:id="rId46"/>
    <p:sldId id="357" r:id="rId47"/>
    <p:sldId id="341" r:id="rId48"/>
    <p:sldId id="306" r:id="rId49"/>
    <p:sldId id="307" r:id="rId50"/>
    <p:sldId id="309" r:id="rId51"/>
    <p:sldId id="311" r:id="rId52"/>
    <p:sldId id="312" r:id="rId53"/>
    <p:sldId id="313" r:id="rId54"/>
    <p:sldId id="314" r:id="rId55"/>
    <p:sldId id="33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89DB"/>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88" d="100"/>
          <a:sy n="88" d="100"/>
        </p:scale>
        <p:origin x="72" y="4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C928E8-96CA-458B-AF20-CBBBE0C07780}" type="datetimeFigureOut">
              <a:rPr lang="en-US" smtClean="0"/>
              <a:t>11/19/2019</a:t>
            </a:fld>
            <a:endParaRPr lang="en-US"/>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299A55-A9E4-42A3-950B-60807991E9A0}" type="slidenum">
              <a:rPr lang="en-US" smtClean="0"/>
              <a:t>‹#›</a:t>
            </a:fld>
            <a:endParaRPr lang="en-US"/>
          </a:p>
        </p:txBody>
      </p:sp>
    </p:spTree>
    <p:extLst>
      <p:ext uri="{BB962C8B-B14F-4D97-AF65-F5344CB8AC3E}">
        <p14:creationId xmlns:p14="http://schemas.microsoft.com/office/powerpoint/2010/main" val="1826108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a:p>
        </p:txBody>
      </p:sp>
      <p:sp>
        <p:nvSpPr>
          <p:cNvPr id="4" name="Dia számának helye 3"/>
          <p:cNvSpPr>
            <a:spLocks noGrp="1"/>
          </p:cNvSpPr>
          <p:nvPr>
            <p:ph type="sldNum" sz="quarter" idx="10"/>
          </p:nvPr>
        </p:nvSpPr>
        <p:spPr/>
        <p:txBody>
          <a:bodyPr/>
          <a:lstStyle/>
          <a:p>
            <a:pPr>
              <a:defRPr/>
            </a:pPr>
            <a:fld id="{3D545A62-706D-42CA-8FFF-BB9FDA069259}" type="slidenum">
              <a:rPr lang="en-US" smtClean="0"/>
              <a:pPr>
                <a:defRPr/>
              </a:pPr>
              <a:t>1</a:t>
            </a:fld>
            <a:endParaRPr lang="en-US"/>
          </a:p>
        </p:txBody>
      </p:sp>
    </p:spTree>
    <p:extLst>
      <p:ext uri="{BB962C8B-B14F-4D97-AF65-F5344CB8AC3E}">
        <p14:creationId xmlns:p14="http://schemas.microsoft.com/office/powerpoint/2010/main" val="2700545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a:p>
        </p:txBody>
      </p:sp>
      <p:sp>
        <p:nvSpPr>
          <p:cNvPr id="4" name="Dia számának helye 3"/>
          <p:cNvSpPr>
            <a:spLocks noGrp="1"/>
          </p:cNvSpPr>
          <p:nvPr>
            <p:ph type="sldNum" sz="quarter" idx="10"/>
          </p:nvPr>
        </p:nvSpPr>
        <p:spPr/>
        <p:txBody>
          <a:bodyPr/>
          <a:lstStyle/>
          <a:p>
            <a:fld id="{3E299A55-A9E4-42A3-950B-60807991E9A0}" type="slidenum">
              <a:rPr lang="en-US" smtClean="0"/>
              <a:t>15</a:t>
            </a:fld>
            <a:endParaRPr lang="en-US"/>
          </a:p>
        </p:txBody>
      </p:sp>
    </p:spTree>
    <p:extLst>
      <p:ext uri="{BB962C8B-B14F-4D97-AF65-F5344CB8AC3E}">
        <p14:creationId xmlns:p14="http://schemas.microsoft.com/office/powerpoint/2010/main" val="2191620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C64461-51F4-4378-AF75-B920DF4A7845}" type="slidenum">
              <a:rPr lang="en-US" altLang="en-US"/>
              <a:pPr/>
              <a:t>22</a:t>
            </a:fld>
            <a:endParaRPr lang="en-US" alt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68186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4579BA-D0D3-4453-B80D-DA4D8C34F971}" type="slidenum">
              <a:rPr lang="en-US" altLang="hu-HU">
                <a:solidFill>
                  <a:prstClr val="black"/>
                </a:solidFill>
              </a:rPr>
              <a:pPr/>
              <a:t>37</a:t>
            </a:fld>
            <a:endParaRPr lang="en-US" altLang="hu-HU">
              <a:solidFill>
                <a:prstClr val="black"/>
              </a:solidFill>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xfrm>
            <a:off x="914400" y="4343400"/>
            <a:ext cx="5029200" cy="4114800"/>
          </a:xfrm>
        </p:spPr>
        <p:txBody>
          <a:bodyPr/>
          <a:lstStyle/>
          <a:p>
            <a:endParaRPr lang="hu-HU" altLang="hu-HU"/>
          </a:p>
        </p:txBody>
      </p:sp>
    </p:spTree>
    <p:extLst>
      <p:ext uri="{BB962C8B-B14F-4D97-AF65-F5344CB8AC3E}">
        <p14:creationId xmlns:p14="http://schemas.microsoft.com/office/powerpoint/2010/main" val="1623095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smtClean="0"/>
              <a:t>Mintacím szerkesztése</a:t>
            </a:r>
            <a:endParaRPr lang="en-US"/>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Alcím mintájának szerkesztése</a:t>
            </a:r>
            <a:endParaRPr lang="en-US"/>
          </a:p>
        </p:txBody>
      </p:sp>
      <p:sp>
        <p:nvSpPr>
          <p:cNvPr id="4" name="Dátum helye 3"/>
          <p:cNvSpPr>
            <a:spLocks noGrp="1"/>
          </p:cNvSpPr>
          <p:nvPr>
            <p:ph type="dt" sz="half" idx="10"/>
          </p:nvPr>
        </p:nvSpPr>
        <p:spPr/>
        <p:txBody>
          <a:bodyPr/>
          <a:lstStyle/>
          <a:p>
            <a:fld id="{9C84E4DA-EFBF-4705-B90D-692708B80B33}" type="datetime1">
              <a:rPr lang="en-US" smtClean="0"/>
              <a:t>11/19/2019</a:t>
            </a:fld>
            <a:endParaRPr lang="en-US"/>
          </a:p>
        </p:txBody>
      </p:sp>
      <p:sp>
        <p:nvSpPr>
          <p:cNvPr id="5" name="Élőláb helye 4"/>
          <p:cNvSpPr>
            <a:spLocks noGrp="1"/>
          </p:cNvSpPr>
          <p:nvPr>
            <p:ph type="ftr" sz="quarter" idx="11"/>
          </p:nvPr>
        </p:nvSpPr>
        <p:spPr/>
        <p:txBody>
          <a:bodyPr/>
          <a:lstStyle/>
          <a:p>
            <a:r>
              <a:rPr lang="en-US" smtClean="0"/>
              <a:t>X17 boson Krasznahorkay</a:t>
            </a:r>
            <a:endParaRPr lang="en-US"/>
          </a:p>
        </p:txBody>
      </p:sp>
      <p:sp>
        <p:nvSpPr>
          <p:cNvPr id="6" name="Dia számának helye 5"/>
          <p:cNvSpPr>
            <a:spLocks noGrp="1"/>
          </p:cNvSpPr>
          <p:nvPr>
            <p:ph type="sldNum" sz="quarter" idx="12"/>
          </p:nvPr>
        </p:nvSpPr>
        <p:spPr/>
        <p:txBody>
          <a:bodyPr/>
          <a:lstStyle/>
          <a:p>
            <a:fld id="{D71F331B-749B-4A91-A79A-CDCD31E3B9A3}" type="slidenum">
              <a:rPr lang="en-US" smtClean="0"/>
              <a:t>‹#›</a:t>
            </a:fld>
            <a:endParaRPr lang="en-US"/>
          </a:p>
        </p:txBody>
      </p:sp>
    </p:spTree>
    <p:extLst>
      <p:ext uri="{BB962C8B-B14F-4D97-AF65-F5344CB8AC3E}">
        <p14:creationId xmlns:p14="http://schemas.microsoft.com/office/powerpoint/2010/main" val="1194497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C666A49E-BB09-4905-A184-DC363CD1F81B}" type="datetime1">
              <a:rPr lang="en-US" smtClean="0"/>
              <a:t>11/19/2019</a:t>
            </a:fld>
            <a:endParaRPr lang="en-US"/>
          </a:p>
        </p:txBody>
      </p:sp>
      <p:sp>
        <p:nvSpPr>
          <p:cNvPr id="5" name="Élőláb helye 4"/>
          <p:cNvSpPr>
            <a:spLocks noGrp="1"/>
          </p:cNvSpPr>
          <p:nvPr>
            <p:ph type="ftr" sz="quarter" idx="11"/>
          </p:nvPr>
        </p:nvSpPr>
        <p:spPr/>
        <p:txBody>
          <a:bodyPr/>
          <a:lstStyle/>
          <a:p>
            <a:r>
              <a:rPr lang="en-US" smtClean="0"/>
              <a:t>X17 boson Krasznahorkay</a:t>
            </a:r>
            <a:endParaRPr lang="en-US"/>
          </a:p>
        </p:txBody>
      </p:sp>
      <p:sp>
        <p:nvSpPr>
          <p:cNvPr id="6" name="Dia számának helye 5"/>
          <p:cNvSpPr>
            <a:spLocks noGrp="1"/>
          </p:cNvSpPr>
          <p:nvPr>
            <p:ph type="sldNum" sz="quarter" idx="12"/>
          </p:nvPr>
        </p:nvSpPr>
        <p:spPr/>
        <p:txBody>
          <a:bodyPr/>
          <a:lstStyle/>
          <a:p>
            <a:fld id="{D71F331B-749B-4A91-A79A-CDCD31E3B9A3}" type="slidenum">
              <a:rPr lang="en-US" smtClean="0"/>
              <a:t>‹#›</a:t>
            </a:fld>
            <a:endParaRPr lang="en-US"/>
          </a:p>
        </p:txBody>
      </p:sp>
    </p:spTree>
    <p:extLst>
      <p:ext uri="{BB962C8B-B14F-4D97-AF65-F5344CB8AC3E}">
        <p14:creationId xmlns:p14="http://schemas.microsoft.com/office/powerpoint/2010/main" val="1159822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smtClean="0"/>
              <a:t>Mintacím szerkesztése</a:t>
            </a:r>
            <a:endParaRPr lang="en-US"/>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555B8A13-4FDD-47E1-8822-B80D002DB77F}" type="datetime1">
              <a:rPr lang="en-US" smtClean="0"/>
              <a:t>11/19/2019</a:t>
            </a:fld>
            <a:endParaRPr lang="en-US"/>
          </a:p>
        </p:txBody>
      </p:sp>
      <p:sp>
        <p:nvSpPr>
          <p:cNvPr id="5" name="Élőláb helye 4"/>
          <p:cNvSpPr>
            <a:spLocks noGrp="1"/>
          </p:cNvSpPr>
          <p:nvPr>
            <p:ph type="ftr" sz="quarter" idx="11"/>
          </p:nvPr>
        </p:nvSpPr>
        <p:spPr/>
        <p:txBody>
          <a:bodyPr/>
          <a:lstStyle/>
          <a:p>
            <a:r>
              <a:rPr lang="en-US" smtClean="0"/>
              <a:t>X17 boson Krasznahorkay</a:t>
            </a:r>
            <a:endParaRPr lang="en-US"/>
          </a:p>
        </p:txBody>
      </p:sp>
      <p:sp>
        <p:nvSpPr>
          <p:cNvPr id="6" name="Dia számának helye 5"/>
          <p:cNvSpPr>
            <a:spLocks noGrp="1"/>
          </p:cNvSpPr>
          <p:nvPr>
            <p:ph type="sldNum" sz="quarter" idx="12"/>
          </p:nvPr>
        </p:nvSpPr>
        <p:spPr/>
        <p:txBody>
          <a:bodyPr/>
          <a:lstStyle/>
          <a:p>
            <a:fld id="{D71F331B-749B-4A91-A79A-CDCD31E3B9A3}" type="slidenum">
              <a:rPr lang="en-US" smtClean="0"/>
              <a:t>‹#›</a:t>
            </a:fld>
            <a:endParaRPr lang="en-US"/>
          </a:p>
        </p:txBody>
      </p:sp>
    </p:spTree>
    <p:extLst>
      <p:ext uri="{BB962C8B-B14F-4D97-AF65-F5344CB8AC3E}">
        <p14:creationId xmlns:p14="http://schemas.microsoft.com/office/powerpoint/2010/main" val="2570945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Cím, 1 nagy és 2 kisebb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1422400" y="304801"/>
            <a:ext cx="10058400" cy="1431925"/>
          </a:xfrm>
        </p:spPr>
        <p:txBody>
          <a:bodyPr/>
          <a:lstStyle/>
          <a:p>
            <a:r>
              <a:rPr lang="hu-HU" smtClean="0"/>
              <a:t>Mintacím szerkesztése</a:t>
            </a:r>
            <a:endParaRPr lang="en-US"/>
          </a:p>
        </p:txBody>
      </p:sp>
      <p:sp>
        <p:nvSpPr>
          <p:cNvPr id="3" name="Tartalom helye 2"/>
          <p:cNvSpPr>
            <a:spLocks noGrp="1"/>
          </p:cNvSpPr>
          <p:nvPr>
            <p:ph sz="half" idx="1"/>
          </p:nvPr>
        </p:nvSpPr>
        <p:spPr>
          <a:xfrm>
            <a:off x="1422400" y="1981200"/>
            <a:ext cx="4927600" cy="41148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Tartalom helye 3"/>
          <p:cNvSpPr>
            <a:spLocks noGrp="1"/>
          </p:cNvSpPr>
          <p:nvPr>
            <p:ph sz="quarter" idx="2"/>
          </p:nvPr>
        </p:nvSpPr>
        <p:spPr>
          <a:xfrm>
            <a:off x="6553200" y="1981200"/>
            <a:ext cx="49276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Tartalom helye 4"/>
          <p:cNvSpPr>
            <a:spLocks noGrp="1"/>
          </p:cNvSpPr>
          <p:nvPr>
            <p:ph sz="quarter" idx="3"/>
          </p:nvPr>
        </p:nvSpPr>
        <p:spPr>
          <a:xfrm>
            <a:off x="6553200" y="4114800"/>
            <a:ext cx="49276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6" name="Rectangle 17"/>
          <p:cNvSpPr>
            <a:spLocks noGrp="1" noChangeArrowheads="1"/>
          </p:cNvSpPr>
          <p:nvPr>
            <p:ph type="dt" sz="half" idx="10"/>
          </p:nvPr>
        </p:nvSpPr>
        <p:spPr/>
        <p:txBody>
          <a:bodyPr/>
          <a:lstStyle>
            <a:lvl1pPr>
              <a:defRPr/>
            </a:lvl1pPr>
          </a:lstStyle>
          <a:p>
            <a:pPr>
              <a:defRPr/>
            </a:pPr>
            <a:fld id="{9D193478-E353-48FA-A793-B9551E3D5915}" type="datetime1">
              <a:rPr lang="en-US" smtClean="0"/>
              <a:t>11/19/2019</a:t>
            </a:fld>
            <a:endParaRPr lang="en-US"/>
          </a:p>
        </p:txBody>
      </p:sp>
      <p:sp>
        <p:nvSpPr>
          <p:cNvPr id="7" name="Rectangle 18"/>
          <p:cNvSpPr>
            <a:spLocks noGrp="1" noChangeArrowheads="1"/>
          </p:cNvSpPr>
          <p:nvPr>
            <p:ph type="ftr" sz="quarter" idx="11"/>
          </p:nvPr>
        </p:nvSpPr>
        <p:spPr/>
        <p:txBody>
          <a:bodyPr/>
          <a:lstStyle>
            <a:lvl1pPr>
              <a:defRPr/>
            </a:lvl1pPr>
          </a:lstStyle>
          <a:p>
            <a:pPr>
              <a:defRPr/>
            </a:pPr>
            <a:r>
              <a:rPr lang="en-US" smtClean="0"/>
              <a:t>X17 boson Krasznahorkay</a:t>
            </a:r>
            <a:endParaRPr lang="en-US"/>
          </a:p>
        </p:txBody>
      </p:sp>
      <p:sp>
        <p:nvSpPr>
          <p:cNvPr id="8" name="Rectangle 19"/>
          <p:cNvSpPr>
            <a:spLocks noGrp="1" noChangeArrowheads="1"/>
          </p:cNvSpPr>
          <p:nvPr>
            <p:ph type="sldNum" sz="quarter" idx="12"/>
          </p:nvPr>
        </p:nvSpPr>
        <p:spPr/>
        <p:txBody>
          <a:bodyPr/>
          <a:lstStyle>
            <a:lvl1pPr>
              <a:defRPr/>
            </a:lvl1pPr>
          </a:lstStyle>
          <a:p>
            <a:pPr>
              <a:defRPr/>
            </a:pPr>
            <a:fld id="{EF88E334-47CD-46D8-80FF-0719D88F5205}" type="slidenum">
              <a:rPr lang="en-US"/>
              <a:pPr>
                <a:defRPr/>
              </a:pPr>
              <a:t>‹#›</a:t>
            </a:fld>
            <a:endParaRPr lang="en-US"/>
          </a:p>
        </p:txBody>
      </p:sp>
    </p:spTree>
    <p:extLst>
      <p:ext uri="{BB962C8B-B14F-4D97-AF65-F5344CB8AC3E}">
        <p14:creationId xmlns:p14="http://schemas.microsoft.com/office/powerpoint/2010/main" val="3328998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Cím, szöveg és ábra">
    <p:spTree>
      <p:nvGrpSpPr>
        <p:cNvPr id="1" name=""/>
        <p:cNvGrpSpPr/>
        <p:nvPr/>
      </p:nvGrpSpPr>
      <p:grpSpPr>
        <a:xfrm>
          <a:off x="0" y="0"/>
          <a:ext cx="0" cy="0"/>
          <a:chOff x="0" y="0"/>
          <a:chExt cx="0" cy="0"/>
        </a:xfrm>
      </p:grpSpPr>
      <p:sp>
        <p:nvSpPr>
          <p:cNvPr id="2" name="Cím 1"/>
          <p:cNvSpPr>
            <a:spLocks noGrp="1"/>
          </p:cNvSpPr>
          <p:nvPr>
            <p:ph type="title"/>
          </p:nvPr>
        </p:nvSpPr>
        <p:spPr>
          <a:xfrm>
            <a:off x="1422400" y="304801"/>
            <a:ext cx="10058400" cy="1431925"/>
          </a:xfrm>
        </p:spPr>
        <p:txBody>
          <a:bodyPr/>
          <a:lstStyle/>
          <a:p>
            <a:r>
              <a:rPr lang="hu-HU" smtClean="0"/>
              <a:t>Mintacím szerkesztése</a:t>
            </a:r>
            <a:endParaRPr lang="en-US"/>
          </a:p>
        </p:txBody>
      </p:sp>
      <p:sp>
        <p:nvSpPr>
          <p:cNvPr id="3" name="Szöveg helye 2"/>
          <p:cNvSpPr>
            <a:spLocks noGrp="1"/>
          </p:cNvSpPr>
          <p:nvPr>
            <p:ph type="body" sz="half" idx="1"/>
          </p:nvPr>
        </p:nvSpPr>
        <p:spPr>
          <a:xfrm>
            <a:off x="1422400" y="1981200"/>
            <a:ext cx="4927600" cy="41148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Online kép helye 3"/>
          <p:cNvSpPr>
            <a:spLocks noGrp="1"/>
          </p:cNvSpPr>
          <p:nvPr>
            <p:ph type="clipArt" sz="half" idx="2"/>
          </p:nvPr>
        </p:nvSpPr>
        <p:spPr>
          <a:xfrm>
            <a:off x="6553200" y="1981200"/>
            <a:ext cx="4927600" cy="4114800"/>
          </a:xfrm>
        </p:spPr>
        <p:txBody>
          <a:bodyPr/>
          <a:lstStyle/>
          <a:p>
            <a:endParaRPr lang="en-US"/>
          </a:p>
        </p:txBody>
      </p:sp>
      <p:sp>
        <p:nvSpPr>
          <p:cNvPr id="5" name="Dátum helye 4"/>
          <p:cNvSpPr>
            <a:spLocks noGrp="1"/>
          </p:cNvSpPr>
          <p:nvPr>
            <p:ph type="dt" sz="half" idx="10"/>
          </p:nvPr>
        </p:nvSpPr>
        <p:spPr>
          <a:xfrm>
            <a:off x="1422400" y="6248400"/>
            <a:ext cx="2540000" cy="457200"/>
          </a:xfrm>
        </p:spPr>
        <p:txBody>
          <a:bodyPr/>
          <a:lstStyle>
            <a:lvl1pPr>
              <a:defRPr/>
            </a:lvl1pPr>
          </a:lstStyle>
          <a:p>
            <a:fld id="{EE9F5788-2F4B-4563-BE7F-EADD4ABB41C4}" type="datetime1">
              <a:rPr lang="en-US" altLang="hu-HU" smtClean="0">
                <a:solidFill>
                  <a:prstClr val="white">
                    <a:tint val="75000"/>
                  </a:prstClr>
                </a:solidFill>
              </a:rPr>
              <a:t>11/19/2019</a:t>
            </a:fld>
            <a:endParaRPr lang="en-US" altLang="hu-HU">
              <a:solidFill>
                <a:prstClr val="white">
                  <a:tint val="75000"/>
                </a:prstClr>
              </a:solidFill>
            </a:endParaRPr>
          </a:p>
        </p:txBody>
      </p:sp>
      <p:sp>
        <p:nvSpPr>
          <p:cNvPr id="6" name="Élőláb helye 5"/>
          <p:cNvSpPr>
            <a:spLocks noGrp="1"/>
          </p:cNvSpPr>
          <p:nvPr>
            <p:ph type="ftr" sz="quarter" idx="11"/>
          </p:nvPr>
        </p:nvSpPr>
        <p:spPr>
          <a:xfrm>
            <a:off x="4572000" y="6248400"/>
            <a:ext cx="3860800" cy="457200"/>
          </a:xfrm>
        </p:spPr>
        <p:txBody>
          <a:bodyPr/>
          <a:lstStyle>
            <a:lvl1pPr>
              <a:defRPr/>
            </a:lvl1pPr>
          </a:lstStyle>
          <a:p>
            <a:r>
              <a:rPr lang="en-US" altLang="hu-HU" smtClean="0">
                <a:solidFill>
                  <a:prstClr val="white">
                    <a:tint val="75000"/>
                  </a:prstClr>
                </a:solidFill>
              </a:rPr>
              <a:t>X17 boson Krasznahorkay</a:t>
            </a:r>
            <a:endParaRPr lang="en-US" altLang="hu-HU">
              <a:solidFill>
                <a:prstClr val="white">
                  <a:tint val="75000"/>
                </a:prstClr>
              </a:solidFill>
            </a:endParaRPr>
          </a:p>
        </p:txBody>
      </p:sp>
      <p:sp>
        <p:nvSpPr>
          <p:cNvPr id="7" name="Dia számának helye 6"/>
          <p:cNvSpPr>
            <a:spLocks noGrp="1"/>
          </p:cNvSpPr>
          <p:nvPr>
            <p:ph type="sldNum" sz="quarter" idx="12"/>
          </p:nvPr>
        </p:nvSpPr>
        <p:spPr>
          <a:xfrm>
            <a:off x="8940800" y="6248400"/>
            <a:ext cx="2540000" cy="457200"/>
          </a:xfrm>
        </p:spPr>
        <p:txBody>
          <a:bodyPr/>
          <a:lstStyle>
            <a:lvl1pPr>
              <a:defRPr/>
            </a:lvl1pPr>
          </a:lstStyle>
          <a:p>
            <a:fld id="{1C4CB2B6-5834-4816-A1A5-0C36AFB02D77}" type="slidenum">
              <a:rPr lang="en-US" altLang="hu-HU">
                <a:solidFill>
                  <a:prstClr val="white">
                    <a:tint val="75000"/>
                  </a:prstClr>
                </a:solidFill>
              </a:rPr>
              <a:pPr/>
              <a:t>‹#›</a:t>
            </a:fld>
            <a:endParaRPr lang="en-US" altLang="hu-HU">
              <a:solidFill>
                <a:prstClr val="white">
                  <a:tint val="75000"/>
                </a:prstClr>
              </a:solidFill>
            </a:endParaRPr>
          </a:p>
        </p:txBody>
      </p:sp>
    </p:spTree>
    <p:extLst>
      <p:ext uri="{BB962C8B-B14F-4D97-AF65-F5344CB8AC3E}">
        <p14:creationId xmlns:p14="http://schemas.microsoft.com/office/powerpoint/2010/main" val="95828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04BDA470-AA2A-45E6-A13E-8FE41BD2410D}" type="datetime1">
              <a:rPr lang="en-US" smtClean="0"/>
              <a:t>11/19/2019</a:t>
            </a:fld>
            <a:endParaRPr lang="en-US"/>
          </a:p>
        </p:txBody>
      </p:sp>
      <p:sp>
        <p:nvSpPr>
          <p:cNvPr id="5" name="Élőláb helye 4"/>
          <p:cNvSpPr>
            <a:spLocks noGrp="1"/>
          </p:cNvSpPr>
          <p:nvPr>
            <p:ph type="ftr" sz="quarter" idx="11"/>
          </p:nvPr>
        </p:nvSpPr>
        <p:spPr/>
        <p:txBody>
          <a:bodyPr/>
          <a:lstStyle/>
          <a:p>
            <a:r>
              <a:rPr lang="en-US" smtClean="0"/>
              <a:t>X17 boson Krasznahorkay</a:t>
            </a:r>
            <a:endParaRPr lang="en-US"/>
          </a:p>
        </p:txBody>
      </p:sp>
      <p:sp>
        <p:nvSpPr>
          <p:cNvPr id="6" name="Dia számának helye 5"/>
          <p:cNvSpPr>
            <a:spLocks noGrp="1"/>
          </p:cNvSpPr>
          <p:nvPr>
            <p:ph type="sldNum" sz="quarter" idx="12"/>
          </p:nvPr>
        </p:nvSpPr>
        <p:spPr/>
        <p:txBody>
          <a:bodyPr/>
          <a:lstStyle/>
          <a:p>
            <a:fld id="{D71F331B-749B-4A91-A79A-CDCD31E3B9A3}" type="slidenum">
              <a:rPr lang="en-US" smtClean="0"/>
              <a:t>‹#›</a:t>
            </a:fld>
            <a:endParaRPr lang="en-US"/>
          </a:p>
        </p:txBody>
      </p:sp>
    </p:spTree>
    <p:extLst>
      <p:ext uri="{BB962C8B-B14F-4D97-AF65-F5344CB8AC3E}">
        <p14:creationId xmlns:p14="http://schemas.microsoft.com/office/powerpoint/2010/main" val="2447249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smtClean="0"/>
              <a:t>Mintacím szerkesztése</a:t>
            </a:r>
            <a:endParaRPr lang="en-US"/>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6830232F-15B9-4523-B2F4-633FAFCDEFDC}" type="datetime1">
              <a:rPr lang="en-US" smtClean="0"/>
              <a:t>11/19/2019</a:t>
            </a:fld>
            <a:endParaRPr lang="en-US"/>
          </a:p>
        </p:txBody>
      </p:sp>
      <p:sp>
        <p:nvSpPr>
          <p:cNvPr id="5" name="Élőláb helye 4"/>
          <p:cNvSpPr>
            <a:spLocks noGrp="1"/>
          </p:cNvSpPr>
          <p:nvPr>
            <p:ph type="ftr" sz="quarter" idx="11"/>
          </p:nvPr>
        </p:nvSpPr>
        <p:spPr/>
        <p:txBody>
          <a:bodyPr/>
          <a:lstStyle/>
          <a:p>
            <a:r>
              <a:rPr lang="en-US" smtClean="0"/>
              <a:t>X17 boson Krasznahorkay</a:t>
            </a:r>
            <a:endParaRPr lang="en-US"/>
          </a:p>
        </p:txBody>
      </p:sp>
      <p:sp>
        <p:nvSpPr>
          <p:cNvPr id="6" name="Dia számának helye 5"/>
          <p:cNvSpPr>
            <a:spLocks noGrp="1"/>
          </p:cNvSpPr>
          <p:nvPr>
            <p:ph type="sldNum" sz="quarter" idx="12"/>
          </p:nvPr>
        </p:nvSpPr>
        <p:spPr/>
        <p:txBody>
          <a:bodyPr/>
          <a:lstStyle/>
          <a:p>
            <a:fld id="{D71F331B-749B-4A91-A79A-CDCD31E3B9A3}" type="slidenum">
              <a:rPr lang="en-US" smtClean="0"/>
              <a:t>‹#›</a:t>
            </a:fld>
            <a:endParaRPr lang="en-US"/>
          </a:p>
        </p:txBody>
      </p:sp>
    </p:spTree>
    <p:extLst>
      <p:ext uri="{BB962C8B-B14F-4D97-AF65-F5344CB8AC3E}">
        <p14:creationId xmlns:p14="http://schemas.microsoft.com/office/powerpoint/2010/main" val="1670127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sz="half" idx="1"/>
          </p:nvPr>
        </p:nvSpPr>
        <p:spPr>
          <a:xfrm>
            <a:off x="838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Tartalom helye 3"/>
          <p:cNvSpPr>
            <a:spLocks noGrp="1"/>
          </p:cNvSpPr>
          <p:nvPr>
            <p:ph sz="half" idx="2"/>
          </p:nvPr>
        </p:nvSpPr>
        <p:spPr>
          <a:xfrm>
            <a:off x="6172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Dátum helye 4"/>
          <p:cNvSpPr>
            <a:spLocks noGrp="1"/>
          </p:cNvSpPr>
          <p:nvPr>
            <p:ph type="dt" sz="half" idx="10"/>
          </p:nvPr>
        </p:nvSpPr>
        <p:spPr/>
        <p:txBody>
          <a:bodyPr/>
          <a:lstStyle/>
          <a:p>
            <a:fld id="{5817D720-A424-4C3C-A826-920D9CCBFE9F}" type="datetime1">
              <a:rPr lang="en-US" smtClean="0"/>
              <a:t>11/19/2019</a:t>
            </a:fld>
            <a:endParaRPr lang="en-US"/>
          </a:p>
        </p:txBody>
      </p:sp>
      <p:sp>
        <p:nvSpPr>
          <p:cNvPr id="6" name="Élőláb helye 5"/>
          <p:cNvSpPr>
            <a:spLocks noGrp="1"/>
          </p:cNvSpPr>
          <p:nvPr>
            <p:ph type="ftr" sz="quarter" idx="11"/>
          </p:nvPr>
        </p:nvSpPr>
        <p:spPr/>
        <p:txBody>
          <a:bodyPr/>
          <a:lstStyle/>
          <a:p>
            <a:r>
              <a:rPr lang="en-US" smtClean="0"/>
              <a:t>X17 boson Krasznahorkay</a:t>
            </a:r>
            <a:endParaRPr lang="en-US"/>
          </a:p>
        </p:txBody>
      </p:sp>
      <p:sp>
        <p:nvSpPr>
          <p:cNvPr id="7" name="Dia számának helye 6"/>
          <p:cNvSpPr>
            <a:spLocks noGrp="1"/>
          </p:cNvSpPr>
          <p:nvPr>
            <p:ph type="sldNum" sz="quarter" idx="12"/>
          </p:nvPr>
        </p:nvSpPr>
        <p:spPr/>
        <p:txBody>
          <a:bodyPr/>
          <a:lstStyle/>
          <a:p>
            <a:fld id="{D71F331B-749B-4A91-A79A-CDCD31E3B9A3}" type="slidenum">
              <a:rPr lang="en-US" smtClean="0"/>
              <a:t>‹#›</a:t>
            </a:fld>
            <a:endParaRPr lang="en-US"/>
          </a:p>
        </p:txBody>
      </p:sp>
    </p:spTree>
    <p:extLst>
      <p:ext uri="{BB962C8B-B14F-4D97-AF65-F5344CB8AC3E}">
        <p14:creationId xmlns:p14="http://schemas.microsoft.com/office/powerpoint/2010/main" val="3070258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smtClean="0"/>
              <a:t>Mintacím szerkesztése</a:t>
            </a:r>
            <a:endParaRPr lang="en-US"/>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7" name="Dátum helye 6"/>
          <p:cNvSpPr>
            <a:spLocks noGrp="1"/>
          </p:cNvSpPr>
          <p:nvPr>
            <p:ph type="dt" sz="half" idx="10"/>
          </p:nvPr>
        </p:nvSpPr>
        <p:spPr/>
        <p:txBody>
          <a:bodyPr/>
          <a:lstStyle/>
          <a:p>
            <a:fld id="{1C905FB8-5412-49C6-9B29-3CF0A6CFA8E5}" type="datetime1">
              <a:rPr lang="en-US" smtClean="0"/>
              <a:t>11/19/2019</a:t>
            </a:fld>
            <a:endParaRPr lang="en-US"/>
          </a:p>
        </p:txBody>
      </p:sp>
      <p:sp>
        <p:nvSpPr>
          <p:cNvPr id="8" name="Élőláb helye 7"/>
          <p:cNvSpPr>
            <a:spLocks noGrp="1"/>
          </p:cNvSpPr>
          <p:nvPr>
            <p:ph type="ftr" sz="quarter" idx="11"/>
          </p:nvPr>
        </p:nvSpPr>
        <p:spPr/>
        <p:txBody>
          <a:bodyPr/>
          <a:lstStyle/>
          <a:p>
            <a:r>
              <a:rPr lang="en-US" smtClean="0"/>
              <a:t>X17 boson Krasznahorkay</a:t>
            </a:r>
            <a:endParaRPr lang="en-US"/>
          </a:p>
        </p:txBody>
      </p:sp>
      <p:sp>
        <p:nvSpPr>
          <p:cNvPr id="9" name="Dia számának helye 8"/>
          <p:cNvSpPr>
            <a:spLocks noGrp="1"/>
          </p:cNvSpPr>
          <p:nvPr>
            <p:ph type="sldNum" sz="quarter" idx="12"/>
          </p:nvPr>
        </p:nvSpPr>
        <p:spPr/>
        <p:txBody>
          <a:bodyPr/>
          <a:lstStyle/>
          <a:p>
            <a:fld id="{D71F331B-749B-4A91-A79A-CDCD31E3B9A3}" type="slidenum">
              <a:rPr lang="en-US" smtClean="0"/>
              <a:t>‹#›</a:t>
            </a:fld>
            <a:endParaRPr lang="en-US"/>
          </a:p>
        </p:txBody>
      </p:sp>
    </p:spTree>
    <p:extLst>
      <p:ext uri="{BB962C8B-B14F-4D97-AF65-F5344CB8AC3E}">
        <p14:creationId xmlns:p14="http://schemas.microsoft.com/office/powerpoint/2010/main" val="3763024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Dátum helye 2"/>
          <p:cNvSpPr>
            <a:spLocks noGrp="1"/>
          </p:cNvSpPr>
          <p:nvPr>
            <p:ph type="dt" sz="half" idx="10"/>
          </p:nvPr>
        </p:nvSpPr>
        <p:spPr/>
        <p:txBody>
          <a:bodyPr/>
          <a:lstStyle/>
          <a:p>
            <a:fld id="{B62D3263-1E39-40D3-8A0D-E924436F756F}" type="datetime1">
              <a:rPr lang="en-US" smtClean="0"/>
              <a:t>11/19/2019</a:t>
            </a:fld>
            <a:endParaRPr lang="en-US"/>
          </a:p>
        </p:txBody>
      </p:sp>
      <p:sp>
        <p:nvSpPr>
          <p:cNvPr id="4" name="Élőláb helye 3"/>
          <p:cNvSpPr>
            <a:spLocks noGrp="1"/>
          </p:cNvSpPr>
          <p:nvPr>
            <p:ph type="ftr" sz="quarter" idx="11"/>
          </p:nvPr>
        </p:nvSpPr>
        <p:spPr/>
        <p:txBody>
          <a:bodyPr/>
          <a:lstStyle/>
          <a:p>
            <a:r>
              <a:rPr lang="en-US" smtClean="0"/>
              <a:t>X17 boson Krasznahorkay</a:t>
            </a:r>
            <a:endParaRPr lang="en-US"/>
          </a:p>
        </p:txBody>
      </p:sp>
      <p:sp>
        <p:nvSpPr>
          <p:cNvPr id="5" name="Dia számának helye 4"/>
          <p:cNvSpPr>
            <a:spLocks noGrp="1"/>
          </p:cNvSpPr>
          <p:nvPr>
            <p:ph type="sldNum" sz="quarter" idx="12"/>
          </p:nvPr>
        </p:nvSpPr>
        <p:spPr/>
        <p:txBody>
          <a:bodyPr/>
          <a:lstStyle/>
          <a:p>
            <a:fld id="{D71F331B-749B-4A91-A79A-CDCD31E3B9A3}" type="slidenum">
              <a:rPr lang="en-US" smtClean="0"/>
              <a:t>‹#›</a:t>
            </a:fld>
            <a:endParaRPr lang="en-US"/>
          </a:p>
        </p:txBody>
      </p:sp>
    </p:spTree>
    <p:extLst>
      <p:ext uri="{BB962C8B-B14F-4D97-AF65-F5344CB8AC3E}">
        <p14:creationId xmlns:p14="http://schemas.microsoft.com/office/powerpoint/2010/main" val="1356304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711132B1-34C9-48F5-88A8-C7D4870C9E05}" type="datetime1">
              <a:rPr lang="en-US" smtClean="0"/>
              <a:t>11/19/2019</a:t>
            </a:fld>
            <a:endParaRPr lang="en-US"/>
          </a:p>
        </p:txBody>
      </p:sp>
      <p:sp>
        <p:nvSpPr>
          <p:cNvPr id="3" name="Élőláb helye 2"/>
          <p:cNvSpPr>
            <a:spLocks noGrp="1"/>
          </p:cNvSpPr>
          <p:nvPr>
            <p:ph type="ftr" sz="quarter" idx="11"/>
          </p:nvPr>
        </p:nvSpPr>
        <p:spPr/>
        <p:txBody>
          <a:bodyPr/>
          <a:lstStyle/>
          <a:p>
            <a:r>
              <a:rPr lang="en-US" smtClean="0"/>
              <a:t>X17 boson Krasznahorkay</a:t>
            </a:r>
            <a:endParaRPr lang="en-US"/>
          </a:p>
        </p:txBody>
      </p:sp>
      <p:sp>
        <p:nvSpPr>
          <p:cNvPr id="4" name="Dia számának helye 3"/>
          <p:cNvSpPr>
            <a:spLocks noGrp="1"/>
          </p:cNvSpPr>
          <p:nvPr>
            <p:ph type="sldNum" sz="quarter" idx="12"/>
          </p:nvPr>
        </p:nvSpPr>
        <p:spPr/>
        <p:txBody>
          <a:bodyPr/>
          <a:lstStyle/>
          <a:p>
            <a:fld id="{D71F331B-749B-4A91-A79A-CDCD31E3B9A3}" type="slidenum">
              <a:rPr lang="en-US" smtClean="0"/>
              <a:t>‹#›</a:t>
            </a:fld>
            <a:endParaRPr lang="en-US"/>
          </a:p>
        </p:txBody>
      </p:sp>
    </p:spTree>
    <p:extLst>
      <p:ext uri="{BB962C8B-B14F-4D97-AF65-F5344CB8AC3E}">
        <p14:creationId xmlns:p14="http://schemas.microsoft.com/office/powerpoint/2010/main" val="1023663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en-US"/>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fld id="{A3AABE21-70D8-480B-A90A-209F6170F0EC}" type="datetime1">
              <a:rPr lang="en-US" smtClean="0"/>
              <a:t>11/19/2019</a:t>
            </a:fld>
            <a:endParaRPr lang="en-US"/>
          </a:p>
        </p:txBody>
      </p:sp>
      <p:sp>
        <p:nvSpPr>
          <p:cNvPr id="6" name="Élőláb helye 5"/>
          <p:cNvSpPr>
            <a:spLocks noGrp="1"/>
          </p:cNvSpPr>
          <p:nvPr>
            <p:ph type="ftr" sz="quarter" idx="11"/>
          </p:nvPr>
        </p:nvSpPr>
        <p:spPr/>
        <p:txBody>
          <a:bodyPr/>
          <a:lstStyle/>
          <a:p>
            <a:r>
              <a:rPr lang="en-US" smtClean="0"/>
              <a:t>X17 boson Krasznahorkay</a:t>
            </a:r>
            <a:endParaRPr lang="en-US"/>
          </a:p>
        </p:txBody>
      </p:sp>
      <p:sp>
        <p:nvSpPr>
          <p:cNvPr id="7" name="Dia számának helye 6"/>
          <p:cNvSpPr>
            <a:spLocks noGrp="1"/>
          </p:cNvSpPr>
          <p:nvPr>
            <p:ph type="sldNum" sz="quarter" idx="12"/>
          </p:nvPr>
        </p:nvSpPr>
        <p:spPr/>
        <p:txBody>
          <a:bodyPr/>
          <a:lstStyle/>
          <a:p>
            <a:fld id="{D71F331B-749B-4A91-A79A-CDCD31E3B9A3}" type="slidenum">
              <a:rPr lang="en-US" smtClean="0"/>
              <a:t>‹#›</a:t>
            </a:fld>
            <a:endParaRPr lang="en-US"/>
          </a:p>
        </p:txBody>
      </p:sp>
    </p:spTree>
    <p:extLst>
      <p:ext uri="{BB962C8B-B14F-4D97-AF65-F5344CB8AC3E}">
        <p14:creationId xmlns:p14="http://schemas.microsoft.com/office/powerpoint/2010/main" val="50870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en-US"/>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fld id="{773A2350-185E-49EF-9B40-ED17FA99173A}" type="datetime1">
              <a:rPr lang="en-US" smtClean="0"/>
              <a:t>11/19/2019</a:t>
            </a:fld>
            <a:endParaRPr lang="en-US"/>
          </a:p>
        </p:txBody>
      </p:sp>
      <p:sp>
        <p:nvSpPr>
          <p:cNvPr id="6" name="Élőláb helye 5"/>
          <p:cNvSpPr>
            <a:spLocks noGrp="1"/>
          </p:cNvSpPr>
          <p:nvPr>
            <p:ph type="ftr" sz="quarter" idx="11"/>
          </p:nvPr>
        </p:nvSpPr>
        <p:spPr/>
        <p:txBody>
          <a:bodyPr/>
          <a:lstStyle/>
          <a:p>
            <a:r>
              <a:rPr lang="en-US" smtClean="0"/>
              <a:t>X17 boson Krasznahorkay</a:t>
            </a:r>
            <a:endParaRPr lang="en-US"/>
          </a:p>
        </p:txBody>
      </p:sp>
      <p:sp>
        <p:nvSpPr>
          <p:cNvPr id="7" name="Dia számának helye 6"/>
          <p:cNvSpPr>
            <a:spLocks noGrp="1"/>
          </p:cNvSpPr>
          <p:nvPr>
            <p:ph type="sldNum" sz="quarter" idx="12"/>
          </p:nvPr>
        </p:nvSpPr>
        <p:spPr/>
        <p:txBody>
          <a:bodyPr/>
          <a:lstStyle/>
          <a:p>
            <a:fld id="{D71F331B-749B-4A91-A79A-CDCD31E3B9A3}" type="slidenum">
              <a:rPr lang="en-US" smtClean="0"/>
              <a:t>‹#›</a:t>
            </a:fld>
            <a:endParaRPr lang="en-US"/>
          </a:p>
        </p:txBody>
      </p:sp>
    </p:spTree>
    <p:extLst>
      <p:ext uri="{BB962C8B-B14F-4D97-AF65-F5344CB8AC3E}">
        <p14:creationId xmlns:p14="http://schemas.microsoft.com/office/powerpoint/2010/main" val="3811379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smtClean="0"/>
              <a:t>Mintacím szerkesztése</a:t>
            </a:r>
            <a:endParaRPr lang="en-US"/>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916CEA-7092-48BC-98A2-450C4F4C611E}" type="datetime1">
              <a:rPr lang="en-US" smtClean="0"/>
              <a:t>11/19/2019</a:t>
            </a:fld>
            <a:endParaRPr lang="en-US"/>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X17 boson Krasznahorkay</a:t>
            </a:r>
            <a:endParaRPr lang="en-US"/>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1F331B-749B-4A91-A79A-CDCD31E3B9A3}" type="slidenum">
              <a:rPr lang="en-US" smtClean="0"/>
              <a:t>‹#›</a:t>
            </a:fld>
            <a:endParaRPr lang="en-US"/>
          </a:p>
        </p:txBody>
      </p:sp>
    </p:spTree>
    <p:extLst>
      <p:ext uri="{BB962C8B-B14F-4D97-AF65-F5344CB8AC3E}">
        <p14:creationId xmlns:p14="http://schemas.microsoft.com/office/powerpoint/2010/main" val="1707726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33.pn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4.xml"/><Relationship Id="rId7" Type="http://schemas.openxmlformats.org/officeDocument/2006/relationships/hyperlink" Target="https://hu.wikipedia.org/wiki/Napt%C3%B6meg" TargetMode="External"/><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61.jpeg"/><Relationship Id="rId5" Type="http://schemas.openxmlformats.org/officeDocument/2006/relationships/image" Target="../media/image60.wmf"/><Relationship Id="rId4" Type="http://schemas.openxmlformats.org/officeDocument/2006/relationships/oleObject" Target="../embeddings/oleObject1.bin"/><Relationship Id="rId9" Type="http://schemas.openxmlformats.org/officeDocument/2006/relationships/image" Target="../media/image63.jp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dx.doi.org/10.1016/j.physletb.2008.12.012" TargetMode="Externa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42.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image" Target="../media/image73.emf"/><Relationship Id="rId7" Type="http://schemas.openxmlformats.org/officeDocument/2006/relationships/image" Target="../media/image77.emf"/><Relationship Id="rId2" Type="http://schemas.openxmlformats.org/officeDocument/2006/relationships/image" Target="../media/image72.emf"/><Relationship Id="rId1" Type="http://schemas.openxmlformats.org/officeDocument/2006/relationships/slideLayout" Target="../slideLayouts/slideLayout2.xml"/><Relationship Id="rId6" Type="http://schemas.openxmlformats.org/officeDocument/2006/relationships/image" Target="../media/image76.emf"/><Relationship Id="rId5" Type="http://schemas.openxmlformats.org/officeDocument/2006/relationships/image" Target="../media/image75.emf"/><Relationship Id="rId4" Type="http://schemas.openxmlformats.org/officeDocument/2006/relationships/image" Target="../media/image74.emf"/><Relationship Id="rId9" Type="http://schemas.openxmlformats.org/officeDocument/2006/relationships/image" Target="../media/image79.emf"/></Relationships>
</file>

<file path=ppt/slides/_rels/slide46.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0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ím 1"/>
          <p:cNvSpPr>
            <a:spLocks noGrp="1"/>
          </p:cNvSpPr>
          <p:nvPr>
            <p:ph type="ctrTitle"/>
          </p:nvPr>
        </p:nvSpPr>
        <p:spPr>
          <a:xfrm>
            <a:off x="0" y="430053"/>
            <a:ext cx="12019419" cy="1834120"/>
          </a:xfrm>
          <a:noFill/>
        </p:spPr>
        <p:txBody>
          <a:bodyPr>
            <a:normAutofit fontScale="90000"/>
          </a:bodyPr>
          <a:lstStyle/>
          <a:p>
            <a:r>
              <a:rPr lang="en-US" b="1" dirty="0" smtClean="0"/>
              <a:t>Anomalies observed in nuclear transitions indicate the existence of a new particle with mass of 17 MeV/c</a:t>
            </a:r>
            <a:r>
              <a:rPr lang="en-US" b="1" baseline="30000" dirty="0" smtClean="0"/>
              <a:t>2</a:t>
            </a:r>
            <a:endParaRPr lang="en-US" baseline="30000" dirty="0"/>
          </a:p>
        </p:txBody>
      </p:sp>
      <p:sp>
        <p:nvSpPr>
          <p:cNvPr id="8" name="Alcím 7"/>
          <p:cNvSpPr>
            <a:spLocks noGrp="1"/>
          </p:cNvSpPr>
          <p:nvPr>
            <p:ph type="subTitle" idx="1"/>
          </p:nvPr>
        </p:nvSpPr>
        <p:spPr>
          <a:xfrm>
            <a:off x="3671123" y="2487172"/>
            <a:ext cx="4936174" cy="1160753"/>
          </a:xfrm>
          <a:solidFill>
            <a:schemeClr val="bg1"/>
          </a:solidFill>
        </p:spPr>
        <p:txBody>
          <a:bodyPr>
            <a:normAutofit/>
          </a:bodyPr>
          <a:lstStyle/>
          <a:p>
            <a:pPr eaLnBrk="1" hangingPunct="1">
              <a:defRPr/>
            </a:pPr>
            <a:r>
              <a:rPr lang="en-US" sz="2800" b="1" dirty="0" smtClean="0"/>
              <a:t>A</a:t>
            </a:r>
            <a:r>
              <a:rPr lang="hu-HU" sz="2800" b="1" dirty="0" err="1" smtClean="0"/>
              <a:t>ttila</a:t>
            </a:r>
            <a:r>
              <a:rPr lang="hu-HU" sz="2800" b="1" dirty="0" smtClean="0"/>
              <a:t> J.</a:t>
            </a:r>
            <a:r>
              <a:rPr lang="en-US" sz="2800" b="1" dirty="0" smtClean="0"/>
              <a:t> </a:t>
            </a:r>
            <a:r>
              <a:rPr lang="en-US" sz="2800" b="1" dirty="0" err="1" smtClean="0"/>
              <a:t>Krasznahorkay</a:t>
            </a:r>
            <a:endParaRPr lang="en-US" sz="2800" b="1" dirty="0" smtClean="0"/>
          </a:p>
          <a:p>
            <a:pPr eaLnBrk="1" hangingPunct="1">
              <a:defRPr/>
            </a:pPr>
            <a:r>
              <a:rPr lang="en-US" sz="2800" b="1" dirty="0" smtClean="0"/>
              <a:t>Inst. </a:t>
            </a:r>
            <a:r>
              <a:rPr lang="hu-HU" sz="2800" b="1" dirty="0" smtClean="0"/>
              <a:t>of</a:t>
            </a:r>
            <a:r>
              <a:rPr lang="en-US" sz="2800" b="1" dirty="0" smtClean="0"/>
              <a:t> </a:t>
            </a:r>
            <a:r>
              <a:rPr lang="en-US" sz="2800" b="1" dirty="0" err="1" smtClean="0"/>
              <a:t>Nucl</a:t>
            </a:r>
            <a:r>
              <a:rPr lang="en-US" sz="2800" b="1" dirty="0" smtClean="0"/>
              <a:t>. Res.  (A</a:t>
            </a:r>
            <a:r>
              <a:rPr lang="hu-HU" sz="2800" b="1" dirty="0" err="1" smtClean="0"/>
              <a:t>tomki</a:t>
            </a:r>
            <a:r>
              <a:rPr lang="en-US" sz="2800" b="1" dirty="0" smtClean="0"/>
              <a:t>)</a:t>
            </a:r>
            <a:endParaRPr lang="en-US" sz="2800" b="1" dirty="0"/>
          </a:p>
        </p:txBody>
      </p:sp>
      <p:pic>
        <p:nvPicPr>
          <p:cNvPr id="8195" name="Picture 19" descr="nikhe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019" y="2314511"/>
            <a:ext cx="233045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Kép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09175" y="2017649"/>
            <a:ext cx="1735138"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2" descr="http://atomki.hu/files/2016/05/aranyos_Atomki_logo_20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707" y="3977497"/>
            <a:ext cx="3163437" cy="2238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0699" y="3870925"/>
            <a:ext cx="4297023" cy="2344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églalap 1"/>
          <p:cNvSpPr/>
          <p:nvPr/>
        </p:nvSpPr>
        <p:spPr>
          <a:xfrm>
            <a:off x="8424381" y="4156412"/>
            <a:ext cx="3767619" cy="2339102"/>
          </a:xfrm>
          <a:prstGeom prst="rect">
            <a:avLst/>
          </a:prstGeom>
          <a:solidFill>
            <a:schemeClr val="bg1"/>
          </a:solidFill>
        </p:spPr>
        <p:txBody>
          <a:bodyPr wrap="square">
            <a:spAutoFit/>
          </a:bodyPr>
          <a:lstStyle/>
          <a:p>
            <a:pPr marL="0" indent="0">
              <a:buNone/>
              <a:defRPr/>
            </a:pPr>
            <a:r>
              <a:rPr lang="hu-HU" sz="2800" dirty="0"/>
              <a:t>3</a:t>
            </a:r>
            <a:r>
              <a:rPr lang="en-US" sz="2800" dirty="0" smtClean="0"/>
              <a:t> </a:t>
            </a:r>
            <a:r>
              <a:rPr lang="en-US" sz="2800" dirty="0"/>
              <a:t>main divisions:</a:t>
            </a:r>
          </a:p>
          <a:p>
            <a:pPr marL="857161" lvl="1" indent="-457200">
              <a:buFont typeface="Wingdings" pitchFamily="2" charset="2"/>
              <a:buChar char="§"/>
              <a:defRPr/>
            </a:pPr>
            <a:r>
              <a:rPr lang="en-US" sz="2000" dirty="0"/>
              <a:t>Nuclear Physics Division</a:t>
            </a:r>
          </a:p>
          <a:p>
            <a:pPr marL="857161" lvl="1" indent="-457200">
              <a:buFont typeface="Wingdings" pitchFamily="2" charset="2"/>
              <a:buChar char="§"/>
              <a:defRPr/>
            </a:pPr>
            <a:r>
              <a:rPr lang="en-US" sz="2000" dirty="0"/>
              <a:t>Atomic Physics Division</a:t>
            </a:r>
          </a:p>
          <a:p>
            <a:pPr marL="857161" lvl="1" indent="-457200">
              <a:buFont typeface="Wingdings" pitchFamily="2" charset="2"/>
              <a:buChar char="§"/>
              <a:defRPr/>
            </a:pPr>
            <a:r>
              <a:rPr lang="en-US" sz="2000" dirty="0"/>
              <a:t>Applied Physics </a:t>
            </a:r>
            <a:r>
              <a:rPr lang="en-US" sz="2000" dirty="0" smtClean="0"/>
              <a:t>Division</a:t>
            </a:r>
            <a:endParaRPr lang="en-US" sz="2000" dirty="0"/>
          </a:p>
          <a:p>
            <a:pPr marL="399961" lvl="1" indent="0">
              <a:buNone/>
              <a:defRPr/>
            </a:pPr>
            <a:r>
              <a:rPr lang="en-US" sz="2000" dirty="0"/>
              <a:t>Size: 100 scientists, 100 other staff</a:t>
            </a:r>
            <a:endParaRPr lang="en-US" sz="2400" dirty="0"/>
          </a:p>
          <a:p>
            <a:pPr marL="342824" indent="-342824">
              <a:defRPr/>
            </a:pPr>
            <a:endParaRPr lang="en-US" dirty="0">
              <a:solidFill>
                <a:schemeClr val="bg1"/>
              </a:solidFill>
            </a:endParaRPr>
          </a:p>
        </p:txBody>
      </p:sp>
      <p:sp>
        <p:nvSpPr>
          <p:cNvPr id="3" name="Téglalap 2"/>
          <p:cNvSpPr/>
          <p:nvPr/>
        </p:nvSpPr>
        <p:spPr>
          <a:xfrm>
            <a:off x="3990699" y="6443339"/>
            <a:ext cx="5023170" cy="369332"/>
          </a:xfrm>
          <a:prstGeom prst="rect">
            <a:avLst/>
          </a:prstGeom>
        </p:spPr>
        <p:txBody>
          <a:bodyPr wrap="none">
            <a:spAutoFit/>
          </a:bodyPr>
          <a:lstStyle/>
          <a:p>
            <a:pPr eaLnBrk="1" hangingPunct="1"/>
            <a:r>
              <a:rPr lang="en-US" altLang="en-US" dirty="0" smtClean="0"/>
              <a:t>In the downtown of Debrecen, www.atomki.mta.hu</a:t>
            </a:r>
            <a:endParaRPr lang="en-US" altLang="en-US" dirty="0"/>
          </a:p>
        </p:txBody>
      </p:sp>
    </p:spTree>
    <p:extLst>
      <p:ext uri="{BB962C8B-B14F-4D97-AF65-F5344CB8AC3E}">
        <p14:creationId xmlns:p14="http://schemas.microsoft.com/office/powerpoint/2010/main" val="20291676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ím 1"/>
          <p:cNvSpPr>
            <a:spLocks noGrp="1"/>
          </p:cNvSpPr>
          <p:nvPr>
            <p:ph type="title"/>
          </p:nvPr>
        </p:nvSpPr>
        <p:spPr>
          <a:xfrm>
            <a:off x="1809135" y="157316"/>
            <a:ext cx="10717161" cy="1234922"/>
          </a:xfrm>
          <a:solidFill>
            <a:schemeClr val="bg1"/>
          </a:solidFill>
        </p:spPr>
        <p:txBody>
          <a:bodyPr>
            <a:normAutofit/>
          </a:bodyPr>
          <a:lstStyle/>
          <a:p>
            <a:r>
              <a:rPr lang="en-US" altLang="hu-HU" sz="4000" dirty="0" smtClean="0"/>
              <a:t>Repeating the experiments at a new Medium-Current </a:t>
            </a:r>
            <a:r>
              <a:rPr lang="en-US" altLang="hu-HU" sz="4000" dirty="0" err="1" smtClean="0"/>
              <a:t>Tandetron</a:t>
            </a:r>
            <a:r>
              <a:rPr lang="en-US" altLang="hu-HU" sz="4000" dirty="0" smtClean="0"/>
              <a:t> Accelerator </a:t>
            </a:r>
            <a:r>
              <a:rPr lang="hu-HU" altLang="hu-HU" sz="4000" dirty="0" err="1" smtClean="0"/>
              <a:t>in</a:t>
            </a:r>
            <a:r>
              <a:rPr lang="hu-HU" altLang="hu-HU" sz="4000" dirty="0" smtClean="0"/>
              <a:t> </a:t>
            </a:r>
            <a:r>
              <a:rPr lang="hu-HU" altLang="hu-HU" sz="4000" dirty="0" err="1" smtClean="0"/>
              <a:t>Atomki</a:t>
            </a:r>
            <a:endParaRPr lang="en-US" altLang="hu-HU" sz="4000" dirty="0"/>
          </a:p>
        </p:txBody>
      </p:sp>
      <p:sp>
        <p:nvSpPr>
          <p:cNvPr id="34819" name="Tartalom helye 2"/>
          <p:cNvSpPr>
            <a:spLocks noGrp="1"/>
          </p:cNvSpPr>
          <p:nvPr>
            <p:ph idx="1"/>
          </p:nvPr>
        </p:nvSpPr>
        <p:spPr>
          <a:xfrm>
            <a:off x="0" y="1760598"/>
            <a:ext cx="3266888" cy="3722252"/>
          </a:xfrm>
          <a:solidFill>
            <a:schemeClr val="bg2"/>
          </a:solidFill>
        </p:spPr>
        <p:txBody>
          <a:bodyPr>
            <a:normAutofit/>
          </a:bodyPr>
          <a:lstStyle/>
          <a:p>
            <a:pPr marL="0" indent="0">
              <a:buNone/>
              <a:tabLst>
                <a:tab pos="354013" algn="l"/>
              </a:tabLst>
            </a:pPr>
            <a:endParaRPr lang="hu-HU" altLang="hu-HU" sz="2400" dirty="0"/>
          </a:p>
          <a:p>
            <a:pPr marL="0" indent="0">
              <a:buNone/>
              <a:tabLst>
                <a:tab pos="354013" algn="l"/>
              </a:tabLst>
            </a:pPr>
            <a:r>
              <a:rPr lang="hu-HU" altLang="hu-HU" b="1" dirty="0" smtClean="0"/>
              <a:t>Main </a:t>
            </a:r>
            <a:r>
              <a:rPr lang="hu-HU" altLang="hu-HU" b="1" dirty="0" err="1"/>
              <a:t>specifications</a:t>
            </a:r>
            <a:r>
              <a:rPr lang="hu-HU" altLang="hu-HU" b="1" dirty="0"/>
              <a:t>:</a:t>
            </a:r>
          </a:p>
          <a:p>
            <a:pPr lvl="1">
              <a:tabLst>
                <a:tab pos="354013" algn="l"/>
              </a:tabLst>
            </a:pPr>
            <a:r>
              <a:rPr lang="hu-HU" altLang="hu-HU" sz="1800" dirty="0"/>
              <a:t>TV </a:t>
            </a:r>
            <a:r>
              <a:rPr lang="hu-HU" altLang="hu-HU" sz="1800" dirty="0" err="1"/>
              <a:t>ripple</a:t>
            </a:r>
            <a:r>
              <a:rPr lang="hu-HU" altLang="hu-HU" sz="1800" dirty="0"/>
              <a:t>: 25 V</a:t>
            </a:r>
            <a:r>
              <a:rPr lang="hu-HU" altLang="hu-HU" sz="1800" baseline="-25000" dirty="0"/>
              <a:t>RMS,  </a:t>
            </a:r>
            <a:r>
              <a:rPr lang="hu-HU" altLang="hu-HU" sz="1800" dirty="0"/>
              <a:t>TV </a:t>
            </a:r>
            <a:r>
              <a:rPr lang="hu-HU" altLang="hu-HU" sz="1800" dirty="0" err="1"/>
              <a:t>stability</a:t>
            </a:r>
            <a:r>
              <a:rPr lang="hu-HU" altLang="hu-HU" sz="1800" dirty="0"/>
              <a:t>: 200 V (GVM), 30 V (SLITS)</a:t>
            </a:r>
          </a:p>
          <a:p>
            <a:pPr lvl="1">
              <a:tabLst>
                <a:tab pos="354013" algn="l"/>
              </a:tabLst>
            </a:pPr>
            <a:r>
              <a:rPr lang="hu-HU" altLang="hu-HU" sz="1800" dirty="0" err="1"/>
              <a:t>Beam</a:t>
            </a:r>
            <a:r>
              <a:rPr lang="hu-HU" altLang="hu-HU" sz="1800" dirty="0"/>
              <a:t> </a:t>
            </a:r>
            <a:r>
              <a:rPr lang="hu-HU" altLang="hu-HU" sz="1800" dirty="0" err="1"/>
              <a:t>current</a:t>
            </a:r>
            <a:r>
              <a:rPr lang="hu-HU" altLang="hu-HU" sz="1800" dirty="0"/>
              <a:t> </a:t>
            </a:r>
            <a:r>
              <a:rPr lang="hu-HU" altLang="hu-HU" sz="1800" dirty="0" err="1"/>
              <a:t>capability</a:t>
            </a:r>
            <a:r>
              <a:rPr lang="hu-HU" altLang="hu-HU" sz="1800" dirty="0"/>
              <a:t> </a:t>
            </a:r>
            <a:r>
              <a:rPr lang="hu-HU" altLang="hu-HU" sz="1800" dirty="0" err="1"/>
              <a:t>at</a:t>
            </a:r>
            <a:r>
              <a:rPr lang="hu-HU" altLang="hu-HU" sz="1800" dirty="0"/>
              <a:t> 2 MV: 200 </a:t>
            </a:r>
            <a:r>
              <a:rPr lang="hu-HU" altLang="hu-HU" sz="1800" dirty="0" err="1"/>
              <a:t>µA</a:t>
            </a:r>
            <a:r>
              <a:rPr lang="hu-HU" altLang="hu-HU" sz="1800" dirty="0"/>
              <a:t> proton, 40 </a:t>
            </a:r>
            <a:r>
              <a:rPr lang="hu-HU" altLang="hu-HU" sz="1800" dirty="0" err="1"/>
              <a:t>µA</a:t>
            </a:r>
            <a:r>
              <a:rPr lang="hu-HU" altLang="hu-HU" sz="1800" dirty="0"/>
              <a:t> He</a:t>
            </a:r>
          </a:p>
          <a:p>
            <a:pPr marL="457200" lvl="1" indent="0">
              <a:buNone/>
              <a:tabLst>
                <a:tab pos="354013" algn="l"/>
              </a:tabLst>
            </a:pPr>
            <a:endParaRPr lang="hu-HU" altLang="hu-HU" sz="1800" baseline="30000" dirty="0"/>
          </a:p>
        </p:txBody>
      </p:sp>
      <p:sp>
        <p:nvSpPr>
          <p:cNvPr id="2" name="Élőláb helye 1"/>
          <p:cNvSpPr>
            <a:spLocks noGrp="1"/>
          </p:cNvSpPr>
          <p:nvPr>
            <p:ph type="ftr" sz="quarter" idx="11"/>
          </p:nvPr>
        </p:nvSpPr>
        <p:spPr/>
        <p:txBody>
          <a:bodyPr/>
          <a:lstStyle/>
          <a:p>
            <a:r>
              <a:rPr lang="en-US" smtClean="0"/>
              <a:t>X17 boson Krasznahorkay</a:t>
            </a:r>
            <a:endParaRPr lang="en-US"/>
          </a:p>
        </p:txBody>
      </p:sp>
      <p:sp>
        <p:nvSpPr>
          <p:cNvPr id="3" name="Dia számának helye 2"/>
          <p:cNvSpPr>
            <a:spLocks noGrp="1"/>
          </p:cNvSpPr>
          <p:nvPr>
            <p:ph type="sldNum" sz="quarter" idx="12"/>
          </p:nvPr>
        </p:nvSpPr>
        <p:spPr/>
        <p:txBody>
          <a:bodyPr/>
          <a:lstStyle/>
          <a:p>
            <a:fld id="{D71F331B-749B-4A91-A79A-CDCD31E3B9A3}" type="slidenum">
              <a:rPr lang="en-US" smtClean="0"/>
              <a:t>10</a:t>
            </a:fld>
            <a:endParaRPr lang="en-US"/>
          </a:p>
        </p:txBody>
      </p:sp>
      <p:pic>
        <p:nvPicPr>
          <p:cNvPr id="4"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3974" y="1859170"/>
            <a:ext cx="4512769" cy="3370649"/>
          </a:xfrm>
          <a:prstGeom prst="rect">
            <a:avLst/>
          </a:prstGeom>
        </p:spPr>
      </p:pic>
      <p:pic>
        <p:nvPicPr>
          <p:cNvPr id="5" name="Kép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3829" y="1927512"/>
            <a:ext cx="4175179" cy="3118498"/>
          </a:xfrm>
          <a:prstGeom prst="rect">
            <a:avLst/>
          </a:prstGeom>
        </p:spPr>
      </p:pic>
    </p:spTree>
    <p:extLst>
      <p:ext uri="{BB962C8B-B14F-4D97-AF65-F5344CB8AC3E}">
        <p14:creationId xmlns:p14="http://schemas.microsoft.com/office/powerpoint/2010/main" val="7295213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solidFill>
            <a:schemeClr val="bg1"/>
          </a:solidFill>
        </p:spPr>
        <p:txBody>
          <a:bodyPr/>
          <a:lstStyle/>
          <a:p>
            <a:r>
              <a:rPr lang="en-US" dirty="0" smtClean="0"/>
              <a:t>The new </a:t>
            </a:r>
            <a:r>
              <a:rPr lang="en-US" dirty="0" err="1" smtClean="0"/>
              <a:t>e</a:t>
            </a:r>
            <a:r>
              <a:rPr lang="en-US" baseline="30000" dirty="0" err="1" smtClean="0"/>
              <a:t>+</a:t>
            </a:r>
            <a:r>
              <a:rPr lang="en-US" dirty="0" err="1" smtClean="0"/>
              <a:t>e</a:t>
            </a:r>
            <a:r>
              <a:rPr lang="en-US" baseline="30000" dirty="0" smtClean="0"/>
              <a:t>-</a:t>
            </a:r>
            <a:r>
              <a:rPr lang="en-US" dirty="0" smtClean="0"/>
              <a:t> pair spectrometer with six telescopes equipped with Si DSSD’s</a:t>
            </a:r>
            <a:endParaRPr lang="en-US" dirty="0"/>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2722" y="2285117"/>
            <a:ext cx="5831003" cy="4355256"/>
          </a:xfrm>
        </p:spPr>
      </p:pic>
      <p:pic>
        <p:nvPicPr>
          <p:cNvPr id="6"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3725" y="2147957"/>
            <a:ext cx="6198275" cy="4629576"/>
          </a:xfrm>
          <a:prstGeom prst="rect">
            <a:avLst/>
          </a:prstGeom>
        </p:spPr>
      </p:pic>
      <p:sp>
        <p:nvSpPr>
          <p:cNvPr id="3" name="Élőláb helye 2"/>
          <p:cNvSpPr>
            <a:spLocks noGrp="1"/>
          </p:cNvSpPr>
          <p:nvPr>
            <p:ph type="ftr" sz="quarter" idx="11"/>
          </p:nvPr>
        </p:nvSpPr>
        <p:spPr/>
        <p:txBody>
          <a:bodyPr/>
          <a:lstStyle/>
          <a:p>
            <a:r>
              <a:rPr lang="en-US" smtClean="0"/>
              <a:t>X17 boson Krasznahorkay</a:t>
            </a:r>
            <a:endParaRPr lang="en-US"/>
          </a:p>
        </p:txBody>
      </p:sp>
      <p:sp>
        <p:nvSpPr>
          <p:cNvPr id="5" name="Dia számának helye 4"/>
          <p:cNvSpPr>
            <a:spLocks noGrp="1"/>
          </p:cNvSpPr>
          <p:nvPr>
            <p:ph type="sldNum" sz="quarter" idx="12"/>
          </p:nvPr>
        </p:nvSpPr>
        <p:spPr/>
        <p:txBody>
          <a:bodyPr/>
          <a:lstStyle/>
          <a:p>
            <a:fld id="{D71F331B-749B-4A91-A79A-CDCD31E3B9A3}" type="slidenum">
              <a:rPr lang="en-US" smtClean="0"/>
              <a:t>11</a:t>
            </a:fld>
            <a:endParaRPr lang="en-US"/>
          </a:p>
        </p:txBody>
      </p:sp>
    </p:spTree>
    <p:extLst>
      <p:ext uri="{BB962C8B-B14F-4D97-AF65-F5344CB8AC3E}">
        <p14:creationId xmlns:p14="http://schemas.microsoft.com/office/powerpoint/2010/main" val="37364909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solidFill>
            <a:schemeClr val="bg1"/>
          </a:solidFill>
        </p:spPr>
        <p:txBody>
          <a:bodyPr/>
          <a:lstStyle/>
          <a:p>
            <a:r>
              <a:rPr lang="en-US" dirty="0" smtClean="0"/>
              <a:t>Background from cosmic rays in the setups with 5 and 6 telescopes</a:t>
            </a:r>
            <a:endParaRPr lang="en-US" dirty="0"/>
          </a:p>
        </p:txBody>
      </p:sp>
      <p:pic>
        <p:nvPicPr>
          <p:cNvPr id="7" name="Kép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5916" y="1799286"/>
            <a:ext cx="4497484" cy="4448466"/>
          </a:xfrm>
          <a:prstGeom prst="rect">
            <a:avLst/>
          </a:prstGeom>
        </p:spPr>
      </p:pic>
      <p:sp>
        <p:nvSpPr>
          <p:cNvPr id="3" name="Élőláb helye 2"/>
          <p:cNvSpPr>
            <a:spLocks noGrp="1"/>
          </p:cNvSpPr>
          <p:nvPr>
            <p:ph type="ftr" sz="quarter" idx="11"/>
          </p:nvPr>
        </p:nvSpPr>
        <p:spPr/>
        <p:txBody>
          <a:bodyPr/>
          <a:lstStyle/>
          <a:p>
            <a:r>
              <a:rPr lang="en-US" smtClean="0"/>
              <a:t>X17 boson Krasznahorkay</a:t>
            </a:r>
            <a:endParaRPr lang="en-US"/>
          </a:p>
        </p:txBody>
      </p:sp>
      <p:sp>
        <p:nvSpPr>
          <p:cNvPr id="4" name="Dia számának helye 3"/>
          <p:cNvSpPr>
            <a:spLocks noGrp="1"/>
          </p:cNvSpPr>
          <p:nvPr>
            <p:ph type="sldNum" sz="quarter" idx="12"/>
          </p:nvPr>
        </p:nvSpPr>
        <p:spPr/>
        <p:txBody>
          <a:bodyPr/>
          <a:lstStyle/>
          <a:p>
            <a:fld id="{D71F331B-749B-4A91-A79A-CDCD31E3B9A3}" type="slidenum">
              <a:rPr lang="en-US" smtClean="0"/>
              <a:t>12</a:t>
            </a:fld>
            <a:endParaRPr lang="en-US"/>
          </a:p>
        </p:txBody>
      </p:sp>
    </p:spTree>
    <p:extLst>
      <p:ext uri="{BB962C8B-B14F-4D97-AF65-F5344CB8AC3E}">
        <p14:creationId xmlns:p14="http://schemas.microsoft.com/office/powerpoint/2010/main" val="30333645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91242" y="123372"/>
            <a:ext cx="11409515" cy="1280890"/>
          </a:xfrm>
          <a:noFill/>
        </p:spPr>
        <p:txBody>
          <a:bodyPr>
            <a:normAutofit fontScale="90000"/>
          </a:bodyPr>
          <a:lstStyle/>
          <a:p>
            <a:r>
              <a:rPr lang="en-US" b="1" dirty="0" smtClean="0"/>
              <a:t>Efficiency curves for the setups with 5 and 6 telescopes</a:t>
            </a:r>
            <a:endParaRPr lang="en-US" b="1" dirty="0"/>
          </a:p>
        </p:txBody>
      </p:sp>
      <p:sp>
        <p:nvSpPr>
          <p:cNvPr id="6" name="Szövegdoboz 5"/>
          <p:cNvSpPr txBox="1"/>
          <p:nvPr/>
        </p:nvSpPr>
        <p:spPr>
          <a:xfrm>
            <a:off x="188686" y="5903893"/>
            <a:ext cx="12003314" cy="954107"/>
          </a:xfrm>
          <a:prstGeom prst="rect">
            <a:avLst/>
          </a:prstGeom>
          <a:noFill/>
        </p:spPr>
        <p:txBody>
          <a:bodyPr wrap="square" rtlCol="0">
            <a:spAutoFit/>
          </a:bodyPr>
          <a:lstStyle/>
          <a:p>
            <a:r>
              <a:rPr lang="en-US" sz="2800" dirty="0" smtClean="0">
                <a:solidFill>
                  <a:srgbClr val="FF0000"/>
                </a:solidFill>
              </a:rPr>
              <a:t>The results of the present experiment can be considered independent from the one we published in PRL in 2016.</a:t>
            </a:r>
          </a:p>
        </p:txBody>
      </p:sp>
      <p:pic>
        <p:nvPicPr>
          <p:cNvPr id="7" name="Kép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2788" y="1561285"/>
            <a:ext cx="4290612" cy="4237931"/>
          </a:xfrm>
          <a:prstGeom prst="rect">
            <a:avLst/>
          </a:prstGeom>
        </p:spPr>
      </p:pic>
      <p:sp>
        <p:nvSpPr>
          <p:cNvPr id="3" name="Élőláb helye 2"/>
          <p:cNvSpPr>
            <a:spLocks noGrp="1"/>
          </p:cNvSpPr>
          <p:nvPr>
            <p:ph type="ftr" sz="quarter" idx="11"/>
          </p:nvPr>
        </p:nvSpPr>
        <p:spPr/>
        <p:txBody>
          <a:bodyPr/>
          <a:lstStyle/>
          <a:p>
            <a:r>
              <a:rPr lang="en-US" smtClean="0"/>
              <a:t>X17 boson Krasznahorkay</a:t>
            </a:r>
            <a:endParaRPr lang="en-US" dirty="0"/>
          </a:p>
        </p:txBody>
      </p:sp>
      <p:sp>
        <p:nvSpPr>
          <p:cNvPr id="5" name="Dia számának helye 4"/>
          <p:cNvSpPr>
            <a:spLocks noGrp="1"/>
          </p:cNvSpPr>
          <p:nvPr>
            <p:ph type="sldNum" sz="quarter" idx="12"/>
          </p:nvPr>
        </p:nvSpPr>
        <p:spPr/>
        <p:txBody>
          <a:bodyPr/>
          <a:lstStyle/>
          <a:p>
            <a:fld id="{D71F331B-749B-4A91-A79A-CDCD31E3B9A3}" type="slidenum">
              <a:rPr lang="en-US" smtClean="0"/>
              <a:t>13</a:t>
            </a:fld>
            <a:endParaRPr lang="en-US" dirty="0"/>
          </a:p>
        </p:txBody>
      </p:sp>
      <p:sp>
        <p:nvSpPr>
          <p:cNvPr id="4" name="Szövegdoboz 3"/>
          <p:cNvSpPr txBox="1"/>
          <p:nvPr/>
        </p:nvSpPr>
        <p:spPr>
          <a:xfrm>
            <a:off x="467442" y="2079172"/>
            <a:ext cx="3059529" cy="2246769"/>
          </a:xfrm>
          <a:prstGeom prst="rect">
            <a:avLst/>
          </a:prstGeom>
          <a:noFill/>
        </p:spPr>
        <p:txBody>
          <a:bodyPr wrap="square" rtlCol="0">
            <a:spAutoFit/>
          </a:bodyPr>
          <a:lstStyle/>
          <a:p>
            <a:r>
              <a:rPr lang="en-US" sz="2800" dirty="0" smtClean="0"/>
              <a:t>Relative numbers!</a:t>
            </a:r>
          </a:p>
          <a:p>
            <a:r>
              <a:rPr lang="en-US" sz="2800" dirty="0" smtClean="0"/>
              <a:t>The absolute efficiency for 6 detectors is certainly larger!</a:t>
            </a:r>
            <a:endParaRPr lang="en-US" sz="2800" dirty="0"/>
          </a:p>
        </p:txBody>
      </p:sp>
    </p:spTree>
    <p:extLst>
      <p:ext uri="{BB962C8B-B14F-4D97-AF65-F5344CB8AC3E}">
        <p14:creationId xmlns:p14="http://schemas.microsoft.com/office/powerpoint/2010/main" val="38029375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371194" y="170015"/>
            <a:ext cx="10058400" cy="971156"/>
          </a:xfrm>
          <a:solidFill>
            <a:schemeClr val="bg1"/>
          </a:solidFill>
        </p:spPr>
        <p:txBody>
          <a:bodyPr>
            <a:normAutofit/>
          </a:bodyPr>
          <a:lstStyle/>
          <a:p>
            <a:r>
              <a:rPr lang="en-US" dirty="0" smtClean="0"/>
              <a:t>Recent results for the 18.15 MeV transition</a:t>
            </a:r>
            <a:endParaRPr lang="en-US" dirty="0"/>
          </a:p>
        </p:txBody>
      </p:sp>
      <p:pic>
        <p:nvPicPr>
          <p:cNvPr id="12"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2360" y="1249236"/>
            <a:ext cx="5595653" cy="5550346"/>
          </a:xfrm>
        </p:spPr>
      </p:pic>
      <p:sp>
        <p:nvSpPr>
          <p:cNvPr id="5" name="Téglalap 4"/>
          <p:cNvSpPr/>
          <p:nvPr/>
        </p:nvSpPr>
        <p:spPr>
          <a:xfrm>
            <a:off x="6400394" y="1913457"/>
            <a:ext cx="1753006" cy="646331"/>
          </a:xfrm>
          <a:prstGeom prst="rect">
            <a:avLst/>
          </a:prstGeom>
        </p:spPr>
        <p:txBody>
          <a:bodyPr wrap="square">
            <a:spAutoFit/>
          </a:bodyPr>
          <a:lstStyle/>
          <a:p>
            <a:r>
              <a:rPr lang="hu-HU" dirty="0" smtClean="0">
                <a:solidFill>
                  <a:srgbClr val="0070C0"/>
                </a:solidFill>
              </a:rPr>
              <a:t>PRL </a:t>
            </a:r>
            <a:r>
              <a:rPr lang="hu-HU" dirty="0" err="1" smtClean="0">
                <a:solidFill>
                  <a:srgbClr val="0070C0"/>
                </a:solidFill>
              </a:rPr>
              <a:t>results</a:t>
            </a:r>
            <a:endParaRPr lang="hu-HU" dirty="0">
              <a:solidFill>
                <a:srgbClr val="0070C0"/>
              </a:solidFill>
            </a:endParaRPr>
          </a:p>
          <a:p>
            <a:r>
              <a:rPr lang="hu-HU" dirty="0" err="1" smtClean="0">
                <a:solidFill>
                  <a:srgbClr val="FF0000"/>
                </a:solidFill>
              </a:rPr>
              <a:t>Present</a:t>
            </a:r>
            <a:r>
              <a:rPr lang="hu-HU" dirty="0" smtClean="0">
                <a:solidFill>
                  <a:srgbClr val="FF0000"/>
                </a:solidFill>
              </a:rPr>
              <a:t> </a:t>
            </a:r>
            <a:r>
              <a:rPr lang="hu-HU" dirty="0" err="1" smtClean="0">
                <a:solidFill>
                  <a:srgbClr val="FF0000"/>
                </a:solidFill>
              </a:rPr>
              <a:t>results</a:t>
            </a:r>
            <a:endParaRPr lang="en-US" dirty="0">
              <a:solidFill>
                <a:srgbClr val="FF0000"/>
              </a:solidFill>
            </a:endParaRPr>
          </a:p>
        </p:txBody>
      </p:sp>
      <p:sp>
        <p:nvSpPr>
          <p:cNvPr id="3" name="Élőláb helye 2"/>
          <p:cNvSpPr>
            <a:spLocks noGrp="1"/>
          </p:cNvSpPr>
          <p:nvPr>
            <p:ph type="ftr" sz="quarter" idx="11"/>
          </p:nvPr>
        </p:nvSpPr>
        <p:spPr/>
        <p:txBody>
          <a:bodyPr/>
          <a:lstStyle/>
          <a:p>
            <a:pPr>
              <a:defRPr/>
            </a:pPr>
            <a:r>
              <a:rPr lang="en-US" smtClean="0"/>
              <a:t>X17 boson Krasznahorkay</a:t>
            </a:r>
            <a:endParaRPr lang="en-US"/>
          </a:p>
        </p:txBody>
      </p:sp>
      <p:sp>
        <p:nvSpPr>
          <p:cNvPr id="4" name="Dia számának helye 3"/>
          <p:cNvSpPr>
            <a:spLocks noGrp="1"/>
          </p:cNvSpPr>
          <p:nvPr>
            <p:ph type="sldNum" sz="quarter" idx="12"/>
          </p:nvPr>
        </p:nvSpPr>
        <p:spPr/>
        <p:txBody>
          <a:bodyPr/>
          <a:lstStyle/>
          <a:p>
            <a:pPr>
              <a:defRPr/>
            </a:pPr>
            <a:fld id="{EF88E334-47CD-46D8-80FF-0719D88F5205}" type="slidenum">
              <a:rPr lang="en-US" smtClean="0"/>
              <a:pPr>
                <a:defRPr/>
              </a:pPr>
              <a:t>14</a:t>
            </a:fld>
            <a:endParaRPr lang="en-US"/>
          </a:p>
        </p:txBody>
      </p:sp>
    </p:spTree>
    <p:extLst>
      <p:ext uri="{BB962C8B-B14F-4D97-AF65-F5344CB8AC3E}">
        <p14:creationId xmlns:p14="http://schemas.microsoft.com/office/powerpoint/2010/main" val="34797392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6686" y="1889613"/>
            <a:ext cx="4655474" cy="4782119"/>
          </a:xfrm>
          <a:prstGeom prst="rect">
            <a:avLst/>
          </a:prstGeom>
        </p:spPr>
      </p:pic>
      <p:pic>
        <p:nvPicPr>
          <p:cNvPr id="14" name="Kép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9038" y="2487816"/>
            <a:ext cx="2686613" cy="2073560"/>
          </a:xfrm>
          <a:prstGeom prst="rect">
            <a:avLst/>
          </a:prstGeom>
        </p:spPr>
      </p:pic>
      <p:sp>
        <p:nvSpPr>
          <p:cNvPr id="15" name="Szövegdoboz 14"/>
          <p:cNvSpPr txBox="1"/>
          <p:nvPr/>
        </p:nvSpPr>
        <p:spPr>
          <a:xfrm>
            <a:off x="6778898" y="4732740"/>
            <a:ext cx="4856842" cy="1631216"/>
          </a:xfrm>
          <a:prstGeom prst="rect">
            <a:avLst/>
          </a:prstGeom>
          <a:noFill/>
        </p:spPr>
        <p:txBody>
          <a:bodyPr wrap="square" rtlCol="0">
            <a:spAutoFit/>
          </a:bodyPr>
          <a:lstStyle/>
          <a:p>
            <a:r>
              <a:rPr lang="en-US" sz="2000" dirty="0" smtClean="0"/>
              <a:t>γ-ray production with direct proton capture. </a:t>
            </a:r>
          </a:p>
          <a:p>
            <a:r>
              <a:rPr lang="en-US" sz="2000" dirty="0" smtClean="0"/>
              <a:t>The main source of background produced by external pair creation on the backing of the target and on the other surrounding materials. </a:t>
            </a:r>
            <a:r>
              <a:rPr lang="en-US" sz="2000" b="1" dirty="0" smtClean="0"/>
              <a:t>GEANT simulations.</a:t>
            </a:r>
            <a:endParaRPr lang="en-US" sz="2000" b="1" dirty="0"/>
          </a:p>
        </p:txBody>
      </p:sp>
      <p:sp>
        <p:nvSpPr>
          <p:cNvPr id="16" name="Szövegdoboz 15"/>
          <p:cNvSpPr txBox="1"/>
          <p:nvPr/>
        </p:nvSpPr>
        <p:spPr>
          <a:xfrm>
            <a:off x="4046220" y="4800600"/>
            <a:ext cx="1866900" cy="830997"/>
          </a:xfrm>
          <a:prstGeom prst="rect">
            <a:avLst/>
          </a:prstGeom>
          <a:noFill/>
        </p:spPr>
        <p:txBody>
          <a:bodyPr wrap="square" rtlCol="0">
            <a:spAutoFit/>
          </a:bodyPr>
          <a:lstStyle/>
          <a:p>
            <a:r>
              <a:rPr lang="en-US" sz="2400" b="1" dirty="0" smtClean="0">
                <a:solidFill>
                  <a:srgbClr val="FF0000"/>
                </a:solidFill>
              </a:rPr>
              <a:t>Forbidden transition!!!</a:t>
            </a:r>
            <a:endParaRPr lang="en-US" sz="2400" b="1" dirty="0">
              <a:solidFill>
                <a:srgbClr val="FF0000"/>
              </a:solidFill>
            </a:endParaRPr>
          </a:p>
        </p:txBody>
      </p:sp>
      <p:cxnSp>
        <p:nvCxnSpPr>
          <p:cNvPr id="18" name="Egyenes összekötő nyíllal 17"/>
          <p:cNvCxnSpPr/>
          <p:nvPr/>
        </p:nvCxnSpPr>
        <p:spPr>
          <a:xfrm>
            <a:off x="3887225" y="4969743"/>
            <a:ext cx="16402" cy="13121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gyenes összekötő 20"/>
          <p:cNvCxnSpPr/>
          <p:nvPr/>
        </p:nvCxnSpPr>
        <p:spPr>
          <a:xfrm>
            <a:off x="3887225" y="3194249"/>
            <a:ext cx="0" cy="15384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Egyenes összekötő 24"/>
          <p:cNvCxnSpPr/>
          <p:nvPr/>
        </p:nvCxnSpPr>
        <p:spPr>
          <a:xfrm>
            <a:off x="3268057" y="3694504"/>
            <a:ext cx="4101" cy="103823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Egyenes összekötő nyíllal 28"/>
          <p:cNvCxnSpPr/>
          <p:nvPr/>
        </p:nvCxnSpPr>
        <p:spPr>
          <a:xfrm>
            <a:off x="3268057" y="4998447"/>
            <a:ext cx="4101" cy="12834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6"/>
          <p:cNvSpPr txBox="1">
            <a:spLocks noChangeArrowheads="1"/>
          </p:cNvSpPr>
          <p:nvPr/>
        </p:nvSpPr>
        <p:spPr bwMode="auto">
          <a:xfrm>
            <a:off x="74341" y="121979"/>
            <a:ext cx="12035883" cy="1446550"/>
          </a:xfrm>
          <a:prstGeom prst="rect">
            <a:avLst/>
          </a:prstGeom>
          <a:gradFill rotWithShape="1">
            <a:gsLst>
              <a:gs pos="0">
                <a:srgbClr val="29AADE"/>
              </a:gs>
              <a:gs pos="50000">
                <a:srgbClr val="C8E9F7"/>
              </a:gs>
              <a:gs pos="100000">
                <a:srgbClr val="29AADE"/>
              </a:gs>
            </a:gsLst>
            <a:lin ang="18900000" scaled="1"/>
          </a:gradFill>
          <a:ln w="9525" algn="ctr">
            <a:solidFill>
              <a:srgbClr val="ADAAAD"/>
            </a:solidFill>
            <a:miter lim="800000"/>
            <a:headEnd/>
            <a:tailEnd/>
          </a:ln>
        </p:spPr>
        <p:txBody>
          <a:bodyPr wrap="square" anchor="ctr">
            <a:spAutoFit/>
          </a:bodyPr>
          <a:lstStyle>
            <a:lvl1pPr eaLnBrk="0" hangingPunct="0">
              <a:defRPr>
                <a:solidFill>
                  <a:schemeClr val="tx1"/>
                </a:solidFill>
                <a:latin typeface="Constantia" panose="02030602050306030303" pitchFamily="18" charset="0"/>
                <a:cs typeface="Arial" panose="020B0604020202020204" pitchFamily="34" charset="0"/>
              </a:defRPr>
            </a:lvl1pPr>
            <a:lvl2pPr marL="742950" indent="-285750" eaLnBrk="0" hangingPunct="0">
              <a:defRPr>
                <a:solidFill>
                  <a:schemeClr val="tx1"/>
                </a:solidFill>
                <a:latin typeface="Constantia" panose="02030602050306030303" pitchFamily="18" charset="0"/>
                <a:cs typeface="Arial" panose="020B0604020202020204" pitchFamily="34" charset="0"/>
              </a:defRPr>
            </a:lvl2pPr>
            <a:lvl3pPr marL="1143000" indent="-228600" eaLnBrk="0" hangingPunct="0">
              <a:defRPr>
                <a:solidFill>
                  <a:schemeClr val="tx1"/>
                </a:solidFill>
                <a:latin typeface="Constantia" panose="02030602050306030303" pitchFamily="18" charset="0"/>
                <a:cs typeface="Arial" panose="020B0604020202020204" pitchFamily="34" charset="0"/>
              </a:defRPr>
            </a:lvl3pPr>
            <a:lvl4pPr marL="1600200" indent="-228600" eaLnBrk="0" hangingPunct="0">
              <a:defRPr>
                <a:solidFill>
                  <a:schemeClr val="tx1"/>
                </a:solidFill>
                <a:latin typeface="Constantia" panose="02030602050306030303" pitchFamily="18" charset="0"/>
                <a:cs typeface="Arial" panose="020B0604020202020204" pitchFamily="34" charset="0"/>
              </a:defRPr>
            </a:lvl4pPr>
            <a:lvl5pPr marL="2057400" indent="-228600" eaLnBrk="0" hangingPunct="0">
              <a:defRPr>
                <a:solidFill>
                  <a:schemeClr val="tx1"/>
                </a:solidFill>
                <a:latin typeface="Constantia" panose="0203060205030603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9pPr>
          </a:lstStyle>
          <a:p>
            <a:pPr algn="ctr" eaLnBrk="1" hangingPunct="1">
              <a:spcBef>
                <a:spcPct val="50000"/>
              </a:spcBef>
            </a:pPr>
            <a:r>
              <a:rPr lang="en-US" sz="4400" b="1" dirty="0">
                <a:solidFill>
                  <a:srgbClr val="FF0000"/>
                </a:solidFill>
                <a:latin typeface="Calibri" panose="020F0502020204030204" pitchFamily="34" charset="0"/>
              </a:rPr>
              <a:t>Study of the 21 MeV M0 transition in </a:t>
            </a:r>
            <a:r>
              <a:rPr lang="en-US" sz="4400" b="1" baseline="30000" dirty="0">
                <a:solidFill>
                  <a:srgbClr val="FF0000"/>
                </a:solidFill>
                <a:latin typeface="Calibri" panose="020F0502020204030204" pitchFamily="34" charset="0"/>
              </a:rPr>
              <a:t>4</a:t>
            </a:r>
            <a:r>
              <a:rPr lang="en-US" sz="4400" b="1" dirty="0">
                <a:solidFill>
                  <a:srgbClr val="FF0000"/>
                </a:solidFill>
                <a:latin typeface="Calibri" panose="020F0502020204030204" pitchFamily="34" charset="0"/>
              </a:rPr>
              <a:t>He excited by </a:t>
            </a:r>
            <a:r>
              <a:rPr lang="hu-HU" sz="4400" b="1" baseline="30000" dirty="0">
                <a:solidFill>
                  <a:srgbClr val="FF0000"/>
                </a:solidFill>
                <a:latin typeface="Calibri" panose="020F0502020204030204" pitchFamily="34" charset="0"/>
              </a:rPr>
              <a:t>3</a:t>
            </a:r>
            <a:r>
              <a:rPr lang="hu-HU" sz="4400" b="1" dirty="0">
                <a:solidFill>
                  <a:srgbClr val="FF0000"/>
                </a:solidFill>
                <a:latin typeface="Calibri" panose="020F0502020204030204" pitchFamily="34" charset="0"/>
              </a:rPr>
              <a:t>H</a:t>
            </a:r>
            <a:r>
              <a:rPr lang="en-US" sz="4400" b="1" dirty="0">
                <a:solidFill>
                  <a:srgbClr val="FF0000"/>
                </a:solidFill>
                <a:latin typeface="Calibri" panose="020F0502020204030204" pitchFamily="34" charset="0"/>
              </a:rPr>
              <a:t>+p, and </a:t>
            </a:r>
            <a:r>
              <a:rPr lang="en-US" sz="4400" b="1" baseline="30000" dirty="0">
                <a:solidFill>
                  <a:srgbClr val="FF0000"/>
                </a:solidFill>
                <a:latin typeface="Calibri" panose="020F0502020204030204" pitchFamily="34" charset="0"/>
              </a:rPr>
              <a:t>3</a:t>
            </a:r>
            <a:r>
              <a:rPr lang="en-US" sz="4400" b="1" dirty="0">
                <a:solidFill>
                  <a:srgbClr val="FF0000"/>
                </a:solidFill>
                <a:latin typeface="Calibri" panose="020F0502020204030204" pitchFamily="34" charset="0"/>
              </a:rPr>
              <a:t>He+n </a:t>
            </a:r>
            <a:r>
              <a:rPr lang="en-US" sz="4400" b="1" dirty="0" smtClean="0">
                <a:solidFill>
                  <a:srgbClr val="FF0000"/>
                </a:solidFill>
                <a:latin typeface="Calibri" panose="020F0502020204030204" pitchFamily="34" charset="0"/>
              </a:rPr>
              <a:t>reactions</a:t>
            </a:r>
            <a:endParaRPr lang="en-US" sz="4400" b="1" dirty="0">
              <a:solidFill>
                <a:srgbClr val="FF0000"/>
              </a:solidFill>
              <a:latin typeface="Calibri" panose="020F0502020204030204" pitchFamily="34" charset="0"/>
            </a:endParaRPr>
          </a:p>
        </p:txBody>
      </p:sp>
      <p:sp>
        <p:nvSpPr>
          <p:cNvPr id="2" name="Élőláb helye 1"/>
          <p:cNvSpPr>
            <a:spLocks noGrp="1"/>
          </p:cNvSpPr>
          <p:nvPr>
            <p:ph type="ftr" sz="quarter" idx="11"/>
          </p:nvPr>
        </p:nvSpPr>
        <p:spPr>
          <a:xfrm>
            <a:off x="5404051" y="6397434"/>
            <a:ext cx="4114800" cy="365125"/>
          </a:xfrm>
        </p:spPr>
        <p:txBody>
          <a:bodyPr/>
          <a:lstStyle/>
          <a:p>
            <a:r>
              <a:rPr lang="en-US" dirty="0" smtClean="0"/>
              <a:t>X17 boson </a:t>
            </a:r>
            <a:r>
              <a:rPr lang="en-US" dirty="0" err="1" smtClean="0"/>
              <a:t>Krasznahorkay</a:t>
            </a:r>
            <a:endParaRPr lang="en-US" dirty="0"/>
          </a:p>
        </p:txBody>
      </p:sp>
      <p:sp>
        <p:nvSpPr>
          <p:cNvPr id="3" name="Dia számának helye 2"/>
          <p:cNvSpPr>
            <a:spLocks noGrp="1"/>
          </p:cNvSpPr>
          <p:nvPr>
            <p:ph type="sldNum" sz="quarter" idx="12"/>
          </p:nvPr>
        </p:nvSpPr>
        <p:spPr/>
        <p:txBody>
          <a:bodyPr/>
          <a:lstStyle/>
          <a:p>
            <a:fld id="{D71F331B-749B-4A91-A79A-CDCD31E3B9A3}" type="slidenum">
              <a:rPr lang="en-US" smtClean="0"/>
              <a:t>15</a:t>
            </a:fld>
            <a:endParaRPr lang="en-US"/>
          </a:p>
        </p:txBody>
      </p:sp>
      <mc:AlternateContent xmlns:mc="http://schemas.openxmlformats.org/markup-compatibility/2006" xmlns:a14="http://schemas.microsoft.com/office/drawing/2010/main">
        <mc:Choice Requires="a14">
          <p:sp>
            <p:nvSpPr>
              <p:cNvPr id="4" name="Szövegdoboz 3"/>
              <p:cNvSpPr txBox="1"/>
              <p:nvPr/>
            </p:nvSpPr>
            <p:spPr>
              <a:xfrm>
                <a:off x="4725504" y="4150137"/>
                <a:ext cx="1734350" cy="369332"/>
              </a:xfrm>
              <a:prstGeom prst="rect">
                <a:avLst/>
              </a:prstGeom>
              <a:solidFill>
                <a:schemeClr val="bg1"/>
              </a:solidFill>
            </p:spPr>
            <p:txBody>
              <a:bodyPr wrap="square" rtlCol="0">
                <a:spAutoFit/>
              </a:bodyPr>
              <a:lstStyle/>
              <a:p>
                <a14:m>
                  <m:oMath xmlns:m="http://schemas.openxmlformats.org/officeDocument/2006/math">
                    <m:sSub>
                      <m:sSubPr>
                        <m:ctrlPr>
                          <a:rPr lang="el-GR" i="1" smtClean="0">
                            <a:solidFill>
                              <a:schemeClr val="accent1"/>
                            </a:solidFill>
                            <a:latin typeface="Cambria Math" panose="02040503050406030204" pitchFamily="18" charset="0"/>
                          </a:rPr>
                        </m:ctrlPr>
                      </m:sSubPr>
                      <m:e>
                        <m:r>
                          <m:rPr>
                            <m:sty m:val="p"/>
                          </m:rPr>
                          <a:rPr lang="el-GR" i="1" smtClean="0">
                            <a:solidFill>
                              <a:schemeClr val="accent1"/>
                            </a:solidFill>
                            <a:latin typeface="Cambria Math" panose="02040503050406030204" pitchFamily="18" charset="0"/>
                          </a:rPr>
                          <m:t>Γ</m:t>
                        </m:r>
                      </m:e>
                      <m:sub>
                        <m:r>
                          <a:rPr lang="hu-HU" b="0" i="1" smtClean="0">
                            <a:solidFill>
                              <a:schemeClr val="accent1"/>
                            </a:solidFill>
                            <a:latin typeface="Cambria Math" panose="02040503050406030204" pitchFamily="18" charset="0"/>
                          </a:rPr>
                          <m:t>𝐸</m:t>
                        </m:r>
                        <m:r>
                          <a:rPr lang="hu-HU" b="0" i="1" smtClean="0">
                            <a:solidFill>
                              <a:schemeClr val="accent1"/>
                            </a:solidFill>
                            <a:latin typeface="Cambria Math" panose="02040503050406030204" pitchFamily="18" charset="0"/>
                          </a:rPr>
                          <m:t>0</m:t>
                        </m:r>
                      </m:sub>
                    </m:sSub>
                  </m:oMath>
                </a14:m>
                <a:r>
                  <a:rPr lang="hu-HU" dirty="0" smtClean="0">
                    <a:solidFill>
                      <a:schemeClr val="accent1"/>
                    </a:solidFill>
                  </a:rPr>
                  <a:t>=3.3x10</a:t>
                </a:r>
                <a:r>
                  <a:rPr lang="hu-HU" baseline="30000" dirty="0" smtClean="0">
                    <a:solidFill>
                      <a:schemeClr val="accent1"/>
                    </a:solidFill>
                  </a:rPr>
                  <a:t>-4</a:t>
                </a:r>
                <a:r>
                  <a:rPr lang="hu-HU" dirty="0" smtClean="0">
                    <a:solidFill>
                      <a:schemeClr val="accent1"/>
                    </a:solidFill>
                  </a:rPr>
                  <a:t> eV</a:t>
                </a:r>
                <a:endParaRPr lang="en-US" dirty="0">
                  <a:solidFill>
                    <a:schemeClr val="accent1"/>
                  </a:solidFill>
                </a:endParaRPr>
              </a:p>
            </p:txBody>
          </p:sp>
        </mc:Choice>
        <mc:Fallback xmlns="">
          <p:sp>
            <p:nvSpPr>
              <p:cNvPr id="4" name="Szövegdoboz 3"/>
              <p:cNvSpPr txBox="1">
                <a:spLocks noRot="1" noChangeAspect="1" noMove="1" noResize="1" noEditPoints="1" noAdjustHandles="1" noChangeArrowheads="1" noChangeShapeType="1" noTextEdit="1"/>
              </p:cNvSpPr>
              <p:nvPr/>
            </p:nvSpPr>
            <p:spPr>
              <a:xfrm>
                <a:off x="4725504" y="4150137"/>
                <a:ext cx="1734350" cy="369332"/>
              </a:xfrm>
              <a:prstGeom prst="rect">
                <a:avLst/>
              </a:prstGeom>
              <a:blipFill rotWithShape="0">
                <a:blip r:embed="rId5"/>
                <a:stretch>
                  <a:fillRect t="-10000" b="-26667"/>
                </a:stretch>
              </a:blipFill>
            </p:spPr>
            <p:txBody>
              <a:bodyPr/>
              <a:lstStyle/>
              <a:p>
                <a:r>
                  <a:rPr lang="en-US">
                    <a:noFill/>
                  </a:rPr>
                  <a:t> </a:t>
                </a:r>
              </a:p>
            </p:txBody>
          </p:sp>
        </mc:Fallback>
      </mc:AlternateContent>
      <p:pic>
        <p:nvPicPr>
          <p:cNvPr id="17" name="Tartalom helye 3"/>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6558551" y="2042214"/>
            <a:ext cx="2519162" cy="2519162"/>
          </a:xfrm>
        </p:spPr>
      </p:pic>
      <p:cxnSp>
        <p:nvCxnSpPr>
          <p:cNvPr id="7" name="Egyenes összekötő nyíllal 6"/>
          <p:cNvCxnSpPr/>
          <p:nvPr/>
        </p:nvCxnSpPr>
        <p:spPr>
          <a:xfrm flipH="1" flipV="1">
            <a:off x="5913120" y="3694504"/>
            <a:ext cx="422366" cy="43481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10434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Kép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7247" y="1333501"/>
            <a:ext cx="3871678" cy="3871678"/>
          </a:xfrm>
          <a:prstGeom prst="rect">
            <a:avLst/>
          </a:prstGeom>
        </p:spPr>
      </p:pic>
      <p:cxnSp>
        <p:nvCxnSpPr>
          <p:cNvPr id="6" name="Egyenes összekötő nyíllal 5"/>
          <p:cNvCxnSpPr/>
          <p:nvPr/>
        </p:nvCxnSpPr>
        <p:spPr>
          <a:xfrm flipH="1">
            <a:off x="9174703" y="2389373"/>
            <a:ext cx="1767205" cy="802072"/>
          </a:xfrm>
          <a:prstGeom prst="straightConnector1">
            <a:avLst/>
          </a:prstGeom>
          <a:ln w="38100">
            <a:solidFill>
              <a:srgbClr val="92D050"/>
            </a:solidFill>
            <a:tailEnd type="triangle"/>
          </a:ln>
        </p:spPr>
        <p:style>
          <a:lnRef idx="2">
            <a:schemeClr val="dk1"/>
          </a:lnRef>
          <a:fillRef idx="0">
            <a:schemeClr val="dk1"/>
          </a:fillRef>
          <a:effectRef idx="1">
            <a:schemeClr val="dk1"/>
          </a:effectRef>
          <a:fontRef idx="minor">
            <a:schemeClr val="tx1"/>
          </a:fontRef>
        </p:style>
      </p:cxnSp>
      <p:sp>
        <p:nvSpPr>
          <p:cNvPr id="7" name="Szövegdoboz 6"/>
          <p:cNvSpPr txBox="1"/>
          <p:nvPr/>
        </p:nvSpPr>
        <p:spPr>
          <a:xfrm>
            <a:off x="10031903" y="1600911"/>
            <a:ext cx="2218877" cy="830997"/>
          </a:xfrm>
          <a:prstGeom prst="rect">
            <a:avLst/>
          </a:prstGeom>
          <a:solidFill>
            <a:schemeClr val="bg1"/>
          </a:solidFill>
        </p:spPr>
        <p:txBody>
          <a:bodyPr wrap="none" rtlCol="0">
            <a:spAutoFit/>
          </a:bodyPr>
          <a:lstStyle/>
          <a:p>
            <a:r>
              <a:rPr lang="en-US" sz="2400" b="1" dirty="0" smtClean="0">
                <a:solidFill>
                  <a:srgbClr val="92D050"/>
                </a:solidFill>
              </a:rPr>
              <a:t>Simulation for</a:t>
            </a:r>
          </a:p>
          <a:p>
            <a:r>
              <a:rPr lang="en-US" sz="2400" b="1" dirty="0" smtClean="0">
                <a:solidFill>
                  <a:srgbClr val="92D050"/>
                </a:solidFill>
              </a:rPr>
              <a:t>m</a:t>
            </a:r>
            <a:r>
              <a:rPr lang="en-US" sz="2400" b="1" baseline="-25000" dirty="0" smtClean="0">
                <a:solidFill>
                  <a:srgbClr val="92D050"/>
                </a:solidFill>
              </a:rPr>
              <a:t>0</a:t>
            </a:r>
            <a:r>
              <a:rPr lang="en-US" sz="2400" b="1" dirty="0" smtClean="0">
                <a:solidFill>
                  <a:srgbClr val="92D050"/>
                </a:solidFill>
              </a:rPr>
              <a:t>c</a:t>
            </a:r>
            <a:r>
              <a:rPr lang="en-US" sz="2400" b="1" baseline="30000" dirty="0" smtClean="0">
                <a:solidFill>
                  <a:srgbClr val="92D050"/>
                </a:solidFill>
              </a:rPr>
              <a:t>2</a:t>
            </a:r>
            <a:r>
              <a:rPr lang="en-US" sz="2400" b="1" dirty="0" smtClean="0">
                <a:solidFill>
                  <a:srgbClr val="92D050"/>
                </a:solidFill>
              </a:rPr>
              <a:t>= 17.0 MeV</a:t>
            </a:r>
            <a:endParaRPr lang="en-US" sz="2400" b="1" dirty="0">
              <a:solidFill>
                <a:srgbClr val="92D050"/>
              </a:solidFill>
            </a:endParaRPr>
          </a:p>
        </p:txBody>
      </p:sp>
      <p:sp>
        <p:nvSpPr>
          <p:cNvPr id="3" name="Szövegdoboz 2"/>
          <p:cNvSpPr txBox="1"/>
          <p:nvPr/>
        </p:nvSpPr>
        <p:spPr>
          <a:xfrm>
            <a:off x="6332132" y="5313406"/>
            <a:ext cx="4031158" cy="1200329"/>
          </a:xfrm>
          <a:prstGeom prst="rect">
            <a:avLst/>
          </a:prstGeom>
          <a:noFill/>
        </p:spPr>
        <p:txBody>
          <a:bodyPr wrap="square" rtlCol="0">
            <a:spAutoFit/>
          </a:bodyPr>
          <a:lstStyle/>
          <a:p>
            <a:r>
              <a:rPr lang="en-US" sz="2400" dirty="0" smtClean="0"/>
              <a:t>Measured (gated) e</a:t>
            </a:r>
            <a:r>
              <a:rPr lang="en-US" sz="2400" baseline="30000" dirty="0" smtClean="0"/>
              <a:t>+</a:t>
            </a:r>
            <a:r>
              <a:rPr lang="en-US" sz="2400" dirty="0" smtClean="0"/>
              <a:t>e</a:t>
            </a:r>
            <a:r>
              <a:rPr lang="en-US" sz="2400" baseline="30000" dirty="0" smtClean="0"/>
              <a:t>-</a:t>
            </a:r>
            <a:r>
              <a:rPr lang="en-US" sz="2400" dirty="0" smtClean="0"/>
              <a:t> pair correlation for the full energy pairs.</a:t>
            </a:r>
          </a:p>
        </p:txBody>
      </p:sp>
      <p:pic>
        <p:nvPicPr>
          <p:cNvPr id="9" name="Kép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0380" y="3768812"/>
            <a:ext cx="3089188" cy="3089188"/>
          </a:xfrm>
          <a:prstGeom prst="rect">
            <a:avLst/>
          </a:prstGeom>
        </p:spPr>
      </p:pic>
      <p:pic>
        <p:nvPicPr>
          <p:cNvPr id="4" name="Kép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003" y="1051199"/>
            <a:ext cx="2424650" cy="2498944"/>
          </a:xfrm>
          <a:prstGeom prst="rect">
            <a:avLst/>
          </a:prstGeom>
        </p:spPr>
      </p:pic>
      <p:sp>
        <p:nvSpPr>
          <p:cNvPr id="10" name="Téglalap 9"/>
          <p:cNvSpPr/>
          <p:nvPr/>
        </p:nvSpPr>
        <p:spPr>
          <a:xfrm>
            <a:off x="3898264" y="4227506"/>
            <a:ext cx="1248033" cy="2292790"/>
          </a:xfrm>
          <a:prstGeom prst="rect">
            <a:avLst/>
          </a:prstGeom>
          <a:solidFill>
            <a:srgbClr val="92D05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zövegdoboz 10"/>
          <p:cNvSpPr txBox="1"/>
          <p:nvPr/>
        </p:nvSpPr>
        <p:spPr>
          <a:xfrm>
            <a:off x="3106243" y="1051199"/>
            <a:ext cx="3310153" cy="1569660"/>
          </a:xfrm>
          <a:prstGeom prst="rect">
            <a:avLst/>
          </a:prstGeom>
          <a:noFill/>
        </p:spPr>
        <p:txBody>
          <a:bodyPr wrap="square" rtlCol="0">
            <a:spAutoFit/>
          </a:bodyPr>
          <a:lstStyle/>
          <a:p>
            <a:r>
              <a:rPr lang="en-US" sz="2400" dirty="0" smtClean="0"/>
              <a:t>Measured e</a:t>
            </a:r>
            <a:r>
              <a:rPr lang="en-US" sz="2400" baseline="30000" dirty="0" smtClean="0"/>
              <a:t>+</a:t>
            </a:r>
            <a:r>
              <a:rPr lang="en-US" sz="2400" dirty="0" smtClean="0"/>
              <a:t>e</a:t>
            </a:r>
            <a:r>
              <a:rPr lang="en-US" sz="2400" baseline="30000" dirty="0" smtClean="0"/>
              <a:t>-</a:t>
            </a:r>
            <a:r>
              <a:rPr lang="en-US" sz="2400" dirty="0" smtClean="0"/>
              <a:t> sum-energy spectra for different detector combinations.</a:t>
            </a:r>
          </a:p>
        </p:txBody>
      </p:sp>
      <p:cxnSp>
        <p:nvCxnSpPr>
          <p:cNvPr id="13" name="Egyenes összekötő nyíllal 12"/>
          <p:cNvCxnSpPr/>
          <p:nvPr/>
        </p:nvCxnSpPr>
        <p:spPr>
          <a:xfrm>
            <a:off x="2336670" y="3311196"/>
            <a:ext cx="797358" cy="7197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Egyenes összekötő nyíllal 14"/>
          <p:cNvCxnSpPr/>
          <p:nvPr/>
        </p:nvCxnSpPr>
        <p:spPr>
          <a:xfrm>
            <a:off x="2926080" y="3296094"/>
            <a:ext cx="2413967" cy="734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Szövegdoboz 18"/>
          <p:cNvSpPr txBox="1"/>
          <p:nvPr/>
        </p:nvSpPr>
        <p:spPr>
          <a:xfrm>
            <a:off x="1109127" y="1231580"/>
            <a:ext cx="806758" cy="1569660"/>
          </a:xfrm>
          <a:prstGeom prst="rect">
            <a:avLst/>
          </a:prstGeom>
          <a:noFill/>
        </p:spPr>
        <p:txBody>
          <a:bodyPr wrap="square" rtlCol="0">
            <a:spAutoFit/>
          </a:bodyPr>
          <a:lstStyle/>
          <a:p>
            <a:r>
              <a:rPr lang="hu-HU" sz="1600" dirty="0" smtClean="0"/>
              <a:t>60</a:t>
            </a:r>
            <a:r>
              <a:rPr lang="hu-HU" sz="1600" baseline="30000" dirty="0" smtClean="0"/>
              <a:t>o</a:t>
            </a:r>
          </a:p>
          <a:p>
            <a:endParaRPr lang="hu-HU" sz="1600" dirty="0"/>
          </a:p>
          <a:p>
            <a:r>
              <a:rPr lang="hu-HU" sz="1600" dirty="0" smtClean="0"/>
              <a:t>120</a:t>
            </a:r>
            <a:r>
              <a:rPr lang="hu-HU" sz="1600" baseline="30000" dirty="0" smtClean="0"/>
              <a:t>o</a:t>
            </a:r>
          </a:p>
          <a:p>
            <a:endParaRPr lang="hu-HU" sz="1600" dirty="0" smtClean="0"/>
          </a:p>
          <a:p>
            <a:endParaRPr lang="hu-HU" sz="1600" dirty="0"/>
          </a:p>
          <a:p>
            <a:r>
              <a:rPr lang="hu-HU" sz="1600" dirty="0" smtClean="0"/>
              <a:t>180</a:t>
            </a:r>
            <a:r>
              <a:rPr lang="hu-HU" sz="1600" baseline="30000" dirty="0" smtClean="0"/>
              <a:t>o</a:t>
            </a:r>
            <a:endParaRPr lang="en-US" sz="1600" baseline="30000" dirty="0"/>
          </a:p>
        </p:txBody>
      </p:sp>
      <p:sp>
        <p:nvSpPr>
          <p:cNvPr id="20" name="Szövegdoboz 19"/>
          <p:cNvSpPr txBox="1"/>
          <p:nvPr/>
        </p:nvSpPr>
        <p:spPr>
          <a:xfrm>
            <a:off x="129042" y="4153516"/>
            <a:ext cx="2283330" cy="1569660"/>
          </a:xfrm>
          <a:prstGeom prst="rect">
            <a:avLst/>
          </a:prstGeom>
          <a:noFill/>
        </p:spPr>
        <p:txBody>
          <a:bodyPr wrap="square" rtlCol="0">
            <a:spAutoFit/>
          </a:bodyPr>
          <a:lstStyle/>
          <a:p>
            <a:r>
              <a:rPr lang="en-US" sz="2400" dirty="0" smtClean="0"/>
              <a:t>Difference between spectra measured at </a:t>
            </a:r>
            <a:r>
              <a:rPr lang="hu-HU" sz="2400" dirty="0" smtClean="0"/>
              <a:t>12</a:t>
            </a:r>
            <a:r>
              <a:rPr lang="en-US" sz="2400" dirty="0" smtClean="0"/>
              <a:t>0</a:t>
            </a:r>
            <a:r>
              <a:rPr lang="en-US" sz="2400" baseline="30000" dirty="0" smtClean="0"/>
              <a:t>o </a:t>
            </a:r>
            <a:r>
              <a:rPr lang="en-US" sz="2400" dirty="0" smtClean="0"/>
              <a:t> and </a:t>
            </a:r>
            <a:r>
              <a:rPr lang="hu-HU" sz="2400" dirty="0" smtClean="0"/>
              <a:t>6</a:t>
            </a:r>
            <a:r>
              <a:rPr lang="en-US" sz="2400" dirty="0" smtClean="0"/>
              <a:t>0</a:t>
            </a:r>
            <a:r>
              <a:rPr lang="en-US" sz="2400" baseline="30000" dirty="0" smtClean="0"/>
              <a:t>o</a:t>
            </a:r>
            <a:r>
              <a:rPr lang="hu-HU" sz="2400" dirty="0" smtClean="0"/>
              <a:t>.</a:t>
            </a:r>
            <a:endParaRPr lang="en-US" sz="2400" dirty="0"/>
          </a:p>
        </p:txBody>
      </p:sp>
      <p:cxnSp>
        <p:nvCxnSpPr>
          <p:cNvPr id="23" name="Egyenes összekötő nyíllal 22"/>
          <p:cNvCxnSpPr/>
          <p:nvPr/>
        </p:nvCxnSpPr>
        <p:spPr>
          <a:xfrm flipV="1">
            <a:off x="5146297" y="3296094"/>
            <a:ext cx="3273793" cy="12225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gyenes összekötő nyíllal 26"/>
          <p:cNvCxnSpPr/>
          <p:nvPr/>
        </p:nvCxnSpPr>
        <p:spPr>
          <a:xfrm>
            <a:off x="1820328" y="2341481"/>
            <a:ext cx="5902818" cy="102828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gyenes összekötő nyíllal 31"/>
          <p:cNvCxnSpPr/>
          <p:nvPr/>
        </p:nvCxnSpPr>
        <p:spPr>
          <a:xfrm>
            <a:off x="1109127" y="2300671"/>
            <a:ext cx="1227543"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Szövegdoboz 35"/>
          <p:cNvSpPr txBox="1"/>
          <p:nvPr/>
        </p:nvSpPr>
        <p:spPr>
          <a:xfrm>
            <a:off x="10236608" y="2956070"/>
            <a:ext cx="1766534" cy="830997"/>
          </a:xfrm>
          <a:prstGeom prst="rect">
            <a:avLst/>
          </a:prstGeom>
          <a:noFill/>
        </p:spPr>
        <p:txBody>
          <a:bodyPr wrap="square" rtlCol="0">
            <a:spAutoFit/>
          </a:bodyPr>
          <a:lstStyle/>
          <a:p>
            <a:pPr algn="ctr"/>
            <a:r>
              <a:rPr lang="en-US" sz="2400" b="1" dirty="0" smtClean="0">
                <a:solidFill>
                  <a:srgbClr val="FF0000"/>
                </a:solidFill>
              </a:rPr>
              <a:t>Significance: </a:t>
            </a:r>
            <a:r>
              <a:rPr lang="hu-HU" sz="2400" b="1" dirty="0" smtClean="0">
                <a:solidFill>
                  <a:srgbClr val="FF0000"/>
                </a:solidFill>
              </a:rPr>
              <a:t>7</a:t>
            </a:r>
            <a:r>
              <a:rPr lang="en-US" sz="2400" b="1" dirty="0" smtClean="0">
                <a:solidFill>
                  <a:srgbClr val="FF0000"/>
                </a:solidFill>
              </a:rPr>
              <a:t>.</a:t>
            </a:r>
            <a:r>
              <a:rPr lang="hu-HU" sz="2400" b="1" dirty="0" smtClean="0">
                <a:solidFill>
                  <a:srgbClr val="FF0000"/>
                </a:solidFill>
              </a:rPr>
              <a:t>6</a:t>
            </a:r>
            <a:r>
              <a:rPr lang="en-US" sz="2400" b="1" dirty="0" smtClean="0">
                <a:solidFill>
                  <a:srgbClr val="FF0000"/>
                </a:solidFill>
              </a:rPr>
              <a:t> σ</a:t>
            </a:r>
            <a:endParaRPr lang="en-US" sz="2400" b="1" dirty="0">
              <a:solidFill>
                <a:srgbClr val="FF0000"/>
              </a:solidFill>
            </a:endParaRPr>
          </a:p>
        </p:txBody>
      </p:sp>
      <p:sp>
        <p:nvSpPr>
          <p:cNvPr id="37" name="Rectangle 6"/>
          <p:cNvSpPr txBox="1">
            <a:spLocks noChangeArrowheads="1"/>
          </p:cNvSpPr>
          <p:nvPr/>
        </p:nvSpPr>
        <p:spPr bwMode="auto">
          <a:xfrm>
            <a:off x="270291" y="130047"/>
            <a:ext cx="11576707" cy="769441"/>
          </a:xfrm>
          <a:prstGeom prst="rect">
            <a:avLst/>
          </a:prstGeom>
          <a:gradFill rotWithShape="1">
            <a:gsLst>
              <a:gs pos="0">
                <a:srgbClr val="29AADE"/>
              </a:gs>
              <a:gs pos="50000">
                <a:srgbClr val="C8E9F7"/>
              </a:gs>
              <a:gs pos="100000">
                <a:srgbClr val="29AADE"/>
              </a:gs>
            </a:gsLst>
            <a:lin ang="18900000" scaled="1"/>
          </a:gradFill>
          <a:ln w="9525" algn="ctr">
            <a:solidFill>
              <a:srgbClr val="ADAAAD"/>
            </a:solidFill>
            <a:miter lim="800000"/>
            <a:headEnd/>
            <a:tailEnd/>
          </a:ln>
        </p:spPr>
        <p:txBody>
          <a:bodyPr wrap="square" anchor="ctr">
            <a:spAutoFit/>
          </a:bodyPr>
          <a:lstStyle>
            <a:lvl1pPr eaLnBrk="0" hangingPunct="0">
              <a:defRPr>
                <a:solidFill>
                  <a:schemeClr val="tx1"/>
                </a:solidFill>
                <a:latin typeface="Constantia" panose="02030602050306030303" pitchFamily="18" charset="0"/>
                <a:cs typeface="Arial" panose="020B0604020202020204" pitchFamily="34" charset="0"/>
              </a:defRPr>
            </a:lvl1pPr>
            <a:lvl2pPr marL="742950" indent="-285750" eaLnBrk="0" hangingPunct="0">
              <a:defRPr>
                <a:solidFill>
                  <a:schemeClr val="tx1"/>
                </a:solidFill>
                <a:latin typeface="Constantia" panose="02030602050306030303" pitchFamily="18" charset="0"/>
                <a:cs typeface="Arial" panose="020B0604020202020204" pitchFamily="34" charset="0"/>
              </a:defRPr>
            </a:lvl2pPr>
            <a:lvl3pPr marL="1143000" indent="-228600" eaLnBrk="0" hangingPunct="0">
              <a:defRPr>
                <a:solidFill>
                  <a:schemeClr val="tx1"/>
                </a:solidFill>
                <a:latin typeface="Constantia" panose="02030602050306030303" pitchFamily="18" charset="0"/>
                <a:cs typeface="Arial" panose="020B0604020202020204" pitchFamily="34" charset="0"/>
              </a:defRPr>
            </a:lvl3pPr>
            <a:lvl4pPr marL="1600200" indent="-228600" eaLnBrk="0" hangingPunct="0">
              <a:defRPr>
                <a:solidFill>
                  <a:schemeClr val="tx1"/>
                </a:solidFill>
                <a:latin typeface="Constantia" panose="02030602050306030303" pitchFamily="18" charset="0"/>
                <a:cs typeface="Arial" panose="020B0604020202020204" pitchFamily="34" charset="0"/>
              </a:defRPr>
            </a:lvl4pPr>
            <a:lvl5pPr marL="2057400" indent="-228600" eaLnBrk="0" hangingPunct="0">
              <a:defRPr>
                <a:solidFill>
                  <a:schemeClr val="tx1"/>
                </a:solidFill>
                <a:latin typeface="Constantia" panose="0203060205030603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9pPr>
          </a:lstStyle>
          <a:p>
            <a:pPr algn="ctr" eaLnBrk="1" hangingPunct="1">
              <a:spcBef>
                <a:spcPct val="50000"/>
              </a:spcBef>
            </a:pPr>
            <a:r>
              <a:rPr lang="en-US" sz="4400" b="1" dirty="0">
                <a:solidFill>
                  <a:srgbClr val="FF0000"/>
                </a:solidFill>
                <a:latin typeface="Calibri" panose="020F0502020204030204" pitchFamily="34" charset="0"/>
              </a:rPr>
              <a:t>Results for the e</a:t>
            </a:r>
            <a:r>
              <a:rPr lang="en-US" sz="4400" b="1" baseline="30000" dirty="0">
                <a:solidFill>
                  <a:srgbClr val="FF0000"/>
                </a:solidFill>
                <a:latin typeface="Calibri" panose="020F0502020204030204" pitchFamily="34" charset="0"/>
              </a:rPr>
              <a:t>+</a:t>
            </a:r>
            <a:r>
              <a:rPr lang="en-US" sz="4400" b="1" dirty="0">
                <a:solidFill>
                  <a:srgbClr val="FF0000"/>
                </a:solidFill>
                <a:latin typeface="Calibri" panose="020F0502020204030204" pitchFamily="34" charset="0"/>
              </a:rPr>
              <a:t>e</a:t>
            </a:r>
            <a:r>
              <a:rPr lang="en-US" sz="4400" b="1" baseline="30000" dirty="0">
                <a:solidFill>
                  <a:srgbClr val="FF0000"/>
                </a:solidFill>
                <a:latin typeface="Calibri" panose="020F0502020204030204" pitchFamily="34" charset="0"/>
              </a:rPr>
              <a:t>-</a:t>
            </a:r>
            <a:r>
              <a:rPr lang="en-US" sz="4400" b="1" dirty="0">
                <a:solidFill>
                  <a:srgbClr val="FF0000"/>
                </a:solidFill>
                <a:latin typeface="Calibri" panose="020F0502020204030204" pitchFamily="34" charset="0"/>
              </a:rPr>
              <a:t> decay measured in </a:t>
            </a:r>
            <a:r>
              <a:rPr lang="en-US" sz="4400" b="1" dirty="0" smtClean="0">
                <a:solidFill>
                  <a:srgbClr val="FF0000"/>
                </a:solidFill>
                <a:latin typeface="Calibri" panose="020F0502020204030204" pitchFamily="34" charset="0"/>
              </a:rPr>
              <a:t>Debrecen</a:t>
            </a:r>
            <a:endParaRPr lang="en-US" sz="4400" b="1" dirty="0">
              <a:solidFill>
                <a:srgbClr val="FF0000"/>
              </a:solidFill>
              <a:latin typeface="Calibri" panose="020F0502020204030204" pitchFamily="34" charset="0"/>
            </a:endParaRPr>
          </a:p>
        </p:txBody>
      </p:sp>
      <p:sp>
        <p:nvSpPr>
          <p:cNvPr id="2" name="Élőláb helye 1"/>
          <p:cNvSpPr>
            <a:spLocks noGrp="1"/>
          </p:cNvSpPr>
          <p:nvPr>
            <p:ph type="ftr" sz="quarter" idx="11"/>
          </p:nvPr>
        </p:nvSpPr>
        <p:spPr/>
        <p:txBody>
          <a:bodyPr/>
          <a:lstStyle/>
          <a:p>
            <a:r>
              <a:rPr lang="en-US" smtClean="0"/>
              <a:t>X17 boson Krasznahorkay</a:t>
            </a:r>
            <a:endParaRPr lang="en-US"/>
          </a:p>
        </p:txBody>
      </p:sp>
      <p:sp>
        <p:nvSpPr>
          <p:cNvPr id="5" name="Dia számának helye 4"/>
          <p:cNvSpPr>
            <a:spLocks noGrp="1"/>
          </p:cNvSpPr>
          <p:nvPr>
            <p:ph type="sldNum" sz="quarter" idx="12"/>
          </p:nvPr>
        </p:nvSpPr>
        <p:spPr/>
        <p:txBody>
          <a:bodyPr/>
          <a:lstStyle/>
          <a:p>
            <a:fld id="{D71F331B-749B-4A91-A79A-CDCD31E3B9A3}" type="slidenum">
              <a:rPr lang="en-US" smtClean="0"/>
              <a:t>16</a:t>
            </a:fld>
            <a:endParaRPr lang="en-US"/>
          </a:p>
        </p:txBody>
      </p:sp>
    </p:spTree>
    <p:extLst>
      <p:ext uri="{BB962C8B-B14F-4D97-AF65-F5344CB8AC3E}">
        <p14:creationId xmlns:p14="http://schemas.microsoft.com/office/powerpoint/2010/main" val="22543743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ím 1"/>
              <p:cNvSpPr>
                <a:spLocks noGrp="1"/>
              </p:cNvSpPr>
              <p:nvPr>
                <p:ph type="title"/>
              </p:nvPr>
            </p:nvSpPr>
            <p:spPr>
              <a:xfrm>
                <a:off x="1185912" y="207963"/>
                <a:ext cx="10167888" cy="1325563"/>
              </a:xfrm>
            </p:spPr>
            <p:txBody>
              <a:bodyPr/>
              <a:lstStyle/>
              <a:p>
                <a:r>
                  <a:rPr lang="en-US" b="1" dirty="0" smtClean="0"/>
                  <a:t>On the partial width (</a:t>
                </a:r>
                <a14:m>
                  <m:oMath xmlns:m="http://schemas.openxmlformats.org/officeDocument/2006/math">
                    <m:sSub>
                      <m:sSubPr>
                        <m:ctrlPr>
                          <a:rPr lang="en-US" i="1">
                            <a:solidFill>
                              <a:prstClr val="black"/>
                            </a:solidFill>
                            <a:latin typeface="Cambria Math" panose="02040503050406030204" pitchFamily="18" charset="0"/>
                          </a:rPr>
                        </m:ctrlPr>
                      </m:sSubPr>
                      <m:e>
                        <m:r>
                          <m:rPr>
                            <m:sty m:val="p"/>
                          </m:rPr>
                          <a:rPr lang="en-US" i="1">
                            <a:solidFill>
                              <a:prstClr val="black"/>
                            </a:solidFill>
                            <a:latin typeface="Cambria Math" panose="02040503050406030204" pitchFamily="18" charset="0"/>
                          </a:rPr>
                          <m:t>Γ</m:t>
                        </m:r>
                      </m:e>
                      <m:sub>
                        <m:r>
                          <a:rPr lang="en-US" i="1">
                            <a:solidFill>
                              <a:prstClr val="black"/>
                            </a:solidFill>
                            <a:latin typeface="Cambria Math" panose="02040503050406030204" pitchFamily="18" charset="0"/>
                          </a:rPr>
                          <m:t>𝑋</m:t>
                        </m:r>
                      </m:sub>
                    </m:sSub>
                  </m:oMath>
                </a14:m>
                <a:r>
                  <a:rPr lang="en-US" b="1" dirty="0" smtClean="0"/>
                  <a:t>) of the X17 particle</a:t>
                </a:r>
                <a:endParaRPr lang="en-US" b="1" dirty="0"/>
              </a:p>
            </p:txBody>
          </p:sp>
        </mc:Choice>
        <mc:Fallback xmlns="">
          <p:sp>
            <p:nvSpPr>
              <p:cNvPr id="2" name="Cím 1"/>
              <p:cNvSpPr>
                <a:spLocks noGrp="1" noRot="1" noChangeAspect="1" noMove="1" noResize="1" noEditPoints="1" noAdjustHandles="1" noChangeArrowheads="1" noChangeShapeType="1" noTextEdit="1"/>
              </p:cNvSpPr>
              <p:nvPr>
                <p:ph type="title"/>
              </p:nvPr>
            </p:nvSpPr>
            <p:spPr>
              <a:xfrm>
                <a:off x="1185912" y="207963"/>
                <a:ext cx="10167888" cy="1325563"/>
              </a:xfrm>
              <a:blipFill rotWithShape="0">
                <a:blip r:embed="rId2"/>
                <a:stretch>
                  <a:fillRect l="-2458"/>
                </a:stretch>
              </a:blipFill>
            </p:spPr>
            <p:txBody>
              <a:bodyPr/>
              <a:lstStyle/>
              <a:p>
                <a:r>
                  <a:rPr lang="en-US">
                    <a:noFill/>
                  </a:rPr>
                  <a:t> </a:t>
                </a:r>
              </a:p>
            </p:txBody>
          </p:sp>
        </mc:Fallback>
      </mc:AlternateContent>
      <p:pic>
        <p:nvPicPr>
          <p:cNvPr id="7" name="Tartalom helye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39138" y="1690688"/>
            <a:ext cx="4351338" cy="4351338"/>
          </a:xfrm>
        </p:spPr>
      </p:pic>
      <p:sp>
        <p:nvSpPr>
          <p:cNvPr id="4" name="Élőláb helye 3"/>
          <p:cNvSpPr>
            <a:spLocks noGrp="1"/>
          </p:cNvSpPr>
          <p:nvPr>
            <p:ph type="ftr" sz="quarter" idx="11"/>
          </p:nvPr>
        </p:nvSpPr>
        <p:spPr>
          <a:xfrm>
            <a:off x="1790700" y="6433563"/>
            <a:ext cx="4114800" cy="365125"/>
          </a:xfrm>
        </p:spPr>
        <p:txBody>
          <a:bodyPr/>
          <a:lstStyle/>
          <a:p>
            <a:r>
              <a:rPr lang="en-US" dirty="0" smtClean="0"/>
              <a:t>X17 boson </a:t>
            </a:r>
            <a:r>
              <a:rPr lang="en-US" dirty="0" err="1" smtClean="0"/>
              <a:t>Krasznahorkay</a:t>
            </a:r>
            <a:endParaRPr lang="en-US" dirty="0"/>
          </a:p>
        </p:txBody>
      </p:sp>
      <p:sp>
        <p:nvSpPr>
          <p:cNvPr id="5" name="Dia számának helye 4"/>
          <p:cNvSpPr>
            <a:spLocks noGrp="1"/>
          </p:cNvSpPr>
          <p:nvPr>
            <p:ph type="sldNum" sz="quarter" idx="12"/>
          </p:nvPr>
        </p:nvSpPr>
        <p:spPr/>
        <p:txBody>
          <a:bodyPr/>
          <a:lstStyle/>
          <a:p>
            <a:fld id="{D71F331B-749B-4A91-A79A-CDCD31E3B9A3}" type="slidenum">
              <a:rPr lang="en-US" smtClean="0"/>
              <a:t>17</a:t>
            </a:fld>
            <a:endParaRPr lang="en-US"/>
          </a:p>
        </p:txBody>
      </p:sp>
      <p:sp>
        <p:nvSpPr>
          <p:cNvPr id="3" name="Szövegdoboz 2"/>
          <p:cNvSpPr txBox="1"/>
          <p:nvPr/>
        </p:nvSpPr>
        <p:spPr>
          <a:xfrm>
            <a:off x="2554357" y="4055165"/>
            <a:ext cx="685800" cy="369332"/>
          </a:xfrm>
          <a:prstGeom prst="rect">
            <a:avLst/>
          </a:prstGeom>
          <a:noFill/>
        </p:spPr>
        <p:txBody>
          <a:bodyPr wrap="square" rtlCol="0">
            <a:spAutoFit/>
          </a:bodyPr>
          <a:lstStyle/>
          <a:p>
            <a:r>
              <a:rPr lang="hu-HU" dirty="0" smtClean="0"/>
              <a:t>EPC</a:t>
            </a:r>
            <a:endParaRPr lang="en-US" dirty="0"/>
          </a:p>
        </p:txBody>
      </p:sp>
      <p:sp>
        <p:nvSpPr>
          <p:cNvPr id="6" name="Szövegdoboz 5"/>
          <p:cNvSpPr txBox="1"/>
          <p:nvPr/>
        </p:nvSpPr>
        <p:spPr>
          <a:xfrm>
            <a:off x="2770257" y="4752561"/>
            <a:ext cx="596348" cy="369332"/>
          </a:xfrm>
          <a:prstGeom prst="rect">
            <a:avLst/>
          </a:prstGeom>
          <a:noFill/>
        </p:spPr>
        <p:txBody>
          <a:bodyPr wrap="square" rtlCol="0">
            <a:spAutoFit/>
          </a:bodyPr>
          <a:lstStyle/>
          <a:p>
            <a:r>
              <a:rPr lang="hu-HU" dirty="0" smtClean="0">
                <a:solidFill>
                  <a:srgbClr val="B889DB"/>
                </a:solidFill>
              </a:rPr>
              <a:t>E0</a:t>
            </a:r>
            <a:endParaRPr lang="en-US" dirty="0">
              <a:solidFill>
                <a:srgbClr val="B889DB"/>
              </a:solidFill>
            </a:endParaRPr>
          </a:p>
        </p:txBody>
      </p:sp>
      <mc:AlternateContent xmlns:mc="http://schemas.openxmlformats.org/markup-compatibility/2006" xmlns:a14="http://schemas.microsoft.com/office/drawing/2010/main">
        <mc:Choice Requires="a14">
          <p:sp>
            <p:nvSpPr>
              <p:cNvPr id="8" name="Szövegdoboz 7"/>
              <p:cNvSpPr txBox="1"/>
              <p:nvPr/>
            </p:nvSpPr>
            <p:spPr>
              <a:xfrm>
                <a:off x="5905500" y="1713963"/>
                <a:ext cx="6286500" cy="5084725"/>
              </a:xfrm>
              <a:prstGeom prst="rect">
                <a:avLst/>
              </a:prstGeom>
              <a:noFill/>
            </p:spPr>
            <p:txBody>
              <a:bodyPr wrap="square" lIns="0" tIns="0" rIns="0" bIns="0" rtlCol="0">
                <a:spAutoFit/>
              </a:bodyPr>
              <a:lstStyle/>
              <a:p>
                <a14:m>
                  <m:oMath xmlns:m="http://schemas.openxmlformats.org/officeDocument/2006/math">
                    <m:sSub>
                      <m:sSubPr>
                        <m:ctrlPr>
                          <a:rPr lang="en-US" sz="2400" i="1" smtClean="0">
                            <a:solidFill>
                              <a:prstClr val="black"/>
                            </a:solidFill>
                            <a:latin typeface="Cambria Math" panose="02040503050406030204" pitchFamily="18" charset="0"/>
                          </a:rPr>
                        </m:ctrlPr>
                      </m:sSubPr>
                      <m:e>
                        <m:r>
                          <m:rPr>
                            <m:sty m:val="p"/>
                          </m:rPr>
                          <a:rPr lang="el-GR" sz="2400" i="1">
                            <a:solidFill>
                              <a:prstClr val="black"/>
                            </a:solidFill>
                            <a:latin typeface="Cambria Math" panose="02040503050406030204" pitchFamily="18" charset="0"/>
                          </a:rPr>
                          <m:t>Γ</m:t>
                        </m:r>
                      </m:e>
                      <m:sub>
                        <m:r>
                          <a:rPr lang="hu-HU" sz="2400" i="1">
                            <a:solidFill>
                              <a:prstClr val="black"/>
                            </a:solidFill>
                            <a:latin typeface="Cambria Math" panose="02040503050406030204" pitchFamily="18" charset="0"/>
                          </a:rPr>
                          <m:t>𝑋</m:t>
                        </m:r>
                      </m:sub>
                    </m:sSub>
                  </m:oMath>
                </a14:m>
                <a:r>
                  <a:rPr lang="hu-HU" sz="2400" dirty="0" smtClean="0"/>
                  <a:t>/</a:t>
                </a:r>
                <a14:m>
                  <m:oMath xmlns:m="http://schemas.openxmlformats.org/officeDocument/2006/math">
                    <m:sSub>
                      <m:sSubPr>
                        <m:ctrlPr>
                          <a:rPr lang="en-US" sz="2400" i="1">
                            <a:latin typeface="Cambria Math" panose="02040503050406030204" pitchFamily="18" charset="0"/>
                          </a:rPr>
                        </m:ctrlPr>
                      </m:sSubPr>
                      <m:e>
                        <m:r>
                          <m:rPr>
                            <m:sty m:val="p"/>
                          </m:rPr>
                          <a:rPr lang="el-GR" sz="2400" i="1">
                            <a:latin typeface="Cambria Math" panose="02040503050406030204" pitchFamily="18" charset="0"/>
                          </a:rPr>
                          <m:t>Γ</m:t>
                        </m:r>
                      </m:e>
                      <m:sub>
                        <m:r>
                          <a:rPr lang="hu-HU" sz="2400" b="0" i="1" smtClean="0">
                            <a:latin typeface="Cambria Math" panose="02040503050406030204" pitchFamily="18" charset="0"/>
                          </a:rPr>
                          <m:t>𝐸</m:t>
                        </m:r>
                        <m:r>
                          <a:rPr lang="hu-HU" sz="2400" b="0" i="1" smtClean="0">
                            <a:latin typeface="Cambria Math" panose="02040503050406030204" pitchFamily="18" charset="0"/>
                          </a:rPr>
                          <m:t>0</m:t>
                        </m:r>
                      </m:sub>
                    </m:sSub>
                  </m:oMath>
                </a14:m>
                <a:r>
                  <a:rPr lang="hu-HU" sz="2400" dirty="0" smtClean="0"/>
                  <a:t>=</a:t>
                </a:r>
                <a14:m>
                  <m:oMath xmlns:m="http://schemas.openxmlformats.org/officeDocument/2006/math">
                    <m:sSub>
                      <m:sSubPr>
                        <m:ctrlPr>
                          <a:rPr lang="hu-HU" sz="2400" i="1" dirty="0" smtClean="0">
                            <a:latin typeface="Cambria Math" panose="02040503050406030204" pitchFamily="18" charset="0"/>
                          </a:rPr>
                        </m:ctrlPr>
                      </m:sSubPr>
                      <m:e>
                        <m:d>
                          <m:dPr>
                            <m:ctrlPr>
                              <a:rPr lang="hu-HU" sz="2400" i="1" dirty="0">
                                <a:latin typeface="Cambria Math" panose="02040503050406030204" pitchFamily="18" charset="0"/>
                              </a:rPr>
                            </m:ctrlPr>
                          </m:dPr>
                          <m:e>
                            <m:f>
                              <m:fPr>
                                <m:ctrlPr>
                                  <a:rPr lang="hu-HU" sz="2400" i="1" dirty="0">
                                    <a:latin typeface="Cambria Math" panose="02040503050406030204" pitchFamily="18" charset="0"/>
                                  </a:rPr>
                                </m:ctrlPr>
                              </m:fPr>
                              <m:num>
                                <m:r>
                                  <m:rPr>
                                    <m:sty m:val="p"/>
                                  </m:rPr>
                                  <a:rPr lang="el-GR" sz="2400" i="1" dirty="0">
                                    <a:latin typeface="Cambria Math" panose="02040503050406030204" pitchFamily="18" charset="0"/>
                                  </a:rPr>
                                  <m:t>σ</m:t>
                                </m:r>
                                <m:r>
                                  <a:rPr lang="hu-HU" sz="2400" i="1" dirty="0">
                                    <a:latin typeface="Cambria Math" panose="02040503050406030204" pitchFamily="18" charset="0"/>
                                  </a:rPr>
                                  <m:t>(</m:t>
                                </m:r>
                                <m:r>
                                  <a:rPr lang="hu-HU" sz="2400" i="1" dirty="0">
                                    <a:latin typeface="Cambria Math" panose="02040503050406030204" pitchFamily="18" charset="0"/>
                                  </a:rPr>
                                  <m:t>𝑥</m:t>
                                </m:r>
                                <m:r>
                                  <a:rPr lang="hu-HU" sz="2400" i="1" dirty="0">
                                    <a:latin typeface="Cambria Math" panose="02040503050406030204" pitchFamily="18" charset="0"/>
                                  </a:rPr>
                                  <m:t>17)</m:t>
                                </m:r>
                              </m:num>
                              <m:den>
                                <m:r>
                                  <m:rPr>
                                    <m:sty m:val="p"/>
                                  </m:rPr>
                                  <a:rPr lang="el-GR" sz="2400" i="1" dirty="0">
                                    <a:latin typeface="Cambria Math" panose="02040503050406030204" pitchFamily="18" charset="0"/>
                                  </a:rPr>
                                  <m:t>σ</m:t>
                                </m:r>
                                <m:r>
                                  <a:rPr lang="hu-HU" sz="2400" i="1" dirty="0">
                                    <a:latin typeface="Cambria Math" panose="02040503050406030204" pitchFamily="18" charset="0"/>
                                  </a:rPr>
                                  <m:t>(</m:t>
                                </m:r>
                                <m:r>
                                  <a:rPr lang="hu-HU" sz="2400" i="1" dirty="0">
                                    <a:latin typeface="Cambria Math" panose="02040503050406030204" pitchFamily="18" charset="0"/>
                                  </a:rPr>
                                  <m:t>𝐸</m:t>
                                </m:r>
                                <m:r>
                                  <a:rPr lang="hu-HU" sz="2400" i="1" dirty="0">
                                    <a:latin typeface="Cambria Math" panose="02040503050406030204" pitchFamily="18" charset="0"/>
                                  </a:rPr>
                                  <m:t>0)</m:t>
                                </m:r>
                              </m:den>
                            </m:f>
                          </m:e>
                        </m:d>
                      </m:e>
                      <m:sub>
                        <m:r>
                          <a:rPr lang="hu-HU" sz="2400" b="0" i="1" dirty="0" smtClean="0">
                            <a:latin typeface="Cambria Math" panose="02040503050406030204" pitchFamily="18" charset="0"/>
                          </a:rPr>
                          <m:t>𝑒𝑥𝑝</m:t>
                        </m:r>
                        <m:r>
                          <a:rPr lang="hu-HU" sz="2400" b="0" i="1" dirty="0" smtClean="0">
                            <a:latin typeface="Cambria Math" panose="02040503050406030204" pitchFamily="18" charset="0"/>
                          </a:rPr>
                          <m:t>.</m:t>
                        </m:r>
                      </m:sub>
                    </m:sSub>
                    <m:sSub>
                      <m:sSubPr>
                        <m:ctrlPr>
                          <a:rPr lang="hu-HU" sz="2400" i="1" dirty="0" smtClean="0">
                            <a:latin typeface="Cambria Math" panose="02040503050406030204" pitchFamily="18" charset="0"/>
                          </a:rPr>
                        </m:ctrlPr>
                      </m:sSubPr>
                      <m:e>
                        <m:d>
                          <m:dPr>
                            <m:ctrlPr>
                              <a:rPr lang="hu-HU" sz="2400" i="1" dirty="0">
                                <a:latin typeface="Cambria Math" panose="02040503050406030204" pitchFamily="18" charset="0"/>
                              </a:rPr>
                            </m:ctrlPr>
                          </m:dPr>
                          <m:e>
                            <m:f>
                              <m:fPr>
                                <m:ctrlPr>
                                  <a:rPr lang="hu-HU" sz="2400" i="1" dirty="0">
                                    <a:latin typeface="Cambria Math" panose="02040503050406030204" pitchFamily="18" charset="0"/>
                                  </a:rPr>
                                </m:ctrlPr>
                              </m:fPr>
                              <m:num>
                                <m:r>
                                  <m:rPr>
                                    <m:sty m:val="p"/>
                                  </m:rPr>
                                  <a:rPr lang="el-GR" sz="2400" i="1" dirty="0">
                                    <a:latin typeface="Cambria Math" panose="02040503050406030204" pitchFamily="18" charset="0"/>
                                  </a:rPr>
                                  <m:t>σ</m:t>
                                </m:r>
                                <m:r>
                                  <a:rPr lang="hu-HU" sz="2400" i="1" dirty="0">
                                    <a:latin typeface="Cambria Math" panose="02040503050406030204" pitchFamily="18" charset="0"/>
                                  </a:rPr>
                                  <m:t>(</m:t>
                                </m:r>
                                <m:sSup>
                                  <m:sSupPr>
                                    <m:ctrlPr>
                                      <a:rPr lang="hu-HU" sz="2400" i="1" dirty="0">
                                        <a:latin typeface="Cambria Math" panose="02040503050406030204" pitchFamily="18" charset="0"/>
                                      </a:rPr>
                                    </m:ctrlPr>
                                  </m:sSupPr>
                                  <m:e>
                                    <m:r>
                                      <a:rPr lang="hu-HU" sz="2400" i="1" dirty="0">
                                        <a:latin typeface="Cambria Math" panose="02040503050406030204" pitchFamily="18" charset="0"/>
                                      </a:rPr>
                                      <m:t>0</m:t>
                                    </m:r>
                                  </m:e>
                                  <m:sup>
                                    <m:r>
                                      <a:rPr lang="hu-HU" sz="2400" i="1" dirty="0">
                                        <a:latin typeface="Cambria Math" panose="02040503050406030204" pitchFamily="18" charset="0"/>
                                      </a:rPr>
                                      <m:t>+</m:t>
                                    </m:r>
                                  </m:sup>
                                </m:sSup>
                                <m:r>
                                  <a:rPr lang="hu-HU" sz="2400" i="1" dirty="0">
                                    <a:latin typeface="Cambria Math" panose="02040503050406030204" pitchFamily="18" charset="0"/>
                                  </a:rPr>
                                  <m:t>)</m:t>
                                </m:r>
                              </m:num>
                              <m:den>
                                <m:r>
                                  <m:rPr>
                                    <m:sty m:val="p"/>
                                  </m:rPr>
                                  <a:rPr lang="el-GR" sz="2400" i="1" dirty="0">
                                    <a:latin typeface="Cambria Math" panose="02040503050406030204" pitchFamily="18" charset="0"/>
                                  </a:rPr>
                                  <m:t>σ</m:t>
                                </m:r>
                                <m:r>
                                  <a:rPr lang="hu-HU" sz="2400" i="1" dirty="0">
                                    <a:latin typeface="Cambria Math" panose="02040503050406030204" pitchFamily="18" charset="0"/>
                                  </a:rPr>
                                  <m:t>(</m:t>
                                </m:r>
                                <m:sSup>
                                  <m:sSupPr>
                                    <m:ctrlPr>
                                      <a:rPr lang="hu-HU" sz="2400" i="1" dirty="0">
                                        <a:latin typeface="Cambria Math" panose="02040503050406030204" pitchFamily="18" charset="0"/>
                                      </a:rPr>
                                    </m:ctrlPr>
                                  </m:sSupPr>
                                  <m:e>
                                    <m:r>
                                      <a:rPr lang="hu-HU" sz="2400" i="1" dirty="0">
                                        <a:latin typeface="Cambria Math" panose="02040503050406030204" pitchFamily="18" charset="0"/>
                                      </a:rPr>
                                      <m:t>0</m:t>
                                    </m:r>
                                  </m:e>
                                  <m:sup>
                                    <m:r>
                                      <a:rPr lang="hu-HU" sz="2400" i="1" dirty="0">
                                        <a:latin typeface="Cambria Math" panose="02040503050406030204" pitchFamily="18" charset="0"/>
                                      </a:rPr>
                                      <m:t>−</m:t>
                                    </m:r>
                                  </m:sup>
                                </m:sSup>
                                <m:r>
                                  <a:rPr lang="hu-HU" sz="2400" i="1" dirty="0">
                                    <a:latin typeface="Cambria Math" panose="02040503050406030204" pitchFamily="18" charset="0"/>
                                  </a:rPr>
                                  <m:t>)</m:t>
                                </m:r>
                              </m:den>
                            </m:f>
                          </m:e>
                        </m:d>
                      </m:e>
                      <m:sub>
                        <m:r>
                          <a:rPr lang="hu-HU" sz="2400" b="0" i="1" dirty="0" smtClean="0">
                            <a:latin typeface="Cambria Math" panose="02040503050406030204" pitchFamily="18" charset="0"/>
                          </a:rPr>
                          <m:t>𝑡h</m:t>
                        </m:r>
                        <m:r>
                          <a:rPr lang="hu-HU" sz="2400" b="0" i="1" dirty="0" smtClean="0">
                            <a:latin typeface="Cambria Math" panose="02040503050406030204" pitchFamily="18" charset="0"/>
                          </a:rPr>
                          <m:t>.</m:t>
                        </m:r>
                      </m:sub>
                    </m:sSub>
                  </m:oMath>
                </a14:m>
                <a:endParaRPr lang="hu-HU" sz="2400" dirty="0" smtClean="0"/>
              </a:p>
              <a:p>
                <a:endParaRPr lang="hu-HU" sz="2400" dirty="0"/>
              </a:p>
              <a:p>
                <a14:m>
                  <m:oMath xmlns:m="http://schemas.openxmlformats.org/officeDocument/2006/math">
                    <m:sSub>
                      <m:sSubPr>
                        <m:ctrlPr>
                          <a:rPr lang="hu-HU" sz="2400" i="1" dirty="0">
                            <a:latin typeface="Cambria Math" panose="02040503050406030204" pitchFamily="18" charset="0"/>
                          </a:rPr>
                        </m:ctrlPr>
                      </m:sSubPr>
                      <m:e>
                        <m:d>
                          <m:dPr>
                            <m:ctrlPr>
                              <a:rPr lang="hu-HU" sz="2400" i="1" dirty="0">
                                <a:latin typeface="Cambria Math" panose="02040503050406030204" pitchFamily="18" charset="0"/>
                              </a:rPr>
                            </m:ctrlPr>
                          </m:dPr>
                          <m:e>
                            <m:f>
                              <m:fPr>
                                <m:ctrlPr>
                                  <a:rPr lang="hu-HU" sz="2400" i="1" dirty="0">
                                    <a:latin typeface="Cambria Math" panose="02040503050406030204" pitchFamily="18" charset="0"/>
                                  </a:rPr>
                                </m:ctrlPr>
                              </m:fPr>
                              <m:num>
                                <m:r>
                                  <m:rPr>
                                    <m:sty m:val="p"/>
                                  </m:rPr>
                                  <a:rPr lang="el-GR" sz="2400" i="1" dirty="0">
                                    <a:latin typeface="Cambria Math" panose="02040503050406030204" pitchFamily="18" charset="0"/>
                                  </a:rPr>
                                  <m:t>σ</m:t>
                                </m:r>
                                <m:r>
                                  <a:rPr lang="hu-HU" sz="2400" i="1" dirty="0">
                                    <a:latin typeface="Cambria Math" panose="02040503050406030204" pitchFamily="18" charset="0"/>
                                  </a:rPr>
                                  <m:t>(</m:t>
                                </m:r>
                                <m:r>
                                  <a:rPr lang="hu-HU" sz="2400" i="1" dirty="0">
                                    <a:latin typeface="Cambria Math" panose="02040503050406030204" pitchFamily="18" charset="0"/>
                                  </a:rPr>
                                  <m:t>𝑥</m:t>
                                </m:r>
                                <m:r>
                                  <a:rPr lang="hu-HU" sz="2400" i="1" dirty="0">
                                    <a:latin typeface="Cambria Math" panose="02040503050406030204" pitchFamily="18" charset="0"/>
                                  </a:rPr>
                                  <m:t>17)</m:t>
                                </m:r>
                              </m:num>
                              <m:den>
                                <m:r>
                                  <m:rPr>
                                    <m:sty m:val="p"/>
                                  </m:rPr>
                                  <a:rPr lang="el-GR" sz="2400" i="1" dirty="0">
                                    <a:latin typeface="Cambria Math" panose="02040503050406030204" pitchFamily="18" charset="0"/>
                                  </a:rPr>
                                  <m:t>σ</m:t>
                                </m:r>
                                <m:r>
                                  <a:rPr lang="hu-HU" sz="2400" i="1" dirty="0">
                                    <a:latin typeface="Cambria Math" panose="02040503050406030204" pitchFamily="18" charset="0"/>
                                  </a:rPr>
                                  <m:t>(</m:t>
                                </m:r>
                                <m:r>
                                  <a:rPr lang="hu-HU" sz="2400" i="1" dirty="0">
                                    <a:latin typeface="Cambria Math" panose="02040503050406030204" pitchFamily="18" charset="0"/>
                                  </a:rPr>
                                  <m:t>𝐸</m:t>
                                </m:r>
                                <m:r>
                                  <a:rPr lang="hu-HU" sz="2400" i="1" dirty="0">
                                    <a:latin typeface="Cambria Math" panose="02040503050406030204" pitchFamily="18" charset="0"/>
                                  </a:rPr>
                                  <m:t>0)</m:t>
                                </m:r>
                              </m:den>
                            </m:f>
                          </m:e>
                        </m:d>
                      </m:e>
                      <m:sub>
                        <m:r>
                          <a:rPr lang="hu-HU" sz="2400" i="1" dirty="0">
                            <a:latin typeface="Cambria Math" panose="02040503050406030204" pitchFamily="18" charset="0"/>
                          </a:rPr>
                          <m:t>𝑒𝑥𝑝</m:t>
                        </m:r>
                        <m:r>
                          <a:rPr lang="hu-HU" sz="2400" i="1" dirty="0">
                            <a:latin typeface="Cambria Math" panose="02040503050406030204" pitchFamily="18" charset="0"/>
                          </a:rPr>
                          <m:t>.</m:t>
                        </m:r>
                      </m:sub>
                    </m:sSub>
                  </m:oMath>
                </a14:m>
                <a:r>
                  <a:rPr lang="hu-HU" sz="2400" dirty="0" smtClean="0"/>
                  <a:t>=0.20</a:t>
                </a:r>
              </a:p>
              <a:p>
                <a:endParaRPr lang="hu-HU" sz="2400" dirty="0"/>
              </a:p>
              <a:p>
                <a14:m>
                  <m:oMath xmlns:m="http://schemas.openxmlformats.org/officeDocument/2006/math">
                    <m:sSub>
                      <m:sSubPr>
                        <m:ctrlPr>
                          <a:rPr lang="hu-HU" sz="2400" i="1" dirty="0">
                            <a:latin typeface="Cambria Math" panose="02040503050406030204" pitchFamily="18" charset="0"/>
                          </a:rPr>
                        </m:ctrlPr>
                      </m:sSubPr>
                      <m:e>
                        <m:d>
                          <m:dPr>
                            <m:ctrlPr>
                              <a:rPr lang="hu-HU" sz="2400" i="1" dirty="0">
                                <a:latin typeface="Cambria Math" panose="02040503050406030204" pitchFamily="18" charset="0"/>
                              </a:rPr>
                            </m:ctrlPr>
                          </m:dPr>
                          <m:e>
                            <m:f>
                              <m:fPr>
                                <m:ctrlPr>
                                  <a:rPr lang="hu-HU" sz="2400" i="1" dirty="0">
                                    <a:latin typeface="Cambria Math" panose="02040503050406030204" pitchFamily="18" charset="0"/>
                                  </a:rPr>
                                </m:ctrlPr>
                              </m:fPr>
                              <m:num>
                                <m:r>
                                  <m:rPr>
                                    <m:sty m:val="p"/>
                                  </m:rPr>
                                  <a:rPr lang="el-GR" sz="2400" i="1" dirty="0">
                                    <a:latin typeface="Cambria Math" panose="02040503050406030204" pitchFamily="18" charset="0"/>
                                  </a:rPr>
                                  <m:t>σ</m:t>
                                </m:r>
                                <m:r>
                                  <a:rPr lang="hu-HU" sz="2400" i="1" dirty="0">
                                    <a:latin typeface="Cambria Math" panose="02040503050406030204" pitchFamily="18" charset="0"/>
                                  </a:rPr>
                                  <m:t>(</m:t>
                                </m:r>
                                <m:sSup>
                                  <m:sSupPr>
                                    <m:ctrlPr>
                                      <a:rPr lang="hu-HU" sz="2400" i="1" dirty="0">
                                        <a:latin typeface="Cambria Math" panose="02040503050406030204" pitchFamily="18" charset="0"/>
                                      </a:rPr>
                                    </m:ctrlPr>
                                  </m:sSupPr>
                                  <m:e>
                                    <m:r>
                                      <a:rPr lang="hu-HU" sz="2400" i="1" dirty="0">
                                        <a:latin typeface="Cambria Math" panose="02040503050406030204" pitchFamily="18" charset="0"/>
                                      </a:rPr>
                                      <m:t>0</m:t>
                                    </m:r>
                                  </m:e>
                                  <m:sup>
                                    <m:r>
                                      <a:rPr lang="hu-HU" sz="2400" i="1" dirty="0">
                                        <a:latin typeface="Cambria Math" panose="02040503050406030204" pitchFamily="18" charset="0"/>
                                      </a:rPr>
                                      <m:t>+</m:t>
                                    </m:r>
                                  </m:sup>
                                </m:sSup>
                                <m:r>
                                  <a:rPr lang="hu-HU" sz="2400" i="1" dirty="0">
                                    <a:latin typeface="Cambria Math" panose="02040503050406030204" pitchFamily="18" charset="0"/>
                                  </a:rPr>
                                  <m:t>)</m:t>
                                </m:r>
                              </m:num>
                              <m:den>
                                <m:r>
                                  <m:rPr>
                                    <m:sty m:val="p"/>
                                  </m:rPr>
                                  <a:rPr lang="el-GR" sz="2400" i="1" dirty="0">
                                    <a:latin typeface="Cambria Math" panose="02040503050406030204" pitchFamily="18" charset="0"/>
                                  </a:rPr>
                                  <m:t>σ</m:t>
                                </m:r>
                                <m:r>
                                  <a:rPr lang="hu-HU" sz="2400" i="1" dirty="0">
                                    <a:latin typeface="Cambria Math" panose="02040503050406030204" pitchFamily="18" charset="0"/>
                                  </a:rPr>
                                  <m:t>(</m:t>
                                </m:r>
                                <m:sSup>
                                  <m:sSupPr>
                                    <m:ctrlPr>
                                      <a:rPr lang="hu-HU" sz="2400" i="1" dirty="0">
                                        <a:latin typeface="Cambria Math" panose="02040503050406030204" pitchFamily="18" charset="0"/>
                                      </a:rPr>
                                    </m:ctrlPr>
                                  </m:sSupPr>
                                  <m:e>
                                    <m:r>
                                      <a:rPr lang="hu-HU" sz="2400" i="1" dirty="0">
                                        <a:latin typeface="Cambria Math" panose="02040503050406030204" pitchFamily="18" charset="0"/>
                                      </a:rPr>
                                      <m:t>0</m:t>
                                    </m:r>
                                  </m:e>
                                  <m:sup>
                                    <m:r>
                                      <a:rPr lang="hu-HU" sz="2400" i="1" dirty="0">
                                        <a:latin typeface="Cambria Math" panose="02040503050406030204" pitchFamily="18" charset="0"/>
                                      </a:rPr>
                                      <m:t>−</m:t>
                                    </m:r>
                                  </m:sup>
                                </m:sSup>
                                <m:r>
                                  <a:rPr lang="hu-HU" sz="2400" i="1" dirty="0">
                                    <a:latin typeface="Cambria Math" panose="02040503050406030204" pitchFamily="18" charset="0"/>
                                  </a:rPr>
                                  <m:t>)</m:t>
                                </m:r>
                              </m:den>
                            </m:f>
                          </m:e>
                        </m:d>
                      </m:e>
                      <m:sub>
                        <m:r>
                          <a:rPr lang="hu-HU" sz="2400" i="1" dirty="0">
                            <a:latin typeface="Cambria Math" panose="02040503050406030204" pitchFamily="18" charset="0"/>
                          </a:rPr>
                          <m:t>𝑡h</m:t>
                        </m:r>
                        <m:r>
                          <a:rPr lang="hu-HU" sz="2400" i="1" dirty="0">
                            <a:latin typeface="Cambria Math" panose="02040503050406030204" pitchFamily="18" charset="0"/>
                          </a:rPr>
                          <m:t>.</m:t>
                        </m:r>
                      </m:sub>
                    </m:sSub>
                  </m:oMath>
                </a14:m>
                <a:r>
                  <a:rPr lang="hu-HU" sz="2400" dirty="0" smtClean="0"/>
                  <a:t>= </a:t>
                </a:r>
                <a14:m>
                  <m:oMath xmlns:m="http://schemas.openxmlformats.org/officeDocument/2006/math">
                    <m:f>
                      <m:fPr>
                        <m:ctrlPr>
                          <a:rPr lang="hu-HU" sz="2400" i="1" smtClean="0">
                            <a:latin typeface="Cambria Math" panose="02040503050406030204" pitchFamily="18" charset="0"/>
                          </a:rPr>
                        </m:ctrlPr>
                      </m:fPr>
                      <m:num>
                        <m:sSub>
                          <m:sSubPr>
                            <m:ctrlPr>
                              <a:rPr lang="en-US" sz="2400" i="1">
                                <a:solidFill>
                                  <a:prstClr val="black"/>
                                </a:solidFill>
                                <a:latin typeface="Cambria Math" panose="02040503050406030204" pitchFamily="18" charset="0"/>
                              </a:rPr>
                            </m:ctrlPr>
                          </m:sSubPr>
                          <m:e>
                            <m:r>
                              <m:rPr>
                                <m:sty m:val="p"/>
                              </m:rPr>
                              <a:rPr lang="el-GR" sz="2400" i="1">
                                <a:solidFill>
                                  <a:prstClr val="black"/>
                                </a:solidFill>
                                <a:latin typeface="Cambria Math" panose="02040503050406030204" pitchFamily="18" charset="0"/>
                              </a:rPr>
                              <m:t>Γ</m:t>
                            </m:r>
                          </m:e>
                          <m:sub>
                            <m:r>
                              <a:rPr lang="hu-HU" sz="2400" b="0" i="1" smtClean="0">
                                <a:solidFill>
                                  <a:prstClr val="black"/>
                                </a:solidFill>
                                <a:latin typeface="Cambria Math" panose="02040503050406030204" pitchFamily="18" charset="0"/>
                              </a:rPr>
                              <m:t>𝑡𝑜𝑡</m:t>
                            </m:r>
                          </m:sub>
                        </m:sSub>
                        <m:r>
                          <a:rPr lang="hu-HU" sz="2400" b="0" i="1" smtClean="0">
                            <a:solidFill>
                              <a:prstClr val="black"/>
                            </a:solidFill>
                            <a:latin typeface="Cambria Math" panose="02040503050406030204" pitchFamily="18" charset="0"/>
                          </a:rPr>
                          <m:t>(</m:t>
                        </m:r>
                        <m:sSup>
                          <m:sSupPr>
                            <m:ctrlPr>
                              <a:rPr lang="hu-HU" sz="2400" i="1" dirty="0">
                                <a:latin typeface="Cambria Math" panose="02040503050406030204" pitchFamily="18" charset="0"/>
                              </a:rPr>
                            </m:ctrlPr>
                          </m:sSupPr>
                          <m:e>
                            <m:r>
                              <a:rPr lang="hu-HU" sz="2400" i="1" dirty="0">
                                <a:latin typeface="Cambria Math" panose="02040503050406030204" pitchFamily="18" charset="0"/>
                              </a:rPr>
                              <m:t>0</m:t>
                            </m:r>
                          </m:e>
                          <m:sup>
                            <m:r>
                              <a:rPr lang="hu-HU" sz="2400" i="1" dirty="0">
                                <a:latin typeface="Cambria Math" panose="02040503050406030204" pitchFamily="18" charset="0"/>
                              </a:rPr>
                              <m:t>+</m:t>
                            </m:r>
                          </m:sup>
                        </m:sSup>
                        <m:r>
                          <a:rPr lang="hu-HU" sz="2400" b="0" i="1" dirty="0" smtClean="0">
                            <a:latin typeface="Cambria Math" panose="02040503050406030204" pitchFamily="18" charset="0"/>
                          </a:rPr>
                          <m:t>)</m:t>
                        </m:r>
                      </m:num>
                      <m:den>
                        <m:sSub>
                          <m:sSubPr>
                            <m:ctrlPr>
                              <a:rPr lang="en-US" sz="2400" i="1">
                                <a:solidFill>
                                  <a:prstClr val="black"/>
                                </a:solidFill>
                                <a:latin typeface="Cambria Math" panose="02040503050406030204" pitchFamily="18" charset="0"/>
                              </a:rPr>
                            </m:ctrlPr>
                          </m:sSubPr>
                          <m:e>
                            <m:r>
                              <m:rPr>
                                <m:sty m:val="p"/>
                              </m:rPr>
                              <a:rPr lang="el-GR" sz="2400" i="1">
                                <a:solidFill>
                                  <a:prstClr val="black"/>
                                </a:solidFill>
                                <a:latin typeface="Cambria Math" panose="02040503050406030204" pitchFamily="18" charset="0"/>
                              </a:rPr>
                              <m:t>Γ</m:t>
                            </m:r>
                          </m:e>
                          <m:sub>
                            <m:r>
                              <a:rPr lang="hu-HU" sz="2400" i="1">
                                <a:solidFill>
                                  <a:prstClr val="black"/>
                                </a:solidFill>
                                <a:latin typeface="Cambria Math" panose="02040503050406030204" pitchFamily="18" charset="0"/>
                              </a:rPr>
                              <m:t>𝑡𝑜𝑡</m:t>
                            </m:r>
                          </m:sub>
                        </m:sSub>
                        <m:r>
                          <a:rPr lang="hu-HU" sz="2400" i="1">
                            <a:solidFill>
                              <a:prstClr val="black"/>
                            </a:solidFill>
                            <a:latin typeface="Cambria Math" panose="02040503050406030204" pitchFamily="18" charset="0"/>
                          </a:rPr>
                          <m:t>(</m:t>
                        </m:r>
                        <m:sSup>
                          <m:sSupPr>
                            <m:ctrlPr>
                              <a:rPr lang="hu-HU" sz="2400" i="1" dirty="0">
                                <a:latin typeface="Cambria Math" panose="02040503050406030204" pitchFamily="18" charset="0"/>
                              </a:rPr>
                            </m:ctrlPr>
                          </m:sSupPr>
                          <m:e>
                            <m:r>
                              <a:rPr lang="hu-HU" sz="2400" i="1" dirty="0">
                                <a:latin typeface="Cambria Math" panose="02040503050406030204" pitchFamily="18" charset="0"/>
                              </a:rPr>
                              <m:t>0</m:t>
                            </m:r>
                          </m:e>
                          <m:sup>
                            <m:r>
                              <a:rPr lang="hu-HU" sz="2400" b="0" i="1" dirty="0" smtClean="0">
                                <a:latin typeface="Cambria Math" panose="02040503050406030204" pitchFamily="18" charset="0"/>
                              </a:rPr>
                              <m:t>−</m:t>
                            </m:r>
                          </m:sup>
                        </m:sSup>
                        <m:r>
                          <a:rPr lang="hu-HU" sz="2400" i="1" dirty="0">
                            <a:latin typeface="Cambria Math" panose="02040503050406030204" pitchFamily="18" charset="0"/>
                          </a:rPr>
                          <m:t>)</m:t>
                        </m:r>
                      </m:den>
                    </m:f>
                  </m:oMath>
                </a14:m>
                <a:r>
                  <a:rPr lang="hu-HU" sz="2400" dirty="0" smtClean="0"/>
                  <a:t>=0.59</a:t>
                </a:r>
              </a:p>
              <a:p>
                <a:endParaRPr lang="hu-HU" dirty="0"/>
              </a:p>
              <a:p>
                <a:r>
                  <a:rPr lang="hu-HU" sz="2400" dirty="0" err="1" smtClean="0"/>
                  <a:t>Since</a:t>
                </a:r>
                <a:r>
                  <a:rPr lang="hu-HU" sz="2400" dirty="0" smtClean="0"/>
                  <a:t>:  </a:t>
                </a:r>
                <a14:m>
                  <m:oMath xmlns:m="http://schemas.openxmlformats.org/officeDocument/2006/math">
                    <m:sSub>
                      <m:sSubPr>
                        <m:ctrlPr>
                          <a:rPr lang="en-US" sz="2400" i="1">
                            <a:latin typeface="Cambria Math" panose="02040503050406030204" pitchFamily="18" charset="0"/>
                          </a:rPr>
                        </m:ctrlPr>
                      </m:sSubPr>
                      <m:e>
                        <m:r>
                          <m:rPr>
                            <m:sty m:val="p"/>
                          </m:rPr>
                          <a:rPr lang="el-GR" sz="2400" i="1">
                            <a:latin typeface="Cambria Math" panose="02040503050406030204" pitchFamily="18" charset="0"/>
                          </a:rPr>
                          <m:t>Γ</m:t>
                        </m:r>
                      </m:e>
                      <m:sub>
                        <m:r>
                          <a:rPr lang="hu-HU" sz="2400" i="1">
                            <a:latin typeface="Cambria Math" panose="02040503050406030204" pitchFamily="18" charset="0"/>
                          </a:rPr>
                          <m:t>𝐸</m:t>
                        </m:r>
                        <m:r>
                          <a:rPr lang="hu-HU" sz="2400" i="1">
                            <a:latin typeface="Cambria Math" panose="02040503050406030204" pitchFamily="18" charset="0"/>
                          </a:rPr>
                          <m:t>0</m:t>
                        </m:r>
                      </m:sub>
                    </m:sSub>
                  </m:oMath>
                </a14:m>
                <a:r>
                  <a:rPr lang="hu-HU" sz="2400" dirty="0" smtClean="0"/>
                  <a:t>=3.3x10</a:t>
                </a:r>
                <a:r>
                  <a:rPr lang="hu-HU" sz="2400" baseline="30000" dirty="0" smtClean="0"/>
                  <a:t>-4   </a:t>
                </a:r>
                <a:r>
                  <a:rPr lang="hu-HU" sz="2400" baseline="30000" dirty="0"/>
                  <a:t> </a:t>
                </a:r>
                <a:r>
                  <a:rPr lang="hu-HU" sz="2400" dirty="0" smtClean="0"/>
                  <a:t>  </a:t>
                </a:r>
                <a:r>
                  <a:rPr lang="hu-HU" sz="2400" dirty="0" smtClean="0">
                    <a:sym typeface="Wingdings" panose="05000000000000000000" pitchFamily="2" charset="2"/>
                  </a:rPr>
                  <a:t> </a:t>
                </a:r>
                <a14:m>
                  <m:oMath xmlns:m="http://schemas.openxmlformats.org/officeDocument/2006/math">
                    <m:sSub>
                      <m:sSubPr>
                        <m:ctrlPr>
                          <a:rPr lang="en-US" sz="2400" i="1">
                            <a:solidFill>
                              <a:prstClr val="black"/>
                            </a:solidFill>
                            <a:latin typeface="Cambria Math" panose="02040503050406030204" pitchFamily="18" charset="0"/>
                          </a:rPr>
                        </m:ctrlPr>
                      </m:sSubPr>
                      <m:e>
                        <m:r>
                          <m:rPr>
                            <m:sty m:val="p"/>
                          </m:rPr>
                          <a:rPr lang="el-GR" sz="2400" i="1">
                            <a:solidFill>
                              <a:prstClr val="black"/>
                            </a:solidFill>
                            <a:latin typeface="Cambria Math" panose="02040503050406030204" pitchFamily="18" charset="0"/>
                          </a:rPr>
                          <m:t>Γ</m:t>
                        </m:r>
                      </m:e>
                      <m:sub>
                        <m:r>
                          <a:rPr lang="hu-HU" sz="2400" i="1">
                            <a:solidFill>
                              <a:prstClr val="black"/>
                            </a:solidFill>
                            <a:latin typeface="Cambria Math" panose="02040503050406030204" pitchFamily="18" charset="0"/>
                          </a:rPr>
                          <m:t>𝑋</m:t>
                        </m:r>
                      </m:sub>
                    </m:sSub>
                  </m:oMath>
                </a14:m>
                <a:r>
                  <a:rPr lang="hu-HU" sz="2400" dirty="0" smtClean="0"/>
                  <a:t>= 3.9x10</a:t>
                </a:r>
                <a:r>
                  <a:rPr lang="hu-HU" sz="2400" baseline="30000" dirty="0" smtClean="0"/>
                  <a:t>-5  </a:t>
                </a:r>
                <a:r>
                  <a:rPr lang="hu-HU" sz="2400" dirty="0" smtClean="0"/>
                  <a:t>eV</a:t>
                </a:r>
                <a:endParaRPr lang="hu-HU" sz="2400" dirty="0"/>
              </a:p>
              <a:p>
                <a:r>
                  <a:rPr lang="hu-HU" sz="2400" baseline="30000" dirty="0" smtClean="0"/>
                  <a:t> </a:t>
                </a:r>
                <a:endParaRPr lang="hu-HU" sz="2400" dirty="0" smtClean="0"/>
              </a:p>
              <a:p>
                <a:endParaRPr lang="hu-HU" sz="2400" dirty="0"/>
              </a:p>
              <a:p>
                <a:r>
                  <a:rPr lang="en-US" sz="2400" dirty="0" smtClean="0"/>
                  <a:t>In </a:t>
                </a:r>
                <a:r>
                  <a:rPr lang="en-US" sz="2400" baseline="30000" dirty="0" smtClean="0"/>
                  <a:t>8</a:t>
                </a:r>
                <a:r>
                  <a:rPr lang="en-US" sz="2400" dirty="0" smtClean="0"/>
                  <a:t>Be it was: </a:t>
                </a:r>
                <a14:m>
                  <m:oMath xmlns:m="http://schemas.openxmlformats.org/officeDocument/2006/math">
                    <m:sSub>
                      <m:sSubPr>
                        <m:ctrlPr>
                          <a:rPr lang="en-US" sz="2400" i="1">
                            <a:solidFill>
                              <a:prstClr val="black"/>
                            </a:solidFill>
                            <a:latin typeface="Cambria Math" panose="02040503050406030204" pitchFamily="18" charset="0"/>
                          </a:rPr>
                        </m:ctrlPr>
                      </m:sSubPr>
                      <m:e>
                        <m:r>
                          <m:rPr>
                            <m:sty m:val="p"/>
                          </m:rPr>
                          <a:rPr lang="en-US" sz="2400" i="1">
                            <a:solidFill>
                              <a:prstClr val="black"/>
                            </a:solidFill>
                            <a:latin typeface="Cambria Math" panose="02040503050406030204" pitchFamily="18" charset="0"/>
                          </a:rPr>
                          <m:t>Γ</m:t>
                        </m:r>
                      </m:e>
                      <m:sub>
                        <m:r>
                          <a:rPr lang="en-US" sz="2400" i="1">
                            <a:solidFill>
                              <a:prstClr val="black"/>
                            </a:solidFill>
                            <a:latin typeface="Cambria Math" panose="02040503050406030204" pitchFamily="18" charset="0"/>
                          </a:rPr>
                          <m:t>𝑋</m:t>
                        </m:r>
                      </m:sub>
                    </m:sSub>
                  </m:oMath>
                </a14:m>
                <a:r>
                  <a:rPr lang="en-US" sz="2400" dirty="0" smtClean="0"/>
                  <a:t>=</a:t>
                </a:r>
                <a14:m>
                  <m:oMath xmlns:m="http://schemas.openxmlformats.org/officeDocument/2006/math">
                    <m:sSub>
                      <m:sSubPr>
                        <m:ctrlPr>
                          <a:rPr lang="en-US" sz="2400" i="1">
                            <a:solidFill>
                              <a:prstClr val="black"/>
                            </a:solidFill>
                            <a:latin typeface="Cambria Math" panose="02040503050406030204" pitchFamily="18" charset="0"/>
                          </a:rPr>
                        </m:ctrlPr>
                      </m:sSubPr>
                      <m:e>
                        <m:r>
                          <m:rPr>
                            <m:sty m:val="p"/>
                          </m:rPr>
                          <a:rPr lang="en-US" sz="2400" i="1">
                            <a:solidFill>
                              <a:prstClr val="black"/>
                            </a:solidFill>
                            <a:latin typeface="Cambria Math" panose="02040503050406030204" pitchFamily="18" charset="0"/>
                          </a:rPr>
                          <m:t>Γ</m:t>
                        </m:r>
                      </m:e>
                      <m:sub>
                        <m:r>
                          <m:rPr>
                            <m:sty m:val="p"/>
                          </m:rPr>
                          <a:rPr lang="en-US" sz="2400" i="1" smtClean="0">
                            <a:solidFill>
                              <a:prstClr val="black"/>
                            </a:solidFill>
                            <a:latin typeface="Cambria Math" panose="02040503050406030204" pitchFamily="18" charset="0"/>
                          </a:rPr>
                          <m:t>γ</m:t>
                        </m:r>
                      </m:sub>
                    </m:sSub>
                  </m:oMath>
                </a14:m>
                <a:r>
                  <a:rPr lang="en-US" sz="2400" dirty="0" err="1" smtClean="0"/>
                  <a:t>xB</a:t>
                </a:r>
                <a:r>
                  <a:rPr lang="en-US" sz="2400" baseline="-25000" dirty="0" err="1" smtClean="0"/>
                  <a:t>x</a:t>
                </a:r>
                <a:r>
                  <a:rPr lang="en-US" sz="2400" dirty="0" smtClean="0"/>
                  <a:t>=1.9x6x10</a:t>
                </a:r>
                <a:r>
                  <a:rPr lang="en-US" sz="2400" baseline="30000" dirty="0" smtClean="0"/>
                  <a:t>-6</a:t>
                </a:r>
                <a:r>
                  <a:rPr lang="en-US" sz="2400" dirty="0" smtClean="0"/>
                  <a:t> eV= 1.2x10</a:t>
                </a:r>
                <a:r>
                  <a:rPr lang="en-US" sz="2400" baseline="30000" dirty="0" smtClean="0"/>
                  <a:t>-5</a:t>
                </a:r>
                <a:r>
                  <a:rPr lang="en-US" sz="2400" dirty="0" smtClean="0"/>
                  <a:t> eV</a:t>
                </a:r>
              </a:p>
              <a:p>
                <a:r>
                  <a:rPr lang="en-US" sz="2400" dirty="0" smtClean="0"/>
                  <a:t> (role of the phase space correction factor)</a:t>
                </a:r>
                <a:r>
                  <a:rPr lang="en-US" sz="2400" baseline="30000" dirty="0" smtClean="0"/>
                  <a:t> </a:t>
                </a:r>
                <a:endParaRPr lang="en-US" sz="2400" dirty="0"/>
              </a:p>
            </p:txBody>
          </p:sp>
        </mc:Choice>
        <mc:Fallback xmlns="">
          <p:sp>
            <p:nvSpPr>
              <p:cNvPr id="8" name="Szövegdoboz 7"/>
              <p:cNvSpPr txBox="1">
                <a:spLocks noRot="1" noChangeAspect="1" noMove="1" noResize="1" noEditPoints="1" noAdjustHandles="1" noChangeArrowheads="1" noChangeShapeType="1" noTextEdit="1"/>
              </p:cNvSpPr>
              <p:nvPr/>
            </p:nvSpPr>
            <p:spPr>
              <a:xfrm>
                <a:off x="5905500" y="1713963"/>
                <a:ext cx="6286500" cy="5084725"/>
              </a:xfrm>
              <a:prstGeom prst="rect">
                <a:avLst/>
              </a:prstGeom>
              <a:blipFill rotWithShape="0">
                <a:blip r:embed="rId4"/>
                <a:stretch>
                  <a:fillRect l="-3007" r="-1358" b="-2758"/>
                </a:stretch>
              </a:blipFill>
            </p:spPr>
            <p:txBody>
              <a:bodyPr/>
              <a:lstStyle/>
              <a:p>
                <a:r>
                  <a:rPr lang="en-US">
                    <a:noFill/>
                  </a:rPr>
                  <a:t> </a:t>
                </a:r>
              </a:p>
            </p:txBody>
          </p:sp>
        </mc:Fallback>
      </mc:AlternateContent>
    </p:spTree>
    <p:extLst>
      <p:ext uri="{BB962C8B-B14F-4D97-AF65-F5344CB8AC3E}">
        <p14:creationId xmlns:p14="http://schemas.microsoft.com/office/powerpoint/2010/main" val="15208403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4579" y="2202180"/>
            <a:ext cx="5269488" cy="3778250"/>
          </a:xfrm>
        </p:spPr>
      </p:pic>
      <p:sp>
        <p:nvSpPr>
          <p:cNvPr id="6" name="Rectangle 6"/>
          <p:cNvSpPr txBox="1">
            <a:spLocks noChangeArrowheads="1"/>
          </p:cNvSpPr>
          <p:nvPr/>
        </p:nvSpPr>
        <p:spPr bwMode="auto">
          <a:xfrm>
            <a:off x="717176" y="575955"/>
            <a:ext cx="10069771" cy="769441"/>
          </a:xfrm>
          <a:prstGeom prst="rect">
            <a:avLst/>
          </a:prstGeom>
          <a:gradFill rotWithShape="1">
            <a:gsLst>
              <a:gs pos="0">
                <a:srgbClr val="29AADE"/>
              </a:gs>
              <a:gs pos="50000">
                <a:srgbClr val="C8E9F7"/>
              </a:gs>
              <a:gs pos="100000">
                <a:srgbClr val="29AADE"/>
              </a:gs>
            </a:gsLst>
            <a:lin ang="18900000" scaled="1"/>
          </a:gradFill>
          <a:ln w="9525" algn="ctr">
            <a:solidFill>
              <a:srgbClr val="ADAAAD"/>
            </a:solidFill>
            <a:miter lim="800000"/>
            <a:headEnd/>
            <a:tailEnd/>
          </a:ln>
        </p:spPr>
        <p:txBody>
          <a:bodyPr wrap="square" anchor="ctr">
            <a:spAutoFit/>
          </a:bodyPr>
          <a:lstStyle>
            <a:lvl1pPr eaLnBrk="0" hangingPunct="0">
              <a:defRPr>
                <a:solidFill>
                  <a:schemeClr val="tx1"/>
                </a:solidFill>
                <a:latin typeface="Constantia" panose="02030602050306030303" pitchFamily="18" charset="0"/>
                <a:cs typeface="Arial" panose="020B0604020202020204" pitchFamily="34" charset="0"/>
              </a:defRPr>
            </a:lvl1pPr>
            <a:lvl2pPr marL="742950" indent="-285750" eaLnBrk="0" hangingPunct="0">
              <a:defRPr>
                <a:solidFill>
                  <a:schemeClr val="tx1"/>
                </a:solidFill>
                <a:latin typeface="Constantia" panose="02030602050306030303" pitchFamily="18" charset="0"/>
                <a:cs typeface="Arial" panose="020B0604020202020204" pitchFamily="34" charset="0"/>
              </a:defRPr>
            </a:lvl2pPr>
            <a:lvl3pPr marL="1143000" indent="-228600" eaLnBrk="0" hangingPunct="0">
              <a:defRPr>
                <a:solidFill>
                  <a:schemeClr val="tx1"/>
                </a:solidFill>
                <a:latin typeface="Constantia" panose="02030602050306030303" pitchFamily="18" charset="0"/>
                <a:cs typeface="Arial" panose="020B0604020202020204" pitchFamily="34" charset="0"/>
              </a:defRPr>
            </a:lvl3pPr>
            <a:lvl4pPr marL="1600200" indent="-228600" eaLnBrk="0" hangingPunct="0">
              <a:defRPr>
                <a:solidFill>
                  <a:schemeClr val="tx1"/>
                </a:solidFill>
                <a:latin typeface="Constantia" panose="02030602050306030303" pitchFamily="18" charset="0"/>
                <a:cs typeface="Arial" panose="020B0604020202020204" pitchFamily="34" charset="0"/>
              </a:defRPr>
            </a:lvl4pPr>
            <a:lvl5pPr marL="2057400" indent="-228600" eaLnBrk="0" hangingPunct="0">
              <a:defRPr>
                <a:solidFill>
                  <a:schemeClr val="tx1"/>
                </a:solidFill>
                <a:latin typeface="Constantia" panose="0203060205030603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9pPr>
          </a:lstStyle>
          <a:p>
            <a:pPr algn="ctr" eaLnBrk="1" hangingPunct="1">
              <a:spcBef>
                <a:spcPct val="50000"/>
              </a:spcBef>
            </a:pPr>
            <a:r>
              <a:rPr lang="en-US" sz="4400" b="1" dirty="0" smtClean="0">
                <a:solidFill>
                  <a:srgbClr val="FF0000"/>
                </a:solidFill>
                <a:latin typeface="Calibri" panose="020F0502020204030204" pitchFamily="34" charset="0"/>
              </a:rPr>
              <a:t>Details of the fit performed by </a:t>
            </a:r>
            <a:r>
              <a:rPr lang="en-US" sz="4400" b="1" dirty="0" err="1" smtClean="0">
                <a:solidFill>
                  <a:srgbClr val="FF0000"/>
                </a:solidFill>
                <a:latin typeface="Calibri" panose="020F0502020204030204" pitchFamily="34" charset="0"/>
              </a:rPr>
              <a:t>RooFit</a:t>
            </a:r>
            <a:endParaRPr lang="en-US" sz="4400" b="1" dirty="0">
              <a:solidFill>
                <a:srgbClr val="FF0000"/>
              </a:solidFill>
              <a:latin typeface="Calibri" panose="020F0502020204030204" pitchFamily="34" charset="0"/>
            </a:endParaRPr>
          </a:p>
        </p:txBody>
      </p:sp>
      <p:sp>
        <p:nvSpPr>
          <p:cNvPr id="2" name="Élőláb helye 1"/>
          <p:cNvSpPr>
            <a:spLocks noGrp="1"/>
          </p:cNvSpPr>
          <p:nvPr>
            <p:ph type="ftr" sz="quarter" idx="11"/>
          </p:nvPr>
        </p:nvSpPr>
        <p:spPr/>
        <p:txBody>
          <a:bodyPr/>
          <a:lstStyle/>
          <a:p>
            <a:r>
              <a:rPr lang="en-US" smtClean="0"/>
              <a:t>X17 boson Krasznahorkay</a:t>
            </a:r>
            <a:endParaRPr lang="en-US"/>
          </a:p>
        </p:txBody>
      </p:sp>
      <p:sp>
        <p:nvSpPr>
          <p:cNvPr id="3" name="Dia számának helye 2"/>
          <p:cNvSpPr>
            <a:spLocks noGrp="1"/>
          </p:cNvSpPr>
          <p:nvPr>
            <p:ph type="sldNum" sz="quarter" idx="12"/>
          </p:nvPr>
        </p:nvSpPr>
        <p:spPr/>
        <p:txBody>
          <a:bodyPr/>
          <a:lstStyle/>
          <a:p>
            <a:fld id="{D71F331B-749B-4A91-A79A-CDCD31E3B9A3}" type="slidenum">
              <a:rPr lang="en-US" smtClean="0"/>
              <a:t>18</a:t>
            </a:fld>
            <a:endParaRPr lang="en-US"/>
          </a:p>
        </p:txBody>
      </p:sp>
      <p:pic>
        <p:nvPicPr>
          <p:cNvPr id="8" name="Kép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6124" y="2202180"/>
            <a:ext cx="5261489" cy="3778250"/>
          </a:xfrm>
          <a:prstGeom prst="rect">
            <a:avLst/>
          </a:prstGeom>
        </p:spPr>
      </p:pic>
    </p:spTree>
    <p:extLst>
      <p:ext uri="{BB962C8B-B14F-4D97-AF65-F5344CB8AC3E}">
        <p14:creationId xmlns:p14="http://schemas.microsoft.com/office/powerpoint/2010/main" val="16722484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stretch>
            <a:fillRect/>
          </a:stretch>
        </p:blipFill>
        <p:spPr>
          <a:xfrm>
            <a:off x="3293985" y="1295401"/>
            <a:ext cx="5032081" cy="5138056"/>
          </a:xfrm>
          <a:prstGeom prst="rect">
            <a:avLst/>
          </a:prstGeom>
        </p:spPr>
      </p:pic>
      <p:sp>
        <p:nvSpPr>
          <p:cNvPr id="5" name="Szövegdoboz 4"/>
          <p:cNvSpPr txBox="1"/>
          <p:nvPr/>
        </p:nvSpPr>
        <p:spPr>
          <a:xfrm>
            <a:off x="9192376" y="3754367"/>
            <a:ext cx="2707408" cy="830997"/>
          </a:xfrm>
          <a:prstGeom prst="rect">
            <a:avLst/>
          </a:prstGeom>
          <a:solidFill>
            <a:schemeClr val="bg1"/>
          </a:solidFill>
        </p:spPr>
        <p:txBody>
          <a:bodyPr wrap="none" rtlCol="0">
            <a:spAutoFit/>
          </a:bodyPr>
          <a:lstStyle/>
          <a:p>
            <a:r>
              <a:rPr lang="en-US" sz="2400" b="1" dirty="0" smtClean="0">
                <a:solidFill>
                  <a:srgbClr val="92D050"/>
                </a:solidFill>
              </a:rPr>
              <a:t>Simulated result for</a:t>
            </a:r>
          </a:p>
          <a:p>
            <a:r>
              <a:rPr lang="en-US" sz="2400" b="1" dirty="0" smtClean="0">
                <a:solidFill>
                  <a:srgbClr val="92D050"/>
                </a:solidFill>
              </a:rPr>
              <a:t>m</a:t>
            </a:r>
            <a:r>
              <a:rPr lang="en-US" sz="2400" b="1" baseline="-25000" dirty="0" smtClean="0">
                <a:solidFill>
                  <a:srgbClr val="92D050"/>
                </a:solidFill>
              </a:rPr>
              <a:t>0</a:t>
            </a:r>
            <a:r>
              <a:rPr lang="en-US" sz="2400" b="1" dirty="0" smtClean="0">
                <a:solidFill>
                  <a:srgbClr val="92D050"/>
                </a:solidFill>
              </a:rPr>
              <a:t>c</a:t>
            </a:r>
            <a:r>
              <a:rPr lang="en-US" sz="2400" b="1" baseline="30000" dirty="0" smtClean="0">
                <a:solidFill>
                  <a:srgbClr val="92D050"/>
                </a:solidFill>
              </a:rPr>
              <a:t>2</a:t>
            </a:r>
            <a:r>
              <a:rPr lang="en-US" sz="2400" b="1" dirty="0" smtClean="0">
                <a:solidFill>
                  <a:srgbClr val="92D050"/>
                </a:solidFill>
              </a:rPr>
              <a:t>= 17.0 MeV</a:t>
            </a:r>
            <a:endParaRPr lang="en-US" sz="2400" b="1" dirty="0">
              <a:solidFill>
                <a:srgbClr val="92D050"/>
              </a:solidFill>
            </a:endParaRPr>
          </a:p>
        </p:txBody>
      </p:sp>
      <p:cxnSp>
        <p:nvCxnSpPr>
          <p:cNvPr id="7" name="Egyenes összekötő nyíllal 6"/>
          <p:cNvCxnSpPr/>
          <p:nvPr/>
        </p:nvCxnSpPr>
        <p:spPr>
          <a:xfrm flipH="1">
            <a:off x="7975083" y="4169866"/>
            <a:ext cx="1011913" cy="1090655"/>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8" name="Szövegdoboz 7"/>
          <p:cNvSpPr txBox="1"/>
          <p:nvPr/>
        </p:nvSpPr>
        <p:spPr>
          <a:xfrm>
            <a:off x="9192376" y="1451029"/>
            <a:ext cx="2872740" cy="2246769"/>
          </a:xfrm>
          <a:prstGeom prst="rect">
            <a:avLst/>
          </a:prstGeom>
          <a:solidFill>
            <a:schemeClr val="bg1"/>
          </a:solidFill>
        </p:spPr>
        <p:txBody>
          <a:bodyPr wrap="square" rtlCol="0">
            <a:spAutoFit/>
          </a:bodyPr>
          <a:lstStyle/>
          <a:p>
            <a:r>
              <a:rPr lang="en-US" sz="2000" b="1" dirty="0" smtClean="0">
                <a:solidFill>
                  <a:srgbClr val="FF0000"/>
                </a:solidFill>
              </a:rPr>
              <a:t>Gated invariant mass distr. for full energy pairs.</a:t>
            </a:r>
          </a:p>
          <a:p>
            <a:endParaRPr lang="en-US" sz="2000" b="1" dirty="0" smtClean="0">
              <a:solidFill>
                <a:srgbClr val="FF0000"/>
              </a:solidFill>
            </a:endParaRPr>
          </a:p>
          <a:p>
            <a:r>
              <a:rPr lang="en-US" sz="2000" b="1" dirty="0" smtClean="0"/>
              <a:t>Gated invariant mass distr. for external pairs.</a:t>
            </a:r>
          </a:p>
          <a:p>
            <a:endParaRPr lang="en-US" sz="2000" b="1" dirty="0">
              <a:solidFill>
                <a:srgbClr val="FF0000"/>
              </a:solidFill>
            </a:endParaRPr>
          </a:p>
        </p:txBody>
      </p:sp>
      <p:cxnSp>
        <p:nvCxnSpPr>
          <p:cNvPr id="10" name="Egyenes összekötő nyíllal 9"/>
          <p:cNvCxnSpPr/>
          <p:nvPr/>
        </p:nvCxnSpPr>
        <p:spPr>
          <a:xfrm flipH="1">
            <a:off x="7122397" y="2228165"/>
            <a:ext cx="1705373" cy="9933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gyenes összekötő nyíllal 10"/>
          <p:cNvCxnSpPr/>
          <p:nvPr/>
        </p:nvCxnSpPr>
        <p:spPr>
          <a:xfrm flipH="1">
            <a:off x="7369629" y="3009900"/>
            <a:ext cx="1522911" cy="197174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églalap 14"/>
              <p:cNvSpPr/>
              <p:nvPr/>
            </p:nvSpPr>
            <p:spPr>
              <a:xfrm>
                <a:off x="0" y="2718050"/>
                <a:ext cx="3749039" cy="1542089"/>
              </a:xfrm>
              <a:prstGeom prst="rect">
                <a:avLst/>
              </a:prstGeom>
              <a:solidFill>
                <a:schemeClr val="bg1"/>
              </a:solidFill>
            </p:spPr>
            <p:txBody>
              <a:bodyPr wrap="square">
                <a:spAutoFit/>
              </a:bodyPr>
              <a:lstStyle/>
              <a:p>
                <a:r>
                  <a:rPr lang="hu-HU" sz="2400" dirty="0" smtClean="0"/>
                  <a:t>mc</a:t>
                </a:r>
                <a:r>
                  <a:rPr lang="hu-HU" sz="2400" baseline="30000" dirty="0" smtClean="0"/>
                  <a:t>2</a:t>
                </a:r>
                <a:r>
                  <a:rPr lang="hu-HU" sz="2400" dirty="0" smtClean="0"/>
                  <a:t>=</a:t>
                </a:r>
                <a14:m>
                  <m:oMath xmlns:m="http://schemas.openxmlformats.org/officeDocument/2006/math">
                    <m:rad>
                      <m:radPr>
                        <m:degHide m:val="on"/>
                        <m:ctrlPr>
                          <a:rPr lang="hu-HU" sz="2400" i="1" dirty="0" smtClean="0">
                            <a:latin typeface="Cambria Math" panose="02040503050406030204" pitchFamily="18" charset="0"/>
                          </a:rPr>
                        </m:ctrlPr>
                      </m:radPr>
                      <m:deg/>
                      <m:e>
                        <m:d>
                          <m:dPr>
                            <m:ctrlPr>
                              <a:rPr lang="hu-HU" sz="2400" i="1" dirty="0">
                                <a:latin typeface="Cambria Math" panose="02040503050406030204" pitchFamily="18" charset="0"/>
                              </a:rPr>
                            </m:ctrlPr>
                          </m:dPr>
                          <m:e>
                            <m:r>
                              <a:rPr lang="hu-HU" sz="2400" i="1" dirty="0">
                                <a:latin typeface="Cambria Math" panose="02040503050406030204" pitchFamily="18" charset="0"/>
                              </a:rPr>
                              <m:t>1−</m:t>
                            </m:r>
                            <m:sSup>
                              <m:sSupPr>
                                <m:ctrlPr>
                                  <a:rPr lang="hu-HU" sz="2400" i="1" dirty="0">
                                    <a:latin typeface="Cambria Math" panose="02040503050406030204" pitchFamily="18" charset="0"/>
                                  </a:rPr>
                                </m:ctrlPr>
                              </m:sSupPr>
                              <m:e>
                                <m:r>
                                  <a:rPr lang="hu-HU" sz="2400" i="1" dirty="0">
                                    <a:latin typeface="Cambria Math" panose="02040503050406030204" pitchFamily="18" charset="0"/>
                                  </a:rPr>
                                  <m:t>𝑦</m:t>
                                </m:r>
                              </m:e>
                              <m:sup>
                                <m:r>
                                  <a:rPr lang="hu-HU" sz="2400" i="1" dirty="0">
                                    <a:latin typeface="Cambria Math" panose="02040503050406030204" pitchFamily="18" charset="0"/>
                                  </a:rPr>
                                  <m:t>2</m:t>
                                </m:r>
                              </m:sup>
                            </m:sSup>
                          </m:e>
                        </m:d>
                      </m:e>
                    </m:rad>
                    <m:r>
                      <a:rPr lang="hu-HU" sz="2400" b="0" i="1" dirty="0" smtClean="0">
                        <a:latin typeface="Cambria Math" panose="02040503050406030204" pitchFamily="18" charset="0"/>
                      </a:rPr>
                      <m:t>𝐸</m:t>
                    </m:r>
                    <m:func>
                      <m:funcPr>
                        <m:ctrlPr>
                          <a:rPr lang="hu-HU" sz="2400" i="1" dirty="0">
                            <a:latin typeface="Cambria Math" panose="02040503050406030204" pitchFamily="18" charset="0"/>
                          </a:rPr>
                        </m:ctrlPr>
                      </m:funcPr>
                      <m:fName>
                        <m:r>
                          <m:rPr>
                            <m:sty m:val="p"/>
                          </m:rPr>
                          <a:rPr lang="hu-HU" sz="2400" dirty="0">
                            <a:latin typeface="Cambria Math" panose="02040503050406030204" pitchFamily="18" charset="0"/>
                          </a:rPr>
                          <m:t>sin</m:t>
                        </m:r>
                      </m:fName>
                      <m:e>
                        <m:r>
                          <a:rPr lang="hu-HU" sz="2400" b="0" i="1" dirty="0" smtClean="0">
                            <a:latin typeface="Cambria Math" panose="02040503050406030204" pitchFamily="18" charset="0"/>
                          </a:rPr>
                          <m:t>(</m:t>
                        </m:r>
                        <m:r>
                          <m:rPr>
                            <m:sty m:val="p"/>
                          </m:rPr>
                          <a:rPr lang="el-GR" sz="2400" i="1" dirty="0">
                            <a:latin typeface="Cambria Math" panose="02040503050406030204" pitchFamily="18" charset="0"/>
                          </a:rPr>
                          <m:t>Θ</m:t>
                        </m:r>
                        <m:r>
                          <a:rPr lang="hu-HU" sz="2400" i="1" dirty="0">
                            <a:latin typeface="Cambria Math" panose="02040503050406030204" pitchFamily="18" charset="0"/>
                          </a:rPr>
                          <m:t>/2)</m:t>
                        </m:r>
                      </m:e>
                    </m:func>
                  </m:oMath>
                </a14:m>
                <a:endParaRPr lang="hu-HU" sz="2400" dirty="0"/>
              </a:p>
              <a:p>
                <a:pPr marL="0" indent="0">
                  <a:buNone/>
                </a:pPr>
                <a:endParaRPr lang="hu-HU" sz="2800" dirty="0" smtClean="0"/>
              </a:p>
              <a:p>
                <a:pPr marL="0" indent="0">
                  <a:buNone/>
                </a:pPr>
                <a:r>
                  <a:rPr lang="hu-HU" sz="2400" i="1" dirty="0" smtClean="0"/>
                  <a:t>                   y</a:t>
                </a:r>
                <a:r>
                  <a:rPr lang="hu-HU" sz="2400" dirty="0" smtClean="0"/>
                  <a:t>=</a:t>
                </a:r>
                <a14:m>
                  <m:oMath xmlns:m="http://schemas.openxmlformats.org/officeDocument/2006/math">
                    <m:f>
                      <m:fPr>
                        <m:ctrlPr>
                          <a:rPr lang="hu-HU" sz="2400" i="1">
                            <a:latin typeface="Cambria Math" panose="02040503050406030204" pitchFamily="18" charset="0"/>
                          </a:rPr>
                        </m:ctrlPr>
                      </m:fPr>
                      <m:num>
                        <m:sSub>
                          <m:sSubPr>
                            <m:ctrlPr>
                              <a:rPr lang="hu-HU" sz="2400" i="1">
                                <a:latin typeface="Cambria Math" panose="02040503050406030204" pitchFamily="18" charset="0"/>
                              </a:rPr>
                            </m:ctrlPr>
                          </m:sSubPr>
                          <m:e>
                            <m:r>
                              <a:rPr lang="hu-HU" sz="2400" i="1">
                                <a:latin typeface="Cambria Math" panose="02040503050406030204" pitchFamily="18" charset="0"/>
                              </a:rPr>
                              <m:t>𝐸</m:t>
                            </m:r>
                          </m:e>
                          <m:sub>
                            <m:r>
                              <a:rPr lang="hu-HU" sz="2400" i="1">
                                <a:latin typeface="Cambria Math" panose="02040503050406030204" pitchFamily="18" charset="0"/>
                              </a:rPr>
                              <m:t>+</m:t>
                            </m:r>
                          </m:sub>
                        </m:sSub>
                        <m:r>
                          <a:rPr lang="hu-HU" sz="2400" i="1">
                            <a:latin typeface="Cambria Math" panose="02040503050406030204" pitchFamily="18" charset="0"/>
                          </a:rPr>
                          <m:t>−</m:t>
                        </m:r>
                        <m:sSub>
                          <m:sSubPr>
                            <m:ctrlPr>
                              <a:rPr lang="hu-HU" sz="2400" i="1">
                                <a:latin typeface="Cambria Math" panose="02040503050406030204" pitchFamily="18" charset="0"/>
                              </a:rPr>
                            </m:ctrlPr>
                          </m:sSubPr>
                          <m:e>
                            <m:r>
                              <a:rPr lang="hu-HU" sz="2400" i="1">
                                <a:latin typeface="Cambria Math" panose="02040503050406030204" pitchFamily="18" charset="0"/>
                              </a:rPr>
                              <m:t>𝐸</m:t>
                            </m:r>
                          </m:e>
                          <m:sub>
                            <m:r>
                              <a:rPr lang="hu-HU" sz="2400" i="1">
                                <a:latin typeface="Cambria Math" panose="02040503050406030204" pitchFamily="18" charset="0"/>
                              </a:rPr>
                              <m:t>−</m:t>
                            </m:r>
                          </m:sub>
                        </m:sSub>
                      </m:num>
                      <m:den>
                        <m:sSub>
                          <m:sSubPr>
                            <m:ctrlPr>
                              <a:rPr lang="hu-HU" sz="2400" i="1">
                                <a:latin typeface="Cambria Math" panose="02040503050406030204" pitchFamily="18" charset="0"/>
                              </a:rPr>
                            </m:ctrlPr>
                          </m:sSubPr>
                          <m:e>
                            <m:r>
                              <a:rPr lang="hu-HU" sz="2400" i="1">
                                <a:latin typeface="Cambria Math" panose="02040503050406030204" pitchFamily="18" charset="0"/>
                              </a:rPr>
                              <m:t>𝐸</m:t>
                            </m:r>
                          </m:e>
                          <m:sub>
                            <m:r>
                              <a:rPr lang="hu-HU" sz="2400" i="1">
                                <a:latin typeface="Cambria Math" panose="02040503050406030204" pitchFamily="18" charset="0"/>
                              </a:rPr>
                              <m:t>+</m:t>
                            </m:r>
                          </m:sub>
                        </m:sSub>
                        <m:r>
                          <a:rPr lang="hu-HU" sz="2400" i="1">
                            <a:latin typeface="Cambria Math" panose="02040503050406030204" pitchFamily="18" charset="0"/>
                          </a:rPr>
                          <m:t>+</m:t>
                        </m:r>
                        <m:sSub>
                          <m:sSubPr>
                            <m:ctrlPr>
                              <a:rPr lang="hu-HU" sz="2400" i="1">
                                <a:latin typeface="Cambria Math" panose="02040503050406030204" pitchFamily="18" charset="0"/>
                              </a:rPr>
                            </m:ctrlPr>
                          </m:sSubPr>
                          <m:e>
                            <m:r>
                              <a:rPr lang="hu-HU" sz="2400" i="1">
                                <a:latin typeface="Cambria Math" panose="02040503050406030204" pitchFamily="18" charset="0"/>
                              </a:rPr>
                              <m:t>𝐸</m:t>
                            </m:r>
                          </m:e>
                          <m:sub>
                            <m:r>
                              <a:rPr lang="hu-HU" sz="2400" i="1">
                                <a:latin typeface="Cambria Math" panose="02040503050406030204" pitchFamily="18" charset="0"/>
                              </a:rPr>
                              <m:t>−</m:t>
                            </m:r>
                          </m:sub>
                        </m:sSub>
                      </m:den>
                    </m:f>
                  </m:oMath>
                </a14:m>
                <a:endParaRPr lang="en-US" dirty="0"/>
              </a:p>
            </p:txBody>
          </p:sp>
        </mc:Choice>
        <mc:Fallback xmlns="">
          <p:sp>
            <p:nvSpPr>
              <p:cNvPr id="15" name="Téglalap 14"/>
              <p:cNvSpPr>
                <a:spLocks noRot="1" noChangeAspect="1" noMove="1" noResize="1" noEditPoints="1" noAdjustHandles="1" noChangeArrowheads="1" noChangeShapeType="1" noTextEdit="1"/>
              </p:cNvSpPr>
              <p:nvPr/>
            </p:nvSpPr>
            <p:spPr>
              <a:xfrm>
                <a:off x="0" y="2718050"/>
                <a:ext cx="3749039" cy="1542089"/>
              </a:xfrm>
              <a:prstGeom prst="rect">
                <a:avLst/>
              </a:prstGeom>
              <a:blipFill rotWithShape="0">
                <a:blip r:embed="rId3"/>
                <a:stretch>
                  <a:fillRect l="-2439"/>
                </a:stretch>
              </a:blipFill>
            </p:spPr>
            <p:txBody>
              <a:bodyPr/>
              <a:lstStyle/>
              <a:p>
                <a:r>
                  <a:rPr lang="en-US">
                    <a:noFill/>
                  </a:rPr>
                  <a:t> </a:t>
                </a:r>
              </a:p>
            </p:txBody>
          </p:sp>
        </mc:Fallback>
      </mc:AlternateContent>
      <p:sp>
        <p:nvSpPr>
          <p:cNvPr id="21" name="Rectangle 6"/>
          <p:cNvSpPr txBox="1">
            <a:spLocks noChangeArrowheads="1"/>
          </p:cNvSpPr>
          <p:nvPr/>
        </p:nvSpPr>
        <p:spPr bwMode="auto">
          <a:xfrm>
            <a:off x="1481215" y="201424"/>
            <a:ext cx="8956326" cy="769441"/>
          </a:xfrm>
          <a:prstGeom prst="rect">
            <a:avLst/>
          </a:prstGeom>
          <a:gradFill rotWithShape="1">
            <a:gsLst>
              <a:gs pos="0">
                <a:srgbClr val="29AADE"/>
              </a:gs>
              <a:gs pos="50000">
                <a:srgbClr val="C8E9F7"/>
              </a:gs>
              <a:gs pos="100000">
                <a:srgbClr val="29AADE"/>
              </a:gs>
            </a:gsLst>
            <a:lin ang="18900000" scaled="1"/>
          </a:gradFill>
          <a:ln w="9525" algn="ctr">
            <a:solidFill>
              <a:srgbClr val="ADAAAD"/>
            </a:solidFill>
            <a:miter lim="800000"/>
            <a:headEnd/>
            <a:tailEnd/>
          </a:ln>
        </p:spPr>
        <p:txBody>
          <a:bodyPr wrap="square" anchor="ctr">
            <a:spAutoFit/>
          </a:bodyPr>
          <a:lstStyle>
            <a:lvl1pPr eaLnBrk="0" hangingPunct="0">
              <a:defRPr>
                <a:solidFill>
                  <a:schemeClr val="tx1"/>
                </a:solidFill>
                <a:latin typeface="Constantia" panose="02030602050306030303" pitchFamily="18" charset="0"/>
                <a:cs typeface="Arial" panose="020B0604020202020204" pitchFamily="34" charset="0"/>
              </a:defRPr>
            </a:lvl1pPr>
            <a:lvl2pPr marL="742950" indent="-285750" eaLnBrk="0" hangingPunct="0">
              <a:defRPr>
                <a:solidFill>
                  <a:schemeClr val="tx1"/>
                </a:solidFill>
                <a:latin typeface="Constantia" panose="02030602050306030303" pitchFamily="18" charset="0"/>
                <a:cs typeface="Arial" panose="020B0604020202020204" pitchFamily="34" charset="0"/>
              </a:defRPr>
            </a:lvl2pPr>
            <a:lvl3pPr marL="1143000" indent="-228600" eaLnBrk="0" hangingPunct="0">
              <a:defRPr>
                <a:solidFill>
                  <a:schemeClr val="tx1"/>
                </a:solidFill>
                <a:latin typeface="Constantia" panose="02030602050306030303" pitchFamily="18" charset="0"/>
                <a:cs typeface="Arial" panose="020B0604020202020204" pitchFamily="34" charset="0"/>
              </a:defRPr>
            </a:lvl3pPr>
            <a:lvl4pPr marL="1600200" indent="-228600" eaLnBrk="0" hangingPunct="0">
              <a:defRPr>
                <a:solidFill>
                  <a:schemeClr val="tx1"/>
                </a:solidFill>
                <a:latin typeface="Constantia" panose="02030602050306030303" pitchFamily="18" charset="0"/>
                <a:cs typeface="Arial" panose="020B0604020202020204" pitchFamily="34" charset="0"/>
              </a:defRPr>
            </a:lvl4pPr>
            <a:lvl5pPr marL="2057400" indent="-228600" eaLnBrk="0" hangingPunct="0">
              <a:defRPr>
                <a:solidFill>
                  <a:schemeClr val="tx1"/>
                </a:solidFill>
                <a:latin typeface="Constantia" panose="0203060205030603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9pPr>
          </a:lstStyle>
          <a:p>
            <a:pPr algn="ctr" eaLnBrk="1" hangingPunct="1">
              <a:spcBef>
                <a:spcPct val="50000"/>
              </a:spcBef>
            </a:pPr>
            <a:r>
              <a:rPr lang="en-US" sz="4400" b="1" dirty="0">
                <a:solidFill>
                  <a:srgbClr val="FF0000"/>
                </a:solidFill>
              </a:rPr>
              <a:t>Invariant mass </a:t>
            </a:r>
            <a:r>
              <a:rPr lang="en-US" sz="4400" b="1" dirty="0" smtClean="0">
                <a:solidFill>
                  <a:srgbClr val="FF0000"/>
                </a:solidFill>
              </a:rPr>
              <a:t>distribution</a:t>
            </a:r>
            <a:endParaRPr lang="en-US" sz="4400" b="1" dirty="0">
              <a:solidFill>
                <a:srgbClr val="FF0000"/>
              </a:solidFill>
            </a:endParaRPr>
          </a:p>
        </p:txBody>
      </p:sp>
      <p:sp>
        <p:nvSpPr>
          <p:cNvPr id="13" name="Élőláb helye 12"/>
          <p:cNvSpPr>
            <a:spLocks noGrp="1"/>
          </p:cNvSpPr>
          <p:nvPr>
            <p:ph type="ftr" sz="quarter" idx="11"/>
          </p:nvPr>
        </p:nvSpPr>
        <p:spPr/>
        <p:txBody>
          <a:bodyPr/>
          <a:lstStyle/>
          <a:p>
            <a:r>
              <a:rPr lang="en-US" smtClean="0"/>
              <a:t>X17 boson Krasznahorkay</a:t>
            </a:r>
            <a:endParaRPr lang="en-US"/>
          </a:p>
        </p:txBody>
      </p:sp>
      <p:sp>
        <p:nvSpPr>
          <p:cNvPr id="17" name="Dia számának helye 16"/>
          <p:cNvSpPr>
            <a:spLocks noGrp="1"/>
          </p:cNvSpPr>
          <p:nvPr>
            <p:ph type="sldNum" sz="quarter" idx="12"/>
          </p:nvPr>
        </p:nvSpPr>
        <p:spPr/>
        <p:txBody>
          <a:bodyPr/>
          <a:lstStyle/>
          <a:p>
            <a:fld id="{D71F331B-749B-4A91-A79A-CDCD31E3B9A3}" type="slidenum">
              <a:rPr lang="en-US" smtClean="0"/>
              <a:t>19</a:t>
            </a:fld>
            <a:endParaRPr lang="en-US"/>
          </a:p>
        </p:txBody>
      </p:sp>
    </p:spTree>
    <p:extLst>
      <p:ext uri="{BB962C8B-B14F-4D97-AF65-F5344CB8AC3E}">
        <p14:creationId xmlns:p14="http://schemas.microsoft.com/office/powerpoint/2010/main" val="28984787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847805" y="1646304"/>
            <a:ext cx="10972800" cy="3056324"/>
          </a:xfrm>
          <a:solidFill>
            <a:schemeClr val="bg1"/>
          </a:solidFill>
        </p:spPr>
        <p:txBody>
          <a:bodyPr/>
          <a:lstStyle/>
          <a:p>
            <a:pPr marL="0" indent="0">
              <a:buNone/>
            </a:pPr>
            <a:r>
              <a:rPr lang="en-US" b="1" dirty="0" smtClean="0">
                <a:effectLst>
                  <a:outerShdw blurRad="38100" dist="38100" dir="2700000" algn="tl">
                    <a:srgbClr val="000000"/>
                  </a:outerShdw>
                </a:effectLst>
                <a:ea typeface="msmincho" charset="0"/>
                <a:cs typeface="msmincho" charset="0"/>
              </a:rPr>
              <a:t>Leitmotif of my present talk:</a:t>
            </a:r>
          </a:p>
          <a:p>
            <a:pPr marL="0" indent="0">
              <a:buNone/>
            </a:pPr>
            <a:r>
              <a:rPr lang="en-US" sz="2800" dirty="0" smtClean="0"/>
              <a:t>In </a:t>
            </a:r>
            <a:r>
              <a:rPr lang="en-US" sz="2800" dirty="0"/>
              <a:t>an age of giant accelerators, of complex experiments and of mystifying theories it is a pleasure to report on some simple experiments, made with simple equipment and having a simple </a:t>
            </a:r>
            <a:r>
              <a:rPr lang="en-US" sz="2800" dirty="0" smtClean="0"/>
              <a:t>interpretation</a:t>
            </a:r>
            <a:endParaRPr lang="hu-HU" sz="2800" dirty="0" smtClean="0"/>
          </a:p>
          <a:p>
            <a:pPr marL="0" indent="0">
              <a:buNone/>
            </a:pPr>
            <a:r>
              <a:rPr lang="hu-HU" sz="2800" dirty="0"/>
              <a:t>	</a:t>
            </a:r>
            <a:r>
              <a:rPr lang="hu-HU" sz="2800" dirty="0" smtClean="0"/>
              <a:t>				</a:t>
            </a:r>
            <a:r>
              <a:rPr lang="hu-HU" sz="2800" b="1" dirty="0" smtClean="0">
                <a:solidFill>
                  <a:srgbClr val="FF0000"/>
                </a:solidFill>
              </a:rPr>
              <a:t>Robert </a:t>
            </a:r>
            <a:r>
              <a:rPr lang="hu-HU" sz="2800" b="1" dirty="0" err="1" smtClean="0">
                <a:solidFill>
                  <a:srgbClr val="FF0000"/>
                </a:solidFill>
              </a:rPr>
              <a:t>Hofstadter</a:t>
            </a:r>
            <a:r>
              <a:rPr lang="hu-HU" sz="2800" b="1" dirty="0" smtClean="0">
                <a:solidFill>
                  <a:srgbClr val="FF0000"/>
                </a:solidFill>
              </a:rPr>
              <a:t> (Nobel, 1961)</a:t>
            </a:r>
          </a:p>
          <a:p>
            <a:pPr marL="0" indent="0">
              <a:buNone/>
            </a:pPr>
            <a:endParaRPr lang="hu-HU" sz="2800" dirty="0" smtClean="0"/>
          </a:p>
        </p:txBody>
      </p:sp>
    </p:spTree>
    <p:extLst>
      <p:ext uri="{BB962C8B-B14F-4D97-AF65-F5344CB8AC3E}">
        <p14:creationId xmlns:p14="http://schemas.microsoft.com/office/powerpoint/2010/main" val="28545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304753" y="1945582"/>
            <a:ext cx="11696699" cy="3710635"/>
          </a:xfrm>
          <a:solidFill>
            <a:schemeClr val="bg1"/>
          </a:solidFill>
        </p:spPr>
        <p:txBody>
          <a:bodyPr>
            <a:noAutofit/>
          </a:bodyPr>
          <a:lstStyle/>
          <a:p>
            <a:r>
              <a:rPr lang="en-US" b="1" dirty="0" smtClean="0">
                <a:solidFill>
                  <a:srgbClr val="0070C0"/>
                </a:solidFill>
              </a:rPr>
              <a:t>The </a:t>
            </a:r>
            <a:r>
              <a:rPr lang="en-US" b="1" baseline="30000" dirty="0" smtClean="0">
                <a:solidFill>
                  <a:srgbClr val="0070C0"/>
                </a:solidFill>
              </a:rPr>
              <a:t>8</a:t>
            </a:r>
            <a:r>
              <a:rPr lang="en-US" b="1" dirty="0" smtClean="0">
                <a:solidFill>
                  <a:srgbClr val="0070C0"/>
                </a:solidFill>
              </a:rPr>
              <a:t>Be anomaly </a:t>
            </a:r>
            <a:r>
              <a:rPr lang="hu-HU" b="1" dirty="0" smtClean="0">
                <a:solidFill>
                  <a:srgbClr val="0070C0"/>
                </a:solidFill>
              </a:rPr>
              <a:t>has </a:t>
            </a:r>
            <a:r>
              <a:rPr lang="en-US" b="1" dirty="0" smtClean="0">
                <a:solidFill>
                  <a:srgbClr val="0070C0"/>
                </a:solidFill>
              </a:rPr>
              <a:t>been reproduced with an upgraded spectrometer.</a:t>
            </a:r>
          </a:p>
          <a:p>
            <a:r>
              <a:rPr lang="en-US" b="1" dirty="0" smtClean="0">
                <a:solidFill>
                  <a:srgbClr val="0070C0"/>
                </a:solidFill>
              </a:rPr>
              <a:t>The effect can not be explained within nuclear physics. </a:t>
            </a:r>
          </a:p>
          <a:p>
            <a:r>
              <a:rPr lang="en-US" b="1" dirty="0" smtClean="0">
                <a:solidFill>
                  <a:srgbClr val="0070C0"/>
                </a:solidFill>
              </a:rPr>
              <a:t>The anomaly can be successfully described by a new particle called X17.</a:t>
            </a:r>
          </a:p>
          <a:p>
            <a:r>
              <a:rPr lang="en-US" b="1" dirty="0" smtClean="0">
                <a:solidFill>
                  <a:srgbClr val="FF0000"/>
                </a:solidFill>
              </a:rPr>
              <a:t>The effect of X17 was observed also in </a:t>
            </a:r>
            <a:r>
              <a:rPr lang="en-US" b="1" baseline="30000" dirty="0" smtClean="0">
                <a:solidFill>
                  <a:srgbClr val="FF0000"/>
                </a:solidFill>
              </a:rPr>
              <a:t>4</a:t>
            </a:r>
            <a:r>
              <a:rPr lang="en-US" b="1" dirty="0" smtClean="0">
                <a:solidFill>
                  <a:srgbClr val="FF0000"/>
                </a:solidFill>
              </a:rPr>
              <a:t>He in a 2</a:t>
            </a:r>
            <a:r>
              <a:rPr lang="hu-HU" b="1" dirty="0" smtClean="0">
                <a:solidFill>
                  <a:srgbClr val="FF0000"/>
                </a:solidFill>
              </a:rPr>
              <a:t>1</a:t>
            </a:r>
            <a:r>
              <a:rPr lang="en-US" b="1" dirty="0" smtClean="0">
                <a:solidFill>
                  <a:srgbClr val="FF0000"/>
                </a:solidFill>
              </a:rPr>
              <a:t>.</a:t>
            </a:r>
            <a:r>
              <a:rPr lang="hu-HU" b="1" dirty="0" smtClean="0">
                <a:solidFill>
                  <a:srgbClr val="FF0000"/>
                </a:solidFill>
              </a:rPr>
              <a:t>01</a:t>
            </a:r>
            <a:r>
              <a:rPr lang="en-US" b="1" dirty="0" smtClean="0">
                <a:solidFill>
                  <a:srgbClr val="FF0000"/>
                </a:solidFill>
              </a:rPr>
              <a:t> MeV 0</a:t>
            </a:r>
            <a:r>
              <a:rPr lang="en-US" b="1" baseline="30000" dirty="0" smtClean="0">
                <a:solidFill>
                  <a:srgbClr val="FF0000"/>
                </a:solidFill>
              </a:rPr>
              <a:t>-</a:t>
            </a:r>
            <a:r>
              <a:rPr lang="en-US" b="1" dirty="0" smtClean="0">
                <a:solidFill>
                  <a:srgbClr val="FF0000"/>
                </a:solidFill>
              </a:rPr>
              <a:t> </a:t>
            </a:r>
            <a:r>
              <a:rPr lang="en-US" b="1" dirty="0" smtClean="0">
                <a:solidFill>
                  <a:srgbClr val="FF0000"/>
                </a:solidFill>
                <a:sym typeface="Wingdings" panose="05000000000000000000" pitchFamily="2" charset="2"/>
              </a:rPr>
              <a:t>0</a:t>
            </a:r>
            <a:r>
              <a:rPr lang="en-US" b="1" baseline="30000" dirty="0" smtClean="0">
                <a:solidFill>
                  <a:srgbClr val="FF0000"/>
                </a:solidFill>
                <a:sym typeface="Wingdings" panose="05000000000000000000" pitchFamily="2" charset="2"/>
              </a:rPr>
              <a:t>+</a:t>
            </a:r>
            <a:r>
              <a:rPr lang="en-US" b="1" dirty="0" smtClean="0">
                <a:solidFill>
                  <a:srgbClr val="FF0000"/>
                </a:solidFill>
                <a:sym typeface="Wingdings" panose="05000000000000000000" pitchFamily="2" charset="2"/>
              </a:rPr>
              <a:t> transition at a correspondingly smaller angle. The significance of the peak </a:t>
            </a:r>
            <a:r>
              <a:rPr lang="hu-HU" b="1" dirty="0" smtClean="0">
                <a:solidFill>
                  <a:srgbClr val="FF0000"/>
                </a:solidFill>
                <a:sym typeface="Wingdings" panose="05000000000000000000" pitchFamily="2" charset="2"/>
              </a:rPr>
              <a:t>is</a:t>
            </a:r>
            <a:r>
              <a:rPr lang="en-US" b="1" dirty="0" smtClean="0">
                <a:solidFill>
                  <a:srgbClr val="FF0000"/>
                </a:solidFill>
                <a:sym typeface="Wingdings" panose="05000000000000000000" pitchFamily="2" charset="2"/>
              </a:rPr>
              <a:t> </a:t>
            </a:r>
            <a:r>
              <a:rPr lang="hu-HU" b="1" dirty="0" smtClean="0">
                <a:solidFill>
                  <a:srgbClr val="FF0000"/>
                </a:solidFill>
                <a:sym typeface="Wingdings" panose="05000000000000000000" pitchFamily="2" charset="2"/>
              </a:rPr>
              <a:t>7</a:t>
            </a:r>
            <a:r>
              <a:rPr lang="en-US" b="1" dirty="0" smtClean="0">
                <a:solidFill>
                  <a:srgbClr val="FF0000"/>
                </a:solidFill>
                <a:sym typeface="Wingdings" panose="05000000000000000000" pitchFamily="2" charset="2"/>
              </a:rPr>
              <a:t>.</a:t>
            </a:r>
            <a:r>
              <a:rPr lang="hu-HU" b="1" dirty="0">
                <a:solidFill>
                  <a:srgbClr val="FF0000"/>
                </a:solidFill>
                <a:sym typeface="Wingdings" panose="05000000000000000000" pitchFamily="2" charset="2"/>
              </a:rPr>
              <a:t>2</a:t>
            </a:r>
            <a:r>
              <a:rPr lang="en-US" b="1" dirty="0" smtClean="0">
                <a:solidFill>
                  <a:srgbClr val="FF0000"/>
                </a:solidFill>
                <a:sym typeface="Wingdings" panose="05000000000000000000" pitchFamily="2" charset="2"/>
              </a:rPr>
              <a:t> σ.</a:t>
            </a:r>
          </a:p>
          <a:p>
            <a:r>
              <a:rPr lang="en-US" b="1" dirty="0" smtClean="0">
                <a:solidFill>
                  <a:srgbClr val="0070C0"/>
                </a:solidFill>
                <a:sym typeface="Wingdings" panose="05000000000000000000" pitchFamily="2" charset="2"/>
              </a:rPr>
              <a:t>We are planning to study the </a:t>
            </a:r>
            <a:r>
              <a:rPr lang="en-US" b="1" dirty="0" err="1" smtClean="0">
                <a:solidFill>
                  <a:srgbClr val="0070C0"/>
                </a:solidFill>
                <a:sym typeface="Wingdings" panose="05000000000000000000" pitchFamily="2" charset="2"/>
              </a:rPr>
              <a:t>γγ</a:t>
            </a:r>
            <a:r>
              <a:rPr lang="en-US" b="1" dirty="0" smtClean="0">
                <a:solidFill>
                  <a:srgbClr val="0070C0"/>
                </a:solidFill>
                <a:sym typeface="Wingdings" panose="05000000000000000000" pitchFamily="2" charset="2"/>
              </a:rPr>
              <a:t>-decay of X17 to determine their spin.</a:t>
            </a:r>
          </a:p>
          <a:p>
            <a:r>
              <a:rPr lang="en-US" b="1" dirty="0" smtClean="0">
                <a:solidFill>
                  <a:srgbClr val="FF0000"/>
                </a:solidFill>
              </a:rPr>
              <a:t>Promising outlook</a:t>
            </a:r>
            <a:r>
              <a:rPr lang="hu-HU" b="1" dirty="0">
                <a:solidFill>
                  <a:srgbClr val="0070C0"/>
                </a:solidFill>
                <a:sym typeface="Wingdings" panose="05000000000000000000" pitchFamily="2" charset="2"/>
              </a:rPr>
              <a:t>.</a:t>
            </a:r>
            <a:endParaRPr lang="en-US" b="1" dirty="0" smtClean="0">
              <a:solidFill>
                <a:srgbClr val="0070C0"/>
              </a:solidFill>
              <a:sym typeface="Wingdings" panose="05000000000000000000" pitchFamily="2" charset="2"/>
            </a:endParaRPr>
          </a:p>
        </p:txBody>
      </p:sp>
      <p:sp>
        <p:nvSpPr>
          <p:cNvPr id="5" name="Rectangle 6"/>
          <p:cNvSpPr txBox="1">
            <a:spLocks noChangeArrowheads="1"/>
          </p:cNvSpPr>
          <p:nvPr/>
        </p:nvSpPr>
        <p:spPr bwMode="auto">
          <a:xfrm>
            <a:off x="4471054" y="460343"/>
            <a:ext cx="3364099" cy="769441"/>
          </a:xfrm>
          <a:prstGeom prst="rect">
            <a:avLst/>
          </a:prstGeom>
          <a:gradFill rotWithShape="1">
            <a:gsLst>
              <a:gs pos="0">
                <a:srgbClr val="29AADE"/>
              </a:gs>
              <a:gs pos="50000">
                <a:srgbClr val="C8E9F7"/>
              </a:gs>
              <a:gs pos="100000">
                <a:srgbClr val="29AADE"/>
              </a:gs>
            </a:gsLst>
            <a:lin ang="18900000" scaled="1"/>
          </a:gradFill>
          <a:ln w="9525" algn="ctr">
            <a:solidFill>
              <a:srgbClr val="ADAAAD"/>
            </a:solidFill>
            <a:miter lim="800000"/>
            <a:headEnd/>
            <a:tailEnd/>
          </a:ln>
        </p:spPr>
        <p:txBody>
          <a:bodyPr wrap="square" anchor="ctr">
            <a:spAutoFit/>
          </a:bodyPr>
          <a:lstStyle>
            <a:lvl1pPr eaLnBrk="0" hangingPunct="0">
              <a:defRPr>
                <a:solidFill>
                  <a:schemeClr val="tx1"/>
                </a:solidFill>
                <a:latin typeface="Constantia" panose="02030602050306030303" pitchFamily="18" charset="0"/>
                <a:cs typeface="Arial" panose="020B0604020202020204" pitchFamily="34" charset="0"/>
              </a:defRPr>
            </a:lvl1pPr>
            <a:lvl2pPr marL="742950" indent="-285750" eaLnBrk="0" hangingPunct="0">
              <a:defRPr>
                <a:solidFill>
                  <a:schemeClr val="tx1"/>
                </a:solidFill>
                <a:latin typeface="Constantia" panose="02030602050306030303" pitchFamily="18" charset="0"/>
                <a:cs typeface="Arial" panose="020B0604020202020204" pitchFamily="34" charset="0"/>
              </a:defRPr>
            </a:lvl2pPr>
            <a:lvl3pPr marL="1143000" indent="-228600" eaLnBrk="0" hangingPunct="0">
              <a:defRPr>
                <a:solidFill>
                  <a:schemeClr val="tx1"/>
                </a:solidFill>
                <a:latin typeface="Constantia" panose="02030602050306030303" pitchFamily="18" charset="0"/>
                <a:cs typeface="Arial" panose="020B0604020202020204" pitchFamily="34" charset="0"/>
              </a:defRPr>
            </a:lvl3pPr>
            <a:lvl4pPr marL="1600200" indent="-228600" eaLnBrk="0" hangingPunct="0">
              <a:defRPr>
                <a:solidFill>
                  <a:schemeClr val="tx1"/>
                </a:solidFill>
                <a:latin typeface="Constantia" panose="02030602050306030303" pitchFamily="18" charset="0"/>
                <a:cs typeface="Arial" panose="020B0604020202020204" pitchFamily="34" charset="0"/>
              </a:defRPr>
            </a:lvl4pPr>
            <a:lvl5pPr marL="2057400" indent="-228600" eaLnBrk="0" hangingPunct="0">
              <a:defRPr>
                <a:solidFill>
                  <a:schemeClr val="tx1"/>
                </a:solidFill>
                <a:latin typeface="Constantia" panose="0203060205030603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9pPr>
          </a:lstStyle>
          <a:p>
            <a:pPr algn="ctr" eaLnBrk="1" hangingPunct="1">
              <a:spcBef>
                <a:spcPct val="50000"/>
              </a:spcBef>
            </a:pPr>
            <a:r>
              <a:rPr lang="en-US" sz="4400" b="1" dirty="0" smtClean="0">
                <a:solidFill>
                  <a:srgbClr val="FF0000"/>
                </a:solidFill>
                <a:latin typeface="Calibri" panose="020F0502020204030204" pitchFamily="34" charset="0"/>
              </a:rPr>
              <a:t>Conclusion</a:t>
            </a:r>
            <a:endParaRPr lang="en-US" sz="4400" b="1" dirty="0">
              <a:solidFill>
                <a:srgbClr val="FF0000"/>
              </a:solidFill>
              <a:latin typeface="Calibri" panose="020F0502020204030204" pitchFamily="34" charset="0"/>
            </a:endParaRPr>
          </a:p>
        </p:txBody>
      </p:sp>
    </p:spTree>
    <p:extLst>
      <p:ext uri="{BB962C8B-B14F-4D97-AF65-F5344CB8AC3E}">
        <p14:creationId xmlns:p14="http://schemas.microsoft.com/office/powerpoint/2010/main" val="30202283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Acknowledgement</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Tartalom helye 2"/>
          <p:cNvSpPr>
            <a:spLocks noGrp="1"/>
          </p:cNvSpPr>
          <p:nvPr>
            <p:ph idx="1"/>
          </p:nvPr>
        </p:nvSpPr>
        <p:spPr>
          <a:xfrm>
            <a:off x="182880" y="2133600"/>
            <a:ext cx="11784330" cy="3777622"/>
          </a:xfrm>
        </p:spPr>
        <p:txBody>
          <a:bodyPr>
            <a:normAutofit/>
          </a:bodyPr>
          <a:lstStyle/>
          <a:p>
            <a:pPr marL="0" indent="0">
              <a:buNone/>
            </a:pPr>
            <a:r>
              <a:rPr lang="en-GB" sz="4000" dirty="0" smtClean="0">
                <a:latin typeface="Times New Roman" panose="02020603050405020304" pitchFamily="18" charset="0"/>
                <a:cs typeface="Times New Roman" panose="02020603050405020304" pitchFamily="18" charset="0"/>
              </a:rPr>
              <a:t>M</a:t>
            </a:r>
            <a:r>
              <a:rPr lang="en-GB" sz="4000" dirty="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Csatlós</a:t>
            </a:r>
            <a:r>
              <a:rPr lang="hu-HU" sz="4000" dirty="0">
                <a:latin typeface="Times New Roman" panose="02020603050405020304" pitchFamily="18" charset="0"/>
                <a:cs typeface="Times New Roman" panose="02020603050405020304" pitchFamily="18" charset="0"/>
              </a:rPr>
              <a:t>,</a:t>
            </a:r>
            <a:r>
              <a:rPr lang="hu-HU" sz="4000" baseline="30000" dirty="0" smtClean="0">
                <a:latin typeface="Times New Roman" panose="02020603050405020304" pitchFamily="18" charset="0"/>
                <a:cs typeface="Times New Roman" panose="02020603050405020304" pitchFamily="18" charset="0"/>
              </a:rPr>
              <a:t> </a:t>
            </a:r>
            <a:r>
              <a:rPr lang="en-GB" sz="4000" dirty="0" smtClean="0">
                <a:latin typeface="Times New Roman" panose="02020603050405020304" pitchFamily="18" charset="0"/>
                <a:cs typeface="Times New Roman" panose="02020603050405020304" pitchFamily="18" charset="0"/>
              </a:rPr>
              <a:t>L</a:t>
            </a:r>
            <a:r>
              <a:rPr lang="en-GB" sz="4000" dirty="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Csige</a:t>
            </a:r>
            <a:r>
              <a:rPr lang="en-GB" sz="4000" dirty="0" smtClean="0">
                <a:latin typeface="Times New Roman" panose="02020603050405020304" pitchFamily="18" charset="0"/>
                <a:cs typeface="Times New Roman" panose="02020603050405020304" pitchFamily="18" charset="0"/>
              </a:rPr>
              <a:t>, </a:t>
            </a:r>
            <a:r>
              <a:rPr lang="en-GB" sz="4000" dirty="0">
                <a:latin typeface="Times New Roman" panose="02020603050405020304" pitchFamily="18" charset="0"/>
                <a:cs typeface="Times New Roman" panose="02020603050405020304" pitchFamily="18" charset="0"/>
              </a:rPr>
              <a:t>Z. </a:t>
            </a:r>
            <a:r>
              <a:rPr lang="en-GB" sz="4000" dirty="0" err="1" smtClean="0">
                <a:latin typeface="Times New Roman" panose="02020603050405020304" pitchFamily="18" charset="0"/>
                <a:cs typeface="Times New Roman" panose="02020603050405020304" pitchFamily="18" charset="0"/>
              </a:rPr>
              <a:t>Gácsi</a:t>
            </a:r>
            <a:r>
              <a:rPr lang="en-GB" sz="4000" dirty="0" smtClean="0">
                <a:latin typeface="Times New Roman" panose="02020603050405020304" pitchFamily="18" charset="0"/>
                <a:cs typeface="Times New Roman" panose="02020603050405020304" pitchFamily="18" charset="0"/>
              </a:rPr>
              <a:t>,</a:t>
            </a:r>
            <a:r>
              <a:rPr lang="hu-HU" sz="4000" dirty="0" smtClean="0">
                <a:latin typeface="Times New Roman" panose="02020603050405020304" pitchFamily="18" charset="0"/>
                <a:cs typeface="Times New Roman" panose="02020603050405020304" pitchFamily="18" charset="0"/>
              </a:rPr>
              <a:t> J. Gulyás,</a:t>
            </a:r>
            <a:r>
              <a:rPr lang="en-GB" sz="4000" dirty="0" smtClean="0">
                <a:latin typeface="Times New Roman" panose="02020603050405020304" pitchFamily="18" charset="0"/>
                <a:cs typeface="Times New Roman" panose="02020603050405020304" pitchFamily="18" charset="0"/>
              </a:rPr>
              <a:t> </a:t>
            </a:r>
            <a:r>
              <a:rPr lang="hu-HU" sz="4000" dirty="0" smtClean="0">
                <a:latin typeface="Times New Roman" panose="02020603050405020304" pitchFamily="18" charset="0"/>
                <a:cs typeface="Times New Roman" panose="02020603050405020304" pitchFamily="18" charset="0"/>
              </a:rPr>
              <a:t>D. </a:t>
            </a:r>
            <a:r>
              <a:rPr lang="hu-HU" sz="4000" dirty="0" err="1" smtClean="0">
                <a:latin typeface="Times New Roman" panose="02020603050405020304" pitchFamily="18" charset="0"/>
                <a:cs typeface="Times New Roman" panose="02020603050405020304" pitchFamily="18" charset="0"/>
              </a:rPr>
              <a:t>Firak</a:t>
            </a:r>
            <a:r>
              <a:rPr lang="hu-HU" sz="4000" dirty="0" smtClean="0">
                <a:latin typeface="Times New Roman" panose="02020603050405020304" pitchFamily="18" charset="0"/>
                <a:cs typeface="Times New Roman" panose="02020603050405020304" pitchFamily="18" charset="0"/>
              </a:rPr>
              <a:t>, </a:t>
            </a:r>
            <a:endParaRPr lang="hu-HU" sz="4000" dirty="0" smtClean="0">
              <a:latin typeface="Times New Roman" panose="02020603050405020304" pitchFamily="18" charset="0"/>
              <a:cs typeface="Times New Roman" panose="02020603050405020304" pitchFamily="18" charset="0"/>
            </a:endParaRPr>
          </a:p>
          <a:p>
            <a:pPr marL="0" indent="0">
              <a:buNone/>
            </a:pPr>
            <a:r>
              <a:rPr lang="en-GB" sz="4000" dirty="0" smtClean="0">
                <a:latin typeface="Times New Roman" panose="02020603050405020304" pitchFamily="18" charset="0"/>
                <a:cs typeface="Times New Roman" panose="02020603050405020304" pitchFamily="18" charset="0"/>
              </a:rPr>
              <a:t>M</a:t>
            </a:r>
            <a:r>
              <a:rPr lang="en-GB" sz="4000" dirty="0">
                <a:latin typeface="Times New Roman" panose="02020603050405020304" pitchFamily="18" charset="0"/>
                <a:cs typeface="Times New Roman" panose="02020603050405020304" pitchFamily="18" charset="0"/>
              </a:rPr>
              <a:t>. </a:t>
            </a:r>
            <a:r>
              <a:rPr lang="en-GB" sz="4000" dirty="0" smtClean="0">
                <a:latin typeface="Times New Roman" panose="02020603050405020304" pitchFamily="18" charset="0"/>
                <a:cs typeface="Times New Roman" panose="02020603050405020304" pitchFamily="18" charset="0"/>
              </a:rPr>
              <a:t>Hunyadi</a:t>
            </a:r>
            <a:r>
              <a:rPr lang="en-GB" sz="4000" dirty="0" smtClean="0">
                <a:latin typeface="Times New Roman" panose="02020603050405020304" pitchFamily="18" charset="0"/>
                <a:cs typeface="Times New Roman" panose="02020603050405020304" pitchFamily="18" charset="0"/>
              </a:rPr>
              <a:t>, </a:t>
            </a:r>
            <a:r>
              <a:rPr lang="hu-HU" sz="4000" dirty="0" smtClean="0">
                <a:latin typeface="Times New Roman" panose="02020603050405020304" pitchFamily="18" charset="0"/>
                <a:cs typeface="Times New Roman" panose="02020603050405020304" pitchFamily="18" charset="0"/>
              </a:rPr>
              <a:t>M. </a:t>
            </a:r>
            <a:r>
              <a:rPr lang="hu-HU" sz="4000" dirty="0" smtClean="0">
                <a:latin typeface="Times New Roman" panose="02020603050405020304" pitchFamily="18" charset="0"/>
                <a:cs typeface="Times New Roman" panose="02020603050405020304" pitchFamily="18" charset="0"/>
              </a:rPr>
              <a:t>Koszta</a:t>
            </a:r>
            <a:r>
              <a:rPr lang="en-GB" sz="4000" dirty="0" smtClean="0">
                <a:latin typeface="Times New Roman" panose="02020603050405020304" pitchFamily="18" charset="0"/>
                <a:cs typeface="Times New Roman" panose="02020603050405020304" pitchFamily="18" charset="0"/>
              </a:rPr>
              <a:t>, </a:t>
            </a:r>
            <a:r>
              <a:rPr lang="en-GB" sz="4000" dirty="0">
                <a:latin typeface="Times New Roman" panose="02020603050405020304" pitchFamily="18" charset="0"/>
                <a:cs typeface="Times New Roman" panose="02020603050405020304" pitchFamily="18" charset="0"/>
              </a:rPr>
              <a:t>Á. </a:t>
            </a:r>
            <a:r>
              <a:rPr lang="en-GB" sz="4000" dirty="0" smtClean="0">
                <a:latin typeface="Times New Roman" panose="02020603050405020304" pitchFamily="18" charset="0"/>
                <a:cs typeface="Times New Roman" panose="02020603050405020304" pitchFamily="18" charset="0"/>
              </a:rPr>
              <a:t>Nagy</a:t>
            </a:r>
            <a:r>
              <a:rPr lang="en-GB" sz="4000" dirty="0" smtClean="0">
                <a:latin typeface="Times New Roman" panose="02020603050405020304" pitchFamily="18" charset="0"/>
                <a:cs typeface="Times New Roman" panose="02020603050405020304" pitchFamily="18" charset="0"/>
              </a:rPr>
              <a:t>, </a:t>
            </a:r>
            <a:r>
              <a:rPr lang="en-GB" sz="4000" dirty="0">
                <a:latin typeface="Times New Roman" panose="02020603050405020304" pitchFamily="18" charset="0"/>
                <a:cs typeface="Times New Roman" panose="02020603050405020304" pitchFamily="18" charset="0"/>
              </a:rPr>
              <a:t>N. </a:t>
            </a:r>
            <a:r>
              <a:rPr lang="en-GB" sz="4000" dirty="0" err="1" smtClean="0">
                <a:latin typeface="Times New Roman" panose="02020603050405020304" pitchFamily="18" charset="0"/>
                <a:cs typeface="Times New Roman" panose="02020603050405020304" pitchFamily="18" charset="0"/>
              </a:rPr>
              <a:t>Sas</a:t>
            </a:r>
            <a:r>
              <a:rPr lang="en-GB" sz="4000" dirty="0" smtClean="0">
                <a:latin typeface="Times New Roman" panose="02020603050405020304" pitchFamily="18" charset="0"/>
                <a:cs typeface="Times New Roman" panose="02020603050405020304" pitchFamily="18" charset="0"/>
              </a:rPr>
              <a:t>, </a:t>
            </a:r>
            <a:r>
              <a:rPr lang="hu-HU" sz="4000" dirty="0" smtClean="0">
                <a:latin typeface="Times New Roman" panose="02020603050405020304" pitchFamily="18" charset="0"/>
                <a:cs typeface="Times New Roman" panose="02020603050405020304" pitchFamily="18" charset="0"/>
              </a:rPr>
              <a:t>B. Szihalmi,</a:t>
            </a:r>
            <a:r>
              <a:rPr lang="hu-HU" sz="4000" dirty="0">
                <a:latin typeface="Times New Roman" panose="02020603050405020304" pitchFamily="18" charset="0"/>
                <a:cs typeface="Times New Roman" panose="02020603050405020304" pitchFamily="18" charset="0"/>
              </a:rPr>
              <a:t> </a:t>
            </a:r>
            <a:endParaRPr lang="hu-HU" sz="4000" dirty="0" smtClean="0">
              <a:latin typeface="Times New Roman" panose="02020603050405020304" pitchFamily="18" charset="0"/>
              <a:cs typeface="Times New Roman" panose="02020603050405020304" pitchFamily="18" charset="0"/>
            </a:endParaRPr>
          </a:p>
          <a:p>
            <a:pPr marL="0" indent="0">
              <a:buNone/>
            </a:pPr>
            <a:r>
              <a:rPr lang="en-GB" sz="4000" dirty="0" smtClean="0">
                <a:latin typeface="Times New Roman" panose="02020603050405020304" pitchFamily="18" charset="0"/>
                <a:cs typeface="Times New Roman" panose="02020603050405020304" pitchFamily="18" charset="0"/>
              </a:rPr>
              <a:t>J</a:t>
            </a:r>
            <a:r>
              <a:rPr lang="en-GB" sz="4000" dirty="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Timár</a:t>
            </a:r>
            <a:r>
              <a:rPr lang="en-GB" sz="4000" dirty="0" smtClean="0">
                <a:latin typeface="Times New Roman" panose="02020603050405020304" pitchFamily="18" charset="0"/>
                <a:cs typeface="Times New Roman" panose="02020603050405020304" pitchFamily="18" charset="0"/>
              </a:rPr>
              <a:t>, T</a:t>
            </a:r>
            <a:r>
              <a:rPr lang="en-GB" sz="4000" dirty="0">
                <a:latin typeface="Times New Roman" panose="02020603050405020304" pitchFamily="18" charset="0"/>
                <a:cs typeface="Times New Roman" panose="02020603050405020304" pitchFamily="18" charset="0"/>
              </a:rPr>
              <a:t>. </a:t>
            </a:r>
            <a:r>
              <a:rPr lang="en-GB" sz="4000" dirty="0" err="1" smtClean="0">
                <a:latin typeface="Times New Roman" panose="02020603050405020304" pitchFamily="18" charset="0"/>
                <a:cs typeface="Times New Roman" panose="02020603050405020304" pitchFamily="18" charset="0"/>
              </a:rPr>
              <a:t>Tornyi</a:t>
            </a:r>
            <a:endParaRPr lang="en-US" sz="4000" dirty="0">
              <a:latin typeface="Times New Roman" panose="02020603050405020304" pitchFamily="18" charset="0"/>
              <a:cs typeface="Times New Roman" panose="02020603050405020304" pitchFamily="18" charset="0"/>
            </a:endParaRPr>
          </a:p>
          <a:p>
            <a:endParaRPr lang="en-US" sz="3200" dirty="0"/>
          </a:p>
        </p:txBody>
      </p:sp>
    </p:spTree>
    <p:extLst>
      <p:ext uri="{BB962C8B-B14F-4D97-AF65-F5344CB8AC3E}">
        <p14:creationId xmlns:p14="http://schemas.microsoft.com/office/powerpoint/2010/main" val="25626228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0" y="1057397"/>
            <a:ext cx="12112171" cy="4231884"/>
          </a:xfrm>
          <a:solidFill>
            <a:schemeClr val="bg1">
              <a:alpha val="57000"/>
            </a:schemeClr>
          </a:solidFill>
        </p:spPr>
        <p:txBody>
          <a:bodyPr>
            <a:normAutofit/>
          </a:bodyPr>
          <a:lstStyle/>
          <a:p>
            <a:pPr algn="ctr"/>
            <a:r>
              <a:rPr lang="en-US" sz="6600" b="1" dirty="0">
                <a:solidFill>
                  <a:srgbClr val="FF0000"/>
                </a:solidFill>
              </a:rPr>
              <a:t>To </a:t>
            </a:r>
            <a:r>
              <a:rPr lang="en-US" sz="6600" b="1" baseline="30000" dirty="0">
                <a:solidFill>
                  <a:srgbClr val="FF0000"/>
                </a:solidFill>
              </a:rPr>
              <a:t>8</a:t>
            </a:r>
            <a:r>
              <a:rPr lang="en-US" sz="6600" b="1" dirty="0">
                <a:solidFill>
                  <a:srgbClr val="FF0000"/>
                </a:solidFill>
              </a:rPr>
              <a:t>Be continued</a:t>
            </a:r>
            <a:r>
              <a:rPr lang="en-US" sz="6600" b="1" dirty="0" smtClean="0">
                <a:solidFill>
                  <a:srgbClr val="FF0000"/>
                </a:solidFill>
              </a:rPr>
              <a:t>…</a:t>
            </a:r>
            <a:r>
              <a:rPr lang="hu-HU" sz="6600" b="1" dirty="0" smtClean="0">
                <a:solidFill>
                  <a:srgbClr val="FF0000"/>
                </a:solidFill>
              </a:rPr>
              <a:t/>
            </a:r>
            <a:br>
              <a:rPr lang="hu-HU" sz="6600" b="1" dirty="0" smtClean="0">
                <a:solidFill>
                  <a:srgbClr val="FF0000"/>
                </a:solidFill>
              </a:rPr>
            </a:br>
            <a:r>
              <a:rPr lang="en-US" sz="6600" b="1" dirty="0">
                <a:solidFill>
                  <a:srgbClr val="FF0000"/>
                </a:solidFill>
              </a:rPr>
              <a:t/>
            </a:r>
            <a:br>
              <a:rPr lang="en-US" sz="6600" b="1" dirty="0">
                <a:solidFill>
                  <a:srgbClr val="FF0000"/>
                </a:solidFill>
              </a:rPr>
            </a:br>
            <a:r>
              <a:rPr lang="en-US" altLang="en-US" sz="6600" dirty="0" smtClean="0">
                <a:solidFill>
                  <a:srgbClr val="FF0000"/>
                </a:solidFill>
                <a:latin typeface="Old English Text MT" panose="03040902040508030806" pitchFamily="66" charset="0"/>
              </a:rPr>
              <a:t>Thank </a:t>
            </a:r>
            <a:r>
              <a:rPr lang="en-US" altLang="en-US" sz="6600" dirty="0">
                <a:solidFill>
                  <a:srgbClr val="FF0000"/>
                </a:solidFill>
                <a:latin typeface="Old English Text MT" panose="03040902040508030806" pitchFamily="66" charset="0"/>
              </a:rPr>
              <a:t>you very much for your attention</a:t>
            </a:r>
          </a:p>
        </p:txBody>
      </p:sp>
    </p:spTree>
    <p:extLst>
      <p:ext uri="{BB962C8B-B14F-4D97-AF65-F5344CB8AC3E}">
        <p14:creationId xmlns:p14="http://schemas.microsoft.com/office/powerpoint/2010/main" val="37605358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Backup </a:t>
            </a:r>
            <a:r>
              <a:rPr lang="hu-HU" dirty="0" err="1" smtClean="0"/>
              <a:t>slides</a:t>
            </a:r>
            <a:endParaRPr lang="en-US" dirty="0"/>
          </a:p>
        </p:txBody>
      </p:sp>
      <p:sp>
        <p:nvSpPr>
          <p:cNvPr id="4" name="Élőláb helye 3"/>
          <p:cNvSpPr>
            <a:spLocks noGrp="1"/>
          </p:cNvSpPr>
          <p:nvPr>
            <p:ph type="ftr" sz="quarter" idx="11"/>
          </p:nvPr>
        </p:nvSpPr>
        <p:spPr/>
        <p:txBody>
          <a:bodyPr/>
          <a:lstStyle/>
          <a:p>
            <a:r>
              <a:rPr lang="en-US" smtClean="0"/>
              <a:t>X17 boson Krasznahorkay</a:t>
            </a:r>
            <a:endParaRPr lang="en-US"/>
          </a:p>
        </p:txBody>
      </p:sp>
      <p:sp>
        <p:nvSpPr>
          <p:cNvPr id="5" name="Dia számának helye 4"/>
          <p:cNvSpPr>
            <a:spLocks noGrp="1"/>
          </p:cNvSpPr>
          <p:nvPr>
            <p:ph type="sldNum" sz="quarter" idx="12"/>
          </p:nvPr>
        </p:nvSpPr>
        <p:spPr/>
        <p:txBody>
          <a:bodyPr/>
          <a:lstStyle/>
          <a:p>
            <a:fld id="{D71F331B-749B-4A91-A79A-CDCD31E3B9A3}" type="slidenum">
              <a:rPr lang="en-US" smtClean="0"/>
              <a:t>23</a:t>
            </a:fld>
            <a:endParaRPr lang="en-US"/>
          </a:p>
        </p:txBody>
      </p:sp>
    </p:spTree>
    <p:extLst>
      <p:ext uri="{BB962C8B-B14F-4D97-AF65-F5344CB8AC3E}">
        <p14:creationId xmlns:p14="http://schemas.microsoft.com/office/powerpoint/2010/main" val="34426045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584182" y="342818"/>
            <a:ext cx="8911687" cy="846245"/>
          </a:xfrm>
          <a:solidFill>
            <a:schemeClr val="bg1"/>
          </a:solidFill>
        </p:spPr>
        <p:txBody>
          <a:bodyPr/>
          <a:lstStyle/>
          <a:p>
            <a:r>
              <a:rPr lang="en-US" dirty="0" smtClean="0">
                <a:solidFill>
                  <a:srgbClr val="000000"/>
                </a:solidFill>
                <a:latin typeface="Arial"/>
                <a:sym typeface="Symbol"/>
              </a:rPr>
              <a:t>Study the -</a:t>
            </a:r>
            <a:r>
              <a:rPr lang="en-US" dirty="0" smtClean="0">
                <a:solidFill>
                  <a:srgbClr val="000000"/>
                </a:solidFill>
                <a:latin typeface="Arial"/>
              </a:rPr>
              <a:t>decay of X17 </a:t>
            </a:r>
            <a:r>
              <a:rPr lang="en-US" dirty="0" smtClean="0">
                <a:solidFill>
                  <a:schemeClr val="tx1"/>
                </a:solidFill>
                <a:latin typeface="Arial"/>
              </a:rPr>
              <a:t>in  </a:t>
            </a:r>
            <a:r>
              <a:rPr lang="en-US" baseline="30000" dirty="0" smtClean="0">
                <a:solidFill>
                  <a:schemeClr val="tx1"/>
                </a:solidFill>
                <a:latin typeface="Arial"/>
              </a:rPr>
              <a:t>4</a:t>
            </a:r>
            <a:r>
              <a:rPr lang="en-US" dirty="0" smtClean="0">
                <a:solidFill>
                  <a:schemeClr val="tx1"/>
                </a:solidFill>
                <a:latin typeface="Arial"/>
              </a:rPr>
              <a:t>He</a:t>
            </a:r>
            <a:endParaRPr lang="en-US" dirty="0"/>
          </a:p>
        </p:txBody>
      </p:sp>
      <p:sp>
        <p:nvSpPr>
          <p:cNvPr id="3" name="Tartalom helye 2"/>
          <p:cNvSpPr>
            <a:spLocks noGrp="1"/>
          </p:cNvSpPr>
          <p:nvPr>
            <p:ph idx="1"/>
          </p:nvPr>
        </p:nvSpPr>
        <p:spPr>
          <a:xfrm>
            <a:off x="1227610" y="1285307"/>
            <a:ext cx="9624829" cy="3612839"/>
          </a:xfrm>
          <a:solidFill>
            <a:schemeClr val="bg1"/>
          </a:solidFill>
        </p:spPr>
        <p:txBody>
          <a:bodyPr>
            <a:normAutofit fontScale="92500" lnSpcReduction="10000"/>
          </a:bodyPr>
          <a:lstStyle/>
          <a:p>
            <a:pPr>
              <a:lnSpc>
                <a:spcPct val="100000"/>
              </a:lnSpc>
            </a:pPr>
            <a:r>
              <a:rPr lang="en-US" sz="2400" dirty="0" smtClean="0">
                <a:solidFill>
                  <a:srgbClr val="000000"/>
                </a:solidFill>
                <a:latin typeface="Arial"/>
                <a:sym typeface="Symbol"/>
              </a:rPr>
              <a:t>Vector particle (1+) or </a:t>
            </a:r>
            <a:r>
              <a:rPr lang="en-US" sz="2400" dirty="0" err="1" smtClean="0">
                <a:solidFill>
                  <a:srgbClr val="000000"/>
                </a:solidFill>
                <a:latin typeface="Arial"/>
                <a:sym typeface="Symbol"/>
              </a:rPr>
              <a:t>axialvector</a:t>
            </a:r>
            <a:r>
              <a:rPr lang="en-US" sz="2400" dirty="0" smtClean="0">
                <a:solidFill>
                  <a:srgbClr val="000000"/>
                </a:solidFill>
                <a:latin typeface="Arial"/>
                <a:sym typeface="Symbol"/>
              </a:rPr>
              <a:t> (0-)? If </a:t>
            </a:r>
            <a:r>
              <a:rPr lang="en-US" sz="2400" dirty="0" err="1" smtClean="0">
                <a:solidFill>
                  <a:srgbClr val="000000"/>
                </a:solidFill>
                <a:latin typeface="Arial"/>
                <a:sym typeface="Symbol"/>
              </a:rPr>
              <a:t>axialvector</a:t>
            </a:r>
            <a:r>
              <a:rPr lang="en-US" sz="2400" dirty="0" smtClean="0">
                <a:solidFill>
                  <a:srgbClr val="000000"/>
                </a:solidFill>
                <a:latin typeface="Arial"/>
                <a:sym typeface="Symbol"/>
              </a:rPr>
              <a:t> than it can decay by  emission.</a:t>
            </a:r>
          </a:p>
          <a:p>
            <a:pPr marL="0" indent="0">
              <a:lnSpc>
                <a:spcPct val="100000"/>
              </a:lnSpc>
              <a:buNone/>
            </a:pPr>
            <a:endParaRPr lang="en-US" sz="2400" dirty="0" smtClean="0">
              <a:solidFill>
                <a:srgbClr val="000000"/>
              </a:solidFill>
              <a:latin typeface="Arial"/>
              <a:sym typeface="Symbol"/>
            </a:endParaRPr>
          </a:p>
          <a:p>
            <a:pPr>
              <a:lnSpc>
                <a:spcPct val="100000"/>
              </a:lnSpc>
            </a:pPr>
            <a:r>
              <a:rPr lang="en-US" sz="2400" dirty="0" smtClean="0">
                <a:solidFill>
                  <a:srgbClr val="000000"/>
                </a:solidFill>
                <a:latin typeface="Arial"/>
                <a:sym typeface="Symbol"/>
              </a:rPr>
              <a:t></a:t>
            </a:r>
            <a:r>
              <a:rPr lang="en-US" sz="2400" dirty="0">
                <a:solidFill>
                  <a:srgbClr val="000000"/>
                </a:solidFill>
                <a:latin typeface="Arial"/>
                <a:sym typeface="Symbol"/>
              </a:rPr>
              <a:t>-</a:t>
            </a:r>
            <a:r>
              <a:rPr lang="en-US" sz="2400" dirty="0">
                <a:solidFill>
                  <a:srgbClr val="000000"/>
                </a:solidFill>
                <a:latin typeface="Arial"/>
              </a:rPr>
              <a:t>decay only known in a special case</a:t>
            </a:r>
            <a:r>
              <a:rPr lang="en-US" sz="2400" dirty="0" smtClean="0">
                <a:solidFill>
                  <a:srgbClr val="000000"/>
                </a:solidFill>
                <a:latin typeface="Arial"/>
              </a:rPr>
              <a:t>: </a:t>
            </a:r>
            <a:r>
              <a:rPr lang="en-US" sz="2400" dirty="0">
                <a:solidFill>
                  <a:srgbClr val="000000"/>
                </a:solidFill>
                <a:latin typeface="Arial"/>
              </a:rPr>
              <a:t>0</a:t>
            </a:r>
            <a:r>
              <a:rPr lang="en-US" sz="2400" baseline="33000" dirty="0">
                <a:solidFill>
                  <a:srgbClr val="000000"/>
                </a:solidFill>
                <a:latin typeface="Arial"/>
              </a:rPr>
              <a:t>+ </a:t>
            </a:r>
            <a:r>
              <a:rPr lang="en-US" sz="2400" dirty="0">
                <a:solidFill>
                  <a:srgbClr val="000000"/>
                </a:solidFill>
                <a:latin typeface="Arial"/>
                <a:sym typeface="Symbol"/>
              </a:rPr>
              <a:t> </a:t>
            </a:r>
            <a:r>
              <a:rPr lang="en-US" sz="2400" baseline="33000" dirty="0">
                <a:solidFill>
                  <a:srgbClr val="000000"/>
                </a:solidFill>
                <a:latin typeface="Arial"/>
              </a:rPr>
              <a:t> </a:t>
            </a:r>
            <a:r>
              <a:rPr lang="en-US" sz="2400" dirty="0">
                <a:solidFill>
                  <a:srgbClr val="000000"/>
                </a:solidFill>
                <a:latin typeface="Arial"/>
              </a:rPr>
              <a:t>0</a:t>
            </a:r>
            <a:r>
              <a:rPr lang="en-US" sz="2400" baseline="33000" dirty="0">
                <a:solidFill>
                  <a:srgbClr val="000000"/>
                </a:solidFill>
                <a:latin typeface="Arial"/>
              </a:rPr>
              <a:t>+</a:t>
            </a:r>
            <a:r>
              <a:rPr lang="en-US" sz="2400" dirty="0">
                <a:solidFill>
                  <a:srgbClr val="000000"/>
                </a:solidFill>
                <a:latin typeface="Arial"/>
              </a:rPr>
              <a:t> (</a:t>
            </a:r>
            <a:r>
              <a:rPr lang="en-US" sz="2400" baseline="33000" dirty="0">
                <a:solidFill>
                  <a:srgbClr val="000000"/>
                </a:solidFill>
                <a:latin typeface="Arial"/>
              </a:rPr>
              <a:t>90</a:t>
            </a:r>
            <a:r>
              <a:rPr lang="en-US" sz="2400" dirty="0">
                <a:solidFill>
                  <a:srgbClr val="000000"/>
                </a:solidFill>
                <a:latin typeface="Arial"/>
              </a:rPr>
              <a:t>Zr, </a:t>
            </a:r>
            <a:r>
              <a:rPr lang="en-US" sz="2400" baseline="33000" dirty="0">
                <a:solidFill>
                  <a:srgbClr val="000000"/>
                </a:solidFill>
                <a:latin typeface="Arial"/>
              </a:rPr>
              <a:t>40</a:t>
            </a:r>
            <a:r>
              <a:rPr lang="en-US" sz="2400" dirty="0">
                <a:solidFill>
                  <a:srgbClr val="000000"/>
                </a:solidFill>
                <a:latin typeface="Arial"/>
              </a:rPr>
              <a:t>Ca, </a:t>
            </a:r>
            <a:r>
              <a:rPr lang="en-US" sz="2400" baseline="33000" dirty="0">
                <a:solidFill>
                  <a:srgbClr val="000000"/>
                </a:solidFill>
                <a:latin typeface="Arial"/>
              </a:rPr>
              <a:t>16</a:t>
            </a:r>
            <a:r>
              <a:rPr lang="en-US" sz="2400" dirty="0">
                <a:solidFill>
                  <a:srgbClr val="000000"/>
                </a:solidFill>
                <a:latin typeface="Arial"/>
              </a:rPr>
              <a:t>O</a:t>
            </a:r>
            <a:r>
              <a:rPr lang="en-US" sz="2400" dirty="0" smtClean="0">
                <a:solidFill>
                  <a:srgbClr val="000000"/>
                </a:solidFill>
                <a:latin typeface="Arial"/>
              </a:rPr>
              <a:t>)</a:t>
            </a:r>
            <a:r>
              <a:rPr lang="hu-HU" sz="2400" dirty="0" smtClean="0">
                <a:solidFill>
                  <a:srgbClr val="000000"/>
                </a:solidFill>
                <a:latin typeface="Arial"/>
              </a:rPr>
              <a:t> </a:t>
            </a:r>
            <a:r>
              <a:rPr lang="hu-HU" sz="2400" b="1" baseline="30000" dirty="0" smtClean="0">
                <a:solidFill>
                  <a:srgbClr val="FF0000"/>
                </a:solidFill>
                <a:latin typeface="Arial"/>
              </a:rPr>
              <a:t>4</a:t>
            </a:r>
            <a:r>
              <a:rPr lang="hu-HU" sz="2400" b="1" dirty="0" smtClean="0">
                <a:solidFill>
                  <a:srgbClr val="FF0000"/>
                </a:solidFill>
                <a:latin typeface="Arial"/>
              </a:rPr>
              <a:t>He</a:t>
            </a:r>
            <a:endParaRPr lang="en-US" b="1" dirty="0">
              <a:solidFill>
                <a:srgbClr val="FF0000"/>
              </a:solidFill>
            </a:endParaRPr>
          </a:p>
          <a:p>
            <a:pPr>
              <a:lnSpc>
                <a:spcPct val="100000"/>
              </a:lnSpc>
              <a:buFont typeface="Arial"/>
              <a:buChar char="•"/>
            </a:pPr>
            <a:r>
              <a:rPr lang="en-US" i="1" dirty="0">
                <a:solidFill>
                  <a:srgbClr val="808080"/>
                </a:solidFill>
                <a:latin typeface="Arial"/>
              </a:rPr>
              <a:t>J. </a:t>
            </a:r>
            <a:r>
              <a:rPr lang="en-US" i="1" dirty="0" err="1">
                <a:solidFill>
                  <a:srgbClr val="808080"/>
                </a:solidFill>
                <a:latin typeface="Arial"/>
              </a:rPr>
              <a:t>Schirmer</a:t>
            </a:r>
            <a:r>
              <a:rPr lang="en-US" i="1" dirty="0">
                <a:solidFill>
                  <a:srgbClr val="808080"/>
                </a:solidFill>
                <a:latin typeface="Arial"/>
              </a:rPr>
              <a:t> et al., PRL 53, 1897 (1984)</a:t>
            </a:r>
            <a:endParaRPr lang="en-US" dirty="0"/>
          </a:p>
          <a:p>
            <a:pPr>
              <a:lnSpc>
                <a:spcPct val="100000"/>
              </a:lnSpc>
              <a:buFont typeface="Arial"/>
              <a:buChar char="•"/>
            </a:pPr>
            <a:r>
              <a:rPr lang="en-US" i="1" dirty="0">
                <a:solidFill>
                  <a:srgbClr val="808080"/>
                </a:solidFill>
                <a:latin typeface="Arial"/>
              </a:rPr>
              <a:t>J. </a:t>
            </a:r>
            <a:r>
              <a:rPr lang="en-US" i="1" dirty="0" err="1">
                <a:solidFill>
                  <a:srgbClr val="808080"/>
                </a:solidFill>
                <a:latin typeface="Arial"/>
              </a:rPr>
              <a:t>Kramp</a:t>
            </a:r>
            <a:r>
              <a:rPr lang="en-US" i="1" dirty="0">
                <a:solidFill>
                  <a:srgbClr val="808080"/>
                </a:solidFill>
                <a:latin typeface="Arial"/>
              </a:rPr>
              <a:t> et al., NPA 474, 412 (1987</a:t>
            </a:r>
            <a:r>
              <a:rPr lang="en-US" i="1" dirty="0" smtClean="0">
                <a:solidFill>
                  <a:srgbClr val="808080"/>
                </a:solidFill>
                <a:latin typeface="Arial"/>
              </a:rPr>
              <a:t>)</a:t>
            </a:r>
            <a:endParaRPr lang="hu-HU" i="1" dirty="0" smtClean="0">
              <a:solidFill>
                <a:srgbClr val="808080"/>
              </a:solidFill>
              <a:latin typeface="Arial"/>
            </a:endParaRPr>
          </a:p>
          <a:p>
            <a:r>
              <a:rPr lang="hu-HU" dirty="0" smtClean="0"/>
              <a:t> </a:t>
            </a:r>
            <a:r>
              <a:rPr lang="da-DK" dirty="0" smtClean="0"/>
              <a:t>Walz</a:t>
            </a:r>
            <a:r>
              <a:rPr lang="hu-HU" dirty="0" smtClean="0"/>
              <a:t>, N. </a:t>
            </a:r>
            <a:r>
              <a:rPr lang="hu-HU" dirty="0" err="1"/>
              <a:t>P</a:t>
            </a:r>
            <a:r>
              <a:rPr lang="hu-HU" dirty="0" err="1" smtClean="0"/>
              <a:t>ietrala</a:t>
            </a:r>
            <a:r>
              <a:rPr lang="da-DK" dirty="0" smtClean="0"/>
              <a:t> </a:t>
            </a:r>
            <a:r>
              <a:rPr lang="da-DK" dirty="0"/>
              <a:t>et al., </a:t>
            </a:r>
            <a:r>
              <a:rPr lang="en-US" dirty="0">
                <a:solidFill>
                  <a:schemeClr val="tx1"/>
                </a:solidFill>
                <a:latin typeface="Arial"/>
              </a:rPr>
              <a:t>Competitive </a:t>
            </a:r>
            <a:r>
              <a:rPr lang="en-US" dirty="0" smtClean="0">
                <a:solidFill>
                  <a:schemeClr val="tx1"/>
                </a:solidFill>
                <a:latin typeface="Arial"/>
              </a:rPr>
              <a:t>Double-Gamma </a:t>
            </a:r>
            <a:endParaRPr lang="hu-HU" dirty="0" smtClean="0">
              <a:solidFill>
                <a:schemeClr val="tx1"/>
              </a:solidFill>
              <a:latin typeface="Arial"/>
            </a:endParaRPr>
          </a:p>
          <a:p>
            <a:pPr marL="0" indent="0">
              <a:buNone/>
            </a:pPr>
            <a:r>
              <a:rPr lang="hu-HU" dirty="0">
                <a:latin typeface="Arial"/>
              </a:rPr>
              <a:t> </a:t>
            </a:r>
            <a:r>
              <a:rPr lang="hu-HU" dirty="0" smtClean="0">
                <a:latin typeface="Arial"/>
              </a:rPr>
              <a:t>  </a:t>
            </a:r>
            <a:r>
              <a:rPr lang="en-US" dirty="0" smtClean="0">
                <a:solidFill>
                  <a:schemeClr val="tx1"/>
                </a:solidFill>
                <a:latin typeface="Arial"/>
              </a:rPr>
              <a:t>(</a:t>
            </a:r>
            <a:r>
              <a:rPr lang="en-US" dirty="0" smtClean="0">
                <a:solidFill>
                  <a:schemeClr val="tx1"/>
                </a:solidFill>
                <a:latin typeface="Arial"/>
                <a:sym typeface="Symbol"/>
              </a:rPr>
              <a:t>D</a:t>
            </a:r>
            <a:r>
              <a:rPr lang="en-US" dirty="0" smtClean="0">
                <a:solidFill>
                  <a:schemeClr val="tx1"/>
                </a:solidFill>
                <a:latin typeface="Arial"/>
              </a:rPr>
              <a:t>ecay</a:t>
            </a:r>
            <a:r>
              <a:rPr lang="hu-HU" dirty="0" smtClean="0">
                <a:solidFill>
                  <a:schemeClr val="tx1"/>
                </a:solidFill>
              </a:rPr>
              <a:t> </a:t>
            </a:r>
            <a:r>
              <a:rPr lang="da-DK" i="1" dirty="0" smtClean="0"/>
              <a:t>Nature</a:t>
            </a:r>
            <a:r>
              <a:rPr lang="da-DK" dirty="0" smtClean="0"/>
              <a:t> </a:t>
            </a:r>
            <a:r>
              <a:rPr lang="da-DK" b="1" dirty="0"/>
              <a:t>526</a:t>
            </a:r>
            <a:r>
              <a:rPr lang="da-DK" dirty="0"/>
              <a:t>, 406 (2015) </a:t>
            </a:r>
            <a:endParaRPr lang="de-DE" dirty="0"/>
          </a:p>
          <a:p>
            <a:pPr algn="ctr"/>
            <a:endParaRPr lang="de-DE" dirty="0"/>
          </a:p>
          <a:p>
            <a:pPr>
              <a:lnSpc>
                <a:spcPct val="100000"/>
              </a:lnSpc>
              <a:buFont typeface="Arial"/>
              <a:buChar char="•"/>
            </a:pPr>
            <a:endParaRPr lang="en-US" dirty="0"/>
          </a:p>
          <a:p>
            <a:endParaRPr lang="en-US" dirty="0"/>
          </a:p>
        </p:txBody>
      </p:sp>
      <mc:AlternateContent xmlns:mc="http://schemas.openxmlformats.org/markup-compatibility/2006" xmlns:a14="http://schemas.microsoft.com/office/drawing/2010/main">
        <mc:Choice Requires="a14">
          <p:sp>
            <p:nvSpPr>
              <p:cNvPr id="10" name="Szövegdoboz 9"/>
              <p:cNvSpPr txBox="1"/>
              <p:nvPr/>
            </p:nvSpPr>
            <p:spPr>
              <a:xfrm>
                <a:off x="4427826" y="4900708"/>
                <a:ext cx="2801721" cy="801566"/>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hu-HU" sz="2400" b="0" i="1" smtClean="0">
                              <a:latin typeface="Cambria Math" panose="02040503050406030204" pitchFamily="18" charset="0"/>
                            </a:rPr>
                          </m:ctrlPr>
                        </m:funcPr>
                        <m:fName>
                          <m:r>
                            <m:rPr>
                              <m:sty m:val="p"/>
                            </m:rPr>
                            <a:rPr lang="hu-HU" sz="2400" b="0" i="0" smtClean="0">
                              <a:latin typeface="Cambria Math" panose="02040503050406030204" pitchFamily="18" charset="0"/>
                            </a:rPr>
                            <m:t>cos</m:t>
                          </m:r>
                        </m:fName>
                        <m:e>
                          <m:d>
                            <m:dPr>
                              <m:ctrlPr>
                                <a:rPr lang="hu-HU" sz="2400" b="0" i="1" smtClean="0">
                                  <a:latin typeface="Cambria Math" panose="02040503050406030204" pitchFamily="18" charset="0"/>
                                </a:rPr>
                              </m:ctrlPr>
                            </m:dPr>
                            <m:e>
                              <m:r>
                                <m:rPr>
                                  <m:sty m:val="p"/>
                                </m:rPr>
                                <a:rPr lang="el-GR" sz="2400" b="0" i="1" smtClean="0">
                                  <a:latin typeface="Cambria Math" panose="02040503050406030204" pitchFamily="18" charset="0"/>
                                </a:rPr>
                                <m:t>Θ</m:t>
                              </m:r>
                            </m:e>
                          </m:d>
                        </m:e>
                      </m:func>
                      <m:r>
                        <a:rPr lang="hu-HU" sz="2400" b="0" i="1" smtClean="0">
                          <a:latin typeface="Cambria Math" panose="02040503050406030204" pitchFamily="18" charset="0"/>
                        </a:rPr>
                        <m:t>=1−</m:t>
                      </m:r>
                      <m:f>
                        <m:fPr>
                          <m:ctrlPr>
                            <a:rPr lang="hu-HU" sz="2400" b="0" i="1" smtClean="0">
                              <a:latin typeface="Cambria Math" panose="02040503050406030204" pitchFamily="18" charset="0"/>
                            </a:rPr>
                          </m:ctrlPr>
                        </m:fPr>
                        <m:num>
                          <m:sSubSup>
                            <m:sSubSupPr>
                              <m:ctrlPr>
                                <a:rPr lang="hu-HU" sz="2400" b="0" i="1" smtClean="0">
                                  <a:latin typeface="Cambria Math" panose="02040503050406030204" pitchFamily="18" charset="0"/>
                                </a:rPr>
                              </m:ctrlPr>
                            </m:sSubSupPr>
                            <m:e>
                              <m:r>
                                <a:rPr lang="hu-HU" sz="2400" b="0" i="1" smtClean="0">
                                  <a:latin typeface="Cambria Math" panose="02040503050406030204" pitchFamily="18" charset="0"/>
                                </a:rPr>
                                <m:t>𝑚</m:t>
                              </m:r>
                            </m:e>
                            <m:sub>
                              <m:r>
                                <a:rPr lang="hu-HU" sz="2400" b="0" i="1" smtClean="0">
                                  <a:latin typeface="Cambria Math" panose="02040503050406030204" pitchFamily="18" charset="0"/>
                                </a:rPr>
                                <m:t>𝑥</m:t>
                              </m:r>
                            </m:sub>
                            <m:sup>
                              <m:r>
                                <a:rPr lang="hu-HU" sz="2400" b="0" i="1" smtClean="0">
                                  <a:latin typeface="Cambria Math" panose="02040503050406030204" pitchFamily="18" charset="0"/>
                                </a:rPr>
                                <m:t>2</m:t>
                              </m:r>
                            </m:sup>
                          </m:sSubSup>
                        </m:num>
                        <m:den>
                          <m:r>
                            <a:rPr lang="hu-HU" sz="2400" b="0" i="1" smtClean="0">
                              <a:latin typeface="Cambria Math" panose="02040503050406030204" pitchFamily="18" charset="0"/>
                            </a:rPr>
                            <m:t>2</m:t>
                          </m:r>
                          <m:sSub>
                            <m:sSubPr>
                              <m:ctrlPr>
                                <a:rPr lang="hu-HU" sz="2400" b="0" i="1" smtClean="0">
                                  <a:latin typeface="Cambria Math" panose="02040503050406030204" pitchFamily="18" charset="0"/>
                                </a:rPr>
                              </m:ctrlPr>
                            </m:sSubPr>
                            <m:e>
                              <m:sSub>
                                <m:sSubPr>
                                  <m:ctrlPr>
                                    <a:rPr lang="hu-HU" sz="2400" b="0" i="1" smtClean="0">
                                      <a:latin typeface="Cambria Math" panose="02040503050406030204" pitchFamily="18" charset="0"/>
                                    </a:rPr>
                                  </m:ctrlPr>
                                </m:sSubPr>
                                <m:e>
                                  <m:r>
                                    <a:rPr lang="hu-HU" sz="2400" b="0" i="1" smtClean="0">
                                      <a:latin typeface="Cambria Math" panose="02040503050406030204" pitchFamily="18" charset="0"/>
                                    </a:rPr>
                                    <m:t>𝐸</m:t>
                                  </m:r>
                                </m:e>
                                <m:sub>
                                  <m:r>
                                    <a:rPr lang="hu-HU" sz="2400" b="0" i="1" smtClean="0">
                                      <a:latin typeface="Cambria Math" panose="02040503050406030204" pitchFamily="18" charset="0"/>
                                    </a:rPr>
                                    <m:t>1</m:t>
                                  </m:r>
                                </m:sub>
                              </m:sSub>
                              <m:r>
                                <a:rPr lang="hu-HU" sz="2400" b="0" i="1" smtClean="0">
                                  <a:latin typeface="Cambria Math" panose="02040503050406030204" pitchFamily="18" charset="0"/>
                                </a:rPr>
                                <m:t>𝐸</m:t>
                              </m:r>
                            </m:e>
                            <m:sub>
                              <m:r>
                                <a:rPr lang="hu-HU" sz="2400" b="0" i="1" smtClean="0">
                                  <a:latin typeface="Cambria Math" panose="02040503050406030204" pitchFamily="18" charset="0"/>
                                </a:rPr>
                                <m:t>2</m:t>
                              </m:r>
                            </m:sub>
                          </m:sSub>
                        </m:den>
                      </m:f>
                    </m:oMath>
                  </m:oMathPara>
                </a14:m>
                <a:endParaRPr lang="en-US" sz="2400" dirty="0"/>
              </a:p>
            </p:txBody>
          </p:sp>
        </mc:Choice>
        <mc:Fallback xmlns="">
          <p:sp>
            <p:nvSpPr>
              <p:cNvPr id="10" name="Szövegdoboz 9"/>
              <p:cNvSpPr txBox="1">
                <a:spLocks noRot="1" noChangeAspect="1" noMove="1" noResize="1" noEditPoints="1" noAdjustHandles="1" noChangeArrowheads="1" noChangeShapeType="1" noTextEdit="1"/>
              </p:cNvSpPr>
              <p:nvPr/>
            </p:nvSpPr>
            <p:spPr>
              <a:xfrm>
                <a:off x="4427826" y="4900708"/>
                <a:ext cx="2801721" cy="801566"/>
              </a:xfrm>
              <a:prstGeom prst="rect">
                <a:avLst/>
              </a:prstGeom>
              <a:blipFill rotWithShape="0">
                <a:blip r:embed="rId2"/>
                <a:stretch>
                  <a:fillRect/>
                </a:stretch>
              </a:blipFill>
            </p:spPr>
            <p:txBody>
              <a:bodyPr/>
              <a:lstStyle/>
              <a:p>
                <a:r>
                  <a:rPr lang="en-US">
                    <a:noFill/>
                  </a:rPr>
                  <a:t> </a:t>
                </a:r>
              </a:p>
            </p:txBody>
          </p:sp>
        </mc:Fallback>
      </mc:AlternateContent>
      <p:sp>
        <p:nvSpPr>
          <p:cNvPr id="11" name="Szövegdoboz 10"/>
          <p:cNvSpPr txBox="1"/>
          <p:nvPr/>
        </p:nvSpPr>
        <p:spPr>
          <a:xfrm>
            <a:off x="1227610" y="5887450"/>
            <a:ext cx="10118272" cy="461665"/>
          </a:xfrm>
          <a:prstGeom prst="rect">
            <a:avLst/>
          </a:prstGeom>
          <a:solidFill>
            <a:schemeClr val="bg1"/>
          </a:solidFill>
        </p:spPr>
        <p:txBody>
          <a:bodyPr wrap="square" rtlCol="0">
            <a:spAutoFit/>
          </a:bodyPr>
          <a:lstStyle/>
          <a:p>
            <a:r>
              <a:rPr lang="en-US" sz="2400" b="1" dirty="0" smtClean="0">
                <a:solidFill>
                  <a:srgbClr val="FF0000"/>
                </a:solidFill>
              </a:rPr>
              <a:t>Study the angular correlation with state of the art 3”x3” LaBr</a:t>
            </a:r>
            <a:r>
              <a:rPr lang="en-US" sz="2400" b="1" baseline="-25000" dirty="0" smtClean="0">
                <a:solidFill>
                  <a:srgbClr val="FF0000"/>
                </a:solidFill>
              </a:rPr>
              <a:t>3</a:t>
            </a:r>
            <a:r>
              <a:rPr lang="en-US" sz="2400" b="1" dirty="0" smtClean="0">
                <a:solidFill>
                  <a:srgbClr val="FF0000"/>
                </a:solidFill>
              </a:rPr>
              <a:t> detectors!</a:t>
            </a:r>
            <a:endParaRPr lang="en-US" sz="2400" b="1" dirty="0">
              <a:solidFill>
                <a:srgbClr val="FF0000"/>
              </a:solidFill>
            </a:endParaRPr>
          </a:p>
        </p:txBody>
      </p:sp>
      <p:sp>
        <p:nvSpPr>
          <p:cNvPr id="4" name="Élőláb helye 3"/>
          <p:cNvSpPr>
            <a:spLocks noGrp="1"/>
          </p:cNvSpPr>
          <p:nvPr>
            <p:ph type="ftr" sz="quarter" idx="11"/>
          </p:nvPr>
        </p:nvSpPr>
        <p:spPr/>
        <p:txBody>
          <a:bodyPr/>
          <a:lstStyle/>
          <a:p>
            <a:r>
              <a:rPr lang="en-US" smtClean="0"/>
              <a:t>X17 boson Krasznahorkay</a:t>
            </a:r>
            <a:endParaRPr lang="en-US"/>
          </a:p>
        </p:txBody>
      </p:sp>
      <p:sp>
        <p:nvSpPr>
          <p:cNvPr id="5" name="Dia számának helye 4"/>
          <p:cNvSpPr>
            <a:spLocks noGrp="1"/>
          </p:cNvSpPr>
          <p:nvPr>
            <p:ph type="sldNum" sz="quarter" idx="12"/>
          </p:nvPr>
        </p:nvSpPr>
        <p:spPr/>
        <p:txBody>
          <a:bodyPr/>
          <a:lstStyle/>
          <a:p>
            <a:fld id="{D71F331B-749B-4A91-A79A-CDCD31E3B9A3}" type="slidenum">
              <a:rPr lang="en-US" smtClean="0"/>
              <a:t>24</a:t>
            </a:fld>
            <a:endParaRPr lang="en-US"/>
          </a:p>
        </p:txBody>
      </p:sp>
    </p:spTree>
    <p:extLst>
      <p:ext uri="{BB962C8B-B14F-4D97-AF65-F5344CB8AC3E}">
        <p14:creationId xmlns:p14="http://schemas.microsoft.com/office/powerpoint/2010/main" val="8371260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635277" y="432581"/>
            <a:ext cx="10159247" cy="1280890"/>
          </a:xfrm>
        </p:spPr>
        <p:txBody>
          <a:bodyPr>
            <a:normAutofit fontScale="90000"/>
          </a:bodyPr>
          <a:lstStyle/>
          <a:p>
            <a:r>
              <a:rPr lang="en-US" b="1" dirty="0" smtClean="0"/>
              <a:t>The experimental setup in Debrecen including both the e</a:t>
            </a:r>
            <a:r>
              <a:rPr lang="en-US" b="1" baseline="30000" dirty="0" smtClean="0"/>
              <a:t>+</a:t>
            </a:r>
            <a:r>
              <a:rPr lang="en-US" b="1" dirty="0" smtClean="0"/>
              <a:t>e</a:t>
            </a:r>
            <a:r>
              <a:rPr lang="en-US" b="1" baseline="30000" dirty="0" smtClean="0"/>
              <a:t>-</a:t>
            </a:r>
            <a:r>
              <a:rPr lang="en-US" b="1" dirty="0" smtClean="0"/>
              <a:t> and the γ-ray spectrometer</a:t>
            </a:r>
            <a:r>
              <a:rPr lang="hu-HU" b="1" dirty="0" smtClean="0"/>
              <a:t>s</a:t>
            </a:r>
            <a:endParaRPr lang="en-US" b="1" dirty="0"/>
          </a:p>
        </p:txBody>
      </p:sp>
      <p:pic>
        <p:nvPicPr>
          <p:cNvPr id="4" name="Tartalom helye 3"/>
          <p:cNvPicPr>
            <a:picLocks noGrp="1" noChangeAspect="1"/>
          </p:cNvPicPr>
          <p:nvPr>
            <p:ph idx="1"/>
          </p:nvPr>
        </p:nvPicPr>
        <p:blipFill>
          <a:blip r:embed="rId2"/>
          <a:stretch>
            <a:fillRect/>
          </a:stretch>
        </p:blipFill>
        <p:spPr>
          <a:xfrm>
            <a:off x="491853" y="2435061"/>
            <a:ext cx="3843962" cy="4351338"/>
          </a:xfrm>
          <a:prstGeom prst="rect">
            <a:avLst/>
          </a:prstGeom>
        </p:spPr>
      </p:pic>
      <p:pic>
        <p:nvPicPr>
          <p:cNvPr id="5" name="Kép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5816" y="1721728"/>
            <a:ext cx="6856028" cy="4570685"/>
          </a:xfrm>
          <a:prstGeom prst="rect">
            <a:avLst/>
          </a:prstGeom>
        </p:spPr>
      </p:pic>
      <p:sp>
        <p:nvSpPr>
          <p:cNvPr id="3" name="Élőláb helye 2"/>
          <p:cNvSpPr>
            <a:spLocks noGrp="1"/>
          </p:cNvSpPr>
          <p:nvPr>
            <p:ph type="ftr" sz="quarter" idx="11"/>
          </p:nvPr>
        </p:nvSpPr>
        <p:spPr/>
        <p:txBody>
          <a:bodyPr/>
          <a:lstStyle/>
          <a:p>
            <a:r>
              <a:rPr lang="en-US" smtClean="0"/>
              <a:t>X17 boson Krasznahorkay</a:t>
            </a:r>
            <a:endParaRPr lang="en-US"/>
          </a:p>
        </p:txBody>
      </p:sp>
      <p:sp>
        <p:nvSpPr>
          <p:cNvPr id="6" name="Dia számának helye 5"/>
          <p:cNvSpPr>
            <a:spLocks noGrp="1"/>
          </p:cNvSpPr>
          <p:nvPr>
            <p:ph type="sldNum" sz="quarter" idx="12"/>
          </p:nvPr>
        </p:nvSpPr>
        <p:spPr/>
        <p:txBody>
          <a:bodyPr/>
          <a:lstStyle/>
          <a:p>
            <a:fld id="{D71F331B-749B-4A91-A79A-CDCD31E3B9A3}" type="slidenum">
              <a:rPr lang="en-US" smtClean="0"/>
              <a:t>25</a:t>
            </a:fld>
            <a:endParaRPr lang="en-US"/>
          </a:p>
        </p:txBody>
      </p:sp>
    </p:spTree>
    <p:extLst>
      <p:ext uri="{BB962C8B-B14F-4D97-AF65-F5344CB8AC3E}">
        <p14:creationId xmlns:p14="http://schemas.microsoft.com/office/powerpoint/2010/main" val="7676860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806853" y="169182"/>
            <a:ext cx="9978611" cy="1325563"/>
          </a:xfrm>
        </p:spPr>
        <p:txBody>
          <a:bodyPr>
            <a:normAutofit fontScale="90000"/>
          </a:bodyPr>
          <a:lstStyle/>
          <a:p>
            <a:r>
              <a:rPr lang="en-US" b="1" dirty="0" smtClean="0">
                <a:solidFill>
                  <a:schemeClr val="tx1"/>
                </a:solidFill>
              </a:rPr>
              <a:t>The </a:t>
            </a:r>
            <a:r>
              <a:rPr lang="en-US" b="1" baseline="30000" dirty="0" smtClean="0">
                <a:solidFill>
                  <a:schemeClr val="tx1"/>
                </a:solidFill>
              </a:rPr>
              <a:t>3</a:t>
            </a:r>
            <a:r>
              <a:rPr lang="en-US" b="1" dirty="0" smtClean="0">
                <a:solidFill>
                  <a:schemeClr val="tx1"/>
                </a:solidFill>
              </a:rPr>
              <a:t>He(</a:t>
            </a:r>
            <a:r>
              <a:rPr lang="en-US" b="1" dirty="0" err="1" smtClean="0">
                <a:solidFill>
                  <a:schemeClr val="tx1"/>
                </a:solidFill>
              </a:rPr>
              <a:t>n,γγ</a:t>
            </a:r>
            <a:r>
              <a:rPr lang="en-US" b="1" dirty="0" smtClean="0">
                <a:solidFill>
                  <a:schemeClr val="tx1"/>
                </a:solidFill>
              </a:rPr>
              <a:t>)</a:t>
            </a:r>
            <a:r>
              <a:rPr lang="en-US" b="1" baseline="30000" dirty="0" smtClean="0">
                <a:solidFill>
                  <a:schemeClr val="tx1"/>
                </a:solidFill>
              </a:rPr>
              <a:t>4</a:t>
            </a:r>
            <a:r>
              <a:rPr lang="en-US" b="1" dirty="0" smtClean="0">
                <a:solidFill>
                  <a:schemeClr val="tx1"/>
                </a:solidFill>
              </a:rPr>
              <a:t>He experiment in </a:t>
            </a:r>
            <a:r>
              <a:rPr lang="en-US" b="1" dirty="0" err="1" smtClean="0">
                <a:solidFill>
                  <a:schemeClr val="tx1"/>
                </a:solidFill>
              </a:rPr>
              <a:t>Garching</a:t>
            </a:r>
            <a:r>
              <a:rPr lang="en-US" b="1" dirty="0" smtClean="0">
                <a:solidFill>
                  <a:schemeClr val="tx1"/>
                </a:solidFill>
              </a:rPr>
              <a:t> with the FRM II High Flux Reactor (10</a:t>
            </a:r>
            <a:r>
              <a:rPr lang="en-US" b="1" baseline="30000" dirty="0" smtClean="0">
                <a:solidFill>
                  <a:schemeClr val="tx1"/>
                </a:solidFill>
              </a:rPr>
              <a:t>10</a:t>
            </a:r>
            <a:r>
              <a:rPr lang="en-US" b="1" dirty="0" smtClean="0">
                <a:solidFill>
                  <a:schemeClr val="tx1"/>
                </a:solidFill>
              </a:rPr>
              <a:t> cold n/cm2)</a:t>
            </a:r>
            <a:endParaRPr lang="en-US" b="1" dirty="0">
              <a:solidFill>
                <a:schemeClr val="tx1"/>
              </a:solidFill>
            </a:endParaRPr>
          </a:p>
        </p:txBody>
      </p:sp>
      <p:pic>
        <p:nvPicPr>
          <p:cNvPr id="6" name="Tartalom helye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7428" y="1549978"/>
            <a:ext cx="7736111" cy="4351338"/>
          </a:xfrm>
        </p:spPr>
      </p:pic>
      <p:sp>
        <p:nvSpPr>
          <p:cNvPr id="5" name="Dia számának helye 4"/>
          <p:cNvSpPr>
            <a:spLocks noGrp="1"/>
          </p:cNvSpPr>
          <p:nvPr>
            <p:ph type="sldNum" sz="quarter" idx="12"/>
          </p:nvPr>
        </p:nvSpPr>
        <p:spPr/>
        <p:txBody>
          <a:bodyPr/>
          <a:lstStyle/>
          <a:p>
            <a:fld id="{D71F331B-749B-4A91-A79A-CDCD31E3B9A3}" type="slidenum">
              <a:rPr lang="en-US" smtClean="0"/>
              <a:t>26</a:t>
            </a:fld>
            <a:endParaRPr lang="en-US"/>
          </a:p>
        </p:txBody>
      </p:sp>
      <p:pic>
        <p:nvPicPr>
          <p:cNvPr id="7" name="Kép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8935" y="3659766"/>
            <a:ext cx="3980684" cy="2241550"/>
          </a:xfrm>
          <a:prstGeom prst="rect">
            <a:avLst/>
          </a:prstGeom>
        </p:spPr>
      </p:pic>
      <p:pic>
        <p:nvPicPr>
          <p:cNvPr id="8" name="Kép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5978" y="1549978"/>
            <a:ext cx="3606530" cy="2029505"/>
          </a:xfrm>
          <a:prstGeom prst="rect">
            <a:avLst/>
          </a:prstGeom>
        </p:spPr>
      </p:pic>
      <p:sp>
        <p:nvSpPr>
          <p:cNvPr id="3" name="Szövegdoboz 2"/>
          <p:cNvSpPr txBox="1"/>
          <p:nvPr/>
        </p:nvSpPr>
        <p:spPr>
          <a:xfrm>
            <a:off x="738815" y="5946999"/>
            <a:ext cx="6686093" cy="923330"/>
          </a:xfrm>
          <a:prstGeom prst="rect">
            <a:avLst/>
          </a:prstGeom>
          <a:solidFill>
            <a:schemeClr val="bg2"/>
          </a:solidFill>
        </p:spPr>
        <p:txBody>
          <a:bodyPr wrap="square" rtlCol="0">
            <a:spAutoFit/>
          </a:bodyPr>
          <a:lstStyle/>
          <a:p>
            <a:r>
              <a:rPr lang="en-US" dirty="0" smtClean="0"/>
              <a:t>Coincidence γ-ray spectrometer with twelve 3”x3” LaBr3 detectors.</a:t>
            </a:r>
          </a:p>
          <a:p>
            <a:r>
              <a:rPr lang="en-US" dirty="0" smtClean="0"/>
              <a:t>The angle between the detectors is 30 degree, and the detector plain</a:t>
            </a:r>
          </a:p>
          <a:p>
            <a:r>
              <a:rPr lang="en-US" dirty="0" smtClean="0"/>
              <a:t>Is perpendicular to the beam.</a:t>
            </a:r>
            <a:endParaRPr lang="en-US" dirty="0"/>
          </a:p>
        </p:txBody>
      </p:sp>
      <p:sp>
        <p:nvSpPr>
          <p:cNvPr id="9" name="Szövegdoboz 8"/>
          <p:cNvSpPr txBox="1"/>
          <p:nvPr/>
        </p:nvSpPr>
        <p:spPr>
          <a:xfrm>
            <a:off x="7695590" y="5981599"/>
            <a:ext cx="4557370" cy="1200329"/>
          </a:xfrm>
          <a:prstGeom prst="rect">
            <a:avLst/>
          </a:prstGeom>
          <a:noFill/>
        </p:spPr>
        <p:txBody>
          <a:bodyPr wrap="square" rtlCol="0">
            <a:spAutoFit/>
          </a:bodyPr>
          <a:lstStyle/>
          <a:p>
            <a:r>
              <a:rPr lang="en-US" dirty="0" smtClean="0"/>
              <a:t>The pressurized (2 bar) </a:t>
            </a:r>
            <a:r>
              <a:rPr lang="en-US" baseline="30000" dirty="0" smtClean="0"/>
              <a:t>3</a:t>
            </a:r>
            <a:r>
              <a:rPr lang="en-US" dirty="0" smtClean="0"/>
              <a:t>He target located in the middle of the spectrometer, and the active cosmic-ray shield (above). </a:t>
            </a:r>
          </a:p>
          <a:p>
            <a:endParaRPr lang="en-US" dirty="0"/>
          </a:p>
        </p:txBody>
      </p:sp>
      <p:cxnSp>
        <p:nvCxnSpPr>
          <p:cNvPr id="11" name="Egyenes összekötő nyíllal 10"/>
          <p:cNvCxnSpPr/>
          <p:nvPr/>
        </p:nvCxnSpPr>
        <p:spPr>
          <a:xfrm flipH="1" flipV="1">
            <a:off x="4601261" y="4074566"/>
            <a:ext cx="4908499" cy="6071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Élőláb helye 3"/>
          <p:cNvSpPr>
            <a:spLocks noGrp="1"/>
          </p:cNvSpPr>
          <p:nvPr>
            <p:ph type="ftr" sz="quarter" idx="11"/>
          </p:nvPr>
        </p:nvSpPr>
        <p:spPr/>
        <p:txBody>
          <a:bodyPr/>
          <a:lstStyle/>
          <a:p>
            <a:r>
              <a:rPr lang="en-US" smtClean="0"/>
              <a:t>X17 boson Krasznahorkay</a:t>
            </a:r>
            <a:endParaRPr lang="en-US"/>
          </a:p>
        </p:txBody>
      </p:sp>
    </p:spTree>
    <p:extLst>
      <p:ext uri="{BB962C8B-B14F-4D97-AF65-F5344CB8AC3E}">
        <p14:creationId xmlns:p14="http://schemas.microsoft.com/office/powerpoint/2010/main" val="10866891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ép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813" y="1391367"/>
            <a:ext cx="3831182" cy="3879272"/>
          </a:xfrm>
          <a:prstGeom prst="rect">
            <a:avLst/>
          </a:prstGeom>
        </p:spPr>
      </p:pic>
      <p:pic>
        <p:nvPicPr>
          <p:cNvPr id="14" name="Kép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0350" y="1391366"/>
            <a:ext cx="3879272" cy="3879272"/>
          </a:xfrm>
          <a:prstGeom prst="rect">
            <a:avLst/>
          </a:prstGeom>
        </p:spPr>
      </p:pic>
      <p:pic>
        <p:nvPicPr>
          <p:cNvPr id="15" name="Kép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102" y="1416263"/>
            <a:ext cx="3854376" cy="3854376"/>
          </a:xfrm>
          <a:prstGeom prst="rect">
            <a:avLst/>
          </a:prstGeom>
        </p:spPr>
      </p:pic>
      <p:cxnSp>
        <p:nvCxnSpPr>
          <p:cNvPr id="10" name="Egyenes összekötő nyíllal 9"/>
          <p:cNvCxnSpPr/>
          <p:nvPr/>
        </p:nvCxnSpPr>
        <p:spPr>
          <a:xfrm>
            <a:off x="6162095" y="2411100"/>
            <a:ext cx="0" cy="64882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Szövegdoboz 15"/>
          <p:cNvSpPr txBox="1"/>
          <p:nvPr/>
        </p:nvSpPr>
        <p:spPr>
          <a:xfrm>
            <a:off x="921695" y="5602167"/>
            <a:ext cx="3357676" cy="830997"/>
          </a:xfrm>
          <a:prstGeom prst="rect">
            <a:avLst/>
          </a:prstGeom>
          <a:solidFill>
            <a:schemeClr val="bg1"/>
          </a:solidFill>
        </p:spPr>
        <p:txBody>
          <a:bodyPr wrap="square" rtlCol="0">
            <a:spAutoFit/>
          </a:bodyPr>
          <a:lstStyle/>
          <a:p>
            <a:r>
              <a:rPr lang="en-US" sz="2400" dirty="0" smtClean="0"/>
              <a:t>A typical singles γ-ray spectrum </a:t>
            </a:r>
            <a:endParaRPr lang="en-US" sz="2400" dirty="0"/>
          </a:p>
        </p:txBody>
      </p:sp>
      <p:sp>
        <p:nvSpPr>
          <p:cNvPr id="18" name="Szövegdoboz 17"/>
          <p:cNvSpPr txBox="1"/>
          <p:nvPr/>
        </p:nvSpPr>
        <p:spPr>
          <a:xfrm>
            <a:off x="5016461" y="5631564"/>
            <a:ext cx="3692410" cy="830997"/>
          </a:xfrm>
          <a:prstGeom prst="rect">
            <a:avLst/>
          </a:prstGeom>
          <a:solidFill>
            <a:schemeClr val="bg1"/>
          </a:solidFill>
        </p:spPr>
        <p:txBody>
          <a:bodyPr wrap="square" rtlCol="0">
            <a:spAutoFit/>
          </a:bodyPr>
          <a:lstStyle/>
          <a:p>
            <a:r>
              <a:rPr lang="en-US" sz="2400" dirty="0" smtClean="0"/>
              <a:t>Typical sum-energy spectra for coincident detectors</a:t>
            </a:r>
            <a:endParaRPr lang="en-US" sz="2400" dirty="0"/>
          </a:p>
        </p:txBody>
      </p:sp>
      <p:sp>
        <p:nvSpPr>
          <p:cNvPr id="19" name="Szövegdoboz 18"/>
          <p:cNvSpPr txBox="1"/>
          <p:nvPr/>
        </p:nvSpPr>
        <p:spPr>
          <a:xfrm>
            <a:off x="9298375" y="5564451"/>
            <a:ext cx="2779776" cy="830997"/>
          </a:xfrm>
          <a:prstGeom prst="rect">
            <a:avLst/>
          </a:prstGeom>
          <a:solidFill>
            <a:schemeClr val="bg1"/>
          </a:solidFill>
        </p:spPr>
        <p:txBody>
          <a:bodyPr wrap="square" rtlCol="0">
            <a:spAutoFit/>
          </a:bodyPr>
          <a:lstStyle/>
          <a:p>
            <a:r>
              <a:rPr lang="en-US" sz="2400" dirty="0" smtClean="0"/>
              <a:t>Preliminary </a:t>
            </a:r>
            <a:r>
              <a:rPr lang="en-US" sz="2400" dirty="0" err="1" smtClean="0"/>
              <a:t>γγ</a:t>
            </a:r>
            <a:r>
              <a:rPr lang="en-US" sz="2400" dirty="0" smtClean="0"/>
              <a:t>-angular correlation</a:t>
            </a:r>
            <a:endParaRPr lang="en-US" sz="2400" dirty="0"/>
          </a:p>
        </p:txBody>
      </p:sp>
      <p:sp>
        <p:nvSpPr>
          <p:cNvPr id="11" name="Rectangle 6"/>
          <p:cNvSpPr txBox="1">
            <a:spLocks noChangeArrowheads="1"/>
          </p:cNvSpPr>
          <p:nvPr/>
        </p:nvSpPr>
        <p:spPr bwMode="auto">
          <a:xfrm>
            <a:off x="947951" y="60812"/>
            <a:ext cx="10428287" cy="1446550"/>
          </a:xfrm>
          <a:prstGeom prst="rect">
            <a:avLst/>
          </a:prstGeom>
          <a:gradFill rotWithShape="1">
            <a:gsLst>
              <a:gs pos="0">
                <a:srgbClr val="29AADE"/>
              </a:gs>
              <a:gs pos="50000">
                <a:srgbClr val="C8E9F7"/>
              </a:gs>
              <a:gs pos="100000">
                <a:srgbClr val="29AADE"/>
              </a:gs>
            </a:gsLst>
            <a:lin ang="18900000" scaled="1"/>
          </a:gradFill>
          <a:ln w="9525" algn="ctr">
            <a:solidFill>
              <a:srgbClr val="ADAAAD"/>
            </a:solidFill>
            <a:miter lim="800000"/>
            <a:headEnd/>
            <a:tailEnd/>
          </a:ln>
        </p:spPr>
        <p:txBody>
          <a:bodyPr wrap="square" anchor="ctr">
            <a:spAutoFit/>
          </a:bodyPr>
          <a:lstStyle>
            <a:lvl1pPr eaLnBrk="0" hangingPunct="0">
              <a:defRPr>
                <a:solidFill>
                  <a:schemeClr val="tx1"/>
                </a:solidFill>
                <a:latin typeface="Constantia" panose="02030602050306030303" pitchFamily="18" charset="0"/>
                <a:cs typeface="Arial" panose="020B0604020202020204" pitchFamily="34" charset="0"/>
              </a:defRPr>
            </a:lvl1pPr>
            <a:lvl2pPr marL="742950" indent="-285750" eaLnBrk="0" hangingPunct="0">
              <a:defRPr>
                <a:solidFill>
                  <a:schemeClr val="tx1"/>
                </a:solidFill>
                <a:latin typeface="Constantia" panose="02030602050306030303" pitchFamily="18" charset="0"/>
                <a:cs typeface="Arial" panose="020B0604020202020204" pitchFamily="34" charset="0"/>
              </a:defRPr>
            </a:lvl2pPr>
            <a:lvl3pPr marL="1143000" indent="-228600" eaLnBrk="0" hangingPunct="0">
              <a:defRPr>
                <a:solidFill>
                  <a:schemeClr val="tx1"/>
                </a:solidFill>
                <a:latin typeface="Constantia" panose="02030602050306030303" pitchFamily="18" charset="0"/>
                <a:cs typeface="Arial" panose="020B0604020202020204" pitchFamily="34" charset="0"/>
              </a:defRPr>
            </a:lvl3pPr>
            <a:lvl4pPr marL="1600200" indent="-228600" eaLnBrk="0" hangingPunct="0">
              <a:defRPr>
                <a:solidFill>
                  <a:schemeClr val="tx1"/>
                </a:solidFill>
                <a:latin typeface="Constantia" panose="02030602050306030303" pitchFamily="18" charset="0"/>
                <a:cs typeface="Arial" panose="020B0604020202020204" pitchFamily="34" charset="0"/>
              </a:defRPr>
            </a:lvl4pPr>
            <a:lvl5pPr marL="2057400" indent="-228600" eaLnBrk="0" hangingPunct="0">
              <a:defRPr>
                <a:solidFill>
                  <a:schemeClr val="tx1"/>
                </a:solidFill>
                <a:latin typeface="Constantia" panose="0203060205030603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9pPr>
          </a:lstStyle>
          <a:p>
            <a:pPr algn="ctr" eaLnBrk="1" hangingPunct="1">
              <a:spcBef>
                <a:spcPct val="50000"/>
              </a:spcBef>
            </a:pPr>
            <a:r>
              <a:rPr lang="en-US" sz="4400" b="1" dirty="0">
                <a:solidFill>
                  <a:srgbClr val="FF0000"/>
                </a:solidFill>
                <a:latin typeface="Calibri" panose="020F0502020204030204" pitchFamily="34" charset="0"/>
              </a:rPr>
              <a:t>The first </a:t>
            </a:r>
            <a:r>
              <a:rPr lang="hu-HU" sz="4400" b="1" dirty="0" smtClean="0">
                <a:solidFill>
                  <a:srgbClr val="FF0000"/>
                </a:solidFill>
                <a:latin typeface="Calibri" panose="020F0502020204030204" pitchFamily="34" charset="0"/>
              </a:rPr>
              <a:t>(</a:t>
            </a:r>
            <a:r>
              <a:rPr lang="hu-HU" sz="4400" b="1" dirty="0" err="1" smtClean="0">
                <a:solidFill>
                  <a:srgbClr val="FF0000"/>
                </a:solidFill>
                <a:latin typeface="Calibri" panose="020F0502020204030204" pitchFamily="34" charset="0"/>
              </a:rPr>
              <a:t>very</a:t>
            </a:r>
            <a:r>
              <a:rPr lang="hu-HU" sz="4400" b="1" dirty="0" smtClean="0">
                <a:solidFill>
                  <a:srgbClr val="FF0000"/>
                </a:solidFill>
                <a:latin typeface="Calibri" panose="020F0502020204030204" pitchFamily="34" charset="0"/>
              </a:rPr>
              <a:t> </a:t>
            </a:r>
            <a:r>
              <a:rPr lang="hu-HU" sz="4400" b="1" dirty="0" err="1" smtClean="0">
                <a:solidFill>
                  <a:srgbClr val="FF0000"/>
                </a:solidFill>
                <a:latin typeface="Calibri" panose="020F0502020204030204" pitchFamily="34" charset="0"/>
              </a:rPr>
              <a:t>preliminary</a:t>
            </a:r>
            <a:r>
              <a:rPr lang="hu-HU" sz="4400" b="1" dirty="0" smtClean="0">
                <a:solidFill>
                  <a:srgbClr val="FF0000"/>
                </a:solidFill>
                <a:latin typeface="Calibri" panose="020F0502020204030204" pitchFamily="34" charset="0"/>
              </a:rPr>
              <a:t>) </a:t>
            </a:r>
            <a:r>
              <a:rPr lang="en-US" sz="4400" b="1" dirty="0" smtClean="0">
                <a:solidFill>
                  <a:srgbClr val="FF0000"/>
                </a:solidFill>
                <a:latin typeface="Calibri" panose="020F0502020204030204" pitchFamily="34" charset="0"/>
              </a:rPr>
              <a:t>results </a:t>
            </a:r>
            <a:r>
              <a:rPr lang="hu-HU" sz="4400" b="1" dirty="0" err="1">
                <a:solidFill>
                  <a:srgbClr val="FF0000"/>
                </a:solidFill>
                <a:latin typeface="Calibri" panose="020F0502020204030204" pitchFamily="34" charset="0"/>
              </a:rPr>
              <a:t>obtained</a:t>
            </a:r>
            <a:r>
              <a:rPr lang="hu-HU" sz="4400" b="1" dirty="0">
                <a:solidFill>
                  <a:srgbClr val="FF0000"/>
                </a:solidFill>
                <a:latin typeface="Calibri" panose="020F0502020204030204" pitchFamily="34" charset="0"/>
              </a:rPr>
              <a:t> </a:t>
            </a:r>
            <a:r>
              <a:rPr lang="en-US" sz="4400" b="1" dirty="0">
                <a:solidFill>
                  <a:srgbClr val="FF0000"/>
                </a:solidFill>
                <a:latin typeface="Calibri" panose="020F0502020204030204" pitchFamily="34" charset="0"/>
              </a:rPr>
              <a:t>in </a:t>
            </a:r>
            <a:r>
              <a:rPr lang="en-US" sz="4400" b="1" dirty="0" err="1" smtClean="0">
                <a:solidFill>
                  <a:srgbClr val="FF0000"/>
                </a:solidFill>
                <a:latin typeface="Calibri" panose="020F0502020204030204" pitchFamily="34" charset="0"/>
              </a:rPr>
              <a:t>Garching</a:t>
            </a:r>
            <a:endParaRPr lang="en-US" sz="4400" b="1" dirty="0">
              <a:solidFill>
                <a:srgbClr val="FF0000"/>
              </a:solidFill>
              <a:latin typeface="Calibri" panose="020F0502020204030204" pitchFamily="34" charset="0"/>
            </a:endParaRPr>
          </a:p>
        </p:txBody>
      </p:sp>
      <p:sp>
        <p:nvSpPr>
          <p:cNvPr id="2" name="Élőláb helye 1"/>
          <p:cNvSpPr>
            <a:spLocks noGrp="1"/>
          </p:cNvSpPr>
          <p:nvPr>
            <p:ph type="ftr" sz="quarter" idx="11"/>
          </p:nvPr>
        </p:nvSpPr>
        <p:spPr/>
        <p:txBody>
          <a:bodyPr/>
          <a:lstStyle/>
          <a:p>
            <a:r>
              <a:rPr lang="en-US" smtClean="0"/>
              <a:t>X17 boson Krasznahorkay</a:t>
            </a:r>
            <a:endParaRPr lang="en-US"/>
          </a:p>
        </p:txBody>
      </p:sp>
      <p:sp>
        <p:nvSpPr>
          <p:cNvPr id="3" name="Dia számának helye 2"/>
          <p:cNvSpPr>
            <a:spLocks noGrp="1"/>
          </p:cNvSpPr>
          <p:nvPr>
            <p:ph type="sldNum" sz="quarter" idx="12"/>
          </p:nvPr>
        </p:nvSpPr>
        <p:spPr/>
        <p:txBody>
          <a:bodyPr/>
          <a:lstStyle/>
          <a:p>
            <a:fld id="{D71F331B-749B-4A91-A79A-CDCD31E3B9A3}" type="slidenum">
              <a:rPr lang="en-US" smtClean="0"/>
              <a:t>27</a:t>
            </a:fld>
            <a:endParaRPr lang="en-US"/>
          </a:p>
        </p:txBody>
      </p:sp>
    </p:spTree>
    <p:extLst>
      <p:ext uri="{BB962C8B-B14F-4D97-AF65-F5344CB8AC3E}">
        <p14:creationId xmlns:p14="http://schemas.microsoft.com/office/powerpoint/2010/main" val="42370277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65126"/>
            <a:ext cx="10515600" cy="962932"/>
          </a:xfrm>
        </p:spPr>
        <p:txBody>
          <a:bodyPr/>
          <a:lstStyle/>
          <a:p>
            <a:r>
              <a:rPr lang="en-US" b="1" dirty="0" smtClean="0">
                <a:solidFill>
                  <a:srgbClr val="FF0000"/>
                </a:solidFill>
              </a:rPr>
              <a:t>Promising outlook</a:t>
            </a:r>
            <a:endParaRPr lang="en-US" b="1" dirty="0">
              <a:solidFill>
                <a:srgbClr val="FF0000"/>
              </a:solidFill>
            </a:endParaRPr>
          </a:p>
        </p:txBody>
      </p:sp>
      <p:pic>
        <p:nvPicPr>
          <p:cNvPr id="4" name="Tartalom helye 3"/>
          <p:cNvPicPr>
            <a:picLocks noGrp="1" noChangeAspect="1"/>
          </p:cNvPicPr>
          <p:nvPr>
            <p:ph idx="1"/>
          </p:nvPr>
        </p:nvPicPr>
        <p:blipFill>
          <a:blip r:embed="rId2"/>
          <a:stretch>
            <a:fillRect/>
          </a:stretch>
        </p:blipFill>
        <p:spPr>
          <a:xfrm>
            <a:off x="747988" y="1530188"/>
            <a:ext cx="9702297" cy="5327812"/>
          </a:xfrm>
          <a:prstGeom prst="rect">
            <a:avLst/>
          </a:prstGeom>
        </p:spPr>
      </p:pic>
      <p:sp>
        <p:nvSpPr>
          <p:cNvPr id="3" name="Élőláb helye 2"/>
          <p:cNvSpPr>
            <a:spLocks noGrp="1"/>
          </p:cNvSpPr>
          <p:nvPr>
            <p:ph type="ftr" sz="quarter" idx="11"/>
          </p:nvPr>
        </p:nvSpPr>
        <p:spPr/>
        <p:txBody>
          <a:bodyPr/>
          <a:lstStyle/>
          <a:p>
            <a:r>
              <a:rPr lang="en-US" smtClean="0"/>
              <a:t>X17 boson Krasznahorkay</a:t>
            </a:r>
            <a:endParaRPr lang="en-US"/>
          </a:p>
        </p:txBody>
      </p:sp>
      <p:sp>
        <p:nvSpPr>
          <p:cNvPr id="5" name="Dia számának helye 4"/>
          <p:cNvSpPr>
            <a:spLocks noGrp="1"/>
          </p:cNvSpPr>
          <p:nvPr>
            <p:ph type="sldNum" sz="quarter" idx="12"/>
          </p:nvPr>
        </p:nvSpPr>
        <p:spPr/>
        <p:txBody>
          <a:bodyPr/>
          <a:lstStyle/>
          <a:p>
            <a:fld id="{D71F331B-749B-4A91-A79A-CDCD31E3B9A3}" type="slidenum">
              <a:rPr lang="en-US" smtClean="0"/>
              <a:t>28</a:t>
            </a:fld>
            <a:endParaRPr lang="en-US"/>
          </a:p>
        </p:txBody>
      </p:sp>
    </p:spTree>
    <p:extLst>
      <p:ext uri="{BB962C8B-B14F-4D97-AF65-F5344CB8AC3E}">
        <p14:creationId xmlns:p14="http://schemas.microsoft.com/office/powerpoint/2010/main" val="12162985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Élőláb helye 3"/>
          <p:cNvSpPr>
            <a:spLocks noGrp="1"/>
          </p:cNvSpPr>
          <p:nvPr>
            <p:ph type="ftr" sz="quarter" idx="11"/>
          </p:nvPr>
        </p:nvSpPr>
        <p:spPr/>
        <p:txBody>
          <a:bodyPr/>
          <a:lstStyle/>
          <a:p>
            <a:r>
              <a:rPr lang="en-US" smtClean="0"/>
              <a:t>X17 boson Krasznahorkay</a:t>
            </a:r>
            <a:endParaRPr lang="en-US"/>
          </a:p>
        </p:txBody>
      </p:sp>
      <p:sp>
        <p:nvSpPr>
          <p:cNvPr id="5" name="Dia számának helye 4"/>
          <p:cNvSpPr>
            <a:spLocks noGrp="1"/>
          </p:cNvSpPr>
          <p:nvPr>
            <p:ph type="sldNum" sz="quarter" idx="12"/>
          </p:nvPr>
        </p:nvSpPr>
        <p:spPr/>
        <p:txBody>
          <a:bodyPr/>
          <a:lstStyle/>
          <a:p>
            <a:fld id="{D71F331B-749B-4A91-A79A-CDCD31E3B9A3}" type="slidenum">
              <a:rPr lang="en-US" smtClean="0"/>
              <a:t>29</a:t>
            </a:fld>
            <a:endParaRPr lang="en-US"/>
          </a:p>
        </p:txBody>
      </p:sp>
      <p:pic>
        <p:nvPicPr>
          <p:cNvPr id="7" name="Kép 6"/>
          <p:cNvPicPr>
            <a:picLocks noChangeAspect="1"/>
          </p:cNvPicPr>
          <p:nvPr/>
        </p:nvPicPr>
        <p:blipFill>
          <a:blip r:embed="rId2"/>
          <a:stretch>
            <a:fillRect/>
          </a:stretch>
        </p:blipFill>
        <p:spPr>
          <a:xfrm>
            <a:off x="-125586" y="420129"/>
            <a:ext cx="7925084" cy="6388443"/>
          </a:xfrm>
          <a:prstGeom prst="rect">
            <a:avLst/>
          </a:prstGeom>
        </p:spPr>
      </p:pic>
      <p:sp>
        <p:nvSpPr>
          <p:cNvPr id="2" name="Téglalap 1"/>
          <p:cNvSpPr/>
          <p:nvPr/>
        </p:nvSpPr>
        <p:spPr>
          <a:xfrm>
            <a:off x="8153400" y="646739"/>
            <a:ext cx="3674533" cy="5314660"/>
          </a:xfrm>
          <a:prstGeom prst="rect">
            <a:avLst/>
          </a:prstGeom>
        </p:spPr>
        <p:txBody>
          <a:bodyPr wrap="square">
            <a:spAutoFit/>
          </a:bodyPr>
          <a:lstStyle/>
          <a:p>
            <a:pPr>
              <a:lnSpc>
                <a:spcPct val="107000"/>
              </a:lnSpc>
              <a:spcAft>
                <a:spcPts val="800"/>
              </a:spcAft>
            </a:pPr>
            <a:r>
              <a:rPr lang="en-GB" sz="2400" dirty="0">
                <a:latin typeface="Calibri" panose="020F0502020204030204" pitchFamily="34" charset="0"/>
                <a:ea typeface="Calibri" panose="020F0502020204030204" pitchFamily="34" charset="0"/>
                <a:cs typeface="Times New Roman" panose="02020603050405020304" pitchFamily="18" charset="0"/>
              </a:rPr>
              <a:t>Recently, the NA64 experiment at CERN presented the first direct search </a:t>
            </a:r>
            <a:r>
              <a:rPr lang="en-GB" sz="2400" dirty="0">
                <a:solidFill>
                  <a:srgbClr val="231F20"/>
                </a:solidFill>
                <a:latin typeface="NimbusRomNo9L-Regu"/>
                <a:ea typeface="Calibri" panose="020F0502020204030204" pitchFamily="34" charset="0"/>
                <a:cs typeface="Times New Roman" panose="02020603050405020304" pitchFamily="18" charset="0"/>
              </a:rPr>
              <a:t>with a 100 GeV</a:t>
            </a:r>
            <a:r>
              <a:rPr lang="en-GB" sz="2400" i="1" dirty="0">
                <a:solidFill>
                  <a:srgbClr val="231F20"/>
                </a:solidFill>
                <a:latin typeface="CMMI10"/>
                <a:ea typeface="Calibri" panose="020F0502020204030204" pitchFamily="34" charset="0"/>
                <a:cs typeface="Times New Roman" panose="02020603050405020304" pitchFamily="18" charset="0"/>
              </a:rPr>
              <a:t>/</a:t>
            </a:r>
            <a:r>
              <a:rPr lang="en-GB" sz="2400" i="1" dirty="0">
                <a:solidFill>
                  <a:srgbClr val="231F20"/>
                </a:solidFill>
                <a:latin typeface="NimbusRomNo9L-ReguItal"/>
                <a:ea typeface="Calibri" panose="020F0502020204030204" pitchFamily="34" charset="0"/>
                <a:cs typeface="Times New Roman" panose="02020603050405020304" pitchFamily="18" charset="0"/>
              </a:rPr>
              <a:t>c e</a:t>
            </a:r>
            <a:r>
              <a:rPr lang="en-GB" sz="2400" i="1" baseline="30000" dirty="0">
                <a:solidFill>
                  <a:srgbClr val="231F20"/>
                </a:solidFill>
                <a:latin typeface="NimbusRomNo9L-ReguItal"/>
                <a:ea typeface="Calibri" panose="020F0502020204030204" pitchFamily="34" charset="0"/>
                <a:cs typeface="Times New Roman" panose="02020603050405020304" pitchFamily="18" charset="0"/>
              </a:rPr>
              <a:t>-</a:t>
            </a:r>
            <a:r>
              <a:rPr lang="en-GB" sz="1400" i="1" dirty="0">
                <a:solidFill>
                  <a:srgbClr val="231F20"/>
                </a:solidFill>
                <a:latin typeface="CMSY10"/>
                <a:ea typeface="Calibri" panose="020F0502020204030204" pitchFamily="34" charset="0"/>
                <a:cs typeface="Times New Roman" panose="02020603050405020304" pitchFamily="18" charset="0"/>
              </a:rPr>
              <a:t> </a:t>
            </a:r>
            <a:r>
              <a:rPr lang="en-GB" sz="2400" dirty="0">
                <a:solidFill>
                  <a:srgbClr val="231F20"/>
                </a:solidFill>
                <a:latin typeface="NimbusRomNo9L-Regu"/>
                <a:ea typeface="Calibri" panose="020F0502020204030204" pitchFamily="34" charset="0"/>
                <a:cs typeface="Times New Roman" panose="02020603050405020304" pitchFamily="18" charset="0"/>
              </a:rPr>
              <a:t>beam</a:t>
            </a:r>
            <a:r>
              <a:rPr lang="en-GB" sz="2400" dirty="0">
                <a:latin typeface="Calibri" panose="020F0502020204030204" pitchFamily="34" charset="0"/>
                <a:ea typeface="Calibri" panose="020F0502020204030204" pitchFamily="34" charset="0"/>
                <a:cs typeface="Times New Roman" panose="02020603050405020304" pitchFamily="18" charset="0"/>
              </a:rPr>
              <a:t> for this hypothetical 16.7 MeV/c</a:t>
            </a:r>
            <a:r>
              <a:rPr lang="en-GB" sz="2400" baseline="30000" dirty="0">
                <a:latin typeface="Calibri" panose="020F0502020204030204" pitchFamily="34" charset="0"/>
                <a:ea typeface="Calibri" panose="020F0502020204030204" pitchFamily="34" charset="0"/>
                <a:cs typeface="Times New Roman" panose="02020603050405020304" pitchFamily="18" charset="0"/>
              </a:rPr>
              <a:t>2</a:t>
            </a:r>
            <a:r>
              <a:rPr lang="en-GB" sz="2400" dirty="0">
                <a:latin typeface="Calibri" panose="020F0502020204030204" pitchFamily="34" charset="0"/>
                <a:ea typeface="Calibri" panose="020F0502020204030204" pitchFamily="34" charset="0"/>
                <a:cs typeface="Times New Roman" panose="02020603050405020304" pitchFamily="18" charset="0"/>
              </a:rPr>
              <a:t> boson and </a:t>
            </a:r>
            <a:r>
              <a:rPr lang="en-GB" sz="2400" dirty="0" smtClean="0">
                <a:latin typeface="Calibri" panose="020F0502020204030204" pitchFamily="34" charset="0"/>
                <a:ea typeface="Calibri" panose="020F0502020204030204" pitchFamily="34" charset="0"/>
                <a:cs typeface="Times New Roman" panose="02020603050405020304" pitchFamily="18" charset="0"/>
              </a:rPr>
              <a:t>exclude</a:t>
            </a:r>
            <a:r>
              <a:rPr lang="hu-HU" sz="2400" dirty="0" smtClean="0">
                <a:latin typeface="Calibri" panose="020F0502020204030204" pitchFamily="34" charset="0"/>
                <a:ea typeface="Calibri" panose="020F0502020204030204" pitchFamily="34" charset="0"/>
                <a:cs typeface="Times New Roman" panose="02020603050405020304" pitchFamily="18" charset="0"/>
              </a:rPr>
              <a:t>d</a:t>
            </a:r>
            <a:r>
              <a:rPr lang="en-GB" sz="2400" dirty="0" smtClean="0">
                <a:latin typeface="Calibri" panose="020F0502020204030204" pitchFamily="34" charset="0"/>
                <a:ea typeface="Calibri" panose="020F0502020204030204" pitchFamily="34" charset="0"/>
                <a:cs typeface="Times New Roman" panose="02020603050405020304" pitchFamily="18" charset="0"/>
              </a:rPr>
              <a:t> </a:t>
            </a:r>
            <a:r>
              <a:rPr lang="en-GB" sz="2400" dirty="0">
                <a:latin typeface="Calibri" panose="020F0502020204030204" pitchFamily="34" charset="0"/>
                <a:ea typeface="Calibri" panose="020F0502020204030204" pitchFamily="34" charset="0"/>
                <a:cs typeface="Times New Roman" panose="02020603050405020304" pitchFamily="18" charset="0"/>
              </a:rPr>
              <a:t>part of its allowed parameter </a:t>
            </a:r>
            <a:r>
              <a:rPr lang="en-GB" sz="2400" dirty="0" smtClean="0">
                <a:latin typeface="Calibri" panose="020F0502020204030204" pitchFamily="34" charset="0"/>
                <a:ea typeface="Calibri" panose="020F0502020204030204" pitchFamily="34" charset="0"/>
                <a:cs typeface="Times New Roman" panose="02020603050405020304" pitchFamily="18" charset="0"/>
              </a:rPr>
              <a:t>space, </a:t>
            </a:r>
            <a:r>
              <a:rPr lang="en-GB"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but leaving the still unexplored region </a:t>
            </a:r>
            <a:endParaRPr lang="hu-HU" sz="24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4.2x10</a:t>
            </a:r>
            <a:r>
              <a:rPr lang="en-GB" sz="2400" baseline="300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-4</a:t>
            </a:r>
            <a:r>
              <a:rPr lang="en-GB" sz="24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&lt;</a:t>
            </a:r>
            <a:r>
              <a:rPr lang="en-GB" sz="2400"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ε</a:t>
            </a:r>
            <a:r>
              <a:rPr lang="en-GB" sz="2400" baseline="-25000"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e</a:t>
            </a:r>
            <a:r>
              <a:rPr lang="en-GB" sz="24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&lt;1.4x10</a:t>
            </a:r>
            <a:r>
              <a:rPr lang="en-GB" sz="2400" baseline="300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-3</a:t>
            </a:r>
            <a:r>
              <a:rPr lang="en-GB" sz="24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GB"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as quite an exciting prospect for further research.</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00658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50800" y="2858499"/>
            <a:ext cx="7935118" cy="3803557"/>
          </a:xfrm>
        </p:spPr>
        <p:txBody>
          <a:bodyPr>
            <a:normAutofit fontScale="90000"/>
          </a:bodyPr>
          <a:lstStyle/>
          <a:p>
            <a:r>
              <a:rPr lang="en-US" sz="3200" b="1" dirty="0">
                <a:solidFill>
                  <a:srgbClr val="FF0000"/>
                </a:solidFill>
              </a:rPr>
              <a:t>Search for a light neutral boson in nuclear </a:t>
            </a:r>
            <a:r>
              <a:rPr lang="en-US" sz="3200" b="1" dirty="0" smtClean="0">
                <a:solidFill>
                  <a:srgbClr val="FF0000"/>
                </a:solidFill>
              </a:rPr>
              <a:t>transitions</a:t>
            </a:r>
            <a:r>
              <a:rPr lang="hu-HU" sz="3200" b="1" dirty="0" smtClean="0">
                <a:solidFill>
                  <a:srgbClr val="FF0000"/>
                </a:solidFill>
              </a:rPr>
              <a:t/>
            </a:r>
            <a:br>
              <a:rPr lang="hu-HU" sz="3200" b="1" dirty="0" smtClean="0">
                <a:solidFill>
                  <a:srgbClr val="FF0000"/>
                </a:solidFill>
              </a:rPr>
            </a:br>
            <a:r>
              <a:rPr lang="hu-HU" sz="3200" i="1" dirty="0">
                <a:solidFill>
                  <a:srgbClr val="002060"/>
                </a:solidFill>
              </a:rPr>
              <a:t>Attila </a:t>
            </a:r>
            <a:r>
              <a:rPr lang="hu-HU" sz="3200" i="1" dirty="0" err="1">
                <a:solidFill>
                  <a:srgbClr val="002060"/>
                </a:solidFill>
              </a:rPr>
              <a:t>Krasznahorkay</a:t>
            </a:r>
            <a:r>
              <a:rPr lang="hu-HU" sz="3200" i="1" dirty="0">
                <a:solidFill>
                  <a:srgbClr val="002060"/>
                </a:solidFill>
              </a:rPr>
              <a:t>, F.W.N. de </a:t>
            </a:r>
            <a:r>
              <a:rPr lang="hu-HU" sz="3200" i="1" dirty="0" err="1">
                <a:solidFill>
                  <a:srgbClr val="002060"/>
                </a:solidFill>
              </a:rPr>
              <a:t>Boer</a:t>
            </a:r>
            <a:r>
              <a:rPr lang="hu-HU" sz="3200" i="1" dirty="0">
                <a:solidFill>
                  <a:srgbClr val="002060"/>
                </a:solidFill>
              </a:rPr>
              <a:t>, M. Csatlós, </a:t>
            </a:r>
            <a:r>
              <a:rPr lang="hu-HU" sz="3200" i="1" dirty="0" smtClean="0">
                <a:solidFill>
                  <a:srgbClr val="002060"/>
                </a:solidFill>
              </a:rPr>
              <a:t/>
            </a:r>
            <a:br>
              <a:rPr lang="hu-HU" sz="3200" i="1" dirty="0" smtClean="0">
                <a:solidFill>
                  <a:srgbClr val="002060"/>
                </a:solidFill>
              </a:rPr>
            </a:br>
            <a:r>
              <a:rPr lang="hu-HU" sz="3200" i="1" dirty="0" smtClean="0">
                <a:solidFill>
                  <a:srgbClr val="002060"/>
                </a:solidFill>
              </a:rPr>
              <a:t>L</a:t>
            </a:r>
            <a:r>
              <a:rPr lang="hu-HU" sz="3200" i="1" dirty="0">
                <a:solidFill>
                  <a:srgbClr val="002060"/>
                </a:solidFill>
              </a:rPr>
              <a:t>. Csige, Z. Gácsi, J. Gulyás, M. Hunyadi, T.J. Ketel, </a:t>
            </a:r>
            <a:br>
              <a:rPr lang="hu-HU" sz="3200" i="1" dirty="0">
                <a:solidFill>
                  <a:srgbClr val="002060"/>
                </a:solidFill>
              </a:rPr>
            </a:br>
            <a:r>
              <a:rPr lang="hu-HU" sz="3200" i="1" dirty="0">
                <a:solidFill>
                  <a:srgbClr val="002060"/>
                </a:solidFill>
              </a:rPr>
              <a:t>A. </a:t>
            </a:r>
            <a:r>
              <a:rPr lang="hu-HU" sz="3200" i="1" dirty="0" err="1">
                <a:solidFill>
                  <a:srgbClr val="002060"/>
                </a:solidFill>
              </a:rPr>
              <a:t>Krasznahorkay</a:t>
            </a:r>
            <a:r>
              <a:rPr lang="hu-HU" sz="3200" i="1" dirty="0">
                <a:solidFill>
                  <a:srgbClr val="002060"/>
                </a:solidFill>
              </a:rPr>
              <a:t> </a:t>
            </a:r>
            <a:r>
              <a:rPr lang="hu-HU" sz="3200" i="1" dirty="0" err="1">
                <a:solidFill>
                  <a:srgbClr val="002060"/>
                </a:solidFill>
              </a:rPr>
              <a:t>Jr</a:t>
            </a:r>
            <a:r>
              <a:rPr lang="hu-HU" sz="3200" i="1" dirty="0">
                <a:solidFill>
                  <a:srgbClr val="002060"/>
                </a:solidFill>
              </a:rPr>
              <a:t>., R.G. Lovas, B.M. </a:t>
            </a:r>
            <a:r>
              <a:rPr lang="hu-HU" sz="3200" i="1" dirty="0" err="1">
                <a:solidFill>
                  <a:srgbClr val="002060"/>
                </a:solidFill>
              </a:rPr>
              <a:t>Nyakó</a:t>
            </a:r>
            <a:r>
              <a:rPr lang="hu-HU" sz="3200" i="1" dirty="0">
                <a:solidFill>
                  <a:srgbClr val="002060"/>
                </a:solidFill>
              </a:rPr>
              <a:t>, </a:t>
            </a:r>
            <a:br>
              <a:rPr lang="hu-HU" sz="3200" i="1" dirty="0">
                <a:solidFill>
                  <a:srgbClr val="002060"/>
                </a:solidFill>
              </a:rPr>
            </a:br>
            <a:r>
              <a:rPr lang="hu-HU" sz="3200" i="1" dirty="0">
                <a:solidFill>
                  <a:srgbClr val="002060"/>
                </a:solidFill>
              </a:rPr>
              <a:t>L. </a:t>
            </a:r>
            <a:r>
              <a:rPr lang="hu-HU" sz="3200" i="1" dirty="0" err="1">
                <a:solidFill>
                  <a:srgbClr val="002060"/>
                </a:solidFill>
              </a:rPr>
              <a:t>Stuhl</a:t>
            </a:r>
            <a:r>
              <a:rPr lang="hu-HU" sz="3200" i="1" dirty="0">
                <a:solidFill>
                  <a:srgbClr val="002060"/>
                </a:solidFill>
              </a:rPr>
              <a:t>, T. Tornyi, J. Van </a:t>
            </a:r>
            <a:r>
              <a:rPr lang="hu-HU" sz="3200" i="1" dirty="0" err="1">
                <a:solidFill>
                  <a:srgbClr val="002060"/>
                </a:solidFill>
              </a:rPr>
              <a:t>Klinken</a:t>
            </a:r>
            <a:r>
              <a:rPr lang="hu-HU" sz="3200" i="1" dirty="0">
                <a:solidFill>
                  <a:srgbClr val="002060"/>
                </a:solidFill>
              </a:rPr>
              <a:t/>
            </a:r>
            <a:br>
              <a:rPr lang="hu-HU" sz="3200" i="1" dirty="0">
                <a:solidFill>
                  <a:srgbClr val="002060"/>
                </a:solidFill>
              </a:rPr>
            </a:br>
            <a:r>
              <a:rPr lang="hu-HU" sz="3200" dirty="0" smtClean="0">
                <a:solidFill>
                  <a:srgbClr val="FF0000"/>
                </a:solidFill>
              </a:rPr>
              <a:t/>
            </a:r>
            <a:br>
              <a:rPr lang="hu-HU" sz="3200" dirty="0" smtClean="0">
                <a:solidFill>
                  <a:srgbClr val="FF0000"/>
                </a:solidFill>
              </a:rPr>
            </a:br>
            <a:r>
              <a:rPr lang="en-US" sz="3200" dirty="0" smtClean="0">
                <a:solidFill>
                  <a:srgbClr val="FF0000"/>
                </a:solidFill>
              </a:rPr>
              <a:t>The </a:t>
            </a:r>
            <a:r>
              <a:rPr lang="en-US" sz="3200" dirty="0" smtClean="0">
                <a:solidFill>
                  <a:srgbClr val="FF0000"/>
                </a:solidFill>
              </a:rPr>
              <a:t>boson showed up with </a:t>
            </a:r>
            <a:r>
              <a:rPr lang="en-US" sz="3200" dirty="0" smtClean="0">
                <a:solidFill>
                  <a:srgbClr val="FF0000"/>
                </a:solidFill>
              </a:rPr>
              <a:t>≈</a:t>
            </a:r>
            <a:r>
              <a:rPr lang="en-US" sz="3200" dirty="0" smtClean="0">
                <a:solidFill>
                  <a:srgbClr val="FF0000"/>
                </a:solidFill>
              </a:rPr>
              <a:t>3σ </a:t>
            </a:r>
            <a:r>
              <a:rPr lang="en-US" sz="3200" dirty="0" smtClean="0">
                <a:solidFill>
                  <a:srgbClr val="FF0000"/>
                </a:solidFill>
              </a:rPr>
              <a:t>confidence</a:t>
            </a:r>
            <a:r>
              <a:rPr lang="hu-HU" sz="3200" dirty="0" smtClean="0">
                <a:solidFill>
                  <a:srgbClr val="FF0000"/>
                </a:solidFill>
              </a:rPr>
              <a:t> </a:t>
            </a:r>
            <a:r>
              <a:rPr lang="hu-HU" sz="3200" dirty="0" smtClean="0">
                <a:solidFill>
                  <a:srgbClr val="FF0000"/>
                </a:solidFill>
                <a:sym typeface="Wingdings" panose="05000000000000000000" pitchFamily="2" charset="2"/>
              </a:rPr>
              <a:t></a:t>
            </a:r>
            <a:br>
              <a:rPr lang="hu-HU" sz="3200" dirty="0" smtClean="0">
                <a:solidFill>
                  <a:srgbClr val="FF0000"/>
                </a:solidFill>
                <a:sym typeface="Wingdings" panose="05000000000000000000" pitchFamily="2" charset="2"/>
              </a:rPr>
            </a:br>
            <a:r>
              <a:rPr lang="hu-HU" sz="3200" dirty="0" err="1" smtClean="0">
                <a:solidFill>
                  <a:srgbClr val="FF0000"/>
                </a:solidFill>
                <a:sym typeface="Wingdings" panose="05000000000000000000" pitchFamily="2" charset="2"/>
              </a:rPr>
              <a:t>inspiration</a:t>
            </a:r>
            <a:r>
              <a:rPr lang="hu-HU" sz="3200" dirty="0" smtClean="0">
                <a:solidFill>
                  <a:srgbClr val="FF0000"/>
                </a:solidFill>
                <a:sym typeface="Wingdings" panose="05000000000000000000" pitchFamily="2" charset="2"/>
              </a:rPr>
              <a:t> </a:t>
            </a:r>
            <a:r>
              <a:rPr lang="hu-HU" sz="3200" dirty="0" err="1" smtClean="0">
                <a:solidFill>
                  <a:srgbClr val="FF0000"/>
                </a:solidFill>
                <a:sym typeface="Wingdings" panose="05000000000000000000" pitchFamily="2" charset="2"/>
              </a:rPr>
              <a:t>for</a:t>
            </a:r>
            <a:r>
              <a:rPr lang="hu-HU" sz="3200" dirty="0" smtClean="0">
                <a:solidFill>
                  <a:srgbClr val="FF0000"/>
                </a:solidFill>
                <a:sym typeface="Wingdings" panose="05000000000000000000" pitchFamily="2" charset="2"/>
              </a:rPr>
              <a:t> </a:t>
            </a:r>
            <a:r>
              <a:rPr lang="hu-HU" sz="3200" dirty="0" err="1" smtClean="0">
                <a:solidFill>
                  <a:srgbClr val="FF0000"/>
                </a:solidFill>
                <a:sym typeface="Wingdings" panose="05000000000000000000" pitchFamily="2" charset="2"/>
              </a:rPr>
              <a:t>further</a:t>
            </a:r>
            <a:r>
              <a:rPr lang="hu-HU" sz="3200" dirty="0" smtClean="0">
                <a:solidFill>
                  <a:srgbClr val="FF0000"/>
                </a:solidFill>
                <a:sym typeface="Wingdings" panose="05000000000000000000" pitchFamily="2" charset="2"/>
              </a:rPr>
              <a:t> more </a:t>
            </a:r>
            <a:r>
              <a:rPr lang="hu-HU" sz="3200" dirty="0" err="1" smtClean="0">
                <a:solidFill>
                  <a:srgbClr val="FF0000"/>
                </a:solidFill>
                <a:sym typeface="Wingdings" panose="05000000000000000000" pitchFamily="2" charset="2"/>
              </a:rPr>
              <a:t>precise</a:t>
            </a:r>
            <a:r>
              <a:rPr lang="hu-HU" sz="3200" dirty="0" smtClean="0">
                <a:solidFill>
                  <a:srgbClr val="FF0000"/>
                </a:solidFill>
                <a:sym typeface="Wingdings" panose="05000000000000000000" pitchFamily="2" charset="2"/>
              </a:rPr>
              <a:t> </a:t>
            </a:r>
            <a:r>
              <a:rPr lang="hu-HU" sz="3200" dirty="0" err="1" smtClean="0">
                <a:solidFill>
                  <a:srgbClr val="FF0000"/>
                </a:solidFill>
                <a:sym typeface="Wingdings" panose="05000000000000000000" pitchFamily="2" charset="2"/>
              </a:rPr>
              <a:t>experiments</a:t>
            </a:r>
            <a:r>
              <a:rPr lang="hu-HU" sz="3200" dirty="0" smtClean="0">
                <a:solidFill>
                  <a:srgbClr val="FF0000"/>
                </a:solidFill>
                <a:sym typeface="Wingdings" panose="05000000000000000000" pitchFamily="2" charset="2"/>
              </a:rPr>
              <a:t> !!!</a:t>
            </a:r>
            <a:endParaRPr lang="en-US" dirty="0">
              <a:solidFill>
                <a:srgbClr val="FF0000"/>
              </a:solidFill>
            </a:endParaRPr>
          </a:p>
        </p:txBody>
      </p:sp>
      <p:pic>
        <p:nvPicPr>
          <p:cNvPr id="6" name="Tartalom helye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85918" y="2560637"/>
            <a:ext cx="4297363" cy="4297363"/>
          </a:xfrm>
        </p:spPr>
      </p:pic>
      <p:sp>
        <p:nvSpPr>
          <p:cNvPr id="5" name="Dia számának helye 4"/>
          <p:cNvSpPr>
            <a:spLocks noGrp="1"/>
          </p:cNvSpPr>
          <p:nvPr>
            <p:ph type="sldNum" sz="quarter" idx="12"/>
          </p:nvPr>
        </p:nvSpPr>
        <p:spPr/>
        <p:txBody>
          <a:bodyPr/>
          <a:lstStyle/>
          <a:p>
            <a:fld id="{F9A515ED-8A1A-4E4E-8378-07A74CD5DA02}" type="slidenum">
              <a:rPr lang="en-US" smtClean="0"/>
              <a:t>3</a:t>
            </a:fld>
            <a:endParaRPr lang="en-US"/>
          </a:p>
        </p:txBody>
      </p:sp>
      <p:sp>
        <p:nvSpPr>
          <p:cNvPr id="3" name="Téglalap 2"/>
          <p:cNvSpPr/>
          <p:nvPr/>
        </p:nvSpPr>
        <p:spPr>
          <a:xfrm>
            <a:off x="10261032" y="3891965"/>
            <a:ext cx="1547191" cy="37768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Kép 6"/>
          <p:cNvPicPr>
            <a:picLocks noChangeAspect="1"/>
          </p:cNvPicPr>
          <p:nvPr/>
        </p:nvPicPr>
        <p:blipFill>
          <a:blip r:embed="rId3"/>
          <a:stretch>
            <a:fillRect/>
          </a:stretch>
        </p:blipFill>
        <p:spPr>
          <a:xfrm>
            <a:off x="0" y="36011"/>
            <a:ext cx="12192000" cy="2465049"/>
          </a:xfrm>
          <a:prstGeom prst="rect">
            <a:avLst/>
          </a:prstGeom>
        </p:spPr>
      </p:pic>
    </p:spTree>
    <p:extLst>
      <p:ext uri="{BB962C8B-B14F-4D97-AF65-F5344CB8AC3E}">
        <p14:creationId xmlns:p14="http://schemas.microsoft.com/office/powerpoint/2010/main" val="26807190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b="1" dirty="0"/>
              <a:t>Resonant production of </a:t>
            </a:r>
            <a:r>
              <a:rPr lang="hu-HU" b="1" dirty="0" smtClean="0"/>
              <a:t>X17</a:t>
            </a:r>
            <a:r>
              <a:rPr lang="en-US" b="1" dirty="0" smtClean="0"/>
              <a:t> </a:t>
            </a:r>
            <a:r>
              <a:rPr lang="en-US" b="1" dirty="0"/>
              <a:t>in positron beam dump </a:t>
            </a:r>
            <a:r>
              <a:rPr lang="en-US" b="1" dirty="0" smtClean="0"/>
              <a:t>experiments</a:t>
            </a:r>
            <a:r>
              <a:rPr lang="hu-HU" b="1" dirty="0" smtClean="0"/>
              <a:t> </a:t>
            </a:r>
            <a:endParaRPr lang="en-US" b="1" dirty="0"/>
          </a:p>
        </p:txBody>
      </p:sp>
      <p:sp>
        <p:nvSpPr>
          <p:cNvPr id="4" name="Élőláb helye 3"/>
          <p:cNvSpPr>
            <a:spLocks noGrp="1"/>
          </p:cNvSpPr>
          <p:nvPr>
            <p:ph type="ftr" sz="quarter" idx="11"/>
          </p:nvPr>
        </p:nvSpPr>
        <p:spPr/>
        <p:txBody>
          <a:bodyPr/>
          <a:lstStyle/>
          <a:p>
            <a:r>
              <a:rPr lang="en-US" smtClean="0"/>
              <a:t>X17 boson Krasznahorkay</a:t>
            </a:r>
            <a:endParaRPr lang="en-US"/>
          </a:p>
        </p:txBody>
      </p:sp>
      <p:sp>
        <p:nvSpPr>
          <p:cNvPr id="5" name="Dia számának helye 4"/>
          <p:cNvSpPr>
            <a:spLocks noGrp="1"/>
          </p:cNvSpPr>
          <p:nvPr>
            <p:ph type="sldNum" sz="quarter" idx="12"/>
          </p:nvPr>
        </p:nvSpPr>
        <p:spPr/>
        <p:txBody>
          <a:bodyPr/>
          <a:lstStyle/>
          <a:p>
            <a:fld id="{D71F331B-749B-4A91-A79A-CDCD31E3B9A3}" type="slidenum">
              <a:rPr lang="en-US" smtClean="0"/>
              <a:t>30</a:t>
            </a:fld>
            <a:endParaRPr lang="en-US"/>
          </a:p>
        </p:txBody>
      </p:sp>
      <p:pic>
        <p:nvPicPr>
          <p:cNvPr id="6" name="Kép 5"/>
          <p:cNvPicPr>
            <a:picLocks noChangeAspect="1"/>
          </p:cNvPicPr>
          <p:nvPr/>
        </p:nvPicPr>
        <p:blipFill>
          <a:blip r:embed="rId2"/>
          <a:stretch>
            <a:fillRect/>
          </a:stretch>
        </p:blipFill>
        <p:spPr>
          <a:xfrm>
            <a:off x="499508" y="1981483"/>
            <a:ext cx="5114317" cy="4619541"/>
          </a:xfrm>
          <a:prstGeom prst="rect">
            <a:avLst/>
          </a:prstGeom>
        </p:spPr>
      </p:pic>
      <p:sp>
        <p:nvSpPr>
          <p:cNvPr id="8" name="Szövegdoboz 7"/>
          <p:cNvSpPr txBox="1"/>
          <p:nvPr/>
        </p:nvSpPr>
        <p:spPr>
          <a:xfrm>
            <a:off x="5740400" y="2024564"/>
            <a:ext cx="5613400" cy="2062103"/>
          </a:xfrm>
          <a:prstGeom prst="rect">
            <a:avLst/>
          </a:prstGeom>
          <a:noFill/>
        </p:spPr>
        <p:txBody>
          <a:bodyPr wrap="square" rtlCol="0">
            <a:spAutoFit/>
          </a:bodyPr>
          <a:lstStyle/>
          <a:p>
            <a:r>
              <a:rPr lang="en-US" sz="3200" b="1" dirty="0" smtClean="0">
                <a:solidFill>
                  <a:srgbClr val="FF0000"/>
                </a:solidFill>
              </a:rPr>
              <a:t>PADME experiment in </a:t>
            </a:r>
            <a:r>
              <a:rPr lang="en-US" sz="3200" b="1" dirty="0" err="1" smtClean="0">
                <a:solidFill>
                  <a:srgbClr val="FF0000"/>
                </a:solidFill>
              </a:rPr>
              <a:t>Frascati</a:t>
            </a:r>
            <a:endParaRPr lang="en-US" sz="3200" b="1" dirty="0" smtClean="0">
              <a:solidFill>
                <a:srgbClr val="FF0000"/>
              </a:solidFill>
            </a:endParaRPr>
          </a:p>
          <a:p>
            <a:endParaRPr lang="en-US" sz="3200" b="1" dirty="0" smtClean="0">
              <a:solidFill>
                <a:srgbClr val="FF0000"/>
              </a:solidFill>
            </a:endParaRPr>
          </a:p>
          <a:p>
            <a:r>
              <a:rPr lang="en-US" sz="3200" b="1" dirty="0" smtClean="0">
                <a:solidFill>
                  <a:srgbClr val="FF0000"/>
                </a:solidFill>
              </a:rPr>
              <a:t>It is running</a:t>
            </a:r>
            <a:r>
              <a:rPr lang="hu-HU" sz="3200" b="1" dirty="0" smtClean="0">
                <a:solidFill>
                  <a:srgbClr val="FF0000"/>
                </a:solidFill>
              </a:rPr>
              <a:t> and </a:t>
            </a:r>
            <a:r>
              <a:rPr lang="hu-HU" sz="3200" b="1" dirty="0" err="1" smtClean="0">
                <a:solidFill>
                  <a:srgbClr val="FF0000"/>
                </a:solidFill>
              </a:rPr>
              <a:t>taking</a:t>
            </a:r>
            <a:r>
              <a:rPr lang="hu-HU" sz="3200" b="1" dirty="0" smtClean="0">
                <a:solidFill>
                  <a:srgbClr val="FF0000"/>
                </a:solidFill>
              </a:rPr>
              <a:t> </a:t>
            </a:r>
            <a:r>
              <a:rPr lang="hu-HU" sz="3200" b="1" dirty="0" err="1" smtClean="0">
                <a:solidFill>
                  <a:srgbClr val="FF0000"/>
                </a:solidFill>
              </a:rPr>
              <a:t>some</a:t>
            </a:r>
            <a:r>
              <a:rPr lang="hu-HU" sz="3200" b="1" dirty="0" smtClean="0">
                <a:solidFill>
                  <a:srgbClr val="FF0000"/>
                </a:solidFill>
              </a:rPr>
              <a:t> test </a:t>
            </a:r>
            <a:r>
              <a:rPr lang="hu-HU" sz="3200" b="1" dirty="0" err="1" smtClean="0">
                <a:solidFill>
                  <a:srgbClr val="FF0000"/>
                </a:solidFill>
              </a:rPr>
              <a:t>data</a:t>
            </a:r>
            <a:endParaRPr lang="en-US" sz="3200" b="1" dirty="0">
              <a:solidFill>
                <a:srgbClr val="FF0000"/>
              </a:solidFill>
            </a:endParaRPr>
          </a:p>
        </p:txBody>
      </p:sp>
      <p:sp>
        <p:nvSpPr>
          <p:cNvPr id="9" name="Téglalap 8"/>
          <p:cNvSpPr/>
          <p:nvPr/>
        </p:nvSpPr>
        <p:spPr>
          <a:xfrm>
            <a:off x="6163734" y="4151625"/>
            <a:ext cx="5359400" cy="1815882"/>
          </a:xfrm>
          <a:prstGeom prst="rect">
            <a:avLst/>
          </a:prstGeom>
        </p:spPr>
        <p:txBody>
          <a:bodyPr wrap="square">
            <a:spAutoFit/>
          </a:bodyPr>
          <a:lstStyle/>
          <a:p>
            <a:r>
              <a:rPr lang="en-US" sz="2800" b="1" dirty="0" smtClean="0"/>
              <a:t>The</a:t>
            </a:r>
            <a:r>
              <a:rPr lang="hu-HU" sz="2800" b="1" dirty="0" smtClean="0"/>
              <a:t> project</a:t>
            </a:r>
            <a:r>
              <a:rPr lang="en-US" sz="2800" b="1" dirty="0" smtClean="0"/>
              <a:t> </a:t>
            </a:r>
            <a:r>
              <a:rPr lang="en-US" sz="2800" b="1" dirty="0"/>
              <a:t>will be improved </a:t>
            </a:r>
            <a:r>
              <a:rPr lang="en-US" sz="2800" b="1" dirty="0" smtClean="0"/>
              <a:t>for</a:t>
            </a:r>
            <a:r>
              <a:rPr lang="hu-HU" sz="2800" b="1" dirty="0" smtClean="0"/>
              <a:t> </a:t>
            </a:r>
            <a:r>
              <a:rPr lang="en-US" sz="2800" b="1" dirty="0" smtClean="0"/>
              <a:t>m</a:t>
            </a:r>
            <a:r>
              <a:rPr lang="hu-HU" sz="2800" b="1" dirty="0" smtClean="0"/>
              <a:t>c</a:t>
            </a:r>
            <a:r>
              <a:rPr lang="hu-HU" sz="2800" b="1" baseline="30000" dirty="0" smtClean="0"/>
              <a:t>2</a:t>
            </a:r>
            <a:r>
              <a:rPr lang="hu-HU" sz="2800" b="1" dirty="0" smtClean="0"/>
              <a:t>&lt;</a:t>
            </a:r>
            <a:r>
              <a:rPr lang="hu-HU" sz="2800" b="1" dirty="0"/>
              <a:t>2</a:t>
            </a:r>
            <a:r>
              <a:rPr lang="en-US" sz="2800" b="1" dirty="0" smtClean="0"/>
              <a:t>0 </a:t>
            </a:r>
            <a:r>
              <a:rPr lang="en-US" sz="2800" b="1" dirty="0"/>
              <a:t>MeV/c2, </a:t>
            </a:r>
            <a:r>
              <a:rPr lang="en-US" sz="2800" b="1" dirty="0" smtClean="0"/>
              <a:t>an</a:t>
            </a:r>
            <a:r>
              <a:rPr lang="hu-HU" sz="2800" b="1" dirty="0" smtClean="0"/>
              <a:t>d </a:t>
            </a:r>
            <a:r>
              <a:rPr lang="en-US" sz="2800" b="1" dirty="0" smtClean="0"/>
              <a:t>after </a:t>
            </a:r>
            <a:r>
              <a:rPr lang="en-US" sz="2800" b="1" dirty="0"/>
              <a:t>the experimental setup will be moved to </a:t>
            </a:r>
            <a:r>
              <a:rPr lang="en-US" sz="2800" b="1" dirty="0" smtClean="0"/>
              <a:t>Cornell</a:t>
            </a:r>
            <a:r>
              <a:rPr lang="hu-HU" sz="2800" b="1" dirty="0" smtClean="0"/>
              <a:t> </a:t>
            </a:r>
            <a:r>
              <a:rPr lang="en-US" sz="2800" b="1" dirty="0" smtClean="0"/>
              <a:t>and/or </a:t>
            </a:r>
            <a:r>
              <a:rPr lang="en-US" sz="2800" b="1" dirty="0"/>
              <a:t>JLAB.</a:t>
            </a:r>
          </a:p>
        </p:txBody>
      </p:sp>
    </p:spTree>
    <p:extLst>
      <p:ext uri="{BB962C8B-B14F-4D97-AF65-F5344CB8AC3E}">
        <p14:creationId xmlns:p14="http://schemas.microsoft.com/office/powerpoint/2010/main" val="42320488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58585" y="238804"/>
            <a:ext cx="11201400" cy="1325563"/>
          </a:xfrm>
        </p:spPr>
        <p:txBody>
          <a:bodyPr/>
          <a:lstStyle/>
          <a:p>
            <a:r>
              <a:rPr lang="en-US" b="1" dirty="0" err="1"/>
              <a:t>ForwArd</a:t>
            </a:r>
            <a:r>
              <a:rPr lang="en-US" b="1" dirty="0"/>
              <a:t> Search </a:t>
            </a:r>
            <a:r>
              <a:rPr lang="en-US" b="1" dirty="0" err="1"/>
              <a:t>ExpeRiment</a:t>
            </a:r>
            <a:r>
              <a:rPr lang="en-US" b="1" dirty="0"/>
              <a:t> (FASER) at the LHC </a:t>
            </a:r>
          </a:p>
        </p:txBody>
      </p:sp>
      <p:pic>
        <p:nvPicPr>
          <p:cNvPr id="6" name="Tartalom helye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9942" y="1690687"/>
            <a:ext cx="4539343" cy="4539343"/>
          </a:xfrm>
        </p:spPr>
      </p:pic>
      <p:sp>
        <p:nvSpPr>
          <p:cNvPr id="4" name="Élőláb helye 3"/>
          <p:cNvSpPr>
            <a:spLocks noGrp="1"/>
          </p:cNvSpPr>
          <p:nvPr>
            <p:ph type="ftr" sz="quarter" idx="11"/>
          </p:nvPr>
        </p:nvSpPr>
        <p:spPr/>
        <p:txBody>
          <a:bodyPr/>
          <a:lstStyle/>
          <a:p>
            <a:r>
              <a:rPr lang="en-US" smtClean="0"/>
              <a:t>X17 boson Krasznahorkay</a:t>
            </a:r>
            <a:endParaRPr lang="en-US"/>
          </a:p>
        </p:txBody>
      </p:sp>
      <p:sp>
        <p:nvSpPr>
          <p:cNvPr id="5" name="Dia számának helye 4"/>
          <p:cNvSpPr>
            <a:spLocks noGrp="1"/>
          </p:cNvSpPr>
          <p:nvPr>
            <p:ph type="sldNum" sz="quarter" idx="12"/>
          </p:nvPr>
        </p:nvSpPr>
        <p:spPr/>
        <p:txBody>
          <a:bodyPr/>
          <a:lstStyle/>
          <a:p>
            <a:fld id="{D71F331B-749B-4A91-A79A-CDCD31E3B9A3}" type="slidenum">
              <a:rPr lang="en-US" smtClean="0"/>
              <a:t>31</a:t>
            </a:fld>
            <a:endParaRPr lang="en-US"/>
          </a:p>
        </p:txBody>
      </p:sp>
      <p:sp>
        <p:nvSpPr>
          <p:cNvPr id="7" name="Téglalap 6"/>
          <p:cNvSpPr/>
          <p:nvPr/>
        </p:nvSpPr>
        <p:spPr>
          <a:xfrm>
            <a:off x="6718964" y="2264619"/>
            <a:ext cx="4134094" cy="2554545"/>
          </a:xfrm>
          <a:prstGeom prst="rect">
            <a:avLst/>
          </a:prstGeom>
        </p:spPr>
        <p:txBody>
          <a:bodyPr wrap="square">
            <a:spAutoFit/>
          </a:bodyPr>
          <a:lstStyle/>
          <a:p>
            <a:r>
              <a:rPr lang="hu-HU" sz="3200" dirty="0" smtClean="0">
                <a:latin typeface="Times New Roman" panose="02020603050405020304" pitchFamily="18" charset="0"/>
              </a:rPr>
              <a:t>F</a:t>
            </a:r>
            <a:r>
              <a:rPr lang="en-US" sz="3200" dirty="0" smtClean="0">
                <a:latin typeface="Times New Roman" panose="02020603050405020304" pitchFamily="18" charset="0"/>
              </a:rPr>
              <a:t>ASER </a:t>
            </a:r>
            <a:r>
              <a:rPr lang="en-US" sz="3200" dirty="0">
                <a:latin typeface="Times New Roman" panose="02020603050405020304" pitchFamily="18" charset="0"/>
              </a:rPr>
              <a:t>can discover ALPs with </a:t>
            </a:r>
            <a:r>
              <a:rPr lang="en-US" sz="3200" dirty="0" smtClean="0">
                <a:latin typeface="Times New Roman" panose="02020603050405020304" pitchFamily="18" charset="0"/>
              </a:rPr>
              <a:t>masses</a:t>
            </a:r>
            <a:r>
              <a:rPr lang="hu-HU" sz="3200" dirty="0" smtClean="0">
                <a:latin typeface="Times New Roman" panose="02020603050405020304" pitchFamily="18" charset="0"/>
              </a:rPr>
              <a:t> </a:t>
            </a:r>
            <a:r>
              <a:rPr lang="en-US" sz="3200" dirty="0" smtClean="0">
                <a:latin typeface="Arial" panose="020B0604020202020204" pitchFamily="34" charset="0"/>
              </a:rPr>
              <a:t>m</a:t>
            </a:r>
            <a:r>
              <a:rPr lang="en-US" sz="3200" baseline="-25000" dirty="0" smtClean="0">
                <a:latin typeface="Arial" panose="020B0604020202020204" pitchFamily="34" charset="0"/>
              </a:rPr>
              <a:t>a</a:t>
            </a:r>
            <a:r>
              <a:rPr lang="en-US" sz="3200" dirty="0" smtClean="0">
                <a:latin typeface="Arial" panose="020B0604020202020204" pitchFamily="34" charset="0"/>
              </a:rPr>
              <a:t>∼</a:t>
            </a:r>
            <a:r>
              <a:rPr lang="hu-HU" sz="3200" dirty="0" smtClean="0">
                <a:latin typeface="Arial" panose="020B0604020202020204" pitchFamily="34" charset="0"/>
              </a:rPr>
              <a:t>1</a:t>
            </a:r>
            <a:r>
              <a:rPr lang="en-US" sz="3200" dirty="0" smtClean="0">
                <a:latin typeface="Arial" panose="020B0604020202020204" pitchFamily="34" charset="0"/>
              </a:rPr>
              <a:t>0–400</a:t>
            </a:r>
            <a:r>
              <a:rPr lang="hu-HU" sz="3200" dirty="0" smtClean="0">
                <a:latin typeface="Arial" panose="020B0604020202020204" pitchFamily="34" charset="0"/>
              </a:rPr>
              <a:t> </a:t>
            </a:r>
            <a:r>
              <a:rPr lang="en-US" sz="3200" dirty="0" smtClean="0">
                <a:latin typeface="Times New Roman" panose="02020603050405020304" pitchFamily="18" charset="0"/>
              </a:rPr>
              <a:t>MeV</a:t>
            </a:r>
            <a:endParaRPr lang="hu-HU" sz="3200" dirty="0" smtClean="0">
              <a:latin typeface="Times New Roman" panose="02020603050405020304" pitchFamily="18" charset="0"/>
            </a:endParaRPr>
          </a:p>
          <a:p>
            <a:endParaRPr lang="hu-HU" sz="3200" dirty="0">
              <a:latin typeface="Times New Roman" panose="02020603050405020304" pitchFamily="18" charset="0"/>
            </a:endParaRPr>
          </a:p>
          <a:p>
            <a:r>
              <a:rPr lang="hu-HU" sz="3200" dirty="0" err="1" smtClean="0">
                <a:latin typeface="Times New Roman" panose="02020603050405020304" pitchFamily="18" charset="0"/>
              </a:rPr>
              <a:t>Exp</a:t>
            </a:r>
            <a:r>
              <a:rPr lang="hu-HU" sz="3200" dirty="0" smtClean="0">
                <a:latin typeface="Times New Roman" panose="02020603050405020304" pitchFamily="18" charset="0"/>
              </a:rPr>
              <a:t>. </a:t>
            </a:r>
            <a:r>
              <a:rPr lang="hu-HU" sz="3200" dirty="0" err="1" smtClean="0">
                <a:latin typeface="Times New Roman" panose="02020603050405020304" pitchFamily="18" charset="0"/>
              </a:rPr>
              <a:t>Starts</a:t>
            </a:r>
            <a:r>
              <a:rPr lang="hu-HU" sz="3200" dirty="0" smtClean="0">
                <a:latin typeface="Times New Roman" panose="02020603050405020304" pitchFamily="18" charset="0"/>
              </a:rPr>
              <a:t> </a:t>
            </a:r>
            <a:r>
              <a:rPr lang="hu-HU" sz="3200" dirty="0" err="1" smtClean="0">
                <a:latin typeface="Times New Roman" panose="02020603050405020304" pitchFamily="18" charset="0"/>
              </a:rPr>
              <a:t>at</a:t>
            </a:r>
            <a:r>
              <a:rPr lang="hu-HU" sz="3200" dirty="0" smtClean="0">
                <a:latin typeface="Times New Roman" panose="02020603050405020304" pitchFamily="18" charset="0"/>
              </a:rPr>
              <a:t> 2023.</a:t>
            </a:r>
            <a:endParaRPr lang="en-US" sz="3200" dirty="0"/>
          </a:p>
        </p:txBody>
      </p:sp>
    </p:spTree>
    <p:extLst>
      <p:ext uri="{BB962C8B-B14F-4D97-AF65-F5344CB8AC3E}">
        <p14:creationId xmlns:p14="http://schemas.microsoft.com/office/powerpoint/2010/main" val="17860513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86228" y="288925"/>
            <a:ext cx="11219543" cy="1431925"/>
          </a:xfrm>
        </p:spPr>
        <p:txBody>
          <a:bodyPr/>
          <a:lstStyle/>
          <a:p>
            <a:r>
              <a:rPr lang="en-US" b="1" dirty="0" smtClean="0"/>
              <a:t>A few other planned experiments to study X17</a:t>
            </a:r>
            <a:endParaRPr lang="en-US" b="1" dirty="0"/>
          </a:p>
        </p:txBody>
      </p:sp>
      <p:sp>
        <p:nvSpPr>
          <p:cNvPr id="3" name="Tartalom helye 2"/>
          <p:cNvSpPr>
            <a:spLocks noGrp="1"/>
          </p:cNvSpPr>
          <p:nvPr>
            <p:ph sz="half" idx="1"/>
          </p:nvPr>
        </p:nvSpPr>
        <p:spPr/>
        <p:txBody>
          <a:bodyPr/>
          <a:lstStyle/>
          <a:p>
            <a:r>
              <a:rPr lang="en-US" b="1" dirty="0"/>
              <a:t>Mu3e</a:t>
            </a:r>
            <a:r>
              <a:rPr lang="en-US" dirty="0"/>
              <a:t> is a particle physics experiment at the Paul </a:t>
            </a:r>
            <a:r>
              <a:rPr lang="en-US" dirty="0" err="1"/>
              <a:t>Scherrer</a:t>
            </a:r>
            <a:r>
              <a:rPr lang="en-US" dirty="0"/>
              <a:t> Institute, searching for decays of anti-muons (</a:t>
            </a:r>
            <a:r>
              <a:rPr lang="en-US" i="1" dirty="0"/>
              <a:t>Mu</a:t>
            </a:r>
            <a:r>
              <a:rPr lang="en-US" dirty="0"/>
              <a:t>) to an electron and two positrons (</a:t>
            </a:r>
            <a:r>
              <a:rPr lang="en-US" i="1" dirty="0"/>
              <a:t>3e</a:t>
            </a:r>
            <a:r>
              <a:rPr lang="en-US" dirty="0" smtClean="0"/>
              <a:t>)</a:t>
            </a:r>
            <a:r>
              <a:rPr lang="hu-HU" dirty="0" smtClean="0"/>
              <a:t>.</a:t>
            </a:r>
            <a:endParaRPr lang="en-US" dirty="0"/>
          </a:p>
        </p:txBody>
      </p:sp>
      <p:sp>
        <p:nvSpPr>
          <p:cNvPr id="4" name="Tartalom helye 3"/>
          <p:cNvSpPr>
            <a:spLocks noGrp="1"/>
          </p:cNvSpPr>
          <p:nvPr>
            <p:ph sz="quarter" idx="2"/>
          </p:nvPr>
        </p:nvSpPr>
        <p:spPr/>
        <p:txBody>
          <a:bodyPr/>
          <a:lstStyle/>
          <a:p>
            <a:r>
              <a:rPr lang="en-US" dirty="0" smtClean="0"/>
              <a:t>VEPP-3 is planned experiment in Vladivostok, Russia. They are planning to use intense positron beams.</a:t>
            </a:r>
            <a:endParaRPr lang="en-US" dirty="0"/>
          </a:p>
        </p:txBody>
      </p:sp>
      <p:sp>
        <p:nvSpPr>
          <p:cNvPr id="5" name="Tartalom helye 4"/>
          <p:cNvSpPr>
            <a:spLocks noGrp="1"/>
          </p:cNvSpPr>
          <p:nvPr>
            <p:ph sz="quarter" idx="3"/>
          </p:nvPr>
        </p:nvSpPr>
        <p:spPr>
          <a:xfrm>
            <a:off x="1422400" y="4478867"/>
            <a:ext cx="4927600" cy="1981200"/>
          </a:xfrm>
        </p:spPr>
        <p:txBody>
          <a:bodyPr/>
          <a:lstStyle/>
          <a:p>
            <a:r>
              <a:rPr lang="en-US" dirty="0" err="1" smtClean="0"/>
              <a:t>DarkLight</a:t>
            </a:r>
            <a:r>
              <a:rPr lang="en-US" dirty="0" smtClean="0"/>
              <a:t> is an experiment at the JLAB in USA using electron–proton collisions. </a:t>
            </a:r>
            <a:endParaRPr lang="en-US" dirty="0"/>
          </a:p>
        </p:txBody>
      </p:sp>
      <p:sp>
        <p:nvSpPr>
          <p:cNvPr id="8" name="Téglalap 7"/>
          <p:cNvSpPr/>
          <p:nvPr/>
        </p:nvSpPr>
        <p:spPr>
          <a:xfrm>
            <a:off x="6553200" y="3880835"/>
            <a:ext cx="5209419" cy="2246769"/>
          </a:xfrm>
          <a:prstGeom prst="rect">
            <a:avLst/>
          </a:prstGeom>
        </p:spPr>
        <p:txBody>
          <a:bodyPr wrap="square">
            <a:spAutoFit/>
          </a:bodyPr>
          <a:lstStyle/>
          <a:p>
            <a:r>
              <a:rPr lang="en-US" sz="2800" dirty="0"/>
              <a:t>Annual Conference on Large Hadron Collider Physics - </a:t>
            </a:r>
            <a:r>
              <a:rPr lang="en-US" sz="2800" dirty="0" smtClean="0"/>
              <a:t>LHCP2019</a:t>
            </a:r>
            <a:r>
              <a:rPr lang="hu-HU" sz="2800" dirty="0" smtClean="0"/>
              <a:t>,</a:t>
            </a:r>
          </a:p>
          <a:p>
            <a:r>
              <a:rPr lang="en-US" sz="2800" dirty="0" smtClean="0"/>
              <a:t>Jürgen </a:t>
            </a:r>
            <a:r>
              <a:rPr lang="en-US" sz="2800" dirty="0" err="1" smtClean="0"/>
              <a:t>Engelfried</a:t>
            </a:r>
            <a:r>
              <a:rPr lang="hu-HU" sz="2800" dirty="0" smtClean="0"/>
              <a:t>, </a:t>
            </a:r>
            <a:r>
              <a:rPr lang="en-US" sz="2800" dirty="0"/>
              <a:t>Dark sector searches in non-LHC </a:t>
            </a:r>
            <a:r>
              <a:rPr lang="en-US" sz="2800" dirty="0" smtClean="0"/>
              <a:t>experiments</a:t>
            </a:r>
            <a:r>
              <a:rPr lang="hu-HU" sz="2800" dirty="0" smtClean="0"/>
              <a:t>,</a:t>
            </a:r>
          </a:p>
        </p:txBody>
      </p:sp>
      <p:sp>
        <p:nvSpPr>
          <p:cNvPr id="9" name="Téglalap 8"/>
          <p:cNvSpPr/>
          <p:nvPr/>
        </p:nvSpPr>
        <p:spPr>
          <a:xfrm>
            <a:off x="180822" y="6356350"/>
            <a:ext cx="12011177" cy="400110"/>
          </a:xfrm>
          <a:prstGeom prst="rect">
            <a:avLst/>
          </a:prstGeom>
        </p:spPr>
        <p:txBody>
          <a:bodyPr wrap="square">
            <a:spAutoFit/>
          </a:bodyPr>
          <a:lstStyle/>
          <a:p>
            <a:r>
              <a:rPr lang="en-US" sz="2000" dirty="0"/>
              <a:t>https://scholar.google.hu/scholar?hl=hu&amp;as_sdt=2005&amp;sciodt=0,5&amp;cites=17391295264019262192&amp;scipsc=&amp;q=</a:t>
            </a:r>
          </a:p>
        </p:txBody>
      </p:sp>
    </p:spTree>
    <p:extLst>
      <p:ext uri="{BB962C8B-B14F-4D97-AF65-F5344CB8AC3E}">
        <p14:creationId xmlns:p14="http://schemas.microsoft.com/office/powerpoint/2010/main" val="31488017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stretch>
            <a:fillRect/>
          </a:stretch>
        </p:blipFill>
        <p:spPr>
          <a:xfrm>
            <a:off x="1716876" y="121011"/>
            <a:ext cx="9941355" cy="3216847"/>
          </a:xfrm>
          <a:prstGeom prst="rect">
            <a:avLst/>
          </a:prstGeom>
        </p:spPr>
      </p:pic>
      <p:pic>
        <p:nvPicPr>
          <p:cNvPr id="5" name="Kép 4"/>
          <p:cNvPicPr>
            <a:picLocks noChangeAspect="1"/>
          </p:cNvPicPr>
          <p:nvPr/>
        </p:nvPicPr>
        <p:blipFill>
          <a:blip r:embed="rId3"/>
          <a:stretch>
            <a:fillRect/>
          </a:stretch>
        </p:blipFill>
        <p:spPr>
          <a:xfrm>
            <a:off x="4291851" y="3396637"/>
            <a:ext cx="4522966" cy="3313382"/>
          </a:xfrm>
          <a:prstGeom prst="rect">
            <a:avLst/>
          </a:prstGeom>
        </p:spPr>
      </p:pic>
    </p:spTree>
    <p:extLst>
      <p:ext uri="{BB962C8B-B14F-4D97-AF65-F5344CB8AC3E}">
        <p14:creationId xmlns:p14="http://schemas.microsoft.com/office/powerpoint/2010/main" val="20742659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artalom helye 5"/>
          <p:cNvPicPr>
            <a:picLocks noGrp="1" noChangeAspect="1"/>
          </p:cNvPicPr>
          <p:nvPr>
            <p:ph idx="1"/>
          </p:nvPr>
        </p:nvPicPr>
        <p:blipFill>
          <a:blip r:embed="rId2"/>
          <a:stretch>
            <a:fillRect/>
          </a:stretch>
        </p:blipFill>
        <p:spPr>
          <a:xfrm>
            <a:off x="247314" y="665692"/>
            <a:ext cx="6897601" cy="3025775"/>
          </a:xfrm>
          <a:prstGeom prst="rect">
            <a:avLst/>
          </a:prstGeom>
        </p:spPr>
      </p:pic>
      <p:sp>
        <p:nvSpPr>
          <p:cNvPr id="4" name="Élőláb helye 3"/>
          <p:cNvSpPr>
            <a:spLocks noGrp="1"/>
          </p:cNvSpPr>
          <p:nvPr>
            <p:ph type="ftr" sz="quarter" idx="11"/>
          </p:nvPr>
        </p:nvSpPr>
        <p:spPr/>
        <p:txBody>
          <a:bodyPr/>
          <a:lstStyle/>
          <a:p>
            <a:r>
              <a:rPr lang="en-US" smtClean="0"/>
              <a:t>X17 boson Krasznahorkay</a:t>
            </a:r>
            <a:endParaRPr lang="en-US"/>
          </a:p>
        </p:txBody>
      </p:sp>
      <p:sp>
        <p:nvSpPr>
          <p:cNvPr id="5" name="Dia számának helye 4"/>
          <p:cNvSpPr>
            <a:spLocks noGrp="1"/>
          </p:cNvSpPr>
          <p:nvPr>
            <p:ph type="sldNum" sz="quarter" idx="12"/>
          </p:nvPr>
        </p:nvSpPr>
        <p:spPr/>
        <p:txBody>
          <a:bodyPr/>
          <a:lstStyle/>
          <a:p>
            <a:fld id="{D71F331B-749B-4A91-A79A-CDCD31E3B9A3}" type="slidenum">
              <a:rPr lang="en-US" smtClean="0"/>
              <a:t>34</a:t>
            </a:fld>
            <a:endParaRPr lang="en-US"/>
          </a:p>
        </p:txBody>
      </p:sp>
      <p:pic>
        <p:nvPicPr>
          <p:cNvPr id="7" name="Kép 6"/>
          <p:cNvPicPr>
            <a:picLocks noChangeAspect="1"/>
          </p:cNvPicPr>
          <p:nvPr/>
        </p:nvPicPr>
        <p:blipFill>
          <a:blip r:embed="rId3"/>
          <a:stretch>
            <a:fillRect/>
          </a:stretch>
        </p:blipFill>
        <p:spPr>
          <a:xfrm>
            <a:off x="8266436" y="1161837"/>
            <a:ext cx="3925564" cy="4312886"/>
          </a:xfrm>
          <a:prstGeom prst="rect">
            <a:avLst/>
          </a:prstGeom>
        </p:spPr>
      </p:pic>
      <p:pic>
        <p:nvPicPr>
          <p:cNvPr id="8" name="Picture 7" descr="atomki_s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484856" y="2311399"/>
            <a:ext cx="2702411" cy="3925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193299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descr="cope1.jpg"/>
          <p:cNvPicPr>
            <a:picLocks noChangeAspect="1"/>
          </p:cNvPicPr>
          <p:nvPr/>
        </p:nvPicPr>
        <p:blipFill>
          <a:blip r:embed="rId2" cstate="print"/>
          <a:stretch>
            <a:fillRect/>
          </a:stretch>
        </p:blipFill>
        <p:spPr>
          <a:xfrm>
            <a:off x="5015880" y="1268760"/>
            <a:ext cx="2304256" cy="2239688"/>
          </a:xfrm>
          <a:prstGeom prst="rect">
            <a:avLst/>
          </a:prstGeom>
        </p:spPr>
      </p:pic>
      <p:pic>
        <p:nvPicPr>
          <p:cNvPr id="3" name="Kép 2" descr="cope7.jpg"/>
          <p:cNvPicPr>
            <a:picLocks noChangeAspect="1"/>
          </p:cNvPicPr>
          <p:nvPr/>
        </p:nvPicPr>
        <p:blipFill>
          <a:blip r:embed="rId3" cstate="print"/>
          <a:stretch>
            <a:fillRect/>
          </a:stretch>
        </p:blipFill>
        <p:spPr>
          <a:xfrm>
            <a:off x="7680176" y="1340768"/>
            <a:ext cx="1827648" cy="1916280"/>
          </a:xfrm>
          <a:prstGeom prst="rect">
            <a:avLst/>
          </a:prstGeom>
        </p:spPr>
      </p:pic>
      <p:pic>
        <p:nvPicPr>
          <p:cNvPr id="5" name="Kép 4" descr="field2.jpg"/>
          <p:cNvPicPr>
            <a:picLocks noChangeAspect="1"/>
          </p:cNvPicPr>
          <p:nvPr/>
        </p:nvPicPr>
        <p:blipFill>
          <a:blip r:embed="rId4" cstate="print"/>
          <a:stretch>
            <a:fillRect/>
          </a:stretch>
        </p:blipFill>
        <p:spPr>
          <a:xfrm>
            <a:off x="1524000" y="3937406"/>
            <a:ext cx="3779912" cy="2920594"/>
          </a:xfrm>
          <a:prstGeom prst="rect">
            <a:avLst/>
          </a:prstGeom>
        </p:spPr>
      </p:pic>
      <p:pic>
        <p:nvPicPr>
          <p:cNvPr id="7" name="Kép 6" descr="cope2m.jpg"/>
          <p:cNvPicPr>
            <a:picLocks noChangeAspect="1"/>
          </p:cNvPicPr>
          <p:nvPr/>
        </p:nvPicPr>
        <p:blipFill>
          <a:blip r:embed="rId5" cstate="print"/>
          <a:stretch>
            <a:fillRect/>
          </a:stretch>
        </p:blipFill>
        <p:spPr>
          <a:xfrm>
            <a:off x="5663952" y="3933056"/>
            <a:ext cx="2952328" cy="2196244"/>
          </a:xfrm>
          <a:prstGeom prst="rect">
            <a:avLst/>
          </a:prstGeom>
        </p:spPr>
      </p:pic>
      <p:sp>
        <p:nvSpPr>
          <p:cNvPr id="8" name="Szövegdoboz 7"/>
          <p:cNvSpPr txBox="1"/>
          <p:nvPr/>
        </p:nvSpPr>
        <p:spPr>
          <a:xfrm>
            <a:off x="3251176" y="188641"/>
            <a:ext cx="7416824" cy="830997"/>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A </a:t>
            </a:r>
            <a:r>
              <a:rPr lang="en-US" sz="2400" b="1" u="sng" dirty="0">
                <a:solidFill>
                  <a:srgbClr val="FF0000"/>
                </a:solidFill>
                <a:latin typeface="Times New Roman" pitchFamily="18" charset="0"/>
                <a:cs typeface="Times New Roman" pitchFamily="18" charset="0"/>
              </a:rPr>
              <a:t>Co</a:t>
            </a:r>
            <a:r>
              <a:rPr lang="en-US" sz="2400" b="1" dirty="0">
                <a:solidFill>
                  <a:srgbClr val="FF0000"/>
                </a:solidFill>
                <a:latin typeface="Times New Roman" pitchFamily="18" charset="0"/>
                <a:cs typeface="Times New Roman" pitchFamily="18" charset="0"/>
              </a:rPr>
              <a:t>mpact </a:t>
            </a:r>
            <a:r>
              <a:rPr lang="en-US" sz="2400" b="1" u="sng" dirty="0">
                <a:solidFill>
                  <a:srgbClr val="FF0000"/>
                </a:solidFill>
                <a:latin typeface="Times New Roman" pitchFamily="18" charset="0"/>
                <a:cs typeface="Times New Roman" pitchFamily="18" charset="0"/>
              </a:rPr>
              <a:t>P</a:t>
            </a:r>
            <a:r>
              <a:rPr lang="en-US" sz="2400" b="1" dirty="0">
                <a:solidFill>
                  <a:srgbClr val="FF0000"/>
                </a:solidFill>
                <a:latin typeface="Times New Roman" pitchFamily="18" charset="0"/>
                <a:cs typeface="Times New Roman" pitchFamily="18" charset="0"/>
              </a:rPr>
              <a:t>ositron </a:t>
            </a:r>
            <a:r>
              <a:rPr lang="en-US" sz="2400" b="1" u="sng" dirty="0">
                <a:solidFill>
                  <a:srgbClr val="FF0000"/>
                </a:solidFill>
                <a:latin typeface="Times New Roman" pitchFamily="18" charset="0"/>
                <a:cs typeface="Times New Roman" pitchFamily="18" charset="0"/>
              </a:rPr>
              <a:t>E</a:t>
            </a:r>
            <a:r>
              <a:rPr lang="en-US" sz="2400" b="1" dirty="0">
                <a:solidFill>
                  <a:srgbClr val="FF0000"/>
                </a:solidFill>
                <a:latin typeface="Times New Roman" pitchFamily="18" charset="0"/>
                <a:cs typeface="Times New Roman" pitchFamily="18" charset="0"/>
              </a:rPr>
              <a:t>lectron spectrometer  (COPE) for internal pair creation studies (ENSAR support)</a:t>
            </a:r>
          </a:p>
        </p:txBody>
      </p:sp>
      <p:sp>
        <p:nvSpPr>
          <p:cNvPr id="9" name="Szövegdoboz 8"/>
          <p:cNvSpPr txBox="1"/>
          <p:nvPr/>
        </p:nvSpPr>
        <p:spPr>
          <a:xfrm>
            <a:off x="8760296" y="3789040"/>
            <a:ext cx="1907704" cy="1754326"/>
          </a:xfrm>
          <a:prstGeom prst="rect">
            <a:avLst/>
          </a:prstGeom>
          <a:solidFill>
            <a:schemeClr val="bg1"/>
          </a:solidFill>
        </p:spPr>
        <p:txBody>
          <a:bodyPr wrap="square" rtlCol="0">
            <a:spAutoFit/>
          </a:bodyPr>
          <a:lstStyle/>
          <a:p>
            <a:r>
              <a:rPr lang="hu-HU" dirty="0"/>
              <a:t>GEM </a:t>
            </a:r>
            <a:r>
              <a:rPr lang="hu-HU" dirty="0" err="1"/>
              <a:t>detectors</a:t>
            </a:r>
            <a:r>
              <a:rPr lang="hu-HU" dirty="0"/>
              <a:t>,</a:t>
            </a:r>
            <a:endParaRPr lang="en-US" dirty="0"/>
          </a:p>
          <a:p>
            <a:r>
              <a:rPr lang="en-US" dirty="0"/>
              <a:t>µ-TPC technology</a:t>
            </a:r>
          </a:p>
          <a:p>
            <a:r>
              <a:rPr lang="en-US" dirty="0"/>
              <a:t>for particle tracking,</a:t>
            </a:r>
          </a:p>
          <a:p>
            <a:r>
              <a:rPr lang="en-US" dirty="0"/>
              <a:t>DSP cards for readout</a:t>
            </a:r>
            <a:r>
              <a:rPr lang="hu-HU" dirty="0"/>
              <a:t>.</a:t>
            </a:r>
            <a:endParaRPr lang="en-US" dirty="0"/>
          </a:p>
        </p:txBody>
      </p:sp>
      <p:cxnSp>
        <p:nvCxnSpPr>
          <p:cNvPr id="13" name="Egyenes összekötő nyíllal 12"/>
          <p:cNvCxnSpPr/>
          <p:nvPr/>
        </p:nvCxnSpPr>
        <p:spPr>
          <a:xfrm>
            <a:off x="5951984" y="1700808"/>
            <a:ext cx="36004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Szövegdoboz 13"/>
          <p:cNvSpPr txBox="1"/>
          <p:nvPr/>
        </p:nvSpPr>
        <p:spPr>
          <a:xfrm>
            <a:off x="5951984" y="1340768"/>
            <a:ext cx="360040" cy="369332"/>
          </a:xfrm>
          <a:prstGeom prst="rect">
            <a:avLst/>
          </a:prstGeom>
          <a:noFill/>
        </p:spPr>
        <p:txBody>
          <a:bodyPr wrap="square" rtlCol="0">
            <a:spAutoFit/>
          </a:bodyPr>
          <a:lstStyle/>
          <a:p>
            <a:r>
              <a:rPr lang="hu-HU" dirty="0"/>
              <a:t>B</a:t>
            </a:r>
            <a:endParaRPr lang="en-US" dirty="0"/>
          </a:p>
        </p:txBody>
      </p:sp>
      <p:cxnSp>
        <p:nvCxnSpPr>
          <p:cNvPr id="16" name="Egyenes összekötő nyíllal 15"/>
          <p:cNvCxnSpPr/>
          <p:nvPr/>
        </p:nvCxnSpPr>
        <p:spPr>
          <a:xfrm rot="16200000" flipH="1">
            <a:off x="6600056" y="1916832"/>
            <a:ext cx="36004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Egyenes összekötő nyíllal 19"/>
          <p:cNvCxnSpPr/>
          <p:nvPr/>
        </p:nvCxnSpPr>
        <p:spPr>
          <a:xfrm rot="5400000">
            <a:off x="6636060" y="2672916"/>
            <a:ext cx="288032"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Egyenes összekötő nyíllal 21"/>
          <p:cNvCxnSpPr/>
          <p:nvPr/>
        </p:nvCxnSpPr>
        <p:spPr>
          <a:xfrm rot="10800000">
            <a:off x="5951984" y="3140968"/>
            <a:ext cx="36004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Egyenes összekötő nyíllal 23"/>
          <p:cNvCxnSpPr/>
          <p:nvPr/>
        </p:nvCxnSpPr>
        <p:spPr>
          <a:xfrm rot="16200000" flipV="1">
            <a:off x="5375920" y="2636912"/>
            <a:ext cx="36004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Egyenes összekötő nyíllal 25"/>
          <p:cNvCxnSpPr/>
          <p:nvPr/>
        </p:nvCxnSpPr>
        <p:spPr>
          <a:xfrm rot="5400000" flipH="1" flipV="1">
            <a:off x="5411924" y="1952836"/>
            <a:ext cx="288032"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Egyenes összekötő nyíllal 31"/>
          <p:cNvCxnSpPr/>
          <p:nvPr/>
        </p:nvCxnSpPr>
        <p:spPr>
          <a:xfrm flipV="1">
            <a:off x="7536160" y="1484784"/>
            <a:ext cx="2376264" cy="12961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Téglalap 33"/>
          <p:cNvSpPr/>
          <p:nvPr/>
        </p:nvSpPr>
        <p:spPr>
          <a:xfrm>
            <a:off x="8616280" y="2060848"/>
            <a:ext cx="216024"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zövegdoboz 35"/>
          <p:cNvSpPr txBox="1"/>
          <p:nvPr/>
        </p:nvSpPr>
        <p:spPr>
          <a:xfrm>
            <a:off x="7608168" y="2708920"/>
            <a:ext cx="864096" cy="369332"/>
          </a:xfrm>
          <a:prstGeom prst="rect">
            <a:avLst/>
          </a:prstGeom>
          <a:noFill/>
        </p:spPr>
        <p:txBody>
          <a:bodyPr wrap="square" rtlCol="0">
            <a:spAutoFit/>
          </a:bodyPr>
          <a:lstStyle/>
          <a:p>
            <a:r>
              <a:rPr lang="hu-HU" dirty="0" err="1"/>
              <a:t>Beam</a:t>
            </a:r>
            <a:endParaRPr lang="en-US" dirty="0"/>
          </a:p>
        </p:txBody>
      </p:sp>
      <p:pic>
        <p:nvPicPr>
          <p:cNvPr id="19" name="Picture 2"/>
          <p:cNvPicPr>
            <a:picLocks noChangeAspect="1" noChangeArrowheads="1"/>
          </p:cNvPicPr>
          <p:nvPr/>
        </p:nvPicPr>
        <p:blipFill>
          <a:blip r:embed="rId6" cstate="print"/>
          <a:srcRect/>
          <a:stretch>
            <a:fillRect/>
          </a:stretch>
        </p:blipFill>
        <p:spPr bwMode="auto">
          <a:xfrm>
            <a:off x="1524000" y="1340768"/>
            <a:ext cx="3347864" cy="2240980"/>
          </a:xfrm>
          <a:prstGeom prst="rect">
            <a:avLst/>
          </a:prstGeom>
          <a:noFill/>
          <a:ln w="9525">
            <a:noFill/>
            <a:miter lim="800000"/>
            <a:headEnd/>
            <a:tailEnd/>
          </a:ln>
        </p:spPr>
      </p:pic>
      <p:sp>
        <p:nvSpPr>
          <p:cNvPr id="21" name="Szövegdoboz 20"/>
          <p:cNvSpPr txBox="1"/>
          <p:nvPr/>
        </p:nvSpPr>
        <p:spPr>
          <a:xfrm>
            <a:off x="5519937" y="3429000"/>
            <a:ext cx="1333955" cy="369332"/>
          </a:xfrm>
          <a:prstGeom prst="rect">
            <a:avLst/>
          </a:prstGeom>
          <a:noFill/>
        </p:spPr>
        <p:txBody>
          <a:bodyPr wrap="none" rtlCol="0">
            <a:spAutoFit/>
          </a:bodyPr>
          <a:lstStyle/>
          <a:p>
            <a:r>
              <a:rPr lang="hu-HU" b="1" dirty="0"/>
              <a:t>COPE 100:1 </a:t>
            </a:r>
            <a:endParaRPr lang="en-US" b="1" dirty="0"/>
          </a:p>
        </p:txBody>
      </p:sp>
      <p:sp>
        <p:nvSpPr>
          <p:cNvPr id="23" name="Szövegdoboz 22"/>
          <p:cNvSpPr txBox="1"/>
          <p:nvPr/>
        </p:nvSpPr>
        <p:spPr>
          <a:xfrm>
            <a:off x="2783632" y="3573016"/>
            <a:ext cx="864096" cy="369332"/>
          </a:xfrm>
          <a:prstGeom prst="rect">
            <a:avLst/>
          </a:prstGeom>
          <a:noFill/>
        </p:spPr>
        <p:txBody>
          <a:bodyPr wrap="square" rtlCol="0">
            <a:spAutoFit/>
          </a:bodyPr>
          <a:lstStyle/>
          <a:p>
            <a:r>
              <a:rPr lang="hu-HU" b="1" dirty="0"/>
              <a:t>ATLAS</a:t>
            </a:r>
            <a:endParaRPr lang="en-US" b="1" dirty="0"/>
          </a:p>
        </p:txBody>
      </p:sp>
      <p:pic>
        <p:nvPicPr>
          <p:cNvPr id="25" name="Picture 3"/>
          <p:cNvPicPr>
            <a:picLocks noChangeAspect="1" noChangeArrowheads="1"/>
          </p:cNvPicPr>
          <p:nvPr/>
        </p:nvPicPr>
        <p:blipFill>
          <a:blip r:embed="rId7" cstate="print"/>
          <a:srcRect/>
          <a:stretch>
            <a:fillRect/>
          </a:stretch>
        </p:blipFill>
        <p:spPr bwMode="auto">
          <a:xfrm>
            <a:off x="1524000" y="-1"/>
            <a:ext cx="1547664" cy="1264917"/>
          </a:xfrm>
          <a:prstGeom prst="rect">
            <a:avLst/>
          </a:prstGeom>
          <a:noFill/>
          <a:ln w="9525">
            <a:noFill/>
            <a:miter lim="800000"/>
            <a:headEnd/>
            <a:tailEnd/>
          </a:ln>
        </p:spPr>
      </p:pic>
    </p:spTree>
    <p:extLst>
      <p:ext uri="{BB962C8B-B14F-4D97-AF65-F5344CB8AC3E}">
        <p14:creationId xmlns:p14="http://schemas.microsoft.com/office/powerpoint/2010/main" val="22567132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540124" y="285215"/>
            <a:ext cx="7543800" cy="999877"/>
          </a:xfrm>
        </p:spPr>
        <p:txBody>
          <a:bodyPr/>
          <a:lstStyle/>
          <a:p>
            <a:pPr>
              <a:defRPr/>
            </a:pPr>
            <a:r>
              <a:rPr lang="en-US" dirty="0" smtClean="0"/>
              <a:t>e</a:t>
            </a:r>
            <a:r>
              <a:rPr lang="en-US" baseline="30000" dirty="0" smtClean="0"/>
              <a:t>+</a:t>
            </a:r>
            <a:r>
              <a:rPr lang="en-US" dirty="0" smtClean="0"/>
              <a:t>-e</a:t>
            </a:r>
            <a:r>
              <a:rPr lang="en-US" baseline="22000" dirty="0" smtClean="0"/>
              <a:t>⁻</a:t>
            </a:r>
            <a:r>
              <a:rPr lang="en-US" dirty="0" smtClean="0"/>
              <a:t> internal pair creation</a:t>
            </a:r>
            <a:endParaRPr lang="en-US" dirty="0"/>
          </a:p>
        </p:txBody>
      </p:sp>
      <p:pic>
        <p:nvPicPr>
          <p:cNvPr id="11267" name="Tartalom helye 5"/>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79576" y="1268760"/>
            <a:ext cx="3384376" cy="3384376"/>
          </a:xfrm>
        </p:spPr>
      </p:pic>
      <p:sp>
        <p:nvSpPr>
          <p:cNvPr id="3" name="Szövegdoboz 2"/>
          <p:cNvSpPr txBox="1"/>
          <p:nvPr/>
        </p:nvSpPr>
        <p:spPr>
          <a:xfrm>
            <a:off x="2351584" y="5229201"/>
            <a:ext cx="7272808" cy="1200329"/>
          </a:xfrm>
          <a:prstGeom prst="rect">
            <a:avLst/>
          </a:prstGeom>
          <a:noFill/>
        </p:spPr>
        <p:txBody>
          <a:bodyPr wrap="square" rtlCol="0">
            <a:spAutoFit/>
          </a:bodyPr>
          <a:lstStyle/>
          <a:p>
            <a:r>
              <a:rPr lang="hu-HU" sz="2400" dirty="0"/>
              <a:t>M.E. Rose </a:t>
            </a:r>
            <a:r>
              <a:rPr lang="hu-HU" sz="2400" dirty="0" err="1"/>
              <a:t>Phys</a:t>
            </a:r>
            <a:r>
              <a:rPr lang="hu-HU" sz="2400" dirty="0"/>
              <a:t>. </a:t>
            </a:r>
            <a:r>
              <a:rPr lang="hu-HU" sz="2400" dirty="0" err="1"/>
              <a:t>Rev</a:t>
            </a:r>
            <a:r>
              <a:rPr lang="hu-HU" sz="2400" dirty="0"/>
              <a:t>.  76 (1949) 678</a:t>
            </a:r>
          </a:p>
          <a:p>
            <a:r>
              <a:rPr lang="hu-HU" sz="2400" dirty="0"/>
              <a:t>E.K. </a:t>
            </a:r>
            <a:r>
              <a:rPr lang="hu-HU" sz="2400" dirty="0" err="1"/>
              <a:t>Warburton</a:t>
            </a:r>
            <a:r>
              <a:rPr lang="hu-HU" sz="2400" dirty="0"/>
              <a:t> </a:t>
            </a:r>
            <a:r>
              <a:rPr lang="hu-HU" sz="2400" dirty="0" err="1"/>
              <a:t>Phys</a:t>
            </a:r>
            <a:r>
              <a:rPr lang="hu-HU" sz="2400" dirty="0"/>
              <a:t>. </a:t>
            </a:r>
            <a:r>
              <a:rPr lang="hu-HU" sz="2400" dirty="0" err="1"/>
              <a:t>Rev</a:t>
            </a:r>
            <a:r>
              <a:rPr lang="hu-HU" sz="2400" dirty="0"/>
              <a:t>.  B133 (1964) 1368.</a:t>
            </a:r>
          </a:p>
          <a:p>
            <a:r>
              <a:rPr lang="hu-HU" sz="2400" dirty="0"/>
              <a:t>P. </a:t>
            </a:r>
            <a:r>
              <a:rPr lang="hu-HU" sz="2400" dirty="0" err="1"/>
              <a:t>Schlüter</a:t>
            </a:r>
            <a:r>
              <a:rPr lang="hu-HU" sz="2400" dirty="0"/>
              <a:t>, G. </a:t>
            </a:r>
            <a:r>
              <a:rPr lang="hu-HU" sz="2400" dirty="0" err="1"/>
              <a:t>Soff</a:t>
            </a:r>
            <a:r>
              <a:rPr lang="hu-HU" sz="2400" dirty="0"/>
              <a:t>, W. </a:t>
            </a:r>
            <a:r>
              <a:rPr lang="hu-HU" sz="2400" dirty="0" err="1"/>
              <a:t>Greiner</a:t>
            </a:r>
            <a:r>
              <a:rPr lang="hu-HU" sz="2400" dirty="0"/>
              <a:t>, </a:t>
            </a:r>
            <a:r>
              <a:rPr lang="hu-HU" sz="2400" dirty="0" err="1"/>
              <a:t>Phys</a:t>
            </a:r>
            <a:r>
              <a:rPr lang="hu-HU" sz="2400" dirty="0"/>
              <a:t>. </a:t>
            </a:r>
            <a:r>
              <a:rPr lang="hu-HU" sz="2400" dirty="0" err="1"/>
              <a:t>Rep</a:t>
            </a:r>
            <a:r>
              <a:rPr lang="hu-HU" sz="2400" dirty="0"/>
              <a:t>. 75 (1981) 327.</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2024" y="1285092"/>
            <a:ext cx="4191000" cy="351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zövegdoboz 3"/>
          <p:cNvSpPr txBox="1"/>
          <p:nvPr/>
        </p:nvSpPr>
        <p:spPr>
          <a:xfrm>
            <a:off x="143933" y="1930400"/>
            <a:ext cx="2286000" cy="923330"/>
          </a:xfrm>
          <a:prstGeom prst="rect">
            <a:avLst/>
          </a:prstGeom>
          <a:noFill/>
        </p:spPr>
        <p:txBody>
          <a:bodyPr wrap="square" rtlCol="0">
            <a:spAutoFit/>
          </a:bodyPr>
          <a:lstStyle/>
          <a:p>
            <a:r>
              <a:rPr lang="en-US" dirty="0" smtClean="0"/>
              <a:t>Born approximation.</a:t>
            </a:r>
          </a:p>
          <a:p>
            <a:r>
              <a:rPr lang="en-US" dirty="0" smtClean="0"/>
              <a:t>Good for small Z.</a:t>
            </a:r>
          </a:p>
          <a:p>
            <a:r>
              <a:rPr lang="en-US" dirty="0" smtClean="0"/>
              <a:t>R(nucleus)=0</a:t>
            </a:r>
            <a:endParaRPr lang="en-US" dirty="0"/>
          </a:p>
        </p:txBody>
      </p:sp>
    </p:spTree>
    <p:extLst>
      <p:ext uri="{BB962C8B-B14F-4D97-AF65-F5344CB8AC3E}">
        <p14:creationId xmlns:p14="http://schemas.microsoft.com/office/powerpoint/2010/main" val="21589590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618008" y="201623"/>
            <a:ext cx="11395316" cy="718215"/>
          </a:xfrm>
        </p:spPr>
        <p:txBody>
          <a:bodyPr>
            <a:normAutofit fontScale="90000"/>
          </a:bodyPr>
          <a:lstStyle/>
          <a:p>
            <a:pPr lvl="0"/>
            <a:r>
              <a:rPr lang="en-US" altLang="en-US" dirty="0" smtClean="0">
                <a:latin typeface="Arial Unicode MS" panose="020B0604020202020204" pitchFamily="34" charset="-128"/>
              </a:rPr>
              <a:t>The </a:t>
            </a:r>
            <a:r>
              <a:rPr lang="en-US" altLang="en-US" dirty="0">
                <a:latin typeface="Arial Unicode MS" panose="020B0604020202020204" pitchFamily="34" charset="-128"/>
              </a:rPr>
              <a:t>first motivation to research the dark matter</a:t>
            </a:r>
            <a:r>
              <a:rPr lang="en-US" altLang="en-US" sz="800" dirty="0"/>
              <a:t> </a:t>
            </a:r>
            <a:endParaRPr lang="en-US" altLang="hu-HU" b="1" dirty="0"/>
          </a:p>
        </p:txBody>
      </p:sp>
      <p:sp>
        <p:nvSpPr>
          <p:cNvPr id="179203" name="Rectangle 3"/>
          <p:cNvSpPr>
            <a:spLocks noGrp="1" noChangeArrowheads="1"/>
          </p:cNvSpPr>
          <p:nvPr>
            <p:ph type="body" sz="half" idx="1"/>
          </p:nvPr>
        </p:nvSpPr>
        <p:spPr>
          <a:xfrm>
            <a:off x="7865075" y="570546"/>
            <a:ext cx="4148249" cy="1582738"/>
          </a:xfrm>
        </p:spPr>
        <p:txBody>
          <a:bodyPr/>
          <a:lstStyle/>
          <a:p>
            <a:pPr>
              <a:lnSpc>
                <a:spcPct val="80000"/>
              </a:lnSpc>
              <a:buFont typeface="Wingdings" panose="05000000000000000000" pitchFamily="2" charset="2"/>
              <a:buNone/>
            </a:pPr>
            <a:endParaRPr lang="en-US" altLang="hu-HU" sz="2000" dirty="0"/>
          </a:p>
          <a:p>
            <a:pPr>
              <a:lnSpc>
                <a:spcPct val="80000"/>
              </a:lnSpc>
            </a:pPr>
            <a:r>
              <a:rPr lang="en-US" altLang="hu-HU" sz="2000" dirty="0" smtClean="0"/>
              <a:t>Study of the velocity of stars as a function of distance</a:t>
            </a:r>
          </a:p>
          <a:p>
            <a:pPr>
              <a:lnSpc>
                <a:spcPct val="80000"/>
              </a:lnSpc>
            </a:pPr>
            <a:r>
              <a:rPr lang="en-US" altLang="hu-HU" sz="2000" dirty="0" smtClean="0"/>
              <a:t>Dark halo around the galaxies</a:t>
            </a:r>
            <a:endParaRPr lang="en-US" altLang="hu-HU" sz="2000" baseline="30000" dirty="0"/>
          </a:p>
        </p:txBody>
      </p:sp>
      <p:graphicFrame>
        <p:nvGraphicFramePr>
          <p:cNvPr id="179204" name="Object 4"/>
          <p:cNvGraphicFramePr>
            <a:graphicFrameLocks noGrp="1" noChangeAspect="1"/>
          </p:cNvGraphicFramePr>
          <p:nvPr>
            <p:ph type="clipArt" sz="half" idx="2"/>
            <p:extLst/>
          </p:nvPr>
        </p:nvGraphicFramePr>
        <p:xfrm>
          <a:off x="8353452" y="1943267"/>
          <a:ext cx="3127348" cy="2415526"/>
        </p:xfrm>
        <a:graphic>
          <a:graphicData uri="http://schemas.openxmlformats.org/presentationml/2006/ole">
            <mc:AlternateContent xmlns:mc="http://schemas.openxmlformats.org/markup-compatibility/2006">
              <mc:Choice xmlns:v="urn:schemas-microsoft-com:vml" Requires="v">
                <p:oleObj spid="_x0000_s4128" name="Document" r:id="rId4" imgW="5757672" imgH="4352544" progId="Word.Document.8">
                  <p:embed/>
                </p:oleObj>
              </mc:Choice>
              <mc:Fallback>
                <p:oleObj name="Document" r:id="rId4" imgW="5757672" imgH="4352544"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3197" t="4274" r="4971" b="1973"/>
                      <a:stretch>
                        <a:fillRect/>
                      </a:stretch>
                    </p:blipFill>
                    <p:spPr bwMode="auto">
                      <a:xfrm>
                        <a:off x="8353452" y="1943267"/>
                        <a:ext cx="3127348" cy="2415526"/>
                      </a:xfrm>
                      <a:prstGeom prst="rect">
                        <a:avLst/>
                      </a:prstGeom>
                      <a:noFill/>
                      <a:ln>
                        <a:noFill/>
                      </a:ln>
                      <a:effectLst/>
                      <a:extLst/>
                    </p:spPr>
                  </p:pic>
                </p:oleObj>
              </mc:Fallback>
            </mc:AlternateContent>
          </a:graphicData>
        </a:graphic>
      </p:graphicFrame>
      <p:sp>
        <p:nvSpPr>
          <p:cNvPr id="179205" name="Line 5"/>
          <p:cNvSpPr>
            <a:spLocks noChangeShapeType="1"/>
          </p:cNvSpPr>
          <p:nvPr/>
        </p:nvSpPr>
        <p:spPr bwMode="auto">
          <a:xfrm>
            <a:off x="8276977" y="4453829"/>
            <a:ext cx="0" cy="576262"/>
          </a:xfrm>
          <a:prstGeom prst="line">
            <a:avLst/>
          </a:prstGeom>
          <a:noFill/>
          <a:ln w="127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endParaRPr>
          </a:p>
        </p:txBody>
      </p:sp>
      <p:sp>
        <p:nvSpPr>
          <p:cNvPr id="179206" name="Rectangle 6"/>
          <p:cNvSpPr>
            <a:spLocks noChangeArrowheads="1"/>
          </p:cNvSpPr>
          <p:nvPr/>
        </p:nvSpPr>
        <p:spPr bwMode="auto">
          <a:xfrm>
            <a:off x="8353452" y="5103673"/>
            <a:ext cx="3816226" cy="1477328"/>
          </a:xfrm>
          <a:prstGeom prst="rect">
            <a:avLst/>
          </a:prstGeom>
          <a:solidFill>
            <a:schemeClr val="bg1"/>
          </a:solidFill>
          <a:ln>
            <a:noFill/>
          </a:ln>
          <a:effectLst/>
          <a:extLst/>
        </p:spPr>
        <p:txBody>
          <a:bodyPr wrap="square">
            <a:spAutoFit/>
          </a:bodyPr>
          <a:lstStyle/>
          <a:p>
            <a:pPr lvl="0" algn="ctr"/>
            <a:r>
              <a:rPr lang="en-US" altLang="en-US" dirty="0" smtClean="0">
                <a:latin typeface="Arial Unicode MS" panose="020B0604020202020204" pitchFamily="34" charset="-128"/>
              </a:rPr>
              <a:t>Census in the Universe</a:t>
            </a:r>
            <a:r>
              <a:rPr lang="en-US" altLang="en-US" sz="800" dirty="0" smtClean="0"/>
              <a:t> </a:t>
            </a:r>
            <a:endParaRPr lang="en-US" altLang="hu-HU" dirty="0" smtClean="0">
              <a:solidFill>
                <a:srgbClr val="FF3300"/>
              </a:solidFill>
            </a:endParaRPr>
          </a:p>
          <a:p>
            <a:r>
              <a:rPr lang="en-US" altLang="hu-HU" dirty="0" smtClean="0">
                <a:solidFill>
                  <a:srgbClr val="FF3300"/>
                </a:solidFill>
              </a:rPr>
              <a:t>Stars and galaxies: 0.5 %</a:t>
            </a:r>
          </a:p>
          <a:p>
            <a:r>
              <a:rPr lang="en-US" altLang="hu-HU" dirty="0" smtClean="0">
                <a:solidFill>
                  <a:srgbClr val="FF3300"/>
                </a:solidFill>
              </a:rPr>
              <a:t>Visible matter: 5 %</a:t>
            </a:r>
          </a:p>
          <a:p>
            <a:r>
              <a:rPr lang="en-US" altLang="hu-HU" dirty="0" smtClean="0">
                <a:solidFill>
                  <a:srgbClr val="FF3300"/>
                </a:solidFill>
              </a:rPr>
              <a:t>Dark matter: ≈ 30 %</a:t>
            </a:r>
          </a:p>
          <a:p>
            <a:r>
              <a:rPr lang="en-US" altLang="hu-HU" dirty="0" smtClean="0">
                <a:solidFill>
                  <a:srgbClr val="FF3300"/>
                </a:solidFill>
              </a:rPr>
              <a:t>Dark energy: ≈ 65 %</a:t>
            </a:r>
            <a:endParaRPr lang="en-US" altLang="hu-HU" dirty="0">
              <a:solidFill>
                <a:srgbClr val="FF3300"/>
              </a:solidFill>
            </a:endParaRPr>
          </a:p>
        </p:txBody>
      </p:sp>
      <p:pic>
        <p:nvPicPr>
          <p:cNvPr id="7" name="Picture 2" descr="http://astro.i-net.hu/sites/default/files/storage/large/M31_m_nobg_starsmall_vibrance_small-green_filtered_rotated.jpg?itok=j9gpmmW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9967" y="1167728"/>
            <a:ext cx="3592837" cy="2337123"/>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p:cNvSpPr txBox="1"/>
          <p:nvPr/>
        </p:nvSpPr>
        <p:spPr>
          <a:xfrm>
            <a:off x="4653227" y="3637968"/>
            <a:ext cx="3211847" cy="923330"/>
          </a:xfrm>
          <a:prstGeom prst="rect">
            <a:avLst/>
          </a:prstGeom>
          <a:solidFill>
            <a:schemeClr val="bg1"/>
          </a:solidFill>
        </p:spPr>
        <p:txBody>
          <a:bodyPr wrap="square" rtlCol="0">
            <a:spAutoFit/>
          </a:bodyPr>
          <a:lstStyle/>
          <a:p>
            <a:r>
              <a:rPr lang="en-US" dirty="0" smtClean="0">
                <a:solidFill>
                  <a:srgbClr val="1F497D"/>
                </a:solidFill>
              </a:rPr>
              <a:t>Andromeda galaxy</a:t>
            </a:r>
          </a:p>
          <a:p>
            <a:r>
              <a:rPr lang="en-US" dirty="0" smtClean="0">
                <a:solidFill>
                  <a:srgbClr val="1F497D"/>
                </a:solidFill>
              </a:rPr>
              <a:t>Mass: 370 billion </a:t>
            </a:r>
            <a:r>
              <a:rPr lang="en-US" dirty="0" smtClean="0">
                <a:solidFill>
                  <a:prstClr val="white"/>
                </a:solidFill>
                <a:hlinkClick r:id="rId7" tooltip="Naptömeg"/>
              </a:rPr>
              <a:t>M</a:t>
            </a:r>
            <a:r>
              <a:rPr lang="en-US" baseline="-25000" dirty="0" smtClean="0">
                <a:solidFill>
                  <a:prstClr val="white"/>
                </a:solidFill>
                <a:hlinkClick r:id="rId7" tooltip="Naptömeg"/>
              </a:rPr>
              <a:t>☉</a:t>
            </a:r>
            <a:endParaRPr lang="en-US" dirty="0" smtClean="0">
              <a:solidFill>
                <a:prstClr val="white"/>
              </a:solidFill>
            </a:endParaRPr>
          </a:p>
          <a:p>
            <a:r>
              <a:rPr lang="en-US" dirty="0" smtClean="0">
                <a:solidFill>
                  <a:srgbClr val="1F497D"/>
                </a:solidFill>
              </a:rPr>
              <a:t>Distance: 2.5 million Light year</a:t>
            </a:r>
            <a:endParaRPr lang="en-US" dirty="0">
              <a:solidFill>
                <a:srgbClr val="1F497D"/>
              </a:solidFill>
            </a:endParaRPr>
          </a:p>
        </p:txBody>
      </p:sp>
      <p:sp>
        <p:nvSpPr>
          <p:cNvPr id="2" name="Szövegdoboz 1"/>
          <p:cNvSpPr txBox="1"/>
          <p:nvPr/>
        </p:nvSpPr>
        <p:spPr>
          <a:xfrm>
            <a:off x="2951944" y="5431174"/>
            <a:ext cx="1601821" cy="1200329"/>
          </a:xfrm>
          <a:prstGeom prst="rect">
            <a:avLst/>
          </a:prstGeom>
          <a:noFill/>
        </p:spPr>
        <p:txBody>
          <a:bodyPr wrap="square" rtlCol="0">
            <a:spAutoFit/>
          </a:bodyPr>
          <a:lstStyle/>
          <a:p>
            <a:r>
              <a:rPr lang="en-US" dirty="0" smtClean="0"/>
              <a:t>Gravitational lensing</a:t>
            </a:r>
          </a:p>
          <a:p>
            <a:endParaRPr lang="en-US" dirty="0" smtClean="0"/>
          </a:p>
          <a:p>
            <a:r>
              <a:rPr lang="en-US" dirty="0" smtClean="0"/>
              <a:t>Dark galaxies</a:t>
            </a:r>
            <a:endParaRPr lang="en-US" dirty="0"/>
          </a:p>
        </p:txBody>
      </p:sp>
      <p:pic>
        <p:nvPicPr>
          <p:cNvPr id="5" name="Kép 4"/>
          <p:cNvPicPr>
            <a:picLocks noChangeAspect="1"/>
          </p:cNvPicPr>
          <p:nvPr/>
        </p:nvPicPr>
        <p:blipFill>
          <a:blip r:embed="rId8"/>
          <a:stretch>
            <a:fillRect/>
          </a:stretch>
        </p:blipFill>
        <p:spPr>
          <a:xfrm>
            <a:off x="4653228" y="5055439"/>
            <a:ext cx="3406104" cy="1725112"/>
          </a:xfrm>
          <a:prstGeom prst="rect">
            <a:avLst/>
          </a:prstGeom>
        </p:spPr>
      </p:pic>
      <p:sp>
        <p:nvSpPr>
          <p:cNvPr id="6" name="Dia számának helye 5"/>
          <p:cNvSpPr>
            <a:spLocks noGrp="1"/>
          </p:cNvSpPr>
          <p:nvPr>
            <p:ph type="sldNum" sz="quarter" idx="12"/>
          </p:nvPr>
        </p:nvSpPr>
        <p:spPr>
          <a:xfrm>
            <a:off x="10422758" y="6705600"/>
            <a:ext cx="2540000" cy="457200"/>
          </a:xfrm>
        </p:spPr>
        <p:txBody>
          <a:bodyPr/>
          <a:lstStyle/>
          <a:p>
            <a:fld id="{1C4CB2B6-5834-4816-A1A5-0C36AFB02D77}" type="slidenum">
              <a:rPr lang="en-US" altLang="hu-HU" smtClean="0">
                <a:solidFill>
                  <a:prstClr val="white">
                    <a:tint val="75000"/>
                  </a:prstClr>
                </a:solidFill>
              </a:rPr>
              <a:pPr/>
              <a:t>37</a:t>
            </a:fld>
            <a:endParaRPr lang="en-US" altLang="hu-HU" dirty="0">
              <a:solidFill>
                <a:prstClr val="white">
                  <a:tint val="75000"/>
                </a:prstClr>
              </a:solidFill>
            </a:endParaRPr>
          </a:p>
        </p:txBody>
      </p:sp>
      <p:pic>
        <p:nvPicPr>
          <p:cNvPr id="4" name="Kép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1227" y="1167727"/>
            <a:ext cx="3597302" cy="2697977"/>
          </a:xfrm>
          <a:prstGeom prst="rect">
            <a:avLst/>
          </a:prstGeom>
        </p:spPr>
      </p:pic>
      <p:sp>
        <p:nvSpPr>
          <p:cNvPr id="8" name="Szövegdoboz 7"/>
          <p:cNvSpPr txBox="1"/>
          <p:nvPr/>
        </p:nvSpPr>
        <p:spPr>
          <a:xfrm>
            <a:off x="231227" y="4003296"/>
            <a:ext cx="3597302" cy="1631216"/>
          </a:xfrm>
          <a:prstGeom prst="rect">
            <a:avLst/>
          </a:prstGeom>
          <a:noFill/>
        </p:spPr>
        <p:txBody>
          <a:bodyPr wrap="square" rtlCol="0">
            <a:spAutoFit/>
          </a:bodyPr>
          <a:lstStyle/>
          <a:p>
            <a:pPr lvl="0"/>
            <a:r>
              <a:rPr lang="hu-HU" altLang="en-US" sz="2000" dirty="0"/>
              <a:t>I</a:t>
            </a:r>
            <a:r>
              <a:rPr lang="en-US" altLang="en-US" sz="2000" dirty="0" smtClean="0">
                <a:latin typeface="Arial Unicode MS" panose="020B0604020202020204" pitchFamily="34" charset="-128"/>
              </a:rPr>
              <a:t>n </a:t>
            </a:r>
            <a:r>
              <a:rPr lang="en-US" altLang="en-US" sz="2000" dirty="0">
                <a:latin typeface="Arial Unicode MS" panose="020B0604020202020204" pitchFamily="34" charset="-128"/>
              </a:rPr>
              <a:t>grammar school we learned that the movements of planets around the Sun can be interpreted precisely with the Newton's laws</a:t>
            </a:r>
            <a:r>
              <a:rPr lang="en-US" altLang="en-US" sz="800" dirty="0"/>
              <a:t> </a:t>
            </a:r>
            <a:r>
              <a:rPr lang="hu-HU" altLang="en-US" sz="800" dirty="0" smtClean="0"/>
              <a:t>.</a:t>
            </a:r>
            <a:endParaRPr lang="en-US" altLang="en-US" sz="4400" dirty="0">
              <a:latin typeface="Arial" panose="020B0604020202020204" pitchFamily="34" charset="0"/>
            </a:endParaRPr>
          </a:p>
        </p:txBody>
      </p:sp>
    </p:spTree>
    <p:extLst>
      <p:ext uri="{BB962C8B-B14F-4D97-AF65-F5344CB8AC3E}">
        <p14:creationId xmlns:p14="http://schemas.microsoft.com/office/powerpoint/2010/main" val="2041201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422400" y="43935"/>
            <a:ext cx="10058400" cy="1692792"/>
          </a:xfrm>
        </p:spPr>
        <p:txBody>
          <a:bodyPr>
            <a:normAutofit fontScale="90000"/>
          </a:bodyPr>
          <a:lstStyle/>
          <a:p>
            <a:pPr lvl="0"/>
            <a:r>
              <a:rPr lang="en-US" altLang="en-US" dirty="0" smtClean="0">
                <a:latin typeface="Arial Unicode MS" panose="020B0604020202020204" pitchFamily="34" charset="-128"/>
              </a:rPr>
              <a:t>Searching from the basement to the attic already for 30 years, every corner with tremendous strength ...</a:t>
            </a:r>
            <a:r>
              <a:rPr lang="en-US" altLang="en-US" sz="800" dirty="0" smtClean="0"/>
              <a:t> </a:t>
            </a:r>
            <a:endParaRPr lang="en-US" b="1" dirty="0"/>
          </a:p>
        </p:txBody>
      </p:sp>
      <p:pic>
        <p:nvPicPr>
          <p:cNvPr id="5" name="Kép 4"/>
          <p:cNvPicPr>
            <a:picLocks noChangeAspect="1"/>
          </p:cNvPicPr>
          <p:nvPr/>
        </p:nvPicPr>
        <p:blipFill>
          <a:blip r:embed="rId2"/>
          <a:stretch>
            <a:fillRect/>
          </a:stretch>
        </p:blipFill>
        <p:spPr>
          <a:xfrm>
            <a:off x="863600" y="2710775"/>
            <a:ext cx="5486400" cy="3086100"/>
          </a:xfrm>
          <a:prstGeom prst="rect">
            <a:avLst/>
          </a:prstGeom>
        </p:spPr>
      </p:pic>
      <p:sp>
        <p:nvSpPr>
          <p:cNvPr id="3" name="Szöveg helye 2"/>
          <p:cNvSpPr>
            <a:spLocks noGrp="1"/>
          </p:cNvSpPr>
          <p:nvPr>
            <p:ph type="body" sz="half" idx="1"/>
          </p:nvPr>
        </p:nvSpPr>
        <p:spPr>
          <a:xfrm>
            <a:off x="43250" y="2067696"/>
            <a:ext cx="12269820" cy="4743855"/>
          </a:xfrm>
        </p:spPr>
        <p:txBody>
          <a:bodyPr>
            <a:normAutofit/>
          </a:bodyPr>
          <a:lstStyle/>
          <a:p>
            <a:pPr lvl="0"/>
            <a:r>
              <a:rPr lang="en-US" altLang="en-US" dirty="0" smtClean="0">
                <a:latin typeface="Arial Unicode MS" panose="020B0604020202020204" pitchFamily="34" charset="-128"/>
              </a:rPr>
              <a:t>With </a:t>
            </a:r>
            <a:r>
              <a:rPr lang="en-US" altLang="en-US" dirty="0">
                <a:latin typeface="Arial Unicode MS" panose="020B0604020202020204" pitchFamily="34" charset="-128"/>
              </a:rPr>
              <a:t>state-of-the-art underground detectors,</a:t>
            </a:r>
            <a:r>
              <a:rPr lang="en-US" altLang="en-US" sz="800" dirty="0"/>
              <a:t> </a:t>
            </a:r>
            <a:endParaRPr lang="en-US" altLang="en-US" sz="5400" dirty="0">
              <a:latin typeface="Arial" panose="020B0604020202020204" pitchFamily="34" charset="0"/>
            </a:endParaRPr>
          </a:p>
          <a:p>
            <a:endParaRPr lang="hu-HU" dirty="0"/>
          </a:p>
          <a:p>
            <a:endParaRPr lang="hu-HU" dirty="0" smtClean="0"/>
          </a:p>
          <a:p>
            <a:endParaRPr lang="hu-HU" dirty="0"/>
          </a:p>
          <a:p>
            <a:endParaRPr lang="hu-HU" dirty="0" smtClean="0"/>
          </a:p>
          <a:p>
            <a:endParaRPr lang="hu-HU" dirty="0" smtClean="0"/>
          </a:p>
          <a:p>
            <a:pPr marL="2743200" lvl="6" indent="0">
              <a:buNone/>
            </a:pPr>
            <a:endParaRPr lang="hu-HU" dirty="0"/>
          </a:p>
          <a:p>
            <a:pPr marL="2743200" lvl="6" indent="0">
              <a:buNone/>
            </a:pPr>
            <a:endParaRPr lang="hu-HU" sz="3200" dirty="0"/>
          </a:p>
          <a:p>
            <a:pPr marL="2743200" lvl="6" indent="0">
              <a:buNone/>
            </a:pPr>
            <a:r>
              <a:rPr lang="en-US" altLang="en-US" sz="3200" dirty="0" smtClean="0">
                <a:latin typeface="Arial Unicode MS" panose="020B0604020202020204" pitchFamily="34" charset="-128"/>
              </a:rPr>
              <a:t>with </a:t>
            </a:r>
            <a:r>
              <a:rPr lang="en-US" altLang="en-US" sz="3200" dirty="0">
                <a:latin typeface="Arial Unicode MS" panose="020B0604020202020204" pitchFamily="34" charset="-128"/>
              </a:rPr>
              <a:t>high-sensitivity spectrometers built in space</a:t>
            </a:r>
            <a:r>
              <a:rPr lang="en-US" altLang="en-US" sz="800" dirty="0"/>
              <a:t> </a:t>
            </a:r>
            <a:endParaRPr lang="en-US" altLang="en-US" sz="6000" dirty="0">
              <a:latin typeface="Arial" panose="020B0604020202020204" pitchFamily="34" charset="0"/>
            </a:endParaRPr>
          </a:p>
          <a:p>
            <a:pPr marL="2743200" lvl="6" indent="0">
              <a:buNone/>
            </a:pPr>
            <a:endParaRPr lang="hu-HU" sz="3200" dirty="0"/>
          </a:p>
        </p:txBody>
      </p:sp>
      <p:pic>
        <p:nvPicPr>
          <p:cNvPr id="6" name="Online kép helye 5"/>
          <p:cNvPicPr>
            <a:picLocks noGrp="1" noChangeAspect="1"/>
          </p:cNvPicPr>
          <p:nvPr>
            <p:ph type="clipArt" sz="half" idx="2"/>
          </p:nvPr>
        </p:nvPicPr>
        <p:blipFill>
          <a:blip r:embed="rId3"/>
          <a:stretch>
            <a:fillRect/>
          </a:stretch>
        </p:blipFill>
        <p:spPr>
          <a:xfrm>
            <a:off x="6553200" y="2710775"/>
            <a:ext cx="4927600" cy="2771775"/>
          </a:xfrm>
          <a:prstGeom prst="rect">
            <a:avLst/>
          </a:prstGeom>
        </p:spPr>
      </p:pic>
      <p:sp>
        <p:nvSpPr>
          <p:cNvPr id="4" name="Dia számának helye 3"/>
          <p:cNvSpPr>
            <a:spLocks noGrp="1"/>
          </p:cNvSpPr>
          <p:nvPr>
            <p:ph type="sldNum" sz="quarter" idx="12"/>
          </p:nvPr>
        </p:nvSpPr>
        <p:spPr/>
        <p:txBody>
          <a:bodyPr/>
          <a:lstStyle/>
          <a:p>
            <a:fld id="{1C4CB2B6-5834-4816-A1A5-0C36AFB02D77}" type="slidenum">
              <a:rPr lang="en-US" altLang="hu-HU" smtClean="0">
                <a:solidFill>
                  <a:prstClr val="white">
                    <a:tint val="75000"/>
                  </a:prstClr>
                </a:solidFill>
              </a:rPr>
              <a:pPr/>
              <a:t>38</a:t>
            </a:fld>
            <a:endParaRPr lang="en-US" altLang="hu-HU">
              <a:solidFill>
                <a:prstClr val="white">
                  <a:tint val="75000"/>
                </a:prstClr>
              </a:solidFill>
            </a:endParaRPr>
          </a:p>
        </p:txBody>
      </p:sp>
    </p:spTree>
    <p:extLst>
      <p:ext uri="{BB962C8B-B14F-4D97-AF65-F5344CB8AC3E}">
        <p14:creationId xmlns:p14="http://schemas.microsoft.com/office/powerpoint/2010/main" val="6348456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0" y="427037"/>
            <a:ext cx="12300857" cy="1325563"/>
          </a:xfrm>
        </p:spPr>
        <p:txBody>
          <a:bodyPr>
            <a:noAutofit/>
          </a:bodyPr>
          <a:lstStyle/>
          <a:p>
            <a:pPr lvl="0">
              <a:defRPr/>
            </a:pPr>
            <a:r>
              <a:rPr lang="en-US" altLang="en-US" sz="3600" dirty="0" smtClean="0">
                <a:latin typeface="Arial Unicode MS" panose="020B0604020202020204" pitchFamily="34" charset="-128"/>
              </a:rPr>
              <a:t>The physicists of the world's largest accelerator laboratory, the Large Hadron Collider (LHC), built at CERN, are also involved in the search.</a:t>
            </a:r>
            <a:r>
              <a:rPr lang="en-US" altLang="en-US" sz="800" dirty="0" smtClean="0"/>
              <a:t> </a:t>
            </a:r>
            <a:r>
              <a:rPr lang="en-US" altLang="en-US" sz="6600" dirty="0" smtClean="0">
                <a:latin typeface="Arial" panose="020B0604020202020204" pitchFamily="34" charset="0"/>
              </a:rPr>
              <a:t/>
            </a:r>
            <a:br>
              <a:rPr lang="en-US" altLang="en-US" sz="6600" dirty="0" smtClean="0">
                <a:latin typeface="Arial" panose="020B0604020202020204" pitchFamily="34" charset="0"/>
              </a:rPr>
            </a:br>
            <a:endParaRPr lang="en-US" sz="3600" dirty="0" smtClean="0"/>
          </a:p>
        </p:txBody>
      </p:sp>
      <p:pic>
        <p:nvPicPr>
          <p:cNvPr id="12294" name="Picture 3" descr="aer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764" y="1597026"/>
            <a:ext cx="9139237"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Text Box 4"/>
          <p:cNvSpPr txBox="1">
            <a:spLocks noChangeArrowheads="1"/>
          </p:cNvSpPr>
          <p:nvPr/>
        </p:nvSpPr>
        <p:spPr bwMode="auto">
          <a:xfrm>
            <a:off x="8610600" y="1676400"/>
            <a:ext cx="2514600" cy="369332"/>
          </a:xfrm>
          <a:prstGeom prst="rect">
            <a:avLst/>
          </a:prstGeom>
          <a:noFill/>
          <a:ln w="12700">
            <a:noFill/>
            <a:miter lim="800000"/>
            <a:headEnd type="none" w="sm" len="sm"/>
            <a:tailEnd type="none" w="sm" len="sm"/>
          </a:ln>
          <a:effectLst/>
        </p:spPr>
        <p:txBody>
          <a:bodyPr>
            <a:spAutoFit/>
          </a:bodyPr>
          <a:lstStyle/>
          <a:p>
            <a:pPr eaLnBrk="0" hangingPunct="0">
              <a:spcBef>
                <a:spcPct val="50000"/>
              </a:spcBef>
              <a:defRPr/>
            </a:pPr>
            <a:r>
              <a:rPr lang="en-US" dirty="0" smtClean="0">
                <a:solidFill>
                  <a:srgbClr val="FF0000"/>
                </a:solidFill>
                <a:effectLst>
                  <a:outerShdw blurRad="38100" dist="38100" dir="2700000" algn="tl">
                    <a:srgbClr val="000000"/>
                  </a:outerShdw>
                </a:effectLst>
                <a:latin typeface="Comic Sans MS" pitchFamily="66" charset="0"/>
              </a:rPr>
              <a:t>Lake Genova</a:t>
            </a:r>
            <a:endParaRPr lang="en-US" dirty="0">
              <a:solidFill>
                <a:srgbClr val="FF0000"/>
              </a:solidFill>
              <a:effectLst>
                <a:outerShdw blurRad="38100" dist="38100" dir="2700000" algn="tl">
                  <a:srgbClr val="000000"/>
                </a:outerShdw>
              </a:effectLst>
              <a:latin typeface="Comic Sans MS" pitchFamily="66" charset="0"/>
            </a:endParaRPr>
          </a:p>
        </p:txBody>
      </p:sp>
      <p:sp>
        <p:nvSpPr>
          <p:cNvPr id="95237" name="Text Box 5"/>
          <p:cNvSpPr txBox="1">
            <a:spLocks noChangeArrowheads="1"/>
          </p:cNvSpPr>
          <p:nvPr/>
        </p:nvSpPr>
        <p:spPr bwMode="auto">
          <a:xfrm>
            <a:off x="1524000" y="2895600"/>
            <a:ext cx="1981200" cy="369332"/>
          </a:xfrm>
          <a:prstGeom prst="rect">
            <a:avLst/>
          </a:prstGeom>
          <a:noFill/>
          <a:ln w="12700">
            <a:noFill/>
            <a:miter lim="800000"/>
            <a:headEnd type="none" w="sm" len="sm"/>
            <a:tailEnd type="none" w="sm" len="sm"/>
          </a:ln>
          <a:effectLst/>
        </p:spPr>
        <p:txBody>
          <a:bodyPr>
            <a:spAutoFit/>
          </a:bodyPr>
          <a:lstStyle/>
          <a:p>
            <a:pPr eaLnBrk="0" hangingPunct="0">
              <a:spcBef>
                <a:spcPct val="50000"/>
              </a:spcBef>
              <a:defRPr/>
            </a:pPr>
            <a:r>
              <a:rPr lang="en-US">
                <a:effectLst>
                  <a:outerShdw blurRad="38100" dist="38100" dir="2700000" algn="tl">
                    <a:srgbClr val="000000"/>
                  </a:outerShdw>
                </a:effectLst>
                <a:latin typeface="Comic Sans MS" pitchFamily="66" charset="0"/>
              </a:rPr>
              <a:t>Jura</a:t>
            </a:r>
          </a:p>
        </p:txBody>
      </p:sp>
      <p:sp>
        <p:nvSpPr>
          <p:cNvPr id="95238" name="Text Box 6"/>
          <p:cNvSpPr txBox="1">
            <a:spLocks noChangeArrowheads="1"/>
          </p:cNvSpPr>
          <p:nvPr/>
        </p:nvSpPr>
        <p:spPr bwMode="auto">
          <a:xfrm>
            <a:off x="5486400" y="2895600"/>
            <a:ext cx="2590800" cy="579438"/>
          </a:xfrm>
          <a:prstGeom prst="rect">
            <a:avLst/>
          </a:prstGeom>
          <a:noFill/>
          <a:ln w="12700">
            <a:noFill/>
            <a:miter lim="800000"/>
            <a:headEnd type="none" w="sm" len="sm"/>
            <a:tailEnd type="none" w="sm" len="sm"/>
          </a:ln>
          <a:effectLst/>
        </p:spPr>
        <p:txBody>
          <a:bodyPr>
            <a:spAutoFit/>
          </a:bodyPr>
          <a:lstStyle/>
          <a:p>
            <a:pPr eaLnBrk="0" hangingPunct="0">
              <a:spcBef>
                <a:spcPct val="50000"/>
              </a:spcBef>
              <a:defRPr/>
            </a:pPr>
            <a:r>
              <a:rPr lang="en-US" sz="3200" dirty="0">
                <a:solidFill>
                  <a:srgbClr val="FF0000"/>
                </a:solidFill>
                <a:effectLst>
                  <a:outerShdw blurRad="38100" dist="38100" dir="2700000" algn="tl">
                    <a:srgbClr val="000000"/>
                  </a:outerShdw>
                </a:effectLst>
                <a:latin typeface="Comic Sans MS" pitchFamily="66" charset="0"/>
              </a:rPr>
              <a:t>LEP/ LHC</a:t>
            </a:r>
          </a:p>
        </p:txBody>
      </p:sp>
      <p:sp>
        <p:nvSpPr>
          <p:cNvPr id="95239" name="Text Box 7"/>
          <p:cNvSpPr txBox="1">
            <a:spLocks noChangeArrowheads="1"/>
          </p:cNvSpPr>
          <p:nvPr/>
        </p:nvSpPr>
        <p:spPr bwMode="auto">
          <a:xfrm>
            <a:off x="6477000" y="4724401"/>
            <a:ext cx="1219200" cy="519113"/>
          </a:xfrm>
          <a:prstGeom prst="rect">
            <a:avLst/>
          </a:prstGeom>
          <a:noFill/>
          <a:ln w="12700">
            <a:noFill/>
            <a:miter lim="800000"/>
            <a:headEnd type="none" w="sm" len="sm"/>
            <a:tailEnd type="none" w="sm" len="sm"/>
          </a:ln>
          <a:effectLst/>
        </p:spPr>
        <p:txBody>
          <a:bodyPr>
            <a:spAutoFit/>
          </a:bodyPr>
          <a:lstStyle/>
          <a:p>
            <a:pPr eaLnBrk="0" hangingPunct="0">
              <a:spcBef>
                <a:spcPct val="50000"/>
              </a:spcBef>
              <a:defRPr/>
            </a:pPr>
            <a:r>
              <a:rPr lang="en-US" sz="2800" dirty="0">
                <a:solidFill>
                  <a:srgbClr val="FF0000"/>
                </a:solidFill>
                <a:effectLst>
                  <a:outerShdw blurRad="38100" dist="38100" dir="2700000" algn="tl">
                    <a:srgbClr val="000000"/>
                  </a:outerShdw>
                </a:effectLst>
                <a:latin typeface="Comic Sans MS" pitchFamily="66" charset="0"/>
              </a:rPr>
              <a:t>SPS</a:t>
            </a:r>
          </a:p>
        </p:txBody>
      </p:sp>
      <p:sp>
        <p:nvSpPr>
          <p:cNvPr id="95240" name="Text Box 8"/>
          <p:cNvSpPr txBox="1">
            <a:spLocks noChangeArrowheads="1"/>
          </p:cNvSpPr>
          <p:nvPr/>
        </p:nvSpPr>
        <p:spPr bwMode="auto">
          <a:xfrm>
            <a:off x="7162800" y="6248400"/>
            <a:ext cx="838200" cy="579438"/>
          </a:xfrm>
          <a:prstGeom prst="rect">
            <a:avLst/>
          </a:prstGeom>
          <a:noFill/>
          <a:ln w="12700">
            <a:noFill/>
            <a:miter lim="800000"/>
            <a:headEnd type="none" w="sm" len="sm"/>
            <a:tailEnd type="none" w="sm" len="sm"/>
          </a:ln>
          <a:effectLst/>
        </p:spPr>
        <p:txBody>
          <a:bodyPr>
            <a:spAutoFit/>
          </a:bodyPr>
          <a:lstStyle/>
          <a:p>
            <a:pPr eaLnBrk="0" hangingPunct="0">
              <a:spcBef>
                <a:spcPct val="50000"/>
              </a:spcBef>
              <a:defRPr/>
            </a:pPr>
            <a:r>
              <a:rPr lang="en-US" sz="3200" dirty="0">
                <a:solidFill>
                  <a:srgbClr val="FF0000"/>
                </a:solidFill>
                <a:effectLst>
                  <a:outerShdw blurRad="38100" dist="38100" dir="2700000" algn="tl">
                    <a:srgbClr val="000000"/>
                  </a:outerShdw>
                </a:effectLst>
                <a:latin typeface="Comic Sans MS" pitchFamily="66" charset="0"/>
              </a:rPr>
              <a:t>PS</a:t>
            </a:r>
          </a:p>
        </p:txBody>
      </p:sp>
      <p:sp>
        <p:nvSpPr>
          <p:cNvPr id="95241" name="Text Box 9"/>
          <p:cNvSpPr txBox="1">
            <a:spLocks noChangeArrowheads="1"/>
          </p:cNvSpPr>
          <p:nvPr/>
        </p:nvSpPr>
        <p:spPr bwMode="auto">
          <a:xfrm>
            <a:off x="2667000" y="4038600"/>
            <a:ext cx="3048000" cy="579438"/>
          </a:xfrm>
          <a:prstGeom prst="rect">
            <a:avLst/>
          </a:prstGeom>
          <a:noFill/>
          <a:ln w="12700">
            <a:noFill/>
            <a:miter lim="800000"/>
            <a:headEnd type="none" w="sm" len="sm"/>
            <a:tailEnd type="none" w="sm" len="sm"/>
          </a:ln>
          <a:effectLst/>
        </p:spPr>
        <p:txBody>
          <a:bodyPr>
            <a:spAutoFit/>
          </a:bodyPr>
          <a:lstStyle/>
          <a:p>
            <a:pPr eaLnBrk="0" hangingPunct="0">
              <a:spcBef>
                <a:spcPct val="50000"/>
              </a:spcBef>
              <a:defRPr/>
            </a:pPr>
            <a:r>
              <a:rPr lang="en-US" sz="3200" dirty="0" smtClean="0">
                <a:solidFill>
                  <a:srgbClr val="FF0000"/>
                </a:solidFill>
                <a:effectLst>
                  <a:outerShdw blurRad="38100" dist="38100" dir="2700000" algn="tl">
                    <a:srgbClr val="000000"/>
                  </a:outerShdw>
                </a:effectLst>
                <a:latin typeface="Comic Sans MS" pitchFamily="66" charset="0"/>
              </a:rPr>
              <a:t>France</a:t>
            </a:r>
            <a:endParaRPr lang="en-US" sz="3200" dirty="0">
              <a:solidFill>
                <a:srgbClr val="FF0000"/>
              </a:solidFill>
              <a:effectLst>
                <a:outerShdw blurRad="38100" dist="38100" dir="2700000" algn="tl">
                  <a:srgbClr val="000000"/>
                </a:outerShdw>
              </a:effectLst>
              <a:latin typeface="Comic Sans MS" pitchFamily="66" charset="0"/>
            </a:endParaRPr>
          </a:p>
        </p:txBody>
      </p:sp>
      <p:sp>
        <p:nvSpPr>
          <p:cNvPr id="95242" name="Text Box 10"/>
          <p:cNvSpPr txBox="1">
            <a:spLocks noChangeArrowheads="1"/>
          </p:cNvSpPr>
          <p:nvPr/>
        </p:nvSpPr>
        <p:spPr bwMode="auto">
          <a:xfrm>
            <a:off x="8458200" y="5562600"/>
            <a:ext cx="3429000" cy="523220"/>
          </a:xfrm>
          <a:prstGeom prst="rect">
            <a:avLst/>
          </a:prstGeom>
          <a:noFill/>
          <a:ln w="12700">
            <a:noFill/>
            <a:miter lim="800000"/>
            <a:headEnd type="none" w="sm" len="sm"/>
            <a:tailEnd type="none" w="sm" len="sm"/>
          </a:ln>
          <a:effectLst/>
        </p:spPr>
        <p:txBody>
          <a:bodyPr wrap="square">
            <a:spAutoFit/>
          </a:bodyPr>
          <a:lstStyle/>
          <a:p>
            <a:pPr eaLnBrk="0" hangingPunct="0">
              <a:spcBef>
                <a:spcPct val="50000"/>
              </a:spcBef>
              <a:defRPr/>
            </a:pPr>
            <a:r>
              <a:rPr lang="en-US" sz="2800" dirty="0" smtClean="0">
                <a:solidFill>
                  <a:srgbClr val="FF0000"/>
                </a:solidFill>
                <a:effectLst>
                  <a:outerShdw blurRad="38100" dist="38100" dir="2700000" algn="tl">
                    <a:srgbClr val="000000"/>
                  </a:outerShdw>
                </a:effectLst>
                <a:latin typeface="Comic Sans MS" pitchFamily="66" charset="0"/>
              </a:rPr>
              <a:t>Switzerland</a:t>
            </a:r>
            <a:endParaRPr lang="en-US" sz="2800" dirty="0">
              <a:solidFill>
                <a:srgbClr val="FF0000"/>
              </a:solidFill>
              <a:effectLst>
                <a:outerShdw blurRad="38100" dist="38100" dir="2700000" algn="tl">
                  <a:srgbClr val="000000"/>
                </a:outerShdw>
              </a:effectLst>
              <a:latin typeface="Comic Sans MS" pitchFamily="66" charset="0"/>
            </a:endParaRPr>
          </a:p>
        </p:txBody>
      </p:sp>
      <p:sp>
        <p:nvSpPr>
          <p:cNvPr id="2" name="Dia számának helye 1"/>
          <p:cNvSpPr>
            <a:spLocks noGrp="1"/>
          </p:cNvSpPr>
          <p:nvPr>
            <p:ph type="sldNum" sz="quarter" idx="12"/>
          </p:nvPr>
        </p:nvSpPr>
        <p:spPr/>
        <p:txBody>
          <a:bodyPr/>
          <a:lstStyle/>
          <a:p>
            <a:fld id="{B3636F75-FBDD-45B4-80CF-8CA36FCE3BD0}" type="slidenum">
              <a:rPr lang="en-US" smtClean="0"/>
              <a:t>39</a:t>
            </a:fld>
            <a:endParaRPr lang="en-US"/>
          </a:p>
        </p:txBody>
      </p:sp>
    </p:spTree>
    <p:extLst>
      <p:ext uri="{BB962C8B-B14F-4D97-AF65-F5344CB8AC3E}">
        <p14:creationId xmlns:p14="http://schemas.microsoft.com/office/powerpoint/2010/main" val="17583174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en-US"/>
          </a:p>
        </p:txBody>
      </p:sp>
      <p:pic>
        <p:nvPicPr>
          <p:cNvPr id="6" name="Tartalom helye 5"/>
          <p:cNvPicPr>
            <a:picLocks noGrp="1" noChangeAspect="1"/>
          </p:cNvPicPr>
          <p:nvPr>
            <p:ph idx="1"/>
          </p:nvPr>
        </p:nvPicPr>
        <p:blipFill>
          <a:blip r:embed="rId2"/>
          <a:stretch>
            <a:fillRect/>
          </a:stretch>
        </p:blipFill>
        <p:spPr>
          <a:xfrm>
            <a:off x="168380" y="127454"/>
            <a:ext cx="11830951" cy="5039632"/>
          </a:xfrm>
          <a:prstGeom prst="rect">
            <a:avLst/>
          </a:prstGeom>
        </p:spPr>
      </p:pic>
      <p:sp>
        <p:nvSpPr>
          <p:cNvPr id="4" name="Élőláb helye 3"/>
          <p:cNvSpPr>
            <a:spLocks noGrp="1"/>
          </p:cNvSpPr>
          <p:nvPr>
            <p:ph type="ftr" sz="quarter" idx="11"/>
          </p:nvPr>
        </p:nvSpPr>
        <p:spPr/>
        <p:txBody>
          <a:bodyPr/>
          <a:lstStyle/>
          <a:p>
            <a:r>
              <a:rPr lang="en-US" smtClean="0"/>
              <a:t>X17 boson Krasznahorkay</a:t>
            </a:r>
            <a:endParaRPr lang="en-US"/>
          </a:p>
        </p:txBody>
      </p:sp>
      <p:sp>
        <p:nvSpPr>
          <p:cNvPr id="5" name="Dia számának helye 4"/>
          <p:cNvSpPr>
            <a:spLocks noGrp="1"/>
          </p:cNvSpPr>
          <p:nvPr>
            <p:ph type="sldNum" sz="quarter" idx="12"/>
          </p:nvPr>
        </p:nvSpPr>
        <p:spPr/>
        <p:txBody>
          <a:bodyPr/>
          <a:lstStyle/>
          <a:p>
            <a:fld id="{D71F331B-749B-4A91-A79A-CDCD31E3B9A3}" type="slidenum">
              <a:rPr lang="en-US" smtClean="0"/>
              <a:t>4</a:t>
            </a:fld>
            <a:endParaRPr lang="en-US" dirty="0"/>
          </a:p>
        </p:txBody>
      </p:sp>
      <p:sp>
        <p:nvSpPr>
          <p:cNvPr id="7" name="Szövegdoboz 6"/>
          <p:cNvSpPr txBox="1"/>
          <p:nvPr/>
        </p:nvSpPr>
        <p:spPr>
          <a:xfrm>
            <a:off x="2496457" y="5544457"/>
            <a:ext cx="7641771" cy="584775"/>
          </a:xfrm>
          <a:prstGeom prst="rect">
            <a:avLst/>
          </a:prstGeom>
          <a:noFill/>
        </p:spPr>
        <p:txBody>
          <a:bodyPr wrap="square" rtlCol="0">
            <a:spAutoFit/>
          </a:bodyPr>
          <a:lstStyle/>
          <a:p>
            <a:r>
              <a:rPr lang="en-US" sz="3200" dirty="0" smtClean="0"/>
              <a:t>~200 citations,  </a:t>
            </a:r>
            <a:r>
              <a:rPr lang="en-US" sz="3200" baseline="30000" dirty="0" smtClean="0"/>
              <a:t>8</a:t>
            </a:r>
            <a:r>
              <a:rPr lang="en-US" sz="3200" dirty="0" smtClean="0"/>
              <a:t>Be anomaly, X17 boson</a:t>
            </a:r>
            <a:endParaRPr lang="en-US" sz="3200" dirty="0"/>
          </a:p>
        </p:txBody>
      </p:sp>
    </p:spTree>
    <p:extLst>
      <p:ext uri="{BB962C8B-B14F-4D97-AF65-F5344CB8AC3E}">
        <p14:creationId xmlns:p14="http://schemas.microsoft.com/office/powerpoint/2010/main" val="4577837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dirty="0"/>
              <a:t>Searching for Dark </a:t>
            </a:r>
            <a:r>
              <a:rPr lang="en-US" dirty="0" smtClean="0"/>
              <a:t>Matter</a:t>
            </a:r>
            <a:endParaRPr lang="en-US" dirty="0"/>
          </a:p>
        </p:txBody>
      </p:sp>
      <p:sp>
        <p:nvSpPr>
          <p:cNvPr id="3" name="Tartalom helye 2"/>
          <p:cNvSpPr>
            <a:spLocks noGrp="1"/>
          </p:cNvSpPr>
          <p:nvPr>
            <p:ph idx="1"/>
          </p:nvPr>
        </p:nvSpPr>
        <p:spPr>
          <a:xfrm>
            <a:off x="2486799" y="1409395"/>
            <a:ext cx="8915400" cy="3777622"/>
          </a:xfrm>
        </p:spPr>
        <p:txBody>
          <a:bodyPr/>
          <a:lstStyle/>
          <a:p>
            <a:r>
              <a:rPr lang="en-US" dirty="0"/>
              <a:t>Should not have to defend this too much… </a:t>
            </a:r>
            <a:br>
              <a:rPr lang="en-US" dirty="0"/>
            </a:br>
            <a:endParaRPr lang="en-US" dirty="0"/>
          </a:p>
        </p:txBody>
      </p:sp>
      <p:sp>
        <p:nvSpPr>
          <p:cNvPr id="5" name="Téglalap 4"/>
          <p:cNvSpPr/>
          <p:nvPr/>
        </p:nvSpPr>
        <p:spPr>
          <a:xfrm>
            <a:off x="838200" y="2182190"/>
            <a:ext cx="3855112" cy="3970318"/>
          </a:xfrm>
          <a:prstGeom prst="rect">
            <a:avLst/>
          </a:prstGeom>
        </p:spPr>
        <p:txBody>
          <a:bodyPr wrap="square">
            <a:spAutoFit/>
          </a:bodyPr>
          <a:lstStyle/>
          <a:p>
            <a:r>
              <a:rPr lang="en-US" dirty="0">
                <a:solidFill>
                  <a:srgbClr val="3767A9"/>
                </a:solidFill>
                <a:latin typeface="Helvetica" panose="020B0604020202020204" pitchFamily="34" charset="0"/>
              </a:rPr>
              <a:t>Light, Weakly Interacting </a:t>
            </a:r>
            <a:r>
              <a:rPr lang="en-US" dirty="0" smtClean="0">
                <a:solidFill>
                  <a:srgbClr val="3767A9"/>
                </a:solidFill>
                <a:latin typeface="Helvetica" panose="020B0604020202020204" pitchFamily="34" charset="0"/>
              </a:rPr>
              <a:t>DM</a:t>
            </a:r>
            <a:r>
              <a:rPr lang="hu-HU" dirty="0" smtClean="0">
                <a:solidFill>
                  <a:srgbClr val="3767A9"/>
                </a:solidFill>
                <a:latin typeface="Helvetica" panose="020B0604020202020204" pitchFamily="34" charset="0"/>
              </a:rPr>
              <a:t>, </a:t>
            </a:r>
            <a:r>
              <a:rPr lang="hu-HU" dirty="0" err="1" smtClean="0">
                <a:solidFill>
                  <a:srgbClr val="3767A9"/>
                </a:solidFill>
                <a:latin typeface="Helvetica" panose="020B0604020202020204" pitchFamily="34" charset="0"/>
              </a:rPr>
              <a:t>the</a:t>
            </a:r>
            <a:r>
              <a:rPr lang="hu-HU" dirty="0" smtClean="0">
                <a:solidFill>
                  <a:srgbClr val="3767A9"/>
                </a:solidFill>
                <a:latin typeface="Helvetica" panose="020B0604020202020204" pitchFamily="34" charset="0"/>
              </a:rPr>
              <a:t> </a:t>
            </a:r>
            <a:r>
              <a:rPr lang="hu-HU" dirty="0" err="1" smtClean="0">
                <a:solidFill>
                  <a:srgbClr val="3767A9"/>
                </a:solidFill>
                <a:latin typeface="Helvetica" panose="020B0604020202020204" pitchFamily="34" charset="0"/>
              </a:rPr>
              <a:t>dark</a:t>
            </a:r>
            <a:r>
              <a:rPr lang="hu-HU" dirty="0" smtClean="0">
                <a:solidFill>
                  <a:srgbClr val="3767A9"/>
                </a:solidFill>
                <a:latin typeface="Helvetica" panose="020B0604020202020204" pitchFamily="34" charset="0"/>
              </a:rPr>
              <a:t> </a:t>
            </a:r>
            <a:r>
              <a:rPr lang="hu-HU" dirty="0" err="1" smtClean="0">
                <a:solidFill>
                  <a:srgbClr val="3767A9"/>
                </a:solidFill>
                <a:latin typeface="Helvetica" panose="020B0604020202020204" pitchFamily="34" charset="0"/>
              </a:rPr>
              <a:t>photon</a:t>
            </a:r>
            <a:r>
              <a:rPr lang="hu-HU" dirty="0" smtClean="0">
                <a:solidFill>
                  <a:srgbClr val="3767A9"/>
                </a:solidFill>
                <a:latin typeface="Helvetica" panose="020B0604020202020204" pitchFamily="34" charset="0"/>
              </a:rPr>
              <a:t> </a:t>
            </a:r>
            <a:r>
              <a:rPr lang="hu-HU" dirty="0" err="1" smtClean="0">
                <a:solidFill>
                  <a:srgbClr val="3767A9"/>
                </a:solidFill>
                <a:latin typeface="Helvetica" panose="020B0604020202020204" pitchFamily="34" charset="0"/>
              </a:rPr>
              <a:t>concept</a:t>
            </a:r>
            <a:endParaRPr lang="hu-HU" dirty="0" smtClean="0">
              <a:solidFill>
                <a:srgbClr val="3767A9"/>
              </a:solidFill>
              <a:latin typeface="Helvetica" panose="020B0604020202020204" pitchFamily="34" charset="0"/>
            </a:endParaRPr>
          </a:p>
          <a:p>
            <a:r>
              <a:rPr lang="en-US" dirty="0"/>
              <a:t> It is speculated that within dark matter there might be a family of particles and forces—a so-called “dark sector”—that has thus far escaped detection. In analogy with electromagnetism, for which the massless photon is the force carrier between charged particles, there could be a dark electromagnetism with a possibly massive dark photon that transmits the forces between dark particles</a:t>
            </a:r>
            <a:br>
              <a:rPr lang="en-US" dirty="0"/>
            </a:br>
            <a:endParaRPr lang="en-US" dirty="0"/>
          </a:p>
        </p:txBody>
      </p:sp>
      <p:pic>
        <p:nvPicPr>
          <p:cNvPr id="9" name="Kép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6312" y="2857805"/>
            <a:ext cx="3240634" cy="2462882"/>
          </a:xfrm>
          <a:prstGeom prst="rect">
            <a:avLst/>
          </a:prstGeom>
        </p:spPr>
      </p:pic>
      <p:sp>
        <p:nvSpPr>
          <p:cNvPr id="10" name="Téglalap 9"/>
          <p:cNvSpPr/>
          <p:nvPr/>
        </p:nvSpPr>
        <p:spPr>
          <a:xfrm>
            <a:off x="5827776" y="6039231"/>
            <a:ext cx="6096000" cy="646331"/>
          </a:xfrm>
          <a:prstGeom prst="rect">
            <a:avLst/>
          </a:prstGeom>
        </p:spPr>
        <p:txBody>
          <a:bodyPr>
            <a:spAutoFit/>
          </a:bodyPr>
          <a:lstStyle/>
          <a:p>
            <a:r>
              <a:rPr lang="en-US" dirty="0"/>
              <a:t>M. </a:t>
            </a:r>
            <a:r>
              <a:rPr lang="en-US" dirty="0" err="1"/>
              <a:t>Pospelov</a:t>
            </a:r>
            <a:r>
              <a:rPr lang="en-US" dirty="0"/>
              <a:t> and A. Ritz, “Astrophysical Signatures of Secluded Dark Matter,” </a:t>
            </a:r>
            <a:r>
              <a:rPr lang="en-US" dirty="0">
                <a:hlinkClick r:id="rId3"/>
              </a:rPr>
              <a:t>Phys. Lett. B </a:t>
            </a:r>
            <a:r>
              <a:rPr lang="en-US" b="1" dirty="0">
                <a:hlinkClick r:id="rId3"/>
              </a:rPr>
              <a:t>671</a:t>
            </a:r>
            <a:r>
              <a:rPr lang="en-US" dirty="0">
                <a:hlinkClick r:id="rId3"/>
              </a:rPr>
              <a:t>, 391 (2009)</a:t>
            </a:r>
            <a:endParaRPr lang="en-US" dirty="0"/>
          </a:p>
        </p:txBody>
      </p:sp>
    </p:spTree>
    <p:extLst>
      <p:ext uri="{BB962C8B-B14F-4D97-AF65-F5344CB8AC3E}">
        <p14:creationId xmlns:p14="http://schemas.microsoft.com/office/powerpoint/2010/main" val="519956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ím 1"/>
          <p:cNvSpPr>
            <a:spLocks noGrp="1"/>
          </p:cNvSpPr>
          <p:nvPr>
            <p:ph type="title"/>
          </p:nvPr>
        </p:nvSpPr>
        <p:spPr>
          <a:xfrm>
            <a:off x="2014538" y="211138"/>
            <a:ext cx="8229600" cy="844550"/>
          </a:xfrm>
        </p:spPr>
        <p:txBody>
          <a:bodyPr>
            <a:normAutofit fontScale="90000"/>
          </a:bodyPr>
          <a:lstStyle/>
          <a:p>
            <a:pPr eaLnBrk="1" hangingPunct="1"/>
            <a:r>
              <a:rPr lang="en-US" altLang="en-US" sz="3600" b="1" dirty="0" smtClean="0">
                <a:latin typeface="Times New Roman" panose="02020603050405020304" pitchFamily="18" charset="0"/>
                <a:cs typeface="Times New Roman" panose="02020603050405020304" pitchFamily="18" charset="0"/>
              </a:rPr>
              <a:t>Theoretical predictions for the </a:t>
            </a:r>
            <a:r>
              <a:rPr lang="en-US" altLang="en-US" b="1" dirty="0" smtClean="0">
                <a:latin typeface="Times New Roman" panose="02020603050405020304" pitchFamily="18" charset="0"/>
                <a:cs typeface="Times New Roman" panose="02020603050405020304" pitchFamily="18" charset="0"/>
              </a:rPr>
              <a:t>d</a:t>
            </a:r>
            <a:r>
              <a:rPr lang="en-US" altLang="en-US" sz="3600" b="1" dirty="0" smtClean="0">
                <a:latin typeface="Times New Roman" panose="02020603050405020304" pitchFamily="18" charset="0"/>
                <a:cs typeface="Times New Roman" panose="02020603050405020304" pitchFamily="18" charset="0"/>
              </a:rPr>
              <a:t>ark photon</a:t>
            </a:r>
          </a:p>
        </p:txBody>
      </p:sp>
      <p:pic>
        <p:nvPicPr>
          <p:cNvPr id="12291"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087438" y="1868488"/>
            <a:ext cx="3994150" cy="4032250"/>
          </a:xfrm>
        </p:spPr>
      </p:pic>
      <p:pic>
        <p:nvPicPr>
          <p:cNvPr id="12292" name="Tartalom hely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1375" y="1998663"/>
            <a:ext cx="4322763"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Kép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48438" y="5561013"/>
            <a:ext cx="3624262"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Szövegdoboz 7"/>
          <p:cNvSpPr txBox="1">
            <a:spLocks noChangeArrowheads="1"/>
          </p:cNvSpPr>
          <p:nvPr/>
        </p:nvSpPr>
        <p:spPr bwMode="auto">
          <a:xfrm>
            <a:off x="6672263" y="1296988"/>
            <a:ext cx="28797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t>Branching ratio</a:t>
            </a:r>
          </a:p>
        </p:txBody>
      </p:sp>
      <p:sp>
        <p:nvSpPr>
          <p:cNvPr id="12295" name="Szövegdoboz 8"/>
          <p:cNvSpPr txBox="1">
            <a:spLocks noChangeArrowheads="1"/>
          </p:cNvSpPr>
          <p:nvPr/>
        </p:nvSpPr>
        <p:spPr bwMode="auto">
          <a:xfrm>
            <a:off x="7569200" y="4991100"/>
            <a:ext cx="1800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t>Lifetime</a:t>
            </a:r>
          </a:p>
        </p:txBody>
      </p:sp>
    </p:spTree>
    <p:extLst>
      <p:ext uri="{BB962C8B-B14F-4D97-AF65-F5344CB8AC3E}">
        <p14:creationId xmlns:p14="http://schemas.microsoft.com/office/powerpoint/2010/main" val="14520552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ím 1"/>
          <p:cNvSpPr>
            <a:spLocks noGrp="1"/>
          </p:cNvSpPr>
          <p:nvPr>
            <p:ph type="title"/>
          </p:nvPr>
        </p:nvSpPr>
        <p:spPr/>
        <p:txBody>
          <a:bodyPr/>
          <a:lstStyle/>
          <a:p>
            <a:pPr eaLnBrk="1" hangingPunct="1"/>
            <a:r>
              <a:rPr lang="en-US" altLang="en-US" smtClean="0"/>
              <a:t>Wherever there is a photon there is a dark photon...</a:t>
            </a:r>
          </a:p>
        </p:txBody>
      </p:sp>
      <p:pic>
        <p:nvPicPr>
          <p:cNvPr id="13315" name="Tartalom helye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742012" y="2139599"/>
            <a:ext cx="7731125" cy="4525963"/>
          </a:xfrm>
        </p:spPr>
      </p:pic>
    </p:spTree>
    <p:extLst>
      <p:ext uri="{BB962C8B-B14F-4D97-AF65-F5344CB8AC3E}">
        <p14:creationId xmlns:p14="http://schemas.microsoft.com/office/powerpoint/2010/main" val="20227841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en-US" altLang="en-US" dirty="0" smtClean="0">
                <a:latin typeface="Arial Unicode MS" panose="020B0604020202020204" pitchFamily="34" charset="-128"/>
              </a:rPr>
              <a:t>What </a:t>
            </a:r>
            <a:r>
              <a:rPr lang="en-US" altLang="en-US" dirty="0">
                <a:latin typeface="Arial Unicode MS" panose="020B0604020202020204" pitchFamily="34" charset="-128"/>
              </a:rPr>
              <a:t>do we know and what </a:t>
            </a:r>
            <a:r>
              <a:rPr lang="hu-HU" altLang="en-US" dirty="0" err="1" smtClean="0">
                <a:latin typeface="Arial Unicode MS" panose="020B0604020202020204" pitchFamily="34" charset="-128"/>
              </a:rPr>
              <a:t>we</a:t>
            </a:r>
            <a:r>
              <a:rPr lang="en-US" altLang="en-US" dirty="0" smtClean="0">
                <a:latin typeface="Arial Unicode MS" panose="020B0604020202020204" pitchFamily="34" charset="-128"/>
              </a:rPr>
              <a:t> </a:t>
            </a:r>
            <a:r>
              <a:rPr lang="hu-HU" altLang="en-US" dirty="0" err="1" smtClean="0">
                <a:latin typeface="Arial Unicode MS" panose="020B0604020202020204" pitchFamily="34" charset="-128"/>
              </a:rPr>
              <a:t>do</a:t>
            </a:r>
            <a:r>
              <a:rPr lang="hu-HU" altLang="en-US" dirty="0" smtClean="0">
                <a:latin typeface="Arial Unicode MS" panose="020B0604020202020204" pitchFamily="34" charset="-128"/>
              </a:rPr>
              <a:t> </a:t>
            </a:r>
            <a:r>
              <a:rPr lang="en-US" altLang="en-US" dirty="0" smtClean="0">
                <a:latin typeface="Arial Unicode MS" panose="020B0604020202020204" pitchFamily="34" charset="-128"/>
              </a:rPr>
              <a:t>not </a:t>
            </a:r>
            <a:r>
              <a:rPr lang="hu-HU" altLang="en-US" dirty="0" err="1" smtClean="0">
                <a:latin typeface="Arial Unicode MS" panose="020B0604020202020204" pitchFamily="34" charset="-128"/>
              </a:rPr>
              <a:t>about</a:t>
            </a:r>
            <a:r>
              <a:rPr lang="hu-HU" altLang="en-US" dirty="0" smtClean="0">
                <a:latin typeface="Arial Unicode MS" panose="020B0604020202020204" pitchFamily="34" charset="-128"/>
              </a:rPr>
              <a:t> </a:t>
            </a:r>
            <a:r>
              <a:rPr lang="en-US" altLang="en-US" dirty="0" smtClean="0">
                <a:latin typeface="Arial Unicode MS" panose="020B0604020202020204" pitchFamily="34" charset="-128"/>
              </a:rPr>
              <a:t>the </a:t>
            </a:r>
            <a:r>
              <a:rPr lang="en-US" altLang="en-US" dirty="0">
                <a:latin typeface="Arial Unicode MS" panose="020B0604020202020204" pitchFamily="34" charset="-128"/>
              </a:rPr>
              <a:t>dark matter?</a:t>
            </a:r>
            <a:r>
              <a:rPr lang="en-US" altLang="en-US" sz="800" dirty="0"/>
              <a:t> </a:t>
            </a:r>
            <a:endParaRPr lang="en-US" b="1" dirty="0"/>
          </a:p>
        </p:txBody>
      </p:sp>
      <p:sp>
        <p:nvSpPr>
          <p:cNvPr id="3" name="Szöveg helye 2"/>
          <p:cNvSpPr>
            <a:spLocks noGrp="1"/>
          </p:cNvSpPr>
          <p:nvPr>
            <p:ph type="body" sz="half" idx="1"/>
          </p:nvPr>
        </p:nvSpPr>
        <p:spPr>
          <a:xfrm>
            <a:off x="304801" y="1981200"/>
            <a:ext cx="11718586" cy="4876800"/>
          </a:xfrm>
        </p:spPr>
        <p:txBody>
          <a:bodyPr>
            <a:normAutofit fontScale="92500" lnSpcReduction="10000"/>
          </a:bodyPr>
          <a:lstStyle/>
          <a:p>
            <a:pPr lvl="0"/>
            <a:r>
              <a:rPr lang="en-US" altLang="en-US" dirty="0" smtClean="0">
                <a:latin typeface="Arial Unicode MS" panose="020B0604020202020204" pitchFamily="34" charset="-128"/>
              </a:rPr>
              <a:t>We </a:t>
            </a:r>
            <a:r>
              <a:rPr lang="hu-HU" altLang="en-US" dirty="0" err="1" smtClean="0">
                <a:latin typeface="Arial Unicode MS" panose="020B0604020202020204" pitchFamily="34" charset="-128"/>
              </a:rPr>
              <a:t>observe</a:t>
            </a:r>
            <a:r>
              <a:rPr lang="en-US" altLang="en-US" dirty="0" smtClean="0">
                <a:latin typeface="Arial Unicode MS" panose="020B0604020202020204" pitchFamily="34" charset="-128"/>
              </a:rPr>
              <a:t> its gravitational effect on the visible stars. The</a:t>
            </a:r>
            <a:r>
              <a:rPr lang="hu-HU" altLang="en-US" dirty="0" err="1" smtClean="0">
                <a:latin typeface="Arial Unicode MS" panose="020B0604020202020204" pitchFamily="34" charset="-128"/>
              </a:rPr>
              <a:t>ir</a:t>
            </a:r>
            <a:r>
              <a:rPr lang="hu-HU" altLang="en-US" dirty="0" smtClean="0">
                <a:latin typeface="Arial Unicode MS" panose="020B0604020202020204" pitchFamily="34" charset="-128"/>
              </a:rPr>
              <a:t> </a:t>
            </a:r>
            <a:r>
              <a:rPr lang="hu-HU" altLang="en-US" dirty="0" err="1" smtClean="0">
                <a:latin typeface="Arial Unicode MS" panose="020B0604020202020204" pitchFamily="34" charset="-128"/>
              </a:rPr>
              <a:t>contribution</a:t>
            </a:r>
            <a:r>
              <a:rPr lang="hu-HU" altLang="en-US" dirty="0" smtClean="0">
                <a:latin typeface="Arial Unicode MS" panose="020B0604020202020204" pitchFamily="34" charset="-128"/>
              </a:rPr>
              <a:t> </a:t>
            </a:r>
            <a:r>
              <a:rPr lang="hu-HU" altLang="en-US" dirty="0" err="1" smtClean="0">
                <a:latin typeface="Arial Unicode MS" panose="020B0604020202020204" pitchFamily="34" charset="-128"/>
              </a:rPr>
              <a:t>to</a:t>
            </a:r>
            <a:r>
              <a:rPr lang="hu-HU" altLang="en-US" dirty="0" smtClean="0">
                <a:latin typeface="Arial Unicode MS" panose="020B0604020202020204" pitchFamily="34" charset="-128"/>
              </a:rPr>
              <a:t> </a:t>
            </a:r>
            <a:r>
              <a:rPr lang="hu-HU" altLang="en-US" dirty="0" err="1" smtClean="0">
                <a:latin typeface="Arial Unicode MS" panose="020B0604020202020204" pitchFamily="34" charset="-128"/>
              </a:rPr>
              <a:t>the</a:t>
            </a:r>
            <a:r>
              <a:rPr lang="hu-HU" altLang="en-US" dirty="0" smtClean="0">
                <a:latin typeface="Arial Unicode MS" panose="020B0604020202020204" pitchFamily="34" charset="-128"/>
              </a:rPr>
              <a:t> </a:t>
            </a:r>
            <a:r>
              <a:rPr lang="hu-HU" altLang="en-US" dirty="0" err="1" smtClean="0">
                <a:latin typeface="Arial Unicode MS" panose="020B0604020202020204" pitchFamily="34" charset="-128"/>
              </a:rPr>
              <a:t>mass</a:t>
            </a:r>
            <a:r>
              <a:rPr lang="hu-HU" altLang="en-US" dirty="0" smtClean="0">
                <a:latin typeface="Arial Unicode MS" panose="020B0604020202020204" pitchFamily="34" charset="-128"/>
              </a:rPr>
              <a:t> of </a:t>
            </a:r>
            <a:r>
              <a:rPr lang="hu-HU" altLang="en-US" dirty="0" err="1" smtClean="0">
                <a:latin typeface="Arial Unicode MS" panose="020B0604020202020204" pitchFamily="34" charset="-128"/>
              </a:rPr>
              <a:t>the</a:t>
            </a:r>
            <a:r>
              <a:rPr lang="hu-HU" altLang="en-US" dirty="0" smtClean="0">
                <a:latin typeface="Arial Unicode MS" panose="020B0604020202020204" pitchFamily="34" charset="-128"/>
              </a:rPr>
              <a:t> </a:t>
            </a:r>
            <a:r>
              <a:rPr lang="hu-HU" altLang="en-US" dirty="0" err="1" smtClean="0">
                <a:latin typeface="Arial Unicode MS" panose="020B0604020202020204" pitchFamily="34" charset="-128"/>
              </a:rPr>
              <a:t>Universe</a:t>
            </a:r>
            <a:r>
              <a:rPr lang="hu-HU" altLang="en-US" dirty="0" smtClean="0">
                <a:latin typeface="Arial Unicode MS" panose="020B0604020202020204" pitchFamily="34" charset="-128"/>
              </a:rPr>
              <a:t> is </a:t>
            </a:r>
            <a:r>
              <a:rPr lang="hu-HU" altLang="en-US" dirty="0" err="1" smtClean="0">
                <a:latin typeface="Arial Unicode MS" panose="020B0604020202020204" pitchFamily="34" charset="-128"/>
              </a:rPr>
              <a:t>huge</a:t>
            </a:r>
            <a:r>
              <a:rPr lang="en-US" altLang="en-US" dirty="0" smtClean="0">
                <a:latin typeface="Arial Unicode MS" panose="020B0604020202020204" pitchFamily="34" charset="-128"/>
              </a:rPr>
              <a:t> (95%) </a:t>
            </a:r>
            <a:endParaRPr lang="hu-HU" altLang="en-US" dirty="0" smtClean="0">
              <a:latin typeface="Arial Unicode MS" panose="020B0604020202020204" pitchFamily="34" charset="-128"/>
            </a:endParaRPr>
          </a:p>
          <a:p>
            <a:pPr lvl="0"/>
            <a:r>
              <a:rPr lang="en-US" altLang="en-US" dirty="0" smtClean="0">
                <a:latin typeface="Arial Unicode MS" panose="020B0604020202020204" pitchFamily="34" charset="-128"/>
              </a:rPr>
              <a:t>We are searching diligently for the </a:t>
            </a:r>
            <a:r>
              <a:rPr lang="hu-HU" altLang="en-US" dirty="0" err="1" smtClean="0">
                <a:latin typeface="Arial Unicode MS" panose="020B0604020202020204" pitchFamily="34" charset="-128"/>
              </a:rPr>
              <a:t>associated</a:t>
            </a:r>
            <a:r>
              <a:rPr lang="en-US" altLang="en-US" dirty="0" smtClean="0">
                <a:latin typeface="Arial Unicode MS" panose="020B0604020202020204" pitchFamily="34" charset="-128"/>
              </a:rPr>
              <a:t> particles with more and more sensitive detectors.     </a:t>
            </a:r>
            <a:endParaRPr lang="hu-HU" altLang="en-US" dirty="0" smtClean="0">
              <a:latin typeface="Arial Unicode MS" panose="020B0604020202020204" pitchFamily="34" charset="-128"/>
            </a:endParaRPr>
          </a:p>
          <a:p>
            <a:pPr lvl="0"/>
            <a:endParaRPr lang="hu-HU" altLang="en-US" dirty="0">
              <a:latin typeface="Arial Unicode MS" panose="020B0604020202020204" pitchFamily="34" charset="-128"/>
            </a:endParaRPr>
          </a:p>
          <a:p>
            <a:pPr lvl="0"/>
            <a:r>
              <a:rPr lang="en-US" altLang="en-US" dirty="0" smtClean="0">
                <a:latin typeface="Arial Unicode MS" panose="020B0604020202020204" pitchFamily="34" charset="-128"/>
              </a:rPr>
              <a:t>What particle (s) are they</a:t>
            </a:r>
            <a:r>
              <a:rPr lang="hu-HU" altLang="en-US" dirty="0" smtClean="0">
                <a:latin typeface="Arial Unicode MS" panose="020B0604020202020204" pitchFamily="34" charset="-128"/>
              </a:rPr>
              <a:t> </a:t>
            </a:r>
            <a:r>
              <a:rPr lang="en-US" altLang="en-US" dirty="0" smtClean="0">
                <a:latin typeface="Arial Unicode MS" panose="020B0604020202020204" pitchFamily="34" charset="-128"/>
              </a:rPr>
              <a:t>consist of? </a:t>
            </a:r>
          </a:p>
          <a:p>
            <a:pPr lvl="0"/>
            <a:r>
              <a:rPr lang="en-US" altLang="en-US" dirty="0" smtClean="0">
                <a:latin typeface="Arial Unicode MS" panose="020B0604020202020204" pitchFamily="34" charset="-128"/>
              </a:rPr>
              <a:t>What (new) interactions affect these particles?</a:t>
            </a:r>
            <a:r>
              <a:rPr lang="en-US" altLang="en-US" sz="800" dirty="0" smtClean="0"/>
              <a:t> </a:t>
            </a:r>
            <a:endParaRPr lang="en-US" altLang="en-US" sz="5400" dirty="0" smtClean="0">
              <a:latin typeface="Arial" panose="020B0604020202020204" pitchFamily="34" charset="0"/>
            </a:endParaRPr>
          </a:p>
          <a:p>
            <a:endParaRPr lang="hu-HU" dirty="0" smtClean="0"/>
          </a:p>
          <a:p>
            <a:r>
              <a:rPr lang="en-US" dirty="0"/>
              <a:t>Very recently, a distant galaxy that appears completely devoid of dark matter has baffled </a:t>
            </a:r>
            <a:r>
              <a:rPr lang="en-US" dirty="0" smtClean="0"/>
              <a:t>astronomers</a:t>
            </a:r>
            <a:r>
              <a:rPr lang="hu-HU" dirty="0" smtClean="0"/>
              <a:t>: </a:t>
            </a:r>
            <a:r>
              <a:rPr lang="en-US" dirty="0" smtClean="0"/>
              <a:t>P</a:t>
            </a:r>
            <a:r>
              <a:rPr lang="en-US" dirty="0"/>
              <a:t>. van </a:t>
            </a:r>
            <a:r>
              <a:rPr lang="en-US" dirty="0" err="1"/>
              <a:t>Dokkum</a:t>
            </a:r>
            <a:r>
              <a:rPr lang="en-US" dirty="0"/>
              <a:t> et al., Nature volume 555,  629 (29 March 2018</a:t>
            </a:r>
            <a:r>
              <a:rPr lang="en-US" dirty="0" smtClean="0"/>
              <a:t>)</a:t>
            </a:r>
            <a:r>
              <a:rPr lang="hu-HU" dirty="0" smtClean="0"/>
              <a:t>. </a:t>
            </a:r>
            <a:r>
              <a:rPr lang="en-US" dirty="0"/>
              <a:t>The general validity of Modified Newtonian Dynamics as an alternative to dark matter is now disproved, thus further supporting the idea of dark matter.</a:t>
            </a:r>
          </a:p>
          <a:p>
            <a:endParaRPr lang="hu-HU" dirty="0" smtClean="0"/>
          </a:p>
        </p:txBody>
      </p:sp>
      <p:sp>
        <p:nvSpPr>
          <p:cNvPr id="4" name="Dia számának helye 3"/>
          <p:cNvSpPr>
            <a:spLocks noGrp="1"/>
          </p:cNvSpPr>
          <p:nvPr>
            <p:ph type="sldNum" sz="quarter" idx="12"/>
          </p:nvPr>
        </p:nvSpPr>
        <p:spPr/>
        <p:txBody>
          <a:bodyPr/>
          <a:lstStyle/>
          <a:p>
            <a:fld id="{1C4CB2B6-5834-4816-A1A5-0C36AFB02D77}" type="slidenum">
              <a:rPr lang="en-US" altLang="hu-HU" smtClean="0">
                <a:solidFill>
                  <a:prstClr val="white">
                    <a:tint val="75000"/>
                  </a:prstClr>
                </a:solidFill>
              </a:rPr>
              <a:pPr/>
              <a:t>43</a:t>
            </a:fld>
            <a:endParaRPr lang="en-US" altLang="hu-HU">
              <a:solidFill>
                <a:prstClr val="white">
                  <a:tint val="75000"/>
                </a:prstClr>
              </a:solidFill>
            </a:endParaRPr>
          </a:p>
        </p:txBody>
      </p:sp>
      <p:sp>
        <p:nvSpPr>
          <p:cNvPr id="5" name="Élőláb helye 4"/>
          <p:cNvSpPr>
            <a:spLocks noGrp="1"/>
          </p:cNvSpPr>
          <p:nvPr>
            <p:ph type="ftr" sz="quarter" idx="11"/>
          </p:nvPr>
        </p:nvSpPr>
        <p:spPr/>
        <p:txBody>
          <a:bodyPr/>
          <a:lstStyle/>
          <a:p>
            <a:r>
              <a:rPr lang="en-US" altLang="hu-HU" smtClean="0">
                <a:solidFill>
                  <a:prstClr val="white">
                    <a:tint val="75000"/>
                  </a:prstClr>
                </a:solidFill>
              </a:rPr>
              <a:t>X17 boson Krasznahorkay</a:t>
            </a:r>
            <a:endParaRPr lang="en-US" altLang="hu-HU">
              <a:solidFill>
                <a:prstClr val="white">
                  <a:tint val="75000"/>
                </a:prstClr>
              </a:solidFill>
            </a:endParaRPr>
          </a:p>
        </p:txBody>
      </p:sp>
    </p:spTree>
    <p:extLst>
      <p:ext uri="{BB962C8B-B14F-4D97-AF65-F5344CB8AC3E}">
        <p14:creationId xmlns:p14="http://schemas.microsoft.com/office/powerpoint/2010/main" val="7073821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artalom helye 7"/>
          <p:cNvSpPr>
            <a:spLocks noGrp="1"/>
          </p:cNvSpPr>
          <p:nvPr>
            <p:ph idx="1"/>
          </p:nvPr>
        </p:nvSpPr>
        <p:spPr>
          <a:xfrm>
            <a:off x="1799540" y="351130"/>
            <a:ext cx="10041572" cy="6437376"/>
          </a:xfrm>
        </p:spPr>
        <p:txBody>
          <a:bodyPr>
            <a:normAutofit lnSpcReduction="10000"/>
          </a:bodyPr>
          <a:lstStyle/>
          <a:p>
            <a:pPr marL="0" indent="0">
              <a:buNone/>
            </a:pPr>
            <a:r>
              <a:rPr lang="en-US" sz="3600" dirty="0">
                <a:latin typeface="Times New Roman" panose="02020603050405020304" pitchFamily="18" charset="0"/>
                <a:ea typeface="T10"/>
                <a:cs typeface="Times New Roman" panose="02020603050405020304" pitchFamily="18" charset="0"/>
              </a:rPr>
              <a:t>Searching for new particles created in nuclear transitions has a very long </a:t>
            </a:r>
            <a:r>
              <a:rPr lang="en-US" sz="3600" dirty="0" smtClean="0">
                <a:latin typeface="Times New Roman" panose="02020603050405020304" pitchFamily="18" charset="0"/>
                <a:ea typeface="T10"/>
                <a:cs typeface="Times New Roman" panose="02020603050405020304" pitchFamily="18" charset="0"/>
              </a:rPr>
              <a:t>history</a:t>
            </a:r>
            <a:r>
              <a:rPr lang="hu-HU" sz="3600" dirty="0" smtClean="0">
                <a:latin typeface="Times New Roman" panose="02020603050405020304" pitchFamily="18" charset="0"/>
                <a:ea typeface="T10"/>
                <a:cs typeface="Times New Roman" panose="02020603050405020304" pitchFamily="18" charset="0"/>
              </a:rPr>
              <a:t>…</a:t>
            </a:r>
          </a:p>
          <a:p>
            <a:pPr marL="0" indent="0">
              <a:buNone/>
            </a:pPr>
            <a:endParaRPr lang="en-US" sz="2600" b="1" dirty="0">
              <a:latin typeface="Times New Roman" panose="02020603050405020304" pitchFamily="18" charset="0"/>
              <a:cs typeface="Times New Roman" panose="02020603050405020304" pitchFamily="18" charset="0"/>
            </a:endParaRPr>
          </a:p>
          <a:p>
            <a:pPr algn="just">
              <a:lnSpc>
                <a:spcPct val="107000"/>
              </a:lnSpc>
              <a:spcAft>
                <a:spcPts val="800"/>
              </a:spcAft>
              <a:tabLst>
                <a:tab pos="450215" algn="l"/>
              </a:tabLst>
            </a:pPr>
            <a:r>
              <a:rPr lang="en-US" sz="2400" dirty="0">
                <a:latin typeface="Times New Roman" panose="02020603050405020304" pitchFamily="18" charset="0"/>
                <a:ea typeface="Times-Roman"/>
                <a:cs typeface="Times New Roman" panose="02020603050405020304" pitchFamily="18" charset="0"/>
              </a:rPr>
              <a:t>The </a:t>
            </a:r>
            <a:r>
              <a:rPr lang="en-US" sz="2400" dirty="0" err="1">
                <a:latin typeface="Times New Roman" panose="02020603050405020304" pitchFamily="18" charset="0"/>
                <a:ea typeface="Times-Roman"/>
                <a:cs typeface="Times New Roman" panose="02020603050405020304" pitchFamily="18" charset="0"/>
              </a:rPr>
              <a:t>axion</a:t>
            </a:r>
            <a:r>
              <a:rPr lang="en-US" sz="2400" dirty="0">
                <a:latin typeface="Times New Roman" panose="02020603050405020304" pitchFamily="18" charset="0"/>
                <a:ea typeface="Times-Roman"/>
                <a:cs typeface="Times New Roman" panose="02020603050405020304" pitchFamily="18" charset="0"/>
              </a:rPr>
              <a:t> particle was proposed by Weinberg and by </a:t>
            </a:r>
            <a:r>
              <a:rPr lang="en-US" sz="2400" dirty="0" err="1">
                <a:latin typeface="Times New Roman" panose="02020603050405020304" pitchFamily="18" charset="0"/>
                <a:ea typeface="Times-Roman"/>
                <a:cs typeface="Times New Roman" panose="02020603050405020304" pitchFamily="18" charset="0"/>
              </a:rPr>
              <a:t>Wilczek</a:t>
            </a:r>
            <a:r>
              <a:rPr lang="en-US" sz="2400" dirty="0">
                <a:latin typeface="Times New Roman" panose="02020603050405020304" pitchFamily="18" charset="0"/>
                <a:ea typeface="Times-Roman"/>
                <a:cs typeface="Times New Roman" panose="02020603050405020304" pitchFamily="18" charset="0"/>
              </a:rPr>
              <a:t> as one mechanism for preserving CP invariance of strong interactions in the presence of instantons almost 40 years ago. </a:t>
            </a:r>
            <a:endParaRPr lang="hu-HU" sz="2400" dirty="0">
              <a:latin typeface="Times New Roman" panose="02020603050405020304" pitchFamily="18" charset="0"/>
              <a:ea typeface="Times-Roman"/>
              <a:cs typeface="Times New Roman" panose="02020603050405020304" pitchFamily="18" charset="0"/>
            </a:endParaRPr>
          </a:p>
          <a:p>
            <a:pPr algn="just">
              <a:lnSpc>
                <a:spcPct val="107000"/>
              </a:lnSpc>
              <a:spcAft>
                <a:spcPts val="800"/>
              </a:spcAft>
              <a:tabLst>
                <a:tab pos="450215" algn="l"/>
              </a:tabLst>
            </a:pPr>
            <a:r>
              <a:rPr lang="en-US" sz="2400" dirty="0">
                <a:latin typeface="Times New Roman" panose="02020603050405020304" pitchFamily="18" charset="0"/>
                <a:ea typeface="Times-Roman"/>
                <a:cs typeface="Times New Roman" panose="02020603050405020304" pitchFamily="18" charset="0"/>
              </a:rPr>
              <a:t>The search for </a:t>
            </a:r>
            <a:r>
              <a:rPr lang="en-US" sz="2400" dirty="0" err="1">
                <a:latin typeface="Times New Roman" panose="02020603050405020304" pitchFamily="18" charset="0"/>
                <a:ea typeface="Times-Roman"/>
                <a:cs typeface="Times New Roman" panose="02020603050405020304" pitchFamily="18" charset="0"/>
              </a:rPr>
              <a:t>axions</a:t>
            </a:r>
            <a:r>
              <a:rPr lang="en-US" sz="2400" dirty="0">
                <a:latin typeface="Times New Roman" panose="02020603050405020304" pitchFamily="18" charset="0"/>
                <a:ea typeface="Times-Roman"/>
                <a:cs typeface="Times New Roman" panose="02020603050405020304" pitchFamily="18" charset="0"/>
              </a:rPr>
              <a:t> in nuclear transitions culminated in 1982. </a:t>
            </a:r>
            <a:endParaRPr lang="en-US" sz="2400" dirty="0">
              <a:latin typeface="Times New Roman" panose="02020603050405020304" pitchFamily="18" charset="0"/>
              <a:ea typeface="WenQuanYi Micro Hei"/>
              <a:cs typeface="Times New Roman" panose="02020603050405020304" pitchFamily="18" charset="0"/>
            </a:endParaRPr>
          </a:p>
          <a:p>
            <a:pPr algn="just">
              <a:lnSpc>
                <a:spcPct val="107000"/>
              </a:lnSpc>
              <a:spcAft>
                <a:spcPts val="800"/>
              </a:spcAft>
              <a:tabLst>
                <a:tab pos="450215" algn="l"/>
              </a:tabLst>
            </a:pPr>
            <a:r>
              <a:rPr lang="en-US" sz="2400" dirty="0" smtClean="0">
                <a:latin typeface="Times New Roman" panose="02020603050405020304" pitchFamily="18" charset="0"/>
                <a:ea typeface="Times-Roman"/>
                <a:cs typeface="Times New Roman" panose="02020603050405020304" pitchFamily="18" charset="0"/>
              </a:rPr>
              <a:t>It </a:t>
            </a:r>
            <a:r>
              <a:rPr lang="en-US" sz="2400" dirty="0">
                <a:latin typeface="Times New Roman" panose="02020603050405020304" pitchFamily="18" charset="0"/>
                <a:ea typeface="Times-Roman"/>
                <a:cs typeface="Times New Roman" panose="02020603050405020304" pitchFamily="18" charset="0"/>
              </a:rPr>
              <a:t>turned out that nuclear transitions provide a useful laboratory to search for light particles which couple to quarks and/or gluons. The spin and parity of a particle emitted in nuclear decay can be constrained by an appropriate choice of the nuclear transition</a:t>
            </a:r>
            <a:r>
              <a:rPr lang="hu-HU" sz="2400" dirty="0">
                <a:latin typeface="Times New Roman" panose="02020603050405020304" pitchFamily="18" charset="0"/>
                <a:ea typeface="Times-Roman"/>
                <a:cs typeface="Times New Roman" panose="02020603050405020304" pitchFamily="18" charset="0"/>
              </a:rPr>
              <a:t>.</a:t>
            </a:r>
            <a:r>
              <a:rPr lang="en-US" sz="2400" dirty="0">
                <a:latin typeface="Times New Roman" panose="02020603050405020304" pitchFamily="18" charset="0"/>
                <a:ea typeface="Times-Roman"/>
                <a:cs typeface="Times New Roman" panose="02020603050405020304" pitchFamily="18" charset="0"/>
              </a:rPr>
              <a:t> </a:t>
            </a:r>
            <a:endParaRPr lang="hu-HU" sz="2400" dirty="0" smtClean="0">
              <a:latin typeface="Times New Roman" panose="02020603050405020304" pitchFamily="18" charset="0"/>
              <a:ea typeface="Times-Roman"/>
              <a:cs typeface="Times New Roman" panose="02020603050405020304" pitchFamily="18" charset="0"/>
            </a:endParaRPr>
          </a:p>
          <a:p>
            <a:pPr algn="just">
              <a:lnSpc>
                <a:spcPct val="107000"/>
              </a:lnSpc>
              <a:spcAft>
                <a:spcPts val="800"/>
              </a:spcAft>
              <a:tabLst>
                <a:tab pos="450215" algn="l"/>
              </a:tabLst>
            </a:pPr>
            <a:r>
              <a:rPr lang="en-US" sz="2400" dirty="0" smtClean="0">
                <a:latin typeface="Times New Roman" panose="02020603050405020304" pitchFamily="18" charset="0"/>
                <a:cs typeface="Times New Roman" panose="02020603050405020304" pitchFamily="18" charset="0"/>
              </a:rPr>
              <a:t>The atomic nucleus can be considered as a </a:t>
            </a:r>
            <a:r>
              <a:rPr lang="en-US" sz="2400" dirty="0" err="1" smtClean="0">
                <a:latin typeface="Times New Roman" panose="02020603050405020304" pitchFamily="18" charset="0"/>
                <a:cs typeface="Times New Roman" panose="02020603050405020304" pitchFamily="18" charset="0"/>
              </a:rPr>
              <a:t>femto</a:t>
            </a:r>
            <a:r>
              <a:rPr lang="en-US" sz="2400" dirty="0" smtClean="0">
                <a:latin typeface="Times New Roman" panose="02020603050405020304" pitchFamily="18" charset="0"/>
                <a:cs typeface="Times New Roman" panose="02020603050405020304" pitchFamily="18" charset="0"/>
              </a:rPr>
              <a:t>-laboratory including probably all of  the interactions in Nature.  A real discovery machine like LHC, but at low energy.</a:t>
            </a:r>
            <a:endParaRPr lang="en-US" sz="2400" b="1" dirty="0" smtClean="0">
              <a:effectLst>
                <a:outerShdw blurRad="38100" dist="38100" dir="2700000" algn="tl">
                  <a:srgbClr val="000000"/>
                </a:outerShdw>
              </a:effectLst>
              <a:latin typeface="Times New Roman" panose="02020603050405020304" pitchFamily="18" charset="0"/>
              <a:ea typeface="msmincho" charset="0"/>
              <a:cs typeface="Times New Roman" panose="02020603050405020304" pitchFamily="18" charset="0"/>
            </a:endParaRPr>
          </a:p>
          <a:p>
            <a:pPr marL="0" indent="0" algn="just">
              <a:lnSpc>
                <a:spcPct val="107000"/>
              </a:lnSpc>
              <a:spcAft>
                <a:spcPts val="800"/>
              </a:spcAft>
              <a:buNone/>
              <a:tabLst>
                <a:tab pos="450215" algn="l"/>
              </a:tabLst>
            </a:pPr>
            <a:endParaRPr lang="en-US" sz="2400" dirty="0">
              <a:latin typeface="Times New Roman" panose="02020603050405020304" pitchFamily="18" charset="0"/>
              <a:ea typeface="WenQuanYi Micro Hei"/>
              <a:cs typeface="Times New Roman" panose="02020603050405020304" pitchFamily="18" charset="0"/>
            </a:endParaRPr>
          </a:p>
        </p:txBody>
      </p:sp>
      <p:sp>
        <p:nvSpPr>
          <p:cNvPr id="2" name="Élőláb helye 1"/>
          <p:cNvSpPr>
            <a:spLocks noGrp="1"/>
          </p:cNvSpPr>
          <p:nvPr>
            <p:ph type="ftr" sz="quarter" idx="11"/>
          </p:nvPr>
        </p:nvSpPr>
        <p:spPr/>
        <p:txBody>
          <a:bodyPr/>
          <a:lstStyle/>
          <a:p>
            <a:r>
              <a:rPr lang="en-US" smtClean="0"/>
              <a:t>X17 boson Krasznahorkay</a:t>
            </a:r>
            <a:endParaRPr lang="en-US"/>
          </a:p>
        </p:txBody>
      </p:sp>
      <p:sp>
        <p:nvSpPr>
          <p:cNvPr id="3" name="Dia számának helye 2"/>
          <p:cNvSpPr>
            <a:spLocks noGrp="1"/>
          </p:cNvSpPr>
          <p:nvPr>
            <p:ph type="sldNum" sz="quarter" idx="12"/>
          </p:nvPr>
        </p:nvSpPr>
        <p:spPr/>
        <p:txBody>
          <a:bodyPr/>
          <a:lstStyle/>
          <a:p>
            <a:fld id="{D71F331B-749B-4A91-A79A-CDCD31E3B9A3}" type="slidenum">
              <a:rPr lang="en-US" smtClean="0"/>
              <a:t>44</a:t>
            </a:fld>
            <a:endParaRPr lang="en-US"/>
          </a:p>
        </p:txBody>
      </p:sp>
    </p:spTree>
    <p:extLst>
      <p:ext uri="{BB962C8B-B14F-4D97-AF65-F5344CB8AC3E}">
        <p14:creationId xmlns:p14="http://schemas.microsoft.com/office/powerpoint/2010/main" val="4578410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ím 1"/>
          <p:cNvSpPr>
            <a:spLocks noGrp="1"/>
          </p:cNvSpPr>
          <p:nvPr>
            <p:ph type="title"/>
          </p:nvPr>
        </p:nvSpPr>
        <p:spPr>
          <a:xfrm>
            <a:off x="1073076" y="253405"/>
            <a:ext cx="10181771" cy="1748791"/>
          </a:xfrm>
          <a:solidFill>
            <a:schemeClr val="bg1"/>
          </a:solidFill>
        </p:spPr>
        <p:txBody>
          <a:bodyPr>
            <a:normAutofit/>
          </a:bodyPr>
          <a:lstStyle/>
          <a:p>
            <a:pPr eaLnBrk="1" hangingPunct="1"/>
            <a:r>
              <a:rPr lang="en-US" altLang="en-US" dirty="0" smtClean="0"/>
              <a:t>Introduction of the </a:t>
            </a:r>
            <a:r>
              <a:rPr lang="en-US" altLang="en-US" dirty="0" err="1" smtClean="0"/>
              <a:t>protophobic</a:t>
            </a:r>
            <a:r>
              <a:rPr lang="en-US" altLang="en-US" dirty="0" smtClean="0"/>
              <a:t> fifth force</a:t>
            </a:r>
            <a:r>
              <a:rPr lang="hu-HU" altLang="en-US" dirty="0" smtClean="0"/>
              <a:t> </a:t>
            </a:r>
            <a:br>
              <a:rPr lang="hu-HU" altLang="en-US" dirty="0" smtClean="0"/>
            </a:br>
            <a:r>
              <a:rPr lang="hu-HU" altLang="en-US" dirty="0" smtClean="0"/>
              <a:t>(</a:t>
            </a:r>
            <a:r>
              <a:rPr lang="en-US" altLang="en-US" dirty="0" smtClean="0"/>
              <a:t>J. Feng et al.</a:t>
            </a:r>
            <a:r>
              <a:rPr lang="hu-HU" altLang="en-US" dirty="0" smtClean="0"/>
              <a:t>PRL  </a:t>
            </a:r>
            <a:r>
              <a:rPr lang="en-US" altLang="en-US" dirty="0" smtClean="0"/>
              <a:t>117, 071803</a:t>
            </a:r>
            <a:r>
              <a:rPr lang="hu-HU" altLang="en-US" dirty="0" smtClean="0"/>
              <a:t>, (2016))</a:t>
            </a:r>
            <a:endParaRPr lang="en-US" altLang="en-US" dirty="0" smtClean="0"/>
          </a:p>
        </p:txBody>
      </p:sp>
      <p:pic>
        <p:nvPicPr>
          <p:cNvPr id="25603" name="Tartalom helye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981212" y="2314341"/>
            <a:ext cx="6223000" cy="943487"/>
          </a:xfrm>
        </p:spPr>
      </p:pic>
      <p:pic>
        <p:nvPicPr>
          <p:cNvPr id="25604" name="Kép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161" y="3260588"/>
            <a:ext cx="24892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Kép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6161" y="3914896"/>
            <a:ext cx="24892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zövegdoboz 2"/>
          <p:cNvSpPr txBox="1">
            <a:spLocks noChangeArrowheads="1"/>
          </p:cNvSpPr>
          <p:nvPr/>
        </p:nvSpPr>
        <p:spPr bwMode="auto">
          <a:xfrm>
            <a:off x="2838450" y="3852428"/>
            <a:ext cx="2654300" cy="523875"/>
          </a:xfrm>
          <a:prstGeom prst="rect">
            <a:avLst/>
          </a:prstGeom>
          <a:solidFill>
            <a:schemeClr val="bg1"/>
          </a:solidFill>
          <a:ln>
            <a:no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t>Branching ratio:</a:t>
            </a:r>
          </a:p>
        </p:txBody>
      </p:sp>
      <p:pic>
        <p:nvPicPr>
          <p:cNvPr id="8" name="Tartalom hely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5735742" y="3711582"/>
            <a:ext cx="4978400" cy="741363"/>
          </a:xfrm>
          <a:prstGeom prst="rect">
            <a:avLst/>
          </a:prstGeom>
        </p:spPr>
      </p:pic>
      <p:sp>
        <p:nvSpPr>
          <p:cNvPr id="9" name="Jobbra nyíl 8"/>
          <p:cNvSpPr/>
          <p:nvPr/>
        </p:nvSpPr>
        <p:spPr>
          <a:xfrm>
            <a:off x="2226962" y="4526410"/>
            <a:ext cx="979488" cy="4841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 name="Kép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76947" y="4543661"/>
            <a:ext cx="311308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Kép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08598" y="4501010"/>
            <a:ext cx="352107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églalap 9"/>
          <p:cNvSpPr>
            <a:spLocks noChangeArrowheads="1"/>
          </p:cNvSpPr>
          <p:nvPr/>
        </p:nvSpPr>
        <p:spPr bwMode="auto">
          <a:xfrm>
            <a:off x="961097" y="5332437"/>
            <a:ext cx="1755609" cy="954107"/>
          </a:xfrm>
          <a:prstGeom prst="rect">
            <a:avLst/>
          </a:prstGeom>
          <a:solidFill>
            <a:schemeClr val="bg1"/>
          </a:solidFill>
          <a:ln>
            <a:noFill/>
          </a:ln>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t>Pion </a:t>
            </a:r>
            <a:r>
              <a:rPr lang="en-US" altLang="en-US" sz="2800" dirty="0" smtClean="0"/>
              <a:t>decay</a:t>
            </a:r>
            <a:endParaRPr lang="hu-HU" altLang="en-US" sz="2800" dirty="0" smtClean="0"/>
          </a:p>
          <a:p>
            <a:pPr eaLnBrk="1" hangingPunct="1">
              <a:spcBef>
                <a:spcPct val="0"/>
              </a:spcBef>
              <a:buFontTx/>
              <a:buNone/>
            </a:pPr>
            <a:r>
              <a:rPr lang="en-US" altLang="en-US" sz="2800" dirty="0" smtClean="0"/>
              <a:t>constrain:</a:t>
            </a:r>
            <a:endParaRPr lang="en-US" altLang="en-US" sz="2800" dirty="0"/>
          </a:p>
        </p:txBody>
      </p:sp>
      <p:pic>
        <p:nvPicPr>
          <p:cNvPr id="15" name="Kép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565847" y="5517199"/>
            <a:ext cx="3024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Jobbra nyíl 15"/>
          <p:cNvSpPr/>
          <p:nvPr/>
        </p:nvSpPr>
        <p:spPr>
          <a:xfrm>
            <a:off x="5184474" y="6286544"/>
            <a:ext cx="979488" cy="4841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7" name="Kép 1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62750" y="6143076"/>
            <a:ext cx="542925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Élőláb helye 1"/>
          <p:cNvSpPr>
            <a:spLocks noGrp="1"/>
          </p:cNvSpPr>
          <p:nvPr>
            <p:ph type="ftr" sz="quarter" idx="11"/>
          </p:nvPr>
        </p:nvSpPr>
        <p:spPr>
          <a:xfrm>
            <a:off x="50800" y="6405607"/>
            <a:ext cx="4114800" cy="365125"/>
          </a:xfrm>
        </p:spPr>
        <p:txBody>
          <a:bodyPr/>
          <a:lstStyle/>
          <a:p>
            <a:r>
              <a:rPr lang="en-US" smtClean="0"/>
              <a:t>X17 boson Krasznahorkay</a:t>
            </a:r>
            <a:endParaRPr lang="en-US" dirty="0"/>
          </a:p>
        </p:txBody>
      </p:sp>
      <p:sp>
        <p:nvSpPr>
          <p:cNvPr id="3" name="Dia számának helye 2"/>
          <p:cNvSpPr>
            <a:spLocks noGrp="1"/>
          </p:cNvSpPr>
          <p:nvPr>
            <p:ph type="sldNum" sz="quarter" idx="12"/>
          </p:nvPr>
        </p:nvSpPr>
        <p:spPr/>
        <p:txBody>
          <a:bodyPr/>
          <a:lstStyle/>
          <a:p>
            <a:fld id="{D71F331B-749B-4A91-A79A-CDCD31E3B9A3}" type="slidenum">
              <a:rPr lang="en-US" smtClean="0"/>
              <a:t>45</a:t>
            </a:fld>
            <a:endParaRPr lang="en-US"/>
          </a:p>
        </p:txBody>
      </p:sp>
    </p:spTree>
    <p:extLst>
      <p:ext uri="{BB962C8B-B14F-4D97-AF65-F5344CB8AC3E}">
        <p14:creationId xmlns:p14="http://schemas.microsoft.com/office/powerpoint/2010/main" val="37106283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artalom helye 5"/>
          <p:cNvPicPr>
            <a:picLocks noGrp="1" noChangeAspect="1"/>
          </p:cNvPicPr>
          <p:nvPr>
            <p:ph sz="half" idx="1"/>
          </p:nvPr>
        </p:nvPicPr>
        <p:blipFill>
          <a:blip r:embed="rId2"/>
          <a:stretch>
            <a:fillRect/>
          </a:stretch>
        </p:blipFill>
        <p:spPr>
          <a:xfrm>
            <a:off x="1193800" y="0"/>
            <a:ext cx="9616599" cy="6858000"/>
          </a:xfrm>
          <a:prstGeom prst="rect">
            <a:avLst/>
          </a:prstGeom>
        </p:spPr>
      </p:pic>
      <p:sp>
        <p:nvSpPr>
          <p:cNvPr id="3" name="Dia számának helye 2"/>
          <p:cNvSpPr>
            <a:spLocks noGrp="1"/>
          </p:cNvSpPr>
          <p:nvPr>
            <p:ph type="sldNum" sz="quarter" idx="12"/>
          </p:nvPr>
        </p:nvSpPr>
        <p:spPr/>
        <p:txBody>
          <a:bodyPr/>
          <a:lstStyle/>
          <a:p>
            <a:pPr>
              <a:defRPr/>
            </a:pPr>
            <a:fld id="{EF88E334-47CD-46D8-80FF-0719D88F5205}" type="slidenum">
              <a:rPr lang="en-US" smtClean="0"/>
              <a:pPr>
                <a:defRPr/>
              </a:pPr>
              <a:t>46</a:t>
            </a:fld>
            <a:endParaRPr lang="en-US"/>
          </a:p>
        </p:txBody>
      </p:sp>
      <p:sp>
        <p:nvSpPr>
          <p:cNvPr id="2" name="Élőláb helye 1"/>
          <p:cNvSpPr>
            <a:spLocks noGrp="1"/>
          </p:cNvSpPr>
          <p:nvPr>
            <p:ph type="ftr" sz="quarter" idx="11"/>
          </p:nvPr>
        </p:nvSpPr>
        <p:spPr/>
        <p:txBody>
          <a:bodyPr/>
          <a:lstStyle/>
          <a:p>
            <a:pPr>
              <a:defRPr/>
            </a:pPr>
            <a:r>
              <a:rPr lang="en-US" smtClean="0"/>
              <a:t>X17 boson Krasznahorkay</a:t>
            </a:r>
            <a:endParaRPr lang="en-US"/>
          </a:p>
        </p:txBody>
      </p:sp>
    </p:spTree>
    <p:extLst>
      <p:ext uri="{BB962C8B-B14F-4D97-AF65-F5344CB8AC3E}">
        <p14:creationId xmlns:p14="http://schemas.microsoft.com/office/powerpoint/2010/main" val="527668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stretch>
            <a:fillRect/>
          </a:stretch>
        </p:blipFill>
        <p:spPr>
          <a:xfrm>
            <a:off x="5749194" y="14510"/>
            <a:ext cx="6256212" cy="6858000"/>
          </a:xfrm>
          <a:prstGeom prst="rect">
            <a:avLst/>
          </a:prstGeom>
        </p:spPr>
      </p:pic>
      <p:pic>
        <p:nvPicPr>
          <p:cNvPr id="5" name="Kép 4"/>
          <p:cNvPicPr>
            <a:picLocks noChangeAspect="1"/>
          </p:cNvPicPr>
          <p:nvPr/>
        </p:nvPicPr>
        <p:blipFill>
          <a:blip r:embed="rId3"/>
          <a:stretch>
            <a:fillRect/>
          </a:stretch>
        </p:blipFill>
        <p:spPr>
          <a:xfrm>
            <a:off x="1692836" y="90710"/>
            <a:ext cx="3426607" cy="6858000"/>
          </a:xfrm>
          <a:prstGeom prst="rect">
            <a:avLst/>
          </a:prstGeom>
        </p:spPr>
      </p:pic>
      <p:sp>
        <p:nvSpPr>
          <p:cNvPr id="2" name="Lekerekített téglalap 1"/>
          <p:cNvSpPr/>
          <p:nvPr/>
        </p:nvSpPr>
        <p:spPr>
          <a:xfrm>
            <a:off x="5622814" y="4824761"/>
            <a:ext cx="5639918" cy="1851102"/>
          </a:xfrm>
          <a:prstGeom prst="roundRect">
            <a:avLst/>
          </a:prstGeom>
          <a:solidFill>
            <a:srgbClr val="FFFF00">
              <a:alpha val="44000"/>
            </a:srgbClr>
          </a:solidFill>
          <a:ln>
            <a:solidFill>
              <a:srgbClr val="FFFF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Élőláb helye 2"/>
          <p:cNvSpPr>
            <a:spLocks noGrp="1"/>
          </p:cNvSpPr>
          <p:nvPr>
            <p:ph type="ftr" sz="quarter" idx="11"/>
          </p:nvPr>
        </p:nvSpPr>
        <p:spPr/>
        <p:txBody>
          <a:bodyPr/>
          <a:lstStyle/>
          <a:p>
            <a:r>
              <a:rPr lang="en-US" smtClean="0"/>
              <a:t>X17 boson Krasznahorkay</a:t>
            </a:r>
            <a:endParaRPr lang="en-US"/>
          </a:p>
        </p:txBody>
      </p:sp>
      <p:sp>
        <p:nvSpPr>
          <p:cNvPr id="6" name="Dia számának helye 5"/>
          <p:cNvSpPr>
            <a:spLocks noGrp="1"/>
          </p:cNvSpPr>
          <p:nvPr>
            <p:ph type="sldNum" sz="quarter" idx="12"/>
          </p:nvPr>
        </p:nvSpPr>
        <p:spPr/>
        <p:txBody>
          <a:bodyPr/>
          <a:lstStyle/>
          <a:p>
            <a:fld id="{D71F331B-749B-4A91-A79A-CDCD31E3B9A3}" type="slidenum">
              <a:rPr lang="en-US" smtClean="0"/>
              <a:t>47</a:t>
            </a:fld>
            <a:endParaRPr lang="en-US"/>
          </a:p>
        </p:txBody>
      </p:sp>
    </p:spTree>
    <p:extLst>
      <p:ext uri="{BB962C8B-B14F-4D97-AF65-F5344CB8AC3E}">
        <p14:creationId xmlns:p14="http://schemas.microsoft.com/office/powerpoint/2010/main" val="41043849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6123" y="44624"/>
            <a:ext cx="9291878" cy="6813376"/>
          </a:xfrm>
        </p:spPr>
      </p:pic>
      <p:sp>
        <p:nvSpPr>
          <p:cNvPr id="2" name="Élőláb helye 1"/>
          <p:cNvSpPr>
            <a:spLocks noGrp="1"/>
          </p:cNvSpPr>
          <p:nvPr>
            <p:ph type="ftr" sz="quarter" idx="11"/>
          </p:nvPr>
        </p:nvSpPr>
        <p:spPr/>
        <p:txBody>
          <a:bodyPr/>
          <a:lstStyle/>
          <a:p>
            <a:r>
              <a:rPr lang="en-US" smtClean="0"/>
              <a:t>X17 boson Krasznahorkay</a:t>
            </a:r>
            <a:endParaRPr lang="en-US"/>
          </a:p>
        </p:txBody>
      </p:sp>
      <p:sp>
        <p:nvSpPr>
          <p:cNvPr id="3" name="Dia számának helye 2"/>
          <p:cNvSpPr>
            <a:spLocks noGrp="1"/>
          </p:cNvSpPr>
          <p:nvPr>
            <p:ph type="sldNum" sz="quarter" idx="12"/>
          </p:nvPr>
        </p:nvSpPr>
        <p:spPr/>
        <p:txBody>
          <a:bodyPr/>
          <a:lstStyle/>
          <a:p>
            <a:fld id="{D71F331B-749B-4A91-A79A-CDCD31E3B9A3}" type="slidenum">
              <a:rPr lang="en-US" smtClean="0"/>
              <a:t>48</a:t>
            </a:fld>
            <a:endParaRPr lang="en-US"/>
          </a:p>
        </p:txBody>
      </p:sp>
    </p:spTree>
    <p:extLst>
      <p:ext uri="{BB962C8B-B14F-4D97-AF65-F5344CB8AC3E}">
        <p14:creationId xmlns:p14="http://schemas.microsoft.com/office/powerpoint/2010/main" val="7125495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a:stretch>
            <a:fillRect/>
          </a:stretch>
        </p:blipFill>
        <p:spPr>
          <a:xfrm>
            <a:off x="2068500" y="188641"/>
            <a:ext cx="8055001" cy="4525963"/>
          </a:xfrm>
          <a:prstGeom prst="rect">
            <a:avLst/>
          </a:prstGeom>
        </p:spPr>
      </p:pic>
      <p:sp>
        <p:nvSpPr>
          <p:cNvPr id="5" name="Téglalap 4"/>
          <p:cNvSpPr/>
          <p:nvPr/>
        </p:nvSpPr>
        <p:spPr>
          <a:xfrm>
            <a:off x="2068499" y="5162757"/>
            <a:ext cx="8064896" cy="1200329"/>
          </a:xfrm>
          <a:prstGeom prst="rect">
            <a:avLst/>
          </a:prstGeom>
          <a:solidFill>
            <a:srgbClr val="FFFF00"/>
          </a:solidFill>
        </p:spPr>
        <p:txBody>
          <a:bodyPr wrap="square">
            <a:spAutoFit/>
          </a:bodyPr>
          <a:lstStyle/>
          <a:p>
            <a:r>
              <a:rPr lang="en-US" dirty="0">
                <a:solidFill>
                  <a:srgbClr val="231F20"/>
                </a:solidFill>
                <a:latin typeface="AdvOT483a8203"/>
              </a:rPr>
              <a:t>More generally, we also </a:t>
            </a:r>
            <a:r>
              <a:rPr lang="en-US" dirty="0" smtClean="0">
                <a:solidFill>
                  <a:srgbClr val="231F20"/>
                </a:solidFill>
                <a:latin typeface="AdvOT483a8203"/>
              </a:rPr>
              <a:t>find</a:t>
            </a:r>
            <a:r>
              <a:rPr lang="hu-HU" dirty="0" smtClean="0">
                <a:solidFill>
                  <a:srgbClr val="231F20"/>
                </a:solidFill>
                <a:latin typeface="AdvOT483a8203"/>
              </a:rPr>
              <a:t> </a:t>
            </a:r>
            <a:r>
              <a:rPr lang="en-US" dirty="0" smtClean="0">
                <a:solidFill>
                  <a:srgbClr val="231F20"/>
                </a:solidFill>
                <a:latin typeface="AdvOT483a8203"/>
              </a:rPr>
              <a:t>that </a:t>
            </a:r>
            <a:r>
              <a:rPr lang="en-US" dirty="0">
                <a:solidFill>
                  <a:srgbClr val="231F20"/>
                </a:solidFill>
                <a:latin typeface="AdvOT483a8203"/>
              </a:rPr>
              <a:t>the </a:t>
            </a:r>
            <a:r>
              <a:rPr lang="en-US" dirty="0" err="1">
                <a:solidFill>
                  <a:srgbClr val="231F20"/>
                </a:solidFill>
                <a:latin typeface="AdvOT483a8203"/>
              </a:rPr>
              <a:t>Atomki</a:t>
            </a:r>
            <a:r>
              <a:rPr lang="en-US" dirty="0">
                <a:solidFill>
                  <a:srgbClr val="231F20"/>
                </a:solidFill>
                <a:latin typeface="AdvOT483a8203"/>
              </a:rPr>
              <a:t> measurements of </a:t>
            </a:r>
            <a:r>
              <a:rPr lang="en-US" dirty="0" smtClean="0">
                <a:solidFill>
                  <a:srgbClr val="231F20"/>
                </a:solidFill>
                <a:latin typeface="AdvOT483a8203"/>
              </a:rPr>
              <a:t>the</a:t>
            </a:r>
            <a:r>
              <a:rPr lang="hu-HU" dirty="0" smtClean="0">
                <a:solidFill>
                  <a:srgbClr val="231F20"/>
                </a:solidFill>
                <a:latin typeface="AdvOT483a8203"/>
              </a:rPr>
              <a:t> </a:t>
            </a:r>
            <a:r>
              <a:rPr lang="hu-HU" baseline="30000" dirty="0" smtClean="0">
                <a:solidFill>
                  <a:srgbClr val="231F20"/>
                </a:solidFill>
                <a:latin typeface="AdvOT483a8203"/>
              </a:rPr>
              <a:t>8</a:t>
            </a:r>
            <a:r>
              <a:rPr lang="en-US" dirty="0" smtClean="0">
                <a:solidFill>
                  <a:srgbClr val="231F20"/>
                </a:solidFill>
                <a:latin typeface="AdvOT483a8203"/>
              </a:rPr>
              <a:t>Be </a:t>
            </a:r>
            <a:r>
              <a:rPr lang="en-US" dirty="0">
                <a:solidFill>
                  <a:srgbClr val="231F20"/>
                </a:solidFill>
                <a:latin typeface="AdvOT483a8203"/>
              </a:rPr>
              <a:t>system </a:t>
            </a:r>
            <a:r>
              <a:rPr lang="en-US" dirty="0" smtClean="0">
                <a:solidFill>
                  <a:srgbClr val="231F20"/>
                </a:solidFill>
                <a:latin typeface="AdvOT483a8203"/>
              </a:rPr>
              <a:t>can</a:t>
            </a:r>
            <a:r>
              <a:rPr lang="hu-HU" dirty="0" smtClean="0">
                <a:solidFill>
                  <a:srgbClr val="231F20"/>
                </a:solidFill>
                <a:latin typeface="AdvOT483a8203"/>
              </a:rPr>
              <a:t> </a:t>
            </a:r>
            <a:r>
              <a:rPr lang="en-US" dirty="0" smtClean="0">
                <a:solidFill>
                  <a:srgbClr val="231F20"/>
                </a:solidFill>
                <a:latin typeface="AdvOT483a8203"/>
              </a:rPr>
              <a:t>provide </a:t>
            </a:r>
            <a:r>
              <a:rPr lang="en-US" dirty="0">
                <a:solidFill>
                  <a:srgbClr val="231F20"/>
                </a:solidFill>
                <a:latin typeface="AdvOT483a8203"/>
              </a:rPr>
              <a:t>the most sensitive model-independent probe of </a:t>
            </a:r>
            <a:r>
              <a:rPr lang="en-US" dirty="0" smtClean="0">
                <a:solidFill>
                  <a:srgbClr val="231F20"/>
                </a:solidFill>
                <a:latin typeface="AdvOT483a8203"/>
              </a:rPr>
              <a:t>the</a:t>
            </a:r>
            <a:r>
              <a:rPr lang="hu-HU" dirty="0" smtClean="0">
                <a:solidFill>
                  <a:srgbClr val="231F20"/>
                </a:solidFill>
                <a:latin typeface="AdvOT483a8203"/>
              </a:rPr>
              <a:t> </a:t>
            </a:r>
            <a:r>
              <a:rPr lang="en-US" dirty="0" smtClean="0">
                <a:solidFill>
                  <a:srgbClr val="231F20"/>
                </a:solidFill>
                <a:latin typeface="AdvOT483a8203"/>
              </a:rPr>
              <a:t>interactions </a:t>
            </a:r>
            <a:r>
              <a:rPr lang="en-US" dirty="0">
                <a:solidFill>
                  <a:srgbClr val="231F20"/>
                </a:solidFill>
                <a:latin typeface="AdvOT483a8203"/>
              </a:rPr>
              <a:t>of a light vector with quarks. This </a:t>
            </a:r>
            <a:r>
              <a:rPr lang="en-US" dirty="0" smtClean="0">
                <a:solidFill>
                  <a:srgbClr val="231F20"/>
                </a:solidFill>
                <a:latin typeface="AdvOT483a8203"/>
              </a:rPr>
              <a:t>motivates</a:t>
            </a:r>
            <a:r>
              <a:rPr lang="hu-HU" dirty="0" smtClean="0">
                <a:solidFill>
                  <a:srgbClr val="231F20"/>
                </a:solidFill>
                <a:latin typeface="AdvOT483a8203"/>
              </a:rPr>
              <a:t> </a:t>
            </a:r>
            <a:r>
              <a:rPr lang="en-US" dirty="0" smtClean="0">
                <a:solidFill>
                  <a:srgbClr val="231F20"/>
                </a:solidFill>
                <a:latin typeface="AdvOT483a8203"/>
              </a:rPr>
              <a:t>future </a:t>
            </a:r>
            <a:r>
              <a:rPr lang="en-US" dirty="0">
                <a:solidFill>
                  <a:srgbClr val="231F20"/>
                </a:solidFill>
                <a:latin typeface="AdvOT483a8203"/>
              </a:rPr>
              <a:t>searches for light vector bosons and other particles </a:t>
            </a:r>
            <a:r>
              <a:rPr lang="en-US" dirty="0" smtClean="0">
                <a:solidFill>
                  <a:srgbClr val="231F20"/>
                </a:solidFill>
                <a:latin typeface="AdvOT483a8203"/>
              </a:rPr>
              <a:t>in</a:t>
            </a:r>
            <a:r>
              <a:rPr lang="hu-HU" dirty="0" smtClean="0">
                <a:solidFill>
                  <a:srgbClr val="231F20"/>
                </a:solidFill>
                <a:latin typeface="AdvOT483a8203"/>
              </a:rPr>
              <a:t> </a:t>
            </a:r>
            <a:r>
              <a:rPr lang="en-US" dirty="0" smtClean="0">
                <a:solidFill>
                  <a:srgbClr val="231F20"/>
                </a:solidFill>
                <a:latin typeface="AdvOT483a8203"/>
              </a:rPr>
              <a:t>rare </a:t>
            </a:r>
            <a:r>
              <a:rPr lang="en-US" dirty="0">
                <a:solidFill>
                  <a:srgbClr val="231F20"/>
                </a:solidFill>
                <a:latin typeface="AdvOT483a8203"/>
              </a:rPr>
              <a:t>nuclear transitions.</a:t>
            </a:r>
            <a:endParaRPr lang="en-US" dirty="0"/>
          </a:p>
        </p:txBody>
      </p:sp>
      <p:sp>
        <p:nvSpPr>
          <p:cNvPr id="7" name="Szövegdoboz 6"/>
          <p:cNvSpPr txBox="1"/>
          <p:nvPr/>
        </p:nvSpPr>
        <p:spPr>
          <a:xfrm>
            <a:off x="2423592" y="3789039"/>
            <a:ext cx="7488504" cy="570819"/>
          </a:xfrm>
          <a:prstGeom prst="rect">
            <a:avLst/>
          </a:prstGeom>
          <a:solidFill>
            <a:srgbClr val="FFFF00">
              <a:alpha val="49000"/>
            </a:srgbClr>
          </a:solidFill>
        </p:spPr>
        <p:txBody>
          <a:bodyPr wrap="square" rtlCol="0">
            <a:spAutoFit/>
          </a:bodyPr>
          <a:lstStyle/>
          <a:p>
            <a:endParaRPr lang="en-US" dirty="0"/>
          </a:p>
        </p:txBody>
      </p:sp>
      <p:sp>
        <p:nvSpPr>
          <p:cNvPr id="2" name="Élőláb helye 1"/>
          <p:cNvSpPr>
            <a:spLocks noGrp="1"/>
          </p:cNvSpPr>
          <p:nvPr>
            <p:ph type="ftr" sz="quarter" idx="11"/>
          </p:nvPr>
        </p:nvSpPr>
        <p:spPr/>
        <p:txBody>
          <a:bodyPr/>
          <a:lstStyle/>
          <a:p>
            <a:r>
              <a:rPr lang="en-US" smtClean="0"/>
              <a:t>X17 boson Krasznahorkay</a:t>
            </a:r>
            <a:endParaRPr lang="en-US"/>
          </a:p>
        </p:txBody>
      </p:sp>
      <p:sp>
        <p:nvSpPr>
          <p:cNvPr id="3" name="Dia számának helye 2"/>
          <p:cNvSpPr>
            <a:spLocks noGrp="1"/>
          </p:cNvSpPr>
          <p:nvPr>
            <p:ph type="sldNum" sz="quarter" idx="12"/>
          </p:nvPr>
        </p:nvSpPr>
        <p:spPr/>
        <p:txBody>
          <a:bodyPr/>
          <a:lstStyle/>
          <a:p>
            <a:fld id="{D71F331B-749B-4A91-A79A-CDCD31E3B9A3}" type="slidenum">
              <a:rPr lang="en-US" smtClean="0"/>
              <a:t>49</a:t>
            </a:fld>
            <a:endParaRPr lang="en-US"/>
          </a:p>
        </p:txBody>
      </p:sp>
    </p:spTree>
    <p:extLst>
      <p:ext uri="{BB962C8B-B14F-4D97-AF65-F5344CB8AC3E}">
        <p14:creationId xmlns:p14="http://schemas.microsoft.com/office/powerpoint/2010/main" val="20114926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ím 1"/>
          <p:cNvSpPr>
            <a:spLocks noGrp="1"/>
          </p:cNvSpPr>
          <p:nvPr>
            <p:ph type="title"/>
          </p:nvPr>
        </p:nvSpPr>
        <p:spPr>
          <a:xfrm>
            <a:off x="3582773" y="65883"/>
            <a:ext cx="6240849" cy="1511300"/>
          </a:xfrm>
        </p:spPr>
        <p:txBody>
          <a:bodyPr/>
          <a:lstStyle/>
          <a:p>
            <a:pPr eaLnBrk="1" hangingPunct="1"/>
            <a:r>
              <a:rPr lang="en-US" altLang="en-US" sz="4000" b="1" dirty="0" smtClean="0"/>
              <a:t>Study the </a:t>
            </a:r>
            <a:r>
              <a:rPr lang="en-US" altLang="en-US" sz="4000" b="1" baseline="30000" dirty="0" smtClean="0"/>
              <a:t>8</a:t>
            </a:r>
            <a:r>
              <a:rPr lang="en-US" altLang="en-US" sz="4000" b="1" dirty="0" smtClean="0"/>
              <a:t>Be M1 transitions</a:t>
            </a:r>
          </a:p>
        </p:txBody>
      </p:sp>
      <p:cxnSp>
        <p:nvCxnSpPr>
          <p:cNvPr id="4" name="Egyenes összekötő 3"/>
          <p:cNvCxnSpPr/>
          <p:nvPr/>
        </p:nvCxnSpPr>
        <p:spPr>
          <a:xfrm>
            <a:off x="1797050" y="6238875"/>
            <a:ext cx="3360738"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Egyenes összekötő 8"/>
          <p:cNvCxnSpPr/>
          <p:nvPr/>
        </p:nvCxnSpPr>
        <p:spPr>
          <a:xfrm>
            <a:off x="1803400" y="3035300"/>
            <a:ext cx="3046413"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Egyenes összekötő 9"/>
          <p:cNvCxnSpPr/>
          <p:nvPr/>
        </p:nvCxnSpPr>
        <p:spPr>
          <a:xfrm>
            <a:off x="1803400" y="2566988"/>
            <a:ext cx="31115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Lekerekített téglalap 4"/>
          <p:cNvSpPr/>
          <p:nvPr/>
        </p:nvSpPr>
        <p:spPr>
          <a:xfrm>
            <a:off x="1797050" y="5519738"/>
            <a:ext cx="3360738" cy="21431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1" name="Egyenes összekötő nyíllal 10"/>
          <p:cNvCxnSpPr/>
          <p:nvPr/>
        </p:nvCxnSpPr>
        <p:spPr>
          <a:xfrm>
            <a:off x="2782888" y="2566988"/>
            <a:ext cx="0" cy="367188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Egyenes összekötő nyíllal 12"/>
          <p:cNvCxnSpPr/>
          <p:nvPr/>
        </p:nvCxnSpPr>
        <p:spPr>
          <a:xfrm>
            <a:off x="3325813" y="2566988"/>
            <a:ext cx="0" cy="29527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Egyenes összekötő nyíllal 14"/>
          <p:cNvCxnSpPr/>
          <p:nvPr/>
        </p:nvCxnSpPr>
        <p:spPr>
          <a:xfrm>
            <a:off x="3840163" y="3063875"/>
            <a:ext cx="0" cy="3175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Egyenes összekötő nyíllal 16"/>
          <p:cNvCxnSpPr/>
          <p:nvPr/>
        </p:nvCxnSpPr>
        <p:spPr>
          <a:xfrm>
            <a:off x="4365625" y="3063875"/>
            <a:ext cx="0" cy="24558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395" name="Szövegdoboz 19"/>
          <p:cNvSpPr txBox="1">
            <a:spLocks noChangeArrowheads="1"/>
          </p:cNvSpPr>
          <p:nvPr/>
        </p:nvSpPr>
        <p:spPr bwMode="auto">
          <a:xfrm>
            <a:off x="3052763" y="6324600"/>
            <a:ext cx="14414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en-US" sz="2800" b="1" baseline="30000">
                <a:latin typeface="Tahoma" panose="020B0604030504040204" pitchFamily="34" charset="0"/>
              </a:rPr>
              <a:t>8</a:t>
            </a:r>
            <a:r>
              <a:rPr lang="hu-HU" altLang="en-US" sz="2800" b="1">
                <a:latin typeface="Tahoma" panose="020B0604030504040204" pitchFamily="34" charset="0"/>
              </a:rPr>
              <a:t>Be</a:t>
            </a:r>
            <a:endParaRPr lang="en-US" altLang="en-US" sz="1800" b="1">
              <a:latin typeface="Tahoma" panose="020B0604030504040204" pitchFamily="34" charset="0"/>
            </a:endParaRPr>
          </a:p>
        </p:txBody>
      </p:sp>
      <p:sp>
        <p:nvSpPr>
          <p:cNvPr id="16396" name="Szövegdoboz 20"/>
          <p:cNvSpPr txBox="1">
            <a:spLocks noChangeArrowheads="1"/>
          </p:cNvSpPr>
          <p:nvPr/>
        </p:nvSpPr>
        <p:spPr bwMode="auto">
          <a:xfrm>
            <a:off x="4583113" y="5791200"/>
            <a:ext cx="790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en-US" sz="2000">
                <a:latin typeface="Tahoma" panose="020B0604030504040204" pitchFamily="34" charset="0"/>
              </a:rPr>
              <a:t>0</a:t>
            </a:r>
            <a:r>
              <a:rPr lang="hu-HU" altLang="en-US" sz="2400" b="1" baseline="30000">
                <a:latin typeface="Tahoma" panose="020B0604030504040204" pitchFamily="34" charset="0"/>
              </a:rPr>
              <a:t>+</a:t>
            </a:r>
            <a:endParaRPr lang="en-US" altLang="en-US" sz="2400" b="1" baseline="30000">
              <a:latin typeface="Tahoma" panose="020B0604030504040204" pitchFamily="34" charset="0"/>
            </a:endParaRPr>
          </a:p>
        </p:txBody>
      </p:sp>
      <p:sp>
        <p:nvSpPr>
          <p:cNvPr id="16397" name="Téglalap 22"/>
          <p:cNvSpPr>
            <a:spLocks noChangeArrowheads="1"/>
          </p:cNvSpPr>
          <p:nvPr/>
        </p:nvSpPr>
        <p:spPr bwMode="auto">
          <a:xfrm>
            <a:off x="4594225" y="5149850"/>
            <a:ext cx="379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en-US" sz="1800" b="1"/>
              <a:t>2</a:t>
            </a:r>
            <a:r>
              <a:rPr lang="hu-HU" altLang="en-US" sz="1800" b="1" baseline="30000"/>
              <a:t>+</a:t>
            </a:r>
            <a:endParaRPr lang="en-US" altLang="en-US" sz="1800" b="1" baseline="30000"/>
          </a:p>
        </p:txBody>
      </p:sp>
      <p:sp>
        <p:nvSpPr>
          <p:cNvPr id="16398" name="Téglalap 23"/>
          <p:cNvSpPr>
            <a:spLocks noChangeArrowheads="1"/>
          </p:cNvSpPr>
          <p:nvPr/>
        </p:nvSpPr>
        <p:spPr bwMode="auto">
          <a:xfrm>
            <a:off x="4494213" y="2201335"/>
            <a:ext cx="379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en-US" sz="1800" b="1" dirty="0"/>
              <a:t>1</a:t>
            </a:r>
            <a:r>
              <a:rPr lang="hu-HU" altLang="en-US" sz="1800" b="1" baseline="30000" dirty="0"/>
              <a:t>+</a:t>
            </a:r>
            <a:endParaRPr lang="en-US" altLang="en-US" sz="1800" b="1" baseline="30000" dirty="0"/>
          </a:p>
        </p:txBody>
      </p:sp>
      <p:sp>
        <p:nvSpPr>
          <p:cNvPr id="16399" name="Téglalap 24"/>
          <p:cNvSpPr>
            <a:spLocks noChangeArrowheads="1"/>
          </p:cNvSpPr>
          <p:nvPr/>
        </p:nvSpPr>
        <p:spPr bwMode="auto">
          <a:xfrm>
            <a:off x="4519613" y="2667000"/>
            <a:ext cx="379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en-US" sz="1800" b="1"/>
              <a:t>1</a:t>
            </a:r>
            <a:r>
              <a:rPr lang="hu-HU" altLang="en-US" sz="1800" b="1" baseline="30000"/>
              <a:t>+</a:t>
            </a:r>
            <a:endParaRPr lang="en-US" altLang="en-US" sz="1800" b="1" baseline="30000"/>
          </a:p>
        </p:txBody>
      </p:sp>
      <p:sp>
        <p:nvSpPr>
          <p:cNvPr id="16400" name="Téglalap 30"/>
          <p:cNvSpPr>
            <a:spLocks noChangeArrowheads="1"/>
          </p:cNvSpPr>
          <p:nvPr/>
        </p:nvSpPr>
        <p:spPr bwMode="auto">
          <a:xfrm>
            <a:off x="1963738" y="5868988"/>
            <a:ext cx="30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en-US" sz="1800" b="1"/>
              <a:t>0</a:t>
            </a:r>
            <a:endParaRPr lang="en-US" altLang="en-US" sz="1800"/>
          </a:p>
        </p:txBody>
      </p:sp>
      <p:sp>
        <p:nvSpPr>
          <p:cNvPr id="16401" name="Téglalap 31"/>
          <p:cNvSpPr>
            <a:spLocks noChangeArrowheads="1"/>
          </p:cNvSpPr>
          <p:nvPr/>
        </p:nvSpPr>
        <p:spPr bwMode="auto">
          <a:xfrm>
            <a:off x="1930400" y="5195888"/>
            <a:ext cx="481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en-US" sz="1800" b="1"/>
              <a:t>3.0</a:t>
            </a:r>
            <a:endParaRPr lang="en-US" altLang="en-US" sz="1800"/>
          </a:p>
        </p:txBody>
      </p:sp>
      <p:sp>
        <p:nvSpPr>
          <p:cNvPr id="16402" name="Téglalap 32"/>
          <p:cNvSpPr>
            <a:spLocks noChangeArrowheads="1"/>
          </p:cNvSpPr>
          <p:nvPr/>
        </p:nvSpPr>
        <p:spPr bwMode="auto">
          <a:xfrm>
            <a:off x="1782763" y="2695575"/>
            <a:ext cx="596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en-US" sz="1800" b="1"/>
              <a:t>17.6</a:t>
            </a:r>
            <a:endParaRPr lang="en-US" altLang="en-US" sz="1800"/>
          </a:p>
        </p:txBody>
      </p:sp>
      <p:sp>
        <p:nvSpPr>
          <p:cNvPr id="16403" name="Téglalap 33"/>
          <p:cNvSpPr>
            <a:spLocks noChangeArrowheads="1"/>
          </p:cNvSpPr>
          <p:nvPr/>
        </p:nvSpPr>
        <p:spPr bwMode="auto">
          <a:xfrm>
            <a:off x="1765300" y="2197100"/>
            <a:ext cx="596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en-US" sz="1800" b="1"/>
              <a:t>18.2</a:t>
            </a:r>
            <a:endParaRPr lang="en-US" altLang="en-US" sz="1800"/>
          </a:p>
        </p:txBody>
      </p:sp>
      <p:sp>
        <p:nvSpPr>
          <p:cNvPr id="16404" name="Téglalap 36"/>
          <p:cNvSpPr>
            <a:spLocks noChangeArrowheads="1"/>
          </p:cNvSpPr>
          <p:nvPr/>
        </p:nvSpPr>
        <p:spPr bwMode="auto">
          <a:xfrm>
            <a:off x="5064125" y="2403475"/>
            <a:ext cx="14655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en-US" sz="1800" b="1" dirty="0" err="1" smtClean="0"/>
              <a:t>Ep</a:t>
            </a:r>
            <a:r>
              <a:rPr lang="hu-HU" altLang="en-US" sz="1800" b="1" dirty="0"/>
              <a:t>= 1030 </a:t>
            </a:r>
            <a:r>
              <a:rPr lang="hu-HU" altLang="en-US" sz="1800" b="1" dirty="0" err="1"/>
              <a:t>keV</a:t>
            </a:r>
            <a:endParaRPr lang="en-US" altLang="en-US" sz="1800" dirty="0"/>
          </a:p>
        </p:txBody>
      </p:sp>
      <p:sp>
        <p:nvSpPr>
          <p:cNvPr id="16405" name="Téglalap 37"/>
          <p:cNvSpPr>
            <a:spLocks noChangeArrowheads="1"/>
          </p:cNvSpPr>
          <p:nvPr/>
        </p:nvSpPr>
        <p:spPr bwMode="auto">
          <a:xfrm>
            <a:off x="5053013" y="2851150"/>
            <a:ext cx="2443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en-US" sz="1800" b="1" dirty="0" err="1" smtClean="0"/>
              <a:t>Ep</a:t>
            </a:r>
            <a:r>
              <a:rPr lang="hu-HU" altLang="en-US" sz="1800" b="1" dirty="0"/>
              <a:t>=  </a:t>
            </a:r>
            <a:r>
              <a:rPr lang="hu-HU" altLang="en-US" sz="1800" b="1" dirty="0" smtClean="0"/>
              <a:t> 441 </a:t>
            </a:r>
            <a:r>
              <a:rPr lang="hu-HU" altLang="en-US" sz="1800" b="1" dirty="0" err="1"/>
              <a:t>keV</a:t>
            </a:r>
            <a:endParaRPr lang="en-US" altLang="en-US" sz="1800" dirty="0"/>
          </a:p>
        </p:txBody>
      </p:sp>
      <p:sp>
        <p:nvSpPr>
          <p:cNvPr id="16406" name="Téglalap 5"/>
          <p:cNvSpPr>
            <a:spLocks noChangeArrowheads="1"/>
          </p:cNvSpPr>
          <p:nvPr/>
        </p:nvSpPr>
        <p:spPr bwMode="auto">
          <a:xfrm>
            <a:off x="2184400" y="1322388"/>
            <a:ext cx="2651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t>Excitation with the  </a:t>
            </a:r>
          </a:p>
          <a:p>
            <a:pPr eaLnBrk="1" hangingPunct="1">
              <a:spcBef>
                <a:spcPct val="0"/>
              </a:spcBef>
              <a:buFontTx/>
              <a:buNone/>
            </a:pPr>
            <a:r>
              <a:rPr lang="en-US" altLang="en-US" sz="2400" baseline="30000" dirty="0"/>
              <a:t>7</a:t>
            </a:r>
            <a:r>
              <a:rPr lang="en-US" altLang="en-US" sz="2400" dirty="0"/>
              <a:t>Li(</a:t>
            </a:r>
            <a:r>
              <a:rPr lang="en-US" altLang="en-US" sz="2400" dirty="0" err="1"/>
              <a:t>p,γ</a:t>
            </a:r>
            <a:r>
              <a:rPr lang="en-US" altLang="en-US" sz="2400" dirty="0"/>
              <a:t>)</a:t>
            </a:r>
            <a:r>
              <a:rPr lang="en-US" altLang="en-US" sz="2400" baseline="30000" dirty="0"/>
              <a:t>8</a:t>
            </a:r>
            <a:r>
              <a:rPr lang="en-US" altLang="en-US" sz="2400" dirty="0"/>
              <a:t>Be reaction</a:t>
            </a:r>
          </a:p>
        </p:txBody>
      </p:sp>
      <p:sp>
        <p:nvSpPr>
          <p:cNvPr id="6" name="Élőláb helye 5"/>
          <p:cNvSpPr>
            <a:spLocks noGrp="1"/>
          </p:cNvSpPr>
          <p:nvPr>
            <p:ph type="ftr" sz="quarter" idx="11"/>
          </p:nvPr>
        </p:nvSpPr>
        <p:spPr/>
        <p:txBody>
          <a:bodyPr/>
          <a:lstStyle/>
          <a:p>
            <a:pPr>
              <a:defRPr/>
            </a:pPr>
            <a:r>
              <a:rPr lang="en-US" smtClean="0"/>
              <a:t>X17 boson Krasznahorkay</a:t>
            </a:r>
            <a:endParaRPr lang="en-US"/>
          </a:p>
        </p:txBody>
      </p:sp>
      <p:sp>
        <p:nvSpPr>
          <p:cNvPr id="7" name="Dia számának helye 6"/>
          <p:cNvSpPr>
            <a:spLocks noGrp="1"/>
          </p:cNvSpPr>
          <p:nvPr>
            <p:ph type="sldNum" sz="quarter" idx="12"/>
          </p:nvPr>
        </p:nvSpPr>
        <p:spPr/>
        <p:txBody>
          <a:bodyPr/>
          <a:lstStyle/>
          <a:p>
            <a:pPr>
              <a:defRPr/>
            </a:pPr>
            <a:fld id="{EF88E334-47CD-46D8-80FF-0719D88F5205}" type="slidenum">
              <a:rPr lang="en-US" smtClean="0"/>
              <a:pPr>
                <a:defRPr/>
              </a:pPr>
              <a:t>5</a:t>
            </a:fld>
            <a:endParaRPr lang="en-US"/>
          </a:p>
        </p:txBody>
      </p:sp>
      <p:pic>
        <p:nvPicPr>
          <p:cNvPr id="29" name="Tartalom helye 5"/>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7496174" y="2197099"/>
            <a:ext cx="3705225" cy="3705225"/>
          </a:xfrm>
        </p:spPr>
      </p:pic>
      <p:cxnSp>
        <p:nvCxnSpPr>
          <p:cNvPr id="3" name="Egyenes összekötő nyíllal 2"/>
          <p:cNvCxnSpPr/>
          <p:nvPr/>
        </p:nvCxnSpPr>
        <p:spPr>
          <a:xfrm flipH="1" flipV="1">
            <a:off x="6529719" y="3063876"/>
            <a:ext cx="2148614" cy="170285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Egyenes összekötő nyíllal 15"/>
          <p:cNvCxnSpPr>
            <a:endCxn id="16404" idx="3"/>
          </p:cNvCxnSpPr>
          <p:nvPr/>
        </p:nvCxnSpPr>
        <p:spPr>
          <a:xfrm flipH="1" flipV="1">
            <a:off x="6529719" y="2588141"/>
            <a:ext cx="3452481" cy="23479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16273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stretch>
            <a:fillRect/>
          </a:stretch>
        </p:blipFill>
        <p:spPr>
          <a:xfrm>
            <a:off x="3076308" y="0"/>
            <a:ext cx="6462713" cy="2267993"/>
          </a:xfrm>
          <a:prstGeom prst="rect">
            <a:avLst/>
          </a:prstGeom>
        </p:spPr>
      </p:pic>
      <p:pic>
        <p:nvPicPr>
          <p:cNvPr id="5" name="Kép 4"/>
          <p:cNvPicPr>
            <a:picLocks noChangeAspect="1"/>
          </p:cNvPicPr>
          <p:nvPr/>
        </p:nvPicPr>
        <p:blipFill>
          <a:blip r:embed="rId3"/>
          <a:stretch>
            <a:fillRect/>
          </a:stretch>
        </p:blipFill>
        <p:spPr>
          <a:xfrm>
            <a:off x="2838239" y="2422931"/>
            <a:ext cx="6938849" cy="4277662"/>
          </a:xfrm>
          <a:prstGeom prst="rect">
            <a:avLst/>
          </a:prstGeom>
        </p:spPr>
      </p:pic>
      <p:sp>
        <p:nvSpPr>
          <p:cNvPr id="2" name="Élőláb helye 1"/>
          <p:cNvSpPr>
            <a:spLocks noGrp="1"/>
          </p:cNvSpPr>
          <p:nvPr>
            <p:ph type="ftr" sz="quarter" idx="11"/>
          </p:nvPr>
        </p:nvSpPr>
        <p:spPr/>
        <p:txBody>
          <a:bodyPr/>
          <a:lstStyle/>
          <a:p>
            <a:r>
              <a:rPr lang="en-US" smtClean="0"/>
              <a:t>X17 boson Krasznahorkay</a:t>
            </a:r>
            <a:endParaRPr lang="en-US"/>
          </a:p>
        </p:txBody>
      </p:sp>
      <p:sp>
        <p:nvSpPr>
          <p:cNvPr id="3" name="Dia számának helye 2"/>
          <p:cNvSpPr>
            <a:spLocks noGrp="1"/>
          </p:cNvSpPr>
          <p:nvPr>
            <p:ph type="sldNum" sz="quarter" idx="12"/>
          </p:nvPr>
        </p:nvSpPr>
        <p:spPr/>
        <p:txBody>
          <a:bodyPr/>
          <a:lstStyle/>
          <a:p>
            <a:fld id="{D71F331B-749B-4A91-A79A-CDCD31E3B9A3}" type="slidenum">
              <a:rPr lang="en-US" smtClean="0"/>
              <a:t>50</a:t>
            </a:fld>
            <a:endParaRPr lang="en-US"/>
          </a:p>
        </p:txBody>
      </p:sp>
    </p:spTree>
    <p:extLst>
      <p:ext uri="{BB962C8B-B14F-4D97-AF65-F5344CB8AC3E}">
        <p14:creationId xmlns:p14="http://schemas.microsoft.com/office/powerpoint/2010/main" val="37536835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Experimental</a:t>
            </a:r>
            <a:r>
              <a:rPr lang="hu-HU" dirty="0" smtClean="0"/>
              <a:t> </a:t>
            </a:r>
            <a:r>
              <a:rPr lang="hu-HU" dirty="0" err="1" smtClean="0"/>
              <a:t>searches</a:t>
            </a:r>
            <a:r>
              <a:rPr lang="hu-HU" dirty="0" smtClean="0"/>
              <a:t> </a:t>
            </a:r>
            <a:r>
              <a:rPr lang="hu-HU" dirty="0" err="1" smtClean="0"/>
              <a:t>for</a:t>
            </a:r>
            <a:r>
              <a:rPr lang="hu-HU" dirty="0" smtClean="0"/>
              <a:t> </a:t>
            </a:r>
            <a:r>
              <a:rPr lang="hu-HU" dirty="0" err="1" smtClean="0"/>
              <a:t>the</a:t>
            </a:r>
            <a:r>
              <a:rPr lang="hu-HU" dirty="0" smtClean="0"/>
              <a:t> X(17) </a:t>
            </a:r>
            <a:r>
              <a:rPr lang="hu-HU" dirty="0" err="1" smtClean="0"/>
              <a:t>boson</a:t>
            </a:r>
            <a:endParaRPr lang="en-US" dirty="0"/>
          </a:p>
        </p:txBody>
      </p:sp>
      <mc:AlternateContent xmlns:mc="http://schemas.openxmlformats.org/markup-compatibility/2006" xmlns:a14="http://schemas.microsoft.com/office/drawing/2010/main">
        <mc:Choice Requires="a14">
          <p:sp>
            <p:nvSpPr>
              <p:cNvPr id="3" name="Tartalom helye 2"/>
              <p:cNvSpPr>
                <a:spLocks noGrp="1"/>
              </p:cNvSpPr>
              <p:nvPr>
                <p:ph idx="1"/>
              </p:nvPr>
            </p:nvSpPr>
            <p:spPr>
              <a:noFill/>
            </p:spPr>
            <p:txBody>
              <a:bodyPr>
                <a:normAutofit fontScale="85000" lnSpcReduction="20000"/>
              </a:bodyPr>
              <a:lstStyle/>
              <a:p>
                <a:r>
                  <a:rPr lang="en-US" b="1" dirty="0" smtClean="0">
                    <a:solidFill>
                      <a:srgbClr val="FF0000"/>
                    </a:solidFill>
                  </a:rPr>
                  <a:t>The ATLAS Collaboration </a:t>
                </a:r>
                <a:r>
                  <a:rPr lang="en-US" dirty="0" smtClean="0"/>
                  <a:t>(ATLAS NOTE ATLAS-CONF-2016-042) presented results of a search for long-lived neutral particles decaying into collimated jets of light leptons and mesons, so-called “lepton-jets”, using a sample of 3.4 fb</a:t>
                </a:r>
                <a:r>
                  <a:rPr lang="en-US" baseline="30000" dirty="0"/>
                  <a:t>-1</a:t>
                </a:r>
                <a:r>
                  <a:rPr lang="en-US" dirty="0"/>
                  <a:t> of proton-proton collisions data at a center-of-mass energy of </a:t>
                </a:r>
                <a14:m>
                  <m:oMath xmlns:m="http://schemas.openxmlformats.org/officeDocument/2006/math">
                    <m:rad>
                      <m:radPr>
                        <m:degHide m:val="on"/>
                        <m:ctrlPr>
                          <a:rPr lang="en-US" i="1">
                            <a:latin typeface="Cambria Math" panose="02040503050406030204" pitchFamily="18" charset="0"/>
                          </a:rPr>
                        </m:ctrlPr>
                      </m:radPr>
                      <m:deg/>
                      <m:e>
                        <m:r>
                          <a:rPr lang="en-US" i="1">
                            <a:latin typeface="Cambria Math" panose="02040503050406030204" pitchFamily="18" charset="0"/>
                          </a:rPr>
                          <m:t>𝑠</m:t>
                        </m:r>
                      </m:e>
                    </m:rad>
                  </m:oMath>
                </a14:m>
                <a:r>
                  <a:rPr lang="en-US" dirty="0"/>
                  <a:t>=13 </a:t>
                </a:r>
                <a:r>
                  <a:rPr lang="en-US" dirty="0" err="1"/>
                  <a:t>TeV</a:t>
                </a:r>
                <a:r>
                  <a:rPr lang="en-US" dirty="0"/>
                  <a:t> collected during 2015 with the ATLAS detector at the LHC. Assuming conventional production cross section </a:t>
                </a:r>
                <a:r>
                  <a:rPr lang="en-US" dirty="0" err="1"/>
                  <a:t>σ∙BR</a:t>
                </a:r>
                <a:r>
                  <a:rPr lang="en-US" dirty="0"/>
                  <a:t> to the dark sector of 5.0 </a:t>
                </a:r>
                <a:r>
                  <a:rPr lang="en-US" dirty="0" err="1"/>
                  <a:t>pb</a:t>
                </a:r>
                <a:r>
                  <a:rPr lang="en-US" dirty="0"/>
                  <a:t> for a 800 GeV heavy scalar boson, dark photon </a:t>
                </a:r>
                <a:r>
                  <a:rPr lang="en-US" dirty="0" err="1"/>
                  <a:t>cτ</a:t>
                </a:r>
                <a:r>
                  <a:rPr lang="en-US" dirty="0"/>
                  <a:t> is excluded in the range 0.6 mm &lt;</a:t>
                </a:r>
                <a:r>
                  <a:rPr lang="en-US" dirty="0" err="1"/>
                  <a:t>cτ</a:t>
                </a:r>
                <a:r>
                  <a:rPr lang="en-US" dirty="0"/>
                  <a:t>&lt; 63 mm for the Higgs → 2γ</a:t>
                </a:r>
                <a:r>
                  <a:rPr lang="en-US" baseline="-25000" dirty="0"/>
                  <a:t>d</a:t>
                </a:r>
                <a:r>
                  <a:rPr lang="en-US" dirty="0"/>
                  <a:t>+ X model and in the range 0.8 mm &lt;</a:t>
                </a:r>
                <a:r>
                  <a:rPr lang="en-US" dirty="0" err="1"/>
                  <a:t>cτ</a:t>
                </a:r>
                <a:r>
                  <a:rPr lang="en-US" dirty="0"/>
                  <a:t>&lt; 186 mm for the Higgs → 4γ</a:t>
                </a:r>
                <a:r>
                  <a:rPr lang="en-US" baseline="-25000" dirty="0"/>
                  <a:t>d</a:t>
                </a:r>
                <a:r>
                  <a:rPr lang="en-US" dirty="0"/>
                  <a:t>+ X model</a:t>
                </a:r>
                <a:r>
                  <a:rPr lang="en-US" dirty="0" smtClean="0"/>
                  <a:t>.</a:t>
                </a:r>
                <a:endParaRPr lang="hu-HU" dirty="0" smtClean="0"/>
              </a:p>
              <a:p>
                <a:endParaRPr lang="hu-HU" dirty="0"/>
              </a:p>
              <a:p>
                <a:endParaRPr lang="hu-HU" dirty="0" smtClean="0"/>
              </a:p>
              <a:p>
                <a:endParaRPr lang="hu-HU" dirty="0"/>
              </a:p>
              <a:p>
                <a:r>
                  <a:rPr lang="hu-HU" altLang="en-US" dirty="0">
                    <a:latin typeface="Arial Unicode MS" panose="020B0604020202020204" pitchFamily="34" charset="-128"/>
                  </a:rPr>
                  <a:t>2x10</a:t>
                </a:r>
                <a:r>
                  <a:rPr lang="hu-HU" altLang="en-US" baseline="30000" dirty="0">
                    <a:latin typeface="Arial Unicode MS" panose="020B0604020202020204" pitchFamily="34" charset="-128"/>
                  </a:rPr>
                  <a:t>-4</a:t>
                </a:r>
                <a:r>
                  <a:rPr lang="hu-HU" altLang="en-US" dirty="0">
                    <a:latin typeface="Arial Unicode MS" panose="020B0604020202020204" pitchFamily="34" charset="-128"/>
                  </a:rPr>
                  <a:t> &lt; </a:t>
                </a:r>
                <a:r>
                  <a:rPr lang="el-GR" altLang="en-US" dirty="0">
                    <a:latin typeface="Arial Unicode MS" panose="020B0604020202020204" pitchFamily="34" charset="-128"/>
                  </a:rPr>
                  <a:t>ε</a:t>
                </a:r>
                <a:r>
                  <a:rPr lang="hu-HU" altLang="en-US" baseline="-25000" dirty="0">
                    <a:latin typeface="Arial Unicode MS" panose="020B0604020202020204" pitchFamily="34" charset="-128"/>
                  </a:rPr>
                  <a:t>e</a:t>
                </a:r>
                <a:r>
                  <a:rPr lang="hu-HU" altLang="en-US" dirty="0">
                    <a:latin typeface="Arial Unicode MS" panose="020B0604020202020204" pitchFamily="34" charset="-128"/>
                  </a:rPr>
                  <a:t> &lt;1,4x10</a:t>
                </a:r>
                <a:r>
                  <a:rPr lang="hu-HU" altLang="en-US" baseline="30000" dirty="0">
                    <a:latin typeface="Arial Unicode MS" panose="020B0604020202020204" pitchFamily="34" charset="-128"/>
                  </a:rPr>
                  <a:t>-3 </a:t>
                </a:r>
                <a:r>
                  <a:rPr lang="hu-HU" altLang="zh-CN" dirty="0">
                    <a:latin typeface="Times New Roman" panose="02020603050405020304" pitchFamily="18" charset="0"/>
                    <a:ea typeface="UXHAXV+TeXGyreTermes-Regular"/>
                    <a:cs typeface="Times New Roman" panose="02020603050405020304" pitchFamily="18" charset="0"/>
                  </a:rPr>
                  <a:t>esetén </a:t>
                </a:r>
                <a:r>
                  <a:rPr lang="hu-HU" altLang="zh-CN" dirty="0">
                    <a:latin typeface="Times New Roman" panose="02020603050405020304" pitchFamily="18" charset="0"/>
                    <a:ea typeface="UXHAXV+TeXGyreTermes-Regular"/>
                    <a:cs typeface="Times New Roman" panose="02020603050405020304" pitchFamily="18" charset="0"/>
                    <a:sym typeface="Wingdings" panose="05000000000000000000" pitchFamily="2" charset="2"/>
                  </a:rPr>
                  <a:t>  2.5 </a:t>
                </a:r>
                <a:r>
                  <a:rPr lang="el-GR" altLang="zh-CN" dirty="0">
                    <a:latin typeface="Times New Roman" panose="02020603050405020304" pitchFamily="18" charset="0"/>
                    <a:ea typeface="UXHAXV+TeXGyreTermes-Regular"/>
                    <a:cs typeface="Times New Roman" panose="02020603050405020304" pitchFamily="18" charset="0"/>
                    <a:sym typeface="Wingdings" panose="05000000000000000000" pitchFamily="2" charset="2"/>
                  </a:rPr>
                  <a:t>μ</a:t>
                </a:r>
                <a:r>
                  <a:rPr lang="hu-HU" altLang="zh-CN" dirty="0">
                    <a:latin typeface="Times New Roman" panose="02020603050405020304" pitchFamily="18" charset="0"/>
                    <a:ea typeface="UXHAXV+TeXGyreTermes-Regular"/>
                    <a:cs typeface="Times New Roman" panose="02020603050405020304" pitchFamily="18" charset="0"/>
                    <a:sym typeface="Wingdings" panose="05000000000000000000" pitchFamily="2" charset="2"/>
                  </a:rPr>
                  <a:t>m &lt;c</a:t>
                </a:r>
                <a:r>
                  <a:rPr lang="el-GR" altLang="zh-CN" dirty="0">
                    <a:latin typeface="Times New Roman" panose="02020603050405020304" pitchFamily="18" charset="0"/>
                    <a:ea typeface="UXHAXV+TeXGyreTermes-Regular"/>
                    <a:cs typeface="Times New Roman" panose="02020603050405020304" pitchFamily="18" charset="0"/>
                    <a:sym typeface="Wingdings" panose="05000000000000000000" pitchFamily="2" charset="2"/>
                  </a:rPr>
                  <a:t>τ</a:t>
                </a:r>
                <a:r>
                  <a:rPr lang="hu-HU" altLang="zh-CN" dirty="0">
                    <a:latin typeface="Times New Roman" panose="02020603050405020304" pitchFamily="18" charset="0"/>
                    <a:ea typeface="UXHAXV+TeXGyreTermes-Regular"/>
                    <a:cs typeface="Times New Roman" panose="02020603050405020304" pitchFamily="18" charset="0"/>
                    <a:sym typeface="Wingdings" panose="05000000000000000000" pitchFamily="2" charset="2"/>
                  </a:rPr>
                  <a:t>&lt; 120 </a:t>
                </a:r>
                <a:r>
                  <a:rPr lang="el-GR" altLang="zh-CN" dirty="0">
                    <a:latin typeface="Times New Roman" panose="02020603050405020304" pitchFamily="18" charset="0"/>
                    <a:ea typeface="UXHAXV+TeXGyreTermes-Regular"/>
                    <a:cs typeface="Times New Roman" panose="02020603050405020304" pitchFamily="18" charset="0"/>
                    <a:sym typeface="Wingdings" panose="05000000000000000000" pitchFamily="2" charset="2"/>
                  </a:rPr>
                  <a:t>μ</a:t>
                </a:r>
                <a:r>
                  <a:rPr lang="hu-HU" altLang="zh-CN" dirty="0" smtClean="0">
                    <a:latin typeface="Times New Roman" panose="02020603050405020304" pitchFamily="18" charset="0"/>
                    <a:ea typeface="UXHAXV+TeXGyreTermes-Regular"/>
                    <a:cs typeface="Times New Roman" panose="02020603050405020304" pitchFamily="18" charset="0"/>
                    <a:sym typeface="Wingdings" panose="05000000000000000000" pitchFamily="2" charset="2"/>
                  </a:rPr>
                  <a:t>m</a:t>
                </a:r>
              </a:p>
              <a:p>
                <a:r>
                  <a:rPr lang="en-US" altLang="zh-CN" dirty="0" smtClean="0">
                    <a:latin typeface="Times New Roman" panose="02020603050405020304" pitchFamily="18" charset="0"/>
                    <a:ea typeface="UXHAXV+TeXGyreTermes-Regular"/>
                    <a:cs typeface="Times New Roman" panose="02020603050405020304" pitchFamily="18" charset="0"/>
                    <a:sym typeface="Wingdings" panose="05000000000000000000" pitchFamily="2" charset="2"/>
                  </a:rPr>
                  <a:t>Our results are not affected.</a:t>
                </a:r>
                <a:endParaRPr lang="en-US" dirty="0" smtClean="0"/>
              </a:p>
              <a:p>
                <a:endParaRPr lang="en-US" dirty="0"/>
              </a:p>
            </p:txBody>
          </p:sp>
        </mc:Choice>
        <mc:Fallback xmlns="">
          <p:sp>
            <p:nvSpPr>
              <p:cNvPr id="3" name="Tartalom helye 2"/>
              <p:cNvSpPr>
                <a:spLocks noGrp="1" noRot="1" noChangeAspect="1" noMove="1" noResize="1" noEditPoints="1" noAdjustHandles="1" noChangeArrowheads="1" noChangeShapeType="1" noTextEdit="1"/>
              </p:cNvSpPr>
              <p:nvPr>
                <p:ph idx="1"/>
              </p:nvPr>
            </p:nvSpPr>
            <p:spPr>
              <a:blipFill rotWithShape="0">
                <a:blip r:embed="rId2"/>
                <a:stretch>
                  <a:fillRect l="-812" t="-3221" r="-290"/>
                </a:stretch>
              </a:blipFill>
            </p:spPr>
            <p:txBody>
              <a:bodyPr/>
              <a:lstStyle/>
              <a:p>
                <a:r>
                  <a:rPr lang="en-US">
                    <a:noFill/>
                  </a:rPr>
                  <a:t> </a:t>
                </a:r>
              </a:p>
            </p:txBody>
          </p:sp>
        </mc:Fallback>
      </mc:AlternateContent>
      <p:pic>
        <p:nvPicPr>
          <p:cNvPr id="4" name="Kép 3"/>
          <p:cNvPicPr>
            <a:picLocks noChangeAspect="1"/>
          </p:cNvPicPr>
          <p:nvPr/>
        </p:nvPicPr>
        <p:blipFill>
          <a:blip r:embed="rId3"/>
          <a:stretch>
            <a:fillRect/>
          </a:stretch>
        </p:blipFill>
        <p:spPr>
          <a:xfrm>
            <a:off x="5196982" y="4450145"/>
            <a:ext cx="3096344" cy="655985"/>
          </a:xfrm>
          <a:prstGeom prst="rect">
            <a:avLst/>
          </a:prstGeom>
        </p:spPr>
      </p:pic>
      <p:sp>
        <p:nvSpPr>
          <p:cNvPr id="5" name="Élőláb helye 4"/>
          <p:cNvSpPr>
            <a:spLocks noGrp="1"/>
          </p:cNvSpPr>
          <p:nvPr>
            <p:ph type="ftr" sz="quarter" idx="11"/>
          </p:nvPr>
        </p:nvSpPr>
        <p:spPr/>
        <p:txBody>
          <a:bodyPr/>
          <a:lstStyle/>
          <a:p>
            <a:r>
              <a:rPr lang="en-US" smtClean="0"/>
              <a:t>X17 boson Krasznahorkay</a:t>
            </a:r>
            <a:endParaRPr lang="en-US"/>
          </a:p>
        </p:txBody>
      </p:sp>
      <p:sp>
        <p:nvSpPr>
          <p:cNvPr id="6" name="Dia számának helye 5"/>
          <p:cNvSpPr>
            <a:spLocks noGrp="1"/>
          </p:cNvSpPr>
          <p:nvPr>
            <p:ph type="sldNum" sz="quarter" idx="12"/>
          </p:nvPr>
        </p:nvSpPr>
        <p:spPr/>
        <p:txBody>
          <a:bodyPr/>
          <a:lstStyle/>
          <a:p>
            <a:fld id="{D71F331B-749B-4A91-A79A-CDCD31E3B9A3}" type="slidenum">
              <a:rPr lang="en-US" smtClean="0"/>
              <a:t>51</a:t>
            </a:fld>
            <a:endParaRPr lang="en-US"/>
          </a:p>
        </p:txBody>
      </p:sp>
    </p:spTree>
    <p:extLst>
      <p:ext uri="{BB962C8B-B14F-4D97-AF65-F5344CB8AC3E}">
        <p14:creationId xmlns:p14="http://schemas.microsoft.com/office/powerpoint/2010/main" val="4793041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a:t>The </a:t>
            </a:r>
            <a:r>
              <a:rPr lang="en-US" b="1" dirty="0" err="1">
                <a:solidFill>
                  <a:srgbClr val="FF0000"/>
                </a:solidFill>
              </a:rPr>
              <a:t>DarkLight</a:t>
            </a:r>
            <a:r>
              <a:rPr lang="en-US" dirty="0"/>
              <a:t> </a:t>
            </a:r>
            <a:r>
              <a:rPr lang="en-US" dirty="0" smtClean="0"/>
              <a:t>experiment</a:t>
            </a:r>
            <a:r>
              <a:rPr lang="hu-HU" dirty="0" smtClean="0"/>
              <a:t> </a:t>
            </a:r>
            <a:r>
              <a:rPr lang="hu-HU" dirty="0" err="1" smtClean="0"/>
              <a:t>at</a:t>
            </a:r>
            <a:r>
              <a:rPr lang="hu-HU" dirty="0" smtClean="0"/>
              <a:t> JLAB</a:t>
            </a:r>
            <a:endParaRPr lang="en-US" dirty="0"/>
          </a:p>
        </p:txBody>
      </p:sp>
      <p:sp>
        <p:nvSpPr>
          <p:cNvPr id="3" name="Tartalom helye 2"/>
          <p:cNvSpPr>
            <a:spLocks noGrp="1"/>
          </p:cNvSpPr>
          <p:nvPr>
            <p:ph idx="1"/>
          </p:nvPr>
        </p:nvSpPr>
        <p:spPr/>
        <p:txBody>
          <a:bodyPr>
            <a:normAutofit lnSpcReduction="10000"/>
          </a:bodyPr>
          <a:lstStyle/>
          <a:p>
            <a:r>
              <a:rPr lang="en-US" dirty="0"/>
              <a:t>The </a:t>
            </a:r>
            <a:r>
              <a:rPr lang="en-US" dirty="0" err="1"/>
              <a:t>DarkLight</a:t>
            </a:r>
            <a:r>
              <a:rPr lang="en-US" dirty="0"/>
              <a:t> experiment </a:t>
            </a:r>
            <a:r>
              <a:rPr lang="hu-HU" dirty="0" smtClean="0"/>
              <a:t> </a:t>
            </a:r>
            <a:r>
              <a:rPr lang="en-US" dirty="0" smtClean="0"/>
              <a:t>proposes </a:t>
            </a:r>
            <a:r>
              <a:rPr lang="en-US" dirty="0"/>
              <a:t>to search for dark photon through complete reconstruction of the final states of electron–proton collisions. In order to accomplish this, the experiment requires a moderate-density target and a very high intensity, low energy electron beam.</a:t>
            </a:r>
          </a:p>
          <a:p>
            <a:r>
              <a:rPr lang="en-US" dirty="0"/>
              <a:t>Projected reaches in mass and coupling for upcoming experiments near the Beryllium-8 anomaly. Note that these are taken in the fully </a:t>
            </a:r>
            <a:r>
              <a:rPr lang="en-US" dirty="0" err="1"/>
              <a:t>protophobic</a:t>
            </a:r>
            <a:r>
              <a:rPr lang="en-US" dirty="0"/>
              <a:t> limit, so the sensitivities of experiments that search for the dark photon through hadronic probes are heavily suppressed. The </a:t>
            </a:r>
            <a:r>
              <a:rPr lang="en-US" dirty="0" err="1"/>
              <a:t>DarkLight</a:t>
            </a:r>
            <a:r>
              <a:rPr lang="en-US" dirty="0"/>
              <a:t> projection marks the region where an anomaly yields a 5σ with 1 ab</a:t>
            </a:r>
            <a:r>
              <a:rPr lang="en-US" baseline="30000" dirty="0"/>
              <a:t>-1</a:t>
            </a:r>
            <a:r>
              <a:rPr lang="en-US" dirty="0"/>
              <a:t> of data, which is readily achievable with anticipated luminosities.</a:t>
            </a:r>
          </a:p>
        </p:txBody>
      </p:sp>
      <p:sp>
        <p:nvSpPr>
          <p:cNvPr id="4" name="Élőláb helye 3"/>
          <p:cNvSpPr>
            <a:spLocks noGrp="1"/>
          </p:cNvSpPr>
          <p:nvPr>
            <p:ph type="ftr" sz="quarter" idx="11"/>
          </p:nvPr>
        </p:nvSpPr>
        <p:spPr/>
        <p:txBody>
          <a:bodyPr/>
          <a:lstStyle/>
          <a:p>
            <a:r>
              <a:rPr lang="en-US" smtClean="0"/>
              <a:t>X17 boson Krasznahorkay</a:t>
            </a:r>
            <a:endParaRPr lang="en-US"/>
          </a:p>
        </p:txBody>
      </p:sp>
      <p:sp>
        <p:nvSpPr>
          <p:cNvPr id="5" name="Dia számának helye 4"/>
          <p:cNvSpPr>
            <a:spLocks noGrp="1"/>
          </p:cNvSpPr>
          <p:nvPr>
            <p:ph type="sldNum" sz="quarter" idx="12"/>
          </p:nvPr>
        </p:nvSpPr>
        <p:spPr/>
        <p:txBody>
          <a:bodyPr/>
          <a:lstStyle/>
          <a:p>
            <a:fld id="{D71F331B-749B-4A91-A79A-CDCD31E3B9A3}" type="slidenum">
              <a:rPr lang="en-US" smtClean="0"/>
              <a:t>52</a:t>
            </a:fld>
            <a:endParaRPr lang="en-US"/>
          </a:p>
        </p:txBody>
      </p:sp>
    </p:spTree>
    <p:extLst>
      <p:ext uri="{BB962C8B-B14F-4D97-AF65-F5344CB8AC3E}">
        <p14:creationId xmlns:p14="http://schemas.microsoft.com/office/powerpoint/2010/main" val="20657679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Searching for the X(17) in particle decays</a:t>
            </a:r>
            <a:endParaRPr lang="en-US" dirty="0"/>
          </a:p>
        </p:txBody>
      </p:sp>
      <p:sp>
        <p:nvSpPr>
          <p:cNvPr id="3" name="Tartalom helye 2"/>
          <p:cNvSpPr>
            <a:spLocks noGrp="1"/>
          </p:cNvSpPr>
          <p:nvPr>
            <p:ph idx="1"/>
          </p:nvPr>
        </p:nvSpPr>
        <p:spPr/>
        <p:txBody>
          <a:bodyPr>
            <a:normAutofit fontScale="92500" lnSpcReduction="10000"/>
          </a:bodyPr>
          <a:lstStyle/>
          <a:p>
            <a:r>
              <a:rPr lang="en-US" dirty="0"/>
              <a:t>Araki et al, (Phys. Rev. D 95, 055006 (2017)) discussed the feasibility of detecting the gauge boson of the U(1) symmetry, which possesses a mass in the range between MeV and GeV, at the </a:t>
            </a:r>
            <a:r>
              <a:rPr lang="en-US" b="1" dirty="0">
                <a:solidFill>
                  <a:srgbClr val="FF0000"/>
                </a:solidFill>
              </a:rPr>
              <a:t>Belle-II experiment</a:t>
            </a:r>
            <a:r>
              <a:rPr lang="en-US" dirty="0"/>
              <a:t>. They have found that the Belle-II experiment with the design luminosity can examine a part of the parameter region that evades the current experimental constraints and, at the same time, is favored by the observation of the muon anomalous magnetic moment</a:t>
            </a:r>
            <a:r>
              <a:rPr lang="en-US" dirty="0" smtClean="0"/>
              <a:t>.</a:t>
            </a:r>
            <a:r>
              <a:rPr lang="en-US" dirty="0"/>
              <a:t> </a:t>
            </a:r>
          </a:p>
          <a:p>
            <a:r>
              <a:rPr lang="en-US" dirty="0"/>
              <a:t>Rare </a:t>
            </a:r>
            <a:r>
              <a:rPr lang="en-US" dirty="0" err="1"/>
              <a:t>leptonic</a:t>
            </a:r>
            <a:r>
              <a:rPr lang="en-US" dirty="0"/>
              <a:t> kaon and pion decays </a:t>
            </a:r>
            <a:r>
              <a:rPr lang="en-US" i="1" dirty="0"/>
              <a:t>K</a:t>
            </a:r>
            <a:r>
              <a:rPr lang="en-US" baseline="30000" dirty="0"/>
              <a:t>+</a:t>
            </a:r>
            <a:r>
              <a:rPr lang="en-US" dirty="0"/>
              <a:t>(π</a:t>
            </a:r>
            <a:r>
              <a:rPr lang="en-US" baseline="30000" dirty="0"/>
              <a:t>+</a:t>
            </a:r>
            <a:r>
              <a:rPr lang="en-US" dirty="0"/>
              <a:t>) →</a:t>
            </a:r>
            <a:r>
              <a:rPr lang="en-US" dirty="0" err="1"/>
              <a:t>μ</a:t>
            </a:r>
            <a:r>
              <a:rPr lang="en-US" baseline="30000" dirty="0" err="1"/>
              <a:t>+</a:t>
            </a:r>
            <a:r>
              <a:rPr lang="en-US" dirty="0" err="1"/>
              <a:t>ν</a:t>
            </a:r>
            <a:r>
              <a:rPr lang="en-US" baseline="-25000" dirty="0" err="1"/>
              <a:t>μ</a:t>
            </a:r>
            <a:r>
              <a:rPr lang="en-US" i="1" dirty="0" err="1"/>
              <a:t>e</a:t>
            </a:r>
            <a:r>
              <a:rPr lang="en-US" baseline="30000" dirty="0" err="1"/>
              <a:t>+</a:t>
            </a:r>
            <a:r>
              <a:rPr lang="en-US" i="1" dirty="0" err="1"/>
              <a:t>e</a:t>
            </a:r>
            <a:r>
              <a:rPr lang="en-US" baseline="30000" dirty="0"/>
              <a:t>−</a:t>
            </a:r>
            <a:r>
              <a:rPr lang="en-US" dirty="0"/>
              <a:t> can also be used to probe a dark photon of mass O(10)MeV. Cheng-Wei Chiang (Physics Letters B 767 (2017) 289) evaluated the reach of future experiments for the dark photon with </a:t>
            </a:r>
            <a:r>
              <a:rPr lang="en-US" dirty="0" err="1"/>
              <a:t>vectorial</a:t>
            </a:r>
            <a:r>
              <a:rPr lang="en-US" dirty="0"/>
              <a:t> couplings to the standard model fermions except for the neutrinos, and show that a great portion of the preferred 16.7-MeV dark photon parameter space can be decisively probed.  </a:t>
            </a:r>
          </a:p>
          <a:p>
            <a:endParaRPr lang="en-US" dirty="0"/>
          </a:p>
        </p:txBody>
      </p:sp>
      <p:sp>
        <p:nvSpPr>
          <p:cNvPr id="4" name="Élőláb helye 3"/>
          <p:cNvSpPr>
            <a:spLocks noGrp="1"/>
          </p:cNvSpPr>
          <p:nvPr>
            <p:ph type="ftr" sz="quarter" idx="11"/>
          </p:nvPr>
        </p:nvSpPr>
        <p:spPr/>
        <p:txBody>
          <a:bodyPr/>
          <a:lstStyle/>
          <a:p>
            <a:r>
              <a:rPr lang="en-US" smtClean="0"/>
              <a:t>X17 boson Krasznahorkay</a:t>
            </a:r>
            <a:endParaRPr lang="en-US"/>
          </a:p>
        </p:txBody>
      </p:sp>
      <p:sp>
        <p:nvSpPr>
          <p:cNvPr id="5" name="Dia számának helye 4"/>
          <p:cNvSpPr>
            <a:spLocks noGrp="1"/>
          </p:cNvSpPr>
          <p:nvPr>
            <p:ph type="sldNum" sz="quarter" idx="12"/>
          </p:nvPr>
        </p:nvSpPr>
        <p:spPr/>
        <p:txBody>
          <a:bodyPr/>
          <a:lstStyle/>
          <a:p>
            <a:fld id="{D71F331B-749B-4A91-A79A-CDCD31E3B9A3}" type="slidenum">
              <a:rPr lang="en-US" smtClean="0"/>
              <a:t>53</a:t>
            </a:fld>
            <a:endParaRPr lang="en-US"/>
          </a:p>
        </p:txBody>
      </p:sp>
    </p:spTree>
    <p:extLst>
      <p:ext uri="{BB962C8B-B14F-4D97-AF65-F5344CB8AC3E}">
        <p14:creationId xmlns:p14="http://schemas.microsoft.com/office/powerpoint/2010/main" val="41180067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Data mining and new projects</a:t>
            </a:r>
            <a:endParaRPr lang="en-US" dirty="0"/>
          </a:p>
        </p:txBody>
      </p:sp>
      <mc:AlternateContent xmlns:mc="http://schemas.openxmlformats.org/markup-compatibility/2006" xmlns:a14="http://schemas.microsoft.com/office/drawing/2010/main">
        <mc:Choice Requires="a14">
          <p:sp>
            <p:nvSpPr>
              <p:cNvPr id="3" name="Tartalom helye 2"/>
              <p:cNvSpPr>
                <a:spLocks noGrp="1"/>
              </p:cNvSpPr>
              <p:nvPr>
                <p:ph idx="1"/>
              </p:nvPr>
            </p:nvSpPr>
            <p:spPr/>
            <p:txBody>
              <a:bodyPr>
                <a:normAutofit fontScale="85000" lnSpcReduction="20000"/>
              </a:bodyPr>
              <a:lstStyle/>
              <a:p>
                <a:r>
                  <a:rPr lang="en-US" dirty="0"/>
                  <a:t>Long-Bin Chen et al., (arXiv:1607.03970v2) discussed, the production of this yet-not-verified new boson in electron-positron collision, using </a:t>
                </a:r>
                <a:r>
                  <a:rPr lang="en-US" dirty="0" err="1"/>
                  <a:t>BaBar</a:t>
                </a:r>
                <a:r>
                  <a:rPr lang="en-US" dirty="0"/>
                  <a:t>, and the results are encouraging. The data collected at </a:t>
                </a:r>
                <a:r>
                  <a:rPr lang="en-US" b="1" dirty="0">
                    <a:solidFill>
                      <a:srgbClr val="FF0000"/>
                    </a:solidFill>
                  </a:rPr>
                  <a:t>BESIII and </a:t>
                </a:r>
                <a:r>
                  <a:rPr lang="en-US" b="1" dirty="0" err="1">
                    <a:solidFill>
                      <a:srgbClr val="FF0000"/>
                    </a:solidFill>
                  </a:rPr>
                  <a:t>BaBar</a:t>
                </a:r>
                <a:r>
                  <a:rPr lang="en-US" b="1" dirty="0">
                    <a:solidFill>
                      <a:srgbClr val="FF0000"/>
                    </a:solidFill>
                  </a:rPr>
                  <a:t> </a:t>
                </a:r>
                <a:r>
                  <a:rPr lang="en-US" dirty="0"/>
                  <a:t>turn out to be enough to perform a decisive analysis and hence give a definite answer to the existence of X(16.7).</a:t>
                </a:r>
              </a:p>
              <a:p>
                <a:r>
                  <a:rPr lang="en-US" dirty="0"/>
                  <a:t>Marin Benito et al., (IOP Conf. Series: Journal of Physics: Conf. Series </a:t>
                </a:r>
                <a:r>
                  <a:rPr lang="en-US" b="1" dirty="0"/>
                  <a:t>800 </a:t>
                </a:r>
                <a:r>
                  <a:rPr lang="en-US" dirty="0"/>
                  <a:t>(2017) 012031) discussed the prospects for the search of K</a:t>
                </a:r>
                <a:r>
                  <a:rPr lang="en-US" baseline="-25000" dirty="0"/>
                  <a:t>S</a:t>
                </a:r>
                <a:r>
                  <a:rPr lang="en-US" baseline="30000" dirty="0"/>
                  <a:t>0</a:t>
                </a:r>
                <a:r>
                  <a:rPr lang="en-US" dirty="0"/>
                  <a:t> → π</a:t>
                </a:r>
                <a:r>
                  <a:rPr lang="en-US" baseline="30000" dirty="0"/>
                  <a:t>+</a:t>
                </a:r>
                <a:r>
                  <a:rPr lang="en-US" dirty="0"/>
                  <a:t>π</a:t>
                </a:r>
                <a:r>
                  <a:rPr lang="en-US" baseline="30000" dirty="0"/>
                  <a:t>-</a:t>
                </a:r>
                <a:r>
                  <a:rPr lang="en-US" dirty="0" err="1"/>
                  <a:t>e</a:t>
                </a:r>
                <a:r>
                  <a:rPr lang="en-US" baseline="30000" dirty="0" err="1"/>
                  <a:t>+</a:t>
                </a:r>
                <a:r>
                  <a:rPr lang="en-US" dirty="0" err="1"/>
                  <a:t>e</a:t>
                </a:r>
                <a:r>
                  <a:rPr lang="en-US" baseline="30000" dirty="0"/>
                  <a:t>-</a:t>
                </a:r>
                <a:r>
                  <a:rPr lang="en-US" dirty="0"/>
                  <a:t> at </a:t>
                </a:r>
                <a:r>
                  <a:rPr lang="en-US" dirty="0" err="1"/>
                  <a:t>LHCb</a:t>
                </a:r>
                <a:r>
                  <a:rPr lang="en-US" dirty="0"/>
                  <a:t>. </a:t>
                </a:r>
                <a:r>
                  <a:rPr lang="en-US" b="1" dirty="0" err="1">
                    <a:solidFill>
                      <a:srgbClr val="FF0000"/>
                    </a:solidFill>
                  </a:rPr>
                  <a:t>LHCb</a:t>
                </a:r>
                <a:r>
                  <a:rPr lang="en-US" b="1" dirty="0">
                    <a:solidFill>
                      <a:srgbClr val="FF0000"/>
                    </a:solidFill>
                  </a:rPr>
                  <a:t> has proved to be very competitive in the search for such rare strange decays. </a:t>
                </a:r>
                <a:r>
                  <a:rPr lang="en-US" dirty="0"/>
                  <a:t>The feasibility of observing such K0 decay at </a:t>
                </a:r>
                <a:r>
                  <a:rPr lang="en-US" dirty="0" err="1"/>
                  <a:t>LHCb</a:t>
                </a:r>
                <a:r>
                  <a:rPr lang="en-US" dirty="0"/>
                  <a:t> is studied using simulated and real data. During the Run I of LHC (2012), the yield of events expected per fb</a:t>
                </a:r>
                <a:r>
                  <a:rPr lang="en-US" baseline="30000" dirty="0"/>
                  <a:t>-1</a:t>
                </a:r>
                <a:r>
                  <a:rPr lang="en-US" dirty="0"/>
                  <a:t> of pp collisions at </a:t>
                </a:r>
                <a14:m>
                  <m:oMath xmlns:m="http://schemas.openxmlformats.org/officeDocument/2006/math">
                    <m:rad>
                      <m:radPr>
                        <m:degHide m:val="on"/>
                        <m:ctrlPr>
                          <a:rPr lang="en-US" i="1">
                            <a:latin typeface="Cambria Math" panose="02040503050406030204" pitchFamily="18" charset="0"/>
                          </a:rPr>
                        </m:ctrlPr>
                      </m:radPr>
                      <m:deg/>
                      <m:e>
                        <m:r>
                          <a:rPr lang="en-US" i="1">
                            <a:latin typeface="Cambria Math" panose="02040503050406030204" pitchFamily="18" charset="0"/>
                          </a:rPr>
                          <m:t>𝑠</m:t>
                        </m:r>
                      </m:e>
                    </m:rad>
                  </m:oMath>
                </a14:m>
                <a:r>
                  <a:rPr lang="en-US" dirty="0"/>
                  <a:t>= 8 </a:t>
                </a:r>
                <a:r>
                  <a:rPr lang="en-US" dirty="0" err="1"/>
                  <a:t>TeV</a:t>
                </a:r>
                <a:r>
                  <a:rPr lang="en-US" dirty="0"/>
                  <a:t> is found to be N</a:t>
                </a:r>
                <a:r>
                  <a:rPr lang="en-US" baseline="-25000" dirty="0"/>
                  <a:t>Run1</a:t>
                </a:r>
                <a:r>
                  <a:rPr lang="en-US" dirty="0"/>
                  <a:t> =120+280-100. A dedicated trigger selection has been developed for the 2016 data-taking. A large signal yield, </a:t>
                </a:r>
                <a:r>
                  <a:rPr lang="en-US" dirty="0" err="1"/>
                  <a:t>N</a:t>
                </a:r>
                <a:r>
                  <a:rPr lang="en-US" baseline="-25000" dirty="0" err="1"/>
                  <a:t>Upgrade</a:t>
                </a:r>
                <a:r>
                  <a:rPr lang="en-US" dirty="0"/>
                  <a:t>= (5±0.3)∙10</a:t>
                </a:r>
                <a:r>
                  <a:rPr lang="en-US" baseline="30000" dirty="0"/>
                  <a:t>4</a:t>
                </a:r>
                <a:r>
                  <a:rPr lang="en-US" dirty="0"/>
                  <a:t> per fb</a:t>
                </a:r>
                <a:r>
                  <a:rPr lang="en-US" baseline="30000" dirty="0"/>
                  <a:t>-1</a:t>
                </a:r>
                <a:r>
                  <a:rPr lang="en-US" dirty="0"/>
                  <a:t>, is expected in the LHC upgrade phase. Pseudo experiments have been run to assess the feasibility of discovering evidence for the observation of the signal already in the Run I data-set.</a:t>
                </a:r>
              </a:p>
              <a:p>
                <a:endParaRPr lang="en-US" dirty="0"/>
              </a:p>
            </p:txBody>
          </p:sp>
        </mc:Choice>
        <mc:Fallback xmlns="">
          <p:sp>
            <p:nvSpPr>
              <p:cNvPr id="3" name="Tartalom helye 2"/>
              <p:cNvSpPr>
                <a:spLocks noGrp="1" noRot="1" noChangeAspect="1" noMove="1" noResize="1" noEditPoints="1" noAdjustHandles="1" noChangeArrowheads="1" noChangeShapeType="1" noTextEdit="1"/>
              </p:cNvSpPr>
              <p:nvPr>
                <p:ph idx="1"/>
              </p:nvPr>
            </p:nvSpPr>
            <p:spPr>
              <a:blipFill rotWithShape="0">
                <a:blip r:embed="rId2"/>
                <a:stretch>
                  <a:fillRect l="-812" t="-3221" r="-870"/>
                </a:stretch>
              </a:blipFill>
            </p:spPr>
            <p:txBody>
              <a:bodyPr/>
              <a:lstStyle/>
              <a:p>
                <a:r>
                  <a:rPr lang="en-US">
                    <a:noFill/>
                  </a:rPr>
                  <a:t> </a:t>
                </a:r>
              </a:p>
            </p:txBody>
          </p:sp>
        </mc:Fallback>
      </mc:AlternateContent>
      <p:sp>
        <p:nvSpPr>
          <p:cNvPr id="4" name="Élőláb helye 3"/>
          <p:cNvSpPr>
            <a:spLocks noGrp="1"/>
          </p:cNvSpPr>
          <p:nvPr>
            <p:ph type="ftr" sz="quarter" idx="11"/>
          </p:nvPr>
        </p:nvSpPr>
        <p:spPr/>
        <p:txBody>
          <a:bodyPr/>
          <a:lstStyle/>
          <a:p>
            <a:r>
              <a:rPr lang="en-US" smtClean="0"/>
              <a:t>X17 boson Krasznahorkay</a:t>
            </a:r>
            <a:endParaRPr lang="en-US"/>
          </a:p>
        </p:txBody>
      </p:sp>
      <p:sp>
        <p:nvSpPr>
          <p:cNvPr id="5" name="Dia számának helye 4"/>
          <p:cNvSpPr>
            <a:spLocks noGrp="1"/>
          </p:cNvSpPr>
          <p:nvPr>
            <p:ph type="sldNum" sz="quarter" idx="12"/>
          </p:nvPr>
        </p:nvSpPr>
        <p:spPr/>
        <p:txBody>
          <a:bodyPr/>
          <a:lstStyle/>
          <a:p>
            <a:fld id="{D71F331B-749B-4A91-A79A-CDCD31E3B9A3}" type="slidenum">
              <a:rPr lang="en-US" smtClean="0"/>
              <a:t>54</a:t>
            </a:fld>
            <a:endParaRPr lang="en-US"/>
          </a:p>
        </p:txBody>
      </p:sp>
    </p:spTree>
    <p:extLst>
      <p:ext uri="{BB962C8B-B14F-4D97-AF65-F5344CB8AC3E}">
        <p14:creationId xmlns:p14="http://schemas.microsoft.com/office/powerpoint/2010/main" val="33659442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en-US"/>
          </a:p>
        </p:txBody>
      </p:sp>
      <p:sp>
        <p:nvSpPr>
          <p:cNvPr id="3" name="Tartalom helye 2"/>
          <p:cNvSpPr>
            <a:spLocks noGrp="1"/>
          </p:cNvSpPr>
          <p:nvPr>
            <p:ph idx="1"/>
          </p:nvPr>
        </p:nvSpPr>
        <p:spPr/>
        <p:txBody>
          <a:bodyPr/>
          <a:lstStyle/>
          <a:p>
            <a:endParaRPr lang="en-US"/>
          </a:p>
        </p:txBody>
      </p:sp>
      <p:sp>
        <p:nvSpPr>
          <p:cNvPr id="4" name="Élőláb helye 3"/>
          <p:cNvSpPr>
            <a:spLocks noGrp="1"/>
          </p:cNvSpPr>
          <p:nvPr>
            <p:ph type="ftr" sz="quarter" idx="11"/>
          </p:nvPr>
        </p:nvSpPr>
        <p:spPr/>
        <p:txBody>
          <a:bodyPr/>
          <a:lstStyle/>
          <a:p>
            <a:r>
              <a:rPr lang="en-US" smtClean="0"/>
              <a:t>X17 boson Krasznahorkay</a:t>
            </a:r>
            <a:endParaRPr lang="en-US"/>
          </a:p>
        </p:txBody>
      </p:sp>
      <p:sp>
        <p:nvSpPr>
          <p:cNvPr id="5" name="Dia számának helye 4"/>
          <p:cNvSpPr>
            <a:spLocks noGrp="1"/>
          </p:cNvSpPr>
          <p:nvPr>
            <p:ph type="sldNum" sz="quarter" idx="12"/>
          </p:nvPr>
        </p:nvSpPr>
        <p:spPr/>
        <p:txBody>
          <a:bodyPr/>
          <a:lstStyle/>
          <a:p>
            <a:fld id="{D71F331B-749B-4A91-A79A-CDCD31E3B9A3}" type="slidenum">
              <a:rPr lang="en-US" smtClean="0"/>
              <a:t>55</a:t>
            </a:fld>
            <a:endParaRPr lang="en-US"/>
          </a:p>
        </p:txBody>
      </p:sp>
      <p:pic>
        <p:nvPicPr>
          <p:cNvPr id="6" name="Kép 5"/>
          <p:cNvPicPr>
            <a:picLocks noChangeAspect="1"/>
          </p:cNvPicPr>
          <p:nvPr/>
        </p:nvPicPr>
        <p:blipFill>
          <a:blip r:embed="rId2"/>
          <a:stretch>
            <a:fillRect/>
          </a:stretch>
        </p:blipFill>
        <p:spPr>
          <a:xfrm>
            <a:off x="994719" y="429953"/>
            <a:ext cx="10262286" cy="5726164"/>
          </a:xfrm>
          <a:prstGeom prst="rect">
            <a:avLst/>
          </a:prstGeom>
        </p:spPr>
      </p:pic>
    </p:spTree>
    <p:extLst>
      <p:ext uri="{BB962C8B-B14F-4D97-AF65-F5344CB8AC3E}">
        <p14:creationId xmlns:p14="http://schemas.microsoft.com/office/powerpoint/2010/main" val="12238260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ím 1"/>
          <p:cNvSpPr>
            <a:spLocks noGrp="1"/>
          </p:cNvSpPr>
          <p:nvPr>
            <p:ph type="title"/>
          </p:nvPr>
        </p:nvSpPr>
        <p:spPr>
          <a:xfrm>
            <a:off x="2538657" y="13386"/>
            <a:ext cx="7749705" cy="842629"/>
          </a:xfrm>
        </p:spPr>
        <p:txBody>
          <a:bodyPr>
            <a:normAutofit fontScale="90000"/>
          </a:bodyPr>
          <a:lstStyle/>
          <a:p>
            <a:pPr eaLnBrk="1" hangingPunct="1"/>
            <a:r>
              <a:rPr lang="hu-HU" altLang="en-US" sz="4000" b="1" dirty="0" err="1" smtClean="0">
                <a:solidFill>
                  <a:srgbClr val="FF0000"/>
                </a:solidFill>
              </a:rPr>
              <a:t>Internal</a:t>
            </a:r>
            <a:r>
              <a:rPr lang="hu-HU" altLang="en-US" sz="4000" b="1" dirty="0" smtClean="0">
                <a:solidFill>
                  <a:srgbClr val="FF0000"/>
                </a:solidFill>
              </a:rPr>
              <a:t> </a:t>
            </a:r>
            <a:r>
              <a:rPr lang="hu-HU" altLang="en-US" sz="4000" b="1" dirty="0" err="1" smtClean="0">
                <a:solidFill>
                  <a:srgbClr val="FF0000"/>
                </a:solidFill>
              </a:rPr>
              <a:t>pair</a:t>
            </a:r>
            <a:r>
              <a:rPr lang="hu-HU" altLang="en-US" sz="4000" b="1" dirty="0" smtClean="0">
                <a:solidFill>
                  <a:srgbClr val="FF0000"/>
                </a:solidFill>
              </a:rPr>
              <a:t> </a:t>
            </a:r>
            <a:r>
              <a:rPr lang="hu-HU" altLang="en-US" sz="4000" b="1" dirty="0" err="1" smtClean="0">
                <a:solidFill>
                  <a:srgbClr val="FF0000"/>
                </a:solidFill>
              </a:rPr>
              <a:t>creation</a:t>
            </a:r>
            <a:r>
              <a:rPr lang="hu-HU" altLang="en-US" sz="4000" b="1" dirty="0" smtClean="0">
                <a:solidFill>
                  <a:srgbClr val="FF0000"/>
                </a:solidFill>
              </a:rPr>
              <a:t> and </a:t>
            </a:r>
            <a:r>
              <a:rPr lang="hu-HU" altLang="en-US" sz="4000" b="1" dirty="0" err="1" smtClean="0">
                <a:solidFill>
                  <a:srgbClr val="FF0000"/>
                </a:solidFill>
              </a:rPr>
              <a:t>particle</a:t>
            </a:r>
            <a:r>
              <a:rPr lang="hu-HU" altLang="en-US" sz="4000" b="1" dirty="0" smtClean="0">
                <a:solidFill>
                  <a:srgbClr val="FF0000"/>
                </a:solidFill>
              </a:rPr>
              <a:t> </a:t>
            </a:r>
            <a:r>
              <a:rPr lang="hu-HU" altLang="en-US" sz="4000" b="1" dirty="0" err="1" smtClean="0">
                <a:solidFill>
                  <a:srgbClr val="FF0000"/>
                </a:solidFill>
              </a:rPr>
              <a:t>decay</a:t>
            </a:r>
            <a:endParaRPr lang="en-US" altLang="en-US" sz="4000" b="1" dirty="0" smtClean="0">
              <a:solidFill>
                <a:srgbClr val="FF0000"/>
              </a:solidFill>
            </a:endParaRPr>
          </a:p>
        </p:txBody>
      </p:sp>
      <p:pic>
        <p:nvPicPr>
          <p:cNvPr id="26" name="Kép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3630" y="1420321"/>
            <a:ext cx="2999057" cy="2942737"/>
          </a:xfrm>
          <a:prstGeom prst="rect">
            <a:avLst/>
          </a:prstGeom>
        </p:spPr>
      </p:pic>
      <p:pic>
        <p:nvPicPr>
          <p:cNvPr id="27" name="Tartalom hely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138" y="1355263"/>
            <a:ext cx="4580421" cy="4580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zövegdoboz 2"/>
          <p:cNvSpPr txBox="1"/>
          <p:nvPr/>
        </p:nvSpPr>
        <p:spPr>
          <a:xfrm>
            <a:off x="2428929" y="926633"/>
            <a:ext cx="6657014" cy="369332"/>
          </a:xfrm>
          <a:prstGeom prst="rect">
            <a:avLst/>
          </a:prstGeom>
          <a:noFill/>
        </p:spPr>
        <p:txBody>
          <a:bodyPr wrap="square" rtlCol="0">
            <a:spAutoFit/>
          </a:bodyPr>
          <a:lstStyle/>
          <a:p>
            <a:r>
              <a:rPr lang="hu-HU" dirty="0" err="1" smtClean="0"/>
              <a:t>Background</a:t>
            </a:r>
            <a:r>
              <a:rPr lang="hu-HU" dirty="0" smtClean="0"/>
              <a:t>                                                                  </a:t>
            </a:r>
            <a:r>
              <a:rPr lang="hu-HU" dirty="0" err="1" smtClean="0"/>
              <a:t>Signature</a:t>
            </a:r>
            <a:r>
              <a:rPr lang="hu-HU" dirty="0" smtClean="0"/>
              <a:t> </a:t>
            </a:r>
            <a:endParaRPr lang="en-US" dirty="0"/>
          </a:p>
        </p:txBody>
      </p:sp>
      <p:sp>
        <p:nvSpPr>
          <p:cNvPr id="28" name="Line 2"/>
          <p:cNvSpPr>
            <a:spLocks noChangeShapeType="1"/>
          </p:cNvSpPr>
          <p:nvPr/>
        </p:nvSpPr>
        <p:spPr bwMode="auto">
          <a:xfrm>
            <a:off x="7300687" y="6480479"/>
            <a:ext cx="1439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3"/>
          <p:cNvSpPr>
            <a:spLocks noChangeShapeType="1"/>
          </p:cNvSpPr>
          <p:nvPr/>
        </p:nvSpPr>
        <p:spPr bwMode="auto">
          <a:xfrm>
            <a:off x="7300687" y="4680254"/>
            <a:ext cx="1439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Oval 4"/>
          <p:cNvSpPr>
            <a:spLocks noChangeArrowheads="1"/>
          </p:cNvSpPr>
          <p:nvPr/>
        </p:nvSpPr>
        <p:spPr bwMode="auto">
          <a:xfrm>
            <a:off x="8061099" y="5757884"/>
            <a:ext cx="144463" cy="142875"/>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31" name="Rectangle 8"/>
          <p:cNvSpPr>
            <a:spLocks noChangeArrowheads="1"/>
          </p:cNvSpPr>
          <p:nvPr/>
        </p:nvSpPr>
        <p:spPr bwMode="auto">
          <a:xfrm>
            <a:off x="7240362" y="4363058"/>
            <a:ext cx="3873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hu-HU" altLang="en-US" sz="1800" dirty="0">
                <a:latin typeface="Verdana" panose="020B0604030504040204" pitchFamily="34" charset="0"/>
              </a:rPr>
              <a:t>J</a:t>
            </a:r>
            <a:r>
              <a:rPr lang="el-GR" altLang="en-US" sz="1800" baseline="30000" dirty="0">
                <a:latin typeface="Verdana" panose="020B0604030504040204" pitchFamily="34" charset="0"/>
              </a:rPr>
              <a:t>π</a:t>
            </a:r>
            <a:endParaRPr lang="en-US" altLang="en-US" sz="1800" baseline="30000" dirty="0">
              <a:latin typeface="Verdana" panose="020B0604030504040204" pitchFamily="34" charset="0"/>
            </a:endParaRPr>
          </a:p>
        </p:txBody>
      </p:sp>
      <p:sp>
        <p:nvSpPr>
          <p:cNvPr id="32" name="Rectangle 9"/>
          <p:cNvSpPr>
            <a:spLocks noChangeArrowheads="1"/>
          </p:cNvSpPr>
          <p:nvPr/>
        </p:nvSpPr>
        <p:spPr bwMode="auto">
          <a:xfrm>
            <a:off x="7240362" y="6066141"/>
            <a:ext cx="3873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hu-HU" altLang="en-US" sz="1800">
                <a:latin typeface="Verdana" panose="020B0604030504040204" pitchFamily="34" charset="0"/>
              </a:rPr>
              <a:t>J</a:t>
            </a:r>
            <a:r>
              <a:rPr lang="hu-HU" altLang="en-US" sz="1800" baseline="30000">
                <a:latin typeface="Verdana" panose="020B0604030504040204" pitchFamily="34" charset="0"/>
              </a:rPr>
              <a:t>π</a:t>
            </a:r>
            <a:endParaRPr lang="en-US" altLang="en-US" sz="1800" baseline="30000">
              <a:latin typeface="Verdana" panose="020B0604030504040204" pitchFamily="34" charset="0"/>
            </a:endParaRPr>
          </a:p>
        </p:txBody>
      </p:sp>
      <p:sp>
        <p:nvSpPr>
          <p:cNvPr id="34" name="Line 12"/>
          <p:cNvSpPr>
            <a:spLocks noChangeShapeType="1"/>
          </p:cNvSpPr>
          <p:nvPr/>
        </p:nvSpPr>
        <p:spPr bwMode="auto">
          <a:xfrm flipV="1">
            <a:off x="9285062" y="5107291"/>
            <a:ext cx="790575" cy="720725"/>
          </a:xfrm>
          <a:prstGeom prst="line">
            <a:avLst/>
          </a:prstGeom>
          <a:noFill/>
          <a:ln w="5715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13"/>
          <p:cNvSpPr>
            <a:spLocks noChangeShapeType="1"/>
          </p:cNvSpPr>
          <p:nvPr/>
        </p:nvSpPr>
        <p:spPr bwMode="auto">
          <a:xfrm>
            <a:off x="9285062" y="5828016"/>
            <a:ext cx="790575" cy="474663"/>
          </a:xfrm>
          <a:prstGeom prst="line">
            <a:avLst/>
          </a:prstGeom>
          <a:noFill/>
          <a:ln w="57150">
            <a:solidFill>
              <a:srgbClr val="00B0F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Rectangle 14"/>
          <p:cNvSpPr>
            <a:spLocks noChangeArrowheads="1"/>
          </p:cNvSpPr>
          <p:nvPr/>
        </p:nvSpPr>
        <p:spPr bwMode="auto">
          <a:xfrm>
            <a:off x="10288362" y="4756454"/>
            <a:ext cx="6080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a:solidFill>
                  <a:schemeClr val="tx2"/>
                </a:solidFill>
              </a:rPr>
              <a:t>e</a:t>
            </a:r>
            <a:r>
              <a:rPr lang="en-GB" altLang="en-US" sz="4000" baseline="30000">
                <a:solidFill>
                  <a:schemeClr val="tx2"/>
                </a:solidFill>
              </a:rPr>
              <a:t>+</a:t>
            </a:r>
          </a:p>
        </p:txBody>
      </p:sp>
      <p:sp>
        <p:nvSpPr>
          <p:cNvPr id="37" name="Rectangle 15"/>
          <p:cNvSpPr>
            <a:spLocks noChangeArrowheads="1"/>
          </p:cNvSpPr>
          <p:nvPr/>
        </p:nvSpPr>
        <p:spPr bwMode="auto">
          <a:xfrm>
            <a:off x="10075637" y="6109479"/>
            <a:ext cx="6905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dirty="0">
                <a:solidFill>
                  <a:schemeClr val="accent1"/>
                </a:solidFill>
              </a:rPr>
              <a:t>e</a:t>
            </a:r>
            <a:r>
              <a:rPr lang="en-GB" altLang="en-US" sz="4000" baseline="30000" dirty="0">
                <a:solidFill>
                  <a:schemeClr val="accent1"/>
                </a:solidFill>
                <a:cs typeface="Arial" panose="020B0604020202020204" pitchFamily="34" charset="0"/>
              </a:rPr>
              <a:t>–</a:t>
            </a:r>
            <a:endParaRPr lang="en-GB" altLang="en-US" sz="4000" baseline="30000" dirty="0">
              <a:solidFill>
                <a:schemeClr val="accent1"/>
              </a:solidFill>
            </a:endParaRPr>
          </a:p>
        </p:txBody>
      </p:sp>
      <p:cxnSp>
        <p:nvCxnSpPr>
          <p:cNvPr id="38" name="Egyenes összekötő nyíllal 37"/>
          <p:cNvCxnSpPr/>
          <p:nvPr/>
        </p:nvCxnSpPr>
        <p:spPr>
          <a:xfrm>
            <a:off x="7905865" y="4703762"/>
            <a:ext cx="0" cy="18002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Szövegdoboz 2"/>
          <p:cNvSpPr txBox="1">
            <a:spLocks noChangeArrowheads="1"/>
          </p:cNvSpPr>
          <p:nvPr/>
        </p:nvSpPr>
        <p:spPr bwMode="auto">
          <a:xfrm>
            <a:off x="8476401" y="4373895"/>
            <a:ext cx="238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en-US" sz="1800" dirty="0"/>
              <a:t>i</a:t>
            </a:r>
            <a:endParaRPr lang="en-US" altLang="en-US" sz="1800" dirty="0"/>
          </a:p>
        </p:txBody>
      </p:sp>
      <p:sp>
        <p:nvSpPr>
          <p:cNvPr id="40" name="Szövegdoboz 16"/>
          <p:cNvSpPr txBox="1">
            <a:spLocks noChangeArrowheads="1"/>
          </p:cNvSpPr>
          <p:nvPr/>
        </p:nvSpPr>
        <p:spPr bwMode="auto">
          <a:xfrm>
            <a:off x="8446862" y="6139166"/>
            <a:ext cx="255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en-US" sz="1800"/>
              <a:t>f</a:t>
            </a:r>
            <a:endParaRPr lang="en-US" altLang="en-US" sz="1800"/>
          </a:p>
        </p:txBody>
      </p:sp>
      <p:cxnSp>
        <p:nvCxnSpPr>
          <p:cNvPr id="8" name="Egyenes összekötő nyíllal 7"/>
          <p:cNvCxnSpPr/>
          <p:nvPr/>
        </p:nvCxnSpPr>
        <p:spPr>
          <a:xfrm>
            <a:off x="8284938" y="5828016"/>
            <a:ext cx="920748" cy="0"/>
          </a:xfrm>
          <a:prstGeom prst="straightConnector1">
            <a:avLst/>
          </a:prstGeom>
          <a:ln w="857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Élőláb helye 11"/>
          <p:cNvSpPr>
            <a:spLocks noGrp="1"/>
          </p:cNvSpPr>
          <p:nvPr>
            <p:ph type="ftr" sz="quarter" idx="11"/>
          </p:nvPr>
        </p:nvSpPr>
        <p:spPr/>
        <p:txBody>
          <a:bodyPr/>
          <a:lstStyle/>
          <a:p>
            <a:pPr>
              <a:defRPr/>
            </a:pPr>
            <a:r>
              <a:rPr lang="en-US" smtClean="0"/>
              <a:t>X17 boson Krasznahorkay</a:t>
            </a:r>
            <a:endParaRPr lang="en-US"/>
          </a:p>
        </p:txBody>
      </p:sp>
    </p:spTree>
    <p:extLst>
      <p:ext uri="{BB962C8B-B14F-4D97-AF65-F5344CB8AC3E}">
        <p14:creationId xmlns:p14="http://schemas.microsoft.com/office/powerpoint/2010/main" val="11336907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ím 1"/>
          <p:cNvSpPr>
            <a:spLocks noGrp="1"/>
          </p:cNvSpPr>
          <p:nvPr>
            <p:ph type="title"/>
          </p:nvPr>
        </p:nvSpPr>
        <p:spPr>
          <a:noFill/>
        </p:spPr>
        <p:txBody>
          <a:bodyPr>
            <a:normAutofit/>
          </a:bodyPr>
          <a:lstStyle/>
          <a:p>
            <a:pPr eaLnBrk="1" hangingPunct="1"/>
            <a:r>
              <a:rPr lang="en-US" altLang="en-US" b="1" dirty="0" smtClean="0"/>
              <a:t>Experiments with a new e</a:t>
            </a:r>
            <a:r>
              <a:rPr lang="en-US" altLang="en-US" b="1" baseline="30000" dirty="0" smtClean="0"/>
              <a:t>+</a:t>
            </a:r>
            <a:r>
              <a:rPr lang="en-US" altLang="en-US" b="1" dirty="0" smtClean="0"/>
              <a:t>e</a:t>
            </a:r>
            <a:r>
              <a:rPr lang="en-US" altLang="en-US" b="1" baseline="30000" dirty="0" smtClean="0"/>
              <a:t>-</a:t>
            </a:r>
            <a:r>
              <a:rPr lang="en-US" altLang="en-US" b="1" dirty="0" smtClean="0"/>
              <a:t> spectrometer</a:t>
            </a:r>
            <a:r>
              <a:rPr lang="en-US" altLang="en-US" b="1" dirty="0" smtClean="0"/>
              <a:t> (NIM, A808 (2016) 21)</a:t>
            </a:r>
            <a:endParaRPr lang="en-US" altLang="en-US" b="1" dirty="0" smtClean="0"/>
          </a:p>
        </p:txBody>
      </p:sp>
      <p:pic>
        <p:nvPicPr>
          <p:cNvPr id="17411" name="Tartalom helye 5"/>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422400" y="3233903"/>
            <a:ext cx="3512911" cy="3579626"/>
          </a:xfrm>
        </p:spPr>
      </p:pic>
      <p:pic>
        <p:nvPicPr>
          <p:cNvPr id="17412" name="Kép 2"/>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7147232" y="1812213"/>
            <a:ext cx="3722694" cy="4909262"/>
          </a:xfrm>
        </p:spPr>
      </p:pic>
      <p:sp>
        <p:nvSpPr>
          <p:cNvPr id="2" name="Élőláb helye 1"/>
          <p:cNvSpPr>
            <a:spLocks noGrp="1"/>
          </p:cNvSpPr>
          <p:nvPr>
            <p:ph type="ftr" sz="quarter" idx="11"/>
          </p:nvPr>
        </p:nvSpPr>
        <p:spPr/>
        <p:txBody>
          <a:bodyPr/>
          <a:lstStyle/>
          <a:p>
            <a:pPr>
              <a:defRPr/>
            </a:pPr>
            <a:r>
              <a:rPr lang="en-US" smtClean="0"/>
              <a:t>X17 boson Krasznahorkay</a:t>
            </a:r>
            <a:endParaRPr lang="en-US"/>
          </a:p>
        </p:txBody>
      </p:sp>
      <p:sp>
        <p:nvSpPr>
          <p:cNvPr id="3" name="Dia számának helye 2"/>
          <p:cNvSpPr>
            <a:spLocks noGrp="1"/>
          </p:cNvSpPr>
          <p:nvPr>
            <p:ph type="sldNum" sz="quarter" idx="12"/>
          </p:nvPr>
        </p:nvSpPr>
        <p:spPr/>
        <p:txBody>
          <a:bodyPr/>
          <a:lstStyle/>
          <a:p>
            <a:pPr>
              <a:defRPr/>
            </a:pPr>
            <a:fld id="{EF88E334-47CD-46D8-80FF-0719D88F5205}" type="slidenum">
              <a:rPr lang="en-US" smtClean="0"/>
              <a:pPr>
                <a:defRPr/>
              </a:pPr>
              <a:t>7</a:t>
            </a:fld>
            <a:endParaRPr lang="en-US"/>
          </a:p>
        </p:txBody>
      </p:sp>
      <p:sp>
        <p:nvSpPr>
          <p:cNvPr id="4" name="Téglalap 3"/>
          <p:cNvSpPr/>
          <p:nvPr/>
        </p:nvSpPr>
        <p:spPr>
          <a:xfrm>
            <a:off x="341085" y="1664243"/>
            <a:ext cx="6748090" cy="1569660"/>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sym typeface="Wingdings"/>
              </a:rPr>
              <a:t>Proton</a:t>
            </a:r>
            <a:r>
              <a:rPr lang="hu-HU" sz="2400" dirty="0">
                <a:latin typeface="Times New Roman" panose="02020603050405020304" pitchFamily="18" charset="0"/>
                <a:cs typeface="Times New Roman" panose="02020603050405020304" pitchFamily="18" charset="0"/>
                <a:sym typeface="Wingdings"/>
              </a:rPr>
              <a:t> </a:t>
            </a:r>
            <a:r>
              <a:rPr lang="hu-HU" sz="2400" dirty="0" err="1">
                <a:latin typeface="Times New Roman" panose="02020603050405020304" pitchFamily="18" charset="0"/>
                <a:cs typeface="Times New Roman" panose="02020603050405020304" pitchFamily="18" charset="0"/>
                <a:sym typeface="Wingdings"/>
              </a:rPr>
              <a:t>decay</a:t>
            </a:r>
            <a:r>
              <a:rPr lang="en-US" sz="2400" dirty="0">
                <a:latin typeface="Times New Roman" panose="02020603050405020304" pitchFamily="18" charset="0"/>
                <a:cs typeface="Times New Roman" panose="02020603050405020304" pitchFamily="18" charset="0"/>
                <a:sym typeface="Wingdings"/>
              </a:rPr>
              <a:t>: B(p + </a:t>
            </a:r>
            <a:r>
              <a:rPr lang="en-US" sz="2400" baseline="30000" dirty="0">
                <a:latin typeface="Times New Roman" panose="02020603050405020304" pitchFamily="18" charset="0"/>
                <a:cs typeface="Times New Roman" panose="02020603050405020304" pitchFamily="18" charset="0"/>
                <a:sym typeface="Wingdings"/>
              </a:rPr>
              <a:t>7</a:t>
            </a:r>
            <a:r>
              <a:rPr lang="en-US" sz="2400" dirty="0">
                <a:latin typeface="Times New Roman" panose="02020603050405020304" pitchFamily="18" charset="0"/>
                <a:cs typeface="Times New Roman" panose="02020603050405020304" pitchFamily="18" charset="0"/>
                <a:sym typeface="Wingdings"/>
              </a:rPr>
              <a:t>Li) ≈ 100% </a:t>
            </a:r>
          </a:p>
          <a:p>
            <a:r>
              <a:rPr lang="en-US" sz="2400" dirty="0">
                <a:latin typeface="Times New Roman" panose="02020603050405020304" pitchFamily="18" charset="0"/>
                <a:cs typeface="Times New Roman" panose="02020603050405020304" pitchFamily="18" charset="0"/>
                <a:sym typeface="Wingdings"/>
              </a:rPr>
              <a:t>γ-decay: B(</a:t>
            </a:r>
            <a:r>
              <a:rPr lang="en-US" sz="2400" baseline="30000" dirty="0">
                <a:latin typeface="Times New Roman" panose="02020603050405020304" pitchFamily="18" charset="0"/>
                <a:cs typeface="Times New Roman" panose="02020603050405020304" pitchFamily="18" charset="0"/>
                <a:sym typeface="Wingdings"/>
              </a:rPr>
              <a:t>8</a:t>
            </a:r>
            <a:r>
              <a:rPr lang="en-US" sz="2400" dirty="0">
                <a:latin typeface="Times New Roman" panose="02020603050405020304" pitchFamily="18" charset="0"/>
                <a:cs typeface="Times New Roman" panose="02020603050405020304" pitchFamily="18" charset="0"/>
                <a:sym typeface="Wingdings"/>
              </a:rPr>
              <a:t>Be + g) ≈ 1.5 x 10</a:t>
            </a:r>
            <a:r>
              <a:rPr lang="en-US" sz="2400" baseline="30000" dirty="0">
                <a:latin typeface="Times New Roman" panose="02020603050405020304" pitchFamily="18" charset="0"/>
                <a:cs typeface="Times New Roman" panose="02020603050405020304" pitchFamily="18" charset="0"/>
                <a:sym typeface="Wingdings"/>
              </a:rPr>
              <a:t>-5</a:t>
            </a:r>
          </a:p>
          <a:p>
            <a:r>
              <a:rPr lang="en-US" sz="2400" dirty="0">
                <a:latin typeface="Times New Roman" panose="02020603050405020304" pitchFamily="18" charset="0"/>
                <a:cs typeface="Times New Roman" panose="02020603050405020304" pitchFamily="18" charset="0"/>
                <a:sym typeface="Wingdings"/>
              </a:rPr>
              <a:t>Internal pair creation: B(</a:t>
            </a:r>
            <a:r>
              <a:rPr lang="en-US" sz="2400" baseline="30000" dirty="0">
                <a:latin typeface="Times New Roman" panose="02020603050405020304" pitchFamily="18" charset="0"/>
                <a:cs typeface="Times New Roman" panose="02020603050405020304" pitchFamily="18" charset="0"/>
                <a:sym typeface="Wingdings"/>
              </a:rPr>
              <a:t>8</a:t>
            </a:r>
            <a:r>
              <a:rPr lang="en-US" sz="2400" dirty="0">
                <a:latin typeface="Times New Roman" panose="02020603050405020304" pitchFamily="18" charset="0"/>
                <a:cs typeface="Times New Roman" panose="02020603050405020304" pitchFamily="18" charset="0"/>
                <a:sym typeface="Wingdings"/>
              </a:rPr>
              <a:t>Be + e</a:t>
            </a:r>
            <a:r>
              <a:rPr lang="en-US" sz="2400" baseline="30000" dirty="0">
                <a:latin typeface="Times New Roman" panose="02020603050405020304" pitchFamily="18" charset="0"/>
                <a:cs typeface="Times New Roman" panose="02020603050405020304" pitchFamily="18" charset="0"/>
                <a:sym typeface="Wingdings"/>
              </a:rPr>
              <a:t>+</a:t>
            </a:r>
            <a:r>
              <a:rPr lang="en-US" sz="2400" dirty="0">
                <a:latin typeface="Times New Roman" panose="02020603050405020304" pitchFamily="18" charset="0"/>
                <a:cs typeface="Times New Roman" panose="02020603050405020304" pitchFamily="18" charset="0"/>
                <a:sym typeface="Wingdings"/>
              </a:rPr>
              <a:t> e</a:t>
            </a:r>
            <a:r>
              <a:rPr lang="en-US" sz="2400" baseline="30000" dirty="0">
                <a:latin typeface="Times New Roman" panose="02020603050405020304" pitchFamily="18" charset="0"/>
                <a:cs typeface="Times New Roman" panose="02020603050405020304" pitchFamily="18" charset="0"/>
                <a:sym typeface="Wingdings"/>
              </a:rPr>
              <a:t>-</a:t>
            </a:r>
            <a:r>
              <a:rPr lang="en-US" sz="2400" dirty="0">
                <a:latin typeface="Times New Roman" panose="02020603050405020304" pitchFamily="18" charset="0"/>
                <a:cs typeface="Times New Roman" panose="02020603050405020304" pitchFamily="18" charset="0"/>
                <a:sym typeface="Wingdings"/>
              </a:rPr>
              <a:t>) ≈ 5.5 x 10</a:t>
            </a:r>
            <a:r>
              <a:rPr lang="en-US" sz="2400" baseline="30000" dirty="0">
                <a:latin typeface="Times New Roman" panose="02020603050405020304" pitchFamily="18" charset="0"/>
                <a:cs typeface="Times New Roman" panose="02020603050405020304" pitchFamily="18" charset="0"/>
                <a:sym typeface="Wingdings"/>
              </a:rPr>
              <a:t>-8</a:t>
            </a:r>
            <a:endParaRPr lang="en-US" sz="2400" baseline="30000" dirty="0">
              <a:solidFill>
                <a:srgbClr val="00B0F0"/>
              </a:solidFill>
              <a:latin typeface="Times New Roman" panose="02020603050405020304" pitchFamily="18" charset="0"/>
              <a:cs typeface="Times New Roman" panose="02020603050405020304" pitchFamily="18" charset="0"/>
              <a:sym typeface="Wingdings"/>
            </a:endParaRPr>
          </a:p>
          <a:p>
            <a:r>
              <a:rPr lang="en-US" sz="2400" dirty="0">
                <a:latin typeface="Times New Roman" panose="02020603050405020304" pitchFamily="18" charset="0"/>
                <a:cs typeface="Times New Roman" panose="02020603050405020304" pitchFamily="18" charset="0"/>
                <a:sym typeface="Wingdings"/>
              </a:rPr>
              <a:t>Ejection of a new particle: B(</a:t>
            </a:r>
            <a:r>
              <a:rPr lang="en-US" sz="2400" baseline="30000" dirty="0">
                <a:latin typeface="Times New Roman" panose="02020603050405020304" pitchFamily="18" charset="0"/>
                <a:cs typeface="Times New Roman" panose="02020603050405020304" pitchFamily="18" charset="0"/>
                <a:sym typeface="Wingdings"/>
              </a:rPr>
              <a:t>8</a:t>
            </a:r>
            <a:r>
              <a:rPr lang="en-US" sz="2400" dirty="0">
                <a:latin typeface="Times New Roman" panose="02020603050405020304" pitchFamily="18" charset="0"/>
                <a:cs typeface="Times New Roman" panose="02020603050405020304" pitchFamily="18" charset="0"/>
                <a:sym typeface="Wingdings"/>
              </a:rPr>
              <a:t>Be + X) ≈ 5.5 x 10</a:t>
            </a:r>
            <a:r>
              <a:rPr lang="en-US" sz="2400" baseline="30000" dirty="0">
                <a:latin typeface="Times New Roman" panose="02020603050405020304" pitchFamily="18" charset="0"/>
                <a:cs typeface="Times New Roman" panose="02020603050405020304" pitchFamily="18" charset="0"/>
                <a:sym typeface="Wingdings"/>
              </a:rPr>
              <a:t>-10</a:t>
            </a:r>
          </a:p>
        </p:txBody>
      </p:sp>
    </p:spTree>
    <p:extLst>
      <p:ext uri="{BB962C8B-B14F-4D97-AF65-F5344CB8AC3E}">
        <p14:creationId xmlns:p14="http://schemas.microsoft.com/office/powerpoint/2010/main" val="27511354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ím 1"/>
          <p:cNvSpPr>
            <a:spLocks noGrp="1"/>
          </p:cNvSpPr>
          <p:nvPr>
            <p:ph type="title"/>
          </p:nvPr>
        </p:nvSpPr>
        <p:spPr>
          <a:xfrm>
            <a:off x="1114810" y="98425"/>
            <a:ext cx="10750619" cy="1437596"/>
          </a:xfrm>
          <a:noFill/>
        </p:spPr>
        <p:txBody>
          <a:bodyPr>
            <a:normAutofit fontScale="90000"/>
          </a:bodyPr>
          <a:lstStyle/>
          <a:p>
            <a:pPr eaLnBrk="1" hangingPunct="1"/>
            <a:r>
              <a:rPr lang="en-US" altLang="en-US" sz="5400" b="1" dirty="0" smtClean="0">
                <a:solidFill>
                  <a:srgbClr val="FF0000"/>
                </a:solidFill>
              </a:rPr>
              <a:t>Results</a:t>
            </a:r>
            <a:r>
              <a:rPr lang="hu-HU" altLang="en-US" dirty="0" smtClean="0">
                <a:solidFill>
                  <a:srgbClr val="FF0000"/>
                </a:solidFill>
              </a:rPr>
              <a:t/>
            </a:r>
            <a:br>
              <a:rPr lang="hu-HU" altLang="en-US" dirty="0" smtClean="0">
                <a:solidFill>
                  <a:srgbClr val="FF0000"/>
                </a:solidFill>
              </a:rPr>
            </a:br>
            <a:r>
              <a:rPr lang="en-US" altLang="en-US" dirty="0" smtClean="0">
                <a:solidFill>
                  <a:srgbClr val="FF0000"/>
                </a:solidFill>
              </a:rPr>
              <a:t>e</a:t>
            </a:r>
            <a:r>
              <a:rPr lang="en-US" altLang="en-US" baseline="30000" dirty="0" smtClean="0">
                <a:solidFill>
                  <a:srgbClr val="FF0000"/>
                </a:solidFill>
              </a:rPr>
              <a:t>+</a:t>
            </a:r>
            <a:r>
              <a:rPr lang="en-US" altLang="en-US" dirty="0" smtClean="0">
                <a:solidFill>
                  <a:srgbClr val="FF0000"/>
                </a:solidFill>
              </a:rPr>
              <a:t> - e</a:t>
            </a:r>
            <a:r>
              <a:rPr lang="en-US" altLang="en-US" baseline="30000" dirty="0" smtClean="0">
                <a:solidFill>
                  <a:srgbClr val="FF0000"/>
                </a:solidFill>
              </a:rPr>
              <a:t>-</a:t>
            </a:r>
            <a:r>
              <a:rPr lang="en-US" altLang="en-US" dirty="0" smtClean="0">
                <a:solidFill>
                  <a:srgbClr val="FF0000"/>
                </a:solidFill>
              </a:rPr>
              <a:t> sum energy spectra and angular correlations </a:t>
            </a:r>
            <a:r>
              <a:rPr lang="hu-HU" altLang="en-US" dirty="0" smtClean="0"/>
              <a:t>      </a:t>
            </a:r>
            <a:endParaRPr lang="en-US" altLang="en-US" dirty="0" smtClean="0"/>
          </a:p>
        </p:txBody>
      </p:sp>
      <p:pic>
        <p:nvPicPr>
          <p:cNvPr id="21510" name="Tartalom helye 5"/>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206002" y="2273300"/>
            <a:ext cx="3044825" cy="3044825"/>
          </a:xfrm>
        </p:spPr>
      </p:pic>
      <p:pic>
        <p:nvPicPr>
          <p:cNvPr id="21508" name="Tartalom helye 6"/>
          <p:cNvPicPr>
            <a:picLocks noGrp="1" noChangeAspect="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742077" y="2273300"/>
            <a:ext cx="3044825" cy="3044825"/>
          </a:xfrm>
        </p:spPr>
      </p:pic>
      <p:sp>
        <p:nvSpPr>
          <p:cNvPr id="21511" name="Téglalap 4"/>
          <p:cNvSpPr>
            <a:spLocks noChangeArrowheads="1"/>
          </p:cNvSpPr>
          <p:nvPr/>
        </p:nvSpPr>
        <p:spPr bwMode="auto">
          <a:xfrm>
            <a:off x="5482625" y="1718706"/>
            <a:ext cx="6096000" cy="461962"/>
          </a:xfrm>
          <a:prstGeom prst="rect">
            <a:avLst/>
          </a:prstGeom>
          <a:solidFill>
            <a:schemeClr val="bg1"/>
          </a:solidFill>
          <a:ln>
            <a:no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t>Ep=1.04 MeV     </a:t>
            </a:r>
            <a:r>
              <a:rPr lang="hu-HU" altLang="en-US" sz="2400" dirty="0"/>
              <a:t>         </a:t>
            </a:r>
            <a:r>
              <a:rPr lang="en-US" altLang="en-US" sz="2400" dirty="0"/>
              <a:t>         Ep=1.10 MeV</a:t>
            </a:r>
          </a:p>
        </p:txBody>
      </p:sp>
      <p:sp>
        <p:nvSpPr>
          <p:cNvPr id="10" name="Ellipszis 9"/>
          <p:cNvSpPr/>
          <p:nvPr/>
        </p:nvSpPr>
        <p:spPr>
          <a:xfrm>
            <a:off x="7475752" y="3879850"/>
            <a:ext cx="2089150" cy="94773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b="1" dirty="0">
                <a:solidFill>
                  <a:srgbClr val="FF0000"/>
                </a:solidFill>
              </a:rPr>
              <a:t>Deviation from IPC</a:t>
            </a:r>
          </a:p>
        </p:txBody>
      </p:sp>
      <p:cxnSp>
        <p:nvCxnSpPr>
          <p:cNvPr id="11" name="Egyenes összekötő nyíllal 10"/>
          <p:cNvCxnSpPr/>
          <p:nvPr/>
        </p:nvCxnSpPr>
        <p:spPr>
          <a:xfrm flipH="1">
            <a:off x="7131265" y="4354513"/>
            <a:ext cx="344487" cy="144462"/>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cxnSp>
        <p:nvCxnSpPr>
          <p:cNvPr id="12" name="Egyenes összekötő nyíllal 11"/>
          <p:cNvCxnSpPr>
            <a:stCxn id="10" idx="6"/>
          </p:cNvCxnSpPr>
          <p:nvPr/>
        </p:nvCxnSpPr>
        <p:spPr>
          <a:xfrm>
            <a:off x="9564902" y="4354513"/>
            <a:ext cx="503238" cy="71437"/>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pic>
        <p:nvPicPr>
          <p:cNvPr id="13" name="Tartalom helye 5"/>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539619" y="1612269"/>
            <a:ext cx="2664296" cy="5088384"/>
          </a:xfrm>
        </p:spPr>
      </p:pic>
      <p:sp>
        <p:nvSpPr>
          <p:cNvPr id="2" name="Élőláb helye 1"/>
          <p:cNvSpPr>
            <a:spLocks noGrp="1"/>
          </p:cNvSpPr>
          <p:nvPr>
            <p:ph type="ftr" sz="quarter" idx="11"/>
          </p:nvPr>
        </p:nvSpPr>
        <p:spPr/>
        <p:txBody>
          <a:bodyPr/>
          <a:lstStyle/>
          <a:p>
            <a:pPr>
              <a:defRPr/>
            </a:pPr>
            <a:r>
              <a:rPr lang="en-US" smtClean="0"/>
              <a:t>X17 boson Krasznahorkay</a:t>
            </a:r>
            <a:endParaRPr lang="en-US"/>
          </a:p>
        </p:txBody>
      </p:sp>
      <p:sp>
        <p:nvSpPr>
          <p:cNvPr id="3" name="Dia számának helye 2"/>
          <p:cNvSpPr>
            <a:spLocks noGrp="1"/>
          </p:cNvSpPr>
          <p:nvPr>
            <p:ph type="sldNum" sz="quarter" idx="12"/>
          </p:nvPr>
        </p:nvSpPr>
        <p:spPr/>
        <p:txBody>
          <a:bodyPr/>
          <a:lstStyle/>
          <a:p>
            <a:pPr>
              <a:defRPr/>
            </a:pPr>
            <a:fld id="{EF88E334-47CD-46D8-80FF-0719D88F5205}" type="slidenum">
              <a:rPr lang="en-US" smtClean="0"/>
              <a:pPr>
                <a:defRPr/>
              </a:pPr>
              <a:t>8</a:t>
            </a:fld>
            <a:endParaRPr lang="en-US" dirty="0"/>
          </a:p>
        </p:txBody>
      </p:sp>
      <p:sp>
        <p:nvSpPr>
          <p:cNvPr id="4" name="Szövegdoboz 3"/>
          <p:cNvSpPr txBox="1"/>
          <p:nvPr/>
        </p:nvSpPr>
        <p:spPr>
          <a:xfrm>
            <a:off x="5482625" y="5653314"/>
            <a:ext cx="6165089" cy="523220"/>
          </a:xfrm>
          <a:prstGeom prst="rect">
            <a:avLst/>
          </a:prstGeom>
          <a:noFill/>
        </p:spPr>
        <p:txBody>
          <a:bodyPr wrap="square" rtlCol="0">
            <a:spAutoFit/>
          </a:bodyPr>
          <a:lstStyle/>
          <a:p>
            <a:r>
              <a:rPr lang="en-US" sz="2800" dirty="0" smtClean="0"/>
              <a:t>Blind analysis, tuning the parameters…</a:t>
            </a:r>
            <a:endParaRPr lang="en-US" sz="2800" dirty="0"/>
          </a:p>
        </p:txBody>
      </p:sp>
    </p:spTree>
    <p:extLst>
      <p:ext uri="{BB962C8B-B14F-4D97-AF65-F5344CB8AC3E}">
        <p14:creationId xmlns:p14="http://schemas.microsoft.com/office/powerpoint/2010/main" val="34097820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ím 1"/>
          <p:cNvSpPr>
            <a:spLocks noGrp="1"/>
          </p:cNvSpPr>
          <p:nvPr>
            <p:ph type="title"/>
          </p:nvPr>
        </p:nvSpPr>
        <p:spPr>
          <a:xfrm>
            <a:off x="1523999" y="304800"/>
            <a:ext cx="10313773" cy="963613"/>
          </a:xfrm>
          <a:solidFill>
            <a:schemeClr val="bg1"/>
          </a:solidFill>
        </p:spPr>
        <p:txBody>
          <a:bodyPr>
            <a:normAutofit fontScale="90000"/>
          </a:bodyPr>
          <a:lstStyle/>
          <a:p>
            <a:pPr eaLnBrk="1" hangingPunct="1"/>
            <a:r>
              <a:rPr lang="en-US" altLang="en-US" sz="4000" b="1" dirty="0" smtClean="0">
                <a:solidFill>
                  <a:srgbClr val="FF0000"/>
                </a:solidFill>
              </a:rPr>
              <a:t>How can we understand the peak like deviation? </a:t>
            </a:r>
            <a:r>
              <a:rPr lang="hu-HU" altLang="en-US" sz="4000" b="1" dirty="0" smtClean="0">
                <a:solidFill>
                  <a:srgbClr val="FF0000"/>
                </a:solidFill>
              </a:rPr>
              <a:t/>
            </a:r>
            <a:br>
              <a:rPr lang="hu-HU" altLang="en-US" sz="4000" b="1" dirty="0" smtClean="0">
                <a:solidFill>
                  <a:srgbClr val="FF0000"/>
                </a:solidFill>
              </a:rPr>
            </a:br>
            <a:r>
              <a:rPr lang="en-US" altLang="en-US" sz="4000" b="1" dirty="0" smtClean="0">
                <a:solidFill>
                  <a:srgbClr val="FF0000"/>
                </a:solidFill>
              </a:rPr>
              <a:t>Fitting the angular correlations</a:t>
            </a:r>
          </a:p>
        </p:txBody>
      </p:sp>
      <p:pic>
        <p:nvPicPr>
          <p:cNvPr id="23555" name="Tartalom helye 8"/>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297571" y="1303339"/>
            <a:ext cx="3673475" cy="3671887"/>
          </a:xfrm>
        </p:spPr>
      </p:pic>
      <p:sp>
        <p:nvSpPr>
          <p:cNvPr id="23556" name="Téglalap 9"/>
          <p:cNvSpPr>
            <a:spLocks noChangeArrowheads="1"/>
          </p:cNvSpPr>
          <p:nvPr/>
        </p:nvSpPr>
        <p:spPr bwMode="auto">
          <a:xfrm>
            <a:off x="334733" y="5138800"/>
            <a:ext cx="5640388" cy="1323439"/>
          </a:xfrm>
          <a:prstGeom prst="rect">
            <a:avLst/>
          </a:prstGeom>
          <a:solidFill>
            <a:schemeClr val="bg1"/>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en-US" sz="2000" dirty="0"/>
              <a:t>Experimental angular e</a:t>
            </a:r>
            <a:r>
              <a:rPr lang="pt-BR" altLang="en-US" sz="2000" baseline="30000" dirty="0"/>
              <a:t>+</a:t>
            </a:r>
            <a:r>
              <a:rPr lang="pt-BR" altLang="en-US" sz="2000" dirty="0"/>
              <a:t>e</a:t>
            </a:r>
            <a:r>
              <a:rPr lang="pt-BR" altLang="en-US" sz="2000" baseline="30000" dirty="0"/>
              <a:t>−</a:t>
            </a:r>
            <a:r>
              <a:rPr lang="pt-BR" altLang="en-US" sz="2000" dirty="0"/>
              <a:t> pair correlations mea</a:t>
            </a:r>
            <a:r>
              <a:rPr lang="en-US" altLang="en-US" sz="2000" dirty="0" err="1"/>
              <a:t>sured</a:t>
            </a:r>
            <a:r>
              <a:rPr lang="en-US" altLang="en-US" sz="2000" dirty="0"/>
              <a:t> in the </a:t>
            </a:r>
            <a:r>
              <a:rPr lang="en-US" altLang="en-US" sz="2000" baseline="30000" dirty="0"/>
              <a:t>7</a:t>
            </a:r>
            <a:r>
              <a:rPr lang="en-US" altLang="en-US" sz="2000" dirty="0"/>
              <a:t>Li(</a:t>
            </a:r>
            <a:r>
              <a:rPr lang="en-US" altLang="en-US" sz="2000" dirty="0" err="1"/>
              <a:t>p,e</a:t>
            </a:r>
            <a:r>
              <a:rPr lang="en-US" altLang="en-US" sz="2000" baseline="30000" dirty="0" err="1"/>
              <a:t>+</a:t>
            </a:r>
            <a:r>
              <a:rPr lang="en-US" altLang="en-US" sz="2000" dirty="0" err="1"/>
              <a:t>e</a:t>
            </a:r>
            <a:r>
              <a:rPr lang="en-US" altLang="en-US" sz="2000" baseline="30000" dirty="0"/>
              <a:t>−</a:t>
            </a:r>
            <a:r>
              <a:rPr lang="en-US" altLang="en-US" sz="2000" dirty="0"/>
              <a:t>) reaction at Ep=1.10 MeV with -0.5</a:t>
            </a:r>
            <a:r>
              <a:rPr lang="hu-HU" altLang="en-US" sz="2000" dirty="0"/>
              <a:t>&lt;</a:t>
            </a:r>
            <a:r>
              <a:rPr lang="en-US" altLang="en-US" sz="2000" dirty="0"/>
              <a:t> y </a:t>
            </a:r>
            <a:r>
              <a:rPr lang="hu-HU" altLang="en-US" sz="2000" dirty="0"/>
              <a:t>&lt;</a:t>
            </a:r>
            <a:r>
              <a:rPr lang="en-US" altLang="en-US" sz="2000" dirty="0"/>
              <a:t>0.5 (closed circles) and |y|</a:t>
            </a:r>
            <a:r>
              <a:rPr lang="hu-HU" altLang="en-US" sz="2000" dirty="0"/>
              <a:t>&gt;</a:t>
            </a:r>
            <a:r>
              <a:rPr lang="en-US" altLang="en-US" sz="2000" dirty="0"/>
              <a:t>0.5 (open circles</a:t>
            </a:r>
            <a:r>
              <a:rPr lang="en-US" altLang="en-US" sz="2000" dirty="0" smtClean="0"/>
              <a:t>)</a:t>
            </a:r>
            <a:r>
              <a:rPr lang="hu-HU" altLang="en-US" sz="2000" dirty="0" smtClean="0"/>
              <a:t>, </a:t>
            </a:r>
            <a:r>
              <a:rPr lang="hu-HU" altLang="en-US" sz="2000" dirty="0" err="1" smtClean="0"/>
              <a:t>where</a:t>
            </a:r>
            <a:r>
              <a:rPr lang="hu-HU" altLang="en-US" sz="2000" dirty="0" smtClean="0"/>
              <a:t> y=(E1-E2)/(E1+E2)</a:t>
            </a:r>
            <a:r>
              <a:rPr lang="en-US" altLang="en-US" sz="2000" dirty="0" smtClean="0"/>
              <a:t>. </a:t>
            </a:r>
            <a:endParaRPr lang="en-US" altLang="en-US" sz="2000" dirty="0"/>
          </a:p>
        </p:txBody>
      </p:sp>
      <p:sp>
        <p:nvSpPr>
          <p:cNvPr id="3" name="Szövegdoboz 2"/>
          <p:cNvSpPr txBox="1">
            <a:spLocks noRot="1" noChangeAspect="1" noMove="1" noResize="1" noEditPoints="1" noAdjustHandles="1" noChangeArrowheads="1" noChangeShapeType="1" noTextEdit="1"/>
          </p:cNvSpPr>
          <p:nvPr/>
        </p:nvSpPr>
        <p:spPr>
          <a:xfrm>
            <a:off x="304628" y="1611385"/>
            <a:ext cx="1512168" cy="760914"/>
          </a:xfrm>
          <a:prstGeom prst="rect">
            <a:avLst/>
          </a:prstGeom>
          <a:noFill/>
        </p:spPr>
        <p:txBody>
          <a:bodyPr/>
          <a:lstStyle/>
          <a:p>
            <a:pPr>
              <a:defRPr/>
            </a:pPr>
            <a:r>
              <a:rPr lang="en-US">
                <a:noFill/>
              </a:rPr>
              <a:t> </a:t>
            </a:r>
          </a:p>
        </p:txBody>
      </p:sp>
      <p:pic>
        <p:nvPicPr>
          <p:cNvPr id="23558" name="Kép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8022" y="1303339"/>
            <a:ext cx="2625725"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Kép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0347" y="1338600"/>
            <a:ext cx="3527425" cy="351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églalap 4"/>
          <p:cNvSpPr>
            <a:spLocks noChangeArrowheads="1"/>
          </p:cNvSpPr>
          <p:nvPr/>
        </p:nvSpPr>
        <p:spPr bwMode="auto">
          <a:xfrm>
            <a:off x="6103937" y="5144902"/>
            <a:ext cx="2506663" cy="1323439"/>
          </a:xfrm>
          <a:prstGeom prst="rect">
            <a:avLst/>
          </a:prstGeom>
          <a:solidFill>
            <a:schemeClr val="bg1"/>
          </a:solidFill>
          <a:ln>
            <a:no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t>Determination of the mass of the new particle by the Χ</a:t>
            </a:r>
            <a:r>
              <a:rPr lang="en-US" altLang="en-US" sz="2000" baseline="30000" dirty="0"/>
              <a:t>2</a:t>
            </a:r>
            <a:r>
              <a:rPr lang="en-US" altLang="en-US" sz="2000" dirty="0"/>
              <a:t>/f method</a:t>
            </a:r>
          </a:p>
        </p:txBody>
      </p:sp>
      <p:sp>
        <p:nvSpPr>
          <p:cNvPr id="2" name="Élőláb helye 1"/>
          <p:cNvSpPr>
            <a:spLocks noGrp="1"/>
          </p:cNvSpPr>
          <p:nvPr>
            <p:ph type="ftr" sz="quarter" idx="11"/>
          </p:nvPr>
        </p:nvSpPr>
        <p:spPr>
          <a:xfrm>
            <a:off x="4195547" y="6492875"/>
            <a:ext cx="4114800" cy="365125"/>
          </a:xfrm>
        </p:spPr>
        <p:txBody>
          <a:bodyPr/>
          <a:lstStyle/>
          <a:p>
            <a:pPr>
              <a:defRPr/>
            </a:pPr>
            <a:r>
              <a:rPr lang="en-US" smtClean="0"/>
              <a:t>X17 boson Krasznahorkay</a:t>
            </a:r>
            <a:endParaRPr lang="en-US" dirty="0"/>
          </a:p>
        </p:txBody>
      </p:sp>
      <p:sp>
        <p:nvSpPr>
          <p:cNvPr id="4" name="Dia számának helye 3"/>
          <p:cNvSpPr>
            <a:spLocks noGrp="1"/>
          </p:cNvSpPr>
          <p:nvPr>
            <p:ph type="sldNum" sz="quarter" idx="12"/>
          </p:nvPr>
        </p:nvSpPr>
        <p:spPr/>
        <p:txBody>
          <a:bodyPr/>
          <a:lstStyle/>
          <a:p>
            <a:pPr>
              <a:defRPr/>
            </a:pPr>
            <a:fld id="{EF88E334-47CD-46D8-80FF-0719D88F5205}" type="slidenum">
              <a:rPr lang="en-US" smtClean="0"/>
              <a:pPr>
                <a:defRPr/>
              </a:pPr>
              <a:t>9</a:t>
            </a:fld>
            <a:endParaRPr lang="en-US"/>
          </a:p>
        </p:txBody>
      </p:sp>
      <mc:AlternateContent xmlns:mc="http://schemas.openxmlformats.org/markup-compatibility/2006" xmlns:a14="http://schemas.microsoft.com/office/drawing/2010/main">
        <mc:Choice Requires="a14">
          <p:sp>
            <p:nvSpPr>
              <p:cNvPr id="6" name="Téglalap 5"/>
              <p:cNvSpPr/>
              <p:nvPr/>
            </p:nvSpPr>
            <p:spPr>
              <a:xfrm>
                <a:off x="8828314" y="5138800"/>
                <a:ext cx="2819400" cy="1074974"/>
              </a:xfrm>
              <a:prstGeom prst="rect">
                <a:avLst/>
              </a:prstGeom>
            </p:spPr>
            <p:txBody>
              <a:bodyPr wrap="square">
                <a:spAutoFit/>
              </a:bodyPr>
              <a:lstStyle/>
              <a:p>
                <a14:m>
                  <m:oMath xmlns:m="http://schemas.openxmlformats.org/officeDocument/2006/math">
                    <m:sSup>
                      <m:sSupPr>
                        <m:ctrlPr>
                          <a:rPr lang="en-US" i="1">
                            <a:latin typeface="Cambria Math" panose="02040503050406030204" pitchFamily="18" charset="0"/>
                          </a:rPr>
                        </m:ctrlPr>
                      </m:sSupPr>
                      <m:e>
                        <m:r>
                          <a:rPr lang="hu-HU" i="1">
                            <a:latin typeface="Cambria Math" panose="02040503050406030204" pitchFamily="18" charset="0"/>
                          </a:rPr>
                          <m:t>𝑚</m:t>
                        </m:r>
                      </m:e>
                      <m:sup>
                        <m:r>
                          <a:rPr lang="hu-HU" i="1">
                            <a:latin typeface="Cambria Math" panose="02040503050406030204" pitchFamily="18" charset="0"/>
                          </a:rPr>
                          <m:t>2</m:t>
                        </m:r>
                      </m:sup>
                    </m:sSup>
                  </m:oMath>
                </a14:m>
                <a:r>
                  <a:rPr lang="hu-HU" dirty="0" smtClean="0"/>
                  <a:t>≈</a:t>
                </a:r>
                <a14:m>
                  <m:oMath xmlns:m="http://schemas.openxmlformats.org/officeDocument/2006/math">
                    <m:d>
                      <m:dPr>
                        <m:ctrlPr>
                          <a:rPr lang="hu-HU" i="1" dirty="0">
                            <a:latin typeface="Cambria Math" panose="02040503050406030204" pitchFamily="18" charset="0"/>
                          </a:rPr>
                        </m:ctrlPr>
                      </m:dPr>
                      <m:e>
                        <m:r>
                          <a:rPr lang="hu-HU" i="1" dirty="0">
                            <a:latin typeface="Cambria Math" panose="02040503050406030204" pitchFamily="18" charset="0"/>
                          </a:rPr>
                          <m:t>1−</m:t>
                        </m:r>
                        <m:sSup>
                          <m:sSupPr>
                            <m:ctrlPr>
                              <a:rPr lang="hu-HU" i="1" dirty="0">
                                <a:latin typeface="Cambria Math" panose="02040503050406030204" pitchFamily="18" charset="0"/>
                              </a:rPr>
                            </m:ctrlPr>
                          </m:sSupPr>
                          <m:e>
                            <m:r>
                              <a:rPr lang="hu-HU" i="1" dirty="0">
                                <a:latin typeface="Cambria Math" panose="02040503050406030204" pitchFamily="18" charset="0"/>
                              </a:rPr>
                              <m:t>𝑦</m:t>
                            </m:r>
                          </m:e>
                          <m:sup>
                            <m:r>
                              <a:rPr lang="hu-HU" i="1" dirty="0">
                                <a:latin typeface="Cambria Math" panose="02040503050406030204" pitchFamily="18" charset="0"/>
                              </a:rPr>
                              <m:t>2</m:t>
                            </m:r>
                          </m:sup>
                        </m:sSup>
                      </m:e>
                    </m:d>
                    <m:sSup>
                      <m:sSupPr>
                        <m:ctrlPr>
                          <a:rPr lang="hu-HU" i="1" dirty="0">
                            <a:latin typeface="Cambria Math" panose="02040503050406030204" pitchFamily="18" charset="0"/>
                          </a:rPr>
                        </m:ctrlPr>
                      </m:sSupPr>
                      <m:e>
                        <m:r>
                          <a:rPr lang="hu-HU" i="1" dirty="0">
                            <a:latin typeface="Cambria Math" panose="02040503050406030204" pitchFamily="18" charset="0"/>
                          </a:rPr>
                          <m:t>𝐸</m:t>
                        </m:r>
                      </m:e>
                      <m:sup>
                        <m:r>
                          <a:rPr lang="hu-HU" i="1" dirty="0">
                            <a:latin typeface="Cambria Math" panose="02040503050406030204" pitchFamily="18" charset="0"/>
                          </a:rPr>
                          <m:t>2</m:t>
                        </m:r>
                      </m:sup>
                    </m:sSup>
                    <m:func>
                      <m:funcPr>
                        <m:ctrlPr>
                          <a:rPr lang="hu-HU" i="1" dirty="0">
                            <a:latin typeface="Cambria Math" panose="02040503050406030204" pitchFamily="18" charset="0"/>
                          </a:rPr>
                        </m:ctrlPr>
                      </m:funcPr>
                      <m:fName>
                        <m:r>
                          <m:rPr>
                            <m:sty m:val="p"/>
                          </m:rPr>
                          <a:rPr lang="hu-HU" dirty="0">
                            <a:latin typeface="Cambria Math" panose="02040503050406030204" pitchFamily="18" charset="0"/>
                          </a:rPr>
                          <m:t>sin</m:t>
                        </m:r>
                      </m:fName>
                      <m:e>
                        <m:r>
                          <a:rPr lang="hu-HU" i="1" dirty="0">
                            <a:latin typeface="Cambria Math" panose="02040503050406030204" pitchFamily="18" charset="0"/>
                          </a:rPr>
                          <m:t>(</m:t>
                        </m:r>
                        <m:r>
                          <m:rPr>
                            <m:sty m:val="p"/>
                          </m:rPr>
                          <a:rPr lang="el-GR" i="1" dirty="0">
                            <a:latin typeface="Cambria Math" panose="02040503050406030204" pitchFamily="18" charset="0"/>
                          </a:rPr>
                          <m:t>Θ</m:t>
                        </m:r>
                        <m:r>
                          <a:rPr lang="hu-HU" i="1" dirty="0">
                            <a:latin typeface="Cambria Math" panose="02040503050406030204" pitchFamily="18" charset="0"/>
                          </a:rPr>
                          <m:t>/2)</m:t>
                        </m:r>
                      </m:e>
                    </m:func>
                  </m:oMath>
                </a14:m>
                <a:endParaRPr lang="hu-HU" dirty="0"/>
              </a:p>
              <a:p>
                <a:endParaRPr lang="hu-HU" dirty="0"/>
              </a:p>
              <a:p>
                <a:r>
                  <a:rPr lang="hu-HU" dirty="0"/>
                  <a:t>Y=</a:t>
                </a:r>
                <a14:m>
                  <m:oMath xmlns:m="http://schemas.openxmlformats.org/officeDocument/2006/math">
                    <m:f>
                      <m:fPr>
                        <m:ctrlPr>
                          <a:rPr lang="hu-HU" i="1">
                            <a:latin typeface="Cambria Math" panose="02040503050406030204" pitchFamily="18" charset="0"/>
                          </a:rPr>
                        </m:ctrlPr>
                      </m:fPr>
                      <m:num>
                        <m:sSub>
                          <m:sSubPr>
                            <m:ctrlPr>
                              <a:rPr lang="hu-HU" i="1">
                                <a:latin typeface="Cambria Math" panose="02040503050406030204" pitchFamily="18" charset="0"/>
                              </a:rPr>
                            </m:ctrlPr>
                          </m:sSubPr>
                          <m:e>
                            <m:r>
                              <a:rPr lang="hu-HU" i="1">
                                <a:latin typeface="Cambria Math" panose="02040503050406030204" pitchFamily="18" charset="0"/>
                              </a:rPr>
                              <m:t>𝐸</m:t>
                            </m:r>
                          </m:e>
                          <m:sub>
                            <m:r>
                              <a:rPr lang="hu-HU" i="1">
                                <a:latin typeface="Cambria Math" panose="02040503050406030204" pitchFamily="18" charset="0"/>
                              </a:rPr>
                              <m:t>+</m:t>
                            </m:r>
                          </m:sub>
                        </m:sSub>
                        <m:r>
                          <a:rPr lang="hu-HU" i="1">
                            <a:latin typeface="Cambria Math" panose="02040503050406030204" pitchFamily="18" charset="0"/>
                          </a:rPr>
                          <m:t>−</m:t>
                        </m:r>
                        <m:sSub>
                          <m:sSubPr>
                            <m:ctrlPr>
                              <a:rPr lang="hu-HU" i="1">
                                <a:latin typeface="Cambria Math" panose="02040503050406030204" pitchFamily="18" charset="0"/>
                              </a:rPr>
                            </m:ctrlPr>
                          </m:sSubPr>
                          <m:e>
                            <m:r>
                              <a:rPr lang="hu-HU" i="1">
                                <a:latin typeface="Cambria Math" panose="02040503050406030204" pitchFamily="18" charset="0"/>
                              </a:rPr>
                              <m:t>𝐸</m:t>
                            </m:r>
                          </m:e>
                          <m:sub>
                            <m:r>
                              <a:rPr lang="hu-HU" i="1">
                                <a:latin typeface="Cambria Math" panose="02040503050406030204" pitchFamily="18" charset="0"/>
                              </a:rPr>
                              <m:t>−</m:t>
                            </m:r>
                          </m:sub>
                        </m:sSub>
                      </m:num>
                      <m:den>
                        <m:sSub>
                          <m:sSubPr>
                            <m:ctrlPr>
                              <a:rPr lang="hu-HU" i="1">
                                <a:latin typeface="Cambria Math" panose="02040503050406030204" pitchFamily="18" charset="0"/>
                              </a:rPr>
                            </m:ctrlPr>
                          </m:sSubPr>
                          <m:e>
                            <m:r>
                              <a:rPr lang="hu-HU" i="1">
                                <a:latin typeface="Cambria Math" panose="02040503050406030204" pitchFamily="18" charset="0"/>
                              </a:rPr>
                              <m:t>𝐸</m:t>
                            </m:r>
                          </m:e>
                          <m:sub>
                            <m:r>
                              <a:rPr lang="hu-HU" i="1">
                                <a:latin typeface="Cambria Math" panose="02040503050406030204" pitchFamily="18" charset="0"/>
                              </a:rPr>
                              <m:t>+</m:t>
                            </m:r>
                          </m:sub>
                        </m:sSub>
                        <m:r>
                          <a:rPr lang="hu-HU" i="1">
                            <a:latin typeface="Cambria Math" panose="02040503050406030204" pitchFamily="18" charset="0"/>
                          </a:rPr>
                          <m:t>+</m:t>
                        </m:r>
                        <m:sSub>
                          <m:sSubPr>
                            <m:ctrlPr>
                              <a:rPr lang="hu-HU" i="1">
                                <a:latin typeface="Cambria Math" panose="02040503050406030204" pitchFamily="18" charset="0"/>
                              </a:rPr>
                            </m:ctrlPr>
                          </m:sSubPr>
                          <m:e>
                            <m:r>
                              <a:rPr lang="hu-HU" i="1">
                                <a:latin typeface="Cambria Math" panose="02040503050406030204" pitchFamily="18" charset="0"/>
                              </a:rPr>
                              <m:t>𝐸</m:t>
                            </m:r>
                          </m:e>
                          <m:sub>
                            <m:r>
                              <a:rPr lang="hu-HU" i="1">
                                <a:latin typeface="Cambria Math" panose="02040503050406030204" pitchFamily="18" charset="0"/>
                              </a:rPr>
                              <m:t>−</m:t>
                            </m:r>
                          </m:sub>
                        </m:sSub>
                      </m:den>
                    </m:f>
                  </m:oMath>
                </a14:m>
                <a:endParaRPr lang="en-US" dirty="0"/>
              </a:p>
            </p:txBody>
          </p:sp>
        </mc:Choice>
        <mc:Fallback xmlns="">
          <p:sp>
            <p:nvSpPr>
              <p:cNvPr id="6" name="Téglalap 5"/>
              <p:cNvSpPr>
                <a:spLocks noRot="1" noChangeAspect="1" noMove="1" noResize="1" noEditPoints="1" noAdjustHandles="1" noChangeArrowheads="1" noChangeShapeType="1" noTextEdit="1"/>
              </p:cNvSpPr>
              <p:nvPr/>
            </p:nvSpPr>
            <p:spPr>
              <a:xfrm>
                <a:off x="8828314" y="5138800"/>
                <a:ext cx="2819400" cy="1074974"/>
              </a:xfrm>
              <a:prstGeom prst="rect">
                <a:avLst/>
              </a:prstGeom>
              <a:blipFill rotWithShape="0">
                <a:blip r:embed="rId5"/>
                <a:stretch>
                  <a:fillRect l="-1728" t="-3409"/>
                </a:stretch>
              </a:blipFill>
            </p:spPr>
            <p:txBody>
              <a:bodyPr/>
              <a:lstStyle/>
              <a:p>
                <a:r>
                  <a:rPr lang="en-US">
                    <a:noFill/>
                  </a:rPr>
                  <a:t> </a:t>
                </a:r>
              </a:p>
            </p:txBody>
          </p:sp>
        </mc:Fallback>
      </mc:AlternateContent>
    </p:spTree>
    <p:extLst>
      <p:ext uri="{BB962C8B-B14F-4D97-AF65-F5344CB8AC3E}">
        <p14:creationId xmlns:p14="http://schemas.microsoft.com/office/powerpoint/2010/main" val="34605956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17743</TotalTime>
  <Words>2405</Words>
  <Application>Microsoft Office PowerPoint</Application>
  <PresentationFormat>Szélesvásznú</PresentationFormat>
  <Paragraphs>340</Paragraphs>
  <Slides>55</Slides>
  <Notes>4</Notes>
  <HiddenSlides>0</HiddenSlides>
  <MMClips>0</MMClips>
  <ScaleCrop>false</ScaleCrop>
  <HeadingPairs>
    <vt:vector size="8" baseType="variant">
      <vt:variant>
        <vt:lpstr>Használt betűtípusok</vt:lpstr>
      </vt:variant>
      <vt:variant>
        <vt:i4>24</vt:i4>
      </vt:variant>
      <vt:variant>
        <vt:lpstr>Téma</vt:lpstr>
      </vt:variant>
      <vt:variant>
        <vt:i4>1</vt:i4>
      </vt:variant>
      <vt:variant>
        <vt:lpstr>Beágyazott OLE kiszolgálók</vt:lpstr>
      </vt:variant>
      <vt:variant>
        <vt:i4>1</vt:i4>
      </vt:variant>
      <vt:variant>
        <vt:lpstr>Diacímek</vt:lpstr>
      </vt:variant>
      <vt:variant>
        <vt:i4>55</vt:i4>
      </vt:variant>
    </vt:vector>
  </HeadingPairs>
  <TitlesOfParts>
    <vt:vector size="81" baseType="lpstr">
      <vt:lpstr>Arial Unicode MS</vt:lpstr>
      <vt:lpstr>AdvOT483a8203</vt:lpstr>
      <vt:lpstr>Arial</vt:lpstr>
      <vt:lpstr>Calibri</vt:lpstr>
      <vt:lpstr>Calibri Light</vt:lpstr>
      <vt:lpstr>Cambria Math</vt:lpstr>
      <vt:lpstr>CMMI10</vt:lpstr>
      <vt:lpstr>CMSY10</vt:lpstr>
      <vt:lpstr>Comic Sans MS</vt:lpstr>
      <vt:lpstr>Constantia</vt:lpstr>
      <vt:lpstr>Helvetica</vt:lpstr>
      <vt:lpstr>msmincho</vt:lpstr>
      <vt:lpstr>NimbusRomNo9L-Regu</vt:lpstr>
      <vt:lpstr>NimbusRomNo9L-ReguItal</vt:lpstr>
      <vt:lpstr>Old English Text MT</vt:lpstr>
      <vt:lpstr>Symbol</vt:lpstr>
      <vt:lpstr>T10</vt:lpstr>
      <vt:lpstr>Tahoma</vt:lpstr>
      <vt:lpstr>Times New Roman</vt:lpstr>
      <vt:lpstr>Times-Roman</vt:lpstr>
      <vt:lpstr>UXHAXV+TeXGyreTermes-Regular</vt:lpstr>
      <vt:lpstr>Verdana</vt:lpstr>
      <vt:lpstr>WenQuanYi Micro Hei</vt:lpstr>
      <vt:lpstr>Wingdings</vt:lpstr>
      <vt:lpstr>Office-téma</vt:lpstr>
      <vt:lpstr>Document</vt:lpstr>
      <vt:lpstr>Anomalies observed in nuclear transitions indicate the existence of a new particle with mass of 17 MeV/c2</vt:lpstr>
      <vt:lpstr>PowerPoint bemutató</vt:lpstr>
      <vt:lpstr>Search for a light neutral boson in nuclear transitions Attila Krasznahorkay, F.W.N. de Boer, M. Csatlós,  L. Csige, Z. Gácsi, J. Gulyás, M. Hunyadi, T.J. Ketel,  A. Krasznahorkay Jr., R.G. Lovas, B.M. Nyakó,  L. Stuhl, T. Tornyi, J. Van Klinken  The boson showed up with ≈3σ confidence  inspiration for further more precise experiments !!!</vt:lpstr>
      <vt:lpstr>PowerPoint bemutató</vt:lpstr>
      <vt:lpstr>Study the 8Be M1 transitions</vt:lpstr>
      <vt:lpstr>Internal pair creation and particle decay</vt:lpstr>
      <vt:lpstr>Experiments with a new e+e- spectrometer (NIM, A808 (2016) 21)</vt:lpstr>
      <vt:lpstr>Results e+ - e- sum energy spectra and angular correlations       </vt:lpstr>
      <vt:lpstr>How can we understand the peak like deviation?  Fitting the angular correlations</vt:lpstr>
      <vt:lpstr>Repeating the experiments at a new Medium-Current Tandetron Accelerator in Atomki</vt:lpstr>
      <vt:lpstr>The new e+e- pair spectrometer with six telescopes equipped with Si DSSD’s</vt:lpstr>
      <vt:lpstr>Background from cosmic rays in the setups with 5 and 6 telescopes</vt:lpstr>
      <vt:lpstr>Efficiency curves for the setups with 5 and 6 telescopes</vt:lpstr>
      <vt:lpstr>Recent results for the 18.15 MeV transition</vt:lpstr>
      <vt:lpstr>PowerPoint bemutató</vt:lpstr>
      <vt:lpstr>PowerPoint bemutató</vt:lpstr>
      <vt:lpstr>On the partial width (Γ_X) of the X17 particle</vt:lpstr>
      <vt:lpstr>PowerPoint bemutató</vt:lpstr>
      <vt:lpstr>PowerPoint bemutató</vt:lpstr>
      <vt:lpstr>PowerPoint bemutató</vt:lpstr>
      <vt:lpstr>Acknowledgement</vt:lpstr>
      <vt:lpstr>To 8Be continued…  Thank you very much for your attention</vt:lpstr>
      <vt:lpstr>Backup slides</vt:lpstr>
      <vt:lpstr>Study the -decay of X17 in  4He</vt:lpstr>
      <vt:lpstr>The experimental setup in Debrecen including both the e+e- and the γ-ray spectrometers</vt:lpstr>
      <vt:lpstr>The 3He(n,γγ)4He experiment in Garching with the FRM II High Flux Reactor (1010 cold n/cm2)</vt:lpstr>
      <vt:lpstr>PowerPoint bemutató</vt:lpstr>
      <vt:lpstr>Promising outlook</vt:lpstr>
      <vt:lpstr>PowerPoint bemutató</vt:lpstr>
      <vt:lpstr>Resonant production of X17 in positron beam dump experiments </vt:lpstr>
      <vt:lpstr>ForwArd Search ExpeRiment (FASER) at the LHC </vt:lpstr>
      <vt:lpstr>A few other planned experiments to study X17</vt:lpstr>
      <vt:lpstr>PowerPoint bemutató</vt:lpstr>
      <vt:lpstr>PowerPoint bemutató</vt:lpstr>
      <vt:lpstr>PowerPoint bemutató</vt:lpstr>
      <vt:lpstr>e+-e⁻ internal pair creation</vt:lpstr>
      <vt:lpstr>The first motivation to research the dark matter </vt:lpstr>
      <vt:lpstr>Searching from the basement to the attic already for 30 years, every corner with tremendous strength ... </vt:lpstr>
      <vt:lpstr>The physicists of the world's largest accelerator laboratory, the Large Hadron Collider (LHC), built at CERN, are also involved in the search.  </vt:lpstr>
      <vt:lpstr>Searching for Dark Matter</vt:lpstr>
      <vt:lpstr>Theoretical predictions for the dark photon</vt:lpstr>
      <vt:lpstr>Wherever there is a photon there is a dark photon...</vt:lpstr>
      <vt:lpstr>What do we know and what we do not about the dark matter? </vt:lpstr>
      <vt:lpstr>PowerPoint bemutató</vt:lpstr>
      <vt:lpstr>Introduction of the protophobic fifth force  (J. Feng et al.PRL  117, 071803, (2016))</vt:lpstr>
      <vt:lpstr>PowerPoint bemutató</vt:lpstr>
      <vt:lpstr>PowerPoint bemutató</vt:lpstr>
      <vt:lpstr>PowerPoint bemutató</vt:lpstr>
      <vt:lpstr>PowerPoint bemutató</vt:lpstr>
      <vt:lpstr>PowerPoint bemutató</vt:lpstr>
      <vt:lpstr>Experimental searches for the X(17) boson</vt:lpstr>
      <vt:lpstr>The DarkLight experiment at JLAB</vt:lpstr>
      <vt:lpstr>Searching for the X(17) in particle decays</vt:lpstr>
      <vt:lpstr>Data mining and new projects</vt:lpstr>
      <vt:lpstr>PowerPoint bemutató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kraszna</dc:creator>
  <cp:lastModifiedBy>kraszna</cp:lastModifiedBy>
  <cp:revision>111</cp:revision>
  <dcterms:created xsi:type="dcterms:W3CDTF">2018-04-04T05:40:42Z</dcterms:created>
  <dcterms:modified xsi:type="dcterms:W3CDTF">2019-11-21T07:35:04Z</dcterms:modified>
</cp:coreProperties>
</file>