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1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William GU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89" y="6145427"/>
            <a:ext cx="4503211" cy="7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0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10FC-D4AA-4643-BF34-C6640525B149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BC66-9210-4EFA-AD05-AB9A1944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913" y="870857"/>
            <a:ext cx="8098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u="none" strike="noStrike" dirty="0" smtClean="0">
                <a:solidFill>
                  <a:srgbClr val="0F020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Clock/Sync Distribution &amp; a Streaming Readout TDC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4084" y="3323770"/>
            <a:ext cx="44298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William Gu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Streaming Readout IV</a:t>
            </a:r>
          </a:p>
          <a:p>
            <a:pPr algn="ctr"/>
            <a:r>
              <a:rPr lang="en-US" sz="3200" dirty="0" smtClean="0"/>
              <a:t>22-24 May 2019, </a:t>
            </a:r>
            <a:r>
              <a:rPr lang="en-US" sz="3200" dirty="0" err="1" smtClean="0"/>
              <a:t>Camogli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315" y="3599542"/>
            <a:ext cx="46099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JLAB </a:t>
            </a:r>
            <a:r>
              <a:rPr lang="en-US" sz="2400" dirty="0" err="1" smtClean="0"/>
              <a:t>Trg</a:t>
            </a:r>
            <a:r>
              <a:rPr lang="en-US" sz="2400" dirty="0" smtClean="0"/>
              <a:t>/</a:t>
            </a:r>
            <a:r>
              <a:rPr lang="en-US" sz="2400" dirty="0" err="1" smtClean="0"/>
              <a:t>Clk</a:t>
            </a:r>
            <a:r>
              <a:rPr lang="en-US" sz="2400" dirty="0" smtClean="0"/>
              <a:t>/Sync/Busy overview</a:t>
            </a:r>
          </a:p>
          <a:p>
            <a:r>
              <a:rPr lang="en-US" sz="2400" dirty="0" smtClean="0"/>
              <a:t>2. Clock recovery study</a:t>
            </a:r>
          </a:p>
          <a:p>
            <a:r>
              <a:rPr lang="en-US" sz="2400" dirty="0" smtClean="0"/>
              <a:t>3. VETROC streaming TDC</a:t>
            </a:r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ReadOut</a:t>
            </a:r>
            <a:r>
              <a:rPr lang="en-US" sz="2400" dirty="0" smtClean="0"/>
              <a:t> </a:t>
            </a:r>
            <a:r>
              <a:rPr lang="en-US" sz="2400" dirty="0" smtClean="0"/>
              <a:t>interfaces test</a:t>
            </a:r>
            <a:endParaRPr lang="en-US" sz="2400" dirty="0" smtClean="0"/>
          </a:p>
          <a:p>
            <a:r>
              <a:rPr lang="en-US" sz="2400" dirty="0" smtClean="0"/>
              <a:t>5. Prototype board</a:t>
            </a:r>
          </a:p>
          <a:p>
            <a:r>
              <a:rPr lang="en-US" sz="2400" dirty="0" smtClean="0"/>
              <a:t>6. Summary</a:t>
            </a:r>
          </a:p>
        </p:txBody>
      </p:sp>
    </p:spTree>
    <p:extLst>
      <p:ext uri="{BB962C8B-B14F-4D97-AF65-F5344CB8AC3E}">
        <p14:creationId xmlns:p14="http://schemas.microsoft.com/office/powerpoint/2010/main" val="229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3945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VETROC Streaming TDC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04241" y="749888"/>
            <a:ext cx="388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3.2  VETROC Streaming TDC</a:t>
            </a:r>
          </a:p>
        </p:txBody>
      </p:sp>
      <p:pic>
        <p:nvPicPr>
          <p:cNvPr id="352" name="Picture 3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4557" r="4467" b="8017"/>
          <a:stretch/>
        </p:blipFill>
        <p:spPr>
          <a:xfrm>
            <a:off x="2281285" y="1487548"/>
            <a:ext cx="3932218" cy="4838218"/>
          </a:xfrm>
          <a:prstGeom prst="rect">
            <a:avLst/>
          </a:prstGeom>
        </p:spPr>
      </p:pic>
      <p:cxnSp>
        <p:nvCxnSpPr>
          <p:cNvPr id="366" name="Straight Arrow Connector 365"/>
          <p:cNvCxnSpPr/>
          <p:nvPr/>
        </p:nvCxnSpPr>
        <p:spPr>
          <a:xfrm>
            <a:off x="542519" y="5367112"/>
            <a:ext cx="2466975" cy="0"/>
          </a:xfrm>
          <a:prstGeom prst="straightConnector1">
            <a:avLst/>
          </a:prstGeom>
          <a:ln w="6032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 flipH="1" flipV="1">
            <a:off x="570932" y="4521079"/>
            <a:ext cx="2019776" cy="75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/>
          <p:nvPr/>
        </p:nvCxnSpPr>
        <p:spPr>
          <a:xfrm flipV="1">
            <a:off x="695552" y="2144412"/>
            <a:ext cx="2160910" cy="1447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/>
          <p:cNvSpPr txBox="1"/>
          <p:nvPr/>
        </p:nvSpPr>
        <p:spPr>
          <a:xfrm>
            <a:off x="866616" y="1821002"/>
            <a:ext cx="1214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Ext_Calib_In</a:t>
            </a:r>
            <a:endParaRPr lang="en-US" sz="1600" dirty="0" smtClean="0"/>
          </a:p>
        </p:txBody>
      </p:sp>
      <p:sp>
        <p:nvSpPr>
          <p:cNvPr id="370" name="TextBox 369"/>
          <p:cNvSpPr txBox="1"/>
          <p:nvPr/>
        </p:nvSpPr>
        <p:spPr>
          <a:xfrm>
            <a:off x="402334" y="3929891"/>
            <a:ext cx="192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4*6.25 Gbps </a:t>
            </a:r>
          </a:p>
          <a:p>
            <a:r>
              <a:rPr lang="en-US" dirty="0" smtClean="0"/>
              <a:t>Streaming outputs</a:t>
            </a:r>
            <a:endParaRPr lang="en-US" dirty="0"/>
          </a:p>
        </p:txBody>
      </p:sp>
      <p:sp>
        <p:nvSpPr>
          <p:cNvPr id="371" name="TextBox 370"/>
          <p:cNvSpPr txBox="1"/>
          <p:nvPr/>
        </p:nvSpPr>
        <p:spPr>
          <a:xfrm>
            <a:off x="581764" y="4818894"/>
            <a:ext cx="14300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32-channels LVDS inputs</a:t>
            </a:r>
            <a:endParaRPr lang="en-US" sz="1600" dirty="0"/>
          </a:p>
        </p:txBody>
      </p:sp>
      <p:cxnSp>
        <p:nvCxnSpPr>
          <p:cNvPr id="372" name="Straight Arrow Connector 371"/>
          <p:cNvCxnSpPr/>
          <p:nvPr/>
        </p:nvCxnSpPr>
        <p:spPr>
          <a:xfrm flipH="1">
            <a:off x="6029503" y="2558977"/>
            <a:ext cx="1211580" cy="0"/>
          </a:xfrm>
          <a:prstGeom prst="straightConnector1">
            <a:avLst/>
          </a:prstGeom>
          <a:ln w="3810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/>
          <p:cNvSpPr txBox="1"/>
          <p:nvPr/>
        </p:nvSpPr>
        <p:spPr>
          <a:xfrm>
            <a:off x="6328654" y="227327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VME 64</a:t>
            </a:r>
            <a:endParaRPr lang="en-US" dirty="0"/>
          </a:p>
        </p:txBody>
      </p:sp>
      <p:cxnSp>
        <p:nvCxnSpPr>
          <p:cNvPr id="374" name="Straight Arrow Connector 373"/>
          <p:cNvCxnSpPr/>
          <p:nvPr/>
        </p:nvCxnSpPr>
        <p:spPr>
          <a:xfrm flipH="1">
            <a:off x="4490898" y="4096248"/>
            <a:ext cx="2906086" cy="1797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/>
          <p:cNvSpPr txBox="1"/>
          <p:nvPr/>
        </p:nvSpPr>
        <p:spPr>
          <a:xfrm>
            <a:off x="6213502" y="3744278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xc7A200 FPGA</a:t>
            </a:r>
            <a:endParaRPr lang="en-US" dirty="0"/>
          </a:p>
        </p:txBody>
      </p:sp>
      <p:cxnSp>
        <p:nvCxnSpPr>
          <p:cNvPr id="376" name="Straight Arrow Connector 375"/>
          <p:cNvCxnSpPr/>
          <p:nvPr/>
        </p:nvCxnSpPr>
        <p:spPr>
          <a:xfrm flipV="1">
            <a:off x="695552" y="2400972"/>
            <a:ext cx="2160910" cy="1447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866616" y="2088610"/>
            <a:ext cx="1036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Ref_Ch_In</a:t>
            </a:r>
            <a:endParaRPr lang="en-US" sz="1600" dirty="0" smtClean="0"/>
          </a:p>
        </p:txBody>
      </p:sp>
      <p:cxnSp>
        <p:nvCxnSpPr>
          <p:cNvPr id="380" name="Straight Arrow Connector 379"/>
          <p:cNvCxnSpPr/>
          <p:nvPr/>
        </p:nvCxnSpPr>
        <p:spPr>
          <a:xfrm flipV="1">
            <a:off x="596370" y="5690279"/>
            <a:ext cx="3324615" cy="395289"/>
          </a:xfrm>
          <a:prstGeom prst="straightConnector1">
            <a:avLst/>
          </a:prstGeom>
          <a:ln w="6032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/>
          <p:cNvSpPr txBox="1"/>
          <p:nvPr/>
        </p:nvSpPr>
        <p:spPr>
          <a:xfrm>
            <a:off x="506709" y="5457599"/>
            <a:ext cx="14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32-channels LVTTL inputs</a:t>
            </a:r>
            <a:endParaRPr lang="en-US" sz="1600" dirty="0"/>
          </a:p>
        </p:txBody>
      </p:sp>
      <p:cxnSp>
        <p:nvCxnSpPr>
          <p:cNvPr id="386" name="Straight Arrow Connector 385"/>
          <p:cNvCxnSpPr/>
          <p:nvPr/>
        </p:nvCxnSpPr>
        <p:spPr>
          <a:xfrm>
            <a:off x="596370" y="3119604"/>
            <a:ext cx="2466975" cy="0"/>
          </a:xfrm>
          <a:prstGeom prst="straightConnector1">
            <a:avLst/>
          </a:prstGeom>
          <a:ln w="6032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/>
          <p:cNvSpPr txBox="1"/>
          <p:nvPr/>
        </p:nvSpPr>
        <p:spPr>
          <a:xfrm>
            <a:off x="635615" y="2571386"/>
            <a:ext cx="14300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32-channels LVDS inputs</a:t>
            </a:r>
            <a:endParaRPr lang="en-US" sz="1600" dirty="0"/>
          </a:p>
        </p:txBody>
      </p:sp>
      <p:cxnSp>
        <p:nvCxnSpPr>
          <p:cNvPr id="388" name="Straight Arrow Connector 387"/>
          <p:cNvCxnSpPr/>
          <p:nvPr/>
        </p:nvCxnSpPr>
        <p:spPr>
          <a:xfrm flipV="1">
            <a:off x="695552" y="3442771"/>
            <a:ext cx="3279284" cy="414995"/>
          </a:xfrm>
          <a:prstGeom prst="straightConnector1">
            <a:avLst/>
          </a:prstGeom>
          <a:ln w="60325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/>
          <p:cNvSpPr txBox="1"/>
          <p:nvPr/>
        </p:nvSpPr>
        <p:spPr>
          <a:xfrm>
            <a:off x="560560" y="3210091"/>
            <a:ext cx="14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32-channels LVTTL inputs</a:t>
            </a:r>
            <a:endParaRPr lang="en-US" sz="1600" dirty="0"/>
          </a:p>
        </p:txBody>
      </p:sp>
      <p:sp>
        <p:nvSpPr>
          <p:cNvPr id="549" name="TextBox 548"/>
          <p:cNvSpPr txBox="1"/>
          <p:nvPr/>
        </p:nvSpPr>
        <p:spPr>
          <a:xfrm>
            <a:off x="6635293" y="470653"/>
            <a:ext cx="540237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 (128 bits)</a:t>
            </a:r>
          </a:p>
          <a:p>
            <a:endParaRPr lang="en-US" sz="1050" dirty="0" smtClean="0"/>
          </a:p>
          <a:p>
            <a:r>
              <a:rPr lang="en-US" dirty="0" smtClean="0"/>
              <a:t>Bits (127-124) (123:104) (103:78) (77:52) (51:26) (25:0)</a:t>
            </a:r>
          </a:p>
          <a:p>
            <a:r>
              <a:rPr lang="en-US" dirty="0" smtClean="0"/>
              <a:t>        TYPE            Timer       </a:t>
            </a:r>
            <a:r>
              <a:rPr lang="en-US" dirty="0" err="1" smtClean="0"/>
              <a:t>Ch#A</a:t>
            </a:r>
            <a:r>
              <a:rPr lang="en-US" dirty="0" smtClean="0"/>
              <a:t>      </a:t>
            </a:r>
            <a:r>
              <a:rPr lang="en-US" dirty="0" err="1" smtClean="0"/>
              <a:t>Ch#B</a:t>
            </a:r>
            <a:r>
              <a:rPr lang="en-US" dirty="0" smtClean="0"/>
              <a:t>    </a:t>
            </a:r>
            <a:r>
              <a:rPr lang="en-US" dirty="0" err="1" smtClean="0"/>
              <a:t>Ch#C</a:t>
            </a:r>
            <a:r>
              <a:rPr lang="en-US" dirty="0" smtClean="0"/>
              <a:t>      </a:t>
            </a:r>
            <a:r>
              <a:rPr lang="en-US" dirty="0" err="1" smtClean="0"/>
              <a:t>Ch#D</a:t>
            </a:r>
            <a:endParaRPr lang="en-US" dirty="0" smtClean="0"/>
          </a:p>
          <a:p>
            <a:r>
              <a:rPr lang="en-US" dirty="0" smtClean="0"/>
              <a:t>                       </a:t>
            </a:r>
            <a:r>
              <a:rPr lang="en-US" dirty="0"/>
              <a:t>Timer(28:9)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7241083" y="1919585"/>
            <a:ext cx="4783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( 25:20   :  19:8      :        7      :    6   :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:  0  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CH# 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Coarse_time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Clk250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pulse  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Fine_time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0-63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Time(11:0)     edge   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edge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~35ps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9293" y="3236447"/>
            <a:ext cx="3007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Bit(127:124) decoding: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0x8 for channels 1-32;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0x9 for channels 33-64;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0xA for channels 65-96;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0xB for channels 97-128;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0xF for reference channels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5293" y="5101994"/>
            <a:ext cx="4945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reference channels, the full 48-bit timer is included, which keeps the unique time for about 290 hours after SYNC.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6048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VETROC Streaming TDC (backup slide)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04241" y="749888"/>
            <a:ext cx="875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3.2  VETROC Streaming TDC – 128 TDC channels with extra reference channels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408" y="1680664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7738" y="1680664"/>
            <a:ext cx="1513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Ch#1 data(19:0)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4229" y="2137864"/>
            <a:ext cx="164627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5559" y="2137864"/>
            <a:ext cx="1513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Ch#2 data(19:0)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7539" y="3061359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5559" y="3081518"/>
            <a:ext cx="1513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Ch#4 data(19:0)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9558" y="2205069"/>
            <a:ext cx="1771503" cy="67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33248" y="2128011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data(127:0)</a:t>
            </a:r>
          </a:p>
          <a:p>
            <a:r>
              <a:rPr lang="en-US" sz="1400" dirty="0" smtClean="0"/>
              <a:t>128(wide) x 1024(deep)</a:t>
            </a:r>
          </a:p>
          <a:p>
            <a:pPr algn="ctr"/>
            <a:r>
              <a:rPr lang="en-US" sz="1400" dirty="0" smtClean="0"/>
              <a:t>Channels 1-4</a:t>
            </a:r>
          </a:p>
        </p:txBody>
      </p:sp>
      <p:cxnSp>
        <p:nvCxnSpPr>
          <p:cNvPr id="31" name="Elbow Connector 30"/>
          <p:cNvCxnSpPr>
            <a:stCxn id="23" idx="3"/>
          </p:cNvCxnSpPr>
          <p:nvPr/>
        </p:nvCxnSpPr>
        <p:spPr>
          <a:xfrm>
            <a:off x="2230507" y="1865330"/>
            <a:ext cx="669051" cy="3516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2254596" y="2693138"/>
            <a:ext cx="656872" cy="4865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2230507" y="2322530"/>
            <a:ext cx="669052" cy="2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73368" y="3059556"/>
            <a:ext cx="1771504" cy="643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73570" y="2910071"/>
            <a:ext cx="1759592" cy="1453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41087" y="2920381"/>
            <a:ext cx="18524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Merges the eight</a:t>
            </a:r>
          </a:p>
          <a:p>
            <a:pPr algn="ctr"/>
            <a:r>
              <a:rPr lang="en-US" sz="1400" dirty="0" smtClean="0"/>
              <a:t>Streams to one (127:0)</a:t>
            </a:r>
          </a:p>
          <a:p>
            <a:pPr algn="ctr"/>
            <a:r>
              <a:rPr lang="en-US" sz="1400" dirty="0" smtClean="0"/>
              <a:t>(round robin)</a:t>
            </a:r>
          </a:p>
          <a:p>
            <a:pPr algn="ctr"/>
            <a:r>
              <a:rPr lang="en-US" sz="1400" dirty="0" smtClean="0"/>
              <a:t>And buffer in memory</a:t>
            </a:r>
          </a:p>
          <a:p>
            <a:pPr algn="ctr"/>
            <a:r>
              <a:rPr lang="en-US" sz="1200" dirty="0" smtClean="0"/>
              <a:t>Two 4</a:t>
            </a:r>
            <a:r>
              <a:rPr lang="en-US" sz="1200" dirty="0" smtClean="0">
                <a:sym typeface="Wingdings" panose="05000000000000000000" pitchFamily="2" charset="2"/>
              </a:rPr>
              <a:t>1, empty control</a:t>
            </a:r>
          </a:p>
          <a:p>
            <a:pPr algn="ctr"/>
            <a:r>
              <a:rPr lang="en-US" sz="1200" dirty="0" smtClean="0">
                <a:sym typeface="Wingdings" panose="05000000000000000000" pitchFamily="2" charset="2"/>
              </a:rPr>
              <a:t>One 21, timer control</a:t>
            </a:r>
            <a:endParaRPr lang="en-US" sz="1200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60993" y="3431802"/>
            <a:ext cx="7130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2758" y="4511732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2372" y="4525365"/>
            <a:ext cx="1618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Ch#32 data(19:0)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44350" y="3606262"/>
            <a:ext cx="15254" cy="8910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26999" y="2831059"/>
            <a:ext cx="1759592" cy="2597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90518" y="3413896"/>
            <a:ext cx="183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merging and Clock domain transition.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994927" y="1799336"/>
            <a:ext cx="0" cy="372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184198" y="4369649"/>
            <a:ext cx="1699720" cy="485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130361" y="4386281"/>
            <a:ext cx="1753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MGT (4*6.25Gbps)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1034058" y="3860261"/>
            <a:ext cx="0" cy="47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258060" y="5196243"/>
            <a:ext cx="1499192" cy="507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311953" y="5266201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QSFP fiber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1020188" y="4847162"/>
            <a:ext cx="0" cy="3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9648" y="2600805"/>
            <a:ext cx="1513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Ch#3 data(19:0)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9648" y="2619853"/>
            <a:ext cx="164627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51"/>
          <p:cNvCxnSpPr>
            <a:stCxn id="51" idx="3"/>
          </p:cNvCxnSpPr>
          <p:nvPr/>
        </p:nvCxnSpPr>
        <p:spPr>
          <a:xfrm flipV="1">
            <a:off x="2215926" y="2507196"/>
            <a:ext cx="683631" cy="297323"/>
          </a:xfrm>
          <a:prstGeom prst="bentConnector3">
            <a:avLst>
              <a:gd name="adj1" fmla="val 402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996201" y="1668945"/>
            <a:ext cx="1398293" cy="548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12089" y="1675986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Timer(47:0)</a:t>
            </a:r>
          </a:p>
          <a:p>
            <a:r>
              <a:rPr lang="en-US" sz="1600" dirty="0" smtClean="0"/>
              <a:t> Clock 250 MHz</a:t>
            </a:r>
            <a:endParaRPr lang="en-US" sz="1400" dirty="0" smtClean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994927" y="1799336"/>
            <a:ext cx="1001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3" idx="0"/>
          </p:cNvCxnSpPr>
          <p:nvPr/>
        </p:nvCxnSpPr>
        <p:spPr>
          <a:xfrm>
            <a:off x="1413457" y="1446269"/>
            <a:ext cx="1" cy="234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00212" y="1446269"/>
            <a:ext cx="4295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3" idx="0"/>
          </p:cNvCxnSpPr>
          <p:nvPr/>
        </p:nvCxnSpPr>
        <p:spPr>
          <a:xfrm>
            <a:off x="5695347" y="1446269"/>
            <a:ext cx="1" cy="222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927278" y="114999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Timer(11:0)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26124" y="151933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Timer(28:9)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09998" y="2992857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data(127:0)</a:t>
            </a:r>
          </a:p>
          <a:p>
            <a:r>
              <a:rPr lang="en-US" sz="1400" dirty="0" smtClean="0"/>
              <a:t>128(wide) x 1024(deep)</a:t>
            </a:r>
          </a:p>
          <a:p>
            <a:pPr algn="ctr"/>
            <a:r>
              <a:rPr lang="en-US" sz="1400" dirty="0" smtClean="0"/>
              <a:t>Channels 5-8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677351" y="3081518"/>
            <a:ext cx="368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87720" y="2563404"/>
            <a:ext cx="35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45692" y="4111396"/>
            <a:ext cx="0" cy="51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45692" y="2563404"/>
            <a:ext cx="0" cy="1547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21240" y="452716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Channels 29-32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236857" y="4628068"/>
            <a:ext cx="63651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437030" y="1896107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/20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2254596" y="2160055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/20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2366188" y="2446916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/20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2463219" y="2835296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/20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2293591" y="447067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/20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918180" y="3143342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/128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924218" y="188717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r>
              <a:rPr lang="en-US" dirty="0" smtClean="0"/>
              <a:t> 250 MHz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618191" y="2260761"/>
            <a:ext cx="0" cy="54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688383" y="4625017"/>
            <a:ext cx="368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0749" y="4255928"/>
            <a:ext cx="1771504" cy="643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3771960" y="3746540"/>
            <a:ext cx="5723" cy="43682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583032" y="3503669"/>
            <a:ext cx="290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583032" y="4363382"/>
            <a:ext cx="290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5" idx="1"/>
          </p:cNvCxnSpPr>
          <p:nvPr/>
        </p:nvCxnSpPr>
        <p:spPr>
          <a:xfrm flipH="1">
            <a:off x="6410382" y="2071836"/>
            <a:ext cx="1513836" cy="20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790955" y="2083655"/>
            <a:ext cx="0" cy="81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128034" y="3605221"/>
            <a:ext cx="728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02758" y="5151752"/>
            <a:ext cx="2480247" cy="59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41686" y="5284845"/>
            <a:ext cx="2241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Ch#33-64, 65-96, 97-128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93915" y="5891965"/>
            <a:ext cx="2480247" cy="59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32843" y="6025058"/>
            <a:ext cx="775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Ref_Ch</a:t>
            </a:r>
            <a:endParaRPr lang="en-US" sz="1600" dirty="0" smtClean="0"/>
          </a:p>
        </p:txBody>
      </p:sp>
      <p:cxnSp>
        <p:nvCxnSpPr>
          <p:cNvPr id="3" name="Elbow Connector 2"/>
          <p:cNvCxnSpPr>
            <a:stCxn id="86" idx="3"/>
          </p:cNvCxnSpPr>
          <p:nvPr/>
        </p:nvCxnSpPr>
        <p:spPr>
          <a:xfrm flipV="1">
            <a:off x="3083005" y="4625017"/>
            <a:ext cx="4743994" cy="829105"/>
          </a:xfrm>
          <a:prstGeom prst="bentConnector3">
            <a:avLst>
              <a:gd name="adj1" fmla="val 5562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87" idx="3"/>
          </p:cNvCxnSpPr>
          <p:nvPr/>
        </p:nvCxnSpPr>
        <p:spPr>
          <a:xfrm flipV="1">
            <a:off x="3074162" y="5102973"/>
            <a:ext cx="4782317" cy="1085840"/>
          </a:xfrm>
          <a:prstGeom prst="bentConnector3">
            <a:avLst>
              <a:gd name="adj1" fmla="val 750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193582" y="3430691"/>
            <a:ext cx="166068" cy="39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9797" y="33190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</a:t>
            </a:r>
            <a:endParaRPr lang="en-US" dirty="0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7107367" y="4908456"/>
            <a:ext cx="166068" cy="39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93582" y="47967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7119846" y="4412766"/>
            <a:ext cx="166068" cy="39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206061" y="430107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3x128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586591" y="3888607"/>
            <a:ext cx="1433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0184198" y="3528780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Aurora_8b10b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6302" y="520120"/>
            <a:ext cx="2951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Edge separation: &lt;2.5ns;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LSB: ~35ps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TimeStamp</a:t>
            </a:r>
            <a:r>
              <a:rPr lang="en-US" dirty="0" smtClean="0">
                <a:solidFill>
                  <a:srgbClr val="002060"/>
                </a:solidFill>
              </a:rPr>
              <a:t>: ~10 days;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Streaming rate: ~2.5 </a:t>
            </a:r>
            <a:r>
              <a:rPr lang="en-US" dirty="0" err="1" smtClean="0">
                <a:solidFill>
                  <a:srgbClr val="002060"/>
                </a:solidFill>
              </a:rPr>
              <a:t>Gbyte</a:t>
            </a:r>
            <a:r>
              <a:rPr lang="en-US" dirty="0" smtClean="0">
                <a:solidFill>
                  <a:srgbClr val="002060"/>
                </a:solidFill>
              </a:rPr>
              <a:t>/s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Channel count: 128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885807" y="2033448"/>
            <a:ext cx="213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</a:t>
            </a:r>
            <a:r>
              <a:rPr lang="en-US" sz="1600" dirty="0" smtClean="0">
                <a:solidFill>
                  <a:srgbClr val="FFC000"/>
                </a:solidFill>
              </a:rPr>
              <a:t>omputers do not recognize the AURORA data stream</a:t>
            </a:r>
            <a:endParaRPr lang="en-US" sz="16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3426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 Streaming Readout: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04241" y="749888"/>
            <a:ext cx="507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.1  10-GBE test using KCU105 </a:t>
            </a:r>
            <a:r>
              <a:rPr lang="en-US" sz="2000" dirty="0" err="1" smtClean="0"/>
              <a:t>eval</a:t>
            </a:r>
            <a:r>
              <a:rPr lang="en-US" sz="2000" dirty="0" smtClean="0"/>
              <a:t> board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9877" r="13994" b="11836"/>
          <a:stretch/>
        </p:blipFill>
        <p:spPr>
          <a:xfrm>
            <a:off x="5822066" y="1890778"/>
            <a:ext cx="5669280" cy="3657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12737" y="4257140"/>
            <a:ext cx="154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</a:t>
            </a:r>
            <a:r>
              <a:rPr lang="en-US" b="1" dirty="0" err="1" smtClean="0"/>
              <a:t>GbE</a:t>
            </a:r>
            <a:r>
              <a:rPr lang="en-US" b="1" dirty="0" smtClean="0"/>
              <a:t> </a:t>
            </a:r>
            <a:r>
              <a:rPr lang="en-US" dirty="0" smtClean="0"/>
              <a:t>to a </a:t>
            </a:r>
            <a:r>
              <a:rPr lang="en-US" dirty="0" err="1" smtClean="0"/>
              <a:t>Mellanox</a:t>
            </a:r>
            <a:r>
              <a:rPr lang="en-US" dirty="0" smtClean="0"/>
              <a:t> card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26489" y="4580306"/>
            <a:ext cx="742950" cy="128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-2048" r="-1956" b="-483"/>
          <a:stretch/>
        </p:blipFill>
        <p:spPr>
          <a:xfrm>
            <a:off x="710655" y="1354924"/>
            <a:ext cx="4146193" cy="2291714"/>
          </a:xfrm>
          <a:prstGeom prst="rect">
            <a:avLst/>
          </a:prstGeom>
        </p:spPr>
      </p:pic>
      <p:cxnSp>
        <p:nvCxnSpPr>
          <p:cNvPr id="33" name="Elbow Connector 32"/>
          <p:cNvCxnSpPr/>
          <p:nvPr/>
        </p:nvCxnSpPr>
        <p:spPr>
          <a:xfrm flipV="1">
            <a:off x="816194" y="2102234"/>
            <a:ext cx="3935114" cy="803632"/>
          </a:xfrm>
          <a:prstGeom prst="bentConnector3">
            <a:avLst>
              <a:gd name="adj1" fmla="val 59843"/>
            </a:avLst>
          </a:prstGeom>
          <a:ln w="3492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4241" y="4670543"/>
            <a:ext cx="3718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(UDP) </a:t>
            </a:r>
            <a:r>
              <a:rPr lang="en-US" dirty="0" smtClean="0"/>
              <a:t>and skip the 802.2 header:</a:t>
            </a:r>
          </a:p>
          <a:p>
            <a:r>
              <a:rPr lang="en-US" dirty="0" smtClean="0"/>
              <a:t>Reached:  </a:t>
            </a:r>
            <a:r>
              <a:rPr lang="en-US" dirty="0"/>
              <a:t>~1.1 </a:t>
            </a:r>
            <a:r>
              <a:rPr lang="en-US" dirty="0" err="1" smtClean="0"/>
              <a:t>GByte</a:t>
            </a:r>
            <a:r>
              <a:rPr lang="en-US" dirty="0" smtClean="0"/>
              <a:t>/s</a:t>
            </a:r>
            <a:r>
              <a:rPr lang="en-US" dirty="0"/>
              <a:t> </a:t>
            </a:r>
            <a:r>
              <a:rPr lang="en-US" dirty="0" smtClean="0"/>
              <a:t>(sustained)</a:t>
            </a:r>
          </a:p>
          <a:p>
            <a:r>
              <a:rPr lang="en-US" dirty="0" smtClean="0"/>
              <a:t> </a:t>
            </a:r>
            <a:r>
              <a:rPr lang="en-US" dirty="0"/>
              <a:t>(from </a:t>
            </a:r>
            <a:r>
              <a:rPr lang="en-US" dirty="0" err="1"/>
              <a:t>ifconfig</a:t>
            </a:r>
            <a:r>
              <a:rPr lang="en-US" dirty="0"/>
              <a:t> ?trusted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3426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 Streaming Readout: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04241" y="749888"/>
            <a:ext cx="600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.2 </a:t>
            </a:r>
            <a:r>
              <a:rPr lang="en-US" sz="2000" dirty="0" err="1" smtClean="0"/>
              <a:t>xDMA</a:t>
            </a:r>
            <a:r>
              <a:rPr lang="en-US" sz="2000" dirty="0" smtClean="0"/>
              <a:t> PCIe3x8 test using KCU1500 accelerator card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1" b="2098"/>
          <a:stretch/>
        </p:blipFill>
        <p:spPr>
          <a:xfrm>
            <a:off x="2801074" y="1329957"/>
            <a:ext cx="9144000" cy="422413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410281" y="2782416"/>
            <a:ext cx="279124" cy="47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20324" y="3590014"/>
            <a:ext cx="279124" cy="476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891473" y="2753140"/>
            <a:ext cx="800314" cy="465900"/>
          </a:xfrm>
          <a:custGeom>
            <a:avLst/>
            <a:gdLst>
              <a:gd name="connsiteX0" fmla="*/ 524089 w 800314"/>
              <a:gd name="connsiteY0" fmla="*/ 31657 h 465900"/>
              <a:gd name="connsiteX1" fmla="*/ 52601 w 800314"/>
              <a:gd name="connsiteY1" fmla="*/ 36420 h 465900"/>
              <a:gd name="connsiteX2" fmla="*/ 95464 w 800314"/>
              <a:gd name="connsiteY2" fmla="*/ 398370 h 465900"/>
              <a:gd name="connsiteX3" fmla="*/ 800314 w 800314"/>
              <a:gd name="connsiteY3" fmla="*/ 465045 h 46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314" h="465900">
                <a:moveTo>
                  <a:pt x="524089" y="31657"/>
                </a:moveTo>
                <a:cubicBezTo>
                  <a:pt x="324063" y="3479"/>
                  <a:pt x="124038" y="-24699"/>
                  <a:pt x="52601" y="36420"/>
                </a:cubicBezTo>
                <a:cubicBezTo>
                  <a:pt x="-18837" y="97539"/>
                  <a:pt x="-29155" y="326933"/>
                  <a:pt x="95464" y="398370"/>
                </a:cubicBezTo>
                <a:cubicBezTo>
                  <a:pt x="220083" y="469807"/>
                  <a:pt x="510198" y="467426"/>
                  <a:pt x="800314" y="465045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74959" y="2437024"/>
            <a:ext cx="1114446" cy="1155017"/>
          </a:xfrm>
          <a:custGeom>
            <a:avLst/>
            <a:gdLst>
              <a:gd name="connsiteX0" fmla="*/ 842984 w 1114446"/>
              <a:gd name="connsiteY0" fmla="*/ 1155017 h 1155017"/>
              <a:gd name="connsiteX1" fmla="*/ 121465 w 1114446"/>
              <a:gd name="connsiteY1" fmla="*/ 966898 h 1155017"/>
              <a:gd name="connsiteX2" fmla="*/ 100034 w 1114446"/>
              <a:gd name="connsiteY2" fmla="*/ 159654 h 1155017"/>
              <a:gd name="connsiteX3" fmla="*/ 1114446 w 1114446"/>
              <a:gd name="connsiteY3" fmla="*/ 111 h 115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46" h="1155017">
                <a:moveTo>
                  <a:pt x="842984" y="1155017"/>
                </a:moveTo>
                <a:cubicBezTo>
                  <a:pt x="544137" y="1143904"/>
                  <a:pt x="245290" y="1132792"/>
                  <a:pt x="121465" y="966898"/>
                </a:cubicBezTo>
                <a:cubicBezTo>
                  <a:pt x="-2360" y="801004"/>
                  <a:pt x="-65463" y="320785"/>
                  <a:pt x="100034" y="159654"/>
                </a:cubicBezTo>
                <a:cubicBezTo>
                  <a:pt x="265531" y="-1477"/>
                  <a:pt x="689988" y="-683"/>
                  <a:pt x="1114446" y="111"/>
                </a:cubicBezTo>
              </a:path>
            </a:pathLst>
          </a:cu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8139" y="1964694"/>
            <a:ext cx="3362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Xilinx’s </a:t>
            </a:r>
            <a:r>
              <a:rPr lang="en-US" dirty="0" err="1" smtClean="0"/>
              <a:t>PCIe</a:t>
            </a:r>
            <a:r>
              <a:rPr lang="en-US" dirty="0" smtClean="0"/>
              <a:t> DMA driver, and modified test software:</a:t>
            </a:r>
          </a:p>
          <a:p>
            <a:r>
              <a:rPr lang="en-US" dirty="0" smtClean="0"/>
              <a:t>QSFPs: Aurora 8-lane, 8x10 Gbps, 64b66b encoding, loopback through fiber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8139" y="5308354"/>
            <a:ext cx="5561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Achieved on the computer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</a:t>
            </a:r>
            <a:r>
              <a:rPr lang="en-US" dirty="0"/>
              <a:t>(memory) </a:t>
            </a:r>
            <a:r>
              <a:rPr lang="en-US" dirty="0">
                <a:sym typeface="Wingdings" panose="05000000000000000000" pitchFamily="2" charset="2"/>
              </a:rPr>
              <a:t> KCU1500: 5600 </a:t>
            </a:r>
            <a:r>
              <a:rPr lang="en-US" dirty="0" smtClean="0">
                <a:sym typeface="Wingdings" panose="05000000000000000000" pitchFamily="2" charset="2"/>
              </a:rPr>
              <a:t>MB/s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KCU1500  Computer (memory): 5200 MB/s.</a:t>
            </a:r>
          </a:p>
        </p:txBody>
      </p:sp>
    </p:spTree>
    <p:extLst>
      <p:ext uri="{BB962C8B-B14F-4D97-AF65-F5344CB8AC3E}">
        <p14:creationId xmlns:p14="http://schemas.microsoft.com/office/powerpoint/2010/main" val="5465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4739" b="20538"/>
          <a:stretch/>
        </p:blipFill>
        <p:spPr>
          <a:xfrm>
            <a:off x="188686" y="4023006"/>
            <a:ext cx="5471885" cy="2711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559" y="182358"/>
            <a:ext cx="3426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 Streaming Readout: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04241" y="749888"/>
            <a:ext cx="419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.3 TCP/IP readout (INDRA lab setup)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83" y="355865"/>
            <a:ext cx="3507130" cy="5875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7" b="14457"/>
          <a:stretch/>
        </p:blipFill>
        <p:spPr>
          <a:xfrm>
            <a:off x="6817488" y="617475"/>
            <a:ext cx="1504709" cy="24967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906822" y="1009650"/>
            <a:ext cx="195457" cy="4349316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31888" y="923395"/>
            <a:ext cx="160888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398643" y="879085"/>
            <a:ext cx="46298" cy="282470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266744" y="923395"/>
            <a:ext cx="160888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572263" y="3912243"/>
            <a:ext cx="22454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1"/>
          </p:cNvCxnSpPr>
          <p:nvPr/>
        </p:nvCxnSpPr>
        <p:spPr>
          <a:xfrm flipV="1">
            <a:off x="5618514" y="923396"/>
            <a:ext cx="1905030" cy="47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2" idx="1"/>
          </p:cNvCxnSpPr>
          <p:nvPr/>
        </p:nvCxnSpPr>
        <p:spPr>
          <a:xfrm>
            <a:off x="5694744" y="5358966"/>
            <a:ext cx="2407535" cy="4409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514" y="647817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KCU1500</a:t>
            </a:r>
          </a:p>
          <a:p>
            <a:r>
              <a:rPr lang="en-US" dirty="0" smtClean="0"/>
              <a:t>In ALKAID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459559" y="3589077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MLX 10_GBE</a:t>
            </a:r>
          </a:p>
          <a:p>
            <a:r>
              <a:rPr lang="en-US" dirty="0"/>
              <a:t>i</a:t>
            </a:r>
            <a:r>
              <a:rPr lang="en-US" dirty="0" smtClean="0"/>
              <a:t>n INDRA-S2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88226" y="62820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ARISTA</a:t>
            </a:r>
          </a:p>
          <a:p>
            <a:r>
              <a:rPr lang="en-US" dirty="0" smtClean="0"/>
              <a:t>7170-32C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94744" y="5035800"/>
            <a:ext cx="137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VETROC TDC</a:t>
            </a:r>
          </a:p>
          <a:p>
            <a:r>
              <a:rPr lang="en-US" dirty="0" smtClean="0"/>
              <a:t>In VXS crate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472609" y="1209327"/>
            <a:ext cx="1081684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ARISTA 7170-32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094561" y="1209327"/>
            <a:ext cx="1081684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KCU1500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94561" y="3223523"/>
            <a:ext cx="1081684" cy="123825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VETROC TDC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64353" y="3223523"/>
            <a:ext cx="1081684" cy="123825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MLX 10GBE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0"/>
            <a:endCxn id="37" idx="2"/>
          </p:cNvCxnSpPr>
          <p:nvPr/>
        </p:nvCxnSpPr>
        <p:spPr>
          <a:xfrm flipV="1">
            <a:off x="2635403" y="2447577"/>
            <a:ext cx="0" cy="775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5" idx="1"/>
          </p:cNvCxnSpPr>
          <p:nvPr/>
        </p:nvCxnSpPr>
        <p:spPr>
          <a:xfrm>
            <a:off x="3176245" y="1828452"/>
            <a:ext cx="1296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2"/>
            <a:endCxn id="39" idx="0"/>
          </p:cNvCxnSpPr>
          <p:nvPr/>
        </p:nvCxnSpPr>
        <p:spPr>
          <a:xfrm flipH="1">
            <a:off x="5005195" y="2447577"/>
            <a:ext cx="8256" cy="775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78459" y="2521504"/>
            <a:ext cx="823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Aurora</a:t>
            </a:r>
          </a:p>
          <a:p>
            <a:r>
              <a:rPr lang="en-US" dirty="0" smtClean="0"/>
              <a:t>8b10b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460459" y="1230427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TCPIP</a:t>
            </a:r>
          </a:p>
          <a:p>
            <a:r>
              <a:rPr lang="en-US" dirty="0" smtClean="0"/>
              <a:t>10 GBE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231722" y="2521504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TCPIP</a:t>
            </a:r>
          </a:p>
          <a:p>
            <a:r>
              <a:rPr lang="en-US" dirty="0" smtClean="0"/>
              <a:t>10 GBE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42729" y="2864918"/>
            <a:ext cx="1766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Graham’s 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Stream_Router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~400 Mbyte/s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56660" y="2605036"/>
            <a:ext cx="8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3426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 Streaming Readout: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81874" y="691399"/>
            <a:ext cx="365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4.4 KCU1500 functional diagram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4337" y="2049410"/>
            <a:ext cx="795249" cy="284178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1257" y="2412534"/>
            <a:ext cx="615553" cy="17210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dirty="0" err="1" smtClean="0"/>
              <a:t>StreamTDC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205097" y="2418742"/>
            <a:ext cx="461665" cy="18384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QSFP (4x6.25gbps)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49660" y="204941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33752" y="4436472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687671" y="2220258"/>
            <a:ext cx="1143000" cy="401026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882610" y="221753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GBE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6" idx="3"/>
          </p:cNvCxnSpPr>
          <p:nvPr/>
        </p:nvCxnSpPr>
        <p:spPr>
          <a:xfrm flipV="1">
            <a:off x="1666762" y="2229268"/>
            <a:ext cx="908809" cy="48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259572" y="2730106"/>
            <a:ext cx="1143000" cy="401026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454511" y="272738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GBE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413227" y="3484423"/>
            <a:ext cx="1479066" cy="40102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63572" y="3484423"/>
            <a:ext cx="159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GBE(TCP/IP)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134309" y="1824265"/>
            <a:ext cx="0" cy="16573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3" idx="1"/>
          </p:cNvCxnSpPr>
          <p:nvPr/>
        </p:nvCxnSpPr>
        <p:spPr>
          <a:xfrm>
            <a:off x="4146639" y="2387361"/>
            <a:ext cx="1541032" cy="3341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7" idx="1"/>
          </p:cNvCxnSpPr>
          <p:nvPr/>
        </p:nvCxnSpPr>
        <p:spPr>
          <a:xfrm>
            <a:off x="4121980" y="2914042"/>
            <a:ext cx="2137592" cy="16577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980164" y="1526891"/>
            <a:ext cx="1479066" cy="54123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910137" y="1597401"/>
            <a:ext cx="15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PCIe3x8(</a:t>
            </a:r>
            <a:r>
              <a:rPr lang="en-US" dirty="0" err="1" smtClean="0"/>
              <a:t>xdma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106951" y="3498503"/>
            <a:ext cx="841299" cy="2059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73422" y="2204101"/>
            <a:ext cx="91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Aurora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gbps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9473904" y="1573069"/>
            <a:ext cx="816738" cy="2503005"/>
          </a:xfrm>
          <a:prstGeom prst="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553823" y="2294760"/>
            <a:ext cx="615553" cy="7464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dirty="0" smtClean="0"/>
              <a:t>FIFO</a:t>
            </a:r>
            <a:endParaRPr lang="en-US" sz="2800" dirty="0"/>
          </a:p>
        </p:txBody>
      </p:sp>
      <p:cxnSp>
        <p:nvCxnSpPr>
          <p:cNvPr id="66" name="Straight Arrow Connector 65"/>
          <p:cNvCxnSpPr>
            <a:stCxn id="43" idx="3"/>
          </p:cNvCxnSpPr>
          <p:nvPr/>
        </p:nvCxnSpPr>
        <p:spPr>
          <a:xfrm>
            <a:off x="6830671" y="2420771"/>
            <a:ext cx="2599558" cy="1696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160639" y="1768319"/>
            <a:ext cx="1313265" cy="1293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</p:cNvCxnSpPr>
          <p:nvPr/>
        </p:nvCxnSpPr>
        <p:spPr>
          <a:xfrm flipV="1">
            <a:off x="6962792" y="3664586"/>
            <a:ext cx="2476526" cy="450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7" idx="3"/>
          </p:cNvCxnSpPr>
          <p:nvPr/>
        </p:nvCxnSpPr>
        <p:spPr>
          <a:xfrm>
            <a:off x="7402572" y="2930619"/>
            <a:ext cx="2027657" cy="2819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955961" y="1536612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8250310" y="1456037"/>
            <a:ext cx="108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Reg</a:t>
            </a:r>
            <a:r>
              <a:rPr lang="en-US" dirty="0" smtClean="0"/>
              <a:t>(31:0</a:t>
            </a:r>
            <a:r>
              <a:rPr lang="en-US" dirty="0"/>
              <a:t>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396869" y="2665766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D2(31:0</a:t>
            </a:r>
            <a:r>
              <a:rPr lang="en-US" dirty="0"/>
              <a:t>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365511" y="331959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D3(31:0</a:t>
            </a:r>
            <a:r>
              <a:rPr lang="en-US" dirty="0"/>
              <a:t>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755837" y="3103608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9392367" y="162305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9406215" y="2235326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9427035" y="276180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9400919" y="347390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10325228" y="3728357"/>
            <a:ext cx="46219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0787419" y="3684936"/>
            <a:ext cx="0" cy="112086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022600" y="4773552"/>
            <a:ext cx="7764820" cy="9556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490971" y="444091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DB(127:0)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7370012" y="1623595"/>
            <a:ext cx="760579" cy="32565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331155" y="162023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GBE</a:t>
            </a:r>
            <a:endParaRPr lang="en-US" dirty="0"/>
          </a:p>
        </p:txBody>
      </p:sp>
      <p:cxnSp>
        <p:nvCxnSpPr>
          <p:cNvPr id="85" name="Straight Arrow Connector 84"/>
          <p:cNvCxnSpPr>
            <a:endCxn id="83" idx="1"/>
          </p:cNvCxnSpPr>
          <p:nvPr/>
        </p:nvCxnSpPr>
        <p:spPr>
          <a:xfrm>
            <a:off x="6446863" y="1777671"/>
            <a:ext cx="923149" cy="875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391397" y="1510133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Mon(127:0</a:t>
            </a:r>
            <a:r>
              <a:rPr lang="en-US" sz="1400" dirty="0"/>
              <a:t>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01837" y="2914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619556" y="2158203"/>
            <a:ext cx="615553" cy="14671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Duplicate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380773" y="3665902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Merge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2748" y="1214619"/>
            <a:ext cx="8693156" cy="379610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2550399" y="1943844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QSFP</a:t>
            </a:r>
          </a:p>
          <a:p>
            <a:r>
              <a:rPr lang="en-US" dirty="0" smtClean="0"/>
              <a:t>RX</a:t>
            </a:r>
            <a:endParaRPr lang="en-US" dirty="0"/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3130081" y="2123785"/>
            <a:ext cx="976870" cy="68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4121980" y="1849710"/>
            <a:ext cx="813941" cy="265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632" y="1995686"/>
            <a:ext cx="203501" cy="241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325741" y="2150811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D1(31:0</a:t>
            </a:r>
            <a:r>
              <a:rPr lang="en-US" dirty="0"/>
              <a:t>)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2870336" y="3602030"/>
            <a:ext cx="936846" cy="563403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845463" y="3559731"/>
            <a:ext cx="100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Playback</a:t>
            </a:r>
          </a:p>
          <a:p>
            <a:r>
              <a:rPr lang="en-US" dirty="0" smtClean="0"/>
              <a:t>ROM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80164" y="3405777"/>
            <a:ext cx="0" cy="727806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80164" y="3398157"/>
            <a:ext cx="137029" cy="13213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84329" y="4020457"/>
            <a:ext cx="129572" cy="113126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17193" y="3525218"/>
            <a:ext cx="0" cy="496394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8" idx="3"/>
          </p:cNvCxnSpPr>
          <p:nvPr/>
        </p:nvCxnSpPr>
        <p:spPr>
          <a:xfrm>
            <a:off x="3846571" y="3882897"/>
            <a:ext cx="1133593" cy="738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13901" y="3728357"/>
            <a:ext cx="28904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4850573" y="406533"/>
            <a:ext cx="1835977" cy="51444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18378" y="471470"/>
            <a:ext cx="110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55047" y="920979"/>
            <a:ext cx="0" cy="60591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5402943" y="920979"/>
            <a:ext cx="10284" cy="60591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4998270" y="1510134"/>
            <a:ext cx="404673" cy="366435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61" idx="3"/>
          </p:cNvCxnSpPr>
          <p:nvPr/>
        </p:nvCxnSpPr>
        <p:spPr>
          <a:xfrm>
            <a:off x="6055047" y="1520569"/>
            <a:ext cx="440652" cy="26149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568660" y="4329172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QSFP</a:t>
            </a:r>
          </a:p>
          <a:p>
            <a:r>
              <a:rPr lang="en-US" dirty="0"/>
              <a:t>T</a:t>
            </a:r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4" name="Straight Arrow Connector 183"/>
          <p:cNvCxnSpPr>
            <a:stCxn id="83" idx="0"/>
          </p:cNvCxnSpPr>
          <p:nvPr/>
        </p:nvCxnSpPr>
        <p:spPr>
          <a:xfrm flipV="1">
            <a:off x="7750302" y="904072"/>
            <a:ext cx="453120" cy="719523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V="1">
            <a:off x="6467916" y="920775"/>
            <a:ext cx="793623" cy="1296759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49" idx="0"/>
          </p:cNvCxnSpPr>
          <p:nvPr/>
        </p:nvCxnSpPr>
        <p:spPr>
          <a:xfrm flipV="1">
            <a:off x="6881872" y="904072"/>
            <a:ext cx="849756" cy="182331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7109736" y="406533"/>
            <a:ext cx="1287133" cy="51444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7378198" y="4714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GBE</a:t>
            </a:r>
            <a:endParaRPr lang="en-US" dirty="0"/>
          </a:p>
        </p:txBody>
      </p:sp>
      <p:sp>
        <p:nvSpPr>
          <p:cNvPr id="200" name="Rectangle 199"/>
          <p:cNvSpPr/>
          <p:nvPr/>
        </p:nvSpPr>
        <p:spPr>
          <a:xfrm>
            <a:off x="5341583" y="5197934"/>
            <a:ext cx="1835977" cy="51444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5709388" y="5262871"/>
            <a:ext cx="135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ARISTA 7170</a:t>
            </a:r>
            <a:endParaRPr lang="en-US" dirty="0"/>
          </a:p>
        </p:txBody>
      </p:sp>
      <p:sp>
        <p:nvSpPr>
          <p:cNvPr id="202" name="Rectangle 201"/>
          <p:cNvSpPr/>
          <p:nvPr/>
        </p:nvSpPr>
        <p:spPr>
          <a:xfrm>
            <a:off x="7788159" y="5190093"/>
            <a:ext cx="1835977" cy="514446"/>
          </a:xfrm>
          <a:prstGeom prst="rect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7777939" y="5284095"/>
            <a:ext cx="183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MLX 10GBE/Computer</a:t>
            </a:r>
            <a:endParaRPr lang="en-US" sz="1400" dirty="0"/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5882610" y="3897422"/>
            <a:ext cx="0" cy="130051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V="1">
            <a:off x="6467916" y="3890282"/>
            <a:ext cx="0" cy="1307652"/>
          </a:xfrm>
          <a:prstGeom prst="straightConnector1">
            <a:avLst/>
          </a:prstGeom>
          <a:ln w="9525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200" idx="3"/>
            <a:endCxn id="203" idx="1"/>
          </p:cNvCxnSpPr>
          <p:nvPr/>
        </p:nvCxnSpPr>
        <p:spPr>
          <a:xfrm flipV="1">
            <a:off x="7177560" y="5437984"/>
            <a:ext cx="600379" cy="17173"/>
          </a:xfrm>
          <a:prstGeom prst="straightConnector1">
            <a:avLst/>
          </a:prstGeom>
          <a:ln w="41275">
            <a:solidFill>
              <a:schemeClr val="accent6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5882610" y="3897422"/>
            <a:ext cx="2150140" cy="1292671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 flipV="1">
            <a:off x="6467916" y="3909139"/>
            <a:ext cx="2578061" cy="1259024"/>
          </a:xfrm>
          <a:prstGeom prst="straightConnector1">
            <a:avLst/>
          </a:prstGeom>
          <a:ln w="127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1694451" y="4622781"/>
            <a:ext cx="908809" cy="4808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5048678" y="4076074"/>
            <a:ext cx="0" cy="25309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>
            <a:off x="4052984" y="4329172"/>
            <a:ext cx="99569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3949653" y="4046028"/>
            <a:ext cx="917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Data_Sel</a:t>
            </a:r>
            <a:endParaRPr lang="en-US" sz="1600" dirty="0"/>
          </a:p>
        </p:txBody>
      </p:sp>
      <p:sp>
        <p:nvSpPr>
          <p:cNvPr id="227" name="TextBox 226"/>
          <p:cNvSpPr txBox="1"/>
          <p:nvPr/>
        </p:nvSpPr>
        <p:spPr>
          <a:xfrm>
            <a:off x="466506" y="5886361"/>
            <a:ext cx="5310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 The Data flows are in parallel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6" y="492521"/>
            <a:ext cx="6619714" cy="4552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559" y="182358"/>
            <a:ext cx="302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dirty="0" smtClean="0"/>
              <a:t>Prototype board: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81875" y="691399"/>
            <a:ext cx="164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5.1 </a:t>
            </a:r>
            <a:r>
              <a:rPr lang="en-US" sz="2000" dirty="0" err="1" smtClean="0"/>
              <a:t>STDCpcie</a:t>
            </a:r>
            <a:endParaRPr lang="en-US" sz="20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2823066" y="1071904"/>
            <a:ext cx="153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QSFPs</a:t>
            </a:r>
          </a:p>
          <a:p>
            <a:r>
              <a:rPr lang="en-US" dirty="0" smtClean="0"/>
              <a:t>(2x4x10 </a:t>
            </a:r>
            <a:r>
              <a:rPr lang="en-US" dirty="0" err="1"/>
              <a:t>GbE</a:t>
            </a:r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2x40 </a:t>
            </a:r>
            <a:r>
              <a:rPr lang="en-US" dirty="0" err="1" smtClean="0"/>
              <a:t>GbE</a:t>
            </a:r>
            <a:endParaRPr lang="en-US" dirty="0" smtClean="0"/>
          </a:p>
          <a:p>
            <a:r>
              <a:rPr lang="en-US" dirty="0" smtClean="0"/>
              <a:t>Or others)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284122" y="3800475"/>
            <a:ext cx="784999" cy="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517399" y="5486748"/>
            <a:ext cx="187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PCIe3x8 (64 Gb/s)</a:t>
            </a:r>
          </a:p>
        </p:txBody>
      </p:sp>
      <p:cxnSp>
        <p:nvCxnSpPr>
          <p:cNvPr id="93" name="Straight Arrow Connector 92"/>
          <p:cNvCxnSpPr>
            <a:stCxn id="92" idx="0"/>
          </p:cNvCxnSpPr>
          <p:nvPr/>
        </p:nvCxnSpPr>
        <p:spPr>
          <a:xfrm flipV="1">
            <a:off x="7454575" y="4920648"/>
            <a:ext cx="167722" cy="5661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0" idx="3"/>
          </p:cNvCxnSpPr>
          <p:nvPr/>
        </p:nvCxnSpPr>
        <p:spPr>
          <a:xfrm flipV="1">
            <a:off x="4356592" y="1231659"/>
            <a:ext cx="2233277" cy="4404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502756" y="3293697"/>
            <a:ext cx="169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LVDS inputs</a:t>
            </a:r>
          </a:p>
          <a:p>
            <a:r>
              <a:rPr lang="en-US" dirty="0"/>
              <a:t>+ </a:t>
            </a:r>
            <a:r>
              <a:rPr lang="en-US" dirty="0" smtClean="0"/>
              <a:t> </a:t>
            </a:r>
            <a:r>
              <a:rPr lang="en-US" dirty="0"/>
              <a:t>10MHz clock</a:t>
            </a:r>
          </a:p>
        </p:txBody>
      </p:sp>
      <p:cxnSp>
        <p:nvCxnSpPr>
          <p:cNvPr id="99" name="Straight Arrow Connector 98"/>
          <p:cNvCxnSpPr>
            <a:stCxn id="95" idx="3"/>
          </p:cNvCxnSpPr>
          <p:nvPr/>
        </p:nvCxnSpPr>
        <p:spPr>
          <a:xfrm flipV="1">
            <a:off x="4198205" y="3605902"/>
            <a:ext cx="870917" cy="10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580594" y="5486748"/>
            <a:ext cx="159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LVDS </a:t>
            </a:r>
            <a:r>
              <a:rPr lang="en-US" dirty="0" smtClean="0"/>
              <a:t>inputs</a:t>
            </a:r>
          </a:p>
          <a:p>
            <a:r>
              <a:rPr lang="en-US" dirty="0" smtClean="0"/>
              <a:t>+ SYNC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100" idx="0"/>
          </p:cNvCxnSpPr>
          <p:nvPr/>
        </p:nvCxnSpPr>
        <p:spPr>
          <a:xfrm flipH="1" flipV="1">
            <a:off x="9374257" y="3586768"/>
            <a:ext cx="4780" cy="18999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866773" y="5467949"/>
            <a:ext cx="127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XCKU040-2</a:t>
            </a:r>
          </a:p>
        </p:txBody>
      </p:sp>
      <p:cxnSp>
        <p:nvCxnSpPr>
          <p:cNvPr id="103" name="Straight Arrow Connector 102"/>
          <p:cNvCxnSpPr>
            <a:stCxn id="102" idx="3"/>
          </p:cNvCxnSpPr>
          <p:nvPr/>
        </p:nvCxnSpPr>
        <p:spPr>
          <a:xfrm flipV="1">
            <a:off x="6146439" y="3565761"/>
            <a:ext cx="1610639" cy="208685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716440" y="6112645"/>
            <a:ext cx="32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12-layer, </a:t>
            </a:r>
            <a:r>
              <a:rPr lang="en-US" dirty="0" err="1"/>
              <a:t>PCIe</a:t>
            </a:r>
            <a:r>
              <a:rPr lang="en-US" dirty="0"/>
              <a:t> x8 or VME (~3U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506606" y="2037541"/>
            <a:ext cx="48979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PRELIMINARY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4198205" y="3940028"/>
            <a:ext cx="2526445" cy="328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981172" y="4090421"/>
            <a:ext cx="121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Clock, Sync</a:t>
            </a:r>
            <a:endParaRPr lang="en-US" dirty="0"/>
          </a:p>
        </p:txBody>
      </p:sp>
      <p:cxnSp>
        <p:nvCxnSpPr>
          <p:cNvPr id="111" name="Straight Arrow Connector 110"/>
          <p:cNvCxnSpPr>
            <a:stCxn id="90" idx="3"/>
          </p:cNvCxnSpPr>
          <p:nvPr/>
        </p:nvCxnSpPr>
        <p:spPr>
          <a:xfrm>
            <a:off x="4356592" y="1672069"/>
            <a:ext cx="2233277" cy="3320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50399" y="4429706"/>
            <a:ext cx="2948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Combining the VETROC streaming readout TDC and the KCU105 into one: </a:t>
            </a:r>
          </a:p>
          <a:p>
            <a:r>
              <a:rPr lang="en-US" sz="2000" b="1" dirty="0" smtClean="0"/>
              <a:t>64-CH Streaming TDC </a:t>
            </a:r>
            <a:r>
              <a:rPr lang="en-US" sz="2000" dirty="0" smtClean="0"/>
              <a:t>with standard interfaces (PCIexpress</a:t>
            </a:r>
            <a:r>
              <a:rPr lang="en-US" sz="2000" dirty="0"/>
              <a:t>_</a:t>
            </a:r>
            <a:r>
              <a:rPr lang="en-US" sz="2000" dirty="0" smtClean="0"/>
              <a:t>Gen3 and Ethernet_10GBE)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23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328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</a:t>
            </a:r>
            <a:r>
              <a:rPr lang="en-US" sz="2800" dirty="0"/>
              <a:t> Prototyping </a:t>
            </a:r>
            <a:r>
              <a:rPr lang="en-US" sz="2800" dirty="0" smtClean="0"/>
              <a:t>board: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81874" y="691399"/>
            <a:ext cx="249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5.2 </a:t>
            </a:r>
            <a:r>
              <a:rPr lang="en-US" sz="2000" dirty="0" err="1" smtClean="0"/>
              <a:t>STDCpcie</a:t>
            </a:r>
            <a:r>
              <a:rPr lang="en-US" sz="2000" dirty="0" smtClean="0"/>
              <a:t> Status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6630" y="1091509"/>
            <a:ext cx="10183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This board will be able to test: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Standalone </a:t>
            </a:r>
            <a:r>
              <a:rPr lang="en-US" dirty="0" smtClean="0"/>
              <a:t>64-channel </a:t>
            </a:r>
            <a:r>
              <a:rPr lang="en-US" dirty="0"/>
              <a:t>streaming </a:t>
            </a:r>
            <a:r>
              <a:rPr lang="en-US" dirty="0" smtClean="0"/>
              <a:t>TDC (~20ps) with up to eight 10 GBE interfaces;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64-channel </a:t>
            </a:r>
            <a:r>
              <a:rPr lang="en-US" dirty="0"/>
              <a:t>TDC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PCIe</a:t>
            </a:r>
            <a:r>
              <a:rPr lang="en-US" dirty="0" smtClean="0">
                <a:sym typeface="Wingdings" panose="05000000000000000000" pitchFamily="2" charset="2"/>
              </a:rPr>
              <a:t> Gen3 x8 interface;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Sync/clock/Readout test of many boards (system) with the proposed fiber assignment (sec. 2.4);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8x MGT (1 Gbps ~ </a:t>
            </a:r>
            <a:r>
              <a:rPr lang="en-US" dirty="0" smtClean="0"/>
              <a:t>16 </a:t>
            </a:r>
            <a:r>
              <a:rPr lang="en-US" dirty="0"/>
              <a:t>Gbps)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>
                <a:sym typeface="Wingdings" panose="05000000000000000000" pitchFamily="2" charset="2"/>
              </a:rPr>
              <a:t>PCIe3 x8;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4x MGT (1 Gbps ~ </a:t>
            </a:r>
            <a:r>
              <a:rPr lang="en-US" dirty="0" smtClean="0">
                <a:sym typeface="Wingdings" panose="05000000000000000000" pitchFamily="2" charset="2"/>
              </a:rPr>
              <a:t>16 </a:t>
            </a:r>
            <a:r>
              <a:rPr lang="en-US" dirty="0">
                <a:sym typeface="Wingdings" panose="05000000000000000000" pitchFamily="2" charset="2"/>
              </a:rPr>
              <a:t>Gbps)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>
                <a:sym typeface="Wingdings" panose="05000000000000000000" pitchFamily="2" charset="2"/>
              </a:rPr>
              <a:t>4x 10 </a:t>
            </a:r>
            <a:r>
              <a:rPr lang="en-US" dirty="0" err="1" smtClean="0">
                <a:sym typeface="Wingdings" panose="05000000000000000000" pitchFamily="2" charset="2"/>
              </a:rPr>
              <a:t>GbE</a:t>
            </a:r>
            <a:r>
              <a:rPr lang="en-US" dirty="0" smtClean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Serial link beyond 10 </a:t>
            </a:r>
            <a:r>
              <a:rPr lang="en-US" dirty="0" err="1" smtClean="0">
                <a:sym typeface="Wingdings" panose="05000000000000000000" pitchFamily="2" charset="2"/>
              </a:rPr>
              <a:t>Gbps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PCIe</a:t>
            </a:r>
            <a:r>
              <a:rPr lang="en-US" dirty="0" smtClean="0">
                <a:sym typeface="Wingdings" panose="05000000000000000000" pitchFamily="2" charset="2"/>
              </a:rPr>
              <a:t> GEN4, 25_GBE/100_GBE) with more advanced FPGAs;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6631" y="4625215"/>
            <a:ext cx="916105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board </a:t>
            </a:r>
            <a:r>
              <a:rPr lang="en-US" sz="2400" dirty="0" smtClean="0"/>
              <a:t>is ready to be manufactured: the PCB is fully routed and DRC checked; budget secured.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6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202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6. Summary: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06630" y="1091509"/>
            <a:ext cx="1068927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CLOCK/SYNC distribution is feasible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dedicated clock distribution tree is better and easier, and cost manageable;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 SYNC can be accomplished with the fiber length measurement, and delay compensation;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We will keep an eye on the CLOCK/SYNC </a:t>
            </a:r>
            <a:r>
              <a:rPr lang="en-US" dirty="0" smtClean="0">
                <a:sym typeface="Wingdings" panose="05000000000000000000" pitchFamily="2" charset="2"/>
              </a:rPr>
              <a:t>developments (</a:t>
            </a:r>
            <a:r>
              <a:rPr lang="en-US" dirty="0" err="1" smtClean="0">
                <a:sym typeface="Wingdings" panose="05000000000000000000" pitchFamily="2" charset="2"/>
              </a:rPr>
              <a:t>LpGBT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etc.);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STREAMING READOUT is </a:t>
            </a:r>
            <a:r>
              <a:rPr lang="en-US" sz="2400" dirty="0"/>
              <a:t>feasible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128-ch Streaming TDC is tested;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Some readout interfaces are tested;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Several </a:t>
            </a:r>
            <a:r>
              <a:rPr lang="en-US" sz="2400" smtClean="0"/>
              <a:t>(prototype) boards </a:t>
            </a:r>
            <a:r>
              <a:rPr lang="en-US" sz="2400" dirty="0" smtClean="0"/>
              <a:t>will be manufactured for CLOCK/SYNC/</a:t>
            </a:r>
            <a:r>
              <a:rPr lang="en-US" sz="2400" dirty="0" err="1" smtClean="0"/>
              <a:t>StreamingTDC</a:t>
            </a:r>
            <a:r>
              <a:rPr lang="en-US" sz="2400" dirty="0" smtClean="0"/>
              <a:t> test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191714" y="5168917"/>
            <a:ext cx="2749984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42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4770" r="16574" b="6033"/>
          <a:stretch/>
        </p:blipFill>
        <p:spPr>
          <a:xfrm>
            <a:off x="8948289" y="4379986"/>
            <a:ext cx="2306320" cy="1746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4770" r="16574" b="6033"/>
          <a:stretch/>
        </p:blipFill>
        <p:spPr>
          <a:xfrm>
            <a:off x="8110471" y="4262572"/>
            <a:ext cx="2306320" cy="1746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652" y="298539"/>
            <a:ext cx="655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JLAB </a:t>
            </a:r>
            <a:r>
              <a:rPr lang="en-US" sz="2800" dirty="0" err="1" smtClean="0"/>
              <a:t>HallB</a:t>
            </a:r>
            <a:r>
              <a:rPr lang="en-US" sz="2800" dirty="0" smtClean="0"/>
              <a:t>/D </a:t>
            </a:r>
            <a:r>
              <a:rPr lang="en-US" sz="2800" dirty="0" err="1" smtClean="0"/>
              <a:t>Trg</a:t>
            </a:r>
            <a:r>
              <a:rPr lang="en-US" sz="2800" dirty="0" smtClean="0"/>
              <a:t>/</a:t>
            </a:r>
            <a:r>
              <a:rPr lang="en-US" sz="2800" dirty="0" err="1" smtClean="0"/>
              <a:t>Clk</a:t>
            </a:r>
            <a:r>
              <a:rPr lang="en-US" sz="2800" dirty="0" smtClean="0"/>
              <a:t>/Sync/Busy overview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6520" r="13407" b="7619"/>
          <a:stretch/>
        </p:blipFill>
        <p:spPr>
          <a:xfrm>
            <a:off x="7353551" y="567116"/>
            <a:ext cx="2661920" cy="199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4770" r="16574" b="6033"/>
          <a:stretch/>
        </p:blipFill>
        <p:spPr>
          <a:xfrm>
            <a:off x="7130031" y="4145158"/>
            <a:ext cx="2306320" cy="1746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14770" r="16574" b="6033"/>
          <a:stretch/>
        </p:blipFill>
        <p:spPr>
          <a:xfrm>
            <a:off x="6197851" y="4027744"/>
            <a:ext cx="2306320" cy="174637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7070463" y="2031770"/>
            <a:ext cx="1631757" cy="2462100"/>
          </a:xfrm>
          <a:custGeom>
            <a:avLst/>
            <a:gdLst>
              <a:gd name="connsiteX0" fmla="*/ 310076 w 1631757"/>
              <a:gd name="connsiteY0" fmla="*/ 87286 h 2462100"/>
              <a:gd name="connsiteX1" fmla="*/ 205301 w 1631757"/>
              <a:gd name="connsiteY1" fmla="*/ 6324 h 2462100"/>
              <a:gd name="connsiteX2" fmla="*/ 513 w 1631757"/>
              <a:gd name="connsiteY2" fmla="*/ 96811 h 2462100"/>
              <a:gd name="connsiteX3" fmla="*/ 167201 w 1631757"/>
              <a:gd name="connsiteY3" fmla="*/ 815949 h 2462100"/>
              <a:gd name="connsiteX4" fmla="*/ 724413 w 1631757"/>
              <a:gd name="connsiteY4" fmla="*/ 1249336 h 2462100"/>
              <a:gd name="connsiteX5" fmla="*/ 1595951 w 1631757"/>
              <a:gd name="connsiteY5" fmla="*/ 2273274 h 2462100"/>
              <a:gd name="connsiteX6" fmla="*/ 1381638 w 1631757"/>
              <a:gd name="connsiteY6" fmla="*/ 2459011 h 24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757" h="2462100">
                <a:moveTo>
                  <a:pt x="310076" y="87286"/>
                </a:moveTo>
                <a:cubicBezTo>
                  <a:pt x="283485" y="46011"/>
                  <a:pt x="256895" y="4737"/>
                  <a:pt x="205301" y="6324"/>
                </a:cubicBezTo>
                <a:cubicBezTo>
                  <a:pt x="153707" y="7911"/>
                  <a:pt x="6863" y="-38126"/>
                  <a:pt x="513" y="96811"/>
                </a:cubicBezTo>
                <a:cubicBezTo>
                  <a:pt x="-5837" y="231748"/>
                  <a:pt x="46551" y="623862"/>
                  <a:pt x="167201" y="815949"/>
                </a:cubicBezTo>
                <a:cubicBezTo>
                  <a:pt x="287851" y="1008036"/>
                  <a:pt x="486288" y="1006449"/>
                  <a:pt x="724413" y="1249336"/>
                </a:cubicBezTo>
                <a:cubicBezTo>
                  <a:pt x="962538" y="1492223"/>
                  <a:pt x="1486414" y="2071662"/>
                  <a:pt x="1595951" y="2273274"/>
                </a:cubicBezTo>
                <a:cubicBezTo>
                  <a:pt x="1705489" y="2474887"/>
                  <a:pt x="1543563" y="2466949"/>
                  <a:pt x="1381638" y="2459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409364" y="2146157"/>
            <a:ext cx="815242" cy="2468449"/>
          </a:xfrm>
          <a:custGeom>
            <a:avLst/>
            <a:gdLst>
              <a:gd name="connsiteX0" fmla="*/ 576262 w 815242"/>
              <a:gd name="connsiteY0" fmla="*/ 82437 h 2468449"/>
              <a:gd name="connsiteX1" fmla="*/ 638175 w 815242"/>
              <a:gd name="connsiteY1" fmla="*/ 1474 h 2468449"/>
              <a:gd name="connsiteX2" fmla="*/ 814387 w 815242"/>
              <a:gd name="connsiteY2" fmla="*/ 144349 h 2468449"/>
              <a:gd name="connsiteX3" fmla="*/ 557212 w 815242"/>
              <a:gd name="connsiteY3" fmla="*/ 677749 h 2468449"/>
              <a:gd name="connsiteX4" fmla="*/ 276225 w 815242"/>
              <a:gd name="connsiteY4" fmla="*/ 1811224 h 2468449"/>
              <a:gd name="connsiteX5" fmla="*/ 147637 w 815242"/>
              <a:gd name="connsiteY5" fmla="*/ 2335099 h 2468449"/>
              <a:gd name="connsiteX6" fmla="*/ 0 w 815242"/>
              <a:gd name="connsiteY6" fmla="*/ 2468449 h 246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242" h="2468449">
                <a:moveTo>
                  <a:pt x="576262" y="82437"/>
                </a:moveTo>
                <a:cubicBezTo>
                  <a:pt x="587375" y="36796"/>
                  <a:pt x="598488" y="-8845"/>
                  <a:pt x="638175" y="1474"/>
                </a:cubicBezTo>
                <a:cubicBezTo>
                  <a:pt x="677863" y="11793"/>
                  <a:pt x="827881" y="31636"/>
                  <a:pt x="814387" y="144349"/>
                </a:cubicBezTo>
                <a:cubicBezTo>
                  <a:pt x="800893" y="257062"/>
                  <a:pt x="646906" y="399937"/>
                  <a:pt x="557212" y="677749"/>
                </a:cubicBezTo>
                <a:cubicBezTo>
                  <a:pt x="467518" y="955561"/>
                  <a:pt x="344488" y="1534999"/>
                  <a:pt x="276225" y="1811224"/>
                </a:cubicBezTo>
                <a:cubicBezTo>
                  <a:pt x="207962" y="2087449"/>
                  <a:pt x="193674" y="2225562"/>
                  <a:pt x="147637" y="2335099"/>
                </a:cubicBezTo>
                <a:cubicBezTo>
                  <a:pt x="101600" y="2444636"/>
                  <a:pt x="50800" y="2456542"/>
                  <a:pt x="0" y="24684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980864" y="1972590"/>
            <a:ext cx="718677" cy="2765274"/>
          </a:xfrm>
          <a:custGeom>
            <a:avLst/>
            <a:gdLst>
              <a:gd name="connsiteX0" fmla="*/ 0 w 718677"/>
              <a:gd name="connsiteY0" fmla="*/ 117891 h 2765274"/>
              <a:gd name="connsiteX1" fmla="*/ 109537 w 718677"/>
              <a:gd name="connsiteY1" fmla="*/ 22641 h 2765274"/>
              <a:gd name="connsiteX2" fmla="*/ 361950 w 718677"/>
              <a:gd name="connsiteY2" fmla="*/ 127416 h 2765274"/>
              <a:gd name="connsiteX3" fmla="*/ 690562 w 718677"/>
              <a:gd name="connsiteY3" fmla="*/ 1232316 h 2765274"/>
              <a:gd name="connsiteX4" fmla="*/ 681037 w 718677"/>
              <a:gd name="connsiteY4" fmla="*/ 2489616 h 2765274"/>
              <a:gd name="connsiteX5" fmla="*/ 514350 w 718677"/>
              <a:gd name="connsiteY5" fmla="*/ 2732504 h 2765274"/>
              <a:gd name="connsiteX6" fmla="*/ 419100 w 718677"/>
              <a:gd name="connsiteY6" fmla="*/ 2756316 h 27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677" h="2765274">
                <a:moveTo>
                  <a:pt x="0" y="117891"/>
                </a:moveTo>
                <a:cubicBezTo>
                  <a:pt x="24606" y="69472"/>
                  <a:pt x="49212" y="21054"/>
                  <a:pt x="109537" y="22641"/>
                </a:cubicBezTo>
                <a:cubicBezTo>
                  <a:pt x="169862" y="24228"/>
                  <a:pt x="265113" y="-74197"/>
                  <a:pt x="361950" y="127416"/>
                </a:cubicBezTo>
                <a:cubicBezTo>
                  <a:pt x="458788" y="329029"/>
                  <a:pt x="637381" y="838616"/>
                  <a:pt x="690562" y="1232316"/>
                </a:cubicBezTo>
                <a:cubicBezTo>
                  <a:pt x="743743" y="1626016"/>
                  <a:pt x="710406" y="2239585"/>
                  <a:pt x="681037" y="2489616"/>
                </a:cubicBezTo>
                <a:cubicBezTo>
                  <a:pt x="651668" y="2739647"/>
                  <a:pt x="558006" y="2688054"/>
                  <a:pt x="514350" y="2732504"/>
                </a:cubicBezTo>
                <a:cubicBezTo>
                  <a:pt x="470694" y="2776954"/>
                  <a:pt x="444897" y="2766635"/>
                  <a:pt x="419100" y="27563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985626" y="1814225"/>
            <a:ext cx="1550304" cy="3038506"/>
          </a:xfrm>
          <a:custGeom>
            <a:avLst/>
            <a:gdLst>
              <a:gd name="connsiteX0" fmla="*/ 0 w 1550304"/>
              <a:gd name="connsiteY0" fmla="*/ 57181 h 3038506"/>
              <a:gd name="connsiteX1" fmla="*/ 133350 w 1550304"/>
              <a:gd name="connsiteY1" fmla="*/ 31 h 3038506"/>
              <a:gd name="connsiteX2" fmla="*/ 490538 w 1550304"/>
              <a:gd name="connsiteY2" fmla="*/ 52419 h 3038506"/>
              <a:gd name="connsiteX3" fmla="*/ 852488 w 1550304"/>
              <a:gd name="connsiteY3" fmla="*/ 233394 h 3038506"/>
              <a:gd name="connsiteX4" fmla="*/ 1395413 w 1550304"/>
              <a:gd name="connsiteY4" fmla="*/ 1262094 h 3038506"/>
              <a:gd name="connsiteX5" fmla="*/ 1543050 w 1550304"/>
              <a:gd name="connsiteY5" fmla="*/ 2714656 h 3038506"/>
              <a:gd name="connsiteX6" fmla="*/ 1219200 w 1550304"/>
              <a:gd name="connsiteY6" fmla="*/ 3038506 h 303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304" h="3038506">
                <a:moveTo>
                  <a:pt x="0" y="57181"/>
                </a:moveTo>
                <a:cubicBezTo>
                  <a:pt x="25797" y="29003"/>
                  <a:pt x="51594" y="825"/>
                  <a:pt x="133350" y="31"/>
                </a:cubicBezTo>
                <a:cubicBezTo>
                  <a:pt x="215106" y="-763"/>
                  <a:pt x="370682" y="13525"/>
                  <a:pt x="490538" y="52419"/>
                </a:cubicBezTo>
                <a:cubicBezTo>
                  <a:pt x="610394" y="91313"/>
                  <a:pt x="701676" y="31782"/>
                  <a:pt x="852488" y="233394"/>
                </a:cubicBezTo>
                <a:cubicBezTo>
                  <a:pt x="1003300" y="435006"/>
                  <a:pt x="1280319" y="848550"/>
                  <a:pt x="1395413" y="1262094"/>
                </a:cubicBezTo>
                <a:cubicBezTo>
                  <a:pt x="1510507" y="1675638"/>
                  <a:pt x="1572419" y="2418587"/>
                  <a:pt x="1543050" y="2714656"/>
                </a:cubicBezTo>
                <a:cubicBezTo>
                  <a:pt x="1513681" y="3010725"/>
                  <a:pt x="1366440" y="3024615"/>
                  <a:pt x="1219200" y="30385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110471" y="3338256"/>
            <a:ext cx="1298893" cy="76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53848" y="301969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~60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57369" y="1936668"/>
            <a:ext cx="222885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57369" y="3073318"/>
            <a:ext cx="2228850" cy="0"/>
          </a:xfrm>
          <a:prstGeom prst="straightConnector1">
            <a:avLst/>
          </a:prstGeom>
          <a:ln w="127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7719" y="1643537"/>
            <a:ext cx="12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etc.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62131" y="2191581"/>
            <a:ext cx="222885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22481" y="18984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Clock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7369" y="2459174"/>
            <a:ext cx="222885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17719" y="2166043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Sync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57369" y="2712329"/>
            <a:ext cx="2228850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17719" y="241919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FiberMeas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3154" y="277275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FiberMeas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57369" y="3333914"/>
            <a:ext cx="222885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43154" y="303335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Not_used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57369" y="3568662"/>
            <a:ext cx="222885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43154" y="326809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Not_used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57369" y="3818504"/>
            <a:ext cx="2228850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3154" y="3517940"/>
            <a:ext cx="200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Acknowledge/Busy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356667" y="2714307"/>
            <a:ext cx="167377" cy="359011"/>
          </a:xfrm>
          <a:custGeom>
            <a:avLst/>
            <a:gdLst>
              <a:gd name="connsiteX0" fmla="*/ 110227 w 167377"/>
              <a:gd name="connsiteY0" fmla="*/ 594 h 372005"/>
              <a:gd name="connsiteX1" fmla="*/ 31646 w 167377"/>
              <a:gd name="connsiteY1" fmla="*/ 26788 h 372005"/>
              <a:gd name="connsiteX2" fmla="*/ 690 w 167377"/>
              <a:gd name="connsiteY2" fmla="*/ 174425 h 372005"/>
              <a:gd name="connsiteX3" fmla="*/ 57840 w 167377"/>
              <a:gd name="connsiteY3" fmla="*/ 350638 h 372005"/>
              <a:gd name="connsiteX4" fmla="*/ 167377 w 167377"/>
              <a:gd name="connsiteY4" fmla="*/ 362544 h 37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77" h="372005">
                <a:moveTo>
                  <a:pt x="110227" y="594"/>
                </a:moveTo>
                <a:cubicBezTo>
                  <a:pt x="80064" y="-795"/>
                  <a:pt x="49902" y="-2184"/>
                  <a:pt x="31646" y="26788"/>
                </a:cubicBezTo>
                <a:cubicBezTo>
                  <a:pt x="13390" y="55760"/>
                  <a:pt x="-3676" y="120450"/>
                  <a:pt x="690" y="174425"/>
                </a:cubicBezTo>
                <a:cubicBezTo>
                  <a:pt x="5056" y="228400"/>
                  <a:pt x="30059" y="319285"/>
                  <a:pt x="57840" y="350638"/>
                </a:cubicBezTo>
                <a:cubicBezTo>
                  <a:pt x="85621" y="381991"/>
                  <a:pt x="126499" y="372267"/>
                  <a:pt x="167377" y="3625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-5400000">
            <a:off x="803026" y="2660267"/>
            <a:ext cx="74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TS/TD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-5400000">
            <a:off x="3261085" y="2491381"/>
            <a:ext cx="14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 (front end)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57369" y="1184849"/>
            <a:ext cx="232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MTP Fiber assignment: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9773471" y="1033730"/>
            <a:ext cx="1481138" cy="175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759573" y="738809"/>
            <a:ext cx="40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809121" y="1365192"/>
            <a:ext cx="230521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601711" y="108041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380203" y="1651013"/>
            <a:ext cx="2898458" cy="254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318223" y="1365192"/>
            <a:ext cx="108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TD </a:t>
            </a:r>
            <a:r>
              <a:rPr lang="en-US" sz="1100" dirty="0" smtClean="0">
                <a:solidFill>
                  <a:srgbClr val="C00000"/>
                </a:solidFill>
              </a:rPr>
              <a:t>(up to 16)</a:t>
            </a:r>
            <a:endParaRPr lang="en-US" sz="1100" dirty="0">
              <a:solidFill>
                <a:srgbClr val="C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11015034" y="5012809"/>
            <a:ext cx="761292" cy="50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19720" y="4741187"/>
            <a:ext cx="4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931982" y="4890832"/>
            <a:ext cx="138481" cy="11668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80376" y="6008944"/>
            <a:ext cx="226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FronEnd</a:t>
            </a:r>
            <a:r>
              <a:rPr lang="en-US" sz="1400" dirty="0" smtClean="0">
                <a:solidFill>
                  <a:srgbClr val="C00000"/>
                </a:solidFill>
              </a:rPr>
              <a:t> Readout electronics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290" y="4171699"/>
            <a:ext cx="3502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clock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the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Frontend </a:t>
            </a:r>
            <a:r>
              <a:rPr lang="en-US" dirty="0" smtClean="0"/>
              <a:t>electronics is </a:t>
            </a:r>
            <a:r>
              <a:rPr lang="en-US" dirty="0" smtClean="0"/>
              <a:t>Synced to one clock period (4 ns);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Delay adjustment on TI to compensate for the </a:t>
            </a:r>
            <a:r>
              <a:rPr lang="en-US" dirty="0" smtClean="0"/>
              <a:t>fiber delays;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Clock jitter: several ps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49792" y="1265085"/>
            <a:ext cx="914400" cy="411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(TS) Trigger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Supervisor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57861" y="2128657"/>
            <a:ext cx="914400" cy="411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(TD) Trigger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Distribution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52459" y="4379986"/>
            <a:ext cx="914400" cy="411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(TI) Trigger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Interface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57648" y="5243558"/>
            <a:ext cx="914400" cy="411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FrontEnd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TDC/ADC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45" idx="2"/>
            <a:endCxn id="48" idx="0"/>
          </p:cNvCxnSpPr>
          <p:nvPr/>
        </p:nvCxnSpPr>
        <p:spPr>
          <a:xfrm>
            <a:off x="5306992" y="1676445"/>
            <a:ext cx="8069" cy="45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10209" y="1726848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Signal Distribution</a:t>
            </a:r>
          </a:p>
          <a:p>
            <a:r>
              <a:rPr lang="en-US" sz="800" dirty="0" smtClean="0"/>
              <a:t>VXS backplane</a:t>
            </a:r>
            <a:endParaRPr lang="en-US" sz="8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302835" y="4793129"/>
            <a:ext cx="8069" cy="45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6052" y="4843532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Signal Distribution</a:t>
            </a:r>
          </a:p>
          <a:p>
            <a:r>
              <a:rPr lang="en-US" sz="800" dirty="0" smtClean="0"/>
              <a:t>VXS backplane</a:t>
            </a:r>
            <a:endParaRPr lang="en-US" sz="800" dirty="0"/>
          </a:p>
        </p:txBody>
      </p:sp>
      <p:cxnSp>
        <p:nvCxnSpPr>
          <p:cNvPr id="57" name="Straight Arrow Connector 56"/>
          <p:cNvCxnSpPr>
            <a:endCxn id="49" idx="0"/>
          </p:cNvCxnSpPr>
          <p:nvPr/>
        </p:nvCxnSpPr>
        <p:spPr>
          <a:xfrm>
            <a:off x="5302835" y="2530466"/>
            <a:ext cx="6824" cy="1849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23298" y="3005174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MTP fibers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47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52" y="298539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Clock Recovery Study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773652" y="765644"/>
            <a:ext cx="363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 Low jitter clock can be recovered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016559" y="1421971"/>
            <a:ext cx="10522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Mellanox</a:t>
            </a:r>
            <a:endParaRPr lang="en-US" dirty="0" smtClean="0"/>
          </a:p>
          <a:p>
            <a:r>
              <a:rPr lang="en-US" sz="1600" dirty="0" smtClean="0"/>
              <a:t>(10 GBE)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4670337" y="2186607"/>
            <a:ext cx="1522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KCU105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UltraScale</a:t>
            </a:r>
            <a:r>
              <a:rPr lang="en-US" sz="1400" dirty="0" smtClean="0"/>
              <a:t> </a:t>
            </a:r>
            <a:r>
              <a:rPr lang="en-US" sz="1400" dirty="0" err="1" smtClean="0"/>
              <a:t>Kintex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51831" y="2897299"/>
            <a:ext cx="384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Recovered clock to Tektronix DPO7254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13673" y="1421971"/>
            <a:ext cx="12847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Mellanox</a:t>
            </a:r>
            <a:endParaRPr lang="en-US" dirty="0" smtClean="0"/>
          </a:p>
          <a:p>
            <a:pPr algn="ctr"/>
            <a:r>
              <a:rPr lang="en-US" dirty="0" smtClean="0"/>
              <a:t>10 GBE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988098" y="1421971"/>
            <a:ext cx="12847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Xilinx KCU040 312.5 MHz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63" idx="3"/>
            <a:endCxn id="64" idx="1"/>
          </p:cNvCxnSpPr>
          <p:nvPr/>
        </p:nvCxnSpPr>
        <p:spPr>
          <a:xfrm>
            <a:off x="1998462" y="1879171"/>
            <a:ext cx="989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998462" y="2043145"/>
            <a:ext cx="989636" cy="0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973631" y="2920363"/>
            <a:ext cx="12847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Tektronix DPO7254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4" idx="2"/>
            <a:endCxn id="67" idx="0"/>
          </p:cNvCxnSpPr>
          <p:nvPr/>
        </p:nvCxnSpPr>
        <p:spPr>
          <a:xfrm flipH="1">
            <a:off x="3616026" y="2336371"/>
            <a:ext cx="14467" cy="58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62" y="3216206"/>
            <a:ext cx="5677357" cy="298296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32024" y="3834763"/>
            <a:ext cx="48874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result: </a:t>
            </a:r>
          </a:p>
          <a:p>
            <a:r>
              <a:rPr lang="en-US" dirty="0" smtClean="0"/>
              <a:t>Period: 3.2000ns, Frequency: 312.50 MHz</a:t>
            </a:r>
          </a:p>
          <a:p>
            <a:r>
              <a:rPr lang="en-US" dirty="0" err="1" smtClean="0"/>
              <a:t>Std</a:t>
            </a:r>
            <a:r>
              <a:rPr lang="en-US" dirty="0" smtClean="0"/>
              <a:t> Dev: 3.28 ps, 320.2 KHz</a:t>
            </a:r>
          </a:p>
          <a:p>
            <a:r>
              <a:rPr lang="en-US" dirty="0" smtClean="0"/>
              <a:t>P_P: 29.3ps, 2.86 MHz</a:t>
            </a:r>
          </a:p>
          <a:p>
            <a:r>
              <a:rPr lang="en-US" dirty="0" smtClean="0"/>
              <a:t>Enabling the </a:t>
            </a:r>
            <a:r>
              <a:rPr lang="en-US" dirty="0" err="1" smtClean="0"/>
              <a:t>Mellanox</a:t>
            </a:r>
            <a:r>
              <a:rPr lang="en-US" dirty="0" smtClean="0"/>
              <a:t> TX, </a:t>
            </a:r>
            <a:r>
              <a:rPr lang="en-US" dirty="0" err="1" smtClean="0"/>
              <a:t>Std</a:t>
            </a:r>
            <a:r>
              <a:rPr lang="en-US" dirty="0" smtClean="0"/>
              <a:t> Dev </a:t>
            </a:r>
            <a:r>
              <a:rPr lang="en-US" dirty="0" smtClean="0">
                <a:sym typeface="Wingdings" panose="05000000000000000000" pitchFamily="2" charset="2"/>
              </a:rPr>
              <a:t> 3.30 ps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Enabling the KCU040 TX, </a:t>
            </a:r>
            <a:r>
              <a:rPr lang="en-US" dirty="0" err="1" smtClean="0">
                <a:sym typeface="Wingdings" panose="05000000000000000000" pitchFamily="2" charset="2"/>
              </a:rPr>
              <a:t>Std</a:t>
            </a:r>
            <a:r>
              <a:rPr lang="en-US" dirty="0" smtClean="0">
                <a:sym typeface="Wingdings" panose="05000000000000000000" pitchFamily="2" charset="2"/>
              </a:rPr>
              <a:t> Dev  6.42 ps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Single pulse period measurement: </a:t>
            </a:r>
            <a:r>
              <a:rPr lang="en-US" dirty="0" err="1" smtClean="0">
                <a:sym typeface="Wingdings" panose="05000000000000000000" pitchFamily="2" charset="2"/>
              </a:rPr>
              <a:t>Std</a:t>
            </a:r>
            <a:r>
              <a:rPr lang="en-US" dirty="0" smtClean="0">
                <a:sym typeface="Wingdings" panose="05000000000000000000" pitchFamily="2" charset="2"/>
              </a:rPr>
              <a:t> Dev: 6~7 ps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DPX mode (200 </a:t>
            </a:r>
            <a:r>
              <a:rPr lang="en-US" dirty="0" err="1" smtClean="0">
                <a:sym typeface="Wingdings" panose="05000000000000000000" pitchFamily="2" charset="2"/>
              </a:rPr>
              <a:t>GSps</a:t>
            </a:r>
            <a:r>
              <a:rPr lang="en-US" dirty="0" smtClean="0">
                <a:sym typeface="Wingdings" panose="05000000000000000000" pitchFamily="2" charset="2"/>
              </a:rPr>
              <a:t>): 700~900 fs</a:t>
            </a:r>
            <a:endParaRPr lang="en-US" dirty="0" smtClean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6" y="-954176"/>
            <a:ext cx="2155087" cy="566186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6" name="TextBox 45"/>
          <p:cNvSpPr txBox="1"/>
          <p:nvPr/>
        </p:nvSpPr>
        <p:spPr>
          <a:xfrm>
            <a:off x="2120443" y="160208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58930" y="2443701"/>
            <a:ext cx="145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Co-ax/copper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52" y="298539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Clock Recovery Study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773652" y="765644"/>
            <a:ext cx="363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2.2 </a:t>
            </a:r>
            <a:r>
              <a:rPr lang="en-US" dirty="0" err="1" smtClean="0"/>
              <a:t>One</a:t>
            </a:r>
            <a:r>
              <a:rPr lang="en-US" dirty="0" err="1" smtClean="0">
                <a:sym typeface="Wingdings" panose="05000000000000000000" pitchFamily="2" charset="2"/>
              </a:rPr>
              <a:t>Two</a:t>
            </a:r>
            <a:r>
              <a:rPr lang="en-US" dirty="0" smtClean="0">
                <a:sym typeface="Wingdings" panose="05000000000000000000" pitchFamily="2" charset="2"/>
              </a:rPr>
              <a:t> clock recovery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0562" y="1472490"/>
            <a:ext cx="12847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Xilinx KCU1500 6.25 Gbps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24987" y="1472490"/>
            <a:ext cx="12847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VETROC</a:t>
            </a:r>
          </a:p>
          <a:p>
            <a:pPr algn="ctr"/>
            <a:r>
              <a:rPr lang="en-US" dirty="0" smtClean="0"/>
              <a:t>Xc7a200</a:t>
            </a:r>
          </a:p>
          <a:p>
            <a:pPr algn="ctr"/>
            <a:r>
              <a:rPr lang="en-US" dirty="0" smtClean="0"/>
              <a:t>312.5/2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3"/>
            <a:endCxn id="19" idx="1"/>
          </p:cNvCxnSpPr>
          <p:nvPr/>
        </p:nvCxnSpPr>
        <p:spPr>
          <a:xfrm>
            <a:off x="2135351" y="1929690"/>
            <a:ext cx="989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35351" y="2093664"/>
            <a:ext cx="989636" cy="0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10520" y="2970882"/>
            <a:ext cx="12847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VETROC</a:t>
            </a:r>
          </a:p>
          <a:p>
            <a:pPr algn="ctr"/>
            <a:r>
              <a:rPr lang="en-US" dirty="0" smtClean="0"/>
              <a:t>Xc7a200</a:t>
            </a:r>
          </a:p>
          <a:p>
            <a:pPr algn="ctr"/>
            <a:r>
              <a:rPr lang="en-US" dirty="0" smtClean="0"/>
              <a:t>312.5/2</a:t>
            </a:r>
            <a:endParaRPr lang="en-US" dirty="0"/>
          </a:p>
        </p:txBody>
      </p:sp>
      <p:cxnSp>
        <p:nvCxnSpPr>
          <p:cNvPr id="23" name="Straight Connector 22"/>
          <p:cNvCxnSpPr>
            <a:stCxn id="18" idx="2"/>
          </p:cNvCxnSpPr>
          <p:nvPr/>
        </p:nvCxnSpPr>
        <p:spPr>
          <a:xfrm>
            <a:off x="1492957" y="2386890"/>
            <a:ext cx="0" cy="1041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 flipV="1">
            <a:off x="1492957" y="3428082"/>
            <a:ext cx="1617563" cy="2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326269" y="3575719"/>
            <a:ext cx="1784250" cy="761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26269" y="2386890"/>
            <a:ext cx="0" cy="1196440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4806" y="3750374"/>
            <a:ext cx="44644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 result: </a:t>
            </a:r>
          </a:p>
          <a:p>
            <a:r>
              <a:rPr lang="en-US" dirty="0" smtClean="0"/>
              <a:t>Period: 6.4000ns, Frequency: 156.25 MHz</a:t>
            </a:r>
          </a:p>
          <a:p>
            <a:r>
              <a:rPr lang="en-US" dirty="0" err="1" smtClean="0"/>
              <a:t>Std</a:t>
            </a:r>
            <a:r>
              <a:rPr lang="en-US" dirty="0" smtClean="0"/>
              <a:t> Dev: 10.02 ps, 244.6 KHz</a:t>
            </a:r>
          </a:p>
          <a:p>
            <a:r>
              <a:rPr lang="en-US" dirty="0" smtClean="0"/>
              <a:t>P_P: 85ps, 2.08 MHz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Single pulse period meas.: </a:t>
            </a:r>
            <a:r>
              <a:rPr lang="en-US" dirty="0" err="1" smtClean="0">
                <a:sym typeface="Wingdings" panose="05000000000000000000" pitchFamily="2" charset="2"/>
              </a:rPr>
              <a:t>Std</a:t>
            </a:r>
            <a:r>
              <a:rPr lang="en-US" dirty="0" smtClean="0">
                <a:sym typeface="Wingdings" panose="05000000000000000000" pitchFamily="2" charset="2"/>
              </a:rPr>
              <a:t> Dev: 7.5 ps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DPX mode (200 </a:t>
            </a:r>
            <a:r>
              <a:rPr lang="en-US" dirty="0" err="1" smtClean="0">
                <a:sym typeface="Wingdings" panose="05000000000000000000" pitchFamily="2" charset="2"/>
              </a:rPr>
              <a:t>GSps</a:t>
            </a:r>
            <a:r>
              <a:rPr lang="en-US" dirty="0" smtClean="0">
                <a:sym typeface="Wingdings" panose="05000000000000000000" pitchFamily="2" charset="2"/>
              </a:rPr>
              <a:t>): 778 fs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1400" dirty="0" smtClean="0">
                <a:sym typeface="Wingdings" panose="05000000000000000000" pitchFamily="2" charset="2"/>
              </a:rPr>
              <a:t>*VETROC FPGA  Scope: long LVCMS, then differential PCB traces.  312.5 MHz impossible</a:t>
            </a:r>
            <a:endParaRPr lang="en-US" sz="14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6965" r="20209" b="12562"/>
          <a:stretch/>
        </p:blipFill>
        <p:spPr>
          <a:xfrm>
            <a:off x="5180023" y="902634"/>
            <a:ext cx="3119337" cy="195428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3" y="333381"/>
            <a:ext cx="2189402" cy="172632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30" name="Elbow Connector 29"/>
          <p:cNvCxnSpPr/>
          <p:nvPr/>
        </p:nvCxnSpPr>
        <p:spPr>
          <a:xfrm flipV="1">
            <a:off x="8299360" y="1428675"/>
            <a:ext cx="1611841" cy="876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8" idx="3"/>
          </p:cNvCxnSpPr>
          <p:nvPr/>
        </p:nvCxnSpPr>
        <p:spPr>
          <a:xfrm>
            <a:off x="8299360" y="1879776"/>
            <a:ext cx="2216240" cy="4804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37" y="3068404"/>
            <a:ext cx="5788788" cy="31703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98" y="1181163"/>
            <a:ext cx="2189402" cy="172632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708760" y="2590969"/>
            <a:ext cx="2165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QSFP transceivers/Fiber</a:t>
            </a:r>
          </a:p>
          <a:p>
            <a:r>
              <a:rPr lang="en-US" sz="1600" dirty="0" smtClean="0"/>
              <a:t>Xilinx Aurora-64B66B</a:t>
            </a:r>
          </a:p>
          <a:p>
            <a:r>
              <a:rPr lang="en-US" sz="1600" dirty="0" smtClean="0"/>
              <a:t>&amp; Aurora-8b10b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89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52" y="298539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Clock Recovery Study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26038" y="771364"/>
            <a:ext cx="363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Clock wandering </a:t>
            </a:r>
            <a:r>
              <a:rPr lang="en-US" dirty="0" err="1" smtClean="0"/>
              <a:t>probem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3539" y="1204507"/>
            <a:ext cx="437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on the VETROC_A recovered clock, the VETROC_B recovered clock width P_P is about 200ps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these four channels are reconstructed KCU1500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Ch#1 and Ch#2 have narrow spread as ch#2 is the trigger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Ch#3 and Ch#4 have wide spread (~200ps)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Ch#2: Width: 6.4ns, </a:t>
            </a:r>
            <a:r>
              <a:rPr lang="en-US" dirty="0" err="1" smtClean="0"/>
              <a:t>Std</a:t>
            </a:r>
            <a:r>
              <a:rPr lang="en-US" dirty="0" smtClean="0"/>
              <a:t> Dev: 1.71ps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Ch#4: Width: 6.4ns, </a:t>
            </a:r>
            <a:r>
              <a:rPr lang="en-US" dirty="0" err="1" smtClean="0"/>
              <a:t>Std</a:t>
            </a:r>
            <a:r>
              <a:rPr lang="en-US" dirty="0" smtClean="0"/>
              <a:t> Dev: 2.54ps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phase between Ch#1/2 and Ch#3/4 are changing (within a clock cycle) when re-link, though the phase is pretty stable.  This is caused by the CDR clock </a:t>
            </a:r>
            <a:r>
              <a:rPr lang="en-US" dirty="0" err="1" smtClean="0">
                <a:solidFill>
                  <a:srgbClr val="FF0000"/>
                </a:solidFill>
              </a:rPr>
              <a:t>devision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33" y="963726"/>
            <a:ext cx="7249584" cy="5270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3916" y="5397789"/>
            <a:ext cx="45159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Ch#1: VETROC_A, MGT#2 </a:t>
            </a:r>
            <a:r>
              <a:rPr lang="en-US" sz="1600" dirty="0" err="1" smtClean="0">
                <a:solidFill>
                  <a:srgbClr val="FFC000"/>
                </a:solidFill>
              </a:rPr>
              <a:t>RxClk</a:t>
            </a:r>
            <a:r>
              <a:rPr lang="en-US" sz="1600" dirty="0" smtClean="0">
                <a:solidFill>
                  <a:srgbClr val="FFC000"/>
                </a:solidFill>
              </a:rPr>
              <a:t>, single-ended probe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Ch#2: VETROC_A, MGT#3 </a:t>
            </a:r>
            <a:r>
              <a:rPr lang="en-US" sz="1600" dirty="0" err="1" smtClean="0">
                <a:solidFill>
                  <a:srgbClr val="00B0F0"/>
                </a:solidFill>
              </a:rPr>
              <a:t>RxClk</a:t>
            </a:r>
            <a:r>
              <a:rPr lang="en-US" sz="1600" dirty="0" smtClean="0">
                <a:solidFill>
                  <a:srgbClr val="00B0F0"/>
                </a:solidFill>
              </a:rPr>
              <a:t>, differential probe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Ch#3: VETROC_B, MGT#2 </a:t>
            </a:r>
            <a:r>
              <a:rPr lang="en-US" sz="1600" dirty="0" err="1" smtClean="0">
                <a:solidFill>
                  <a:srgbClr val="7030A0"/>
                </a:solidFill>
              </a:rPr>
              <a:t>RxClk</a:t>
            </a:r>
            <a:r>
              <a:rPr lang="en-US" sz="1600" dirty="0" smtClean="0">
                <a:solidFill>
                  <a:srgbClr val="7030A0"/>
                </a:solidFill>
              </a:rPr>
              <a:t>, single-ended probe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Ch#4: VETROC_B, MGT#3 </a:t>
            </a:r>
            <a:r>
              <a:rPr lang="en-US" sz="1600" dirty="0" err="1" smtClean="0">
                <a:solidFill>
                  <a:srgbClr val="00B050"/>
                </a:solidFill>
              </a:rPr>
              <a:t>RxClk</a:t>
            </a:r>
            <a:r>
              <a:rPr lang="en-US" sz="1600" dirty="0" smtClean="0">
                <a:solidFill>
                  <a:srgbClr val="00B050"/>
                </a:solidFill>
              </a:rPr>
              <a:t>, differential probe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52" y="298539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Clock Recovery Study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26038" y="771364"/>
            <a:ext cx="405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Clock wandering </a:t>
            </a:r>
            <a:r>
              <a:rPr lang="en-US" dirty="0" err="1" smtClean="0"/>
              <a:t>probem</a:t>
            </a:r>
            <a:r>
              <a:rPr lang="en-US" dirty="0" smtClean="0"/>
              <a:t> (continued)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60" y="863820"/>
            <a:ext cx="7272759" cy="5380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2701" r="1318" b="2953"/>
          <a:stretch/>
        </p:blipFill>
        <p:spPr>
          <a:xfrm>
            <a:off x="7373074" y="155934"/>
            <a:ext cx="4548078" cy="3575775"/>
          </a:xfrm>
          <a:prstGeom prst="rect">
            <a:avLst/>
          </a:prstGeom>
          <a:scene3d>
            <a:camera prst="orthographicFront">
              <a:rot lat="0" lon="0" rev="2148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272100" y="1720474"/>
            <a:ext cx="43762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difference between two reconstructed clocks.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width of the difference of the two reconstructed clocks from the SAME </a:t>
            </a:r>
            <a:r>
              <a:rPr lang="en-US" dirty="0" err="1" smtClean="0">
                <a:solidFill>
                  <a:srgbClr val="00B050"/>
                </a:solidFill>
              </a:rPr>
              <a:t>vetroc</a:t>
            </a:r>
            <a:r>
              <a:rPr lang="en-US" dirty="0" smtClean="0">
                <a:solidFill>
                  <a:srgbClr val="00B050"/>
                </a:solidFill>
              </a:rPr>
              <a:t> board is measured to be (one differential probe):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Width:  336 ps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Std</a:t>
            </a:r>
            <a:r>
              <a:rPr lang="en-US" dirty="0" smtClean="0">
                <a:solidFill>
                  <a:srgbClr val="00B050"/>
                </a:solidFill>
              </a:rPr>
              <a:t> Dev: 3.75 </a:t>
            </a:r>
            <a:r>
              <a:rPr lang="en-US" dirty="0" err="1" smtClean="0">
                <a:solidFill>
                  <a:srgbClr val="00B050"/>
                </a:solidFill>
              </a:rPr>
              <a:t>ps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width of the difference of the two reconstructed clocks from two VETROC boards is measured (two differential probes with scope math) to be: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Width: ~472/822 ps (mean 458/781 ps)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Std</a:t>
            </a:r>
            <a:r>
              <a:rPr lang="en-US" dirty="0" smtClean="0">
                <a:solidFill>
                  <a:srgbClr val="FF0000"/>
                </a:solidFill>
              </a:rPr>
              <a:t> Dev: ~35/50 ps (</a:t>
            </a:r>
            <a:r>
              <a:rPr lang="en-US" dirty="0" err="1" smtClean="0">
                <a:solidFill>
                  <a:srgbClr val="FF0000"/>
                </a:solidFill>
              </a:rPr>
              <a:t>p_p</a:t>
            </a:r>
            <a:r>
              <a:rPr lang="en-US" dirty="0" smtClean="0">
                <a:solidFill>
                  <a:srgbClr val="FF0000"/>
                </a:solidFill>
              </a:rPr>
              <a:t> ~210/347 ps)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(Positive/Negative, not precise meas.)</a:t>
            </a:r>
          </a:p>
        </p:txBody>
      </p:sp>
    </p:spTree>
    <p:extLst>
      <p:ext uri="{BB962C8B-B14F-4D97-AF65-F5344CB8AC3E}">
        <p14:creationId xmlns:p14="http://schemas.microsoft.com/office/powerpoint/2010/main" val="19655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52" y="298539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Clock Recovery Study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26038" y="771364"/>
            <a:ext cx="405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Clock wandering </a:t>
            </a:r>
            <a:r>
              <a:rPr lang="en-US" dirty="0" err="1" smtClean="0"/>
              <a:t>probem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7824" y="1444992"/>
            <a:ext cx="617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Fundamental problem: TIE (Total Interval Error), not jitter.  The TIEs are asynchronous among the recovered clocks.</a:t>
            </a:r>
          </a:p>
          <a:p>
            <a:r>
              <a:rPr lang="en-US" dirty="0" smtClean="0"/>
              <a:t>The recovered clock depends on the data protocol (consecutive number of 1s or 0s in the data stream)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163" y="2816331"/>
            <a:ext cx="5494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measurement effects: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Clock Jitter affects the measurement precision;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TIE effect is not critical</a:t>
            </a:r>
          </a:p>
          <a:p>
            <a:r>
              <a:rPr lang="en-US" dirty="0" smtClean="0"/>
              <a:t>TDC measurement effects: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TIE affects the measurement precision (channel to channel alignment, unless a precision common signal is used as the time reference);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jitter effect is not critical as the jitter is much smaller than the TDC measurement precision</a:t>
            </a:r>
          </a:p>
          <a:p>
            <a:r>
              <a:rPr lang="en-US" dirty="0" smtClean="0"/>
              <a:t>Data transmission effects: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Clock Jitter affects the data transmission;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TIE effect is not critical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64" y="1739096"/>
            <a:ext cx="4333029" cy="3274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54755" y="2269176"/>
            <a:ext cx="102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typical clock recovery circuit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21" y="5087089"/>
            <a:ext cx="4132924" cy="9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52" y="298539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Clock Recovery Study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26038" y="771364"/>
            <a:ext cx="336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2.4 Clock/Sync distribution tree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70754" y="3670404"/>
            <a:ext cx="3550641" cy="1544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70754" y="4822499"/>
            <a:ext cx="3517303" cy="0"/>
          </a:xfrm>
          <a:prstGeom prst="straightConnector1">
            <a:avLst/>
          </a:prstGeom>
          <a:ln w="127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31104" y="3392718"/>
            <a:ext cx="321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Something</a:t>
            </a:r>
            <a:r>
              <a:rPr lang="en-US" dirty="0" smtClean="0">
                <a:solidFill>
                  <a:srgbClr val="FF0000"/>
                </a:solidFill>
              </a:rPr>
              <a:t>? (10GBE TCP/IP etc.)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75516" y="3933008"/>
            <a:ext cx="3545879" cy="77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5866" y="364763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Clock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570754" y="4202956"/>
            <a:ext cx="3550641" cy="53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1104" y="3915224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Sync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70754" y="4461510"/>
            <a:ext cx="3550641" cy="197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1104" y="4168379"/>
            <a:ext cx="308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FiberMeas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/Data/Backpressure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6539" y="4521935"/>
            <a:ext cx="281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FiberMeas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/ Streaming Data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70754" y="5071400"/>
            <a:ext cx="3517303" cy="1169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6539" y="4782531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Streaming 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70754" y="5317843"/>
            <a:ext cx="3517303" cy="1905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6539" y="5017279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Streaming 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70754" y="5567685"/>
            <a:ext cx="3517303" cy="854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56539" y="5267121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Streaming Data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-5400000">
            <a:off x="4241486" y="4409448"/>
            <a:ext cx="20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(Event ID)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-5400000">
            <a:off x="8350559" y="4430025"/>
            <a:ext cx="207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(front end)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16332" y="2953080"/>
            <a:ext cx="232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MTP Fiber assignment: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570754" y="4461510"/>
            <a:ext cx="0" cy="36098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99342" y="4461510"/>
            <a:ext cx="0" cy="36098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66416" y="4461510"/>
            <a:ext cx="0" cy="36098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088057" y="4472678"/>
            <a:ext cx="0" cy="36098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315787" y="4003158"/>
            <a:ext cx="1557185" cy="830509"/>
          </a:xfrm>
          <a:prstGeom prst="rect">
            <a:avLst/>
          </a:prstGeom>
          <a:noFill/>
          <a:ln>
            <a:solidFill>
              <a:srgbClr val="FF000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51015" y="3945263"/>
            <a:ext cx="17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>
                    <a:alpha val="58000"/>
                  </a:srgbClr>
                </a:solidFill>
              </a:rPr>
              <a:t>Clock extraction,</a:t>
            </a:r>
          </a:p>
          <a:p>
            <a:pPr algn="ctr"/>
            <a:r>
              <a:rPr lang="en-US" dirty="0" smtClean="0">
                <a:solidFill>
                  <a:srgbClr val="FF0000">
                    <a:alpha val="58000"/>
                  </a:srgbClr>
                </a:solidFill>
              </a:rPr>
              <a:t>Clock cleanup,</a:t>
            </a:r>
          </a:p>
          <a:p>
            <a:pPr algn="ctr"/>
            <a:r>
              <a:rPr lang="en-US" dirty="0" smtClean="0">
                <a:solidFill>
                  <a:srgbClr val="FF0000">
                    <a:alpha val="58000"/>
                  </a:srgbClr>
                </a:solidFill>
              </a:rPr>
              <a:t>Sync etc. </a:t>
            </a:r>
            <a:endParaRPr lang="en-US" dirty="0">
              <a:solidFill>
                <a:srgbClr val="FF0000">
                  <a:alpha val="58000"/>
                </a:srgb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204510" y="4461510"/>
            <a:ext cx="1111277" cy="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7113" y="1197316"/>
            <a:ext cx="9334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not expensive ($50 for a 40 </a:t>
            </a:r>
            <a:r>
              <a:rPr lang="en-US" dirty="0" err="1" smtClean="0"/>
              <a:t>Gbps</a:t>
            </a:r>
            <a:r>
              <a:rPr lang="en-US" dirty="0" smtClean="0"/>
              <a:t> optic transceiver) to keep QSFP (easy) for Clock/Sync distribution and streaming data readout</a:t>
            </a:r>
          </a:p>
          <a:p>
            <a:endParaRPr lang="en-US" dirty="0" smtClean="0"/>
          </a:p>
          <a:p>
            <a:r>
              <a:rPr lang="en-US" dirty="0" smtClean="0"/>
              <a:t>Dedicated clock to keep the edge information (low jitter, no wandering), but</a:t>
            </a:r>
            <a:r>
              <a:rPr lang="en-US" dirty="0"/>
              <a:t>, we will keep an eye on the </a:t>
            </a:r>
            <a:r>
              <a:rPr lang="en-US" dirty="0" err="1"/>
              <a:t>LpGBT</a:t>
            </a:r>
            <a:r>
              <a:rPr lang="en-US" dirty="0"/>
              <a:t> development at the </a:t>
            </a:r>
            <a:r>
              <a:rPr lang="en-US" dirty="0" smtClean="0"/>
              <a:t>LHC</a:t>
            </a:r>
          </a:p>
        </p:txBody>
      </p:sp>
    </p:spTree>
    <p:extLst>
      <p:ext uri="{BB962C8B-B14F-4D97-AF65-F5344CB8AC3E}">
        <p14:creationId xmlns:p14="http://schemas.microsoft.com/office/powerpoint/2010/main" val="42457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559" y="182358"/>
            <a:ext cx="3945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VETROC Streaming TDC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04242" y="749888"/>
            <a:ext cx="363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3.1 TDC measurement principle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763" y="1643713"/>
            <a:ext cx="29646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edges of the pulse is measured against the system clock: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precision part: phase in the clock (using Xilinx FPGA carry chain delay and clock registers);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coarse part: number of clock cycles since system </a:t>
            </a:r>
            <a:r>
              <a:rPr lang="en-US" dirty="0" smtClean="0">
                <a:solidFill>
                  <a:srgbClr val="7030A0"/>
                </a:solidFill>
              </a:rPr>
              <a:t>reset (</a:t>
            </a:r>
            <a:r>
              <a:rPr lang="en-US" dirty="0" err="1" smtClean="0">
                <a:solidFill>
                  <a:srgbClr val="7030A0"/>
                </a:solidFill>
              </a:rPr>
              <a:t>T_zero</a:t>
            </a:r>
            <a:r>
              <a:rPr lang="en-US" dirty="0" smtClean="0">
                <a:solidFill>
                  <a:srgbClr val="7030A0"/>
                </a:solidFill>
              </a:rPr>
              <a:t>) </a:t>
            </a:r>
            <a:r>
              <a:rPr lang="en-US" dirty="0" smtClean="0">
                <a:solidFill>
                  <a:srgbClr val="7030A0"/>
                </a:solidFill>
              </a:rPr>
              <a:t>(a synchronous counter)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593053" y="1095611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93053" y="1095611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593053" y="1705211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21653" y="124801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83453" y="1248011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83453" y="1629011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821653" y="147661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25814" y="943211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Ch_In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770832" y="1312543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Calib_In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07353" y="1781411"/>
            <a:ext cx="4762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831053" y="2010011"/>
            <a:ext cx="87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79647" y="1731613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Calib_sel</a:t>
            </a:r>
            <a:endParaRPr lang="en-US" sz="16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12178" y="132421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12178" y="1324211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88378" y="140041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212178" y="1552811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288378" y="1481373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31253" y="132897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31253" y="132897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507453" y="140517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431253" y="155757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07453" y="1486135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650328" y="133180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50328" y="1331801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26528" y="140800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650328" y="1560401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726528" y="1488963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874165" y="132897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74165" y="132897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950365" y="140517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874165" y="155757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50365" y="1486135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82140" y="134288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182140" y="134288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258340" y="141908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82140" y="157148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258340" y="150004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401215" y="134764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401215" y="134764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477415" y="142384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401215" y="157624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477415" y="1504808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620290" y="135047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620290" y="135047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696490" y="142667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620290" y="157907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96490" y="150763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844127" y="134764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44127" y="134764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920327" y="142384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844127" y="157624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920327" y="1504808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167977" y="134129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167977" y="134129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244177" y="141749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167977" y="156989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244177" y="1498458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387052" y="1346058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387052" y="1346058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463252" y="142225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387052" y="1574658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463252" y="1503220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606127" y="134888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606127" y="134888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682327" y="142508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606127" y="157748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327" y="1506048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829964" y="1346058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829964" y="1346058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906164" y="142225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7829964" y="1574658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906164" y="1503220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731666" y="133653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731666" y="133653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807866" y="141273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8731666" y="156513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8807866" y="149369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950741" y="134129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950741" y="134129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026941" y="141749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950741" y="156989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026941" y="1498458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169816" y="134412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169816" y="134412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246016" y="142032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9169816" y="157272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9246016" y="150128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393653" y="134129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9393653" y="134129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469853" y="141749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393653" y="156989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9473028" y="1502038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9715916" y="133132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715916" y="133132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9792116" y="140752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715916" y="155992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9792116" y="1488485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934991" y="133608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9934991" y="133608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0011191" y="141228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9934991" y="156468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0011191" y="1493247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0154066" y="133891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0154066" y="133891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230266" y="14151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0154066" y="1567513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0230266" y="1496075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377903" y="133608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0377903" y="133608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454103" y="141228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377903" y="156468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0454103" y="1493247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174453" y="1521110"/>
            <a:ext cx="533400" cy="84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0765253" y="1217669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Carry Chain</a:t>
            </a:r>
          </a:p>
          <a:p>
            <a:r>
              <a:rPr lang="en-US" dirty="0" smtClean="0"/>
              <a:t>33x4 units</a:t>
            </a:r>
            <a:endParaRPr lang="en-US" dirty="0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5269328" y="238821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69328" y="238821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431253" y="238821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5269328" y="261681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4623951" y="2294958"/>
            <a:ext cx="5091965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818297" y="2227814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DoubleClock</a:t>
            </a:r>
            <a:endParaRPr lang="en-US" sz="1600" dirty="0" smtClean="0"/>
          </a:p>
          <a:p>
            <a:r>
              <a:rPr lang="en-US" sz="1600" dirty="0" smtClean="0"/>
              <a:t>500MHz</a:t>
            </a:r>
            <a:endParaRPr lang="en-US" sz="16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266143" y="2409102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0720803" y="2218668"/>
            <a:ext cx="940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</a:p>
          <a:p>
            <a:r>
              <a:rPr lang="en-US" dirty="0" smtClean="0"/>
              <a:t>132</a:t>
            </a:r>
            <a:endParaRPr lang="en-US" dirty="0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5347106" y="1474230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488402" y="239297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488402" y="239297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650327" y="239297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5488402" y="262157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485217" y="2413864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5566180" y="1478992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709068" y="239535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5709068" y="239535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868937" y="239297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709068" y="262395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705883" y="2416245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5786846" y="1481373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5914659" y="239818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5914659" y="239818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6076584" y="239818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5914659" y="262678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5911474" y="2419073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82" name="Straight Connector 181"/>
          <p:cNvCxnSpPr/>
          <p:nvPr/>
        </p:nvCxnSpPr>
        <p:spPr>
          <a:xfrm flipV="1">
            <a:off x="5992437" y="1484201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236896" y="240932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6236896" y="240932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398821" y="240932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6236896" y="263792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6233711" y="2430214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6314674" y="1495342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455970" y="241408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455970" y="2414089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6617895" y="241408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455970" y="2642689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452785" y="2434976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6533748" y="1500104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6676636" y="241647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676636" y="241647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838561" y="241647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6676636" y="264507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6673451" y="2437357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6754414" y="1502485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882227" y="241929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882227" y="241929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044152" y="241929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6882227" y="264789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6879042" y="2440185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6960005" y="1505313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7225918" y="24136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225918" y="24136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7387843" y="24136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7225918" y="26422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7222733" y="2434560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12" name="Straight Connector 211"/>
          <p:cNvCxnSpPr/>
          <p:nvPr/>
        </p:nvCxnSpPr>
        <p:spPr>
          <a:xfrm flipV="1">
            <a:off x="7303696" y="1499688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444992" y="241843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7444992" y="241843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7606917" y="241843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7444992" y="264703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7441807" y="2439322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18" name="Straight Connector 217"/>
          <p:cNvCxnSpPr/>
          <p:nvPr/>
        </p:nvCxnSpPr>
        <p:spPr>
          <a:xfrm flipV="1">
            <a:off x="7522770" y="1504450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7665658" y="242081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7665658" y="242081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7827583" y="242081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7665658" y="264941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7662473" y="2441703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24" name="Straight Connector 223"/>
          <p:cNvCxnSpPr/>
          <p:nvPr/>
        </p:nvCxnSpPr>
        <p:spPr>
          <a:xfrm flipV="1">
            <a:off x="7743436" y="1506831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7871249" y="242364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7871249" y="242364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8033174" y="242364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7871249" y="265224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7868064" y="2444531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30" name="Straight Connector 229"/>
          <p:cNvCxnSpPr/>
          <p:nvPr/>
        </p:nvCxnSpPr>
        <p:spPr>
          <a:xfrm flipV="1">
            <a:off x="7949027" y="1509659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8789607" y="240698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789607" y="2406982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951532" y="240698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8789607" y="2635582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8786422" y="2427869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8867385" y="1492997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9008681" y="241174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9008681" y="241174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9170606" y="241174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9008681" y="264034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9005496" y="2432631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42" name="Straight Connector 241"/>
          <p:cNvCxnSpPr/>
          <p:nvPr/>
        </p:nvCxnSpPr>
        <p:spPr>
          <a:xfrm flipV="1">
            <a:off x="9086459" y="1497759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9229347" y="241412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9229347" y="241412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9391272" y="241412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9229347" y="264272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9226162" y="2435012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48" name="Straight Connector 247"/>
          <p:cNvCxnSpPr/>
          <p:nvPr/>
        </p:nvCxnSpPr>
        <p:spPr>
          <a:xfrm flipV="1">
            <a:off x="9307125" y="1500140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9434938" y="241695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9434938" y="241695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9596863" y="241695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9434938" y="264555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9431753" y="2437840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54" name="Straight Connector 253"/>
          <p:cNvCxnSpPr/>
          <p:nvPr/>
        </p:nvCxnSpPr>
        <p:spPr>
          <a:xfrm flipV="1">
            <a:off x="9512716" y="1502968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9773857" y="2407611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9773857" y="2407611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9935782" y="2407611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9773857" y="2636211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9770672" y="2428498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60" name="Straight Connector 259"/>
          <p:cNvCxnSpPr/>
          <p:nvPr/>
        </p:nvCxnSpPr>
        <p:spPr>
          <a:xfrm flipV="1">
            <a:off x="9851635" y="1493626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9992931" y="24123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9992931" y="24123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10154856" y="24123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9992931" y="26409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9989746" y="2433260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66" name="Straight Connector 265"/>
          <p:cNvCxnSpPr/>
          <p:nvPr/>
        </p:nvCxnSpPr>
        <p:spPr>
          <a:xfrm flipV="1">
            <a:off x="10070709" y="1498388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10213597" y="241475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10213597" y="241475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10375522" y="241475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10213597" y="264335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10210412" y="2435641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72" name="Straight Connector 271"/>
          <p:cNvCxnSpPr/>
          <p:nvPr/>
        </p:nvCxnSpPr>
        <p:spPr>
          <a:xfrm flipV="1">
            <a:off x="10291375" y="1500769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0419188" y="241758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10419188" y="2417582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10581113" y="241758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10419188" y="2646182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10416003" y="2438469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78" name="Straight Connector 277"/>
          <p:cNvCxnSpPr/>
          <p:nvPr/>
        </p:nvCxnSpPr>
        <p:spPr>
          <a:xfrm flipV="1">
            <a:off x="10496966" y="1503597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174453" y="2549770"/>
            <a:ext cx="533400" cy="84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>
            <a:off x="5126453" y="3076811"/>
            <a:ext cx="557053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6675813" y="3047053"/>
            <a:ext cx="219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Rising/Falling edge finder</a:t>
            </a:r>
          </a:p>
          <a:p>
            <a:pPr algn="ctr"/>
            <a:r>
              <a:rPr lang="en-US" sz="1200" dirty="0" smtClean="0"/>
              <a:t>Pipelined edge position encoder</a:t>
            </a:r>
            <a:endParaRPr lang="en-US" sz="1200" dirty="0"/>
          </a:p>
        </p:txBody>
      </p:sp>
      <p:cxnSp>
        <p:nvCxnSpPr>
          <p:cNvPr id="282" name="Straight Arrow Connector 281"/>
          <p:cNvCxnSpPr/>
          <p:nvPr/>
        </p:nvCxnSpPr>
        <p:spPr>
          <a:xfrm>
            <a:off x="5347902" y="2619642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5578890" y="2619642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5797965" y="2626786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5993233" y="2626786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6319435" y="2623225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6550423" y="2623225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6769498" y="2630369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6964766" y="2630369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7301308" y="2630783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7532296" y="2630783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7751371" y="2637927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7946639" y="2637927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8875315" y="2627987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9106303" y="2627987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9325378" y="2635131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>
            <a:off x="9520646" y="2635131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9862749" y="2620843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10093737" y="2620843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10312812" y="2627987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10508080" y="2627987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>
            <a:off x="5100261" y="3461532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Rising edge</a:t>
            </a:r>
            <a:endParaRPr lang="en-US" sz="1100" dirty="0"/>
          </a:p>
        </p:txBody>
      </p:sp>
      <p:sp>
        <p:nvSpPr>
          <p:cNvPr id="303" name="TextBox 302"/>
          <p:cNvSpPr txBox="1"/>
          <p:nvPr/>
        </p:nvSpPr>
        <p:spPr>
          <a:xfrm>
            <a:off x="5898408" y="3479832"/>
            <a:ext cx="862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Falling Edge</a:t>
            </a:r>
            <a:endParaRPr lang="en-US" sz="1100" dirty="0"/>
          </a:p>
        </p:txBody>
      </p:sp>
      <p:cxnSp>
        <p:nvCxnSpPr>
          <p:cNvPr id="304" name="Straight Connector 303"/>
          <p:cNvCxnSpPr>
            <a:stCxn id="161" idx="2"/>
          </p:cNvCxnSpPr>
          <p:nvPr/>
        </p:nvCxnSpPr>
        <p:spPr>
          <a:xfrm flipH="1">
            <a:off x="4429636" y="2812589"/>
            <a:ext cx="2772" cy="59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endCxn id="280" idx="1"/>
          </p:cNvCxnSpPr>
          <p:nvPr/>
        </p:nvCxnSpPr>
        <p:spPr>
          <a:xfrm>
            <a:off x="4444197" y="3399976"/>
            <a:ext cx="6822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ectangle 305"/>
          <p:cNvSpPr/>
          <p:nvPr/>
        </p:nvSpPr>
        <p:spPr>
          <a:xfrm>
            <a:off x="5120892" y="4143611"/>
            <a:ext cx="519192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/>
          <p:cNvSpPr txBox="1"/>
          <p:nvPr/>
        </p:nvSpPr>
        <p:spPr>
          <a:xfrm>
            <a:off x="5535227" y="4339185"/>
            <a:ext cx="4104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 the edge phase (relative to the 250 MHz clock)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8420515" y="4078125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Fine_Time</a:t>
            </a:r>
            <a:r>
              <a:rPr lang="en-US" sz="1400" dirty="0" smtClean="0"/>
              <a:t>(5:0)</a:t>
            </a:r>
            <a:endParaRPr lang="en-US" sz="1400" dirty="0"/>
          </a:p>
        </p:txBody>
      </p:sp>
      <p:cxnSp>
        <p:nvCxnSpPr>
          <p:cNvPr id="309" name="Straight Arrow Connector 308"/>
          <p:cNvCxnSpPr/>
          <p:nvPr/>
        </p:nvCxnSpPr>
        <p:spPr>
          <a:xfrm>
            <a:off x="5507453" y="3723142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6236896" y="3723141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8941216" y="3723140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4444196" y="4497555"/>
            <a:ext cx="682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Rectangle 312"/>
          <p:cNvSpPr/>
          <p:nvPr/>
        </p:nvSpPr>
        <p:spPr>
          <a:xfrm>
            <a:off x="4992329" y="5322002"/>
            <a:ext cx="18748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026779" y="5393354"/>
            <a:ext cx="18173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Free running timer,</a:t>
            </a:r>
          </a:p>
          <a:p>
            <a:pPr algn="ctr"/>
            <a:r>
              <a:rPr lang="en-US" sz="1100" dirty="0" smtClean="0">
                <a:solidFill>
                  <a:srgbClr val="7030A0"/>
                </a:solidFill>
              </a:rPr>
              <a:t>(one timer for all channels)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7389430" y="5451288"/>
            <a:ext cx="2805114" cy="646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/>
          <p:cNvSpPr txBox="1"/>
          <p:nvPr/>
        </p:nvSpPr>
        <p:spPr>
          <a:xfrm>
            <a:off x="8427165" y="4640237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FineTDC</a:t>
            </a:r>
            <a:r>
              <a:rPr lang="en-US" sz="1400" dirty="0" smtClean="0"/>
              <a:t>(7:0) 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>
            <a:off x="9003118" y="4907248"/>
            <a:ext cx="5563" cy="54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7381491" y="5383963"/>
            <a:ext cx="1084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Coarse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Time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8681320" y="537983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Fine Time</a:t>
            </a:r>
            <a:endParaRPr lang="en-US" sz="1400" dirty="0"/>
          </a:p>
        </p:txBody>
      </p:sp>
      <p:cxnSp>
        <p:nvCxnSpPr>
          <p:cNvPr id="320" name="Straight Arrow Connector 319"/>
          <p:cNvCxnSpPr/>
          <p:nvPr/>
        </p:nvCxnSpPr>
        <p:spPr>
          <a:xfrm>
            <a:off x="6882227" y="5571558"/>
            <a:ext cx="5119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8107529" y="5766842"/>
            <a:ext cx="191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TDC data/Data Valid</a:t>
            </a:r>
            <a:endParaRPr lang="en-US" sz="1600" dirty="0"/>
          </a:p>
        </p:txBody>
      </p:sp>
      <p:cxnSp>
        <p:nvCxnSpPr>
          <p:cNvPr id="322" name="Straight Connector 321"/>
          <p:cNvCxnSpPr/>
          <p:nvPr/>
        </p:nvCxnSpPr>
        <p:spPr>
          <a:xfrm>
            <a:off x="4444196" y="4352358"/>
            <a:ext cx="0" cy="1040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>
            <a:off x="4444196" y="5379836"/>
            <a:ext cx="548133" cy="4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10403106" y="5437671"/>
            <a:ext cx="124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“ZERO”</a:t>
            </a:r>
          </a:p>
          <a:p>
            <a:r>
              <a:rPr lang="en-US" dirty="0" smtClean="0"/>
              <a:t>suppressed</a:t>
            </a:r>
            <a:endParaRPr lang="en-US" dirty="0"/>
          </a:p>
        </p:txBody>
      </p:sp>
      <p:cxnSp>
        <p:nvCxnSpPr>
          <p:cNvPr id="325" name="Straight Connector 324"/>
          <p:cNvCxnSpPr/>
          <p:nvPr/>
        </p:nvCxnSpPr>
        <p:spPr>
          <a:xfrm flipV="1">
            <a:off x="6182140" y="2294958"/>
            <a:ext cx="0" cy="234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187" idx="1"/>
          </p:cNvCxnSpPr>
          <p:nvPr/>
        </p:nvCxnSpPr>
        <p:spPr>
          <a:xfrm flipV="1">
            <a:off x="6182140" y="2522547"/>
            <a:ext cx="51571" cy="5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stCxn id="162" idx="1"/>
          </p:cNvCxnSpPr>
          <p:nvPr/>
        </p:nvCxnSpPr>
        <p:spPr>
          <a:xfrm flipH="1">
            <a:off x="5172172" y="2501435"/>
            <a:ext cx="93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V="1">
            <a:off x="5172172" y="2294958"/>
            <a:ext cx="0" cy="207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stCxn id="162" idx="3"/>
            <a:endCxn id="169" idx="1"/>
          </p:cNvCxnSpPr>
          <p:nvPr/>
        </p:nvCxnSpPr>
        <p:spPr>
          <a:xfrm>
            <a:off x="5431253" y="2501435"/>
            <a:ext cx="53964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stCxn id="169" idx="3"/>
            <a:endCxn id="175" idx="1"/>
          </p:cNvCxnSpPr>
          <p:nvPr/>
        </p:nvCxnSpPr>
        <p:spPr>
          <a:xfrm>
            <a:off x="5650327" y="2506197"/>
            <a:ext cx="55556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stCxn id="175" idx="3"/>
          </p:cNvCxnSpPr>
          <p:nvPr/>
        </p:nvCxnSpPr>
        <p:spPr>
          <a:xfrm flipV="1">
            <a:off x="5870993" y="2503816"/>
            <a:ext cx="12159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stCxn id="175" idx="3"/>
            <a:endCxn id="181" idx="1"/>
          </p:cNvCxnSpPr>
          <p:nvPr/>
        </p:nvCxnSpPr>
        <p:spPr>
          <a:xfrm>
            <a:off x="5870993" y="2508578"/>
            <a:ext cx="40481" cy="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stCxn id="187" idx="3"/>
            <a:endCxn id="193" idx="1"/>
          </p:cNvCxnSpPr>
          <p:nvPr/>
        </p:nvCxnSpPr>
        <p:spPr>
          <a:xfrm>
            <a:off x="6398821" y="2522547"/>
            <a:ext cx="53964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193" idx="3"/>
            <a:endCxn id="199" idx="1"/>
          </p:cNvCxnSpPr>
          <p:nvPr/>
        </p:nvCxnSpPr>
        <p:spPr>
          <a:xfrm>
            <a:off x="6617895" y="2527309"/>
            <a:ext cx="55556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stCxn id="199" idx="3"/>
            <a:endCxn id="205" idx="1"/>
          </p:cNvCxnSpPr>
          <p:nvPr/>
        </p:nvCxnSpPr>
        <p:spPr>
          <a:xfrm>
            <a:off x="6838561" y="2529690"/>
            <a:ext cx="40481" cy="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stCxn id="211" idx="1"/>
          </p:cNvCxnSpPr>
          <p:nvPr/>
        </p:nvCxnSpPr>
        <p:spPr>
          <a:xfrm flipH="1" flipV="1">
            <a:off x="7163215" y="2526044"/>
            <a:ext cx="59518" cy="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flipV="1">
            <a:off x="7163215" y="2294958"/>
            <a:ext cx="0" cy="231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211" idx="3"/>
            <a:endCxn id="217" idx="1"/>
          </p:cNvCxnSpPr>
          <p:nvPr/>
        </p:nvCxnSpPr>
        <p:spPr>
          <a:xfrm>
            <a:off x="7387843" y="2526893"/>
            <a:ext cx="53964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stCxn id="217" idx="3"/>
            <a:endCxn id="223" idx="1"/>
          </p:cNvCxnSpPr>
          <p:nvPr/>
        </p:nvCxnSpPr>
        <p:spPr>
          <a:xfrm>
            <a:off x="7606917" y="2531655"/>
            <a:ext cx="55556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223" idx="3"/>
            <a:endCxn id="229" idx="1"/>
          </p:cNvCxnSpPr>
          <p:nvPr/>
        </p:nvCxnSpPr>
        <p:spPr>
          <a:xfrm>
            <a:off x="7827583" y="2534036"/>
            <a:ext cx="40481" cy="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8707853" y="2294958"/>
            <a:ext cx="0" cy="212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endCxn id="235" idx="1"/>
          </p:cNvCxnSpPr>
          <p:nvPr/>
        </p:nvCxnSpPr>
        <p:spPr>
          <a:xfrm>
            <a:off x="8709370" y="2511652"/>
            <a:ext cx="77052" cy="8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235" idx="3"/>
            <a:endCxn id="241" idx="1"/>
          </p:cNvCxnSpPr>
          <p:nvPr/>
        </p:nvCxnSpPr>
        <p:spPr>
          <a:xfrm>
            <a:off x="8951532" y="2520202"/>
            <a:ext cx="53964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>
            <a:stCxn id="241" idx="3"/>
            <a:endCxn id="247" idx="1"/>
          </p:cNvCxnSpPr>
          <p:nvPr/>
        </p:nvCxnSpPr>
        <p:spPr>
          <a:xfrm>
            <a:off x="9170606" y="2524964"/>
            <a:ext cx="55556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247" idx="3"/>
            <a:endCxn id="253" idx="1"/>
          </p:cNvCxnSpPr>
          <p:nvPr/>
        </p:nvCxnSpPr>
        <p:spPr>
          <a:xfrm>
            <a:off x="9391272" y="2527345"/>
            <a:ext cx="40481" cy="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259" idx="1"/>
          </p:cNvCxnSpPr>
          <p:nvPr/>
        </p:nvCxnSpPr>
        <p:spPr>
          <a:xfrm flipH="1">
            <a:off x="9715916" y="2520831"/>
            <a:ext cx="54756" cy="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9715916" y="2294958"/>
            <a:ext cx="0" cy="23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259" idx="3"/>
            <a:endCxn id="265" idx="1"/>
          </p:cNvCxnSpPr>
          <p:nvPr/>
        </p:nvCxnSpPr>
        <p:spPr>
          <a:xfrm>
            <a:off x="9935782" y="2520831"/>
            <a:ext cx="53964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265" idx="3"/>
            <a:endCxn id="271" idx="1"/>
          </p:cNvCxnSpPr>
          <p:nvPr/>
        </p:nvCxnSpPr>
        <p:spPr>
          <a:xfrm>
            <a:off x="10154856" y="2525593"/>
            <a:ext cx="55556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stCxn id="271" idx="3"/>
            <a:endCxn id="277" idx="1"/>
          </p:cNvCxnSpPr>
          <p:nvPr/>
        </p:nvCxnSpPr>
        <p:spPr>
          <a:xfrm>
            <a:off x="10375522" y="2527974"/>
            <a:ext cx="40481" cy="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8222109" y="3417434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Fine_Time</a:t>
            </a:r>
            <a:r>
              <a:rPr lang="en-US" sz="1600" dirty="0" smtClean="0"/>
              <a:t>(5:0)</a:t>
            </a:r>
            <a:endParaRPr lang="en-US" sz="16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172858" y="989619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CLB</a:t>
            </a:r>
            <a:endParaRPr lang="en-US" sz="1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8739028" y="981443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CLB</a:t>
            </a:r>
            <a:endParaRPr lang="en-US" sz="1400" dirty="0"/>
          </a:p>
        </p:txBody>
      </p:sp>
      <p:sp>
        <p:nvSpPr>
          <p:cNvPr id="355" name="TextBox 354"/>
          <p:cNvSpPr txBox="1"/>
          <p:nvPr/>
        </p:nvSpPr>
        <p:spPr>
          <a:xfrm>
            <a:off x="6090920" y="992614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CLB</a:t>
            </a:r>
            <a:endParaRPr lang="en-US" sz="1400" dirty="0"/>
          </a:p>
        </p:txBody>
      </p:sp>
      <p:sp>
        <p:nvSpPr>
          <p:cNvPr id="356" name="TextBox 355"/>
          <p:cNvSpPr txBox="1"/>
          <p:nvPr/>
        </p:nvSpPr>
        <p:spPr>
          <a:xfrm>
            <a:off x="9614818" y="987865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CLB</a:t>
            </a:r>
            <a:endParaRPr lang="en-US" sz="1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4112560" y="3840181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Clock</a:t>
            </a:r>
          </a:p>
          <a:p>
            <a:r>
              <a:rPr lang="en-US" sz="1600" dirty="0" smtClean="0"/>
              <a:t>250MHz</a:t>
            </a:r>
            <a:endParaRPr lang="en-US" sz="1600" dirty="0"/>
          </a:p>
        </p:txBody>
      </p:sp>
      <p:sp>
        <p:nvSpPr>
          <p:cNvPr id="358" name="TextBox 357"/>
          <p:cNvSpPr txBox="1"/>
          <p:nvPr/>
        </p:nvSpPr>
        <p:spPr>
          <a:xfrm>
            <a:off x="5137592" y="4101208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Rising edge</a:t>
            </a:r>
            <a:endParaRPr lang="en-US" sz="1100" dirty="0"/>
          </a:p>
        </p:txBody>
      </p:sp>
      <p:sp>
        <p:nvSpPr>
          <p:cNvPr id="359" name="TextBox 358"/>
          <p:cNvSpPr txBox="1"/>
          <p:nvPr/>
        </p:nvSpPr>
        <p:spPr>
          <a:xfrm>
            <a:off x="5856699" y="4096519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Falling edge</a:t>
            </a:r>
            <a:endParaRPr lang="en-US" sz="1100" dirty="0"/>
          </a:p>
        </p:txBody>
      </p:sp>
      <p:cxnSp>
        <p:nvCxnSpPr>
          <p:cNvPr id="360" name="Straight Arrow Connector 359"/>
          <p:cNvCxnSpPr/>
          <p:nvPr/>
        </p:nvCxnSpPr>
        <p:spPr>
          <a:xfrm>
            <a:off x="9962764" y="4888532"/>
            <a:ext cx="5563" cy="54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 360"/>
          <p:cNvSpPr txBox="1"/>
          <p:nvPr/>
        </p:nvSpPr>
        <p:spPr>
          <a:xfrm>
            <a:off x="9554388" y="4497555"/>
            <a:ext cx="75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Edge </a:t>
            </a:r>
          </a:p>
          <a:p>
            <a:pPr algn="ctr"/>
            <a:r>
              <a:rPr lang="en-US" sz="1200" dirty="0" smtClean="0"/>
              <a:t>Detected</a:t>
            </a:r>
            <a:endParaRPr lang="en-US" sz="1200" dirty="0"/>
          </a:p>
        </p:txBody>
      </p:sp>
      <p:sp>
        <p:nvSpPr>
          <p:cNvPr id="362" name="TextBox 361"/>
          <p:cNvSpPr txBox="1"/>
          <p:nvPr/>
        </p:nvSpPr>
        <p:spPr>
          <a:xfrm>
            <a:off x="9640197" y="5379835"/>
            <a:ext cx="541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Valid</a:t>
            </a:r>
            <a:endParaRPr lang="en-US" sz="1400" dirty="0"/>
          </a:p>
        </p:txBody>
      </p:sp>
      <p:cxnSp>
        <p:nvCxnSpPr>
          <p:cNvPr id="363" name="Straight Arrow Connector 362"/>
          <p:cNvCxnSpPr/>
          <p:nvPr/>
        </p:nvCxnSpPr>
        <p:spPr>
          <a:xfrm>
            <a:off x="4197391" y="5936119"/>
            <a:ext cx="7949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5053" y="5649828"/>
            <a:ext cx="95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SYNC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dirty="0" err="1" smtClean="0">
                <a:solidFill>
                  <a:srgbClr val="7030A0"/>
                </a:solidFill>
              </a:rPr>
              <a:t>T_zero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7472</TotalTime>
  <Words>1808</Words>
  <Application>Microsoft Office PowerPoint</Application>
  <PresentationFormat>Widescreen</PresentationFormat>
  <Paragraphs>395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105</cp:revision>
  <dcterms:created xsi:type="dcterms:W3CDTF">2019-05-13T13:36:05Z</dcterms:created>
  <dcterms:modified xsi:type="dcterms:W3CDTF">2019-05-20T16:23:41Z</dcterms:modified>
</cp:coreProperties>
</file>