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44"/>
  </p:notesMasterIdLst>
  <p:handoutMasterIdLst>
    <p:handoutMasterId r:id="rId45"/>
  </p:handoutMasterIdLst>
  <p:sldIdLst>
    <p:sldId id="256" r:id="rId2"/>
    <p:sldId id="257" r:id="rId3"/>
    <p:sldId id="258" r:id="rId4"/>
    <p:sldId id="259" r:id="rId5"/>
    <p:sldId id="260" r:id="rId6"/>
    <p:sldId id="261" r:id="rId7"/>
    <p:sldId id="264" r:id="rId8"/>
    <p:sldId id="313" r:id="rId9"/>
    <p:sldId id="314" r:id="rId10"/>
    <p:sldId id="315" r:id="rId11"/>
    <p:sldId id="268" r:id="rId12"/>
    <p:sldId id="269" r:id="rId13"/>
    <p:sldId id="270" r:id="rId14"/>
    <p:sldId id="271" r:id="rId15"/>
    <p:sldId id="272" r:id="rId16"/>
    <p:sldId id="273" r:id="rId17"/>
    <p:sldId id="274" r:id="rId18"/>
    <p:sldId id="294" r:id="rId19"/>
    <p:sldId id="275" r:id="rId20"/>
    <p:sldId id="276" r:id="rId21"/>
    <p:sldId id="277" r:id="rId22"/>
    <p:sldId id="278" r:id="rId23"/>
    <p:sldId id="279" r:id="rId24"/>
    <p:sldId id="283" r:id="rId25"/>
    <p:sldId id="281" r:id="rId26"/>
    <p:sldId id="284" r:id="rId27"/>
    <p:sldId id="288" r:id="rId28"/>
    <p:sldId id="266" r:id="rId29"/>
    <p:sldId id="304" r:id="rId30"/>
    <p:sldId id="267" r:id="rId31"/>
    <p:sldId id="290" r:id="rId32"/>
    <p:sldId id="289" r:id="rId33"/>
    <p:sldId id="292" r:id="rId34"/>
    <p:sldId id="293" r:id="rId35"/>
    <p:sldId id="305" r:id="rId36"/>
    <p:sldId id="306" r:id="rId37"/>
    <p:sldId id="307" r:id="rId38"/>
    <p:sldId id="308" r:id="rId39"/>
    <p:sldId id="296" r:id="rId40"/>
    <p:sldId id="297" r:id="rId41"/>
    <p:sldId id="309" r:id="rId42"/>
    <p:sldId id="310" r:id="rId43"/>
  </p:sldIdLst>
  <p:sldSz cx="12192000" cy="6858000"/>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0" autoAdjust="0"/>
    <p:restoredTop sz="94660"/>
  </p:normalViewPr>
  <p:slideViewPr>
    <p:cSldViewPr snapToGrid="0">
      <p:cViewPr varScale="1">
        <p:scale>
          <a:sx n="128" d="100"/>
          <a:sy n="128" d="100"/>
        </p:scale>
        <p:origin x="156" y="120"/>
      </p:cViewPr>
      <p:guideLst/>
    </p:cSldViewPr>
  </p:slideViewPr>
  <p:notesTextViewPr>
    <p:cViewPr>
      <p:scale>
        <a:sx n="1" d="1"/>
        <a:sy n="1" d="1"/>
      </p:scale>
      <p:origin x="0" y="0"/>
    </p:cViewPr>
  </p:notesTextViewPr>
  <p:sorterViewPr>
    <p:cViewPr>
      <p:scale>
        <a:sx n="120" d="100"/>
        <a:sy n="120" d="100"/>
      </p:scale>
      <p:origin x="0" y="-30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1"/>
            <a:ext cx="2944813" cy="497200"/>
          </a:xfrm>
          <a:prstGeom prst="rect">
            <a:avLst/>
          </a:prstGeom>
        </p:spPr>
        <p:txBody>
          <a:bodyPr vert="horz" lIns="91429" tIns="45715" rIns="91429" bIns="45715" rtlCol="0"/>
          <a:lstStyle>
            <a:lvl1pPr algn="l">
              <a:defRPr sz="1200"/>
            </a:lvl1pPr>
          </a:lstStyle>
          <a:p>
            <a:endParaRPr lang="it-IT"/>
          </a:p>
        </p:txBody>
      </p:sp>
      <p:sp>
        <p:nvSpPr>
          <p:cNvPr id="3" name="Segnaposto data 2"/>
          <p:cNvSpPr>
            <a:spLocks noGrp="1"/>
          </p:cNvSpPr>
          <p:nvPr>
            <p:ph type="dt" sz="quarter" idx="1"/>
          </p:nvPr>
        </p:nvSpPr>
        <p:spPr>
          <a:xfrm>
            <a:off x="3848101" y="1"/>
            <a:ext cx="2944813" cy="497200"/>
          </a:xfrm>
          <a:prstGeom prst="rect">
            <a:avLst/>
          </a:prstGeom>
        </p:spPr>
        <p:txBody>
          <a:bodyPr vert="horz" lIns="91429" tIns="45715" rIns="91429" bIns="45715" rtlCol="0"/>
          <a:lstStyle>
            <a:lvl1pPr algn="r">
              <a:defRPr sz="1200"/>
            </a:lvl1pPr>
          </a:lstStyle>
          <a:p>
            <a:fld id="{A043F067-3718-4390-B0EC-F18B7B10B4BE}" type="datetimeFigureOut">
              <a:rPr lang="it-IT" smtClean="0"/>
              <a:t>19/03/2019</a:t>
            </a:fld>
            <a:endParaRPr lang="it-IT"/>
          </a:p>
        </p:txBody>
      </p:sp>
      <p:sp>
        <p:nvSpPr>
          <p:cNvPr id="4" name="Segnaposto piè di pagina 3"/>
          <p:cNvSpPr>
            <a:spLocks noGrp="1"/>
          </p:cNvSpPr>
          <p:nvPr>
            <p:ph type="ftr" sz="quarter" idx="2"/>
          </p:nvPr>
        </p:nvSpPr>
        <p:spPr>
          <a:xfrm>
            <a:off x="3" y="9408800"/>
            <a:ext cx="2944813" cy="497200"/>
          </a:xfrm>
          <a:prstGeom prst="rect">
            <a:avLst/>
          </a:prstGeom>
        </p:spPr>
        <p:txBody>
          <a:bodyPr vert="horz" lIns="91429" tIns="45715" rIns="91429" bIns="45715" rtlCol="0" anchor="b"/>
          <a:lstStyle>
            <a:lvl1pPr algn="l">
              <a:defRPr sz="1200"/>
            </a:lvl1pPr>
          </a:lstStyle>
          <a:p>
            <a:r>
              <a:rPr lang="it-IT" smtClean="0"/>
              <a:t>Roma Tor Vergata        Riunione RSPP 20 marzo 2019</a:t>
            </a:r>
            <a:endParaRPr lang="it-IT"/>
          </a:p>
        </p:txBody>
      </p:sp>
      <p:sp>
        <p:nvSpPr>
          <p:cNvPr id="5" name="Segnaposto numero diapositiva 4"/>
          <p:cNvSpPr>
            <a:spLocks noGrp="1"/>
          </p:cNvSpPr>
          <p:nvPr>
            <p:ph type="sldNum" sz="quarter" idx="3"/>
          </p:nvPr>
        </p:nvSpPr>
        <p:spPr>
          <a:xfrm>
            <a:off x="3848101" y="9408800"/>
            <a:ext cx="2944813" cy="497200"/>
          </a:xfrm>
          <a:prstGeom prst="rect">
            <a:avLst/>
          </a:prstGeom>
        </p:spPr>
        <p:txBody>
          <a:bodyPr vert="horz" lIns="91429" tIns="45715" rIns="91429" bIns="45715" rtlCol="0" anchor="b"/>
          <a:lstStyle>
            <a:lvl1pPr algn="r">
              <a:defRPr sz="1200"/>
            </a:lvl1pPr>
          </a:lstStyle>
          <a:p>
            <a:fld id="{B6AC5D74-1E0F-406A-80DB-C94272BCECC9}" type="slidenum">
              <a:rPr lang="it-IT" smtClean="0"/>
              <a:t>‹N›</a:t>
            </a:fld>
            <a:endParaRPr lang="it-IT"/>
          </a:p>
        </p:txBody>
      </p:sp>
    </p:spTree>
    <p:extLst>
      <p:ext uri="{BB962C8B-B14F-4D97-AF65-F5344CB8AC3E}">
        <p14:creationId xmlns:p14="http://schemas.microsoft.com/office/powerpoint/2010/main" val="108218530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1"/>
            <a:ext cx="2944813" cy="497200"/>
          </a:xfrm>
          <a:prstGeom prst="rect">
            <a:avLst/>
          </a:prstGeom>
        </p:spPr>
        <p:txBody>
          <a:bodyPr vert="horz" lIns="91429" tIns="45715" rIns="91429" bIns="45715" rtlCol="0"/>
          <a:lstStyle>
            <a:lvl1pPr algn="l">
              <a:defRPr sz="1200"/>
            </a:lvl1pPr>
          </a:lstStyle>
          <a:p>
            <a:endParaRPr lang="it-IT"/>
          </a:p>
        </p:txBody>
      </p:sp>
      <p:sp>
        <p:nvSpPr>
          <p:cNvPr id="3" name="Segnaposto data 2"/>
          <p:cNvSpPr>
            <a:spLocks noGrp="1"/>
          </p:cNvSpPr>
          <p:nvPr>
            <p:ph type="dt" idx="1"/>
          </p:nvPr>
        </p:nvSpPr>
        <p:spPr>
          <a:xfrm>
            <a:off x="3848101" y="1"/>
            <a:ext cx="2944813" cy="497200"/>
          </a:xfrm>
          <a:prstGeom prst="rect">
            <a:avLst/>
          </a:prstGeom>
        </p:spPr>
        <p:txBody>
          <a:bodyPr vert="horz" lIns="91429" tIns="45715" rIns="91429" bIns="45715" rtlCol="0"/>
          <a:lstStyle>
            <a:lvl1pPr algn="r">
              <a:defRPr sz="1200"/>
            </a:lvl1pPr>
          </a:lstStyle>
          <a:p>
            <a:fld id="{0ECE21D5-F340-4BCF-AC09-D21A53288423}" type="datetimeFigureOut">
              <a:rPr lang="it-IT" smtClean="0"/>
              <a:t>19/03/2019</a:t>
            </a:fld>
            <a:endParaRPr lang="it-IT"/>
          </a:p>
        </p:txBody>
      </p:sp>
      <p:sp>
        <p:nvSpPr>
          <p:cNvPr id="4" name="Segnaposto immagine diapositiva 3"/>
          <p:cNvSpPr>
            <a:spLocks noGrp="1" noRot="1" noChangeAspect="1"/>
          </p:cNvSpPr>
          <p:nvPr>
            <p:ph type="sldImg" idx="2"/>
          </p:nvPr>
        </p:nvSpPr>
        <p:spPr>
          <a:xfrm>
            <a:off x="425450" y="1238250"/>
            <a:ext cx="5943600" cy="3344863"/>
          </a:xfrm>
          <a:prstGeom prst="rect">
            <a:avLst/>
          </a:prstGeom>
          <a:noFill/>
          <a:ln w="12700">
            <a:solidFill>
              <a:prstClr val="black"/>
            </a:solidFill>
          </a:ln>
        </p:spPr>
        <p:txBody>
          <a:bodyPr vert="horz" lIns="91429" tIns="45715" rIns="91429" bIns="45715" rtlCol="0" anchor="ctr"/>
          <a:lstStyle/>
          <a:p>
            <a:endParaRPr lang="it-IT"/>
          </a:p>
        </p:txBody>
      </p:sp>
      <p:sp>
        <p:nvSpPr>
          <p:cNvPr id="5" name="Segnaposto note 4"/>
          <p:cNvSpPr>
            <a:spLocks noGrp="1"/>
          </p:cNvSpPr>
          <p:nvPr>
            <p:ph type="body" sz="quarter" idx="3"/>
          </p:nvPr>
        </p:nvSpPr>
        <p:spPr>
          <a:xfrm>
            <a:off x="679450" y="4767737"/>
            <a:ext cx="5435600" cy="3900012"/>
          </a:xfrm>
          <a:prstGeom prst="rect">
            <a:avLst/>
          </a:prstGeom>
        </p:spPr>
        <p:txBody>
          <a:bodyPr vert="horz" lIns="91429" tIns="45715" rIns="91429" bIns="45715"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3" y="9408800"/>
            <a:ext cx="2944813" cy="497200"/>
          </a:xfrm>
          <a:prstGeom prst="rect">
            <a:avLst/>
          </a:prstGeom>
        </p:spPr>
        <p:txBody>
          <a:bodyPr vert="horz" lIns="91429" tIns="45715" rIns="91429" bIns="45715" rtlCol="0" anchor="b"/>
          <a:lstStyle>
            <a:lvl1pPr algn="l">
              <a:defRPr sz="1200"/>
            </a:lvl1pPr>
          </a:lstStyle>
          <a:p>
            <a:r>
              <a:rPr lang="it-IT" smtClean="0"/>
              <a:t>Roma Tor Vergata        Riunione RSPP 20 marzo 2019</a:t>
            </a:r>
            <a:endParaRPr lang="it-IT"/>
          </a:p>
        </p:txBody>
      </p:sp>
      <p:sp>
        <p:nvSpPr>
          <p:cNvPr id="7" name="Segnaposto numero diapositiva 6"/>
          <p:cNvSpPr>
            <a:spLocks noGrp="1"/>
          </p:cNvSpPr>
          <p:nvPr>
            <p:ph type="sldNum" sz="quarter" idx="5"/>
          </p:nvPr>
        </p:nvSpPr>
        <p:spPr>
          <a:xfrm>
            <a:off x="3848101" y="9408800"/>
            <a:ext cx="2944813" cy="497200"/>
          </a:xfrm>
          <a:prstGeom prst="rect">
            <a:avLst/>
          </a:prstGeom>
        </p:spPr>
        <p:txBody>
          <a:bodyPr vert="horz" lIns="91429" tIns="45715" rIns="91429" bIns="45715" rtlCol="0" anchor="b"/>
          <a:lstStyle>
            <a:lvl1pPr algn="r">
              <a:defRPr sz="1200"/>
            </a:lvl1pPr>
          </a:lstStyle>
          <a:p>
            <a:fld id="{A0037FF7-8B5C-43B2-9660-29DF15C3D289}" type="slidenum">
              <a:rPr lang="it-IT" smtClean="0"/>
              <a:t>‹N›</a:t>
            </a:fld>
            <a:endParaRPr lang="it-IT"/>
          </a:p>
        </p:txBody>
      </p:sp>
    </p:spTree>
    <p:extLst>
      <p:ext uri="{BB962C8B-B14F-4D97-AF65-F5344CB8AC3E}">
        <p14:creationId xmlns:p14="http://schemas.microsoft.com/office/powerpoint/2010/main" val="211972261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0037FF7-8B5C-43B2-9660-29DF15C3D289}" type="slidenum">
              <a:rPr lang="it-IT" smtClean="0"/>
              <a:t>30</a:t>
            </a:fld>
            <a:endParaRPr lang="it-IT"/>
          </a:p>
        </p:txBody>
      </p:sp>
      <p:sp>
        <p:nvSpPr>
          <p:cNvPr id="5" name="Segnaposto piè di pagina 4"/>
          <p:cNvSpPr>
            <a:spLocks noGrp="1"/>
          </p:cNvSpPr>
          <p:nvPr>
            <p:ph type="ftr" sz="quarter" idx="11"/>
          </p:nvPr>
        </p:nvSpPr>
        <p:spPr/>
        <p:txBody>
          <a:bodyPr/>
          <a:lstStyle/>
          <a:p>
            <a:r>
              <a:rPr lang="it-IT" smtClean="0"/>
              <a:t>Roma Tor Vergata        Riunione RSPP 20 marzo 2019</a:t>
            </a:r>
            <a:endParaRPr lang="it-IT"/>
          </a:p>
        </p:txBody>
      </p:sp>
    </p:spTree>
    <p:extLst>
      <p:ext uri="{BB962C8B-B14F-4D97-AF65-F5344CB8AC3E}">
        <p14:creationId xmlns:p14="http://schemas.microsoft.com/office/powerpoint/2010/main" val="3980111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0037FF7-8B5C-43B2-9660-29DF15C3D289}" type="slidenum">
              <a:rPr lang="it-IT" smtClean="0"/>
              <a:t>31</a:t>
            </a:fld>
            <a:endParaRPr lang="it-IT"/>
          </a:p>
        </p:txBody>
      </p:sp>
      <p:sp>
        <p:nvSpPr>
          <p:cNvPr id="5" name="Segnaposto piè di pagina 4"/>
          <p:cNvSpPr>
            <a:spLocks noGrp="1"/>
          </p:cNvSpPr>
          <p:nvPr>
            <p:ph type="ftr" sz="quarter" idx="11"/>
          </p:nvPr>
        </p:nvSpPr>
        <p:spPr/>
        <p:txBody>
          <a:bodyPr/>
          <a:lstStyle/>
          <a:p>
            <a:r>
              <a:rPr lang="it-IT" smtClean="0"/>
              <a:t>Roma Tor Vergata        Riunione RSPP 20 marzo 2019</a:t>
            </a:r>
            <a:endParaRPr lang="it-IT"/>
          </a:p>
        </p:txBody>
      </p:sp>
    </p:spTree>
    <p:extLst>
      <p:ext uri="{BB962C8B-B14F-4D97-AF65-F5344CB8AC3E}">
        <p14:creationId xmlns:p14="http://schemas.microsoft.com/office/powerpoint/2010/main" val="1281542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0037FF7-8B5C-43B2-9660-29DF15C3D289}" type="slidenum">
              <a:rPr lang="it-IT" smtClean="0"/>
              <a:t>33</a:t>
            </a:fld>
            <a:endParaRPr lang="it-IT"/>
          </a:p>
        </p:txBody>
      </p:sp>
      <p:sp>
        <p:nvSpPr>
          <p:cNvPr id="5" name="Segnaposto piè di pagina 4"/>
          <p:cNvSpPr>
            <a:spLocks noGrp="1"/>
          </p:cNvSpPr>
          <p:nvPr>
            <p:ph type="ftr" sz="quarter" idx="11"/>
          </p:nvPr>
        </p:nvSpPr>
        <p:spPr/>
        <p:txBody>
          <a:bodyPr/>
          <a:lstStyle/>
          <a:p>
            <a:r>
              <a:rPr lang="it-IT" smtClean="0"/>
              <a:t>Roma Tor Vergata        Riunione RSPP 20 marzo 2019</a:t>
            </a:r>
            <a:endParaRPr lang="it-IT"/>
          </a:p>
        </p:txBody>
      </p:sp>
    </p:spTree>
    <p:extLst>
      <p:ext uri="{BB962C8B-B14F-4D97-AF65-F5344CB8AC3E}">
        <p14:creationId xmlns:p14="http://schemas.microsoft.com/office/powerpoint/2010/main" val="1896799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0037FF7-8B5C-43B2-9660-29DF15C3D289}" type="slidenum">
              <a:rPr lang="it-IT" smtClean="0"/>
              <a:t>39</a:t>
            </a:fld>
            <a:endParaRPr lang="it-IT"/>
          </a:p>
        </p:txBody>
      </p:sp>
      <p:sp>
        <p:nvSpPr>
          <p:cNvPr id="5" name="Segnaposto piè di pagina 4"/>
          <p:cNvSpPr>
            <a:spLocks noGrp="1"/>
          </p:cNvSpPr>
          <p:nvPr>
            <p:ph type="ftr" sz="quarter" idx="11"/>
          </p:nvPr>
        </p:nvSpPr>
        <p:spPr/>
        <p:txBody>
          <a:bodyPr/>
          <a:lstStyle/>
          <a:p>
            <a:r>
              <a:rPr lang="it-IT" smtClean="0"/>
              <a:t>Roma Tor Vergata        Riunione RSPP 20 marzo 2019</a:t>
            </a:r>
            <a:endParaRPr lang="it-IT"/>
          </a:p>
        </p:txBody>
      </p:sp>
    </p:spTree>
    <p:extLst>
      <p:ext uri="{BB962C8B-B14F-4D97-AF65-F5344CB8AC3E}">
        <p14:creationId xmlns:p14="http://schemas.microsoft.com/office/powerpoint/2010/main" val="2212400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A38DF78-D2B4-4B53-B9AB-A55F0B154DBB}" type="datetime1">
              <a:rPr lang="it-IT" smtClean="0"/>
              <a:t>19/03/2019</a:t>
            </a:fld>
            <a:endParaRPr lang="it-IT"/>
          </a:p>
        </p:txBody>
      </p:sp>
      <p:sp>
        <p:nvSpPr>
          <p:cNvPr id="5" name="Footer Placeholder 4"/>
          <p:cNvSpPr>
            <a:spLocks noGrp="1"/>
          </p:cNvSpPr>
          <p:nvPr>
            <p:ph type="ftr" sz="quarter" idx="11"/>
          </p:nvPr>
        </p:nvSpPr>
        <p:spPr/>
        <p:txBody>
          <a:bodyPr/>
          <a:lstStyle/>
          <a:p>
            <a:r>
              <a:rPr lang="it-IT" smtClean="0"/>
              <a:t>Paolo Villani          INFN Roma Tor Vergata          20 marzo 2019</a:t>
            </a:r>
            <a:endParaRPr lang="it-IT"/>
          </a:p>
        </p:txBody>
      </p:sp>
      <p:sp>
        <p:nvSpPr>
          <p:cNvPr id="6" name="Slide Number Placeholder 5"/>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3152792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C3A76428-B51F-4DF7-B472-9B284FC5B44C}" type="datetime1">
              <a:rPr lang="it-IT" smtClean="0"/>
              <a:t>19/03/2019</a:t>
            </a:fld>
            <a:endParaRPr lang="it-IT"/>
          </a:p>
        </p:txBody>
      </p:sp>
      <p:sp>
        <p:nvSpPr>
          <p:cNvPr id="6" name="Footer Placeholder 5"/>
          <p:cNvSpPr>
            <a:spLocks noGrp="1"/>
          </p:cNvSpPr>
          <p:nvPr>
            <p:ph type="ftr" sz="quarter" idx="11"/>
          </p:nvPr>
        </p:nvSpPr>
        <p:spPr/>
        <p:txBody>
          <a:bodyPr/>
          <a:lstStyle/>
          <a:p>
            <a:r>
              <a:rPr lang="it-IT" smtClean="0"/>
              <a:t>Paolo Villani          INFN Roma Tor Vergata          20 marzo 2019</a:t>
            </a:r>
            <a:endParaRPr lang="it-IT"/>
          </a:p>
        </p:txBody>
      </p:sp>
      <p:sp>
        <p:nvSpPr>
          <p:cNvPr id="7" name="Slide Number Placeholder 6"/>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3913317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88C02A99-D646-4A00-9921-A44882C1072A}" type="datetime1">
              <a:rPr lang="it-IT" smtClean="0"/>
              <a:t>19/03/2019</a:t>
            </a:fld>
            <a:endParaRPr lang="it-IT"/>
          </a:p>
        </p:txBody>
      </p:sp>
      <p:sp>
        <p:nvSpPr>
          <p:cNvPr id="6" name="Footer Placeholder 5"/>
          <p:cNvSpPr>
            <a:spLocks noGrp="1"/>
          </p:cNvSpPr>
          <p:nvPr>
            <p:ph type="ftr" sz="quarter" idx="11"/>
          </p:nvPr>
        </p:nvSpPr>
        <p:spPr/>
        <p:txBody>
          <a:bodyPr/>
          <a:lstStyle/>
          <a:p>
            <a:r>
              <a:rPr lang="it-IT" smtClean="0"/>
              <a:t>Paolo Villani          INFN Roma Tor Vergata          20 marzo 2019</a:t>
            </a:r>
            <a:endParaRPr lang="it-IT"/>
          </a:p>
        </p:txBody>
      </p:sp>
      <p:sp>
        <p:nvSpPr>
          <p:cNvPr id="7" name="Slide Number Placeholder 6"/>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4192416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191FE555-19F7-4B62-B502-D4CED18B32E2}" type="datetime1">
              <a:rPr lang="it-IT" smtClean="0"/>
              <a:t>19/03/2019</a:t>
            </a:fld>
            <a:endParaRPr lang="it-IT"/>
          </a:p>
        </p:txBody>
      </p:sp>
      <p:sp>
        <p:nvSpPr>
          <p:cNvPr id="6" name="Footer Placeholder 5"/>
          <p:cNvSpPr>
            <a:spLocks noGrp="1"/>
          </p:cNvSpPr>
          <p:nvPr>
            <p:ph type="ftr" sz="quarter" idx="11"/>
          </p:nvPr>
        </p:nvSpPr>
        <p:spPr/>
        <p:txBody>
          <a:bodyPr/>
          <a:lstStyle/>
          <a:p>
            <a:r>
              <a:rPr lang="it-IT" smtClean="0"/>
              <a:t>Paolo Villani          INFN Roma Tor Vergata          20 marzo 2019</a:t>
            </a:r>
            <a:endParaRPr lang="it-IT"/>
          </a:p>
        </p:txBody>
      </p:sp>
      <p:sp>
        <p:nvSpPr>
          <p:cNvPr id="7" name="Slide Number Placeholder 6"/>
          <p:cNvSpPr>
            <a:spLocks noGrp="1"/>
          </p:cNvSpPr>
          <p:nvPr>
            <p:ph type="sldNum" sz="quarter" idx="12"/>
          </p:nvPr>
        </p:nvSpPr>
        <p:spPr/>
        <p:txBody>
          <a:bodyPr/>
          <a:lstStyle/>
          <a:p>
            <a:fld id="{ABBC36F5-BB6E-4662-A9E0-63781ED645A6}" type="slidenum">
              <a:rPr lang="it-IT" smtClean="0"/>
              <a:t>‹N›</a:t>
            </a:fld>
            <a:endParaRPr lang="it-IT"/>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677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A16FE219-6EC8-42B1-82D7-B374CC626013}" type="datetime1">
              <a:rPr lang="it-IT" smtClean="0"/>
              <a:t>19/03/2019</a:t>
            </a:fld>
            <a:endParaRPr lang="it-IT"/>
          </a:p>
        </p:txBody>
      </p:sp>
      <p:sp>
        <p:nvSpPr>
          <p:cNvPr id="6" name="Footer Placeholder 5"/>
          <p:cNvSpPr>
            <a:spLocks noGrp="1"/>
          </p:cNvSpPr>
          <p:nvPr>
            <p:ph type="ftr" sz="quarter" idx="11"/>
          </p:nvPr>
        </p:nvSpPr>
        <p:spPr/>
        <p:txBody>
          <a:bodyPr/>
          <a:lstStyle/>
          <a:p>
            <a:r>
              <a:rPr lang="it-IT" smtClean="0"/>
              <a:t>Paolo Villani          INFN Roma Tor Vergata          20 marzo 2019</a:t>
            </a:r>
            <a:endParaRPr lang="it-IT"/>
          </a:p>
        </p:txBody>
      </p:sp>
      <p:sp>
        <p:nvSpPr>
          <p:cNvPr id="7" name="Slide Number Placeholder 6"/>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1525080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3" name="Date Placeholder 2"/>
          <p:cNvSpPr>
            <a:spLocks noGrp="1"/>
          </p:cNvSpPr>
          <p:nvPr>
            <p:ph type="dt" sz="half" idx="10"/>
          </p:nvPr>
        </p:nvSpPr>
        <p:spPr/>
        <p:txBody>
          <a:bodyPr/>
          <a:lstStyle/>
          <a:p>
            <a:fld id="{21E2F3EB-A5BE-4C1F-8EE3-4F26EAF9CD48}" type="datetime1">
              <a:rPr lang="it-IT" smtClean="0"/>
              <a:t>19/03/2019</a:t>
            </a:fld>
            <a:endParaRPr lang="it-IT"/>
          </a:p>
        </p:txBody>
      </p:sp>
      <p:sp>
        <p:nvSpPr>
          <p:cNvPr id="4" name="Footer Placeholder 3"/>
          <p:cNvSpPr>
            <a:spLocks noGrp="1"/>
          </p:cNvSpPr>
          <p:nvPr>
            <p:ph type="ftr" sz="quarter" idx="11"/>
          </p:nvPr>
        </p:nvSpPr>
        <p:spPr/>
        <p:txBody>
          <a:bodyPr/>
          <a:lstStyle/>
          <a:p>
            <a:r>
              <a:rPr lang="it-IT" smtClean="0"/>
              <a:t>Paolo Villani          INFN Roma Tor Vergata          20 marzo 2019</a:t>
            </a:r>
            <a:endParaRPr lang="it-IT"/>
          </a:p>
        </p:txBody>
      </p:sp>
      <p:sp>
        <p:nvSpPr>
          <p:cNvPr id="5" name="Slide Number Placeholder 4"/>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4179767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3" name="Date Placeholder 2"/>
          <p:cNvSpPr>
            <a:spLocks noGrp="1"/>
          </p:cNvSpPr>
          <p:nvPr>
            <p:ph type="dt" sz="half" idx="10"/>
          </p:nvPr>
        </p:nvSpPr>
        <p:spPr/>
        <p:txBody>
          <a:bodyPr/>
          <a:lstStyle/>
          <a:p>
            <a:fld id="{07088670-95CD-43D6-932B-71EC8A4379B1}" type="datetime1">
              <a:rPr lang="it-IT" smtClean="0"/>
              <a:t>19/03/2019</a:t>
            </a:fld>
            <a:endParaRPr lang="it-IT"/>
          </a:p>
        </p:txBody>
      </p:sp>
      <p:sp>
        <p:nvSpPr>
          <p:cNvPr id="4" name="Footer Placeholder 3"/>
          <p:cNvSpPr>
            <a:spLocks noGrp="1"/>
          </p:cNvSpPr>
          <p:nvPr>
            <p:ph type="ftr" sz="quarter" idx="11"/>
          </p:nvPr>
        </p:nvSpPr>
        <p:spPr/>
        <p:txBody>
          <a:bodyPr/>
          <a:lstStyle/>
          <a:p>
            <a:r>
              <a:rPr lang="it-IT" smtClean="0"/>
              <a:t>Paolo Villani          INFN Roma Tor Vergata          20 marzo 2019</a:t>
            </a:r>
            <a:endParaRPr lang="it-IT"/>
          </a:p>
        </p:txBody>
      </p:sp>
      <p:sp>
        <p:nvSpPr>
          <p:cNvPr id="5" name="Slide Number Placeholder 4"/>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3062101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A5D2D926-0AEA-4BEE-A870-53EA07B1C376}" type="datetime1">
              <a:rPr lang="it-IT" smtClean="0"/>
              <a:t>19/03/2019</a:t>
            </a:fld>
            <a:endParaRPr lang="it-IT"/>
          </a:p>
        </p:txBody>
      </p:sp>
      <p:sp>
        <p:nvSpPr>
          <p:cNvPr id="5" name="Footer Placeholder 4"/>
          <p:cNvSpPr>
            <a:spLocks noGrp="1"/>
          </p:cNvSpPr>
          <p:nvPr>
            <p:ph type="ftr" sz="quarter" idx="11"/>
          </p:nvPr>
        </p:nvSpPr>
        <p:spPr/>
        <p:txBody>
          <a:bodyPr/>
          <a:lstStyle/>
          <a:p>
            <a:r>
              <a:rPr lang="it-IT" smtClean="0"/>
              <a:t>Paolo Villani          INFN Roma Tor Vergata          20 marzo 2019</a:t>
            </a:r>
            <a:endParaRPr lang="it-IT"/>
          </a:p>
        </p:txBody>
      </p:sp>
      <p:sp>
        <p:nvSpPr>
          <p:cNvPr id="6" name="Slide Number Placeholder 5"/>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1944276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smtClean="0"/>
              <a:t>Fare clic per modificare lo stile del titolo</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2FDA8C9-7B46-46C4-A241-1F2F3FFFECD5}" type="datetime1">
              <a:rPr lang="it-IT" smtClean="0"/>
              <a:t>19/03/2019</a:t>
            </a:fld>
            <a:endParaRPr lang="it-IT"/>
          </a:p>
        </p:txBody>
      </p:sp>
      <p:sp>
        <p:nvSpPr>
          <p:cNvPr id="5" name="Footer Placeholder 4"/>
          <p:cNvSpPr>
            <a:spLocks noGrp="1"/>
          </p:cNvSpPr>
          <p:nvPr>
            <p:ph type="ftr" sz="quarter" idx="11"/>
          </p:nvPr>
        </p:nvSpPr>
        <p:spPr/>
        <p:txBody>
          <a:bodyPr/>
          <a:lstStyle/>
          <a:p>
            <a:r>
              <a:rPr lang="it-IT" smtClean="0"/>
              <a:t>Paolo Villani          INFN Roma Tor Vergata          20 marzo 2019</a:t>
            </a:r>
            <a:endParaRPr lang="it-IT"/>
          </a:p>
        </p:txBody>
      </p:sp>
      <p:sp>
        <p:nvSpPr>
          <p:cNvPr id="6" name="Slide Number Placeholder 5"/>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10998871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41A6E95-C5A0-4E66-89CF-9AB6B203D814}" type="datetime1">
              <a:rPr lang="it-IT" smtClean="0"/>
              <a:t>19/03/2019</a:t>
            </a:fld>
            <a:endParaRPr lang="it-IT"/>
          </a:p>
        </p:txBody>
      </p:sp>
      <p:sp>
        <p:nvSpPr>
          <p:cNvPr id="5" name="Footer Placeholder 4"/>
          <p:cNvSpPr>
            <a:spLocks noGrp="1"/>
          </p:cNvSpPr>
          <p:nvPr>
            <p:ph type="ftr" sz="quarter" idx="11"/>
          </p:nvPr>
        </p:nvSpPr>
        <p:spPr/>
        <p:txBody>
          <a:bodyPr/>
          <a:lstStyle/>
          <a:p>
            <a:r>
              <a:rPr lang="it-IT" smtClean="0"/>
              <a:t>Paolo Villani          INFN Roma Tor Vergata          20 marzo 2019</a:t>
            </a:r>
            <a:endParaRPr lang="it-IT"/>
          </a:p>
        </p:txBody>
      </p:sp>
      <p:sp>
        <p:nvSpPr>
          <p:cNvPr id="6" name="Slide Number Placeholder 5"/>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2606714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B57336C-FA6A-4025-A8DD-98EC620FA4BC}" type="datetime1">
              <a:rPr lang="it-IT" smtClean="0"/>
              <a:t>19/03/2019</a:t>
            </a:fld>
            <a:endParaRPr lang="it-IT"/>
          </a:p>
        </p:txBody>
      </p:sp>
      <p:sp>
        <p:nvSpPr>
          <p:cNvPr id="5" name="Footer Placeholder 4"/>
          <p:cNvSpPr>
            <a:spLocks noGrp="1"/>
          </p:cNvSpPr>
          <p:nvPr>
            <p:ph type="ftr" sz="quarter" idx="11"/>
          </p:nvPr>
        </p:nvSpPr>
        <p:spPr/>
        <p:txBody>
          <a:bodyPr/>
          <a:lstStyle/>
          <a:p>
            <a:r>
              <a:rPr lang="it-IT" smtClean="0"/>
              <a:t>Paolo Villani          INFN Roma Tor Vergata          20 marzo 2019</a:t>
            </a:r>
            <a:endParaRPr lang="it-IT"/>
          </a:p>
        </p:txBody>
      </p:sp>
      <p:sp>
        <p:nvSpPr>
          <p:cNvPr id="6" name="Slide Number Placeholder 5"/>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304206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330EF413-58C5-406C-960B-458FA6C3153E}" type="datetime1">
              <a:rPr lang="it-IT" smtClean="0"/>
              <a:t>19/03/2019</a:t>
            </a:fld>
            <a:endParaRPr lang="it-IT"/>
          </a:p>
        </p:txBody>
      </p:sp>
      <p:sp>
        <p:nvSpPr>
          <p:cNvPr id="5" name="Footer Placeholder 4"/>
          <p:cNvSpPr>
            <a:spLocks noGrp="1"/>
          </p:cNvSpPr>
          <p:nvPr>
            <p:ph type="ftr" sz="quarter" idx="11"/>
          </p:nvPr>
        </p:nvSpPr>
        <p:spPr/>
        <p:txBody>
          <a:bodyPr/>
          <a:lstStyle/>
          <a:p>
            <a:r>
              <a:rPr lang="it-IT" smtClean="0"/>
              <a:t>Paolo Villani          INFN Roma Tor Vergata          20 marzo 2019</a:t>
            </a:r>
            <a:endParaRPr lang="it-IT"/>
          </a:p>
        </p:txBody>
      </p:sp>
      <p:sp>
        <p:nvSpPr>
          <p:cNvPr id="6" name="Slide Number Placeholder 5"/>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2890948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021F1569-BAA4-4EFA-A491-F197E9E6EC86}" type="datetime1">
              <a:rPr lang="it-IT" smtClean="0"/>
              <a:t>19/03/2019</a:t>
            </a:fld>
            <a:endParaRPr lang="it-IT"/>
          </a:p>
        </p:txBody>
      </p:sp>
      <p:sp>
        <p:nvSpPr>
          <p:cNvPr id="6" name="Footer Placeholder 5"/>
          <p:cNvSpPr>
            <a:spLocks noGrp="1"/>
          </p:cNvSpPr>
          <p:nvPr>
            <p:ph type="ftr" sz="quarter" idx="11"/>
          </p:nvPr>
        </p:nvSpPr>
        <p:spPr/>
        <p:txBody>
          <a:bodyPr/>
          <a:lstStyle/>
          <a:p>
            <a:r>
              <a:rPr lang="it-IT" smtClean="0"/>
              <a:t>Paolo Villani          INFN Roma Tor Vergata          20 marzo 2019</a:t>
            </a:r>
            <a:endParaRPr lang="it-IT"/>
          </a:p>
        </p:txBody>
      </p:sp>
      <p:sp>
        <p:nvSpPr>
          <p:cNvPr id="7" name="Slide Number Placeholder 6"/>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346647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051373E5-4AD8-42D3-B6EA-5590A37F5543}" type="datetime1">
              <a:rPr lang="it-IT" smtClean="0"/>
              <a:t>19/03/2019</a:t>
            </a:fld>
            <a:endParaRPr lang="it-IT"/>
          </a:p>
        </p:txBody>
      </p:sp>
      <p:sp>
        <p:nvSpPr>
          <p:cNvPr id="8" name="Footer Placeholder 7"/>
          <p:cNvSpPr>
            <a:spLocks noGrp="1"/>
          </p:cNvSpPr>
          <p:nvPr>
            <p:ph type="ftr" sz="quarter" idx="11"/>
          </p:nvPr>
        </p:nvSpPr>
        <p:spPr/>
        <p:txBody>
          <a:bodyPr/>
          <a:lstStyle/>
          <a:p>
            <a:r>
              <a:rPr lang="it-IT" smtClean="0"/>
              <a:t>Paolo Villani          INFN Roma Tor Vergata          20 marzo 2019</a:t>
            </a:r>
            <a:endParaRPr lang="it-IT"/>
          </a:p>
        </p:txBody>
      </p:sp>
      <p:sp>
        <p:nvSpPr>
          <p:cNvPr id="9" name="Slide Number Placeholder 8"/>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3767074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C4EC1B1-93EA-4A5B-AD10-C121EE97C5CC}" type="datetime1">
              <a:rPr lang="it-IT" smtClean="0"/>
              <a:t>19/03/2019</a:t>
            </a:fld>
            <a:endParaRPr lang="it-IT"/>
          </a:p>
        </p:txBody>
      </p:sp>
      <p:sp>
        <p:nvSpPr>
          <p:cNvPr id="4" name="Footer Placeholder 3"/>
          <p:cNvSpPr>
            <a:spLocks noGrp="1"/>
          </p:cNvSpPr>
          <p:nvPr>
            <p:ph type="ftr" sz="quarter" idx="11"/>
          </p:nvPr>
        </p:nvSpPr>
        <p:spPr/>
        <p:txBody>
          <a:bodyPr/>
          <a:lstStyle/>
          <a:p>
            <a:r>
              <a:rPr lang="it-IT" smtClean="0"/>
              <a:t>Paolo Villani          INFN Roma Tor Vergata          20 marzo 2019</a:t>
            </a:r>
            <a:endParaRPr lang="it-IT"/>
          </a:p>
        </p:txBody>
      </p:sp>
      <p:sp>
        <p:nvSpPr>
          <p:cNvPr id="5" name="Slide Number Placeholder 4"/>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3151360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F03FAB15-FF55-4136-9C68-01F0234FFABB}" type="datetime1">
              <a:rPr lang="it-IT" smtClean="0"/>
              <a:t>19/03/2019</a:t>
            </a:fld>
            <a:endParaRPr lang="it-IT"/>
          </a:p>
        </p:txBody>
      </p:sp>
      <p:sp>
        <p:nvSpPr>
          <p:cNvPr id="3" name="Footer Placeholder 2"/>
          <p:cNvSpPr>
            <a:spLocks noGrp="1"/>
          </p:cNvSpPr>
          <p:nvPr>
            <p:ph type="ftr" sz="quarter" idx="11"/>
          </p:nvPr>
        </p:nvSpPr>
        <p:spPr/>
        <p:txBody>
          <a:bodyPr/>
          <a:lstStyle/>
          <a:p>
            <a:r>
              <a:rPr lang="it-IT" smtClean="0"/>
              <a:t>Paolo Villani          INFN Roma Tor Vergata          20 marzo 2019</a:t>
            </a:r>
            <a:endParaRPr lang="it-IT"/>
          </a:p>
        </p:txBody>
      </p:sp>
      <p:sp>
        <p:nvSpPr>
          <p:cNvPr id="4" name="Slide Number Placeholder 3"/>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3984023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smtClean="0"/>
              <a:t>Fare clic per modificare lo stile del titolo</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0A0098D-5CD0-4FDC-9D58-588E75DE21F6}" type="datetime1">
              <a:rPr lang="it-IT" smtClean="0"/>
              <a:t>19/03/2019</a:t>
            </a:fld>
            <a:endParaRPr lang="it-IT"/>
          </a:p>
        </p:txBody>
      </p:sp>
      <p:sp>
        <p:nvSpPr>
          <p:cNvPr id="6" name="Footer Placeholder 5"/>
          <p:cNvSpPr>
            <a:spLocks noGrp="1"/>
          </p:cNvSpPr>
          <p:nvPr>
            <p:ph type="ftr" sz="quarter" idx="11"/>
          </p:nvPr>
        </p:nvSpPr>
        <p:spPr/>
        <p:txBody>
          <a:bodyPr/>
          <a:lstStyle/>
          <a:p>
            <a:r>
              <a:rPr lang="it-IT" smtClean="0"/>
              <a:t>Paolo Villani          INFN Roma Tor Vergata          20 marzo 2019</a:t>
            </a:r>
            <a:endParaRPr lang="it-IT"/>
          </a:p>
        </p:txBody>
      </p:sp>
      <p:sp>
        <p:nvSpPr>
          <p:cNvPr id="7" name="Slide Number Placeholder 6"/>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114741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FAB023F1-89D5-44C4-8350-7EA70D9574CB}" type="datetime1">
              <a:rPr lang="it-IT" smtClean="0"/>
              <a:t>19/03/2019</a:t>
            </a:fld>
            <a:endParaRPr lang="it-IT"/>
          </a:p>
        </p:txBody>
      </p:sp>
      <p:sp>
        <p:nvSpPr>
          <p:cNvPr id="6" name="Footer Placeholder 5"/>
          <p:cNvSpPr>
            <a:spLocks noGrp="1"/>
          </p:cNvSpPr>
          <p:nvPr>
            <p:ph type="ftr" sz="quarter" idx="11"/>
          </p:nvPr>
        </p:nvSpPr>
        <p:spPr/>
        <p:txBody>
          <a:bodyPr/>
          <a:lstStyle/>
          <a:p>
            <a:r>
              <a:rPr lang="it-IT" smtClean="0"/>
              <a:t>Paolo Villani          INFN Roma Tor Vergata          20 marzo 2019</a:t>
            </a:r>
            <a:endParaRPr lang="it-IT"/>
          </a:p>
        </p:txBody>
      </p:sp>
      <p:sp>
        <p:nvSpPr>
          <p:cNvPr id="7" name="Slide Number Placeholder 6"/>
          <p:cNvSpPr>
            <a:spLocks noGrp="1"/>
          </p:cNvSpPr>
          <p:nvPr>
            <p:ph type="sldNum" sz="quarter" idx="12"/>
          </p:nvPr>
        </p:nvSpPr>
        <p:spPr/>
        <p:txBody>
          <a:bodyPr/>
          <a:lstStyle/>
          <a:p>
            <a:fld id="{ABBC36F5-BB6E-4662-A9E0-63781ED645A6}" type="slidenum">
              <a:rPr lang="it-IT" smtClean="0"/>
              <a:t>‹N›</a:t>
            </a:fld>
            <a:endParaRPr lang="it-IT"/>
          </a:p>
        </p:txBody>
      </p:sp>
    </p:spTree>
    <p:extLst>
      <p:ext uri="{BB962C8B-B14F-4D97-AF65-F5344CB8AC3E}">
        <p14:creationId xmlns:p14="http://schemas.microsoft.com/office/powerpoint/2010/main" val="1427125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2204859-CE0D-469C-9B29-DD463CF9D7A6}" type="datetime1">
              <a:rPr lang="it-IT" smtClean="0"/>
              <a:t>19/03/2019</a:t>
            </a:fld>
            <a:endParaRPr lang="it-IT"/>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it-IT" smtClean="0"/>
              <a:t>Paolo Villani          INFN Roma Tor Vergata          20 marzo 2019</a:t>
            </a:r>
            <a:endParaRPr lang="it-IT"/>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ABBC36F5-BB6E-4662-A9E0-63781ED645A6}" type="slidenum">
              <a:rPr lang="it-IT" smtClean="0"/>
              <a:t>‹N›</a:t>
            </a:fld>
            <a:endParaRPr lang="it-IT"/>
          </a:p>
        </p:txBody>
      </p:sp>
    </p:spTree>
    <p:extLst>
      <p:ext uri="{BB962C8B-B14F-4D97-AF65-F5344CB8AC3E}">
        <p14:creationId xmlns:p14="http://schemas.microsoft.com/office/powerpoint/2010/main" val="2839232562"/>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 id="2147483887" r:id="rId18"/>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9.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olympus.uniurb.it/index.php?option=com_content&amp;view=article&amp;id=870:cassazione-penale-sez-4-26-ottobre-2007-n-39567-responsabilitel-rspp&amp;catid=17&amp;Itemid=138"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3999" y="2001331"/>
            <a:ext cx="9485745" cy="2199735"/>
          </a:xfrm>
        </p:spPr>
        <p:txBody>
          <a:bodyPr>
            <a:normAutofit/>
          </a:bodyPr>
          <a:lstStyle/>
          <a:p>
            <a:r>
              <a:rPr lang="it-IT" b="1" dirty="0" smtClean="0">
                <a:latin typeface="+mn-lt"/>
              </a:rPr>
              <a:t>La giurisprudenza sul Servizio di Prevenzione e Protezione</a:t>
            </a:r>
            <a:endParaRPr lang="it-IT" dirty="0">
              <a:latin typeface="+mn-lt"/>
            </a:endParaRPr>
          </a:p>
        </p:txBody>
      </p:sp>
      <p:sp>
        <p:nvSpPr>
          <p:cNvPr id="7" name="Segnaposto piè di pagina 3"/>
          <p:cNvSpPr>
            <a:spLocks noGrp="1"/>
          </p:cNvSpPr>
          <p:nvPr>
            <p:ph type="ftr" sz="quarter" idx="11"/>
          </p:nvPr>
        </p:nvSpPr>
        <p:spPr>
          <a:xfrm>
            <a:off x="0" y="6435363"/>
            <a:ext cx="12191999" cy="365125"/>
          </a:xfrm>
        </p:spPr>
        <p:txBody>
          <a:bodyPr/>
          <a:lstStyle/>
          <a:p>
            <a:pPr algn="ctr"/>
            <a:r>
              <a:rPr lang="it-IT" smtClean="0"/>
              <a:t>Paolo Villani          INFN Roma Tor Vergata          20 marzo 2019</a:t>
            </a:r>
            <a:endParaRPr lang="it-IT"/>
          </a:p>
        </p:txBody>
      </p:sp>
      <p:sp>
        <p:nvSpPr>
          <p:cNvPr id="3" name="Segnaposto numero diapositiva 2"/>
          <p:cNvSpPr>
            <a:spLocks noGrp="1"/>
          </p:cNvSpPr>
          <p:nvPr>
            <p:ph type="sldNum" sz="quarter" idx="12"/>
          </p:nvPr>
        </p:nvSpPr>
        <p:spPr/>
        <p:txBody>
          <a:bodyPr/>
          <a:lstStyle/>
          <a:p>
            <a:fld id="{ABBC36F5-BB6E-4662-A9E0-63781ED645A6}" type="slidenum">
              <a:rPr lang="it-IT" smtClean="0"/>
              <a:t>1</a:t>
            </a:fld>
            <a:endParaRPr lang="it-IT"/>
          </a:p>
        </p:txBody>
      </p:sp>
    </p:spTree>
    <p:extLst>
      <p:ext uri="{BB962C8B-B14F-4D97-AF65-F5344CB8AC3E}">
        <p14:creationId xmlns:p14="http://schemas.microsoft.com/office/powerpoint/2010/main" val="1664847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ABBC36F5-BB6E-4662-A9E0-63781ED645A6}" type="slidenum">
              <a:rPr lang="it-IT" smtClean="0"/>
              <a:t>10</a:t>
            </a:fld>
            <a:endParaRPr lang="it-IT"/>
          </a:p>
        </p:txBody>
      </p:sp>
      <p:sp>
        <p:nvSpPr>
          <p:cNvPr id="10" name="Segnaposto piè di pagina 3"/>
          <p:cNvSpPr>
            <a:spLocks noGrp="1"/>
          </p:cNvSpPr>
          <p:nvPr>
            <p:ph type="ftr" sz="quarter" idx="11"/>
          </p:nvPr>
        </p:nvSpPr>
        <p:spPr>
          <a:xfrm>
            <a:off x="0" y="6435363"/>
            <a:ext cx="12191999" cy="365125"/>
          </a:xfrm>
        </p:spPr>
        <p:txBody>
          <a:bodyPr/>
          <a:lstStyle/>
          <a:p>
            <a:pPr algn="ctr"/>
            <a:r>
              <a:rPr lang="it-IT" dirty="0" smtClean="0"/>
              <a:t>Paolo Villani          INFN Roma Tor Vergata          20 marzo 2019</a:t>
            </a:r>
            <a:endParaRPr lang="it-IT" dirty="0"/>
          </a:p>
        </p:txBody>
      </p:sp>
      <p:sp>
        <p:nvSpPr>
          <p:cNvPr id="11" name="Titolo 1"/>
          <p:cNvSpPr>
            <a:spLocks noGrp="1"/>
          </p:cNvSpPr>
          <p:nvPr>
            <p:ph type="title"/>
          </p:nvPr>
        </p:nvSpPr>
        <p:spPr>
          <a:xfrm>
            <a:off x="913775" y="618517"/>
            <a:ext cx="10364451" cy="1596177"/>
          </a:xfrm>
        </p:spPr>
        <p:txBody>
          <a:bodyPr/>
          <a:lstStyle/>
          <a:p>
            <a:r>
              <a:rPr lang="en-US" sz="3200" b="1" dirty="0">
                <a:latin typeface="+mn-lt"/>
              </a:rPr>
              <a:t>Corte di </a:t>
            </a:r>
            <a:r>
              <a:rPr lang="en-US" sz="3200" b="1" dirty="0" err="1">
                <a:latin typeface="+mn-lt"/>
              </a:rPr>
              <a:t>Cassazione</a:t>
            </a:r>
            <a:r>
              <a:rPr lang="en-US" sz="3200" b="1" dirty="0">
                <a:latin typeface="+mn-lt"/>
              </a:rPr>
              <a:t> 4 </a:t>
            </a:r>
            <a:r>
              <a:rPr lang="en-US" sz="3200" b="1" dirty="0" err="1">
                <a:latin typeface="+mn-lt"/>
              </a:rPr>
              <a:t>maggio</a:t>
            </a:r>
            <a:r>
              <a:rPr lang="en-US" sz="3200" b="1" dirty="0">
                <a:latin typeface="+mn-lt"/>
              </a:rPr>
              <a:t> 2012 </a:t>
            </a:r>
            <a:endParaRPr lang="it-IT" sz="3200" dirty="0">
              <a:latin typeface="+mn-lt"/>
            </a:endParaRPr>
          </a:p>
        </p:txBody>
      </p:sp>
      <p:sp>
        <p:nvSpPr>
          <p:cNvPr id="12" name="CasellaDiTesto 6"/>
          <p:cNvSpPr txBox="1">
            <a:spLocks noChangeArrowheads="1"/>
          </p:cNvSpPr>
          <p:nvPr/>
        </p:nvSpPr>
        <p:spPr bwMode="auto">
          <a:xfrm>
            <a:off x="2135188" y="2852739"/>
            <a:ext cx="7561262" cy="1569660"/>
          </a:xfrm>
          <a:prstGeom prst="rect">
            <a:avLst/>
          </a:prstGeom>
          <a:noFill/>
          <a:ln w="9525">
            <a:noFill/>
            <a:miter lim="800000"/>
            <a:headEnd/>
            <a:tailEnd/>
          </a:ln>
        </p:spPr>
        <p:txBody>
          <a:bodyPr>
            <a:spAutoFit/>
          </a:bodyPr>
          <a:lstStyle/>
          <a:p>
            <a:pPr algn="ctr"/>
            <a:r>
              <a:rPr lang="en-US" sz="2400" cap="all" dirty="0"/>
              <a:t>Se </a:t>
            </a:r>
            <a:r>
              <a:rPr lang="en-US" sz="2400" cap="all" dirty="0" err="1"/>
              <a:t>il</a:t>
            </a:r>
            <a:r>
              <a:rPr lang="en-US" sz="2400" cap="all" dirty="0"/>
              <a:t> RSPP - o </a:t>
            </a:r>
            <a:r>
              <a:rPr lang="en-US" sz="2400" cap="all" dirty="0" err="1"/>
              <a:t>anche</a:t>
            </a:r>
            <a:r>
              <a:rPr lang="en-US" sz="2400" cap="all" dirty="0"/>
              <a:t> </a:t>
            </a:r>
            <a:r>
              <a:rPr lang="en-US" sz="2400" cap="all" dirty="0" err="1"/>
              <a:t>l’ASPP</a:t>
            </a:r>
            <a:r>
              <a:rPr lang="en-US" sz="2400" cap="all" dirty="0"/>
              <a:t> - , </a:t>
            </a:r>
            <a:r>
              <a:rPr lang="en-US" sz="2400" cap="all" dirty="0" err="1"/>
              <a:t>i</a:t>
            </a:r>
            <a:r>
              <a:rPr lang="en-US" sz="2400" cap="all" dirty="0"/>
              <a:t> </a:t>
            </a:r>
            <a:r>
              <a:rPr lang="en-US" sz="2400" cap="all" dirty="0" err="1"/>
              <a:t>quali</a:t>
            </a:r>
            <a:r>
              <a:rPr lang="en-US" sz="2400" cap="all" dirty="0"/>
              <a:t> </a:t>
            </a:r>
            <a:r>
              <a:rPr lang="en-US" sz="2400" cap="all" dirty="0" err="1"/>
              <a:t>fanno</a:t>
            </a:r>
            <a:r>
              <a:rPr lang="en-US" sz="2400" cap="all" dirty="0"/>
              <a:t> parte </a:t>
            </a:r>
            <a:r>
              <a:rPr lang="en-US" sz="2400" cap="all" dirty="0" err="1"/>
              <a:t>della</a:t>
            </a:r>
            <a:r>
              <a:rPr lang="en-US" sz="2400" cap="all" dirty="0"/>
              <a:t> </a:t>
            </a:r>
            <a:r>
              <a:rPr lang="en-US" sz="2400" cap="all" dirty="0" err="1"/>
              <a:t>linea</a:t>
            </a:r>
            <a:r>
              <a:rPr lang="en-US" sz="2400" cap="all" dirty="0"/>
              <a:t> </a:t>
            </a:r>
            <a:r>
              <a:rPr lang="en-US" sz="2400" cap="all" dirty="0" err="1"/>
              <a:t>consultiva</a:t>
            </a:r>
            <a:r>
              <a:rPr lang="en-US" sz="2400" cap="all" dirty="0"/>
              <a:t>, </a:t>
            </a:r>
            <a:r>
              <a:rPr lang="en-US" sz="2400" cap="all" dirty="0" err="1"/>
              <a:t>accettano</a:t>
            </a:r>
            <a:r>
              <a:rPr lang="en-US" sz="2400" cap="all" dirty="0"/>
              <a:t> di </a:t>
            </a:r>
            <a:r>
              <a:rPr lang="en-US" sz="2400" cap="all" dirty="0" err="1"/>
              <a:t>svolgere</a:t>
            </a:r>
            <a:r>
              <a:rPr lang="en-US" sz="2400" cap="all" dirty="0"/>
              <a:t> </a:t>
            </a:r>
            <a:r>
              <a:rPr lang="en-US" sz="2400" cap="all" dirty="0" err="1"/>
              <a:t>compiti</a:t>
            </a:r>
            <a:r>
              <a:rPr lang="en-US" sz="2400" cap="all" dirty="0"/>
              <a:t> </a:t>
            </a:r>
            <a:r>
              <a:rPr lang="en-US" sz="2400" cap="all" dirty="0" err="1"/>
              <a:t>operativi</a:t>
            </a:r>
            <a:r>
              <a:rPr lang="en-US" sz="2400" cap="all" dirty="0"/>
              <a:t> </a:t>
            </a:r>
            <a:r>
              <a:rPr lang="en-US" sz="2400" cap="all" dirty="0" err="1"/>
              <a:t>possono</a:t>
            </a:r>
            <a:r>
              <a:rPr lang="en-US" sz="2400" cap="all" dirty="0"/>
              <a:t> </a:t>
            </a:r>
            <a:r>
              <a:rPr lang="en-US" sz="2400" cap="all" dirty="0" err="1"/>
              <a:t>essere</a:t>
            </a:r>
            <a:r>
              <a:rPr lang="en-US" sz="2400" cap="all" dirty="0"/>
              <a:t> </a:t>
            </a:r>
            <a:r>
              <a:rPr lang="en-US" sz="2400" cap="all" dirty="0" err="1"/>
              <a:t>ritenuti</a:t>
            </a:r>
            <a:r>
              <a:rPr lang="en-US" sz="2400" cap="all" dirty="0"/>
              <a:t> </a:t>
            </a:r>
            <a:r>
              <a:rPr lang="en-US" sz="2400" cap="all" dirty="0" err="1"/>
              <a:t>penalmente</a:t>
            </a:r>
            <a:r>
              <a:rPr lang="en-US" sz="2400" cap="all" dirty="0"/>
              <a:t> </a:t>
            </a:r>
            <a:r>
              <a:rPr lang="en-US" sz="2400" cap="all" dirty="0" err="1"/>
              <a:t>responsabili</a:t>
            </a:r>
            <a:r>
              <a:rPr lang="en-US" sz="2400" cap="all" dirty="0"/>
              <a:t>.</a:t>
            </a:r>
            <a:endParaRPr lang="it-IT" sz="2400" cap="all" dirty="0"/>
          </a:p>
        </p:txBody>
      </p:sp>
      <p:pic>
        <p:nvPicPr>
          <p:cNvPr id="13" name="Picture 3" descr="C:\Documents and Settings\villani\Impostazioni locali\Temporary Internet Files\Content.IE5\3F957N34\MC900056526[1].wmf"/>
          <p:cNvPicPr>
            <a:picLocks noChangeAspect="1" noChangeArrowheads="1"/>
          </p:cNvPicPr>
          <p:nvPr/>
        </p:nvPicPr>
        <p:blipFill>
          <a:blip r:embed="rId2" cstate="print"/>
          <a:srcRect/>
          <a:stretch>
            <a:fillRect/>
          </a:stretch>
        </p:blipFill>
        <p:spPr bwMode="auto">
          <a:xfrm>
            <a:off x="4872039" y="1700213"/>
            <a:ext cx="1584325" cy="787400"/>
          </a:xfrm>
          <a:prstGeom prst="rect">
            <a:avLst/>
          </a:prstGeom>
          <a:noFill/>
          <a:ln w="9525">
            <a:noFill/>
            <a:miter lim="800000"/>
            <a:headEnd/>
            <a:tailEnd/>
          </a:ln>
        </p:spPr>
      </p:pic>
    </p:spTree>
    <p:extLst>
      <p:ext uri="{BB962C8B-B14F-4D97-AF65-F5344CB8AC3E}">
        <p14:creationId xmlns:p14="http://schemas.microsoft.com/office/powerpoint/2010/main" val="2226230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63580" y="978265"/>
            <a:ext cx="8064837" cy="4466906"/>
          </a:xfrm>
        </p:spPr>
        <p:txBody>
          <a:bodyPr>
            <a:normAutofit/>
          </a:bodyPr>
          <a:lstStyle/>
          <a:p>
            <a:r>
              <a:rPr lang="it-IT" sz="2400" dirty="0" smtClean="0">
                <a:latin typeface="+mn-lt"/>
              </a:rPr>
              <a:t>Quali sono le regole a cui devono attenersi il Responsabile e gli Addetti al Servizio di prevenzione e protezione secondo le recenti sentenze della Corte di Cassazione ?</a:t>
            </a:r>
            <a:br>
              <a:rPr lang="it-IT" sz="2400" dirty="0" smtClean="0">
                <a:latin typeface="+mn-lt"/>
              </a:rPr>
            </a:br>
            <a:r>
              <a:rPr lang="it-IT" sz="2400" dirty="0" smtClean="0">
                <a:latin typeface="+mn-lt"/>
              </a:rPr>
              <a:t> </a:t>
            </a:r>
            <a:br>
              <a:rPr lang="it-IT" sz="2400" dirty="0" smtClean="0">
                <a:latin typeface="+mn-lt"/>
              </a:rPr>
            </a:br>
            <a:r>
              <a:rPr lang="it-IT" sz="2400" dirty="0" smtClean="0">
                <a:latin typeface="+mn-lt"/>
              </a:rPr>
              <a:t/>
            </a:r>
            <a:br>
              <a:rPr lang="it-IT" sz="2400" dirty="0" smtClean="0">
                <a:latin typeface="+mn-lt"/>
              </a:rPr>
            </a:br>
            <a:r>
              <a:rPr lang="it-IT" sz="2400" dirty="0" smtClean="0">
                <a:latin typeface="+mn-lt"/>
              </a:rPr>
              <a:t>Per funzionare adeguatamente il S.P.P. deve osservare le regole del ‘’DECALOGO’’(dieci regole fondamentali ricavate dalla giurisprudenza)……</a:t>
            </a:r>
            <a:endParaRPr lang="it-IT" sz="2400" dirty="0">
              <a:latin typeface="+mn-lt"/>
            </a:endParaRPr>
          </a:p>
        </p:txBody>
      </p:sp>
      <p:sp>
        <p:nvSpPr>
          <p:cNvPr id="3" name="Segnaposto contenuto 2"/>
          <p:cNvSpPr>
            <a:spLocks noGrp="1"/>
          </p:cNvSpPr>
          <p:nvPr>
            <p:ph idx="1"/>
          </p:nvPr>
        </p:nvSpPr>
        <p:spPr>
          <a:xfrm>
            <a:off x="838200" y="521110"/>
            <a:ext cx="10518058" cy="6029479"/>
          </a:xfrm>
        </p:spPr>
        <p:txBody>
          <a:bodyPr/>
          <a:lstStyle/>
          <a:p>
            <a:pPr marL="0" indent="0">
              <a:buNone/>
            </a:pPr>
            <a:endParaRPr lang="it-IT" dirty="0" smtClean="0"/>
          </a:p>
          <a:p>
            <a:pPr marL="0" indent="0">
              <a:buNone/>
            </a:pPr>
            <a:endParaRPr lang="it-IT" dirty="0"/>
          </a:p>
        </p:txBody>
      </p:sp>
      <p:sp>
        <p:nvSpPr>
          <p:cNvPr id="5" name="Segnaposto numero diapositiva 4"/>
          <p:cNvSpPr>
            <a:spLocks noGrp="1"/>
          </p:cNvSpPr>
          <p:nvPr>
            <p:ph type="sldNum" sz="quarter" idx="12"/>
          </p:nvPr>
        </p:nvSpPr>
        <p:spPr/>
        <p:txBody>
          <a:bodyPr/>
          <a:lstStyle/>
          <a:p>
            <a:fld id="{ABBC36F5-BB6E-4662-A9E0-63781ED645A6}" type="slidenum">
              <a:rPr lang="it-IT" smtClean="0"/>
              <a:t>11</a:t>
            </a:fld>
            <a:endParaRPr lang="it-IT"/>
          </a:p>
        </p:txBody>
      </p:sp>
      <p:sp>
        <p:nvSpPr>
          <p:cNvPr id="7" name="Segnaposto piè di pagina 3"/>
          <p:cNvSpPr>
            <a:spLocks noGrp="1"/>
          </p:cNvSpPr>
          <p:nvPr>
            <p:ph type="ftr" sz="quarter" idx="11"/>
          </p:nvPr>
        </p:nvSpPr>
        <p:spPr>
          <a:xfrm>
            <a:off x="0" y="6435363"/>
            <a:ext cx="12191999" cy="365125"/>
          </a:xfrm>
        </p:spPr>
        <p:txBody>
          <a:body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916307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37851" y="1477583"/>
            <a:ext cx="10683521" cy="3424107"/>
          </a:xfrm>
        </p:spPr>
        <p:txBody>
          <a:bodyPr>
            <a:normAutofit lnSpcReduction="10000"/>
          </a:bodyPr>
          <a:lstStyle/>
          <a:p>
            <a:pPr marL="0" indent="0" algn="ctr">
              <a:buNone/>
            </a:pPr>
            <a:r>
              <a:rPr lang="it-IT" sz="6000" dirty="0">
                <a:solidFill>
                  <a:srgbClr val="C00000"/>
                </a:solidFill>
              </a:rPr>
              <a:t>IL </a:t>
            </a:r>
            <a:r>
              <a:rPr lang="it-IT" sz="6000" b="1" dirty="0" smtClean="0">
                <a:solidFill>
                  <a:srgbClr val="C00000"/>
                </a:solidFill>
              </a:rPr>
              <a:t>DECALOGO</a:t>
            </a:r>
            <a:endParaRPr lang="it-IT" sz="6000" dirty="0">
              <a:solidFill>
                <a:srgbClr val="C00000"/>
              </a:solidFill>
            </a:endParaRPr>
          </a:p>
          <a:p>
            <a:pPr marL="0" indent="0" algn="ctr">
              <a:buNone/>
            </a:pPr>
            <a:r>
              <a:rPr lang="it-IT" sz="6000" dirty="0" smtClean="0">
                <a:solidFill>
                  <a:srgbClr val="C00000"/>
                </a:solidFill>
              </a:rPr>
              <a:t>DEL </a:t>
            </a:r>
            <a:r>
              <a:rPr lang="it-IT" sz="6000" dirty="0">
                <a:solidFill>
                  <a:srgbClr val="C00000"/>
                </a:solidFill>
              </a:rPr>
              <a:t>SERVIZIO DI PREVENZIONE E PROTEZIONE</a:t>
            </a:r>
          </a:p>
          <a:p>
            <a:pPr marL="0" indent="0" algn="ctr">
              <a:buNone/>
            </a:pPr>
            <a:endParaRPr lang="it-IT" dirty="0"/>
          </a:p>
        </p:txBody>
      </p:sp>
      <p:sp>
        <p:nvSpPr>
          <p:cNvPr id="2" name="Segnaposto numero diapositiva 1"/>
          <p:cNvSpPr>
            <a:spLocks noGrp="1"/>
          </p:cNvSpPr>
          <p:nvPr>
            <p:ph type="sldNum" sz="quarter" idx="12"/>
          </p:nvPr>
        </p:nvSpPr>
        <p:spPr/>
        <p:txBody>
          <a:bodyPr/>
          <a:lstStyle/>
          <a:p>
            <a:fld id="{ABBC36F5-BB6E-4662-A9E0-63781ED645A6}" type="slidenum">
              <a:rPr lang="it-IT" smtClean="0"/>
              <a:t>12</a:t>
            </a:fld>
            <a:endParaRPr lang="it-IT"/>
          </a:p>
        </p:txBody>
      </p:sp>
      <p:sp>
        <p:nvSpPr>
          <p:cNvPr id="6" name="Segnaposto piè di pagina 3"/>
          <p:cNvSpPr>
            <a:spLocks noGrp="1"/>
          </p:cNvSpPr>
          <p:nvPr>
            <p:ph type="ftr" sz="quarter" idx="11"/>
          </p:nvPr>
        </p:nvSpPr>
        <p:spPr>
          <a:xfrm>
            <a:off x="0" y="6435363"/>
            <a:ext cx="12191999" cy="365125"/>
          </a:xfrm>
        </p:spPr>
        <p:txBody>
          <a:body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3437583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537994"/>
            <a:ext cx="12192000" cy="702551"/>
          </a:xfrm>
        </p:spPr>
        <p:txBody>
          <a:bodyPr>
            <a:noAutofit/>
          </a:bodyPr>
          <a:lstStyle/>
          <a:p>
            <a:r>
              <a:rPr lang="it-IT" sz="4000" b="1" dirty="0" smtClean="0">
                <a:solidFill>
                  <a:srgbClr val="C00000"/>
                </a:solidFill>
              </a:rPr>
              <a:t>Prima regola </a:t>
            </a:r>
            <a:endParaRPr lang="it-IT" sz="4000" b="1" dirty="0">
              <a:solidFill>
                <a:srgbClr val="C00000"/>
              </a:solidFill>
            </a:endParaRPr>
          </a:p>
        </p:txBody>
      </p:sp>
      <p:sp>
        <p:nvSpPr>
          <p:cNvPr id="3" name="Segnaposto contenuto 2"/>
          <p:cNvSpPr>
            <a:spLocks noGrp="1"/>
          </p:cNvSpPr>
          <p:nvPr>
            <p:ph idx="1"/>
          </p:nvPr>
        </p:nvSpPr>
        <p:spPr>
          <a:xfrm>
            <a:off x="2879067" y="2717927"/>
            <a:ext cx="6433866" cy="1578028"/>
          </a:xfrm>
        </p:spPr>
        <p:txBody>
          <a:bodyPr>
            <a:noAutofit/>
          </a:bodyPr>
          <a:lstStyle/>
          <a:p>
            <a:pPr marL="0" indent="0" algn="ctr">
              <a:buNone/>
            </a:pPr>
            <a:r>
              <a:rPr lang="it-IT" sz="2400" dirty="0" smtClean="0">
                <a:solidFill>
                  <a:srgbClr val="C00000"/>
                </a:solidFill>
              </a:rPr>
              <a:t>SEGNALARE AL DATORE DI LAVORO LE SITUAZIONI DI RISCHIO E LE MISURE DI PREVENZIONE E PROTEZIONE NECESSARIE</a:t>
            </a:r>
            <a:endParaRPr lang="it-IT" sz="2400" dirty="0">
              <a:solidFill>
                <a:srgbClr val="C00000"/>
              </a:solidFill>
            </a:endParaRPr>
          </a:p>
        </p:txBody>
      </p:sp>
      <p:sp>
        <p:nvSpPr>
          <p:cNvPr id="6" name="Segnaposto numero diapositiva 5"/>
          <p:cNvSpPr>
            <a:spLocks noGrp="1"/>
          </p:cNvSpPr>
          <p:nvPr>
            <p:ph type="sldNum" sz="quarter" idx="12"/>
          </p:nvPr>
        </p:nvSpPr>
        <p:spPr/>
        <p:txBody>
          <a:bodyPr/>
          <a:lstStyle/>
          <a:p>
            <a:fld id="{ABBC36F5-BB6E-4662-A9E0-63781ED645A6}" type="slidenum">
              <a:rPr lang="it-IT" smtClean="0"/>
              <a:t>13</a:t>
            </a:fld>
            <a:endParaRPr lang="it-IT"/>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3136" y="227678"/>
            <a:ext cx="1150374" cy="1150374"/>
          </a:xfrm>
          <a:prstGeom prst="rect">
            <a:avLst/>
          </a:prstGeom>
        </p:spPr>
      </p:pic>
      <p:sp>
        <p:nvSpPr>
          <p:cNvPr id="8" name="Segnaposto piè di pagina 3"/>
          <p:cNvSpPr>
            <a:spLocks noGrp="1"/>
          </p:cNvSpPr>
          <p:nvPr>
            <p:ph type="ftr" sz="quarter" idx="11"/>
          </p:nvPr>
        </p:nvSpPr>
        <p:spPr>
          <a:xfrm>
            <a:off x="0" y="6435363"/>
            <a:ext cx="12191999" cy="365125"/>
          </a:xfrm>
        </p:spPr>
        <p:txBody>
          <a:body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3864489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92144" y="1184634"/>
            <a:ext cx="8118423" cy="369393"/>
          </a:xfrm>
        </p:spPr>
        <p:txBody>
          <a:bodyPr>
            <a:noAutofit/>
          </a:bodyPr>
          <a:lstStyle/>
          <a:p>
            <a:r>
              <a:rPr lang="it-IT" sz="2400" b="1" dirty="0" smtClean="0"/>
              <a:t>Corte di Cassazione    1 giugno 2017 n. 27516</a:t>
            </a:r>
            <a:endParaRPr lang="it-IT" sz="2400" b="1" dirty="0"/>
          </a:p>
        </p:txBody>
      </p:sp>
      <p:sp>
        <p:nvSpPr>
          <p:cNvPr id="3" name="Segnaposto contenuto 2"/>
          <p:cNvSpPr>
            <a:spLocks noGrp="1"/>
          </p:cNvSpPr>
          <p:nvPr>
            <p:ph idx="1"/>
          </p:nvPr>
        </p:nvSpPr>
        <p:spPr>
          <a:xfrm>
            <a:off x="1388701" y="2080433"/>
            <a:ext cx="9125310" cy="3985404"/>
          </a:xfrm>
        </p:spPr>
        <p:txBody>
          <a:bodyPr>
            <a:noAutofit/>
          </a:bodyPr>
          <a:lstStyle/>
          <a:p>
            <a:pPr marL="0" indent="0" algn="just">
              <a:lnSpc>
                <a:spcPct val="100000"/>
              </a:lnSpc>
              <a:spcBef>
                <a:spcPts val="0"/>
              </a:spcBef>
              <a:buNone/>
            </a:pPr>
            <a:r>
              <a:rPr lang="it-IT" sz="1800" dirty="0" smtClean="0"/>
              <a:t>La Cassazione conferma la condanna del Datore di Lavoro e conferma l’assoluzione del RSPP: </a:t>
            </a:r>
          </a:p>
          <a:p>
            <a:pPr marL="0" indent="0" algn="just">
              <a:lnSpc>
                <a:spcPct val="100000"/>
              </a:lnSpc>
              <a:spcBef>
                <a:spcPts val="0"/>
              </a:spcBef>
              <a:buNone/>
            </a:pPr>
            <a:r>
              <a:rPr lang="it-IT" sz="1800" b="1" dirty="0" smtClean="0"/>
              <a:t>Il Documento di valutazione del rischio (predisposto dal RSPP) conteneva una sufficiente indicazione E INDIVIDUAZIONE del rischio </a:t>
            </a:r>
            <a:r>
              <a:rPr lang="it-IT" sz="1800" dirty="0" smtClean="0"/>
              <a:t>per la pericolosità intrinseca dei macchinari, aggravato dalla inidoneità dei DPI non conformi alla legge. </a:t>
            </a:r>
          </a:p>
          <a:p>
            <a:pPr marL="0" indent="0" algn="just">
              <a:lnSpc>
                <a:spcPct val="100000"/>
              </a:lnSpc>
              <a:spcBef>
                <a:spcPts val="0"/>
              </a:spcBef>
              <a:buNone/>
            </a:pPr>
            <a:r>
              <a:rPr lang="it-IT" sz="1800" dirty="0" smtClean="0"/>
              <a:t>Attraverso il DVR vi è stata segnalazione al DATORE DI LAVORO idonea a sollecitarne i poteri di intervento per eliminare la situazione di rischio, sollecitazione alla quale il DATORE DI LAVORO non ha evidentemente reagito…se non firmando (inutilmente) il DVR.</a:t>
            </a:r>
          </a:p>
          <a:p>
            <a:pPr marL="0" indent="0" algn="just">
              <a:lnSpc>
                <a:spcPct val="100000"/>
              </a:lnSpc>
              <a:spcBef>
                <a:spcPts val="0"/>
              </a:spcBef>
              <a:buNone/>
            </a:pPr>
            <a:r>
              <a:rPr lang="it-IT" sz="1800" dirty="0" smtClean="0"/>
              <a:t>QUINDI LA PRIMA INDICAZIONE (PER VOI CHE ELABORATE IL </a:t>
            </a:r>
            <a:r>
              <a:rPr lang="it-IT" sz="1800" dirty="0" err="1" smtClean="0"/>
              <a:t>dvr</a:t>
            </a:r>
            <a:r>
              <a:rPr lang="it-IT" sz="1800" dirty="0" smtClean="0"/>
              <a:t>) E’ SEGNALARE IN MODO PUNTUALE TUTTI I RISCHI…</a:t>
            </a:r>
          </a:p>
          <a:p>
            <a:pPr marL="0" indent="0" algn="just">
              <a:lnSpc>
                <a:spcPct val="170000"/>
              </a:lnSpc>
              <a:buNone/>
            </a:pPr>
            <a:r>
              <a:rPr lang="it-IT" sz="1800" dirty="0" smtClean="0"/>
              <a:t> </a:t>
            </a:r>
          </a:p>
          <a:p>
            <a:pPr marL="0" indent="0" algn="just">
              <a:lnSpc>
                <a:spcPct val="170000"/>
              </a:lnSpc>
              <a:buNone/>
            </a:pPr>
            <a:endParaRPr lang="it-IT" sz="1800" dirty="0"/>
          </a:p>
        </p:txBody>
      </p:sp>
      <p:sp>
        <p:nvSpPr>
          <p:cNvPr id="5" name="Segnaposto numero diapositiva 4"/>
          <p:cNvSpPr>
            <a:spLocks noGrp="1"/>
          </p:cNvSpPr>
          <p:nvPr>
            <p:ph type="sldNum" sz="quarter" idx="12"/>
          </p:nvPr>
        </p:nvSpPr>
        <p:spPr/>
        <p:txBody>
          <a:bodyPr/>
          <a:lstStyle/>
          <a:p>
            <a:fld id="{ABBC36F5-BB6E-4662-A9E0-63781ED645A6}" type="slidenum">
              <a:rPr lang="it-IT" smtClean="0"/>
              <a:t>14</a:t>
            </a:fld>
            <a:endParaRPr lang="it-IT"/>
          </a:p>
        </p:txBody>
      </p:sp>
      <p:sp>
        <p:nvSpPr>
          <p:cNvPr id="7"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prima regola</a:t>
            </a:r>
            <a:r>
              <a:rPr lang="it-IT" sz="2800" b="1" cap="none" dirty="0" smtClean="0">
                <a:solidFill>
                  <a:srgbClr val="C00000"/>
                </a:solidFill>
              </a:rPr>
              <a:t> </a:t>
            </a:r>
            <a:endParaRPr lang="it-IT" sz="2800" b="1" cap="none" dirty="0">
              <a:solidFill>
                <a:srgbClr val="C00000"/>
              </a:solidFill>
            </a:endParaRPr>
          </a:p>
        </p:txBody>
      </p:sp>
      <p:sp>
        <p:nvSpPr>
          <p:cNvPr id="8" name="Segnaposto piè di pagina 3"/>
          <p:cNvSpPr>
            <a:spLocks noGrp="1"/>
          </p:cNvSpPr>
          <p:nvPr>
            <p:ph type="ftr" sz="quarter" idx="11"/>
          </p:nvPr>
        </p:nvSpPr>
        <p:spPr>
          <a:xfrm>
            <a:off x="0" y="6435363"/>
            <a:ext cx="12191999" cy="365125"/>
          </a:xfrm>
        </p:spPr>
        <p:txBody>
          <a:body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2672308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87107" y="2233514"/>
            <a:ext cx="8469702" cy="2219111"/>
          </a:xfrm>
        </p:spPr>
        <p:txBody>
          <a:bodyPr>
            <a:normAutofit lnSpcReduction="10000"/>
          </a:bodyPr>
          <a:lstStyle/>
          <a:p>
            <a:pPr marL="0" indent="0" algn="just">
              <a:lnSpc>
                <a:spcPct val="100000"/>
              </a:lnSpc>
              <a:spcBef>
                <a:spcPts val="0"/>
              </a:spcBef>
              <a:buNone/>
            </a:pPr>
            <a:r>
              <a:rPr lang="it-IT" dirty="0" smtClean="0"/>
              <a:t>Conferma la condanna del RSPP: La </a:t>
            </a:r>
            <a:r>
              <a:rPr lang="it-IT" b="1" dirty="0" smtClean="0"/>
              <a:t>segnalazione</a:t>
            </a:r>
            <a:r>
              <a:rPr lang="it-IT" dirty="0" smtClean="0"/>
              <a:t>, da parte del RSPP, va fatta in termini di </a:t>
            </a:r>
            <a:r>
              <a:rPr lang="it-IT" b="1" dirty="0" smtClean="0"/>
              <a:t>URGENZA, COGENZA e INDIFFERIBILITA</a:t>
            </a:r>
            <a:r>
              <a:rPr lang="it-IT" dirty="0" smtClean="0"/>
              <a:t>’, non in termini generici.</a:t>
            </a:r>
          </a:p>
          <a:p>
            <a:pPr marL="0" indent="0" algn="just">
              <a:lnSpc>
                <a:spcPct val="100000"/>
              </a:lnSpc>
              <a:spcBef>
                <a:spcPts val="0"/>
              </a:spcBef>
              <a:buNone/>
            </a:pPr>
            <a:r>
              <a:rPr lang="it-IT" dirty="0" smtClean="0"/>
              <a:t> non si può contare sul fatto che il DATORE DI LAVORO o altri già </a:t>
            </a:r>
            <a:r>
              <a:rPr lang="it-IT" dirty="0" err="1" smtClean="0"/>
              <a:t>sanNO</a:t>
            </a:r>
            <a:r>
              <a:rPr lang="it-IT" dirty="0" smtClean="0"/>
              <a:t>…, perché voi con quella segnalazione mettete in mora il DATORE DI LAVORO ! (magari se non glielo dite potrebbe essere ben contento….).</a:t>
            </a:r>
            <a:endParaRPr lang="it-IT" dirty="0"/>
          </a:p>
        </p:txBody>
      </p:sp>
      <p:sp>
        <p:nvSpPr>
          <p:cNvPr id="5" name="Segnaposto numero diapositiva 4"/>
          <p:cNvSpPr>
            <a:spLocks noGrp="1"/>
          </p:cNvSpPr>
          <p:nvPr>
            <p:ph type="sldNum" sz="quarter" idx="12"/>
          </p:nvPr>
        </p:nvSpPr>
        <p:spPr/>
        <p:txBody>
          <a:bodyPr/>
          <a:lstStyle/>
          <a:p>
            <a:fld id="{ABBC36F5-BB6E-4662-A9E0-63781ED645A6}" type="slidenum">
              <a:rPr lang="it-IT" smtClean="0"/>
              <a:t>15</a:t>
            </a:fld>
            <a:endParaRPr lang="it-IT"/>
          </a:p>
        </p:txBody>
      </p:sp>
      <p:sp>
        <p:nvSpPr>
          <p:cNvPr id="8"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prima regola</a:t>
            </a:r>
            <a:r>
              <a:rPr lang="it-IT" sz="2800" b="1" cap="none" dirty="0" smtClean="0">
                <a:solidFill>
                  <a:srgbClr val="C00000"/>
                </a:solidFill>
              </a:rPr>
              <a:t> </a:t>
            </a:r>
            <a:endParaRPr lang="it-IT" sz="2800" b="1" cap="none" dirty="0">
              <a:solidFill>
                <a:srgbClr val="C00000"/>
              </a:solidFill>
            </a:endParaRPr>
          </a:p>
        </p:txBody>
      </p:sp>
      <p:sp>
        <p:nvSpPr>
          <p:cNvPr id="9" name="Titolo 1"/>
          <p:cNvSpPr txBox="1">
            <a:spLocks/>
          </p:cNvSpPr>
          <p:nvPr/>
        </p:nvSpPr>
        <p:spPr>
          <a:xfrm>
            <a:off x="1892144" y="1184634"/>
            <a:ext cx="8118423" cy="36939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2400" b="1" dirty="0"/>
              <a:t>Corte di Cassazione   7 settembre 2017 n. 40718</a:t>
            </a:r>
          </a:p>
        </p:txBody>
      </p:sp>
      <p:sp>
        <p:nvSpPr>
          <p:cNvPr id="11"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530124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20083" y="2290997"/>
            <a:ext cx="9010785" cy="3957403"/>
          </a:xfrm>
        </p:spPr>
        <p:txBody>
          <a:bodyPr>
            <a:normAutofit/>
          </a:bodyPr>
          <a:lstStyle/>
          <a:p>
            <a:pPr marL="0" indent="0" algn="just">
              <a:lnSpc>
                <a:spcPct val="100000"/>
              </a:lnSpc>
              <a:spcBef>
                <a:spcPts val="0"/>
              </a:spcBef>
              <a:buNone/>
            </a:pPr>
            <a:r>
              <a:rPr lang="it-IT" dirty="0" smtClean="0"/>
              <a:t>ha </a:t>
            </a:r>
            <a:r>
              <a:rPr lang="it-IT" dirty="0"/>
              <a:t>ritenuto </a:t>
            </a:r>
            <a:r>
              <a:rPr lang="it-IT" dirty="0" smtClean="0"/>
              <a:t>penalmente rilevante </a:t>
            </a:r>
            <a:r>
              <a:rPr lang="it-IT" dirty="0"/>
              <a:t>la condotta del responsabile del servizio che aveva redatto il </a:t>
            </a:r>
            <a:r>
              <a:rPr lang="it-IT" dirty="0" smtClean="0"/>
              <a:t>documento di </a:t>
            </a:r>
            <a:r>
              <a:rPr lang="it-IT" dirty="0"/>
              <a:t>valutazione dei rischi con </a:t>
            </a:r>
            <a:r>
              <a:rPr lang="it-IT" b="1" dirty="0"/>
              <a:t>indicazione di misure organizzative </a:t>
            </a:r>
            <a:r>
              <a:rPr lang="it-IT" b="1" dirty="0" smtClean="0"/>
              <a:t>o tecniche inappropriate</a:t>
            </a:r>
            <a:r>
              <a:rPr lang="it-IT" dirty="0" smtClean="0"/>
              <a:t>, sottovalutando </a:t>
            </a:r>
            <a:r>
              <a:rPr lang="it-IT" dirty="0"/>
              <a:t>il pericolo di incendio e omettendo di indicare ai lavoratori le </a:t>
            </a:r>
            <a:r>
              <a:rPr lang="it-IT" dirty="0" smtClean="0"/>
              <a:t>opportune istruzioni </a:t>
            </a:r>
            <a:r>
              <a:rPr lang="it-IT" dirty="0"/>
              <a:t>per salvaguardare la propria </a:t>
            </a:r>
            <a:r>
              <a:rPr lang="it-IT" dirty="0" smtClean="0"/>
              <a:t>incolumità.</a:t>
            </a:r>
            <a:endParaRPr lang="it-IT" dirty="0"/>
          </a:p>
        </p:txBody>
      </p:sp>
      <p:sp>
        <p:nvSpPr>
          <p:cNvPr id="5" name="Segnaposto numero diapositiva 4"/>
          <p:cNvSpPr>
            <a:spLocks noGrp="1"/>
          </p:cNvSpPr>
          <p:nvPr>
            <p:ph type="sldNum" sz="quarter" idx="12"/>
          </p:nvPr>
        </p:nvSpPr>
        <p:spPr/>
        <p:txBody>
          <a:bodyPr/>
          <a:lstStyle/>
          <a:p>
            <a:fld id="{ABBC36F5-BB6E-4662-A9E0-63781ED645A6}" type="slidenum">
              <a:rPr lang="it-IT" smtClean="0"/>
              <a:t>16</a:t>
            </a:fld>
            <a:endParaRPr lang="it-IT"/>
          </a:p>
        </p:txBody>
      </p:sp>
      <p:sp>
        <p:nvSpPr>
          <p:cNvPr id="8"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prima regola</a:t>
            </a:r>
            <a:r>
              <a:rPr lang="it-IT" sz="2800" b="1" cap="none" dirty="0" smtClean="0">
                <a:solidFill>
                  <a:srgbClr val="C00000"/>
                </a:solidFill>
              </a:rPr>
              <a:t> </a:t>
            </a:r>
            <a:endParaRPr lang="it-IT" sz="2800" b="1" cap="none" dirty="0">
              <a:solidFill>
                <a:srgbClr val="C00000"/>
              </a:solidFill>
            </a:endParaRPr>
          </a:p>
        </p:txBody>
      </p:sp>
      <p:sp>
        <p:nvSpPr>
          <p:cNvPr id="9" name="Titolo 1"/>
          <p:cNvSpPr txBox="1">
            <a:spLocks/>
          </p:cNvSpPr>
          <p:nvPr/>
        </p:nvSpPr>
        <p:spPr>
          <a:xfrm>
            <a:off x="1866265" y="1161803"/>
            <a:ext cx="8118423" cy="69813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2400" b="1" dirty="0"/>
              <a:t>Corte di Cassazione   24 aprile 2014 n. </a:t>
            </a:r>
            <a:r>
              <a:rPr lang="it-IT" sz="2400" b="1" dirty="0" smtClean="0"/>
              <a:t>38343</a:t>
            </a:r>
          </a:p>
          <a:p>
            <a:r>
              <a:rPr lang="it-IT" sz="2400" b="1" dirty="0" smtClean="0"/>
              <a:t>e </a:t>
            </a:r>
            <a:r>
              <a:rPr lang="it-IT" sz="2400" b="1" dirty="0"/>
              <a:t>anche 25 ottobre 2017  n. 48946</a:t>
            </a:r>
          </a:p>
        </p:txBody>
      </p:sp>
      <p:sp>
        <p:nvSpPr>
          <p:cNvPr id="11"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2898683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ABBC36F5-BB6E-4662-A9E0-63781ED645A6}" type="slidenum">
              <a:rPr lang="it-IT" smtClean="0"/>
              <a:t>17</a:t>
            </a:fld>
            <a:endParaRPr lang="it-IT"/>
          </a:p>
        </p:txBody>
      </p:sp>
      <p:sp>
        <p:nvSpPr>
          <p:cNvPr id="8"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prima regola</a:t>
            </a:r>
            <a:r>
              <a:rPr lang="it-IT" sz="2800" b="1" cap="none" dirty="0" smtClean="0">
                <a:solidFill>
                  <a:srgbClr val="C00000"/>
                </a:solidFill>
              </a:rPr>
              <a:t> </a:t>
            </a:r>
            <a:endParaRPr lang="it-IT" sz="2800" b="1" cap="none" dirty="0">
              <a:solidFill>
                <a:srgbClr val="C00000"/>
              </a:solidFill>
            </a:endParaRPr>
          </a:p>
        </p:txBody>
      </p:sp>
      <p:sp>
        <p:nvSpPr>
          <p:cNvPr id="9"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
        <p:nvSpPr>
          <p:cNvPr id="10" name="Segnaposto contenuto 2"/>
          <p:cNvSpPr txBox="1">
            <a:spLocks/>
          </p:cNvSpPr>
          <p:nvPr/>
        </p:nvSpPr>
        <p:spPr>
          <a:xfrm>
            <a:off x="1420083" y="2290997"/>
            <a:ext cx="9010785" cy="219391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just">
              <a:lnSpc>
                <a:spcPct val="100000"/>
              </a:lnSpc>
              <a:spcBef>
                <a:spcPts val="0"/>
              </a:spcBef>
              <a:buNone/>
            </a:pPr>
            <a:r>
              <a:rPr lang="it-IT" dirty="0"/>
              <a:t>…..proprio perché presente quotidianamente in azienda, l’RSPP ha la possibilità di verificare in concreto l’insufficiente formazione del personale, anche in ordine alla gestione delle situazioni di emergenza…..</a:t>
            </a:r>
          </a:p>
        </p:txBody>
      </p:sp>
      <p:sp>
        <p:nvSpPr>
          <p:cNvPr id="11" name="Titolo 1"/>
          <p:cNvSpPr txBox="1">
            <a:spLocks/>
          </p:cNvSpPr>
          <p:nvPr/>
        </p:nvSpPr>
        <p:spPr>
          <a:xfrm>
            <a:off x="1866265" y="1161803"/>
            <a:ext cx="8118423" cy="69813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2400" b="1" dirty="0" smtClean="0"/>
              <a:t>Corte di </a:t>
            </a:r>
            <a:r>
              <a:rPr lang="it-IT" sz="2400" b="1" dirty="0"/>
              <a:t>Cassazione  23 gennaio 2017  n. 3313</a:t>
            </a:r>
          </a:p>
        </p:txBody>
      </p:sp>
    </p:spTree>
    <p:extLst>
      <p:ext uri="{BB962C8B-B14F-4D97-AF65-F5344CB8AC3E}">
        <p14:creationId xmlns:p14="http://schemas.microsoft.com/office/powerpoint/2010/main" val="3785499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723025"/>
            <a:ext cx="10364451" cy="1596177"/>
          </a:xfrm>
        </p:spPr>
        <p:txBody>
          <a:bodyPr>
            <a:normAutofit/>
          </a:bodyPr>
          <a:lstStyle/>
          <a:p>
            <a:r>
              <a:rPr lang="it-IT" sz="2400" b="1" dirty="0"/>
              <a:t>Corte di Cassazione  18 dicembre 2018  n. 56952</a:t>
            </a:r>
          </a:p>
        </p:txBody>
      </p:sp>
      <p:sp>
        <p:nvSpPr>
          <p:cNvPr id="3" name="Segnaposto contenuto 2"/>
          <p:cNvSpPr>
            <a:spLocks noGrp="1"/>
          </p:cNvSpPr>
          <p:nvPr>
            <p:ph idx="1"/>
          </p:nvPr>
        </p:nvSpPr>
        <p:spPr>
          <a:xfrm>
            <a:off x="1711232" y="2314577"/>
            <a:ext cx="8769533" cy="1529770"/>
          </a:xfrm>
        </p:spPr>
        <p:txBody>
          <a:bodyPr>
            <a:normAutofit lnSpcReduction="10000"/>
          </a:bodyPr>
          <a:lstStyle/>
          <a:p>
            <a:pPr marL="0" indent="0" algn="just">
              <a:lnSpc>
                <a:spcPct val="100000"/>
              </a:lnSpc>
              <a:spcBef>
                <a:spcPts val="0"/>
              </a:spcBef>
              <a:buNone/>
            </a:pPr>
            <a:r>
              <a:rPr lang="it-IT" dirty="0"/>
              <a:t>L</a:t>
            </a:r>
            <a:r>
              <a:rPr lang="it-IT" dirty="0" smtClean="0"/>
              <a:t>’RSPP risponde a titolo di colpa professionale (unitamente al DATORE DI LAVORO) degli infortuni che siano derivati dalla mancata segnalazione di situazioni di rischio, che abbiano indotto il DATORE DI LAVORO ad omettere l’adozione di misure </a:t>
            </a:r>
            <a:r>
              <a:rPr lang="it-IT" dirty="0" err="1" smtClean="0"/>
              <a:t>prevenzionali</a:t>
            </a:r>
            <a:r>
              <a:rPr lang="it-IT" dirty="0" smtClean="0"/>
              <a:t> doverose.</a:t>
            </a:r>
            <a:endParaRPr lang="it-IT" dirty="0"/>
          </a:p>
        </p:txBody>
      </p:sp>
      <p:sp>
        <p:nvSpPr>
          <p:cNvPr id="5" name="Segnaposto numero diapositiva 4"/>
          <p:cNvSpPr>
            <a:spLocks noGrp="1"/>
          </p:cNvSpPr>
          <p:nvPr>
            <p:ph type="sldNum" sz="quarter" idx="12"/>
          </p:nvPr>
        </p:nvSpPr>
        <p:spPr/>
        <p:txBody>
          <a:bodyPr/>
          <a:lstStyle/>
          <a:p>
            <a:fld id="{ABBC36F5-BB6E-4662-A9E0-63781ED645A6}" type="slidenum">
              <a:rPr lang="it-IT" smtClean="0"/>
              <a:t>18</a:t>
            </a:fld>
            <a:endParaRPr lang="it-IT"/>
          </a:p>
        </p:txBody>
      </p:sp>
      <p:sp>
        <p:nvSpPr>
          <p:cNvPr id="8"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prima regola</a:t>
            </a:r>
            <a:r>
              <a:rPr lang="it-IT" sz="2800" b="1" cap="none" dirty="0" smtClean="0">
                <a:solidFill>
                  <a:srgbClr val="C00000"/>
                </a:solidFill>
              </a:rPr>
              <a:t> </a:t>
            </a:r>
            <a:endParaRPr lang="it-IT" sz="2800" b="1" cap="none" dirty="0">
              <a:solidFill>
                <a:srgbClr val="C00000"/>
              </a:solidFill>
            </a:endParaRPr>
          </a:p>
        </p:txBody>
      </p:sp>
      <p:sp>
        <p:nvSpPr>
          <p:cNvPr id="9"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1865486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ABBC36F5-BB6E-4662-A9E0-63781ED645A6}" type="slidenum">
              <a:rPr lang="it-IT" smtClean="0"/>
              <a:t>19</a:t>
            </a:fld>
            <a:endParaRPr lang="it-IT"/>
          </a:p>
        </p:txBody>
      </p:sp>
      <p:sp>
        <p:nvSpPr>
          <p:cNvPr id="10" name="Titolo 1"/>
          <p:cNvSpPr>
            <a:spLocks noGrp="1"/>
          </p:cNvSpPr>
          <p:nvPr>
            <p:ph type="title"/>
          </p:nvPr>
        </p:nvSpPr>
        <p:spPr>
          <a:xfrm>
            <a:off x="0" y="1537994"/>
            <a:ext cx="12192000" cy="702551"/>
          </a:xfrm>
        </p:spPr>
        <p:txBody>
          <a:bodyPr>
            <a:noAutofit/>
          </a:bodyPr>
          <a:lstStyle/>
          <a:p>
            <a:r>
              <a:rPr lang="it-IT" sz="4000" b="1" dirty="0" smtClean="0">
                <a:solidFill>
                  <a:srgbClr val="C00000"/>
                </a:solidFill>
              </a:rPr>
              <a:t>seconda regola </a:t>
            </a:r>
            <a:endParaRPr lang="it-IT" sz="4000" b="1" dirty="0">
              <a:solidFill>
                <a:srgbClr val="C00000"/>
              </a:solidFill>
            </a:endParaRPr>
          </a:p>
        </p:txBody>
      </p:sp>
      <p:sp>
        <p:nvSpPr>
          <p:cNvPr id="11" name="Segnaposto contenuto 2"/>
          <p:cNvSpPr txBox="1">
            <a:spLocks/>
          </p:cNvSpPr>
          <p:nvPr/>
        </p:nvSpPr>
        <p:spPr>
          <a:xfrm>
            <a:off x="2879067" y="2717927"/>
            <a:ext cx="6433866" cy="157802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ctr">
              <a:buNone/>
            </a:pPr>
            <a:r>
              <a:rPr lang="it-IT" sz="2400" dirty="0" smtClean="0">
                <a:solidFill>
                  <a:srgbClr val="C00000"/>
                </a:solidFill>
              </a:rPr>
              <a:t>NON </a:t>
            </a:r>
            <a:r>
              <a:rPr lang="it-IT" sz="2400" dirty="0">
                <a:solidFill>
                  <a:srgbClr val="C00000"/>
                </a:solidFill>
              </a:rPr>
              <a:t>DARE SUGGERIMENTI SBAGLIATI</a:t>
            </a:r>
          </a:p>
          <a:p>
            <a:pPr marL="0" indent="0" algn="ctr">
              <a:buFont typeface="Arial" panose="020B0604020202020204" pitchFamily="34" charset="0"/>
              <a:buNone/>
            </a:pPr>
            <a:endParaRPr lang="it-IT" sz="2400" dirty="0">
              <a:solidFill>
                <a:srgbClr val="C00000"/>
              </a:solidFill>
            </a:endParaRPr>
          </a:p>
        </p:txBody>
      </p:sp>
      <p:sp>
        <p:nvSpPr>
          <p:cNvPr id="13"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4048067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04040" y="268014"/>
            <a:ext cx="10775731" cy="6282558"/>
          </a:xfrm>
        </p:spPr>
        <p:txBody>
          <a:bodyPr>
            <a:normAutofit fontScale="92500" lnSpcReduction="10000"/>
          </a:bodyPr>
          <a:lstStyle/>
          <a:p>
            <a:r>
              <a:rPr lang="it-IT" dirty="0"/>
              <a:t>Il d.lgs. n. 81/2008 conferma la centralità del </a:t>
            </a:r>
            <a:r>
              <a:rPr lang="it-IT" b="1" dirty="0"/>
              <a:t>servizio di prevenzione e protezione (SPP)</a:t>
            </a:r>
            <a:r>
              <a:rPr lang="it-IT" dirty="0"/>
              <a:t>, quale </a:t>
            </a:r>
            <a:r>
              <a:rPr lang="it-IT" i="1" dirty="0"/>
              <a:t>«insieme delle persone, sistemi e mezzi esterni o interni all'azienda finalizzati all'attività di prevenzione e protezione dai rischi professionali per i lavoratori»</a:t>
            </a:r>
            <a:r>
              <a:rPr lang="it-IT" dirty="0"/>
              <a:t> (</a:t>
            </a:r>
            <a:r>
              <a:rPr lang="it-IT" b="1" dirty="0"/>
              <a:t>art. 2, c. 1, </a:t>
            </a:r>
            <a:r>
              <a:rPr lang="it-IT" b="1" dirty="0" err="1"/>
              <a:t>lett</a:t>
            </a:r>
            <a:r>
              <a:rPr lang="it-IT" b="1" dirty="0"/>
              <a:t>. l</a:t>
            </a:r>
            <a:r>
              <a:rPr lang="it-IT" dirty="0"/>
              <a:t>), nella gestione del sistema </a:t>
            </a:r>
            <a:r>
              <a:rPr lang="it-IT" dirty="0" err="1"/>
              <a:t>prevenzionale</a:t>
            </a:r>
            <a:r>
              <a:rPr lang="it-IT" dirty="0"/>
              <a:t> aziendale. </a:t>
            </a:r>
            <a:endParaRPr lang="it-IT" dirty="0" smtClean="0"/>
          </a:p>
          <a:p>
            <a:pPr marL="0" indent="0">
              <a:buNone/>
            </a:pPr>
            <a:endParaRPr lang="it-IT" dirty="0"/>
          </a:p>
          <a:p>
            <a:r>
              <a:rPr lang="it-IT" dirty="0"/>
              <a:t>Il SPP è composto da personale qualificato: tanto gli </a:t>
            </a:r>
            <a:r>
              <a:rPr lang="it-IT" b="1" dirty="0"/>
              <a:t>addetti (ASPP)</a:t>
            </a:r>
            <a:r>
              <a:rPr lang="it-IT" dirty="0"/>
              <a:t> che vi fanno parte, quanto il suo </a:t>
            </a:r>
            <a:r>
              <a:rPr lang="it-IT" b="1" dirty="0"/>
              <a:t>Responsabile (RSPP)</a:t>
            </a:r>
            <a:r>
              <a:rPr lang="it-IT" dirty="0"/>
              <a:t>, che lo coordina, devono essere infatti </a:t>
            </a:r>
            <a:r>
              <a:rPr lang="it-IT" i="1" dirty="0"/>
              <a:t>«in possesso delle capacità e dei requisiti professionali di cui all’art. 32»</a:t>
            </a:r>
            <a:r>
              <a:rPr lang="it-IT" dirty="0"/>
              <a:t> (</a:t>
            </a:r>
            <a:r>
              <a:rPr lang="it-IT" b="1" dirty="0"/>
              <a:t>art. 2, c. 1</a:t>
            </a:r>
            <a:r>
              <a:rPr lang="it-IT" dirty="0"/>
              <a:t>, rispettivamente </a:t>
            </a:r>
            <a:r>
              <a:rPr lang="it-IT" b="1" dirty="0" err="1"/>
              <a:t>lett</a:t>
            </a:r>
            <a:r>
              <a:rPr lang="it-IT" b="1" dirty="0"/>
              <a:t>. g, f</a:t>
            </a:r>
            <a:r>
              <a:rPr lang="it-IT" dirty="0" smtClean="0"/>
              <a:t>).</a:t>
            </a:r>
          </a:p>
          <a:p>
            <a:pPr marL="0" indent="0">
              <a:buNone/>
            </a:pPr>
            <a:endParaRPr lang="it-IT" dirty="0"/>
          </a:p>
          <a:p>
            <a:r>
              <a:rPr lang="it-IT" dirty="0"/>
              <a:t>Il legislatore, pertanto, sulla spinta della </a:t>
            </a:r>
            <a:r>
              <a:rPr lang="it-IT" b="1" dirty="0"/>
              <a:t>direttiva quadro n. 391/1989 CEE</a:t>
            </a:r>
            <a:r>
              <a:rPr lang="it-IT" dirty="0"/>
              <a:t>, ha affiancato alla linea operativa </a:t>
            </a:r>
            <a:r>
              <a:rPr lang="it-IT" dirty="0" smtClean="0"/>
              <a:t>(DATORE DI LAVORO, </a:t>
            </a:r>
            <a:r>
              <a:rPr lang="it-IT" dirty="0"/>
              <a:t>dirigente e preposto), destinata a garantire l’attuazione delle condizioni di sicurezza, un servizio tecnico di staff (il SPP), composto da persone esperte e formate (ASPP e RSPP), cui sono affidati compiti </a:t>
            </a:r>
            <a:r>
              <a:rPr lang="it-IT" dirty="0" smtClean="0"/>
              <a:t>di </a:t>
            </a:r>
            <a:r>
              <a:rPr lang="it-IT" dirty="0"/>
              <a:t>consulenza del </a:t>
            </a:r>
            <a:r>
              <a:rPr lang="it-IT" dirty="0" smtClean="0"/>
              <a:t>DATORE DI LAVORO, </a:t>
            </a:r>
            <a:r>
              <a:rPr lang="it-IT" dirty="0"/>
              <a:t>specificando espressamente che la nomina del SPP non lo esonera comunque da responsabilità (</a:t>
            </a:r>
            <a:r>
              <a:rPr lang="it-IT" b="1" dirty="0"/>
              <a:t>art. 31, c. 5</a:t>
            </a:r>
            <a:r>
              <a:rPr lang="it-IT" dirty="0"/>
              <a:t>).</a:t>
            </a:r>
          </a:p>
          <a:p>
            <a:pPr marL="0" indent="0">
              <a:buNone/>
            </a:pPr>
            <a:endParaRPr lang="it-IT" dirty="0"/>
          </a:p>
        </p:txBody>
      </p:sp>
      <p:sp>
        <p:nvSpPr>
          <p:cNvPr id="6" name="Segnaposto piè di pagina 3"/>
          <p:cNvSpPr>
            <a:spLocks noGrp="1"/>
          </p:cNvSpPr>
          <p:nvPr>
            <p:ph type="ftr" sz="quarter" idx="11"/>
          </p:nvPr>
        </p:nvSpPr>
        <p:spPr>
          <a:xfrm>
            <a:off x="0" y="6435363"/>
            <a:ext cx="12191999" cy="365125"/>
          </a:xfrm>
        </p:spPr>
        <p:txBody>
          <a:bodyPr/>
          <a:lstStyle/>
          <a:p>
            <a:pPr algn="ctr"/>
            <a:r>
              <a:rPr lang="it-IT" smtClean="0"/>
              <a:t>Paolo Villani          INFN Roma Tor Vergata          20 marzo 2019</a:t>
            </a:r>
            <a:endParaRPr lang="it-IT"/>
          </a:p>
        </p:txBody>
      </p:sp>
      <p:sp>
        <p:nvSpPr>
          <p:cNvPr id="2" name="Segnaposto numero diapositiva 1"/>
          <p:cNvSpPr>
            <a:spLocks noGrp="1"/>
          </p:cNvSpPr>
          <p:nvPr>
            <p:ph type="sldNum" sz="quarter" idx="12"/>
          </p:nvPr>
        </p:nvSpPr>
        <p:spPr/>
        <p:txBody>
          <a:bodyPr/>
          <a:lstStyle/>
          <a:p>
            <a:fld id="{ABBC36F5-BB6E-4662-A9E0-63781ED645A6}" type="slidenum">
              <a:rPr lang="it-IT" smtClean="0"/>
              <a:t>2</a:t>
            </a:fld>
            <a:endParaRPr lang="it-IT"/>
          </a:p>
        </p:txBody>
      </p:sp>
    </p:spTree>
    <p:extLst>
      <p:ext uri="{BB962C8B-B14F-4D97-AF65-F5344CB8AC3E}">
        <p14:creationId xmlns:p14="http://schemas.microsoft.com/office/powerpoint/2010/main" val="1625833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ABBC36F5-BB6E-4662-A9E0-63781ED645A6}" type="slidenum">
              <a:rPr lang="it-IT" smtClean="0"/>
              <a:t>20</a:t>
            </a:fld>
            <a:endParaRPr lang="it-IT"/>
          </a:p>
        </p:txBody>
      </p:sp>
      <p:sp>
        <p:nvSpPr>
          <p:cNvPr id="8"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seconda regola</a:t>
            </a:r>
            <a:r>
              <a:rPr lang="it-IT" sz="2800" b="1" cap="none" dirty="0" smtClean="0">
                <a:solidFill>
                  <a:srgbClr val="C00000"/>
                </a:solidFill>
              </a:rPr>
              <a:t> </a:t>
            </a:r>
            <a:endParaRPr lang="it-IT" sz="2800" b="1" cap="none" dirty="0">
              <a:solidFill>
                <a:srgbClr val="C00000"/>
              </a:solidFill>
            </a:endParaRPr>
          </a:p>
        </p:txBody>
      </p:sp>
      <p:sp>
        <p:nvSpPr>
          <p:cNvPr id="9"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
        <p:nvSpPr>
          <p:cNvPr id="10" name="Segnaposto contenuto 2"/>
          <p:cNvSpPr txBox="1">
            <a:spLocks/>
          </p:cNvSpPr>
          <p:nvPr/>
        </p:nvSpPr>
        <p:spPr>
          <a:xfrm>
            <a:off x="1420083" y="2290997"/>
            <a:ext cx="9010785" cy="219391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just">
              <a:lnSpc>
                <a:spcPct val="100000"/>
              </a:lnSpc>
              <a:spcBef>
                <a:spcPts val="0"/>
              </a:spcBef>
              <a:buNone/>
            </a:pPr>
            <a:r>
              <a:rPr lang="it-IT" dirty="0" smtClean="0"/>
              <a:t>L’RSPP </a:t>
            </a:r>
            <a:r>
              <a:rPr lang="it-IT" dirty="0"/>
              <a:t>risponde a titolo di colpa professionale degli eventi dannosi derivanti da suoi suggerimenti sbagliati.</a:t>
            </a:r>
          </a:p>
          <a:p>
            <a:pPr marL="0" indent="0" algn="just">
              <a:lnSpc>
                <a:spcPct val="100000"/>
              </a:lnSpc>
              <a:spcBef>
                <a:spcPts val="0"/>
              </a:spcBef>
              <a:buNone/>
            </a:pPr>
            <a:endParaRPr lang="it-IT" dirty="0"/>
          </a:p>
        </p:txBody>
      </p:sp>
      <p:sp>
        <p:nvSpPr>
          <p:cNvPr id="11" name="Titolo 1"/>
          <p:cNvSpPr txBox="1">
            <a:spLocks/>
          </p:cNvSpPr>
          <p:nvPr/>
        </p:nvSpPr>
        <p:spPr>
          <a:xfrm>
            <a:off x="1866265" y="1161803"/>
            <a:ext cx="8118423" cy="69813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2400" b="1" dirty="0" smtClean="0"/>
              <a:t>Corte </a:t>
            </a:r>
            <a:r>
              <a:rPr lang="it-IT" sz="2400" b="1" dirty="0"/>
              <a:t>di Cassazione  12 novembre 2018  n. 51221</a:t>
            </a:r>
          </a:p>
        </p:txBody>
      </p:sp>
    </p:spTree>
    <p:extLst>
      <p:ext uri="{BB962C8B-B14F-4D97-AF65-F5344CB8AC3E}">
        <p14:creationId xmlns:p14="http://schemas.microsoft.com/office/powerpoint/2010/main" val="13608364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ABBC36F5-BB6E-4662-A9E0-63781ED645A6}" type="slidenum">
              <a:rPr lang="it-IT" smtClean="0"/>
              <a:t>21</a:t>
            </a:fld>
            <a:endParaRPr lang="it-IT"/>
          </a:p>
        </p:txBody>
      </p:sp>
      <p:sp>
        <p:nvSpPr>
          <p:cNvPr id="7" name="Titolo 1"/>
          <p:cNvSpPr txBox="1">
            <a:spLocks/>
          </p:cNvSpPr>
          <p:nvPr/>
        </p:nvSpPr>
        <p:spPr>
          <a:xfrm>
            <a:off x="0" y="1537994"/>
            <a:ext cx="12192000" cy="70255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4000" b="1" dirty="0" smtClean="0">
                <a:solidFill>
                  <a:srgbClr val="C00000"/>
                </a:solidFill>
              </a:rPr>
              <a:t>terza regola </a:t>
            </a:r>
            <a:endParaRPr lang="it-IT" sz="4000" b="1" dirty="0">
              <a:solidFill>
                <a:srgbClr val="C00000"/>
              </a:solidFill>
            </a:endParaRPr>
          </a:p>
        </p:txBody>
      </p:sp>
      <p:sp>
        <p:nvSpPr>
          <p:cNvPr id="8" name="Segnaposto contenuto 2"/>
          <p:cNvSpPr txBox="1">
            <a:spLocks/>
          </p:cNvSpPr>
          <p:nvPr/>
        </p:nvSpPr>
        <p:spPr>
          <a:xfrm>
            <a:off x="2879067" y="2717927"/>
            <a:ext cx="6433866" cy="157802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ctr">
              <a:buNone/>
            </a:pPr>
            <a:r>
              <a:rPr lang="it-IT" sz="2400" dirty="0" smtClean="0">
                <a:solidFill>
                  <a:srgbClr val="C00000"/>
                </a:solidFill>
              </a:rPr>
              <a:t>Autonomia del </a:t>
            </a:r>
            <a:r>
              <a:rPr lang="it-IT" sz="2400" dirty="0" err="1" smtClean="0">
                <a:solidFill>
                  <a:srgbClr val="C00000"/>
                </a:solidFill>
              </a:rPr>
              <a:t>rspp</a:t>
            </a:r>
            <a:endParaRPr lang="it-IT" sz="2400" dirty="0">
              <a:solidFill>
                <a:srgbClr val="C00000"/>
              </a:solidFill>
            </a:endParaRPr>
          </a:p>
          <a:p>
            <a:pPr marL="0" indent="0" algn="ctr">
              <a:buFont typeface="Arial" panose="020B0604020202020204" pitchFamily="34" charset="0"/>
              <a:buNone/>
            </a:pPr>
            <a:endParaRPr lang="it-IT" sz="2400" dirty="0">
              <a:solidFill>
                <a:srgbClr val="C00000"/>
              </a:solidFill>
            </a:endParaRPr>
          </a:p>
        </p:txBody>
      </p:sp>
      <p:sp>
        <p:nvSpPr>
          <p:cNvPr id="11"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3332400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948685"/>
            <a:ext cx="12192000" cy="522306"/>
          </a:xfrm>
        </p:spPr>
        <p:txBody>
          <a:bodyPr>
            <a:normAutofit/>
          </a:bodyPr>
          <a:lstStyle/>
          <a:p>
            <a:r>
              <a:rPr lang="it-IT" sz="2400" b="1" dirty="0"/>
              <a:t>Corte di Cassazione  23 gennaio 2017  n. 3313</a:t>
            </a:r>
          </a:p>
        </p:txBody>
      </p:sp>
      <p:sp>
        <p:nvSpPr>
          <p:cNvPr id="3" name="Segnaposto contenuto 2"/>
          <p:cNvSpPr>
            <a:spLocks noGrp="1"/>
          </p:cNvSpPr>
          <p:nvPr>
            <p:ph idx="1"/>
          </p:nvPr>
        </p:nvSpPr>
        <p:spPr>
          <a:xfrm>
            <a:off x="1506583" y="1825625"/>
            <a:ext cx="8786948" cy="2047732"/>
          </a:xfrm>
        </p:spPr>
        <p:txBody>
          <a:bodyPr/>
          <a:lstStyle/>
          <a:p>
            <a:pPr marL="0" indent="0" algn="just">
              <a:buNone/>
            </a:pPr>
            <a:r>
              <a:rPr lang="it-IT" dirty="0" smtClean="0"/>
              <a:t>L’RSPP è tenuto a svolgere i suoi compiti in autonomia: in particolare è tenuto a svolgere in autonomia il compito d’informare il DATORE DI LAVORO e, in generale, </a:t>
            </a:r>
            <a:r>
              <a:rPr lang="it-IT" dirty="0"/>
              <a:t>a</a:t>
            </a:r>
            <a:r>
              <a:rPr lang="it-IT" dirty="0" smtClean="0"/>
              <a:t> dissuaderlo dall’intraprendere o dal mantenere scelte pregiudizievoli per la sicurezza dei lavoratori</a:t>
            </a:r>
            <a:endParaRPr lang="it-IT" dirty="0"/>
          </a:p>
        </p:txBody>
      </p:sp>
      <p:sp>
        <p:nvSpPr>
          <p:cNvPr id="5" name="Segnaposto numero diapositiva 4"/>
          <p:cNvSpPr>
            <a:spLocks noGrp="1"/>
          </p:cNvSpPr>
          <p:nvPr>
            <p:ph type="sldNum" sz="quarter" idx="12"/>
          </p:nvPr>
        </p:nvSpPr>
        <p:spPr/>
        <p:txBody>
          <a:bodyPr/>
          <a:lstStyle/>
          <a:p>
            <a:fld id="{ABBC36F5-BB6E-4662-A9E0-63781ED645A6}" type="slidenum">
              <a:rPr lang="it-IT" smtClean="0"/>
              <a:t>22</a:t>
            </a:fld>
            <a:endParaRPr lang="it-IT"/>
          </a:p>
        </p:txBody>
      </p:sp>
      <p:sp>
        <p:nvSpPr>
          <p:cNvPr id="7"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terza regola</a:t>
            </a:r>
            <a:r>
              <a:rPr lang="it-IT" sz="2800" b="1" cap="none" dirty="0" smtClean="0">
                <a:solidFill>
                  <a:srgbClr val="C00000"/>
                </a:solidFill>
              </a:rPr>
              <a:t> </a:t>
            </a:r>
            <a:endParaRPr lang="it-IT" sz="2800" b="1" cap="none" dirty="0">
              <a:solidFill>
                <a:srgbClr val="C00000"/>
              </a:solidFill>
            </a:endParaRPr>
          </a:p>
        </p:txBody>
      </p:sp>
      <p:sp>
        <p:nvSpPr>
          <p:cNvPr id="8"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3575599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90402" y="1643670"/>
            <a:ext cx="9011194" cy="3010328"/>
          </a:xfrm>
        </p:spPr>
        <p:txBody>
          <a:bodyPr>
            <a:normAutofit/>
          </a:bodyPr>
          <a:lstStyle/>
          <a:p>
            <a:pPr marL="0" indent="0" algn="just">
              <a:buNone/>
            </a:pPr>
            <a:r>
              <a:rPr lang="it-IT" dirty="0" smtClean="0"/>
              <a:t>…infatti l’ art. 31, II comma, del d.lgs. N. 81/2008 dice che </a:t>
            </a:r>
            <a:r>
              <a:rPr lang="it-IT" dirty="0"/>
              <a:t>“</a:t>
            </a:r>
            <a:r>
              <a:rPr lang="it-IT" dirty="0" smtClean="0"/>
              <a:t>Il Responsabile e gli Addetti del SPP non possono subire pregiudizio a causa dell’ attività svolta nell’espletamento del proprio </a:t>
            </a:r>
            <a:r>
              <a:rPr lang="it-IT" dirty="0" err="1" smtClean="0"/>
              <a:t>incarico’</a:t>
            </a:r>
            <a:r>
              <a:rPr lang="it-IT" dirty="0" smtClean="0"/>
              <a:t>’.</a:t>
            </a:r>
          </a:p>
          <a:p>
            <a:pPr marL="0" indent="0" algn="just">
              <a:buNone/>
            </a:pPr>
            <a:endParaRPr lang="it-IT" dirty="0"/>
          </a:p>
          <a:p>
            <a:pPr marL="0" indent="0" algn="just">
              <a:buNone/>
            </a:pPr>
            <a:r>
              <a:rPr lang="it-IT" dirty="0" smtClean="0"/>
              <a:t>si tratta di una norma fondamentale che intende presidiare l’indispensabile autonomia del SPP, anche quando segnala al DATORE DI LAVORO una situazione di rischio lavorativo nota a tutti!</a:t>
            </a:r>
            <a:endParaRPr lang="it-IT" dirty="0"/>
          </a:p>
        </p:txBody>
      </p:sp>
      <p:sp>
        <p:nvSpPr>
          <p:cNvPr id="2" name="Segnaposto numero diapositiva 1"/>
          <p:cNvSpPr>
            <a:spLocks noGrp="1"/>
          </p:cNvSpPr>
          <p:nvPr>
            <p:ph type="sldNum" sz="quarter" idx="12"/>
          </p:nvPr>
        </p:nvSpPr>
        <p:spPr/>
        <p:txBody>
          <a:bodyPr/>
          <a:lstStyle/>
          <a:p>
            <a:fld id="{ABBC36F5-BB6E-4662-A9E0-63781ED645A6}" type="slidenum">
              <a:rPr lang="it-IT" smtClean="0"/>
              <a:t>23</a:t>
            </a:fld>
            <a:endParaRPr lang="it-IT"/>
          </a:p>
        </p:txBody>
      </p:sp>
      <p:sp>
        <p:nvSpPr>
          <p:cNvPr id="6"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terza regola</a:t>
            </a:r>
            <a:r>
              <a:rPr lang="it-IT" sz="2800" b="1" cap="none" dirty="0" smtClean="0">
                <a:solidFill>
                  <a:srgbClr val="C00000"/>
                </a:solidFill>
              </a:rPr>
              <a:t> </a:t>
            </a:r>
            <a:endParaRPr lang="it-IT" sz="2800" b="1" cap="none" dirty="0">
              <a:solidFill>
                <a:srgbClr val="C00000"/>
              </a:solidFill>
            </a:endParaRPr>
          </a:p>
        </p:txBody>
      </p:sp>
      <p:sp>
        <p:nvSpPr>
          <p:cNvPr id="7"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827841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ABBC36F5-BB6E-4662-A9E0-63781ED645A6}" type="slidenum">
              <a:rPr lang="it-IT" smtClean="0"/>
              <a:t>24</a:t>
            </a:fld>
            <a:endParaRPr lang="it-IT"/>
          </a:p>
        </p:txBody>
      </p:sp>
      <p:sp>
        <p:nvSpPr>
          <p:cNvPr id="8"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
        <p:nvSpPr>
          <p:cNvPr id="9" name="Titolo 1"/>
          <p:cNvSpPr txBox="1">
            <a:spLocks/>
          </p:cNvSpPr>
          <p:nvPr/>
        </p:nvSpPr>
        <p:spPr>
          <a:xfrm>
            <a:off x="0" y="1537994"/>
            <a:ext cx="12192000" cy="70255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4000" b="1" dirty="0" smtClean="0">
                <a:solidFill>
                  <a:srgbClr val="C00000"/>
                </a:solidFill>
              </a:rPr>
              <a:t>quarta regola </a:t>
            </a:r>
            <a:endParaRPr lang="it-IT" sz="4000" b="1" dirty="0">
              <a:solidFill>
                <a:srgbClr val="C00000"/>
              </a:solidFill>
            </a:endParaRPr>
          </a:p>
        </p:txBody>
      </p:sp>
      <p:sp>
        <p:nvSpPr>
          <p:cNvPr id="10" name="Segnaposto contenuto 2"/>
          <p:cNvSpPr txBox="1">
            <a:spLocks/>
          </p:cNvSpPr>
          <p:nvPr/>
        </p:nvSpPr>
        <p:spPr>
          <a:xfrm>
            <a:off x="2192824" y="2700988"/>
            <a:ext cx="7806350" cy="3072796"/>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just">
              <a:buNone/>
            </a:pPr>
            <a:r>
              <a:rPr lang="it-IT" sz="2400" dirty="0">
                <a:solidFill>
                  <a:srgbClr val="C00000"/>
                </a:solidFill>
              </a:rPr>
              <a:t>RSPP  E’  TENUTO  A  SVOLGERE  I  PROPRI COMPITI  NEL  RISPETTO  DEL  SAPERE SCIENTIFICO  E  TECNOLOGICO…</a:t>
            </a:r>
          </a:p>
          <a:p>
            <a:pPr marL="0" indent="0" algn="just">
              <a:buFont typeface="Arial" panose="020B0604020202020204" pitchFamily="34" charset="0"/>
              <a:buNone/>
            </a:pPr>
            <a:endParaRPr lang="it-IT" sz="2400" dirty="0" smtClean="0">
              <a:solidFill>
                <a:srgbClr val="C00000"/>
              </a:solidFill>
            </a:endParaRPr>
          </a:p>
          <a:p>
            <a:pPr marL="0" indent="0" algn="just">
              <a:buNone/>
            </a:pPr>
            <a:r>
              <a:rPr lang="it-IT" sz="2400" dirty="0"/>
              <a:t>…</a:t>
            </a:r>
            <a:r>
              <a:rPr lang="it-IT" sz="1800" dirty="0"/>
              <a:t>un sapere che deve guidare e orientare l’ attività di individuazione dei fattori di rischio, di valutazione dei rischi, d’individuazione delle misure</a:t>
            </a:r>
            <a:r>
              <a:rPr lang="it-IT" sz="1800" dirty="0" smtClean="0"/>
              <a:t>……</a:t>
            </a:r>
            <a:endParaRPr lang="it-IT" sz="2400" dirty="0">
              <a:solidFill>
                <a:srgbClr val="C00000"/>
              </a:solidFill>
            </a:endParaRPr>
          </a:p>
        </p:txBody>
      </p:sp>
    </p:spTree>
    <p:extLst>
      <p:ext uri="{BB962C8B-B14F-4D97-AF65-F5344CB8AC3E}">
        <p14:creationId xmlns:p14="http://schemas.microsoft.com/office/powerpoint/2010/main" val="15842160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914400"/>
            <a:ext cx="12192000" cy="507814"/>
          </a:xfrm>
        </p:spPr>
        <p:txBody>
          <a:bodyPr>
            <a:noAutofit/>
          </a:bodyPr>
          <a:lstStyle/>
          <a:p>
            <a:r>
              <a:rPr lang="it-IT" sz="2400" b="1" dirty="0" smtClean="0"/>
              <a:t>Corte di Cassazione 3313 del 23 gennaio 2017</a:t>
            </a:r>
            <a:endParaRPr lang="it-IT" sz="2400" b="1" dirty="0"/>
          </a:p>
        </p:txBody>
      </p:sp>
      <p:sp>
        <p:nvSpPr>
          <p:cNvPr id="3" name="Segnaposto contenuto 2"/>
          <p:cNvSpPr>
            <a:spLocks noGrp="1"/>
          </p:cNvSpPr>
          <p:nvPr>
            <p:ph idx="1"/>
          </p:nvPr>
        </p:nvSpPr>
        <p:spPr>
          <a:xfrm>
            <a:off x="1665032" y="1804098"/>
            <a:ext cx="9100457" cy="2684730"/>
          </a:xfrm>
        </p:spPr>
        <p:txBody>
          <a:bodyPr>
            <a:normAutofit/>
          </a:bodyPr>
          <a:lstStyle/>
          <a:p>
            <a:pPr marL="0" indent="0" algn="just">
              <a:buNone/>
            </a:pPr>
            <a:r>
              <a:rPr lang="it-IT" dirty="0" smtClean="0"/>
              <a:t>Cosa s’intende per “sapere scientifico e tecnologico’’ ? La Corte di Cassazione ce lo ha detto: La normativa di prevenzione ha bisogno di essere integrata dal sapere scientifico e tecnologico: il sistema prevede che ogni garante analizzi i rischi specifici e adotti le appropriate misure cautelari </a:t>
            </a:r>
            <a:r>
              <a:rPr lang="it-IT" b="1" dirty="0" smtClean="0"/>
              <a:t>avvalendosi di figure istituzionali come l’RSPP che del sapere scientifico e tecnologico sono istituzionalmente portatori.</a:t>
            </a:r>
          </a:p>
          <a:p>
            <a:pPr marL="0" indent="0" algn="just">
              <a:buNone/>
            </a:pPr>
            <a:endParaRPr lang="it-IT" b="1" dirty="0"/>
          </a:p>
        </p:txBody>
      </p:sp>
      <p:sp>
        <p:nvSpPr>
          <p:cNvPr id="5" name="Segnaposto numero diapositiva 4"/>
          <p:cNvSpPr>
            <a:spLocks noGrp="1"/>
          </p:cNvSpPr>
          <p:nvPr>
            <p:ph type="sldNum" sz="quarter" idx="12"/>
          </p:nvPr>
        </p:nvSpPr>
        <p:spPr/>
        <p:txBody>
          <a:bodyPr/>
          <a:lstStyle/>
          <a:p>
            <a:fld id="{ABBC36F5-BB6E-4662-A9E0-63781ED645A6}" type="slidenum">
              <a:rPr lang="it-IT" smtClean="0"/>
              <a:t>25</a:t>
            </a:fld>
            <a:endParaRPr lang="it-IT"/>
          </a:p>
        </p:txBody>
      </p:sp>
      <p:sp>
        <p:nvSpPr>
          <p:cNvPr id="7"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quarta regola</a:t>
            </a:r>
            <a:r>
              <a:rPr lang="it-IT" sz="2800" b="1" cap="none" dirty="0" smtClean="0">
                <a:solidFill>
                  <a:srgbClr val="C00000"/>
                </a:solidFill>
              </a:rPr>
              <a:t> </a:t>
            </a:r>
            <a:endParaRPr lang="it-IT" sz="2800" b="1" cap="none" dirty="0">
              <a:solidFill>
                <a:srgbClr val="C00000"/>
              </a:solidFill>
            </a:endParaRPr>
          </a:p>
        </p:txBody>
      </p:sp>
      <p:sp>
        <p:nvSpPr>
          <p:cNvPr id="8"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29096354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ABBC36F5-BB6E-4662-A9E0-63781ED645A6}" type="slidenum">
              <a:rPr lang="it-IT" smtClean="0"/>
              <a:t>26</a:t>
            </a:fld>
            <a:endParaRPr lang="it-IT"/>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3136" y="208013"/>
            <a:ext cx="1150374" cy="1150374"/>
          </a:xfrm>
          <a:prstGeom prst="rect">
            <a:avLst/>
          </a:prstGeom>
        </p:spPr>
      </p:pic>
      <p:sp>
        <p:nvSpPr>
          <p:cNvPr id="8" name="Titolo 1"/>
          <p:cNvSpPr txBox="1">
            <a:spLocks/>
          </p:cNvSpPr>
          <p:nvPr/>
        </p:nvSpPr>
        <p:spPr>
          <a:xfrm>
            <a:off x="0" y="1537994"/>
            <a:ext cx="12192000" cy="70255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4000" b="1" dirty="0" smtClean="0">
                <a:solidFill>
                  <a:srgbClr val="C00000"/>
                </a:solidFill>
              </a:rPr>
              <a:t>quinta regola </a:t>
            </a:r>
            <a:endParaRPr lang="it-IT" sz="4000" b="1" dirty="0">
              <a:solidFill>
                <a:srgbClr val="C00000"/>
              </a:solidFill>
            </a:endParaRPr>
          </a:p>
        </p:txBody>
      </p:sp>
      <p:sp>
        <p:nvSpPr>
          <p:cNvPr id="9" name="Segnaposto contenuto 2"/>
          <p:cNvSpPr txBox="1">
            <a:spLocks/>
          </p:cNvSpPr>
          <p:nvPr/>
        </p:nvSpPr>
        <p:spPr>
          <a:xfrm>
            <a:off x="2615190" y="2717926"/>
            <a:ext cx="6961619" cy="2036953"/>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ctr">
              <a:buNone/>
            </a:pPr>
            <a:r>
              <a:rPr lang="it-IT" sz="2400" dirty="0">
                <a:solidFill>
                  <a:srgbClr val="C00000"/>
                </a:solidFill>
              </a:rPr>
              <a:t>L</a:t>
            </a:r>
            <a:r>
              <a:rPr lang="it-IT" sz="2400" dirty="0" smtClean="0">
                <a:solidFill>
                  <a:srgbClr val="C00000"/>
                </a:solidFill>
              </a:rPr>
              <a:t>’ </a:t>
            </a:r>
            <a:r>
              <a:rPr lang="it-IT" sz="2400" dirty="0" err="1" smtClean="0">
                <a:solidFill>
                  <a:srgbClr val="C00000"/>
                </a:solidFill>
              </a:rPr>
              <a:t>rspp</a:t>
            </a:r>
            <a:r>
              <a:rPr lang="it-IT" sz="2400" dirty="0" smtClean="0">
                <a:solidFill>
                  <a:srgbClr val="C00000"/>
                </a:solidFill>
              </a:rPr>
              <a:t> </a:t>
            </a:r>
            <a:r>
              <a:rPr lang="it-IT" sz="2400" dirty="0">
                <a:solidFill>
                  <a:srgbClr val="C00000"/>
                </a:solidFill>
              </a:rPr>
              <a:t>DEVE  DISINCENTIVARE  SOLUZIONI ECONOMICAMENTE  PIU’  CONVENIENTI  MA RISCHIOSE  PER  LA  SICUREZZA  DEI </a:t>
            </a:r>
            <a:r>
              <a:rPr lang="it-IT" sz="2400" dirty="0" smtClean="0">
                <a:solidFill>
                  <a:srgbClr val="C00000"/>
                </a:solidFill>
              </a:rPr>
              <a:t>LAVORATORI</a:t>
            </a:r>
            <a:endParaRPr lang="it-IT" sz="2400" dirty="0">
              <a:solidFill>
                <a:srgbClr val="C00000"/>
              </a:solidFill>
            </a:endParaRPr>
          </a:p>
        </p:txBody>
      </p:sp>
      <p:sp>
        <p:nvSpPr>
          <p:cNvPr id="12"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19739942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894940"/>
            <a:ext cx="10364451" cy="531014"/>
          </a:xfrm>
        </p:spPr>
        <p:txBody>
          <a:bodyPr>
            <a:normAutofit/>
          </a:bodyPr>
          <a:lstStyle/>
          <a:p>
            <a:r>
              <a:rPr lang="it-IT" sz="2400" b="1" dirty="0"/>
              <a:t>Corte di Cassazione </a:t>
            </a:r>
            <a:r>
              <a:rPr lang="it-IT" sz="2400" b="1" dirty="0" smtClean="0"/>
              <a:t>del 29 febbraio 2017 n. 8115.</a:t>
            </a:r>
            <a:endParaRPr lang="it-IT" sz="2400" b="1" dirty="0"/>
          </a:p>
        </p:txBody>
      </p:sp>
      <p:sp>
        <p:nvSpPr>
          <p:cNvPr id="3" name="Segnaposto contenuto 2"/>
          <p:cNvSpPr>
            <a:spLocks noGrp="1"/>
          </p:cNvSpPr>
          <p:nvPr>
            <p:ph idx="1"/>
          </p:nvPr>
        </p:nvSpPr>
        <p:spPr>
          <a:xfrm>
            <a:off x="913774" y="1831516"/>
            <a:ext cx="10364452" cy="4416884"/>
          </a:xfrm>
        </p:spPr>
        <p:txBody>
          <a:bodyPr>
            <a:noAutofit/>
          </a:bodyPr>
          <a:lstStyle/>
          <a:p>
            <a:pPr>
              <a:lnSpc>
                <a:spcPct val="100000"/>
              </a:lnSpc>
              <a:spcBef>
                <a:spcPts val="0"/>
              </a:spcBef>
            </a:pPr>
            <a:r>
              <a:rPr lang="it-IT" dirty="0" smtClean="0"/>
              <a:t>L’RSPP non può fare calcoli economici (non è il suo compito) anzi deve tentare di dissuadere il DATORE DI LAVORO dalle ‘’soluzioni economicamente seducenti’’ ma rischiose per la sicurezza dei lavoratori. Non si può scrivere nel </a:t>
            </a:r>
            <a:r>
              <a:rPr lang="it-IT" dirty="0" err="1" smtClean="0"/>
              <a:t>dvr</a:t>
            </a:r>
            <a:r>
              <a:rPr lang="it-IT" dirty="0" smtClean="0"/>
              <a:t> che il rischio incendio è Basso quando non lo </a:t>
            </a:r>
            <a:r>
              <a:rPr lang="it-IT" dirty="0"/>
              <a:t>è</a:t>
            </a:r>
            <a:r>
              <a:rPr lang="it-IT" dirty="0" smtClean="0"/>
              <a:t>: fai contento il DATORE DI LAVORO ma puoi dar luogo a una tragedia !</a:t>
            </a:r>
          </a:p>
          <a:p>
            <a:pPr>
              <a:lnSpc>
                <a:spcPct val="100000"/>
              </a:lnSpc>
              <a:spcBef>
                <a:spcPts val="0"/>
              </a:spcBef>
            </a:pPr>
            <a:r>
              <a:rPr lang="it-IT" dirty="0" smtClean="0"/>
              <a:t>Se l’RSPP non si attiene a questa regola si sentirà dire: Hai fatto dei calcoli che non sono quelli a cui devi sovraintendere...</a:t>
            </a:r>
          </a:p>
          <a:p>
            <a:pPr>
              <a:lnSpc>
                <a:spcPct val="100000"/>
              </a:lnSpc>
              <a:spcBef>
                <a:spcPts val="0"/>
              </a:spcBef>
            </a:pPr>
            <a:r>
              <a:rPr lang="it-IT" dirty="0"/>
              <a:t>Si tratta di una delle regole più importanti e che forse mette più in difficoltà il </a:t>
            </a:r>
            <a:r>
              <a:rPr lang="it-IT" dirty="0" smtClean="0"/>
              <a:t>RSPP…</a:t>
            </a:r>
          </a:p>
          <a:p>
            <a:pPr>
              <a:lnSpc>
                <a:spcPct val="100000"/>
              </a:lnSpc>
              <a:spcBef>
                <a:spcPts val="0"/>
              </a:spcBef>
            </a:pPr>
            <a:r>
              <a:rPr lang="it-IT" dirty="0" smtClean="0"/>
              <a:t>se funziona il </a:t>
            </a:r>
            <a:r>
              <a:rPr lang="it-IT" dirty="0" err="1" smtClean="0"/>
              <a:t>spp</a:t>
            </a:r>
            <a:r>
              <a:rPr lang="it-IT" dirty="0" smtClean="0"/>
              <a:t> la sicurezza in quell’ azienda cresce a dismisura’’ (R.G.).</a:t>
            </a:r>
            <a:endParaRPr lang="it-IT" dirty="0"/>
          </a:p>
        </p:txBody>
      </p:sp>
      <p:sp>
        <p:nvSpPr>
          <p:cNvPr id="5" name="Segnaposto numero diapositiva 4"/>
          <p:cNvSpPr>
            <a:spLocks noGrp="1"/>
          </p:cNvSpPr>
          <p:nvPr>
            <p:ph type="sldNum" sz="quarter" idx="12"/>
          </p:nvPr>
        </p:nvSpPr>
        <p:spPr/>
        <p:txBody>
          <a:bodyPr/>
          <a:lstStyle/>
          <a:p>
            <a:fld id="{ABBC36F5-BB6E-4662-A9E0-63781ED645A6}" type="slidenum">
              <a:rPr lang="it-IT" smtClean="0"/>
              <a:t>27</a:t>
            </a:fld>
            <a:endParaRPr lang="it-IT"/>
          </a:p>
        </p:txBody>
      </p:sp>
      <p:sp>
        <p:nvSpPr>
          <p:cNvPr id="7"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quinta regola</a:t>
            </a:r>
            <a:r>
              <a:rPr lang="it-IT" sz="2800" b="1" cap="none" dirty="0" smtClean="0">
                <a:solidFill>
                  <a:srgbClr val="C00000"/>
                </a:solidFill>
              </a:rPr>
              <a:t> </a:t>
            </a:r>
            <a:endParaRPr lang="it-IT" sz="2800" b="1" cap="none" dirty="0">
              <a:solidFill>
                <a:srgbClr val="C00000"/>
              </a:solidFill>
            </a:endParaRPr>
          </a:p>
        </p:txBody>
      </p:sp>
      <p:sp>
        <p:nvSpPr>
          <p:cNvPr id="8"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33543259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ABBC36F5-BB6E-4662-A9E0-63781ED645A6}" type="slidenum">
              <a:rPr lang="it-IT" smtClean="0"/>
              <a:t>28</a:t>
            </a:fld>
            <a:endParaRPr lang="it-IT"/>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3136" y="208013"/>
            <a:ext cx="1150374" cy="1150374"/>
          </a:xfrm>
          <a:prstGeom prst="rect">
            <a:avLst/>
          </a:prstGeom>
        </p:spPr>
      </p:pic>
      <p:sp>
        <p:nvSpPr>
          <p:cNvPr id="9" name="Titolo 1"/>
          <p:cNvSpPr txBox="1">
            <a:spLocks/>
          </p:cNvSpPr>
          <p:nvPr/>
        </p:nvSpPr>
        <p:spPr>
          <a:xfrm>
            <a:off x="0" y="1537994"/>
            <a:ext cx="12192000" cy="70255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4000" b="1" dirty="0" smtClean="0">
                <a:solidFill>
                  <a:srgbClr val="C00000"/>
                </a:solidFill>
              </a:rPr>
              <a:t>sesta regola </a:t>
            </a:r>
            <a:endParaRPr lang="it-IT" sz="4000" b="1" dirty="0">
              <a:solidFill>
                <a:srgbClr val="C00000"/>
              </a:solidFill>
            </a:endParaRPr>
          </a:p>
        </p:txBody>
      </p:sp>
      <p:sp>
        <p:nvSpPr>
          <p:cNvPr id="10" name="Segnaposto contenuto 2"/>
          <p:cNvSpPr txBox="1">
            <a:spLocks/>
          </p:cNvSpPr>
          <p:nvPr/>
        </p:nvSpPr>
        <p:spPr>
          <a:xfrm>
            <a:off x="2949160" y="2734918"/>
            <a:ext cx="6293679" cy="2036953"/>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ctr">
              <a:buNone/>
            </a:pPr>
            <a:r>
              <a:rPr lang="it-IT" sz="2400" dirty="0">
                <a:solidFill>
                  <a:srgbClr val="C00000"/>
                </a:solidFill>
              </a:rPr>
              <a:t>L’RSPP, dopo aver fatto la segnalazione, DEVE ASSICURARSI CHE LA VIOLAZIONE SIA STATA SANATA, quindi che la situazione di rischio non ci sia più</a:t>
            </a:r>
          </a:p>
        </p:txBody>
      </p:sp>
      <p:sp>
        <p:nvSpPr>
          <p:cNvPr id="13"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28277764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BBC36F5-BB6E-4662-A9E0-63781ED645A6}" type="slidenum">
              <a:rPr lang="it-IT" smtClean="0"/>
              <a:t>29</a:t>
            </a:fld>
            <a:endParaRPr lang="it-IT" dirty="0"/>
          </a:p>
        </p:txBody>
      </p:sp>
      <p:sp>
        <p:nvSpPr>
          <p:cNvPr id="6"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
        <p:nvSpPr>
          <p:cNvPr id="7" name="Titolo 1"/>
          <p:cNvSpPr txBox="1">
            <a:spLocks/>
          </p:cNvSpPr>
          <p:nvPr/>
        </p:nvSpPr>
        <p:spPr>
          <a:xfrm>
            <a:off x="913775" y="894940"/>
            <a:ext cx="10364451" cy="53101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2400" b="1" dirty="0" smtClean="0"/>
              <a:t>Corte di </a:t>
            </a:r>
            <a:r>
              <a:rPr lang="it-IT" sz="2400" b="1" dirty="0"/>
              <a:t>Cassazione del 3 gennaio 2018 n. 3.</a:t>
            </a:r>
          </a:p>
        </p:txBody>
      </p:sp>
      <p:sp>
        <p:nvSpPr>
          <p:cNvPr id="8" name="Segnaposto contenuto 2"/>
          <p:cNvSpPr txBox="1">
            <a:spLocks/>
          </p:cNvSpPr>
          <p:nvPr/>
        </p:nvSpPr>
        <p:spPr>
          <a:xfrm>
            <a:off x="2059623" y="1860091"/>
            <a:ext cx="8072752" cy="2845259"/>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just">
              <a:lnSpc>
                <a:spcPct val="100000"/>
              </a:lnSpc>
              <a:spcBef>
                <a:spcPts val="0"/>
              </a:spcBef>
              <a:buNone/>
            </a:pPr>
            <a:r>
              <a:rPr lang="it-IT" dirty="0" smtClean="0"/>
              <a:t>L’RSPP </a:t>
            </a:r>
            <a:r>
              <a:rPr lang="it-IT" dirty="0"/>
              <a:t>deve fare un’opera di vigilanza sui luoghi di lavoro.</a:t>
            </a:r>
          </a:p>
          <a:p>
            <a:pPr marL="0" indent="0" algn="just">
              <a:lnSpc>
                <a:spcPct val="100000"/>
              </a:lnSpc>
              <a:spcBef>
                <a:spcPts val="0"/>
              </a:spcBef>
              <a:buNone/>
            </a:pPr>
            <a:r>
              <a:rPr lang="it-IT" dirty="0"/>
              <a:t>Qui il termine </a:t>
            </a:r>
            <a:r>
              <a:rPr lang="it-IT" b="1" dirty="0"/>
              <a:t>vigilanza</a:t>
            </a:r>
            <a:r>
              <a:rPr lang="it-IT" dirty="0"/>
              <a:t> non viene usato nel senso di vigilare per indurre i lavoratori a comportarsi in maniera adeguata (che </a:t>
            </a:r>
            <a:r>
              <a:rPr lang="it-IT" b="1" dirty="0"/>
              <a:t>non </a:t>
            </a:r>
            <a:r>
              <a:rPr lang="it-IT" b="1" dirty="0" err="1"/>
              <a:t>e’</a:t>
            </a:r>
            <a:r>
              <a:rPr lang="it-IT" dirty="0"/>
              <a:t> un compito del </a:t>
            </a:r>
            <a:r>
              <a:rPr lang="it-IT" dirty="0" err="1"/>
              <a:t>rspp</a:t>
            </a:r>
            <a:r>
              <a:rPr lang="it-IT" dirty="0"/>
              <a:t>):</a:t>
            </a:r>
          </a:p>
          <a:p>
            <a:pPr marL="0" indent="0" algn="just">
              <a:lnSpc>
                <a:spcPct val="100000"/>
              </a:lnSpc>
              <a:spcBef>
                <a:spcPts val="0"/>
              </a:spcBef>
              <a:buNone/>
            </a:pPr>
            <a:r>
              <a:rPr lang="it-IT" dirty="0"/>
              <a:t>L’</a:t>
            </a:r>
            <a:r>
              <a:rPr lang="it-IT" dirty="0" err="1"/>
              <a:t>rspp</a:t>
            </a:r>
            <a:r>
              <a:rPr lang="it-IT" dirty="0"/>
              <a:t> deve vigilare al fine di segnalare le situazioni di rischio.</a:t>
            </a:r>
          </a:p>
          <a:p>
            <a:pPr marL="0" indent="0" algn="just">
              <a:buNone/>
            </a:pPr>
            <a:endParaRPr lang="it-IT" dirty="0"/>
          </a:p>
          <a:p>
            <a:pPr algn="just">
              <a:lnSpc>
                <a:spcPct val="100000"/>
              </a:lnSpc>
              <a:spcBef>
                <a:spcPts val="0"/>
              </a:spcBef>
            </a:pPr>
            <a:endParaRPr lang="it-IT" dirty="0"/>
          </a:p>
        </p:txBody>
      </p:sp>
      <p:sp>
        <p:nvSpPr>
          <p:cNvPr id="11"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sesta regola</a:t>
            </a:r>
            <a:r>
              <a:rPr lang="it-IT" sz="2800" b="1" cap="none" dirty="0" smtClean="0">
                <a:solidFill>
                  <a:srgbClr val="C00000"/>
                </a:solidFill>
              </a:rPr>
              <a:t> </a:t>
            </a:r>
            <a:endParaRPr lang="it-IT" sz="2800" b="1" cap="none" dirty="0">
              <a:solidFill>
                <a:srgbClr val="C00000"/>
              </a:solidFill>
            </a:endParaRPr>
          </a:p>
        </p:txBody>
      </p:sp>
    </p:spTree>
    <p:extLst>
      <p:ext uri="{BB962C8B-B14F-4D97-AF65-F5344CB8AC3E}">
        <p14:creationId xmlns:p14="http://schemas.microsoft.com/office/powerpoint/2010/main" val="717719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6028" y="446141"/>
            <a:ext cx="10715296" cy="5923127"/>
          </a:xfrm>
        </p:spPr>
        <p:txBody>
          <a:bodyPr/>
          <a:lstStyle/>
          <a:p>
            <a:pPr marL="0" indent="0">
              <a:buNone/>
            </a:pPr>
            <a:r>
              <a:rPr lang="it-IT" dirty="0"/>
              <a:t>L</a:t>
            </a:r>
            <a:r>
              <a:rPr lang="it-IT" dirty="0" smtClean="0"/>
              <a:t>’</a:t>
            </a:r>
            <a:r>
              <a:rPr lang="it-IT" b="1" dirty="0" smtClean="0"/>
              <a:t>art</a:t>
            </a:r>
            <a:r>
              <a:rPr lang="it-IT" b="1" dirty="0"/>
              <a:t>. 32</a:t>
            </a:r>
            <a:r>
              <a:rPr lang="it-IT" dirty="0"/>
              <a:t> del d.lgs. n. </a:t>
            </a:r>
            <a:r>
              <a:rPr lang="it-IT" dirty="0" smtClean="0"/>
              <a:t>81/2008 </a:t>
            </a:r>
            <a:r>
              <a:rPr lang="it-IT" dirty="0"/>
              <a:t>ribadisce, non solo, che le capacità ed i requisiti professionali degli addetti e responsabili </a:t>
            </a:r>
            <a:r>
              <a:rPr lang="it-IT" dirty="0" smtClean="0"/>
              <a:t>del </a:t>
            </a:r>
            <a:r>
              <a:rPr lang="it-IT" dirty="0"/>
              <a:t>SPP devono essere </a:t>
            </a:r>
            <a:r>
              <a:rPr lang="it-IT" i="1" dirty="0"/>
              <a:t>«adeguati alla natura dei rischi presenti sul luogo di lavoro e relativi alle attività lavorative»</a:t>
            </a:r>
            <a:r>
              <a:rPr lang="it-IT" dirty="0"/>
              <a:t> e, quindi, tali da consentire loro di poter effettuare una </a:t>
            </a:r>
            <a:r>
              <a:rPr lang="it-IT" dirty="0" smtClean="0"/>
              <a:t>(Preventiva)valutazione </a:t>
            </a:r>
            <a:r>
              <a:rPr lang="it-IT" dirty="0"/>
              <a:t>dei rischi presenti sul luogo di lavoro; ma anche che per lo svolgimento delle loro funzioni tali soggetti devono essere in possesso di un </a:t>
            </a:r>
            <a:r>
              <a:rPr lang="it-IT" b="1" dirty="0"/>
              <a:t>titolo di studio</a:t>
            </a:r>
            <a:r>
              <a:rPr lang="it-IT" dirty="0"/>
              <a:t> non inferiore al diploma di istruzione secondaria superiore, nonché di un </a:t>
            </a:r>
            <a:r>
              <a:rPr lang="it-IT" b="1" dirty="0"/>
              <a:t>attestato di frequenza a specifici corsi di formazione</a:t>
            </a:r>
            <a:r>
              <a:rPr lang="it-IT" dirty="0"/>
              <a:t> adeguati alla natura dei rischi presenti sul luogo di lavoro e relativi alle attività </a:t>
            </a:r>
            <a:r>
              <a:rPr lang="it-IT" dirty="0" smtClean="0"/>
              <a:t>lavorative….</a:t>
            </a:r>
          </a:p>
          <a:p>
            <a:pPr marL="0" indent="0">
              <a:buNone/>
            </a:pPr>
            <a:endParaRPr lang="it-IT" dirty="0" smtClean="0"/>
          </a:p>
          <a:p>
            <a:pPr marL="0" indent="0">
              <a:buNone/>
            </a:pPr>
            <a:r>
              <a:rPr lang="it-IT" dirty="0"/>
              <a:t>La frequenza ai corsi di formazione, in particolare, costituisce un vero e proprio obbligo previsto a carico degli ASPP e dei RSPP (</a:t>
            </a:r>
            <a:r>
              <a:rPr lang="it-IT" b="1" dirty="0"/>
              <a:t>art. 32, c. 6</a:t>
            </a:r>
            <a:r>
              <a:rPr lang="it-IT" dirty="0" smtClean="0"/>
              <a:t>).</a:t>
            </a:r>
            <a:endParaRPr lang="it-IT" dirty="0"/>
          </a:p>
        </p:txBody>
      </p:sp>
      <p:sp>
        <p:nvSpPr>
          <p:cNvPr id="2" name="Segnaposto numero diapositiva 1"/>
          <p:cNvSpPr>
            <a:spLocks noGrp="1"/>
          </p:cNvSpPr>
          <p:nvPr>
            <p:ph type="sldNum" sz="quarter" idx="12"/>
          </p:nvPr>
        </p:nvSpPr>
        <p:spPr/>
        <p:txBody>
          <a:bodyPr/>
          <a:lstStyle/>
          <a:p>
            <a:fld id="{ABBC36F5-BB6E-4662-A9E0-63781ED645A6}" type="slidenum">
              <a:rPr lang="it-IT" smtClean="0"/>
              <a:t>3</a:t>
            </a:fld>
            <a:endParaRPr lang="it-IT"/>
          </a:p>
        </p:txBody>
      </p:sp>
      <p:sp>
        <p:nvSpPr>
          <p:cNvPr id="6"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smtClean="0"/>
              <a:t>Paolo Villani          INFN Roma Tor Vergata          20 marzo 2019</a:t>
            </a:r>
            <a:endParaRPr lang="it-IT"/>
          </a:p>
        </p:txBody>
      </p:sp>
    </p:spTree>
    <p:extLst>
      <p:ext uri="{BB962C8B-B14F-4D97-AF65-F5344CB8AC3E}">
        <p14:creationId xmlns:p14="http://schemas.microsoft.com/office/powerpoint/2010/main" val="31530266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BBC36F5-BB6E-4662-A9E0-63781ED645A6}" type="slidenum">
              <a:rPr lang="it-IT" smtClean="0"/>
              <a:t>30</a:t>
            </a:fld>
            <a:endParaRPr lang="it-IT"/>
          </a:p>
        </p:txBody>
      </p:sp>
      <p:sp>
        <p:nvSpPr>
          <p:cNvPr id="7" name="Titolo 1"/>
          <p:cNvSpPr txBox="1">
            <a:spLocks/>
          </p:cNvSpPr>
          <p:nvPr/>
        </p:nvSpPr>
        <p:spPr>
          <a:xfrm>
            <a:off x="0" y="1537994"/>
            <a:ext cx="12192000" cy="70255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4000" b="1" dirty="0" smtClean="0">
                <a:solidFill>
                  <a:srgbClr val="C00000"/>
                </a:solidFill>
              </a:rPr>
              <a:t>settima regola </a:t>
            </a:r>
            <a:endParaRPr lang="it-IT" sz="4000" b="1" dirty="0">
              <a:solidFill>
                <a:srgbClr val="C00000"/>
              </a:solidFill>
            </a:endParaRPr>
          </a:p>
        </p:txBody>
      </p:sp>
      <p:sp>
        <p:nvSpPr>
          <p:cNvPr id="8" name="Segnaposto contenuto 2"/>
          <p:cNvSpPr txBox="1">
            <a:spLocks/>
          </p:cNvSpPr>
          <p:nvPr/>
        </p:nvSpPr>
        <p:spPr>
          <a:xfrm>
            <a:off x="2484230" y="2811118"/>
            <a:ext cx="7223540" cy="3322982"/>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ctr">
              <a:buNone/>
            </a:pPr>
            <a:r>
              <a:rPr lang="it-IT" sz="2400" dirty="0" smtClean="0">
                <a:solidFill>
                  <a:srgbClr val="C00000"/>
                </a:solidFill>
              </a:rPr>
              <a:t>L’RSPP </a:t>
            </a:r>
            <a:r>
              <a:rPr lang="it-IT" sz="2400" dirty="0">
                <a:solidFill>
                  <a:srgbClr val="C00000"/>
                </a:solidFill>
              </a:rPr>
              <a:t>NON PUO’ SVOLGERE LA SUA ATTIVITA’ IN MODO LENTO E BUROCRATICO, deve adempiere tempestivamente ai suoi compiti consultivi: deve segnalare la situazione con prontezza, in modo che poi chi di dovere provveda….</a:t>
            </a:r>
          </a:p>
          <a:p>
            <a:pPr marL="0" indent="0" algn="ctr">
              <a:buNone/>
            </a:pPr>
            <a:endParaRPr lang="it-IT" sz="2400" dirty="0">
              <a:solidFill>
                <a:srgbClr val="C00000"/>
              </a:solidFill>
            </a:endParaRPr>
          </a:p>
        </p:txBody>
      </p:sp>
      <p:sp>
        <p:nvSpPr>
          <p:cNvPr id="11"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5398426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ABBC36F5-BB6E-4662-A9E0-63781ED645A6}" type="slidenum">
              <a:rPr lang="it-IT" smtClean="0"/>
              <a:t>31</a:t>
            </a:fld>
            <a:endParaRPr lang="it-IT"/>
          </a:p>
        </p:txBody>
      </p:sp>
      <p:sp>
        <p:nvSpPr>
          <p:cNvPr id="8" name="Titolo 1"/>
          <p:cNvSpPr txBox="1">
            <a:spLocks/>
          </p:cNvSpPr>
          <p:nvPr/>
        </p:nvSpPr>
        <p:spPr>
          <a:xfrm>
            <a:off x="0" y="1537994"/>
            <a:ext cx="12192000" cy="70255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4000" b="1" dirty="0" smtClean="0">
                <a:solidFill>
                  <a:srgbClr val="C00000"/>
                </a:solidFill>
              </a:rPr>
              <a:t>ottava regola </a:t>
            </a:r>
            <a:endParaRPr lang="it-IT" sz="4000" b="1" dirty="0">
              <a:solidFill>
                <a:srgbClr val="C00000"/>
              </a:solidFill>
            </a:endParaRPr>
          </a:p>
        </p:txBody>
      </p:sp>
      <p:sp>
        <p:nvSpPr>
          <p:cNvPr id="9" name="Segnaposto contenuto 2"/>
          <p:cNvSpPr txBox="1">
            <a:spLocks/>
          </p:cNvSpPr>
          <p:nvPr/>
        </p:nvSpPr>
        <p:spPr>
          <a:xfrm>
            <a:off x="2361301" y="2877793"/>
            <a:ext cx="7469395" cy="2550102"/>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ctr">
              <a:buNone/>
            </a:pPr>
            <a:r>
              <a:rPr lang="it-IT" sz="2400" dirty="0">
                <a:solidFill>
                  <a:srgbClr val="C00000"/>
                </a:solidFill>
              </a:rPr>
              <a:t>L’RSPP  DEVE  INVITARE  IL  DATORE  DI LAVORO  A  UTILIZZARE  UNA  COMPETENZA  ESTERNA  QUALORA  LA  SUA  COMPETENZA  NON SIA SUFFICIENTE  PER  GOVERNARE  LA  SITUAZIONE  DI  </a:t>
            </a:r>
            <a:r>
              <a:rPr lang="it-IT" sz="2400" dirty="0" err="1" smtClean="0">
                <a:solidFill>
                  <a:srgbClr val="C00000"/>
                </a:solidFill>
              </a:rPr>
              <a:t>RISCHIo</a:t>
            </a:r>
            <a:endParaRPr lang="it-IT" sz="2400" dirty="0">
              <a:solidFill>
                <a:srgbClr val="C00000"/>
              </a:solidFill>
            </a:endParaRPr>
          </a:p>
        </p:txBody>
      </p:sp>
      <p:sp>
        <p:nvSpPr>
          <p:cNvPr id="12"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34578360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24781" y="1566170"/>
            <a:ext cx="9342436" cy="4775712"/>
          </a:xfrm>
        </p:spPr>
        <p:txBody>
          <a:bodyPr>
            <a:noAutofit/>
          </a:bodyPr>
          <a:lstStyle/>
          <a:p>
            <a:pPr marL="0" indent="0" algn="just">
              <a:lnSpc>
                <a:spcPct val="100000"/>
              </a:lnSpc>
              <a:spcBef>
                <a:spcPts val="0"/>
              </a:spcBef>
              <a:buNone/>
            </a:pPr>
            <a:r>
              <a:rPr lang="it-IT" dirty="0"/>
              <a:t>Abbiamo detto che l’RSS è un portatore del sapere scientifico e tecnologico ma non può sapere </a:t>
            </a:r>
            <a:r>
              <a:rPr lang="it-IT" dirty="0" smtClean="0"/>
              <a:t>tutto di tutto ! Nell’ eventualità, Deve rivolgersi al DATORE DI LAVORO senza titubanze !</a:t>
            </a:r>
          </a:p>
          <a:p>
            <a:pPr marL="0" indent="0" algn="just">
              <a:lnSpc>
                <a:spcPct val="100000"/>
              </a:lnSpc>
              <a:spcBef>
                <a:spcPts val="0"/>
              </a:spcBef>
              <a:buNone/>
            </a:pPr>
            <a:endParaRPr lang="it-IT" dirty="0" smtClean="0"/>
          </a:p>
          <a:p>
            <a:pPr marL="0" indent="0" algn="just">
              <a:lnSpc>
                <a:spcPct val="100000"/>
              </a:lnSpc>
              <a:spcBef>
                <a:spcPts val="0"/>
              </a:spcBef>
              <a:buNone/>
            </a:pPr>
            <a:r>
              <a:rPr lang="it-IT" dirty="0" smtClean="0"/>
              <a:t>L’ottava regola si desume dall’ art. 31 D.lgs. 81/2008. </a:t>
            </a:r>
          </a:p>
          <a:p>
            <a:pPr marL="0" indent="0" algn="just">
              <a:lnSpc>
                <a:spcPct val="100000"/>
              </a:lnSpc>
              <a:spcBef>
                <a:spcPts val="0"/>
              </a:spcBef>
              <a:buNone/>
            </a:pPr>
            <a:endParaRPr lang="it-IT" dirty="0" smtClean="0"/>
          </a:p>
          <a:p>
            <a:pPr marL="0" indent="0" algn="just">
              <a:lnSpc>
                <a:spcPct val="100000"/>
              </a:lnSpc>
              <a:spcBef>
                <a:spcPts val="0"/>
              </a:spcBef>
              <a:buNone/>
            </a:pPr>
            <a:r>
              <a:rPr lang="it-IT" dirty="0" smtClean="0"/>
              <a:t>Processo ‘’Scuola Darwin’’: </a:t>
            </a:r>
            <a:r>
              <a:rPr lang="it-IT" dirty="0" err="1" smtClean="0"/>
              <a:t>rspp</a:t>
            </a:r>
            <a:r>
              <a:rPr lang="it-IT" dirty="0" smtClean="0"/>
              <a:t> (architetti) si erano difesi dicendo di non avere competenze tecniche riguardo ai controsoffitti…in questi casi l’</a:t>
            </a:r>
            <a:r>
              <a:rPr lang="it-IT" dirty="0" err="1" smtClean="0"/>
              <a:t>rspp</a:t>
            </a:r>
            <a:r>
              <a:rPr lang="it-IT" dirty="0" smtClean="0"/>
              <a:t> non deve star zitto: se sta zitto come fa a governare la situazione di rischio ? deve rivolgersi subito al datore di lavoro senza vergognarsi….</a:t>
            </a:r>
          </a:p>
          <a:p>
            <a:pPr marL="0" indent="0" algn="just">
              <a:buNone/>
            </a:pPr>
            <a:endParaRPr lang="it-IT" dirty="0"/>
          </a:p>
          <a:p>
            <a:pPr marL="0" indent="0" algn="just">
              <a:buNone/>
            </a:pPr>
            <a:endParaRPr lang="it-IT" dirty="0" smtClean="0"/>
          </a:p>
          <a:p>
            <a:pPr marL="0" indent="0" algn="just">
              <a:buNone/>
            </a:pPr>
            <a:endParaRPr lang="it-IT" dirty="0"/>
          </a:p>
          <a:p>
            <a:pPr marL="0" indent="0" algn="just">
              <a:buNone/>
            </a:pPr>
            <a:endParaRPr lang="it-IT" dirty="0"/>
          </a:p>
        </p:txBody>
      </p:sp>
      <p:sp>
        <p:nvSpPr>
          <p:cNvPr id="2" name="Segnaposto numero diapositiva 1"/>
          <p:cNvSpPr>
            <a:spLocks noGrp="1"/>
          </p:cNvSpPr>
          <p:nvPr>
            <p:ph type="sldNum" sz="quarter" idx="12"/>
          </p:nvPr>
        </p:nvSpPr>
        <p:spPr/>
        <p:txBody>
          <a:bodyPr/>
          <a:lstStyle/>
          <a:p>
            <a:fld id="{ABBC36F5-BB6E-4662-A9E0-63781ED645A6}" type="slidenum">
              <a:rPr lang="it-IT" smtClean="0"/>
              <a:t>32</a:t>
            </a:fld>
            <a:endParaRPr lang="it-IT"/>
          </a:p>
        </p:txBody>
      </p:sp>
      <p:sp>
        <p:nvSpPr>
          <p:cNvPr id="6"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
        <p:nvSpPr>
          <p:cNvPr id="7"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ottava regola</a:t>
            </a:r>
            <a:r>
              <a:rPr lang="it-IT" sz="2800" b="1" cap="none" dirty="0" smtClean="0">
                <a:solidFill>
                  <a:srgbClr val="C00000"/>
                </a:solidFill>
              </a:rPr>
              <a:t> </a:t>
            </a:r>
            <a:endParaRPr lang="it-IT" sz="2800" b="1" cap="none" dirty="0">
              <a:solidFill>
                <a:srgbClr val="C00000"/>
              </a:solidFill>
            </a:endParaRPr>
          </a:p>
        </p:txBody>
      </p:sp>
    </p:spTree>
    <p:extLst>
      <p:ext uri="{BB962C8B-B14F-4D97-AF65-F5344CB8AC3E}">
        <p14:creationId xmlns:p14="http://schemas.microsoft.com/office/powerpoint/2010/main" val="13341439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fld id="{ABBC36F5-BB6E-4662-A9E0-63781ED645A6}" type="slidenum">
              <a:rPr lang="it-IT" smtClean="0"/>
              <a:t>33</a:t>
            </a:fld>
            <a:endParaRPr lang="it-IT"/>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7664" y="257174"/>
            <a:ext cx="1150374" cy="1150374"/>
          </a:xfrm>
          <a:prstGeom prst="rect">
            <a:avLst/>
          </a:prstGeom>
        </p:spPr>
      </p:pic>
      <p:pic>
        <p:nvPicPr>
          <p:cNvPr id="6" name="Picture 2" descr="C:\Documents and Settings\villani\Impostazioni locali\Temporary Internet Files\Content.IE5\9FQAA8QE\MC900056214[1].wmf"/>
          <p:cNvPicPr>
            <a:picLocks noChangeAspect="1" noChangeArrowheads="1"/>
          </p:cNvPicPr>
          <p:nvPr/>
        </p:nvPicPr>
        <p:blipFill>
          <a:blip r:embed="rId4" cstate="print"/>
          <a:srcRect/>
          <a:stretch>
            <a:fillRect/>
          </a:stretch>
        </p:blipFill>
        <p:spPr bwMode="auto">
          <a:xfrm>
            <a:off x="5033680" y="4446658"/>
            <a:ext cx="1008063" cy="1298575"/>
          </a:xfrm>
          <a:prstGeom prst="rect">
            <a:avLst/>
          </a:prstGeom>
          <a:noFill/>
          <a:ln w="9525">
            <a:noFill/>
            <a:miter lim="800000"/>
            <a:headEnd/>
            <a:tailEnd/>
          </a:ln>
        </p:spPr>
      </p:pic>
      <p:sp>
        <p:nvSpPr>
          <p:cNvPr id="9" name="Titolo 1"/>
          <p:cNvSpPr txBox="1">
            <a:spLocks/>
          </p:cNvSpPr>
          <p:nvPr/>
        </p:nvSpPr>
        <p:spPr>
          <a:xfrm>
            <a:off x="0" y="1537994"/>
            <a:ext cx="12192000" cy="70255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4000" b="1" dirty="0" smtClean="0">
                <a:solidFill>
                  <a:srgbClr val="C00000"/>
                </a:solidFill>
              </a:rPr>
              <a:t>nona regola </a:t>
            </a:r>
            <a:endParaRPr lang="it-IT" sz="4000" b="1" dirty="0">
              <a:solidFill>
                <a:srgbClr val="C00000"/>
              </a:solidFill>
            </a:endParaRPr>
          </a:p>
        </p:txBody>
      </p:sp>
      <p:sp>
        <p:nvSpPr>
          <p:cNvPr id="10" name="Segnaposto contenuto 2"/>
          <p:cNvSpPr txBox="1">
            <a:spLocks/>
          </p:cNvSpPr>
          <p:nvPr/>
        </p:nvSpPr>
        <p:spPr>
          <a:xfrm>
            <a:off x="2361301" y="2877793"/>
            <a:ext cx="7469395" cy="2550102"/>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ctr">
              <a:buNone/>
            </a:pPr>
            <a:r>
              <a:rPr lang="it-IT" sz="2400" dirty="0" smtClean="0">
                <a:solidFill>
                  <a:srgbClr val="C00000"/>
                </a:solidFill>
              </a:rPr>
              <a:t>L’RSPP </a:t>
            </a:r>
            <a:r>
              <a:rPr lang="it-IT" sz="2400" dirty="0">
                <a:solidFill>
                  <a:srgbClr val="C00000"/>
                </a:solidFill>
              </a:rPr>
              <a:t>DEVE ASTENERSI DALLO SVOLGERE COMPITI OPERATIVI</a:t>
            </a:r>
          </a:p>
          <a:p>
            <a:pPr marL="0" indent="0" algn="ctr">
              <a:buNone/>
            </a:pPr>
            <a:endParaRPr lang="it-IT" sz="2400" dirty="0">
              <a:solidFill>
                <a:srgbClr val="C00000"/>
              </a:solidFill>
            </a:endParaRPr>
          </a:p>
        </p:txBody>
      </p:sp>
      <p:sp>
        <p:nvSpPr>
          <p:cNvPr id="13"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2298327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38224" y="1730375"/>
            <a:ext cx="10115549" cy="4223112"/>
          </a:xfrm>
        </p:spPr>
        <p:txBody>
          <a:bodyPr>
            <a:normAutofit lnSpcReduction="10000"/>
          </a:bodyPr>
          <a:lstStyle/>
          <a:p>
            <a:pPr marL="0" indent="0" algn="just">
              <a:spcBef>
                <a:spcPts val="0"/>
              </a:spcBef>
              <a:buNone/>
            </a:pPr>
            <a:r>
              <a:rPr lang="it-IT" dirty="0" smtClean="0"/>
              <a:t>La designazione del RSPP non equivale a DELEGA, non ha nulla a che vedere con l’istituto della delega di funzioni di cui all’art. 16 del decreto 81/2008: non si può pensare che il DATORE DI LAVORO per il solo fatto di aver doverosamente nominato l’RSPP gli abbia delegato suoi obblighi……</a:t>
            </a:r>
          </a:p>
          <a:p>
            <a:pPr marL="0" indent="0" algn="just">
              <a:spcBef>
                <a:spcPts val="0"/>
              </a:spcBef>
              <a:buNone/>
            </a:pPr>
            <a:endParaRPr lang="it-IT" dirty="0" smtClean="0"/>
          </a:p>
          <a:p>
            <a:pPr marL="0" indent="0" algn="just">
              <a:spcBef>
                <a:spcPts val="0"/>
              </a:spcBef>
              <a:buNone/>
            </a:pPr>
            <a:r>
              <a:rPr lang="it-IT" dirty="0" smtClean="0"/>
              <a:t>La giurisprudenza quando vede un caso di RSPP o </a:t>
            </a:r>
            <a:r>
              <a:rPr lang="it-IT" dirty="0" err="1" smtClean="0"/>
              <a:t>aspp</a:t>
            </a:r>
            <a:r>
              <a:rPr lang="it-IT" dirty="0" smtClean="0"/>
              <a:t> che, oltre ai compiti consultivi, svolge compiti di carattere  operativo, ne trae la conseguenza, e cioè che risponde a duplice titolo.</a:t>
            </a:r>
          </a:p>
          <a:p>
            <a:pPr marL="0" indent="0" algn="just">
              <a:spcBef>
                <a:spcPts val="0"/>
              </a:spcBef>
              <a:buNone/>
            </a:pPr>
            <a:endParaRPr lang="it-IT" dirty="0"/>
          </a:p>
          <a:p>
            <a:pPr marL="0" indent="0" algn="just">
              <a:spcBef>
                <a:spcPts val="0"/>
              </a:spcBef>
              <a:buNone/>
            </a:pPr>
            <a:r>
              <a:rPr lang="it-IT" dirty="0" smtClean="0"/>
              <a:t>Secondo il dr. Guariniello questa è una stortura del sistema, però la giurisprudenza si basa sul principio di effettività; PERALTRO questa </a:t>
            </a:r>
            <a:r>
              <a:rPr lang="it-IT" dirty="0" err="1" smtClean="0"/>
              <a:t>e’</a:t>
            </a:r>
            <a:r>
              <a:rPr lang="it-IT" dirty="0" smtClean="0"/>
              <a:t> forse la regola </a:t>
            </a:r>
            <a:r>
              <a:rPr lang="it-IT" dirty="0" err="1" smtClean="0"/>
              <a:t>piu’</a:t>
            </a:r>
            <a:r>
              <a:rPr lang="it-IT" dirty="0" smtClean="0"/>
              <a:t> violata.</a:t>
            </a:r>
            <a:endParaRPr lang="it-IT" dirty="0"/>
          </a:p>
        </p:txBody>
      </p:sp>
      <p:sp>
        <p:nvSpPr>
          <p:cNvPr id="2" name="Segnaposto numero diapositiva 1"/>
          <p:cNvSpPr>
            <a:spLocks noGrp="1"/>
          </p:cNvSpPr>
          <p:nvPr>
            <p:ph type="sldNum" sz="quarter" idx="12"/>
          </p:nvPr>
        </p:nvSpPr>
        <p:spPr/>
        <p:txBody>
          <a:bodyPr/>
          <a:lstStyle/>
          <a:p>
            <a:fld id="{ABBC36F5-BB6E-4662-A9E0-63781ED645A6}" type="slidenum">
              <a:rPr lang="it-IT" smtClean="0"/>
              <a:t>34</a:t>
            </a:fld>
            <a:endParaRPr lang="it-IT"/>
          </a:p>
        </p:txBody>
      </p:sp>
      <p:sp>
        <p:nvSpPr>
          <p:cNvPr id="7"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
        <p:nvSpPr>
          <p:cNvPr id="9" name="Titolo 1"/>
          <p:cNvSpPr txBox="1">
            <a:spLocks/>
          </p:cNvSpPr>
          <p:nvPr/>
        </p:nvSpPr>
        <p:spPr>
          <a:xfrm>
            <a:off x="913775" y="894940"/>
            <a:ext cx="10364451" cy="53101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2400" b="1" dirty="0" smtClean="0"/>
              <a:t>Corte di </a:t>
            </a:r>
            <a:r>
              <a:rPr lang="it-IT" sz="2400" b="1" dirty="0"/>
              <a:t>Cassazione del </a:t>
            </a:r>
            <a:r>
              <a:rPr lang="it-IT" sz="2400" b="1" dirty="0" smtClean="0"/>
              <a:t>19 maggio 2017 </a:t>
            </a:r>
            <a:r>
              <a:rPr lang="it-IT" sz="2400" b="1" dirty="0"/>
              <a:t>n. </a:t>
            </a:r>
            <a:r>
              <a:rPr lang="it-IT" sz="2400" b="1" dirty="0" smtClean="0"/>
              <a:t>24958</a:t>
            </a:r>
            <a:endParaRPr lang="it-IT" sz="2400" b="1" dirty="0"/>
          </a:p>
        </p:txBody>
      </p:sp>
      <p:sp>
        <p:nvSpPr>
          <p:cNvPr id="11"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nona regola</a:t>
            </a:r>
            <a:r>
              <a:rPr lang="it-IT" sz="2800" b="1" cap="none" dirty="0" smtClean="0">
                <a:solidFill>
                  <a:srgbClr val="C00000"/>
                </a:solidFill>
              </a:rPr>
              <a:t> </a:t>
            </a:r>
            <a:endParaRPr lang="it-IT" sz="2800" b="1" cap="none" dirty="0">
              <a:solidFill>
                <a:srgbClr val="C00000"/>
              </a:solidFill>
            </a:endParaRPr>
          </a:p>
        </p:txBody>
      </p:sp>
    </p:spTree>
    <p:extLst>
      <p:ext uri="{BB962C8B-B14F-4D97-AF65-F5344CB8AC3E}">
        <p14:creationId xmlns:p14="http://schemas.microsoft.com/office/powerpoint/2010/main" val="37154886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64839" y="2094921"/>
            <a:ext cx="6012461" cy="1609917"/>
          </a:xfrm>
        </p:spPr>
        <p:txBody>
          <a:bodyPr>
            <a:normAutofit/>
          </a:bodyPr>
          <a:lstStyle/>
          <a:p>
            <a:pPr marL="0" indent="0" algn="just">
              <a:lnSpc>
                <a:spcPct val="100000"/>
              </a:lnSpc>
              <a:spcBef>
                <a:spcPts val="0"/>
              </a:spcBef>
              <a:buNone/>
            </a:pPr>
            <a:r>
              <a:rPr lang="it-IT" dirty="0" smtClean="0"/>
              <a:t>Qual </a:t>
            </a:r>
            <a:r>
              <a:rPr lang="it-IT" dirty="0" err="1" smtClean="0"/>
              <a:t>e’</a:t>
            </a:r>
            <a:r>
              <a:rPr lang="it-IT" dirty="0" smtClean="0"/>
              <a:t> il rapporto tra </a:t>
            </a:r>
            <a:r>
              <a:rPr lang="it-IT" dirty="0" err="1" smtClean="0"/>
              <a:t>responsabilita’</a:t>
            </a:r>
            <a:r>
              <a:rPr lang="it-IT" dirty="0" smtClean="0"/>
              <a:t> del datore di lavoro e </a:t>
            </a:r>
            <a:r>
              <a:rPr lang="it-IT" dirty="0" err="1" smtClean="0"/>
              <a:t>Responsabilita’</a:t>
            </a:r>
            <a:r>
              <a:rPr lang="it-IT" dirty="0" smtClean="0"/>
              <a:t> del </a:t>
            </a:r>
            <a:r>
              <a:rPr lang="it-IT" dirty="0" err="1" smtClean="0"/>
              <a:t>rspp</a:t>
            </a:r>
            <a:r>
              <a:rPr lang="it-IT" dirty="0" smtClean="0"/>
              <a:t> </a:t>
            </a:r>
            <a:r>
              <a:rPr lang="it-IT" sz="2400" dirty="0" smtClean="0"/>
              <a:t>?</a:t>
            </a:r>
            <a:endParaRPr lang="it-IT" sz="2400" dirty="0"/>
          </a:p>
        </p:txBody>
      </p:sp>
      <p:sp>
        <p:nvSpPr>
          <p:cNvPr id="4" name="Segnaposto numero diapositiva 3"/>
          <p:cNvSpPr>
            <a:spLocks noGrp="1"/>
          </p:cNvSpPr>
          <p:nvPr>
            <p:ph type="sldNum" sz="quarter" idx="12"/>
          </p:nvPr>
        </p:nvSpPr>
        <p:spPr/>
        <p:txBody>
          <a:bodyPr/>
          <a:lstStyle/>
          <a:p>
            <a:fld id="{ABBC36F5-BB6E-4662-A9E0-63781ED645A6}" type="slidenum">
              <a:rPr lang="it-IT" smtClean="0"/>
              <a:t>35</a:t>
            </a:fld>
            <a:endParaRPr lang="it-IT"/>
          </a:p>
        </p:txBody>
      </p:sp>
      <p:sp>
        <p:nvSpPr>
          <p:cNvPr id="2" name="CasellaDiTesto 1"/>
          <p:cNvSpPr txBox="1"/>
          <p:nvPr/>
        </p:nvSpPr>
        <p:spPr>
          <a:xfrm>
            <a:off x="2758814" y="3537858"/>
            <a:ext cx="6674369" cy="707886"/>
          </a:xfrm>
          <a:prstGeom prst="rect">
            <a:avLst/>
          </a:prstGeom>
          <a:noFill/>
        </p:spPr>
        <p:txBody>
          <a:bodyPr wrap="square" rtlCol="0">
            <a:spAutoFit/>
          </a:bodyPr>
          <a:lstStyle/>
          <a:p>
            <a:pPr algn="just"/>
            <a:r>
              <a:rPr lang="it-IT" sz="2000" dirty="0" smtClean="0"/>
              <a:t> L’EVENTUALE RESPONSABILITA’ DEL RSPP ESCLUDE LA RESPONSABILITA’ DEL DATORE DI LAVORO ? ES: DVR…</a:t>
            </a:r>
            <a:endParaRPr lang="it-IT" sz="2000" dirty="0"/>
          </a:p>
        </p:txBody>
      </p:sp>
      <p:sp>
        <p:nvSpPr>
          <p:cNvPr id="7"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
        <p:nvSpPr>
          <p:cNvPr id="8"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nona regola</a:t>
            </a:r>
            <a:r>
              <a:rPr lang="it-IT" sz="2800" b="1" cap="none" dirty="0" smtClean="0">
                <a:solidFill>
                  <a:srgbClr val="C00000"/>
                </a:solidFill>
              </a:rPr>
              <a:t> </a:t>
            </a:r>
            <a:endParaRPr lang="it-IT" sz="2800" b="1" cap="none" dirty="0">
              <a:solidFill>
                <a:srgbClr val="C00000"/>
              </a:solidFill>
            </a:endParaRPr>
          </a:p>
        </p:txBody>
      </p:sp>
    </p:spTree>
    <p:extLst>
      <p:ext uri="{BB962C8B-B14F-4D97-AF65-F5344CB8AC3E}">
        <p14:creationId xmlns:p14="http://schemas.microsoft.com/office/powerpoint/2010/main" val="32021902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BBC36F5-BB6E-4662-A9E0-63781ED645A6}" type="slidenum">
              <a:rPr lang="it-IT" smtClean="0"/>
              <a:t>36</a:t>
            </a:fld>
            <a:endParaRPr lang="it-IT"/>
          </a:p>
        </p:txBody>
      </p:sp>
      <p:sp>
        <p:nvSpPr>
          <p:cNvPr id="6"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
        <p:nvSpPr>
          <p:cNvPr id="7"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nona regola</a:t>
            </a:r>
            <a:r>
              <a:rPr lang="it-IT" sz="2800" b="1" cap="none" dirty="0" smtClean="0">
                <a:solidFill>
                  <a:srgbClr val="C00000"/>
                </a:solidFill>
              </a:rPr>
              <a:t> </a:t>
            </a:r>
            <a:endParaRPr lang="it-IT" sz="2800" b="1" cap="none" dirty="0">
              <a:solidFill>
                <a:srgbClr val="C00000"/>
              </a:solidFill>
            </a:endParaRPr>
          </a:p>
        </p:txBody>
      </p:sp>
      <p:sp>
        <p:nvSpPr>
          <p:cNvPr id="8" name="Titolo 1"/>
          <p:cNvSpPr txBox="1">
            <a:spLocks/>
          </p:cNvSpPr>
          <p:nvPr/>
        </p:nvSpPr>
        <p:spPr>
          <a:xfrm>
            <a:off x="913775" y="894940"/>
            <a:ext cx="10364451" cy="53101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2400" b="1" dirty="0" smtClean="0"/>
              <a:t>Corte di </a:t>
            </a:r>
            <a:r>
              <a:rPr lang="it-IT" sz="2400" b="1" dirty="0"/>
              <a:t>Cassazione del </a:t>
            </a:r>
            <a:r>
              <a:rPr lang="it-IT" sz="2400" b="1" dirty="0" smtClean="0"/>
              <a:t>28 luglio </a:t>
            </a:r>
            <a:r>
              <a:rPr lang="it-IT" sz="2400" b="1" dirty="0"/>
              <a:t>2018 n. </a:t>
            </a:r>
            <a:r>
              <a:rPr lang="it-IT" sz="2400" b="1" dirty="0" smtClean="0"/>
              <a:t>34818</a:t>
            </a:r>
            <a:endParaRPr lang="it-IT" sz="2400" b="1" dirty="0"/>
          </a:p>
        </p:txBody>
      </p:sp>
      <p:sp>
        <p:nvSpPr>
          <p:cNvPr id="9" name="Segnaposto contenuto 2"/>
          <p:cNvSpPr txBox="1">
            <a:spLocks/>
          </p:cNvSpPr>
          <p:nvPr/>
        </p:nvSpPr>
        <p:spPr>
          <a:xfrm>
            <a:off x="2059623" y="1926766"/>
            <a:ext cx="8072752" cy="2845259"/>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just">
              <a:lnSpc>
                <a:spcPct val="100000"/>
              </a:lnSpc>
              <a:spcBef>
                <a:spcPts val="0"/>
              </a:spcBef>
              <a:buNone/>
            </a:pPr>
            <a:r>
              <a:rPr lang="it-IT" dirty="0" smtClean="0"/>
              <a:t>il </a:t>
            </a:r>
            <a:r>
              <a:rPr lang="it-IT" dirty="0"/>
              <a:t>conferimento all’</a:t>
            </a:r>
            <a:r>
              <a:rPr lang="it-IT" dirty="0" err="1"/>
              <a:t>rspp</a:t>
            </a:r>
            <a:r>
              <a:rPr lang="it-IT" dirty="0"/>
              <a:t> dell’incarico di redigere il </a:t>
            </a:r>
            <a:r>
              <a:rPr lang="it-IT" dirty="0" err="1"/>
              <a:t>dvr</a:t>
            </a:r>
            <a:r>
              <a:rPr lang="it-IT" dirty="0"/>
              <a:t> non esonera il datore di lavoro dall'obbligo di </a:t>
            </a:r>
            <a:r>
              <a:rPr lang="it-IT" b="1" dirty="0"/>
              <a:t>verificarne l'adeguatezza e l'efficacia…</a:t>
            </a:r>
            <a:endParaRPr lang="it-IT" dirty="0"/>
          </a:p>
          <a:p>
            <a:pPr marL="0" indent="0" algn="just">
              <a:lnSpc>
                <a:spcPct val="100000"/>
              </a:lnSpc>
              <a:spcBef>
                <a:spcPts val="0"/>
              </a:spcBef>
              <a:buNone/>
            </a:pPr>
            <a:endParaRPr lang="it-IT" dirty="0"/>
          </a:p>
          <a:p>
            <a:pPr marL="0" indent="0" algn="just">
              <a:buNone/>
            </a:pPr>
            <a:endParaRPr lang="it-IT" dirty="0"/>
          </a:p>
          <a:p>
            <a:pPr algn="just">
              <a:lnSpc>
                <a:spcPct val="100000"/>
              </a:lnSpc>
              <a:spcBef>
                <a:spcPts val="0"/>
              </a:spcBef>
            </a:pPr>
            <a:endParaRPr lang="it-IT" dirty="0"/>
          </a:p>
        </p:txBody>
      </p:sp>
    </p:spTree>
    <p:extLst>
      <p:ext uri="{BB962C8B-B14F-4D97-AF65-F5344CB8AC3E}">
        <p14:creationId xmlns:p14="http://schemas.microsoft.com/office/powerpoint/2010/main" val="42521780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84195" y="1952234"/>
            <a:ext cx="9198105" cy="2158583"/>
          </a:xfrm>
        </p:spPr>
        <p:txBody>
          <a:bodyPr>
            <a:normAutofit/>
          </a:bodyPr>
          <a:lstStyle/>
          <a:p>
            <a:pPr marL="0" indent="0" algn="just">
              <a:lnSpc>
                <a:spcPct val="100000"/>
              </a:lnSpc>
              <a:spcBef>
                <a:spcPts val="0"/>
              </a:spcBef>
              <a:buNone/>
            </a:pPr>
            <a:r>
              <a:rPr lang="it-IT" dirty="0" smtClean="0"/>
              <a:t>LA GIURISPRUDENZA E’ DA TEMPO CONSOLIDATA, OLTRE CHE NEL RIBADIRE CHE il </a:t>
            </a:r>
            <a:r>
              <a:rPr lang="it-IT" dirty="0"/>
              <a:t>RSPP ha una funzione di ausilio diretta a </a:t>
            </a:r>
            <a:r>
              <a:rPr lang="it-IT" dirty="0" smtClean="0"/>
              <a:t>supportare e </a:t>
            </a:r>
            <a:r>
              <a:rPr lang="it-IT" dirty="0"/>
              <a:t>non a sostituire il datore di lavoro </a:t>
            </a:r>
            <a:r>
              <a:rPr lang="it-IT" dirty="0" smtClean="0"/>
              <a:t>nell‘applicazione della normativa di sicurezza e salute sul lavoro, </a:t>
            </a:r>
            <a:r>
              <a:rPr lang="it-IT" dirty="0"/>
              <a:t>nel senso di </a:t>
            </a:r>
            <a:r>
              <a:rPr lang="it-IT" b="1" dirty="0"/>
              <a:t>ritenere il datore </a:t>
            </a:r>
            <a:r>
              <a:rPr lang="it-IT" b="1" dirty="0" smtClean="0"/>
              <a:t>di lavoro </a:t>
            </a:r>
            <a:r>
              <a:rPr lang="it-IT" b="1" dirty="0"/>
              <a:t>responsabile anche delle eventuali negligenze del </a:t>
            </a:r>
            <a:r>
              <a:rPr lang="it-IT" b="1" dirty="0" smtClean="0"/>
              <a:t>RSPP</a:t>
            </a:r>
            <a:r>
              <a:rPr lang="it-IT" dirty="0" smtClean="0"/>
              <a:t>…..</a:t>
            </a:r>
          </a:p>
          <a:p>
            <a:pPr marL="0" indent="0" algn="just">
              <a:lnSpc>
                <a:spcPct val="100000"/>
              </a:lnSpc>
              <a:spcBef>
                <a:spcPts val="0"/>
              </a:spcBef>
              <a:buNone/>
            </a:pPr>
            <a:endParaRPr lang="it-IT" dirty="0"/>
          </a:p>
          <a:p>
            <a:pPr marL="0" indent="0" algn="just">
              <a:buNone/>
            </a:pPr>
            <a:endParaRPr lang="it-IT" dirty="0"/>
          </a:p>
        </p:txBody>
      </p:sp>
      <p:sp>
        <p:nvSpPr>
          <p:cNvPr id="4" name="Segnaposto numero diapositiva 3"/>
          <p:cNvSpPr>
            <a:spLocks noGrp="1"/>
          </p:cNvSpPr>
          <p:nvPr>
            <p:ph type="sldNum" sz="quarter" idx="12"/>
          </p:nvPr>
        </p:nvSpPr>
        <p:spPr/>
        <p:txBody>
          <a:bodyPr/>
          <a:lstStyle/>
          <a:p>
            <a:fld id="{ABBC36F5-BB6E-4662-A9E0-63781ED645A6}" type="slidenum">
              <a:rPr lang="it-IT" smtClean="0"/>
              <a:t>37</a:t>
            </a:fld>
            <a:endParaRPr lang="it-IT"/>
          </a:p>
        </p:txBody>
      </p:sp>
      <p:sp>
        <p:nvSpPr>
          <p:cNvPr id="6"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
        <p:nvSpPr>
          <p:cNvPr id="7"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nona regola</a:t>
            </a:r>
            <a:r>
              <a:rPr lang="it-IT" sz="2800" b="1" cap="none" dirty="0" smtClean="0">
                <a:solidFill>
                  <a:srgbClr val="C00000"/>
                </a:solidFill>
              </a:rPr>
              <a:t> </a:t>
            </a:r>
            <a:endParaRPr lang="it-IT" sz="2800" b="1" cap="none" dirty="0">
              <a:solidFill>
                <a:srgbClr val="C00000"/>
              </a:solidFill>
            </a:endParaRPr>
          </a:p>
        </p:txBody>
      </p:sp>
      <p:sp>
        <p:nvSpPr>
          <p:cNvPr id="9" name="Titolo 1"/>
          <p:cNvSpPr txBox="1">
            <a:spLocks/>
          </p:cNvSpPr>
          <p:nvPr/>
        </p:nvSpPr>
        <p:spPr>
          <a:xfrm>
            <a:off x="913775" y="894940"/>
            <a:ext cx="10364451" cy="53101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2400" b="1" dirty="0" smtClean="0"/>
              <a:t>Corte di </a:t>
            </a:r>
            <a:r>
              <a:rPr lang="it-IT" sz="2400" b="1" dirty="0"/>
              <a:t>Cassazione del </a:t>
            </a:r>
            <a:r>
              <a:rPr lang="it-IT" sz="2400" b="1" dirty="0" smtClean="0"/>
              <a:t>1 febbraio </a:t>
            </a:r>
            <a:r>
              <a:rPr lang="it-IT" sz="2400" b="1" dirty="0"/>
              <a:t>2018 n. </a:t>
            </a:r>
            <a:r>
              <a:rPr lang="it-IT" sz="2400" b="1" dirty="0" smtClean="0"/>
              <a:t>4941</a:t>
            </a:r>
            <a:endParaRPr lang="it-IT" sz="2400" b="1" dirty="0"/>
          </a:p>
        </p:txBody>
      </p:sp>
    </p:spTree>
    <p:extLst>
      <p:ext uri="{BB962C8B-B14F-4D97-AF65-F5344CB8AC3E}">
        <p14:creationId xmlns:p14="http://schemas.microsoft.com/office/powerpoint/2010/main" val="7938893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54138" y="1964024"/>
            <a:ext cx="9428813" cy="2998034"/>
          </a:xfrm>
        </p:spPr>
        <p:txBody>
          <a:bodyPr/>
          <a:lstStyle/>
          <a:p>
            <a:pPr marL="0" indent="0" algn="just">
              <a:lnSpc>
                <a:spcPct val="100000"/>
              </a:lnSpc>
              <a:spcBef>
                <a:spcPts val="0"/>
              </a:spcBef>
              <a:buNone/>
            </a:pPr>
            <a:r>
              <a:rPr lang="it-IT" dirty="0" smtClean="0"/>
              <a:t>(in qualche sentenza la corte di cassazione mette in guardia contro il pericolo di far gravare sul DATORE DI LAVORO una responsabilità che esula dalla sfera della sua competenza tecnico-scientifica…)</a:t>
            </a:r>
          </a:p>
          <a:p>
            <a:pPr marL="0" indent="0" algn="just">
              <a:lnSpc>
                <a:spcPct val="100000"/>
              </a:lnSpc>
              <a:spcBef>
                <a:spcPts val="0"/>
              </a:spcBef>
              <a:buNone/>
            </a:pPr>
            <a:r>
              <a:rPr lang="it-IT" dirty="0" smtClean="0"/>
              <a:t>In alcuni casi conta molto la conoscenza scientifica, dipende dal tipo di Datore di lavoro: se si tratta di un soggetto che </a:t>
            </a:r>
            <a:r>
              <a:rPr lang="it-IT" dirty="0"/>
              <a:t>è</a:t>
            </a:r>
            <a:r>
              <a:rPr lang="it-IT" dirty="0" smtClean="0"/>
              <a:t> un conoscitore dei processi industriali che si svolgono nell’azienda l’esigibilità è molto maggiore… è una partita che si gioca processo per processo…</a:t>
            </a:r>
            <a:endParaRPr lang="it-IT" dirty="0"/>
          </a:p>
        </p:txBody>
      </p:sp>
      <p:sp>
        <p:nvSpPr>
          <p:cNvPr id="4" name="Segnaposto numero diapositiva 3"/>
          <p:cNvSpPr>
            <a:spLocks noGrp="1"/>
          </p:cNvSpPr>
          <p:nvPr>
            <p:ph type="sldNum" sz="quarter" idx="12"/>
          </p:nvPr>
        </p:nvSpPr>
        <p:spPr/>
        <p:txBody>
          <a:bodyPr/>
          <a:lstStyle/>
          <a:p>
            <a:fld id="{ABBC36F5-BB6E-4662-A9E0-63781ED645A6}" type="slidenum">
              <a:rPr lang="it-IT" smtClean="0"/>
              <a:t>38</a:t>
            </a:fld>
            <a:endParaRPr lang="it-IT"/>
          </a:p>
        </p:txBody>
      </p:sp>
      <p:sp>
        <p:nvSpPr>
          <p:cNvPr id="6"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
        <p:nvSpPr>
          <p:cNvPr id="7"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nona regola</a:t>
            </a:r>
            <a:r>
              <a:rPr lang="it-IT" sz="2800" b="1" cap="none" dirty="0" smtClean="0">
                <a:solidFill>
                  <a:srgbClr val="C00000"/>
                </a:solidFill>
              </a:rPr>
              <a:t> </a:t>
            </a:r>
            <a:endParaRPr lang="it-IT" sz="2800" b="1" cap="none" dirty="0">
              <a:solidFill>
                <a:srgbClr val="C00000"/>
              </a:solidFill>
            </a:endParaRPr>
          </a:p>
        </p:txBody>
      </p:sp>
      <p:sp>
        <p:nvSpPr>
          <p:cNvPr id="8" name="Titolo 1"/>
          <p:cNvSpPr txBox="1">
            <a:spLocks/>
          </p:cNvSpPr>
          <p:nvPr/>
        </p:nvSpPr>
        <p:spPr>
          <a:xfrm>
            <a:off x="913775" y="894940"/>
            <a:ext cx="10364451" cy="53101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2400" b="1" dirty="0" smtClean="0"/>
              <a:t>Corte di </a:t>
            </a:r>
            <a:r>
              <a:rPr lang="it-IT" sz="2400" b="1" dirty="0"/>
              <a:t>Cassazione del </a:t>
            </a:r>
            <a:r>
              <a:rPr lang="it-IT" sz="2400" b="1" dirty="0" smtClean="0"/>
              <a:t>12 novembre 2018 </a:t>
            </a:r>
            <a:r>
              <a:rPr lang="it-IT" sz="2400" b="1" dirty="0"/>
              <a:t>n. </a:t>
            </a:r>
            <a:r>
              <a:rPr lang="it-IT" sz="2400" b="1" dirty="0" smtClean="0"/>
              <a:t>51321</a:t>
            </a:r>
            <a:endParaRPr lang="it-IT" sz="2400" b="1" dirty="0"/>
          </a:p>
        </p:txBody>
      </p:sp>
    </p:spTree>
    <p:extLst>
      <p:ext uri="{BB962C8B-B14F-4D97-AF65-F5344CB8AC3E}">
        <p14:creationId xmlns:p14="http://schemas.microsoft.com/office/powerpoint/2010/main" val="22413044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ABBC36F5-BB6E-4662-A9E0-63781ED645A6}" type="slidenum">
              <a:rPr lang="it-IT" smtClean="0"/>
              <a:t>39</a:t>
            </a:fld>
            <a:endParaRPr lang="it-IT"/>
          </a:p>
        </p:txBody>
      </p:sp>
      <p:sp>
        <p:nvSpPr>
          <p:cNvPr id="7"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
        <p:nvSpPr>
          <p:cNvPr id="8" name="Titolo 1"/>
          <p:cNvSpPr txBox="1">
            <a:spLocks/>
          </p:cNvSpPr>
          <p:nvPr/>
        </p:nvSpPr>
        <p:spPr>
          <a:xfrm>
            <a:off x="0" y="1537994"/>
            <a:ext cx="12192000" cy="70255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sz="4000" b="1" dirty="0" smtClean="0">
                <a:solidFill>
                  <a:srgbClr val="C00000"/>
                </a:solidFill>
              </a:rPr>
              <a:t>decima regola </a:t>
            </a:r>
            <a:endParaRPr lang="it-IT" sz="4000" b="1" dirty="0">
              <a:solidFill>
                <a:srgbClr val="C00000"/>
              </a:solidFill>
            </a:endParaRPr>
          </a:p>
        </p:txBody>
      </p:sp>
      <p:sp>
        <p:nvSpPr>
          <p:cNvPr id="9" name="Segnaposto contenuto 2"/>
          <p:cNvSpPr txBox="1">
            <a:spLocks/>
          </p:cNvSpPr>
          <p:nvPr/>
        </p:nvSpPr>
        <p:spPr>
          <a:xfrm>
            <a:off x="2361301" y="2877793"/>
            <a:ext cx="7469395" cy="2550102"/>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ctr">
              <a:buNone/>
            </a:pPr>
            <a:r>
              <a:rPr lang="it-IT" sz="2400" dirty="0" smtClean="0">
                <a:solidFill>
                  <a:srgbClr val="C00000"/>
                </a:solidFill>
              </a:rPr>
              <a:t>ATTIVARSI</a:t>
            </a:r>
            <a:r>
              <a:rPr lang="it-IT" sz="2400" dirty="0">
                <a:solidFill>
                  <a:srgbClr val="C00000"/>
                </a:solidFill>
              </a:rPr>
              <a:t>, ESSERE PERVICACI !</a:t>
            </a:r>
          </a:p>
          <a:p>
            <a:pPr marL="0" indent="0" algn="ctr">
              <a:buNone/>
            </a:pPr>
            <a:endParaRPr lang="it-IT" sz="2400" dirty="0">
              <a:solidFill>
                <a:srgbClr val="C00000"/>
              </a:solidFill>
            </a:endParaRPr>
          </a:p>
          <a:p>
            <a:pPr marL="0" indent="0" algn="ctr">
              <a:buNone/>
            </a:pPr>
            <a:endParaRPr lang="it-IT" sz="2400" dirty="0">
              <a:solidFill>
                <a:srgbClr val="C00000"/>
              </a:solidFill>
            </a:endParaRPr>
          </a:p>
        </p:txBody>
      </p:sp>
    </p:spTree>
    <p:extLst>
      <p:ext uri="{BB962C8B-B14F-4D97-AF65-F5344CB8AC3E}">
        <p14:creationId xmlns:p14="http://schemas.microsoft.com/office/powerpoint/2010/main" val="3897016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62152" y="323193"/>
            <a:ext cx="10494578" cy="5746531"/>
          </a:xfrm>
        </p:spPr>
        <p:txBody>
          <a:bodyPr>
            <a:normAutofit fontScale="92500" lnSpcReduction="10000"/>
          </a:bodyPr>
          <a:lstStyle/>
          <a:p>
            <a:r>
              <a:rPr lang="it-IT" dirty="0"/>
              <a:t>L’</a:t>
            </a:r>
            <a:r>
              <a:rPr lang="it-IT" b="1" dirty="0"/>
              <a:t>art. 33</a:t>
            </a:r>
            <a:r>
              <a:rPr lang="it-IT" dirty="0"/>
              <a:t> specifica quelli che sono </a:t>
            </a:r>
            <a:r>
              <a:rPr lang="it-IT" b="1" dirty="0"/>
              <a:t>i compiti</a:t>
            </a:r>
            <a:r>
              <a:rPr lang="it-IT" dirty="0"/>
              <a:t> affidati al </a:t>
            </a:r>
            <a:r>
              <a:rPr lang="it-IT" b="1" dirty="0"/>
              <a:t>SPP</a:t>
            </a:r>
            <a:r>
              <a:rPr lang="it-IT" dirty="0"/>
              <a:t>, la cui inosservanza, in ogni caso, non è sanzionata penalmente. Il SPP, in particolare, è chiamato a provvedere: alla individuazione dei fattori di rischio, alla valutazione dei rischi, alla individuazione e conseguente elaborazione delle misure di prevenzione e protezione e delle procedure di sicurezza per le varie attività aziendali, ed alla proposizione di programmi di informazione e formazione, fornendo ai </a:t>
            </a:r>
            <a:r>
              <a:rPr lang="it-IT" dirty="0" smtClean="0"/>
              <a:t>lavoratori </a:t>
            </a:r>
            <a:r>
              <a:rPr lang="it-IT" dirty="0"/>
              <a:t>le informazioni di cui all’art. 36, nonché a partecipare alle consultazioni in materia di tutela della salute e sicurezza sul lavoro ed alla riunione periodica</a:t>
            </a:r>
            <a:r>
              <a:rPr lang="it-IT" dirty="0" smtClean="0"/>
              <a:t>.</a:t>
            </a:r>
          </a:p>
          <a:p>
            <a:pPr marL="0" indent="0">
              <a:buNone/>
            </a:pPr>
            <a:endParaRPr lang="it-IT" dirty="0"/>
          </a:p>
          <a:p>
            <a:r>
              <a:rPr lang="it-IT" dirty="0"/>
              <a:t>Non si tratta, quindi, di funzioni operative, quanto di </a:t>
            </a:r>
            <a:r>
              <a:rPr lang="it-IT" b="1" dirty="0"/>
              <a:t>attività complementari o preparatorie a quelle proprie del </a:t>
            </a:r>
            <a:r>
              <a:rPr lang="it-IT" b="1" dirty="0" smtClean="0"/>
              <a:t>DATORE DI LAVORO</a:t>
            </a:r>
            <a:r>
              <a:rPr lang="it-IT" dirty="0" smtClean="0"/>
              <a:t>, </a:t>
            </a:r>
            <a:r>
              <a:rPr lang="it-IT" dirty="0"/>
              <a:t>il quale, pertanto, si avvale del SPP (art. 33, c. 3) per adempiere agli obblighi di sicurezza di cui è destinatario, a conferma della natura strumentale del </a:t>
            </a:r>
            <a:r>
              <a:rPr lang="it-IT" dirty="0" smtClean="0"/>
              <a:t>servizio </a:t>
            </a:r>
            <a:r>
              <a:rPr lang="it-IT" dirty="0"/>
              <a:t>che, infatti, non può adottare misure di sicurezza né, tanto meno, disporre di poteri di spesa, bensì soltanto assicurare una </a:t>
            </a:r>
            <a:r>
              <a:rPr lang="it-IT" b="1" dirty="0"/>
              <a:t>consulenza tecnica</a:t>
            </a:r>
            <a:r>
              <a:rPr lang="it-IT" dirty="0"/>
              <a:t> al </a:t>
            </a:r>
            <a:r>
              <a:rPr lang="it-IT" dirty="0" smtClean="0"/>
              <a:t>DATORE DI LAVORO.</a:t>
            </a:r>
            <a:endParaRPr lang="it-IT" dirty="0"/>
          </a:p>
          <a:p>
            <a:endParaRPr lang="it-IT" dirty="0"/>
          </a:p>
        </p:txBody>
      </p:sp>
      <p:sp>
        <p:nvSpPr>
          <p:cNvPr id="6" name="Segnaposto piè di pagina 3"/>
          <p:cNvSpPr>
            <a:spLocks noGrp="1"/>
          </p:cNvSpPr>
          <p:nvPr>
            <p:ph type="ftr" sz="quarter" idx="11"/>
          </p:nvPr>
        </p:nvSpPr>
        <p:spPr>
          <a:xfrm>
            <a:off x="0" y="6435363"/>
            <a:ext cx="12191999" cy="365125"/>
          </a:xfrm>
        </p:spPr>
        <p:txBody>
          <a:bodyPr/>
          <a:lstStyle/>
          <a:p>
            <a:pPr algn="ctr"/>
            <a:r>
              <a:rPr lang="it-IT" smtClean="0"/>
              <a:t>Paolo Villani          INFN Roma Tor Vergata          20 marzo 2019</a:t>
            </a:r>
            <a:endParaRPr lang="it-IT"/>
          </a:p>
        </p:txBody>
      </p:sp>
      <p:sp>
        <p:nvSpPr>
          <p:cNvPr id="2" name="Segnaposto numero diapositiva 1"/>
          <p:cNvSpPr>
            <a:spLocks noGrp="1"/>
          </p:cNvSpPr>
          <p:nvPr>
            <p:ph type="sldNum" sz="quarter" idx="12"/>
          </p:nvPr>
        </p:nvSpPr>
        <p:spPr/>
        <p:txBody>
          <a:bodyPr/>
          <a:lstStyle/>
          <a:p>
            <a:fld id="{ABBC36F5-BB6E-4662-A9E0-63781ED645A6}" type="slidenum">
              <a:rPr lang="it-IT" smtClean="0"/>
              <a:t>4</a:t>
            </a:fld>
            <a:endParaRPr lang="it-IT"/>
          </a:p>
        </p:txBody>
      </p:sp>
    </p:spTree>
    <p:extLst>
      <p:ext uri="{BB962C8B-B14F-4D97-AF65-F5344CB8AC3E}">
        <p14:creationId xmlns:p14="http://schemas.microsoft.com/office/powerpoint/2010/main" val="23539863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431554"/>
            <a:ext cx="10364451" cy="1596177"/>
          </a:xfrm>
        </p:spPr>
        <p:txBody>
          <a:bodyPr>
            <a:normAutofit/>
          </a:bodyPr>
          <a:lstStyle/>
          <a:p>
            <a:r>
              <a:rPr lang="it-IT" sz="2400" b="1" dirty="0" smtClean="0"/>
              <a:t>Corte di Cassazione 21 gennaio 2016 n. 2536</a:t>
            </a:r>
            <a:endParaRPr lang="it-IT" sz="2400" b="1" dirty="0"/>
          </a:p>
        </p:txBody>
      </p:sp>
      <p:sp>
        <p:nvSpPr>
          <p:cNvPr id="3" name="Segnaposto contenuto 2"/>
          <p:cNvSpPr>
            <a:spLocks noGrp="1"/>
          </p:cNvSpPr>
          <p:nvPr>
            <p:ph idx="1"/>
          </p:nvPr>
        </p:nvSpPr>
        <p:spPr>
          <a:xfrm>
            <a:off x="913775" y="2214694"/>
            <a:ext cx="10364452" cy="3424107"/>
          </a:xfrm>
        </p:spPr>
        <p:txBody>
          <a:bodyPr>
            <a:normAutofit lnSpcReduction="10000"/>
          </a:bodyPr>
          <a:lstStyle/>
          <a:p>
            <a:r>
              <a:rPr lang="it-IT" dirty="0" smtClean="0"/>
              <a:t>Quando dai un’indicazione ma ti accorgi che non viene recepita devi insistere continuamente, con più segnalazioni…</a:t>
            </a:r>
          </a:p>
          <a:p>
            <a:r>
              <a:rPr lang="it-IT" dirty="0" smtClean="0"/>
              <a:t>RSPP che dimostra, documentandolo, di essersi attivato adeguatamente come nel caso del convitto dell’ Aquila, in cui furono condannati il dirigente scolastico e il dirigente della Provincia ma non l’RSPP che aveva segnalato per nove anni (anche un mese prima del crollo) la vetustà dell’edificio, ma non si è dimessa e non è stata incriminata. In questo caso la Cassazione non ha avuto niente da dire sulla mancata incriminazione del RSPP…</a:t>
            </a:r>
            <a:endParaRPr lang="it-IT" dirty="0"/>
          </a:p>
        </p:txBody>
      </p:sp>
      <p:sp>
        <p:nvSpPr>
          <p:cNvPr id="5" name="Segnaposto numero diapositiva 4"/>
          <p:cNvSpPr>
            <a:spLocks noGrp="1"/>
          </p:cNvSpPr>
          <p:nvPr>
            <p:ph type="sldNum" sz="quarter" idx="12"/>
          </p:nvPr>
        </p:nvSpPr>
        <p:spPr/>
        <p:txBody>
          <a:bodyPr/>
          <a:lstStyle/>
          <a:p>
            <a:fld id="{ABBC36F5-BB6E-4662-A9E0-63781ED645A6}" type="slidenum">
              <a:rPr lang="it-IT" smtClean="0"/>
              <a:t>40</a:t>
            </a:fld>
            <a:endParaRPr lang="it-IT"/>
          </a:p>
        </p:txBody>
      </p:sp>
      <p:sp>
        <p:nvSpPr>
          <p:cNvPr id="7"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
        <p:nvSpPr>
          <p:cNvPr id="8"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decima regola</a:t>
            </a:r>
            <a:r>
              <a:rPr lang="it-IT" sz="2800" b="1" cap="none" dirty="0" smtClean="0">
                <a:solidFill>
                  <a:srgbClr val="C00000"/>
                </a:solidFill>
              </a:rPr>
              <a:t> </a:t>
            </a:r>
            <a:endParaRPr lang="it-IT" sz="2800" b="1" cap="none" dirty="0">
              <a:solidFill>
                <a:srgbClr val="C00000"/>
              </a:solidFill>
            </a:endParaRPr>
          </a:p>
        </p:txBody>
      </p:sp>
    </p:spTree>
    <p:extLst>
      <p:ext uri="{BB962C8B-B14F-4D97-AF65-F5344CB8AC3E}">
        <p14:creationId xmlns:p14="http://schemas.microsoft.com/office/powerpoint/2010/main" val="13033215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43557" y="1364105"/>
            <a:ext cx="10411295" cy="3230381"/>
          </a:xfrm>
        </p:spPr>
        <p:txBody>
          <a:bodyPr/>
          <a:lstStyle/>
          <a:p>
            <a:pPr marL="0" indent="0">
              <a:buNone/>
            </a:pPr>
            <a:r>
              <a:rPr lang="it-IT" dirty="0" smtClean="0"/>
              <a:t>Nel caso del convitto nazionale dell’ Aquila l’</a:t>
            </a:r>
            <a:r>
              <a:rPr lang="it-IT" dirty="0" err="1" smtClean="0"/>
              <a:t>rspp</a:t>
            </a:r>
            <a:r>
              <a:rPr lang="it-IT" dirty="0" smtClean="0"/>
              <a:t> avrebbe dovuto segnalare il pericolo alle autorità ?  </a:t>
            </a:r>
            <a:endParaRPr lang="it-IT" dirty="0"/>
          </a:p>
          <a:p>
            <a:pPr marL="0" indent="0">
              <a:buNone/>
            </a:pPr>
            <a:r>
              <a:rPr lang="it-IT" dirty="0" smtClean="0"/>
              <a:t>L’</a:t>
            </a:r>
            <a:r>
              <a:rPr lang="it-IT" dirty="0" err="1" smtClean="0"/>
              <a:t>Rspp</a:t>
            </a:r>
            <a:r>
              <a:rPr lang="it-IT" dirty="0" smtClean="0"/>
              <a:t> risponde al datore di lavoro che (</a:t>
            </a:r>
            <a:r>
              <a:rPr lang="it-IT" dirty="0" err="1" smtClean="0"/>
              <a:t>indelegabilmente</a:t>
            </a:r>
            <a:r>
              <a:rPr lang="it-IT" dirty="0" smtClean="0"/>
              <a:t>) lo ha designato: le sue segnalazioni devono arrivare al datore di lavoro !</a:t>
            </a:r>
            <a:endParaRPr lang="it-IT" dirty="0"/>
          </a:p>
        </p:txBody>
      </p:sp>
      <p:sp>
        <p:nvSpPr>
          <p:cNvPr id="2" name="Segnaposto numero diapositiva 1"/>
          <p:cNvSpPr>
            <a:spLocks noGrp="1"/>
          </p:cNvSpPr>
          <p:nvPr>
            <p:ph type="sldNum" sz="quarter" idx="12"/>
          </p:nvPr>
        </p:nvSpPr>
        <p:spPr/>
        <p:txBody>
          <a:bodyPr/>
          <a:lstStyle/>
          <a:p>
            <a:fld id="{ABBC36F5-BB6E-4662-A9E0-63781ED645A6}" type="slidenum">
              <a:rPr lang="it-IT" smtClean="0"/>
              <a:t>41</a:t>
            </a:fld>
            <a:endParaRPr lang="it-IT"/>
          </a:p>
        </p:txBody>
      </p:sp>
      <p:sp>
        <p:nvSpPr>
          <p:cNvPr id="5"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
        <p:nvSpPr>
          <p:cNvPr id="6" name="Titolo 1"/>
          <p:cNvSpPr txBox="1">
            <a:spLocks/>
          </p:cNvSpPr>
          <p:nvPr/>
        </p:nvSpPr>
        <p:spPr>
          <a:xfrm>
            <a:off x="0" y="194596"/>
            <a:ext cx="12192000" cy="6082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pPr algn="r"/>
            <a:r>
              <a:rPr lang="it-IT" sz="1600" b="1" dirty="0" smtClean="0">
                <a:solidFill>
                  <a:srgbClr val="C00000"/>
                </a:solidFill>
              </a:rPr>
              <a:t>segue decima regola</a:t>
            </a:r>
            <a:r>
              <a:rPr lang="it-IT" sz="2800" b="1" cap="none" dirty="0" smtClean="0">
                <a:solidFill>
                  <a:srgbClr val="C00000"/>
                </a:solidFill>
              </a:rPr>
              <a:t> </a:t>
            </a:r>
            <a:endParaRPr lang="it-IT" sz="2800" b="1" cap="none" dirty="0">
              <a:solidFill>
                <a:srgbClr val="C00000"/>
              </a:solidFill>
            </a:endParaRPr>
          </a:p>
        </p:txBody>
      </p:sp>
    </p:spTree>
    <p:extLst>
      <p:ext uri="{BB962C8B-B14F-4D97-AF65-F5344CB8AC3E}">
        <p14:creationId xmlns:p14="http://schemas.microsoft.com/office/powerpoint/2010/main" val="33638420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52011" y="2825645"/>
            <a:ext cx="2887977" cy="2154875"/>
          </a:xfrm>
        </p:spPr>
      </p:pic>
      <p:sp>
        <p:nvSpPr>
          <p:cNvPr id="2" name="Segnaposto numero diapositiva 1"/>
          <p:cNvSpPr>
            <a:spLocks noGrp="1"/>
          </p:cNvSpPr>
          <p:nvPr>
            <p:ph type="sldNum" sz="quarter" idx="12"/>
          </p:nvPr>
        </p:nvSpPr>
        <p:spPr/>
        <p:txBody>
          <a:bodyPr/>
          <a:lstStyle/>
          <a:p>
            <a:fld id="{ABBC36F5-BB6E-4662-A9E0-63781ED645A6}" type="slidenum">
              <a:rPr lang="it-IT" smtClean="0"/>
              <a:t>42</a:t>
            </a:fld>
            <a:endParaRPr lang="it-IT"/>
          </a:p>
        </p:txBody>
      </p:sp>
      <p:sp>
        <p:nvSpPr>
          <p:cNvPr id="5" name="Segnaposto piè di pagina 3"/>
          <p:cNvSpPr txBox="1">
            <a:spLocks/>
          </p:cNvSpPr>
          <p:nvPr/>
        </p:nvSpPr>
        <p:spPr>
          <a:xfrm>
            <a:off x="0" y="6435363"/>
            <a:ext cx="12191999"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937791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64323" y="564384"/>
            <a:ext cx="10741573" cy="5797002"/>
          </a:xfrm>
        </p:spPr>
        <p:txBody>
          <a:bodyPr>
            <a:normAutofit/>
          </a:bodyPr>
          <a:lstStyle/>
          <a:p>
            <a:r>
              <a:rPr lang="it-IT" sz="2600" dirty="0"/>
              <a:t>In tal senso la giurisprudenza ha evidenziato che i </a:t>
            </a:r>
            <a:r>
              <a:rPr lang="it-IT" sz="2600" b="1" dirty="0"/>
              <a:t>componenti del SPP</a:t>
            </a:r>
            <a:r>
              <a:rPr lang="it-IT" sz="2600" dirty="0"/>
              <a:t> </a:t>
            </a:r>
            <a:r>
              <a:rPr lang="it-IT" sz="2600" i="1" dirty="0"/>
              <a:t>«essendo considerati dei semplici ausiliari del datore di lavoro, non possono essere chiamati a rispondere direttamente del loro operato, proprio perché difettano di un effettivo potere decisionale. Essi sono soltanto dei consulenti e i risultati dei loro studi e delle loro </a:t>
            </a:r>
            <a:r>
              <a:rPr lang="it-IT" sz="2600" i="1" dirty="0" smtClean="0"/>
              <a:t>elaborazioni vengono </a:t>
            </a:r>
            <a:r>
              <a:rPr lang="it-IT" sz="2600" i="1" dirty="0"/>
              <a:t>fatti propri dal vertice che li ha scelti sulla base di un rapporto di affidamento liberamente instaurato e che della loro opera si avvale per meglio ottemperare agli obblighi di cui è esclusivo destinatario»</a:t>
            </a:r>
            <a:r>
              <a:rPr lang="it-IT" sz="2600" dirty="0"/>
              <a:t> (</a:t>
            </a:r>
            <a:r>
              <a:rPr lang="it-IT" sz="2600" b="1" dirty="0" err="1">
                <a:hlinkClick r:id="rId2"/>
              </a:rPr>
              <a:t>Cass</a:t>
            </a:r>
            <a:r>
              <a:rPr lang="it-IT" sz="2600" b="1" dirty="0">
                <a:hlinkClick r:id="rId2"/>
              </a:rPr>
              <a:t>. </a:t>
            </a:r>
            <a:r>
              <a:rPr lang="it-IT" sz="2600" b="1" dirty="0" err="1">
                <a:hlinkClick r:id="rId2"/>
              </a:rPr>
              <a:t>pen</a:t>
            </a:r>
            <a:r>
              <a:rPr lang="it-IT" sz="2600" b="1" dirty="0">
                <a:hlinkClick r:id="rId2"/>
              </a:rPr>
              <a:t>., sez. 4, 26.10.2007 n. 39567</a:t>
            </a:r>
            <a:r>
              <a:rPr lang="it-IT" sz="2600" dirty="0"/>
              <a:t>). </a:t>
            </a:r>
          </a:p>
          <a:p>
            <a:pPr marL="0" indent="0">
              <a:buNone/>
            </a:pPr>
            <a:endParaRPr lang="it-IT" sz="2600" dirty="0"/>
          </a:p>
        </p:txBody>
      </p:sp>
      <p:sp>
        <p:nvSpPr>
          <p:cNvPr id="6" name="Segnaposto piè di pagina 3"/>
          <p:cNvSpPr>
            <a:spLocks noGrp="1"/>
          </p:cNvSpPr>
          <p:nvPr>
            <p:ph type="ftr" sz="quarter" idx="11"/>
          </p:nvPr>
        </p:nvSpPr>
        <p:spPr>
          <a:xfrm>
            <a:off x="0" y="6435363"/>
            <a:ext cx="12191999" cy="365125"/>
          </a:xfrm>
        </p:spPr>
        <p:txBody>
          <a:bodyPr/>
          <a:lstStyle/>
          <a:p>
            <a:pPr algn="ctr"/>
            <a:r>
              <a:rPr lang="it-IT" smtClean="0"/>
              <a:t>Paolo Villani          INFN Roma Tor Vergata          20 marzo 2019</a:t>
            </a:r>
            <a:endParaRPr lang="it-IT"/>
          </a:p>
        </p:txBody>
      </p:sp>
      <p:sp>
        <p:nvSpPr>
          <p:cNvPr id="2" name="Segnaposto numero diapositiva 1"/>
          <p:cNvSpPr>
            <a:spLocks noGrp="1"/>
          </p:cNvSpPr>
          <p:nvPr>
            <p:ph type="sldNum" sz="quarter" idx="12"/>
          </p:nvPr>
        </p:nvSpPr>
        <p:spPr/>
        <p:txBody>
          <a:bodyPr/>
          <a:lstStyle/>
          <a:p>
            <a:fld id="{ABBC36F5-BB6E-4662-A9E0-63781ED645A6}" type="slidenum">
              <a:rPr lang="it-IT" smtClean="0"/>
              <a:t>5</a:t>
            </a:fld>
            <a:endParaRPr lang="it-IT"/>
          </a:p>
        </p:txBody>
      </p:sp>
    </p:spTree>
    <p:extLst>
      <p:ext uri="{BB962C8B-B14F-4D97-AF65-F5344CB8AC3E}">
        <p14:creationId xmlns:p14="http://schemas.microsoft.com/office/powerpoint/2010/main" val="2359219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53964" y="441433"/>
            <a:ext cx="10812519" cy="5675587"/>
          </a:xfrm>
        </p:spPr>
        <p:txBody>
          <a:bodyPr>
            <a:normAutofit lnSpcReduction="10000"/>
          </a:bodyPr>
          <a:lstStyle/>
          <a:p>
            <a:pPr marL="0" indent="0">
              <a:buNone/>
            </a:pPr>
            <a:r>
              <a:rPr lang="it-IT" dirty="0"/>
              <a:t>Il rapporto che lega il RSPP al </a:t>
            </a:r>
            <a:r>
              <a:rPr lang="it-IT" dirty="0" smtClean="0"/>
              <a:t>DATORE DI LAVORO </a:t>
            </a:r>
            <a:r>
              <a:rPr lang="it-IT" dirty="0"/>
              <a:t>è </a:t>
            </a:r>
            <a:r>
              <a:rPr lang="it-IT" b="1" dirty="0"/>
              <a:t>diretto</a:t>
            </a:r>
            <a:r>
              <a:rPr lang="it-IT" dirty="0"/>
              <a:t> e di tipo </a:t>
            </a:r>
            <a:r>
              <a:rPr lang="it-IT" b="1" dirty="0"/>
              <a:t>fiduciario</a:t>
            </a:r>
            <a:r>
              <a:rPr lang="it-IT" dirty="0"/>
              <a:t>: il RSPP è “designato” dal </a:t>
            </a:r>
            <a:r>
              <a:rPr lang="it-IT" dirty="0" smtClean="0"/>
              <a:t>DATORE DI LAVORO, </a:t>
            </a:r>
            <a:r>
              <a:rPr lang="it-IT" dirty="0"/>
              <a:t>a cui risponde direttamente del proprio operato, per coordinare il SPP; la sua nomina è necessaria e costituisce un </a:t>
            </a:r>
            <a:r>
              <a:rPr lang="it-IT" b="1" dirty="0"/>
              <a:t>obbligo </a:t>
            </a:r>
            <a:r>
              <a:rPr lang="it-IT" b="1" dirty="0" err="1"/>
              <a:t>indelegabile</a:t>
            </a:r>
            <a:r>
              <a:rPr lang="it-IT" dirty="0"/>
              <a:t> del </a:t>
            </a:r>
            <a:r>
              <a:rPr lang="it-IT" dirty="0" smtClean="0"/>
              <a:t>DATORE DI LAVORO </a:t>
            </a:r>
            <a:r>
              <a:rPr lang="it-IT" dirty="0"/>
              <a:t>(</a:t>
            </a:r>
            <a:r>
              <a:rPr lang="it-IT" b="1" dirty="0"/>
              <a:t>art. 17, c. 1, </a:t>
            </a:r>
            <a:r>
              <a:rPr lang="it-IT" b="1" dirty="0" err="1"/>
              <a:t>lett</a:t>
            </a:r>
            <a:r>
              <a:rPr lang="it-IT" b="1" dirty="0"/>
              <a:t>. b</a:t>
            </a:r>
            <a:r>
              <a:rPr lang="it-IT" dirty="0"/>
              <a:t>); il suo nominativo va indicato nel documento di valutazione dei rischi e comunicato ai lavoratori, unitamente a quello degli addetti (</a:t>
            </a:r>
            <a:r>
              <a:rPr lang="it-IT" b="1" dirty="0"/>
              <a:t>art. 36, c. 1, </a:t>
            </a:r>
            <a:r>
              <a:rPr lang="it-IT" b="1" dirty="0" err="1"/>
              <a:t>lett</a:t>
            </a:r>
            <a:r>
              <a:rPr lang="it-IT" b="1" dirty="0"/>
              <a:t>. d</a:t>
            </a:r>
            <a:r>
              <a:rPr lang="it-IT" dirty="0"/>
              <a:t>), a testimonianza del rapporto fiduciario sotteso alla sua designazione. </a:t>
            </a:r>
            <a:endParaRPr lang="it-IT" dirty="0" smtClean="0"/>
          </a:p>
          <a:p>
            <a:pPr marL="0" indent="0">
              <a:buNone/>
            </a:pPr>
            <a:r>
              <a:rPr lang="it-IT" dirty="0"/>
              <a:t/>
            </a:r>
            <a:br>
              <a:rPr lang="it-IT" dirty="0"/>
            </a:br>
            <a:r>
              <a:rPr lang="it-IT" dirty="0"/>
              <a:t>Numerose sono le sentenze di condanna del </a:t>
            </a:r>
            <a:r>
              <a:rPr lang="it-IT" dirty="0" smtClean="0"/>
              <a:t>DATORE DI LAVORO </a:t>
            </a:r>
            <a:r>
              <a:rPr lang="it-IT" dirty="0"/>
              <a:t>che non abbia proceduto alla nomina del </a:t>
            </a:r>
            <a:r>
              <a:rPr lang="it-IT" dirty="0" smtClean="0"/>
              <a:t>RSPP.</a:t>
            </a:r>
          </a:p>
          <a:p>
            <a:pPr marL="0" indent="0">
              <a:buNone/>
            </a:pPr>
            <a:endParaRPr lang="it-IT" dirty="0" smtClean="0"/>
          </a:p>
          <a:p>
            <a:pPr marL="0" indent="0">
              <a:buNone/>
            </a:pPr>
            <a:r>
              <a:rPr lang="it-IT" dirty="0"/>
              <a:t>La nomina del RSPP, cui sono demandati dalla legge compiti di studio, di valutazione, elaborazione, proposta di misure </a:t>
            </a:r>
            <a:r>
              <a:rPr lang="it-IT" dirty="0" err="1"/>
              <a:t>prevenzionali</a:t>
            </a:r>
            <a:r>
              <a:rPr lang="it-IT" dirty="0"/>
              <a:t> e procedure di </a:t>
            </a:r>
            <a:r>
              <a:rPr lang="it-IT" dirty="0" smtClean="0"/>
              <a:t>sicurezza, </a:t>
            </a:r>
            <a:r>
              <a:rPr lang="it-IT" dirty="0"/>
              <a:t>non fa in ogni caso venire meno gli </a:t>
            </a:r>
            <a:r>
              <a:rPr lang="it-IT" b="1" dirty="0"/>
              <a:t>obblighi di vigilanza e controllo, che gravano sul </a:t>
            </a:r>
            <a:r>
              <a:rPr lang="it-IT" b="1" dirty="0" smtClean="0"/>
              <a:t>DATORE DI LAVORO.</a:t>
            </a:r>
            <a:endParaRPr lang="it-IT" dirty="0"/>
          </a:p>
        </p:txBody>
      </p:sp>
      <p:sp>
        <p:nvSpPr>
          <p:cNvPr id="6" name="Segnaposto piè di pagina 3"/>
          <p:cNvSpPr>
            <a:spLocks noGrp="1"/>
          </p:cNvSpPr>
          <p:nvPr>
            <p:ph type="ftr" sz="quarter" idx="11"/>
          </p:nvPr>
        </p:nvSpPr>
        <p:spPr>
          <a:xfrm>
            <a:off x="0" y="6435363"/>
            <a:ext cx="12191999" cy="365125"/>
          </a:xfrm>
        </p:spPr>
        <p:txBody>
          <a:bodyPr/>
          <a:lstStyle/>
          <a:p>
            <a:pPr algn="ctr"/>
            <a:r>
              <a:rPr lang="it-IT" smtClean="0"/>
              <a:t>Paolo Villani          INFN Roma Tor Vergata          20 marzo 2019</a:t>
            </a:r>
            <a:endParaRPr lang="it-IT"/>
          </a:p>
        </p:txBody>
      </p:sp>
      <p:sp>
        <p:nvSpPr>
          <p:cNvPr id="2" name="Segnaposto numero diapositiva 1"/>
          <p:cNvSpPr>
            <a:spLocks noGrp="1"/>
          </p:cNvSpPr>
          <p:nvPr>
            <p:ph type="sldNum" sz="quarter" idx="12"/>
          </p:nvPr>
        </p:nvSpPr>
        <p:spPr/>
        <p:txBody>
          <a:bodyPr/>
          <a:lstStyle/>
          <a:p>
            <a:fld id="{ABBC36F5-BB6E-4662-A9E0-63781ED645A6}" type="slidenum">
              <a:rPr lang="it-IT" smtClean="0"/>
              <a:t>6</a:t>
            </a:fld>
            <a:endParaRPr lang="it-IT"/>
          </a:p>
        </p:txBody>
      </p:sp>
    </p:spTree>
    <p:extLst>
      <p:ext uri="{BB962C8B-B14F-4D97-AF65-F5344CB8AC3E}">
        <p14:creationId xmlns:p14="http://schemas.microsoft.com/office/powerpoint/2010/main" val="2954719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38274" y="1485900"/>
            <a:ext cx="9448801" cy="3143250"/>
          </a:xfrm>
        </p:spPr>
        <p:txBody>
          <a:bodyPr>
            <a:normAutofit/>
          </a:bodyPr>
          <a:lstStyle/>
          <a:p>
            <a:pPr marL="0" indent="0" algn="just">
              <a:buNone/>
            </a:pPr>
            <a:r>
              <a:rPr lang="it-IT" dirty="0" smtClean="0"/>
              <a:t>La </a:t>
            </a:r>
            <a:r>
              <a:rPr lang="it-IT" dirty="0"/>
              <a:t>mancata inclusione </a:t>
            </a:r>
            <a:r>
              <a:rPr lang="it-IT" dirty="0" smtClean="0"/>
              <a:t>di </a:t>
            </a:r>
            <a:r>
              <a:rPr lang="it-IT" dirty="0"/>
              <a:t>RSPP </a:t>
            </a:r>
            <a:r>
              <a:rPr lang="it-IT" dirty="0" smtClean="0"/>
              <a:t>e </a:t>
            </a:r>
            <a:r>
              <a:rPr lang="it-IT" dirty="0" err="1" smtClean="0"/>
              <a:t>aspp</a:t>
            </a:r>
            <a:r>
              <a:rPr lang="it-IT" dirty="0" smtClean="0"/>
              <a:t> tra </a:t>
            </a:r>
            <a:r>
              <a:rPr lang="it-IT" dirty="0"/>
              <a:t>i soggetti penalmente responsabili in caso di inadempimento delle obbligazione di cui al d.lgs. n. 81/2008, non significa che questi non </a:t>
            </a:r>
            <a:r>
              <a:rPr lang="it-IT" dirty="0" smtClean="0"/>
              <a:t>possano </a:t>
            </a:r>
            <a:r>
              <a:rPr lang="it-IT" dirty="0"/>
              <a:t>essere </a:t>
            </a:r>
            <a:r>
              <a:rPr lang="it-IT" dirty="0" smtClean="0"/>
              <a:t>chiamati </a:t>
            </a:r>
            <a:r>
              <a:rPr lang="it-IT" dirty="0"/>
              <a:t>a rispondere sia </a:t>
            </a:r>
            <a:r>
              <a:rPr lang="it-IT" b="1" dirty="0"/>
              <a:t>penalmente</a:t>
            </a:r>
            <a:r>
              <a:rPr lang="it-IT" dirty="0"/>
              <a:t> (per i reati di omicidio colposo o di lesioni colpose </a:t>
            </a:r>
            <a:r>
              <a:rPr lang="it-IT" i="1" dirty="0"/>
              <a:t>ex</a:t>
            </a:r>
            <a:r>
              <a:rPr lang="it-IT" dirty="0"/>
              <a:t> artt. 589 e 590 </a:t>
            </a:r>
            <a:r>
              <a:rPr lang="it-IT" dirty="0" err="1"/>
              <a:t>cp</a:t>
            </a:r>
            <a:r>
              <a:rPr lang="it-IT" dirty="0"/>
              <a:t>), che </a:t>
            </a:r>
            <a:r>
              <a:rPr lang="it-IT" b="1" dirty="0"/>
              <a:t>civilmente</a:t>
            </a:r>
            <a:r>
              <a:rPr lang="it-IT" dirty="0"/>
              <a:t> (a titolo di responsabilità contrattuale, nei confronti del datore di lavoro ed extracontrattuali, nei confronti dei terzi danneggiati), qualora dalla sua condotta siano conseguiti danni.</a:t>
            </a:r>
          </a:p>
        </p:txBody>
      </p:sp>
      <p:sp>
        <p:nvSpPr>
          <p:cNvPr id="6" name="Segnaposto piè di pagina 3"/>
          <p:cNvSpPr>
            <a:spLocks noGrp="1"/>
          </p:cNvSpPr>
          <p:nvPr>
            <p:ph type="ftr" sz="quarter" idx="11"/>
          </p:nvPr>
        </p:nvSpPr>
        <p:spPr>
          <a:xfrm>
            <a:off x="0" y="6435363"/>
            <a:ext cx="12191999" cy="365125"/>
          </a:xfrm>
        </p:spPr>
        <p:txBody>
          <a:bodyPr/>
          <a:lstStyle/>
          <a:p>
            <a:pPr algn="ctr"/>
            <a:r>
              <a:rPr lang="it-IT" smtClean="0"/>
              <a:t>Paolo Villani          INFN Roma Tor Vergata          20 marzo 2019</a:t>
            </a:r>
            <a:endParaRPr lang="it-IT"/>
          </a:p>
        </p:txBody>
      </p:sp>
      <p:sp>
        <p:nvSpPr>
          <p:cNvPr id="2" name="Segnaposto numero diapositiva 1"/>
          <p:cNvSpPr>
            <a:spLocks noGrp="1"/>
          </p:cNvSpPr>
          <p:nvPr>
            <p:ph type="sldNum" sz="quarter" idx="12"/>
          </p:nvPr>
        </p:nvSpPr>
        <p:spPr/>
        <p:txBody>
          <a:bodyPr/>
          <a:lstStyle/>
          <a:p>
            <a:fld id="{ABBC36F5-BB6E-4662-A9E0-63781ED645A6}" type="slidenum">
              <a:rPr lang="it-IT" smtClean="0"/>
              <a:t>7</a:t>
            </a:fld>
            <a:endParaRPr lang="it-IT"/>
          </a:p>
        </p:txBody>
      </p:sp>
    </p:spTree>
    <p:extLst>
      <p:ext uri="{BB962C8B-B14F-4D97-AF65-F5344CB8AC3E}">
        <p14:creationId xmlns:p14="http://schemas.microsoft.com/office/powerpoint/2010/main" val="3689564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piè di pagina 3"/>
          <p:cNvSpPr>
            <a:spLocks noGrp="1"/>
          </p:cNvSpPr>
          <p:nvPr>
            <p:ph type="ftr" sz="quarter" idx="11"/>
          </p:nvPr>
        </p:nvSpPr>
        <p:spPr>
          <a:xfrm>
            <a:off x="0" y="6435363"/>
            <a:ext cx="12191999" cy="365125"/>
          </a:xfrm>
        </p:spPr>
        <p:txBody>
          <a:bodyPr/>
          <a:lstStyle/>
          <a:p>
            <a:pPr algn="ctr"/>
            <a:r>
              <a:rPr lang="it-IT" dirty="0" smtClean="0"/>
              <a:t>Paolo Villani          INFN Roma Tor Vergata          20 marzo 2019</a:t>
            </a:r>
            <a:endParaRPr lang="it-IT" dirty="0"/>
          </a:p>
        </p:txBody>
      </p:sp>
      <p:sp>
        <p:nvSpPr>
          <p:cNvPr id="2" name="Segnaposto numero diapositiva 1"/>
          <p:cNvSpPr>
            <a:spLocks noGrp="1"/>
          </p:cNvSpPr>
          <p:nvPr>
            <p:ph type="sldNum" sz="quarter" idx="12"/>
          </p:nvPr>
        </p:nvSpPr>
        <p:spPr/>
        <p:txBody>
          <a:bodyPr/>
          <a:lstStyle/>
          <a:p>
            <a:fld id="{ABBC36F5-BB6E-4662-A9E0-63781ED645A6}" type="slidenum">
              <a:rPr lang="it-IT" smtClean="0"/>
              <a:t>8</a:t>
            </a:fld>
            <a:endParaRPr lang="it-IT"/>
          </a:p>
        </p:txBody>
      </p:sp>
      <p:sp>
        <p:nvSpPr>
          <p:cNvPr id="7" name="Titolo 1"/>
          <p:cNvSpPr>
            <a:spLocks noGrp="1"/>
          </p:cNvSpPr>
          <p:nvPr>
            <p:ph type="title"/>
          </p:nvPr>
        </p:nvSpPr>
        <p:spPr>
          <a:xfrm>
            <a:off x="1914524" y="534987"/>
            <a:ext cx="8362950" cy="5530850"/>
          </a:xfrm>
        </p:spPr>
        <p:txBody>
          <a:bodyPr/>
          <a:lstStyle/>
          <a:p>
            <a:pPr algn="l"/>
            <a:r>
              <a:rPr lang="en-US" sz="2400" b="1" dirty="0">
                <a:solidFill>
                  <a:srgbClr val="004800"/>
                </a:solidFill>
                <a:latin typeface="+mn-lt"/>
              </a:rPr>
              <a:t>	</a:t>
            </a:r>
            <a:r>
              <a:rPr lang="en-US" sz="2400" b="1" dirty="0">
                <a:latin typeface="+mn-lt"/>
              </a:rPr>
              <a:t>Corte di </a:t>
            </a:r>
            <a:r>
              <a:rPr lang="en-US" sz="2400" b="1" dirty="0" err="1">
                <a:latin typeface="+mn-lt"/>
              </a:rPr>
              <a:t>Cassazione</a:t>
            </a:r>
            <a:r>
              <a:rPr lang="en-US" sz="2400" b="1" dirty="0">
                <a:latin typeface="+mn-lt"/>
              </a:rPr>
              <a:t> 15 </a:t>
            </a:r>
            <a:r>
              <a:rPr lang="en-US" sz="2400" b="1" dirty="0" err="1">
                <a:latin typeface="+mn-lt"/>
              </a:rPr>
              <a:t>gennaio</a:t>
            </a:r>
            <a:r>
              <a:rPr lang="en-US" sz="2400" b="1" dirty="0">
                <a:latin typeface="+mn-lt"/>
              </a:rPr>
              <a:t> 2010 </a:t>
            </a:r>
            <a:br>
              <a:rPr lang="en-US" sz="2400" b="1" dirty="0">
                <a:latin typeface="+mn-lt"/>
              </a:rPr>
            </a:br>
            <a:r>
              <a:rPr lang="en-US" sz="2400" b="1" dirty="0">
                <a:latin typeface="+mn-lt"/>
              </a:rPr>
              <a:t> </a:t>
            </a:r>
            <a:r>
              <a:rPr lang="it-IT" sz="2000" dirty="0">
                <a:latin typeface="+mn-lt"/>
              </a:rPr>
              <a:t/>
            </a:r>
            <a:br>
              <a:rPr lang="it-IT" sz="2000" dirty="0">
                <a:latin typeface="+mn-lt"/>
              </a:rPr>
            </a:br>
            <a:r>
              <a:rPr lang="it-IT" sz="2000" dirty="0">
                <a:latin typeface="+mn-lt"/>
              </a:rPr>
              <a:t> «il Responsabile del servizio di prevenzione e protezione è una sorta di consulente del datore di lavoro ed i risultati dei suoi studi e delle sue elaborazioni vengono fatti propri dal datore di lavoro che lo ha scelto, con la conseguenza che quest’ultimo delle eventuali negligenze del consulente è chiamato comunque a rispondere»,</a:t>
            </a:r>
            <a:br>
              <a:rPr lang="it-IT" sz="2000" dirty="0">
                <a:latin typeface="+mn-lt"/>
              </a:rPr>
            </a:br>
            <a:r>
              <a:rPr lang="it-IT" sz="2000" dirty="0">
                <a:latin typeface="+mn-lt"/>
              </a:rPr>
              <a:t/>
            </a:r>
            <a:br>
              <a:rPr lang="it-IT" sz="2000" dirty="0">
                <a:latin typeface="+mn-lt"/>
              </a:rPr>
            </a:br>
            <a:r>
              <a:rPr lang="it-IT" sz="2000" dirty="0">
                <a:latin typeface="+mn-lt"/>
              </a:rPr>
              <a:t> comunque «il soggetto designato responsabile del servizio di prevenzione e protezione, pur rimanendo ferma la posizione di garanzia del datore di lavoro, può essere ritenuto (</a:t>
            </a:r>
            <a:r>
              <a:rPr lang="it-IT" sz="2000" dirty="0" err="1">
                <a:latin typeface="+mn-lt"/>
              </a:rPr>
              <a:t>cor</a:t>
            </a:r>
            <a:r>
              <a:rPr lang="it-IT" sz="2000" dirty="0">
                <a:latin typeface="+mn-lt"/>
              </a:rPr>
              <a:t>)responsabile del verificarsi di un infortunio, ogni qual volta questo sia oggettivamente riconducibile ad una </a:t>
            </a:r>
            <a:r>
              <a:rPr lang="it-IT" sz="2000" u="sng" dirty="0">
                <a:latin typeface="+mn-lt"/>
              </a:rPr>
              <a:t>situazione pericolosa che egli avrebbe avuto l’obbligo di conoscere e segnalare,</a:t>
            </a:r>
            <a:r>
              <a:rPr lang="it-IT" sz="2000" dirty="0">
                <a:latin typeface="+mn-lt"/>
              </a:rPr>
              <a:t> dovendosi presumere che alla segnalazione avrebbe fatto seguito l’adozione, da parte del datore di lavoro, delle necessarie iniziative idonee a neutralizzare detta situazione».</a:t>
            </a:r>
          </a:p>
        </p:txBody>
      </p:sp>
      <p:pic>
        <p:nvPicPr>
          <p:cNvPr id="8" name="Picture 2" descr="C:\Documents and Settings\villani\Impostazioni locali\Temporary Internet Files\Content.IE5\RXU0ER1Z\MCj02957390000[1].wmf"/>
          <p:cNvPicPr>
            <a:picLocks noChangeAspect="1" noChangeArrowheads="1"/>
          </p:cNvPicPr>
          <p:nvPr/>
        </p:nvPicPr>
        <p:blipFill>
          <a:blip r:embed="rId2" cstate="print"/>
          <a:srcRect/>
          <a:stretch>
            <a:fillRect/>
          </a:stretch>
        </p:blipFill>
        <p:spPr bwMode="auto">
          <a:xfrm>
            <a:off x="9433655" y="196851"/>
            <a:ext cx="1179513" cy="866775"/>
          </a:xfrm>
          <a:prstGeom prst="rect">
            <a:avLst/>
          </a:prstGeom>
          <a:noFill/>
          <a:ln w="9525">
            <a:noFill/>
            <a:miter lim="800000"/>
            <a:headEnd/>
            <a:tailEnd/>
          </a:ln>
        </p:spPr>
      </p:pic>
    </p:spTree>
    <p:extLst>
      <p:ext uri="{BB962C8B-B14F-4D97-AF65-F5344CB8AC3E}">
        <p14:creationId xmlns:p14="http://schemas.microsoft.com/office/powerpoint/2010/main" val="1656134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ABBC36F5-BB6E-4662-A9E0-63781ED645A6}" type="slidenum">
              <a:rPr lang="it-IT" smtClean="0"/>
              <a:t>9</a:t>
            </a:fld>
            <a:endParaRPr lang="it-IT"/>
          </a:p>
        </p:txBody>
      </p:sp>
      <p:sp>
        <p:nvSpPr>
          <p:cNvPr id="6" name="Titolo 10"/>
          <p:cNvSpPr>
            <a:spLocks noGrp="1"/>
          </p:cNvSpPr>
          <p:nvPr>
            <p:ph type="title"/>
          </p:nvPr>
        </p:nvSpPr>
        <p:spPr>
          <a:xfrm>
            <a:off x="913775" y="618517"/>
            <a:ext cx="10364451" cy="1596177"/>
          </a:xfrm>
        </p:spPr>
        <p:txBody>
          <a:bodyPr/>
          <a:lstStyle/>
          <a:p>
            <a:r>
              <a:rPr lang="en-US" sz="3200" b="1" dirty="0"/>
              <a:t>Corte di </a:t>
            </a:r>
            <a:r>
              <a:rPr lang="en-US" sz="3200" b="1" dirty="0" err="1"/>
              <a:t>Cassazione</a:t>
            </a:r>
            <a:r>
              <a:rPr lang="en-US" sz="3200" b="1" dirty="0"/>
              <a:t> 19 </a:t>
            </a:r>
            <a:r>
              <a:rPr lang="en-US" sz="3200" b="1" dirty="0" err="1"/>
              <a:t>luglio</a:t>
            </a:r>
            <a:r>
              <a:rPr lang="en-US" sz="3200" b="1" dirty="0"/>
              <a:t> 2011 n. 28779</a:t>
            </a:r>
            <a:endParaRPr lang="it-IT" sz="3200" b="1" dirty="0"/>
          </a:p>
        </p:txBody>
      </p:sp>
      <p:sp>
        <p:nvSpPr>
          <p:cNvPr id="7" name="Segnaposto contenuto 11"/>
          <p:cNvSpPr>
            <a:spLocks noGrp="1"/>
          </p:cNvSpPr>
          <p:nvPr>
            <p:ph sz="quarter" idx="4294967295"/>
          </p:nvPr>
        </p:nvSpPr>
        <p:spPr>
          <a:xfrm>
            <a:off x="1919289" y="2565401"/>
            <a:ext cx="8220075" cy="2187575"/>
          </a:xfrm>
          <a:prstGeom prst="rect">
            <a:avLst/>
          </a:prstGeom>
        </p:spPr>
        <p:txBody>
          <a:bodyPr>
            <a:normAutofit fontScale="85000" lnSpcReduction="10000"/>
          </a:bodyPr>
          <a:lstStyle/>
          <a:p>
            <a:r>
              <a:rPr lang="en-US"/>
              <a:t>In caso di infortunio mortale occorso a un lavoratore, risponde del delitto di omicidio colposo il RSPP, qualora, agendo con imperizia, negligenza, imprudenza o inosservanza di leggi e discipline</a:t>
            </a:r>
            <a:r>
              <a:rPr lang="en-US" u="sng"/>
              <a:t>, abbia dato un suggerimento sbagliato</a:t>
            </a:r>
            <a:r>
              <a:rPr lang="en-US"/>
              <a:t> o abbia trascurato di segnalare una situazione di rischio, inducendo, così, il datore di lavoro ad omettere l’adozione di una doverosa misura prevenzionale (=colpa professionale del RSPP).</a:t>
            </a:r>
            <a:endParaRPr lang="it-IT"/>
          </a:p>
        </p:txBody>
      </p:sp>
      <p:pic>
        <p:nvPicPr>
          <p:cNvPr id="8" name="Picture 2" descr="C:\Documents and Settings\villani\Impostazioni locali\Temporary Internet Files\Content.IE5\9S18Z6UC\MC900071355[1].wmf"/>
          <p:cNvPicPr>
            <a:picLocks noChangeAspect="1" noChangeArrowheads="1"/>
          </p:cNvPicPr>
          <p:nvPr/>
        </p:nvPicPr>
        <p:blipFill>
          <a:blip r:embed="rId2" cstate="print"/>
          <a:srcRect/>
          <a:stretch>
            <a:fillRect/>
          </a:stretch>
        </p:blipFill>
        <p:spPr bwMode="auto">
          <a:xfrm>
            <a:off x="581781" y="4132888"/>
            <a:ext cx="1584325" cy="1096962"/>
          </a:xfrm>
          <a:prstGeom prst="rect">
            <a:avLst/>
          </a:prstGeom>
          <a:noFill/>
          <a:ln w="9525">
            <a:noFill/>
            <a:miter lim="800000"/>
            <a:headEnd/>
            <a:tailEnd/>
          </a:ln>
        </p:spPr>
      </p:pic>
      <p:pic>
        <p:nvPicPr>
          <p:cNvPr id="9" name="Picture 3" descr="C:\Documents and Settings\villani\Impostazioni locali\Temporary Internet Files\Content.IE5\KS15XI95\MC900150443[1].wmf"/>
          <p:cNvPicPr>
            <a:picLocks noChangeAspect="1" noChangeArrowheads="1"/>
          </p:cNvPicPr>
          <p:nvPr/>
        </p:nvPicPr>
        <p:blipFill>
          <a:blip r:embed="rId3" cstate="print"/>
          <a:srcRect/>
          <a:stretch>
            <a:fillRect/>
          </a:stretch>
        </p:blipFill>
        <p:spPr bwMode="auto">
          <a:xfrm>
            <a:off x="9671845" y="4852988"/>
            <a:ext cx="935038" cy="930275"/>
          </a:xfrm>
          <a:prstGeom prst="rect">
            <a:avLst/>
          </a:prstGeom>
          <a:noFill/>
          <a:ln w="9525">
            <a:noFill/>
            <a:miter lim="800000"/>
            <a:headEnd/>
            <a:tailEnd/>
          </a:ln>
        </p:spPr>
      </p:pic>
      <p:sp>
        <p:nvSpPr>
          <p:cNvPr id="10" name="Segnaposto piè di pagina 3"/>
          <p:cNvSpPr>
            <a:spLocks noGrp="1"/>
          </p:cNvSpPr>
          <p:nvPr>
            <p:ph type="ftr" sz="quarter" idx="11"/>
          </p:nvPr>
        </p:nvSpPr>
        <p:spPr>
          <a:xfrm>
            <a:off x="0" y="6435363"/>
            <a:ext cx="12191999" cy="365125"/>
          </a:xfrm>
        </p:spPr>
        <p:txBody>
          <a:bodyPr/>
          <a:lstStyle/>
          <a:p>
            <a:pPr algn="ctr"/>
            <a:r>
              <a:rPr lang="it-IT" dirty="0" smtClean="0"/>
              <a:t>Paolo Villani          INFN Roma Tor Vergata          20 marzo 2019</a:t>
            </a:r>
            <a:endParaRPr lang="it-IT" dirty="0"/>
          </a:p>
        </p:txBody>
      </p:sp>
    </p:spTree>
    <p:extLst>
      <p:ext uri="{BB962C8B-B14F-4D97-AF65-F5344CB8AC3E}">
        <p14:creationId xmlns:p14="http://schemas.microsoft.com/office/powerpoint/2010/main" val="140476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Goccia">
  <a:themeElements>
    <a:clrScheme name="Goccia">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occi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Scia di vapore</Template>
  <TotalTime>1423</TotalTime>
  <Words>3163</Words>
  <Application>Microsoft Office PowerPoint</Application>
  <PresentationFormat>Widescreen</PresentationFormat>
  <Paragraphs>221</Paragraphs>
  <Slides>42</Slides>
  <Notes>4</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42</vt:i4>
      </vt:variant>
    </vt:vector>
  </HeadingPairs>
  <TitlesOfParts>
    <vt:vector size="46" baseType="lpstr">
      <vt:lpstr>Arial</vt:lpstr>
      <vt:lpstr>Calibri</vt:lpstr>
      <vt:lpstr>Cambria</vt:lpstr>
      <vt:lpstr>Goccia</vt:lpstr>
      <vt:lpstr>La giurisprudenza sul Servizio di Prevenzione e Protezione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Corte di Cassazione 15 gennaio 2010     «il Responsabile del servizio di prevenzione e protezione è una sorta di consulente del datore di lavoro ed i risultati dei suoi studi e delle sue elaborazioni vengono fatti propri dal datore di lavoro che lo ha scelto, con la conseguenza che quest’ultimo delle eventuali negligenze del consulente è chiamato comunque a rispondere»,   comunque «il soggetto designato responsabile del servizio di prevenzione e protezione, pur rimanendo ferma la posizione di garanzia del datore di lavoro, può essere ritenuto (cor)responsabile del verificarsi di un infortunio, ogni qual volta questo sia oggettivamente riconducibile ad una situazione pericolosa che egli avrebbe avuto l’obbligo di conoscere e segnalare, dovendosi presumere che alla segnalazione avrebbe fatto seguito l’adozione, da parte del datore di lavoro, delle necessarie iniziative idonee a neutralizzare detta situazione».</vt:lpstr>
      <vt:lpstr>Corte di Cassazione 19 luglio 2011 n. 28779</vt:lpstr>
      <vt:lpstr>Corte di Cassazione 4 maggio 2012 </vt:lpstr>
      <vt:lpstr>Quali sono le regole a cui devono attenersi il Responsabile e gli Addetti al Servizio di prevenzione e protezione secondo le recenti sentenze della Corte di Cassazione ?    Per funzionare adeguatamente il S.P.P. deve osservare le regole del ‘’DECALOGO’’(dieci regole fondamentali ricavate dalla giurisprudenza)……</vt:lpstr>
      <vt:lpstr>Presentazione standard di PowerPoint</vt:lpstr>
      <vt:lpstr>Prima regola </vt:lpstr>
      <vt:lpstr>Corte di Cassazione    1 giugno 2017 n. 27516</vt:lpstr>
      <vt:lpstr>Presentazione standard di PowerPoint</vt:lpstr>
      <vt:lpstr>Presentazione standard di PowerPoint</vt:lpstr>
      <vt:lpstr>Presentazione standard di PowerPoint</vt:lpstr>
      <vt:lpstr>Corte di Cassazione  18 dicembre 2018  n. 56952</vt:lpstr>
      <vt:lpstr>seconda regola </vt:lpstr>
      <vt:lpstr>Presentazione standard di PowerPoint</vt:lpstr>
      <vt:lpstr>Presentazione standard di PowerPoint</vt:lpstr>
      <vt:lpstr>Corte di Cassazione  23 gennaio 2017  n. 3313</vt:lpstr>
      <vt:lpstr>Presentazione standard di PowerPoint</vt:lpstr>
      <vt:lpstr>Presentazione standard di PowerPoint</vt:lpstr>
      <vt:lpstr>Corte di Cassazione 3313 del 23 gennaio 2017</vt:lpstr>
      <vt:lpstr>Presentazione standard di PowerPoint</vt:lpstr>
      <vt:lpstr>Corte di Cassazione del 29 febbraio 2017 n. 8115.</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Corte di Cassazione 21 gennaio 2016 n. 2536</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 Villani</dc:creator>
  <cp:lastModifiedBy>Paolo Villani</cp:lastModifiedBy>
  <cp:revision>131</cp:revision>
  <cp:lastPrinted>2019-03-19T09:47:01Z</cp:lastPrinted>
  <dcterms:created xsi:type="dcterms:W3CDTF">2019-03-06T15:08:12Z</dcterms:created>
  <dcterms:modified xsi:type="dcterms:W3CDTF">2019-03-19T09:47:10Z</dcterms:modified>
</cp:coreProperties>
</file>