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3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49 208,'0'0'0,"-3"0"136,-2 0-128,5 0-8,-8 0 0,0 0 16,0 0 8,2 0 8,1 0 24,0 0 16,-1 0 32,1 0-8,2 0 8,-2 0-8,2-6 0,-2 1 16,5 5-112,-5-5 112,2-1-8,-2 6 8,2-5 0,3 5-112,-3-5 112,1 5 16,-1-6-16,3 6-16,0-5-24,0 5-24,0 0-16,-3 0 8,3-5-16,0 5-16,0 0 16,0 0 0,0 0-8,0 0-8,0 0 16,0 0-16,0 0 8,0 0 16,0 0 16,0 0 40,0 0 24,0 0 16,0 0 0,0 0 0,0 0-8,0 0 0,0 0 8,0 0-24,0 0 0,0 0-16,0 0-24,0 0 8,0 0-24,0 0 16,0 0 8,0 0 16,0 0-8,0 0 16,0 0-8,0 0 8,0 0 16,0 0-7,0 0-1,0 0 8,-2 2 24,2-2-8,0 0-8,-3 0-32,3 0 0,-3 0-24,3 0 0,0 0-32,-2 0 8,2 0-8,-3 0-8,3 0 0,0 0-8,0 0 8,0 0 16,0 0-24,-3 0 16,3 0-16,0 0 0,0 0 0,0 0-8,0 0 24,0 0-24,0 0-16,0 0 32,0 0-56,0 0 0,0 0 24,0 0-40,0 0 40,0 0-24,0 0-8,0 0 32,0 0 0,0 0-24,0 0 24,0 0 0,0 0 24,0 0-8,0 0-16,0 0 0,0 0 16,0 0 16,0 0 8,0 0 0,0 0-16,0 0 16,0 0 0,0 0-24,0 0 8,0 0 0,0 0 8,0 0 8,0 0-24,0 0 8,0 0-24,0 0 16,0 0 0,0 0 0,0 0 8,0 0-40,0 0 8,0 0 0,0 0 16,0 0-40,0 0 24,0 0 16,0 0-8,0 0 8,0 0-8,0 0-8,0 0 8,0 0 0,0 0-16,0 0 16,0 0 0,0 0-8,0 0 0,0 0 8,0 0 8,0 0-8,0 0 16,0 0-8,0 0-16,0 0 24,0 0 0,0 0-8,0 0-16,0 0 24,0 0-32,0 0 24,0 0 8,0 0 16,0 0-16,0 0-8,0 0 16,0 0-16,0 0 8,0 0-24,0 0 0,0 0-8,0 0 24,0 0-8,-2 0 0,2 0-16,0 0 16,0 0 8,0 0-32,0 0 24,0 0-32,0 0 16,0 0 24,0 0-24,0 0 40,0 0-16,0 0-16,0 0-8,0 0 8,0 0-24,0 0 40,0 0-56,0 0 56,0 0-48,0 0-8,0 0 24,0 0-8,0 0 40,0 0-40,0 0 8,0 0-8,0 0 8,0 0 32,0 0-24,0 0-8,0 0 8,0 0 16,0 0 8,0 0-8,0 0 16,0 0 0,0 0 0,0 0-8,0 0 16,0 0-16,0 0-8,0 0 0,0 0 0,0 0 8,0 0-8,0 0 8,0 0 8,0 0 0,0 0-8,0 0 16,0 0 16,0 0-16,0 0 16,0 0-32,0 0 48,0 0 0,0 0-32,0 0 8,0 0-24,0 0 8,0 0-16,0 0 8,0 0-24,0 0 8,0 0 8,0 0 8,0 0-8,0 0-16,0 0 16,0 0 8,0 0-16,0 0 24,0 0 8,0 0 0,0 0-16,0 0 32,0 0-24,0 0 0,0 0-8,0 0 8,0 0 8,0 0-16,0 0-16,0 0 0,0 0 24,0 0-8,0 0 8,0 0-24,0 0 8,0 0 8,0 0-16,0 0 32,0 0-24,0 0 24,0 0-16,0 0 16,0 0 0,0 0-8,0 0-8,0 0 8,0 0-16,0 0 0,0 0-8,0 0 16,0 0-16,0 0-16,0 0-8,0 0-16,0 0 56,0 0-96,0 0-48,0 0-64,0 0-81,0 0 289,0 0-336,0 0-56,-3 0-72,0 0-72,3 0 536,-2 0-616,-1 3-32,0 0 128,25 50 112,-22-53 408,-6 8-520,6-8 520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8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2016,'0'0'0,"0"0"0,-11 10 624,-16 17-712,19-16-224,0 13-48,8-24 360,-2 0-368,2 2-40,0 1 56,0 8 112,0-11 240,0 29-504,0-29 504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23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0 148 2528,'0'0'0,"0"0"0,0 0 952,0-6-888,5 1-152,17-3 56,-22 8 72,0 0 56,0 0 8,0 0-16,0 0-88,0 0 40,0 0-32,0 0-56,0 0-24,0 0 72,0-5-112,0 5-64,5-6-56,-5 1-104,0 5 336,0-5-384,0-3-8,0 0 8,0 0 16,0 8 368,0-24-352,0 16 72,0-24 96,32 34-64,-32-2 248,0-21-224,0 21 224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24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43 416,'0'0'0,"6"-5"0,15-3-48,-13-16 16,-8 24 32,29-5-16,-23 5 8,-1 0-296,-5 0 304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78 824,'0'0'0,"-22"-5"320,22 5-320,-24-8 344,-2-13-72,2 21 96,16-6 104,8 6-472,-22-5 488,17 0-56,-3-1-112,-13 1-128,21 5-192,-3-5 136,0 5-64,-2-6-40,2 6 0,3 0-32,-2 0 0,-1 0-24,0 0-32,3 0-80,0 0 136,0 0-240,0 0-168,0 0-136,0 0-88,0 0 632,0-5-640,0 5 88,8 0 192,0 0 152,27 8 96,-35-8 112,24 5-384,-24-5 384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41 1144,'0'0'0,"0"-5"296,0 5-296,0-8 64,0-14-32,0 22 40,0-5 0,0 5-72,0 0 64,-3 0-32,1 0-64,2 0-40,0 0 72,-3 0-144,0 0-72,3 0-56,-2 0 0,2 0 272,0 0-208,0 0 80,8 8-208,-8-8 336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8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2016,'0'0'0,"0"0"0,-11 10 624,-16 17-712,19-16-224,0 13-48,8-24 360,-2 0-368,2 2-40,0 1 56,0 8 112,0-11 240,0 29-504,0-29 504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23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0 148 2528,'0'0'0,"0"0"0,0 0 952,0-6-888,5 1-152,17-3 56,-22 8 72,0 0 56,0 0 8,0 0-16,0 0-88,0 0 40,0 0-32,0 0-56,0 0-24,0 0 72,0-5-112,0 5-64,5-6-56,-5 1-104,0 5 336,0-5-384,0-3-8,0 0 8,0 0 16,0 8 368,0-24-352,0 16 72,0-24 96,32 34-64,-32-2 248,0-21-224,0 21 224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24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43 416,'0'0'0,"6"-5"0,15-3-48,-13-16 16,-8 24 32,29-5-16,-23 5 8,-1 0-296,-5 0 304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3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49 208,'0'0'0,"-3"0"136,-2 0-128,5 0-8,-8 0 0,0 0 16,0 0 8,2 0 8,1 0 24,0 0 16,-1 0 32,1 0-8,2 0 8,-2 0-8,2-6 0,-2 1 16,5 5-112,-5-5 112,2-1-8,-2 6 8,2-5 0,3 5-112,-3-5 112,1 5 16,-1-6-16,3 6-16,0-5-24,0 5-24,0 0-16,-3 0 8,3-5-16,0 5-16,0 0 16,0 0 0,0 0-8,0 0-8,0 0 16,0 0-16,0 0 8,0 0 16,0 0 16,0 0 40,0 0 24,0 0 16,0 0 0,0 0 0,0 0-8,0 0 0,0 0 8,0 0-24,0 0 0,0 0-16,0 0-24,0 0 8,0 0-24,0 0 16,0 0 8,0 0 16,0 0-8,0 0 16,0 0-8,0 0 8,0 0 16,0 0-7,0 0-1,0 0 8,-2 2 24,2-2-8,0 0-8,-3 0-32,3 0 0,-3 0-24,3 0 0,0 0-32,-2 0 8,2 0-8,-3 0-8,3 0 0,0 0-8,0 0 8,0 0 16,0 0-24,-3 0 16,3 0-16,0 0 0,0 0 0,0 0-8,0 0 24,0 0-24,0 0-16,0 0 32,0 0-56,0 0 0,0 0 24,0 0-40,0 0 40,0 0-24,0 0-8,0 0 32,0 0 0,0 0-24,0 0 24,0 0 0,0 0 24,0 0-8,0 0-16,0 0 0,0 0 16,0 0 16,0 0 8,0 0 0,0 0-16,0 0 16,0 0 0,0 0-24,0 0 8,0 0 0,0 0 8,0 0 8,0 0-24,0 0 8,0 0-24,0 0 16,0 0 0,0 0 0,0 0 8,0 0-40,0 0 8,0 0 0,0 0 16,0 0-40,0 0 24,0 0 16,0 0-8,0 0 8,0 0-8,0 0-8,0 0 8,0 0 0,0 0-16,0 0 16,0 0 0,0 0-8,0 0 0,0 0 8,0 0 8,0 0-8,0 0 16,0 0-8,0 0-16,0 0 24,0 0 0,0 0-8,0 0-16,0 0 24,0 0-32,0 0 24,0 0 8,0 0 16,0 0-16,0 0-8,0 0 16,0 0-16,0 0 8,0 0-24,0 0 0,0 0-8,0 0 24,0 0-8,-2 0 0,2 0-16,0 0 16,0 0 8,0 0-32,0 0 24,0 0-32,0 0 16,0 0 24,0 0-24,0 0 40,0 0-16,0 0-16,0 0-8,0 0 8,0 0-24,0 0 40,0 0-56,0 0 56,0 0-48,0 0-8,0 0 24,0 0-8,0 0 40,0 0-40,0 0 8,0 0-8,0 0 8,0 0 32,0 0-24,0 0-8,0 0 8,0 0 16,0 0 8,0 0-8,0 0 16,0 0 0,0 0 0,0 0-8,0 0 16,0 0-16,0 0-8,0 0 0,0 0 0,0 0 8,0 0-8,0 0 8,0 0 8,0 0 0,0 0-8,0 0 16,0 0 16,0 0-16,0 0 16,0 0-32,0 0 48,0 0 0,0 0-32,0 0 8,0 0-24,0 0 8,0 0-16,0 0 8,0 0-24,0 0 8,0 0 8,0 0 8,0 0-8,0 0-16,0 0 16,0 0 8,0 0-16,0 0 24,0 0 8,0 0 0,0 0-16,0 0 32,0 0-24,0 0 0,0 0-8,0 0 8,0 0 8,0 0-16,0 0-16,0 0 0,0 0 24,0 0-8,0 0 8,0 0-24,0 0 8,0 0 8,0 0-16,0 0 32,0 0-24,0 0 24,0 0-16,0 0 16,0 0 0,0 0-8,0 0-8,0 0 8,0 0-16,0 0 0,0 0-8,0 0 16,0 0-16,0 0-16,0 0-8,0 0-16,0 0 56,0 0-96,0 0-48,0 0-64,0 0-81,0 0 289,0 0-336,0 0-56,-3 0-72,0 0-72,3 0 536,-2 0-616,-1 3-32,0 0 128,25 50 112,-22-53 408,-6 8-520,6-8 520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78 824,'0'0'0,"-22"-5"320,22 5-320,-24-8 344,-2-13-72,2 21 96,16-6 104,8 6-472,-22-5 488,17 0-56,-3-1-112,-13 1-128,21 5-192,-3-5 136,0 5-64,-2-6-40,2 6 0,3 0-32,-2 0 0,-1 0-24,0 0-32,3 0-80,0 0 136,0 0-240,0 0-168,0 0-136,0 0-88,0 0 632,0-5-640,0 5 88,8 0 192,0 0 152,27 8 96,-35-8 112,24 5-384,-24-5 384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3-04T13:42:1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41 1144,'0'0'0,"0"-5"296,0 5-296,0-8 64,0-14-32,0 22 40,0-5 0,0 5-72,0 0 64,-3 0-32,1 0-64,2 0-40,0 0 72,-3 0-144,0 0-72,3 0-56,-2 0 0,2 0 272,0 0-208,0 0 80,8 8-208,-8-8 336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0175F3-5B99-E842-93B7-CBF807A76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1B731CC-1043-6342-AB15-987C64E7C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8C8679-A9EB-8B41-AE2E-B80385D22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19516B-2141-534F-B31A-0B36E68C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30A091-7348-C241-BD81-FDFD841C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5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0EBD62-B746-564A-B103-74F0F292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0A223F-D115-4E4F-8773-7ACDD23C0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4F6535-3E98-154D-9B75-DD6FDBEBF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A2BA78-96D1-0C42-B5A4-045D7C01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4641A4-B1AD-C045-8285-34ABBE24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92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137CEF4-B966-0240-8014-E16C26128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965CB6-E659-1C42-989A-70228E524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34BEEB-7EB4-EC43-BDD1-39BC3B9E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807F26-5AB5-F146-BBD5-06BE68EF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796594-FB55-E74B-A9AC-1F652FEAE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11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8AE0C2-88FC-D140-8420-D170941D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49BD1F-E268-0948-B2FE-7B1891953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A48D58-0BB2-D244-A9E4-8CAEC6A0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620F8C-0542-8E4A-9421-87DF3006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16CB45-D56F-9046-A3A6-53CCDF22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5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6B101D-8C34-0C4A-97DB-4B3D9E8B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537DED-74A6-7F46-8C66-3B3A4173C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E5DEC9-8773-1944-90EB-721B14551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B97882-6141-3E41-A1CC-7C54627C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86E88A-02DB-7344-992C-D2D16E71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58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F0FA3-5504-0749-BA7A-B00C16E0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0C4702-D919-F640-A270-A366B90BA7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86BF28-C558-5746-8269-84DEE28F1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6F5B3C-E171-F14F-94C9-51645B31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FFF6DD-1307-AE42-9A65-E38D7C4E2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0B9F18-F500-4F41-BCB0-33BFCE0B2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3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A92FB3-C9B8-D640-B187-216862461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4D01D9-6A02-9647-BD9C-626DB9EDA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90F824-DF08-8A44-90C8-B732A1902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2957FF-7E93-B54A-A47D-7E249B8FE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AD0F07-8078-0A44-A52B-390AFD8E8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9D3D2E-2238-564A-9071-29CA270C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33934B-5444-6F4C-9FFE-85453C4F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D6CEE2-2915-1D4F-9D34-12FDA357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26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A2F8C5-C8B9-D44E-8B2F-A6804112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CB20C1-12CB-0E41-AFA3-20E9D0F6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A31EAA-6071-A745-88EC-F926E06F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F3166CC-72A0-8947-8A25-73C144DF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46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FB5F016-EC16-1E48-A2DE-A940763B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68BBB56-8C16-E34E-B7D5-F91005FD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9A663FF-2A5B-FA46-8B3E-8FC25CED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7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C556B-763F-3542-94A8-9C2D9C68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437131-CFAC-5D45-94C9-CA4E9FDC5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66ABDA-408B-7B41-BA9B-ADFEA741F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A39C14-7E2D-474B-8660-DDAA151A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A4D17A-0477-5246-9CD9-43C8EB69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689ADF-FE93-5A40-8625-DD57749E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83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94B146-5652-EC4F-803D-ABA7CE755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F7C289-EA70-FE4E-A797-43AF197C9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DBD464-1DE5-314F-AF5C-04D271F1C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0DCD67-D8D4-574E-A792-A0B7F84D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906B30-CC56-B445-9D71-C18690DF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CC6846-EBC1-5B4D-8EE9-FC9F2E2D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3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1D17B9D-C5C4-FE4A-8C6D-EBEFC9B24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3AF7BB-01AA-304E-8FDA-21AD4FF1E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AC0DC-9F3F-144C-8EBB-A1023A704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3DCAE-62BD-A743-9DD1-EEE7D9052B12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C133E1-DBE5-D74F-A573-211405D16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AF53EB-2AAD-6A46-84CD-00867ED97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5277-949E-D94A-9B5E-C5E7F36B9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82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.emf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12.xml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11.xml"/><Relationship Id="rId4" Type="http://schemas.openxmlformats.org/officeDocument/2006/relationships/customXml" Target="../ink/ink8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8B5C71-EB99-7546-A50F-B36277572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6689"/>
            <a:ext cx="9144000" cy="2387600"/>
          </a:xfrm>
        </p:spPr>
        <p:txBody>
          <a:bodyPr>
            <a:normAutofit/>
          </a:bodyPr>
          <a:lstStyle/>
          <a:p>
            <a:r>
              <a:rPr lang="en-GB" sz="3700" dirty="0" smtClean="0"/>
              <a:t>COSMOS Ground based workshop</a:t>
            </a:r>
            <a:br>
              <a:rPr lang="en-GB" sz="37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Final d</a:t>
            </a:r>
            <a:r>
              <a:rPr lang="en-GB" dirty="0" smtClean="0"/>
              <a:t>iscussion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885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CCA25-6443-EB4B-B054-743B34DD9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127"/>
            <a:ext cx="10515600" cy="5957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ASI/COSMOS programme on Ground based experiments</a:t>
            </a:r>
          </a:p>
          <a:p>
            <a:pPr marL="685800" lvl="2">
              <a:spcBef>
                <a:spcPts val="1000"/>
              </a:spcBef>
            </a:pPr>
            <a:r>
              <a:rPr lang="en-GB" sz="2400" dirty="0" smtClean="0"/>
              <a:t>Approach: Complementarity </a:t>
            </a:r>
            <a:r>
              <a:rPr lang="en-GB" sz="2400" dirty="0" err="1" smtClean="0"/>
              <a:t>wrt</a:t>
            </a:r>
            <a:r>
              <a:rPr lang="en-GB" sz="2400" dirty="0" smtClean="0"/>
              <a:t>. </a:t>
            </a:r>
            <a:r>
              <a:rPr lang="en-GB" sz="2400" dirty="0" smtClean="0"/>
              <a:t>S4 and </a:t>
            </a:r>
            <a:r>
              <a:rPr lang="en-GB" sz="2400" dirty="0" smtClean="0"/>
              <a:t>space (LiteBIRD) </a:t>
            </a:r>
            <a:endParaRPr lang="en-GB" sz="2400" dirty="0" smtClean="0"/>
          </a:p>
          <a:p>
            <a:pPr lvl="2"/>
            <a:r>
              <a:rPr lang="en-GB" sz="2400" dirty="0" smtClean="0"/>
              <a:t>Polarization: Strip2, ELFS</a:t>
            </a:r>
          </a:p>
          <a:p>
            <a:pPr lvl="2"/>
            <a:r>
              <a:rPr lang="en-GB" sz="2400" dirty="0" smtClean="0"/>
              <a:t>Spectral distortions: COSMO (precursor to balloon / space?) </a:t>
            </a:r>
          </a:p>
          <a:p>
            <a:pPr marL="685800" lvl="3">
              <a:spcBef>
                <a:spcPts val="1000"/>
              </a:spcBef>
            </a:pPr>
            <a:r>
              <a:rPr lang="en-GB" sz="2400" dirty="0"/>
              <a:t>Design, optimization of frequency </a:t>
            </a:r>
            <a:r>
              <a:rPr lang="en-GB" sz="2400" dirty="0" smtClean="0"/>
              <a:t>bands</a:t>
            </a:r>
            <a:r>
              <a:rPr lang="en-GB" sz="2400" dirty="0" smtClean="0"/>
              <a:t>…</a:t>
            </a:r>
          </a:p>
          <a:p>
            <a:pPr lvl="1"/>
            <a:r>
              <a:rPr lang="en-GB" dirty="0"/>
              <a:t>Identify approaches for genuinely new contributions (with S4, LiteBIRD)</a:t>
            </a:r>
          </a:p>
          <a:p>
            <a:pPr lvl="2"/>
            <a:r>
              <a:rPr lang="en-GB" dirty="0"/>
              <a:t>Low frequency side</a:t>
            </a:r>
          </a:p>
          <a:p>
            <a:pPr lvl="2"/>
            <a:r>
              <a:rPr lang="en-GB" dirty="0"/>
              <a:t>High frequency</a:t>
            </a:r>
          </a:p>
          <a:p>
            <a:pPr lvl="3"/>
            <a:r>
              <a:rPr lang="en-GB" dirty="0"/>
              <a:t>Exploitation of bolometric interferometry for </a:t>
            </a:r>
            <a:r>
              <a:rPr lang="en-GB" dirty="0" err="1"/>
              <a:t>freq</a:t>
            </a:r>
            <a:r>
              <a:rPr lang="en-GB" dirty="0"/>
              <a:t> &gt; 90 GHz?</a:t>
            </a:r>
          </a:p>
          <a:p>
            <a:pPr lvl="3"/>
            <a:r>
              <a:rPr lang="en-GB" dirty="0"/>
              <a:t>Multi-</a:t>
            </a:r>
            <a:r>
              <a:rPr lang="en-GB" dirty="0" err="1"/>
              <a:t>moded</a:t>
            </a:r>
            <a:r>
              <a:rPr lang="en-GB" dirty="0"/>
              <a:t> systems to increase </a:t>
            </a:r>
            <a:r>
              <a:rPr lang="en-GB" dirty="0" smtClean="0"/>
              <a:t>sensitivity</a:t>
            </a:r>
            <a:endParaRPr lang="en-GB" sz="2400" dirty="0" smtClean="0"/>
          </a:p>
          <a:p>
            <a:pPr marL="228600" lvl="2">
              <a:spcBef>
                <a:spcPts val="1000"/>
              </a:spcBef>
            </a:pPr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Experimental </a:t>
            </a:r>
            <a:r>
              <a:rPr lang="en-GB" dirty="0"/>
              <a:t>challenges</a:t>
            </a:r>
          </a:p>
          <a:p>
            <a:pPr lvl="1"/>
            <a:r>
              <a:rPr lang="en-GB" dirty="0" smtClean="0"/>
              <a:t>Tech readiness (in Italy / Europe)  </a:t>
            </a:r>
          </a:p>
          <a:p>
            <a:pPr lvl="2"/>
            <a:r>
              <a:rPr lang="en-GB" dirty="0" smtClean="0"/>
              <a:t>HEMTs, KIDs </a:t>
            </a:r>
            <a:r>
              <a:rPr lang="en-GB" dirty="0" smtClean="0"/>
              <a:t>(TES)</a:t>
            </a:r>
            <a:endParaRPr lang="en-GB" dirty="0" smtClean="0"/>
          </a:p>
          <a:p>
            <a:pPr lvl="2"/>
            <a:r>
              <a:rPr lang="en-GB" dirty="0" smtClean="0"/>
              <a:t>Passive elements: New construction techniques</a:t>
            </a:r>
            <a:endParaRPr lang="en-GB" dirty="0"/>
          </a:p>
          <a:p>
            <a:pPr lvl="1"/>
            <a:r>
              <a:rPr lang="en-GB" dirty="0" smtClean="0"/>
              <a:t>Calibration &amp; Testing</a:t>
            </a:r>
            <a:endParaRPr lang="en-GB" dirty="0" smtClean="0"/>
          </a:p>
          <a:p>
            <a:endParaRPr lang="en-GB" dirty="0"/>
          </a:p>
          <a:p>
            <a:pPr lvl="3"/>
            <a:endParaRPr lang="en-GB" dirty="0"/>
          </a:p>
          <a:p>
            <a:pPr marL="1371600" lvl="3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4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CCA25-6443-EB4B-B054-743B34DD9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964" y="544945"/>
            <a:ext cx="10515600" cy="5920509"/>
          </a:xfrm>
        </p:spPr>
        <p:txBody>
          <a:bodyPr>
            <a:normAutofit fontScale="92500" lnSpcReduction="20000"/>
          </a:bodyPr>
          <a:lstStyle/>
          <a:p>
            <a:pPr lvl="3"/>
            <a:endParaRPr lang="en-GB" dirty="0"/>
          </a:p>
          <a:p>
            <a:r>
              <a:rPr lang="en-GB" dirty="0"/>
              <a:t>Observing sites: </a:t>
            </a:r>
            <a:endParaRPr lang="en-GB" dirty="0" smtClean="0"/>
          </a:p>
          <a:p>
            <a:pPr lvl="1"/>
            <a:r>
              <a:rPr lang="en-GB" dirty="0" smtClean="0"/>
              <a:t>What is the impact of atmospheric </a:t>
            </a:r>
            <a:r>
              <a:rPr lang="en-GB" dirty="0" smtClean="0"/>
              <a:t>disturbance?</a:t>
            </a:r>
            <a:endParaRPr lang="en-GB" dirty="0"/>
          </a:p>
          <a:p>
            <a:pPr lvl="1"/>
            <a:r>
              <a:rPr lang="en-GB" dirty="0" smtClean="0"/>
              <a:t>ELFS: Need </a:t>
            </a:r>
            <a:r>
              <a:rPr lang="en-GB" dirty="0" smtClean="0"/>
              <a:t>of </a:t>
            </a:r>
            <a:r>
              <a:rPr lang="en-GB" dirty="0" smtClean="0"/>
              <a:t>N </a:t>
            </a:r>
            <a:r>
              <a:rPr lang="en-GB" dirty="0"/>
              <a:t>and S observing </a:t>
            </a:r>
            <a:r>
              <a:rPr lang="en-GB" dirty="0" smtClean="0"/>
              <a:t>sites</a:t>
            </a:r>
            <a:endParaRPr lang="en-GB" dirty="0"/>
          </a:p>
          <a:p>
            <a:pPr lvl="2"/>
            <a:r>
              <a:rPr lang="en-GB" dirty="0" smtClean="0"/>
              <a:t>Atacama/South Pole </a:t>
            </a:r>
            <a:r>
              <a:rPr lang="en-GB" dirty="0" smtClean="0"/>
              <a:t>(S4)</a:t>
            </a:r>
          </a:p>
          <a:p>
            <a:pPr lvl="2"/>
            <a:r>
              <a:rPr lang="en-GB" dirty="0" smtClean="0"/>
              <a:t>Argentinean </a:t>
            </a:r>
            <a:r>
              <a:rPr lang="en-GB" dirty="0"/>
              <a:t>site?</a:t>
            </a:r>
          </a:p>
          <a:p>
            <a:pPr lvl="2"/>
            <a:r>
              <a:rPr lang="en-GB" dirty="0" smtClean="0"/>
              <a:t>DOME-C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Start with Tenerife QUIJOTE/STRIP telescopes?</a:t>
            </a:r>
            <a:endParaRPr lang="it-IT" dirty="0"/>
          </a:p>
          <a:p>
            <a:endParaRPr lang="en-GB" dirty="0" smtClean="0"/>
          </a:p>
          <a:p>
            <a:r>
              <a:rPr lang="en-GB" dirty="0" smtClean="0"/>
              <a:t>Data analysis challenges</a:t>
            </a:r>
          </a:p>
          <a:p>
            <a:pPr lvl="1"/>
            <a:r>
              <a:rPr lang="en-GB" dirty="0" smtClean="0"/>
              <a:t>Complexity (array size) of instruments and </a:t>
            </a:r>
            <a:r>
              <a:rPr lang="en-GB" dirty="0" smtClean="0"/>
              <a:t>foregrounds</a:t>
            </a:r>
          </a:p>
          <a:p>
            <a:pPr lvl="1"/>
            <a:r>
              <a:rPr lang="en-GB" dirty="0" smtClean="0"/>
              <a:t>Atmosphere &amp; data analysis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Funding </a:t>
            </a:r>
            <a:r>
              <a:rPr lang="en-GB" dirty="0"/>
              <a:t>opportunities: </a:t>
            </a:r>
            <a:endParaRPr lang="en-GB" dirty="0" smtClean="0"/>
          </a:p>
          <a:p>
            <a:pPr lvl="1"/>
            <a:r>
              <a:rPr lang="en-GB" dirty="0" smtClean="0"/>
              <a:t>National support </a:t>
            </a:r>
            <a:r>
              <a:rPr lang="en-GB" dirty="0" smtClean="0"/>
              <a:t>(for Italy</a:t>
            </a:r>
            <a:r>
              <a:rPr lang="en-GB" dirty="0" smtClean="0"/>
              <a:t>: ASI/COSMOS, INFN, INAF)</a:t>
            </a:r>
          </a:p>
          <a:p>
            <a:pPr lvl="1"/>
            <a:r>
              <a:rPr lang="en-GB" dirty="0" smtClean="0"/>
              <a:t>ERC/Synergy </a:t>
            </a:r>
            <a:endParaRPr lang="en-GB" dirty="0"/>
          </a:p>
          <a:p>
            <a:pPr lvl="1"/>
            <a:r>
              <a:rPr lang="en-GB" dirty="0" smtClean="0"/>
              <a:t>EU projects</a:t>
            </a:r>
          </a:p>
          <a:p>
            <a:pPr lvl="1"/>
            <a:r>
              <a:rPr lang="en-GB" dirty="0" smtClean="0"/>
              <a:t>ESFRI framework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0688E414-5191-4E4D-A04A-602ED3B71F3A}"/>
                  </a:ext>
                </a:extLst>
              </p14:cNvPr>
              <p14:cNvContentPartPr/>
              <p14:nvPr/>
            </p14:nvContentPartPr>
            <p14:xfrm>
              <a:off x="1710134" y="2247323"/>
              <a:ext cx="48240" cy="2520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0688E414-5191-4E4D-A04A-602ED3B71F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1201" y="2238323"/>
                <a:ext cx="65749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5BD87495-0D67-D544-AC33-D34644C31866}"/>
                  </a:ext>
                </a:extLst>
              </p14:cNvPr>
              <p14:cNvContentPartPr/>
              <p14:nvPr/>
            </p14:nvContentPartPr>
            <p14:xfrm>
              <a:off x="1569014" y="2177123"/>
              <a:ext cx="65520" cy="2808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5BD87495-0D67-D544-AC33-D34644C318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0063" y="2168123"/>
                <a:ext cx="83064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CF6433F9-FD4F-F94F-A1B9-B35132B33F80}"/>
                  </a:ext>
                </a:extLst>
              </p14:cNvPr>
              <p14:cNvContentPartPr/>
              <p14:nvPr/>
            </p14:nvContentPartPr>
            <p14:xfrm>
              <a:off x="3248054" y="2505443"/>
              <a:ext cx="5040" cy="14760"/>
            </p14:xfrm>
          </p:contentPart>
        </mc:Choice>
        <mc:Fallback xmlns=""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CF6433F9-FD4F-F94F-A1B9-B35132B33F8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39054" y="2496443"/>
                <a:ext cx="22680" cy="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E28F45A-02F6-3A4B-8E8D-9E3D142036AC}"/>
                  </a:ext>
                </a:extLst>
              </p14:cNvPr>
              <p14:cNvContentPartPr/>
              <p14:nvPr/>
            </p14:nvContentPartPr>
            <p14:xfrm>
              <a:off x="2400254" y="2682203"/>
              <a:ext cx="20520" cy="4248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E28F45A-02F6-3A4B-8E8D-9E3D142036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91254" y="2673203"/>
                <a:ext cx="3816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E5C989F-92A0-5F4C-86A3-AA466EA7DF44}"/>
                  </a:ext>
                </a:extLst>
              </p14:cNvPr>
              <p14:cNvContentPartPr/>
              <p14:nvPr/>
            </p14:nvContentPartPr>
            <p14:xfrm>
              <a:off x="3353894" y="2456483"/>
              <a:ext cx="23400" cy="5328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E5C989F-92A0-5F4C-86A3-AA466EA7DF4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44894" y="2447483"/>
                <a:ext cx="4104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82A2C619-61C0-964C-96EF-C6668DAB48BF}"/>
                  </a:ext>
                </a:extLst>
              </p14:cNvPr>
              <p14:cNvContentPartPr/>
              <p14:nvPr/>
            </p14:nvContentPartPr>
            <p14:xfrm>
              <a:off x="3873440" y="2483123"/>
              <a:ext cx="27360" cy="1584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82A2C619-61C0-964C-96EF-C6668DAB48B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70920" y="2480544"/>
                <a:ext cx="32040" cy="2099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947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5281CB-9B39-8348-A067-2C5262787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 to: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FCCA25-6443-EB4B-B054-743B34DD9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300" dirty="0"/>
              <a:t>Barbara </a:t>
            </a:r>
            <a:r>
              <a:rPr lang="en-GB" sz="3300" dirty="0" err="1"/>
              <a:t>Caccianiga</a:t>
            </a:r>
            <a:endParaRPr lang="en-GB" sz="3300" dirty="0"/>
          </a:p>
          <a:p>
            <a:pPr marL="0" indent="0">
              <a:buNone/>
            </a:pPr>
            <a:r>
              <a:rPr lang="en-GB" sz="3300" dirty="0" smtClean="0"/>
              <a:t>Silvia </a:t>
            </a:r>
            <a:r>
              <a:rPr lang="en-GB" sz="3300" dirty="0" err="1" smtClean="0"/>
              <a:t>Caprioli</a:t>
            </a:r>
            <a:endParaRPr lang="en-GB" sz="3300" dirty="0" smtClean="0"/>
          </a:p>
          <a:p>
            <a:pPr marL="0" indent="0">
              <a:buNone/>
            </a:pPr>
            <a:r>
              <a:rPr lang="en-GB" sz="3300" dirty="0" smtClean="0"/>
              <a:t>Federico </a:t>
            </a:r>
            <a:r>
              <a:rPr lang="en-GB" sz="3300" dirty="0" err="1" smtClean="0"/>
              <a:t>Incardona</a:t>
            </a:r>
            <a:endParaRPr lang="en-GB" sz="3300" dirty="0" smtClean="0"/>
          </a:p>
          <a:p>
            <a:pPr marL="0" indent="0">
              <a:buNone/>
            </a:pPr>
            <a:r>
              <a:rPr lang="en-GB" sz="3300" dirty="0" smtClean="0"/>
              <a:t>Stefano </a:t>
            </a:r>
            <a:r>
              <a:rPr lang="en-GB" sz="3300" dirty="0" err="1" smtClean="0"/>
              <a:t>Mandelli</a:t>
            </a:r>
            <a:endParaRPr lang="it-IT" sz="33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0688E414-5191-4E4D-A04A-602ED3B71F3A}"/>
                  </a:ext>
                </a:extLst>
              </p14:cNvPr>
              <p14:cNvContentPartPr/>
              <p14:nvPr/>
            </p14:nvContentPartPr>
            <p14:xfrm>
              <a:off x="1710134" y="2247323"/>
              <a:ext cx="48240" cy="2520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0688E414-5191-4E4D-A04A-602ED3B71F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1134" y="2238683"/>
                <a:ext cx="6588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5BD87495-0D67-D544-AC33-D34644C31866}"/>
                  </a:ext>
                </a:extLst>
              </p14:cNvPr>
              <p14:cNvContentPartPr/>
              <p14:nvPr/>
            </p14:nvContentPartPr>
            <p14:xfrm>
              <a:off x="1569014" y="2177123"/>
              <a:ext cx="65520" cy="2808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5BD87495-0D67-D544-AC33-D34644C318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0014" y="2168483"/>
                <a:ext cx="8316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CF6433F9-FD4F-F94F-A1B9-B35132B33F80}"/>
                  </a:ext>
                </a:extLst>
              </p14:cNvPr>
              <p14:cNvContentPartPr/>
              <p14:nvPr/>
            </p14:nvContentPartPr>
            <p14:xfrm>
              <a:off x="3248054" y="2505443"/>
              <a:ext cx="5040" cy="14760"/>
            </p14:xfrm>
          </p:contentPart>
        </mc:Choice>
        <mc:Fallback xmlns=""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CF6433F9-FD4F-F94F-A1B9-B35132B33F8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39414" y="2496803"/>
                <a:ext cx="22680" cy="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5E28F45A-02F6-3A4B-8E8D-9E3D142036AC}"/>
                  </a:ext>
                </a:extLst>
              </p14:cNvPr>
              <p14:cNvContentPartPr/>
              <p14:nvPr/>
            </p14:nvContentPartPr>
            <p14:xfrm>
              <a:off x="2400254" y="2682203"/>
              <a:ext cx="20520" cy="42480"/>
            </p14:xfrm>
          </p:contentPart>
        </mc:Choice>
        <mc:Fallback xmlns=""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5E28F45A-02F6-3A4B-8E8D-9E3D142036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91614" y="2673563"/>
                <a:ext cx="3816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1E5C989F-92A0-5F4C-86A3-AA466EA7DF44}"/>
                  </a:ext>
                </a:extLst>
              </p14:cNvPr>
              <p14:cNvContentPartPr/>
              <p14:nvPr/>
            </p14:nvContentPartPr>
            <p14:xfrm>
              <a:off x="3353894" y="2456483"/>
              <a:ext cx="23400" cy="53280"/>
            </p14:xfrm>
          </p:contentPart>
        </mc:Choice>
        <mc:Fallback xmlns=""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1E5C989F-92A0-5F4C-86A3-AA466EA7DF4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44894" y="2447843"/>
                <a:ext cx="4104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82A2C619-61C0-964C-96EF-C6668DAB48BF}"/>
                  </a:ext>
                </a:extLst>
              </p14:cNvPr>
              <p14:cNvContentPartPr/>
              <p14:nvPr/>
            </p14:nvContentPartPr>
            <p14:xfrm>
              <a:off x="3125294" y="2480603"/>
              <a:ext cx="27360" cy="1584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82A2C619-61C0-964C-96EF-C6668DAB48B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16294" y="2471963"/>
                <a:ext cx="45000" cy="3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7254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COSMOS Ground based workshop  Final discussion</vt:lpstr>
      <vt:lpstr>Presentazione standard di PowerPoint</vt:lpstr>
      <vt:lpstr>Presentazione standard di PowerPoint</vt:lpstr>
      <vt:lpstr>Thanks 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COSMOS: Themes for discussion</dc:title>
  <dc:creator>Aniello Mennella</dc:creator>
  <cp:lastModifiedBy>Marco Bersanelli</cp:lastModifiedBy>
  <cp:revision>10</cp:revision>
  <dcterms:created xsi:type="dcterms:W3CDTF">2019-03-04T08:30:28Z</dcterms:created>
  <dcterms:modified xsi:type="dcterms:W3CDTF">2019-03-05T14:37:33Z</dcterms:modified>
</cp:coreProperties>
</file>