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7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Microsoft_Equation1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7"/>
  </p:notesMasterIdLst>
  <p:sldIdLst>
    <p:sldId id="256" r:id="rId2"/>
    <p:sldId id="320" r:id="rId3"/>
    <p:sldId id="321" r:id="rId4"/>
    <p:sldId id="257" r:id="rId5"/>
    <p:sldId id="267" r:id="rId6"/>
    <p:sldId id="268" r:id="rId7"/>
    <p:sldId id="269" r:id="rId8"/>
    <p:sldId id="270" r:id="rId9"/>
    <p:sldId id="271" r:id="rId10"/>
    <p:sldId id="273" r:id="rId11"/>
    <p:sldId id="276" r:id="rId12"/>
    <p:sldId id="277" r:id="rId13"/>
    <p:sldId id="279" r:id="rId14"/>
    <p:sldId id="280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89" r:id="rId23"/>
    <p:sldId id="265" r:id="rId24"/>
    <p:sldId id="319" r:id="rId25"/>
    <p:sldId id="266" r:id="rId26"/>
    <p:sldId id="293" r:id="rId27"/>
    <p:sldId id="317" r:id="rId28"/>
    <p:sldId id="316" r:id="rId29"/>
    <p:sldId id="318" r:id="rId30"/>
    <p:sldId id="324" r:id="rId31"/>
    <p:sldId id="295" r:id="rId32"/>
    <p:sldId id="296" r:id="rId33"/>
    <p:sldId id="297" r:id="rId34"/>
    <p:sldId id="263" r:id="rId35"/>
    <p:sldId id="298" r:id="rId36"/>
    <p:sldId id="299" r:id="rId37"/>
    <p:sldId id="301" r:id="rId38"/>
    <p:sldId id="314" r:id="rId39"/>
    <p:sldId id="315" r:id="rId40"/>
    <p:sldId id="304" r:id="rId41"/>
    <p:sldId id="303" r:id="rId42"/>
    <p:sldId id="305" r:id="rId43"/>
    <p:sldId id="306" r:id="rId44"/>
    <p:sldId id="290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90B7"/>
    <a:srgbClr val="80B2E1"/>
    <a:srgbClr val="1625B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416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Relationship Id="rId3" Type="http://schemas.openxmlformats.org/officeDocument/2006/relationships/image" Target="../media/image4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Relationship Id="rId2" Type="http://schemas.openxmlformats.org/officeDocument/2006/relationships/image" Target="../media/image9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emf"/><Relationship Id="rId1" Type="http://schemas.openxmlformats.org/officeDocument/2006/relationships/image" Target="../media/image13.wmf"/><Relationship Id="rId2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image" Target="../media/image25.emf"/><Relationship Id="rId2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1" Type="http://schemas.openxmlformats.org/officeDocument/2006/relationships/image" Target="../media/image32.wmf"/><Relationship Id="rId2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6.wmf"/><Relationship Id="rId1" Type="http://schemas.openxmlformats.org/officeDocument/2006/relationships/image" Target="../media/image20.wmf"/><Relationship Id="rId2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C3D76-D1A4-5749-8FE9-588BE9A8460C}" type="datetimeFigureOut">
              <a:rPr lang="it-IT" smtClean="0"/>
              <a:t>14/05/19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02A06-4755-BB40-A945-95A63AF23F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7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60632B0-C34B-DF40-95D1-BC724E70BC63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38F846C-3168-1441-86B7-68ACE2AF94AF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F759F93-EF9A-CA41-8E8A-BC7AC1F7C4F2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657FB56-6CE2-D947-A601-BBDA71F66BEF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C84CEEF-CDD4-3745-8320-EABF39ACEFF8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cs typeface="Arial" charset="0"/>
              </a:rPr>
              <a:t>In four-point probe, negligible current flows through the voltmeter, the only voltage drop measured is across </a:t>
            </a:r>
            <a:r>
              <a:rPr lang="en-US" sz="1200" dirty="0" err="1" smtClean="0">
                <a:cs typeface="Arial" charset="0"/>
              </a:rPr>
              <a:t>R</a:t>
            </a:r>
            <a:r>
              <a:rPr lang="en-US" sz="1200" baseline="-25000" dirty="0" err="1" smtClean="0">
                <a:cs typeface="Arial" charset="0"/>
              </a:rPr>
              <a:t>sample</a:t>
            </a:r>
            <a:r>
              <a:rPr lang="en-US" sz="1200" dirty="0" smtClean="0">
                <a:cs typeface="Arial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02A06-4755-BB40-A945-95A63AF23FA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0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cs typeface="Arial" charset="0"/>
              </a:rPr>
              <a:t>In four-point probe, negligible current flows through the voltmeter, the only voltage drop measured is across </a:t>
            </a:r>
            <a:r>
              <a:rPr lang="en-US" sz="1200" dirty="0" err="1" smtClean="0">
                <a:cs typeface="Arial" charset="0"/>
              </a:rPr>
              <a:t>R</a:t>
            </a:r>
            <a:r>
              <a:rPr lang="en-US" sz="1200" baseline="-25000" dirty="0" err="1" smtClean="0">
                <a:cs typeface="Arial" charset="0"/>
              </a:rPr>
              <a:t>sample</a:t>
            </a:r>
            <a:r>
              <a:rPr lang="en-US" sz="1200" dirty="0" smtClean="0">
                <a:cs typeface="Arial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02A06-4755-BB40-A945-95A63AF23FA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09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14/05/19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14/05/19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.bin"/><Relationship Id="rId20" Type="http://schemas.openxmlformats.org/officeDocument/2006/relationships/oleObject" Target="../embeddings/oleObject20.bin"/><Relationship Id="rId21" Type="http://schemas.openxmlformats.org/officeDocument/2006/relationships/image" Target="../media/image24.emf"/><Relationship Id="rId10" Type="http://schemas.openxmlformats.org/officeDocument/2006/relationships/oleObject" Target="../embeddings/oleObject12.bin"/><Relationship Id="rId11" Type="http://schemas.openxmlformats.org/officeDocument/2006/relationships/oleObject" Target="../embeddings/oleObject13.bin"/><Relationship Id="rId12" Type="http://schemas.openxmlformats.org/officeDocument/2006/relationships/image" Target="../media/image22.wmf"/><Relationship Id="rId13" Type="http://schemas.openxmlformats.org/officeDocument/2006/relationships/oleObject" Target="../embeddings/oleObject14.bin"/><Relationship Id="rId14" Type="http://schemas.openxmlformats.org/officeDocument/2006/relationships/image" Target="../media/image23.emf"/><Relationship Id="rId15" Type="http://schemas.openxmlformats.org/officeDocument/2006/relationships/oleObject" Target="../embeddings/oleObject15.bin"/><Relationship Id="rId16" Type="http://schemas.openxmlformats.org/officeDocument/2006/relationships/oleObject" Target="../embeddings/oleObject16.bin"/><Relationship Id="rId17" Type="http://schemas.openxmlformats.org/officeDocument/2006/relationships/oleObject" Target="../embeddings/oleObject17.bin"/><Relationship Id="rId18" Type="http://schemas.openxmlformats.org/officeDocument/2006/relationships/oleObject" Target="../embeddings/oleObject18.bin"/><Relationship Id="rId19" Type="http://schemas.openxmlformats.org/officeDocument/2006/relationships/oleObject" Target="../embeddings/oleObject19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0.wmf"/><Relationship Id="rId6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emf"/><Relationship Id="rId20" Type="http://schemas.openxmlformats.org/officeDocument/2006/relationships/image" Target="../media/image31.emf"/><Relationship Id="rId10" Type="http://schemas.openxmlformats.org/officeDocument/2006/relationships/oleObject" Target="../embeddings/oleObject24.bin"/><Relationship Id="rId11" Type="http://schemas.openxmlformats.org/officeDocument/2006/relationships/oleObject" Target="../embeddings/oleObject25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28.emf"/><Relationship Id="rId15" Type="http://schemas.openxmlformats.org/officeDocument/2006/relationships/oleObject" Target="../embeddings/oleObject27.bin"/><Relationship Id="rId16" Type="http://schemas.openxmlformats.org/officeDocument/2006/relationships/image" Target="../media/image29.emf"/><Relationship Id="rId17" Type="http://schemas.openxmlformats.org/officeDocument/2006/relationships/oleObject" Target="../embeddings/oleObject28.bin"/><Relationship Id="rId18" Type="http://schemas.openxmlformats.org/officeDocument/2006/relationships/image" Target="../media/image30.emf"/><Relationship Id="rId19" Type="http://schemas.openxmlformats.org/officeDocument/2006/relationships/oleObject" Target="../embeddings/oleObject29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21.wmf"/><Relationship Id="rId8" Type="http://schemas.openxmlformats.org/officeDocument/2006/relationships/oleObject" Target="../embeddings/oleObject23.bin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w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34.wmf"/><Relationship Id="rId14" Type="http://schemas.openxmlformats.org/officeDocument/2006/relationships/oleObject" Target="../embeddings/oleObject37.bin"/><Relationship Id="rId15" Type="http://schemas.openxmlformats.org/officeDocument/2006/relationships/image" Target="../media/image3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32.wmf"/><Relationship Id="rId5" Type="http://schemas.openxmlformats.org/officeDocument/2006/relationships/oleObject" Target="../embeddings/oleObject31.bin"/><Relationship Id="rId6" Type="http://schemas.openxmlformats.org/officeDocument/2006/relationships/oleObject" Target="../embeddings/oleObject32.bin"/><Relationship Id="rId7" Type="http://schemas.openxmlformats.org/officeDocument/2006/relationships/oleObject" Target="../embeddings/oleObject33.bin"/><Relationship Id="rId8" Type="http://schemas.openxmlformats.org/officeDocument/2006/relationships/image" Target="../media/image20.wmf"/><Relationship Id="rId9" Type="http://schemas.openxmlformats.org/officeDocument/2006/relationships/oleObject" Target="../embeddings/oleObject34.bin"/><Relationship Id="rId10" Type="http://schemas.openxmlformats.org/officeDocument/2006/relationships/oleObject" Target="../embeddings/oleObject3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20.wmf"/><Relationship Id="rId5" Type="http://schemas.openxmlformats.org/officeDocument/2006/relationships/oleObject" Target="../embeddings/oleObject39.bin"/><Relationship Id="rId6" Type="http://schemas.openxmlformats.org/officeDocument/2006/relationships/oleObject" Target="../embeddings/oleObject40.bin"/><Relationship Id="rId7" Type="http://schemas.openxmlformats.org/officeDocument/2006/relationships/image" Target="../media/image33.wmf"/><Relationship Id="rId8" Type="http://schemas.openxmlformats.org/officeDocument/2006/relationships/oleObject" Target="../embeddings/oleObject41.bin"/><Relationship Id="rId9" Type="http://schemas.openxmlformats.org/officeDocument/2006/relationships/image" Target="../media/image34.wmf"/><Relationship Id="rId10" Type="http://schemas.openxmlformats.org/officeDocument/2006/relationships/oleObject" Target="../embeddings/oleObject42.bin"/><Relationship Id="rId11" Type="http://schemas.openxmlformats.org/officeDocument/2006/relationships/image" Target="../media/image3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4" Type="http://schemas.openxmlformats.org/officeDocument/2006/relationships/image" Target="../media/image37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40.wmf"/><Relationship Id="rId5" Type="http://schemas.openxmlformats.org/officeDocument/2006/relationships/image" Target="../media/image4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43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48.bin"/><Relationship Id="rId8" Type="http://schemas.openxmlformats.org/officeDocument/2006/relationships/image" Target="../media/image45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46.wmf"/><Relationship Id="rId5" Type="http://schemas.openxmlformats.org/officeDocument/2006/relationships/image" Target="../media/image49.png"/><Relationship Id="rId6" Type="http://schemas.openxmlformats.org/officeDocument/2006/relationships/oleObject" Target="../embeddings/oleObject50.bin"/><Relationship Id="rId7" Type="http://schemas.openxmlformats.org/officeDocument/2006/relationships/image" Target="../media/image47.wmf"/><Relationship Id="rId8" Type="http://schemas.openxmlformats.org/officeDocument/2006/relationships/oleObject" Target="../embeddings/oleObject51.bin"/><Relationship Id="rId9" Type="http://schemas.openxmlformats.org/officeDocument/2006/relationships/image" Target="../media/image48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50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oleObject" Target="../embeddings/oleObject53.bin"/><Relationship Id="rId6" Type="http://schemas.openxmlformats.org/officeDocument/2006/relationships/image" Target="../media/image53.emf"/><Relationship Id="rId7" Type="http://schemas.openxmlformats.org/officeDocument/2006/relationships/image" Target="../media/image55.emf"/><Relationship Id="rId8" Type="http://schemas.openxmlformats.org/officeDocument/2006/relationships/oleObject" Target="../embeddings/oleObject54.bin"/><Relationship Id="rId9" Type="http://schemas.openxmlformats.org/officeDocument/2006/relationships/image" Target="../media/image54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oleObject" Target="../embeddings/oleObject55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57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2.jp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7" Type="http://schemas.openxmlformats.org/officeDocument/2006/relationships/image" Target="../media/image95.emf"/><Relationship Id="rId8" Type="http://schemas.openxmlformats.org/officeDocument/2006/relationships/oleObject" Target="../embeddings/oleObject57.bin"/><Relationship Id="rId9" Type="http://schemas.openxmlformats.org/officeDocument/2006/relationships/image" Target="../media/image9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oleObject" Target="../embeddings/oleObject58.bin"/><Relationship Id="rId6" Type="http://schemas.openxmlformats.org/officeDocument/2006/relationships/image" Target="../media/image97.emf"/><Relationship Id="rId7" Type="http://schemas.openxmlformats.org/officeDocument/2006/relationships/oleObject" Target="../embeddings/oleObject59.bin"/><Relationship Id="rId8" Type="http://schemas.openxmlformats.org/officeDocument/2006/relationships/image" Target="../media/image9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oleObject" Target="../embeddings/oleObject60.bin"/><Relationship Id="rId6" Type="http://schemas.openxmlformats.org/officeDocument/2006/relationships/image" Target="../media/image9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microsoft.com/office/2007/relationships/hdphoto" Target="../media/hdphoto1.wdp"/><Relationship Id="rId5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6" Type="http://schemas.openxmlformats.org/officeDocument/2006/relationships/image" Target="../media/image17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38794" y="1765550"/>
            <a:ext cx="8805383" cy="4224280"/>
          </a:xfrm>
        </p:spPr>
        <p:txBody>
          <a:bodyPr/>
          <a:lstStyle/>
          <a:p>
            <a:pPr marL="179388" indent="0">
              <a:buNone/>
            </a:pPr>
            <a:r>
              <a:rPr lang="it-IT" sz="48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THIN FILMS CHARACTERIZATION</a:t>
            </a:r>
            <a:r>
              <a:rPr lang="it-IT" sz="60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/>
            </a:r>
            <a:br>
              <a:rPr lang="it-IT" sz="60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</a:br>
            <a:r>
              <a:rPr lang="it-IT" sz="12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it-IT" sz="60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/>
            </a:r>
            <a:br>
              <a:rPr lang="it-IT" sz="60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</a:br>
            <a:r>
              <a:rPr lang="it-IT" sz="44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A. Serra</a:t>
            </a:r>
            <a:br>
              <a:rPr lang="it-IT" sz="44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</a:br>
            <a:r>
              <a:rPr lang="it-IT" sz="11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/>
            </a:r>
            <a:br>
              <a:rPr lang="it-IT" sz="44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</a:br>
            <a:r>
              <a:rPr lang="it-IT" sz="2000" dirty="0"/>
              <a:t>C</a:t>
            </a:r>
            <a:r>
              <a:rPr lang="it-IT" sz="2000" dirty="0" smtClean="0"/>
              <a:t>EDAD </a:t>
            </a:r>
            <a:r>
              <a:rPr lang="it-IT" sz="2000" dirty="0"/>
              <a:t>- </a:t>
            </a:r>
            <a:r>
              <a:rPr lang="it-IT" sz="2000" dirty="0" err="1"/>
              <a:t>CEnter</a:t>
            </a:r>
            <a:r>
              <a:rPr lang="it-IT" sz="2000" dirty="0"/>
              <a:t> of </a:t>
            </a:r>
            <a:r>
              <a:rPr lang="it-IT" sz="2000" dirty="0" err="1"/>
              <a:t>Applied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, </a:t>
            </a:r>
            <a:r>
              <a:rPr lang="it-IT" sz="2000" dirty="0" err="1"/>
              <a:t>DAting</a:t>
            </a:r>
            <a:r>
              <a:rPr lang="it-IT" sz="2000" dirty="0"/>
              <a:t> and </a:t>
            </a:r>
            <a:r>
              <a:rPr lang="it-IT" sz="2000" dirty="0" err="1"/>
              <a:t>Diagnostics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err="1"/>
              <a:t>Department</a:t>
            </a:r>
            <a:r>
              <a:rPr lang="it-IT" sz="2000" dirty="0"/>
              <a:t> of </a:t>
            </a:r>
            <a:r>
              <a:rPr lang="it-IT" sz="2000" dirty="0" err="1"/>
              <a:t>Mathematics</a:t>
            </a:r>
            <a:r>
              <a:rPr lang="it-IT" sz="2000" dirty="0"/>
              <a:t> and </a:t>
            </a:r>
            <a:r>
              <a:rPr lang="it-IT" sz="2000" dirty="0" err="1"/>
              <a:t>Physics</a:t>
            </a:r>
            <a:r>
              <a:rPr lang="it-IT" sz="2000" dirty="0"/>
              <a:t> "Ennio De Giorgi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err="1" smtClean="0"/>
              <a:t>University</a:t>
            </a:r>
            <a:r>
              <a:rPr lang="it-IT" sz="2000" dirty="0" smtClean="0"/>
              <a:t> </a:t>
            </a:r>
            <a:r>
              <a:rPr lang="it-IT" sz="2000" dirty="0"/>
              <a:t>of Salento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INFN</a:t>
            </a:r>
            <a:r>
              <a:rPr lang="it-IT" sz="2000" dirty="0"/>
              <a:t>-National </a:t>
            </a:r>
            <a:r>
              <a:rPr lang="it-IT" sz="2000" dirty="0" err="1"/>
              <a:t>Institute</a:t>
            </a:r>
            <a:r>
              <a:rPr lang="it-IT" sz="2000" dirty="0"/>
              <a:t> for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Via per Arnesano, 73100, Lecce</a:t>
            </a:r>
            <a:br>
              <a:rPr lang="it-IT" sz="2000" dirty="0"/>
            </a:br>
            <a:endParaRPr lang="it-IT" sz="4400" dirty="0"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94" y="129580"/>
            <a:ext cx="2663999" cy="1434459"/>
          </a:xfrm>
          <a:prstGeom prst="rect">
            <a:avLst/>
          </a:prstGeom>
          <a:solidFill>
            <a:srgbClr val="1625B7"/>
          </a:solidFill>
        </p:spPr>
      </p:pic>
    </p:spTree>
    <p:extLst>
      <p:ext uri="{BB962C8B-B14F-4D97-AF65-F5344CB8AC3E}">
        <p14:creationId xmlns:p14="http://schemas.microsoft.com/office/powerpoint/2010/main" val="235388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606425" y="1048870"/>
            <a:ext cx="347864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Intrinsic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: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   #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electrons = # holes (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365571" name="Rectangle 3"/>
          <p:cNvSpPr>
            <a:spLocks noChangeArrowheads="1"/>
          </p:cNvSpPr>
          <p:nvPr/>
        </p:nvSpPr>
        <p:spPr bwMode="auto">
          <a:xfrm>
            <a:off x="609600" y="2012950"/>
            <a:ext cx="691397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 dirty="0">
                <a:solidFill>
                  <a:srgbClr val="C3260C"/>
                </a:solidFill>
                <a:latin typeface="Arial" charset="0"/>
              </a:rPr>
              <a:t>•  Extrinsic:</a:t>
            </a:r>
          </a:p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-- electrical behavior is determined by presence of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defects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      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that introduce excess electrons or holes</a:t>
            </a:r>
          </a:p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--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≠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p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219075" y="21810"/>
            <a:ext cx="8607425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Intrinsic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3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Extrinsic Conduction</a:t>
            </a:r>
          </a:p>
        </p:txBody>
      </p:sp>
      <p:sp>
        <p:nvSpPr>
          <p:cNvPr id="20638" name="Rectangle 5"/>
          <p:cNvSpPr>
            <a:spLocks noChangeArrowheads="1"/>
          </p:cNvSpPr>
          <p:nvPr/>
        </p:nvSpPr>
        <p:spPr bwMode="auto">
          <a:xfrm>
            <a:off x="4664075" y="4073003"/>
            <a:ext cx="30261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• 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-type Extrinsic: (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&gt;&gt;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graphicFrame>
        <p:nvGraphicFramePr>
          <p:cNvPr id="20648" name="Object 2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300241"/>
              </p:ext>
            </p:extLst>
          </p:nvPr>
        </p:nvGraphicFramePr>
        <p:xfrm>
          <a:off x="5791506" y="4956750"/>
          <a:ext cx="128270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4" name="Equation" r:id="rId4" imgW="672808" imgH="253890" progId="Equation.3">
                  <p:embed/>
                </p:oleObj>
              </mc:Choice>
              <mc:Fallback>
                <p:oleObj name="Equation" r:id="rId4" imgW="67280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506" y="4956750"/>
                        <a:ext cx="1282700" cy="484188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Rectangle 4"/>
          <p:cNvSpPr>
            <a:spLocks noChangeArrowheads="1"/>
          </p:cNvSpPr>
          <p:nvPr/>
        </p:nvSpPr>
        <p:spPr bwMode="auto">
          <a:xfrm>
            <a:off x="606425" y="4074697"/>
            <a:ext cx="30261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• 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-type Extrinsic: (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&gt;&gt;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graphicFrame>
        <p:nvGraphicFramePr>
          <p:cNvPr id="2050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608881"/>
              </p:ext>
            </p:extLst>
          </p:nvPr>
        </p:nvGraphicFramePr>
        <p:xfrm>
          <a:off x="1436759" y="4955163"/>
          <a:ext cx="12636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Equation" r:id="rId6" imgW="660113" imgH="253890" progId="Equation.3">
                  <p:embed/>
                </p:oleObj>
              </mc:Choice>
              <mc:Fallback>
                <p:oleObj name="Equation" r:id="rId6" imgW="660113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759" y="4955163"/>
                        <a:ext cx="1263650" cy="485775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22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40279" y="317402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cs typeface="Arial" charset="0"/>
              </a:rPr>
              <a:t>Resistivity measurements</a:t>
            </a:r>
            <a:endParaRPr lang="en-US" sz="3600" b="1" dirty="0">
              <a:cs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35672" y="995265"/>
            <a:ext cx="312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cs typeface="Arial" charset="0"/>
              </a:rPr>
              <a:t>Two-point probe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105400" y="995265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cs typeface="Arial" charset="0"/>
              </a:rPr>
              <a:t>Four-point probe</a:t>
            </a:r>
          </a:p>
        </p:txBody>
      </p:sp>
      <p:grpSp>
        <p:nvGrpSpPr>
          <p:cNvPr id="15367" name="Group 59"/>
          <p:cNvGrpSpPr>
            <a:grpSpLocks/>
          </p:cNvGrpSpPr>
          <p:nvPr/>
        </p:nvGrpSpPr>
        <p:grpSpPr bwMode="auto">
          <a:xfrm>
            <a:off x="1040472" y="1676400"/>
            <a:ext cx="2819400" cy="2133600"/>
            <a:chOff x="1008" y="1488"/>
            <a:chExt cx="1776" cy="1344"/>
          </a:xfrm>
        </p:grpSpPr>
        <p:grpSp>
          <p:nvGrpSpPr>
            <p:cNvPr id="15490" name="Group 36"/>
            <p:cNvGrpSpPr>
              <a:grpSpLocks/>
            </p:cNvGrpSpPr>
            <p:nvPr/>
          </p:nvGrpSpPr>
          <p:grpSpPr bwMode="auto">
            <a:xfrm>
              <a:off x="1008" y="1728"/>
              <a:ext cx="1776" cy="1104"/>
              <a:chOff x="960" y="1584"/>
              <a:chExt cx="1776" cy="1104"/>
            </a:xfrm>
          </p:grpSpPr>
          <p:sp>
            <p:nvSpPr>
              <p:cNvPr id="4133" name="AutoShape 37"/>
              <p:cNvSpPr>
                <a:spLocks noChangeArrowheads="1"/>
              </p:cNvSpPr>
              <p:nvPr/>
            </p:nvSpPr>
            <p:spPr bwMode="auto">
              <a:xfrm>
                <a:off x="960" y="2256"/>
                <a:ext cx="1776" cy="432"/>
              </a:xfrm>
              <a:prstGeom prst="ca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34" name="Oval 38"/>
              <p:cNvSpPr>
                <a:spLocks noChangeArrowheads="1"/>
              </p:cNvSpPr>
              <p:nvPr/>
            </p:nvSpPr>
            <p:spPr bwMode="auto">
              <a:xfrm>
                <a:off x="1440" y="2304"/>
                <a:ext cx="192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35" name="Oval 39"/>
              <p:cNvSpPr>
                <a:spLocks noChangeArrowheads="1"/>
              </p:cNvSpPr>
              <p:nvPr/>
            </p:nvSpPr>
            <p:spPr bwMode="auto">
              <a:xfrm>
                <a:off x="1968" y="2304"/>
                <a:ext cx="192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36" name="AutoShape 40"/>
              <p:cNvSpPr>
                <a:spLocks noChangeArrowheads="1"/>
              </p:cNvSpPr>
              <p:nvPr/>
            </p:nvSpPr>
            <p:spPr bwMode="auto">
              <a:xfrm flipV="1">
                <a:off x="1488" y="1584"/>
                <a:ext cx="96" cy="7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37" name="AutoShape 41"/>
              <p:cNvSpPr>
                <a:spLocks noChangeArrowheads="1"/>
              </p:cNvSpPr>
              <p:nvPr/>
            </p:nvSpPr>
            <p:spPr bwMode="auto">
              <a:xfrm flipV="1">
                <a:off x="2016" y="1584"/>
                <a:ext cx="96" cy="7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4138" name="Line 42"/>
            <p:cNvSpPr>
              <a:spLocks noChangeShapeType="1"/>
            </p:cNvSpPr>
            <p:nvPr/>
          </p:nvSpPr>
          <p:spPr bwMode="auto">
            <a:xfrm>
              <a:off x="1344" y="1872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139" name="Line 43"/>
            <p:cNvSpPr>
              <a:spLocks noChangeShapeType="1"/>
            </p:cNvSpPr>
            <p:nvPr/>
          </p:nvSpPr>
          <p:spPr bwMode="auto">
            <a:xfrm flipV="1">
              <a:off x="2352" y="1872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5493" name="Object 44"/>
            <p:cNvGraphicFramePr>
              <a:graphicFrameLocks noChangeAspect="1"/>
            </p:cNvGraphicFramePr>
            <p:nvPr/>
          </p:nvGraphicFramePr>
          <p:xfrm>
            <a:off x="1104" y="1920"/>
            <a:ext cx="190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0" name="Equation" r:id="rId4" imgW="126835" imgH="202936" progId="Equation.3">
                    <p:embed/>
                  </p:oleObj>
                </mc:Choice>
                <mc:Fallback>
                  <p:oleObj name="Equation" r:id="rId4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920"/>
                          <a:ext cx="190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94" name="Object 45"/>
            <p:cNvGraphicFramePr>
              <a:graphicFrameLocks noChangeAspect="1"/>
            </p:cNvGraphicFramePr>
            <p:nvPr/>
          </p:nvGraphicFramePr>
          <p:xfrm>
            <a:off x="2401" y="1920"/>
            <a:ext cx="190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1" name="Equation" r:id="rId6" imgW="126835" imgH="202936" progId="Equation.3">
                    <p:embed/>
                  </p:oleObj>
                </mc:Choice>
                <mc:Fallback>
                  <p:oleObj name="Equation" r:id="rId6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1" y="1920"/>
                          <a:ext cx="190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95" name="Object 51"/>
            <p:cNvGraphicFramePr>
              <a:graphicFrameLocks noChangeAspect="1"/>
            </p:cNvGraphicFramePr>
            <p:nvPr/>
          </p:nvGraphicFramePr>
          <p:xfrm>
            <a:off x="1755" y="1488"/>
            <a:ext cx="2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2" name="Equation" r:id="rId7" imgW="152202" imgH="177569" progId="Equation.3">
                    <p:embed/>
                  </p:oleObj>
                </mc:Choice>
                <mc:Fallback>
                  <p:oleObj name="Equation" r:id="rId7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5" y="1488"/>
                          <a:ext cx="2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149" name="AutoShape 53"/>
            <p:cNvCxnSpPr>
              <a:cxnSpLocks noChangeShapeType="1"/>
            </p:cNvCxnSpPr>
            <p:nvPr/>
          </p:nvCxnSpPr>
          <p:spPr bwMode="auto">
            <a:xfrm flipV="1">
              <a:off x="1584" y="1632"/>
              <a:ext cx="96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50" name="AutoShape 54"/>
            <p:cNvCxnSpPr>
              <a:cxnSpLocks noChangeShapeType="1"/>
            </p:cNvCxnSpPr>
            <p:nvPr/>
          </p:nvCxnSpPr>
          <p:spPr bwMode="auto">
            <a:xfrm>
              <a:off x="2037" y="1632"/>
              <a:ext cx="75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368" name="Group 58"/>
          <p:cNvGrpSpPr>
            <a:grpSpLocks/>
          </p:cNvGrpSpPr>
          <p:nvPr/>
        </p:nvGrpSpPr>
        <p:grpSpPr bwMode="auto">
          <a:xfrm>
            <a:off x="4953000" y="1676400"/>
            <a:ext cx="3044825" cy="2133600"/>
            <a:chOff x="3120" y="1488"/>
            <a:chExt cx="1918" cy="1344"/>
          </a:xfrm>
        </p:grpSpPr>
        <p:grpSp>
          <p:nvGrpSpPr>
            <p:cNvPr id="15473" name="Group 28"/>
            <p:cNvGrpSpPr>
              <a:grpSpLocks/>
            </p:cNvGrpSpPr>
            <p:nvPr/>
          </p:nvGrpSpPr>
          <p:grpSpPr bwMode="auto">
            <a:xfrm>
              <a:off x="3216" y="1728"/>
              <a:ext cx="1776" cy="1104"/>
              <a:chOff x="3216" y="1632"/>
              <a:chExt cx="1776" cy="1104"/>
            </a:xfrm>
          </p:grpSpPr>
          <p:sp>
            <p:nvSpPr>
              <p:cNvPr id="4123" name="AutoShape 27"/>
              <p:cNvSpPr>
                <a:spLocks noChangeArrowheads="1"/>
              </p:cNvSpPr>
              <p:nvPr/>
            </p:nvSpPr>
            <p:spPr bwMode="auto">
              <a:xfrm>
                <a:off x="3216" y="2304"/>
                <a:ext cx="1776" cy="432"/>
              </a:xfrm>
              <a:prstGeom prst="ca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13" name="Oval 17"/>
              <p:cNvSpPr>
                <a:spLocks noChangeArrowheads="1"/>
              </p:cNvSpPr>
              <p:nvPr/>
            </p:nvSpPr>
            <p:spPr bwMode="auto">
              <a:xfrm>
                <a:off x="3504" y="2352"/>
                <a:ext cx="192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14" name="Oval 18"/>
              <p:cNvSpPr>
                <a:spLocks noChangeArrowheads="1"/>
              </p:cNvSpPr>
              <p:nvPr/>
            </p:nvSpPr>
            <p:spPr bwMode="auto">
              <a:xfrm>
                <a:off x="4464" y="2352"/>
                <a:ext cx="192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auto">
              <a:xfrm>
                <a:off x="4176" y="2352"/>
                <a:ext cx="192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auto">
              <a:xfrm>
                <a:off x="3840" y="2352"/>
                <a:ext cx="192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auto">
              <a:xfrm flipV="1">
                <a:off x="3888" y="1632"/>
                <a:ext cx="96" cy="7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16" name="AutoShape 20"/>
              <p:cNvSpPr>
                <a:spLocks noChangeArrowheads="1"/>
              </p:cNvSpPr>
              <p:nvPr/>
            </p:nvSpPr>
            <p:spPr bwMode="auto">
              <a:xfrm flipV="1">
                <a:off x="4512" y="1632"/>
                <a:ext cx="96" cy="7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19" name="AutoShape 23"/>
              <p:cNvSpPr>
                <a:spLocks noChangeArrowheads="1"/>
              </p:cNvSpPr>
              <p:nvPr/>
            </p:nvSpPr>
            <p:spPr bwMode="auto">
              <a:xfrm flipV="1">
                <a:off x="3552" y="1632"/>
                <a:ext cx="96" cy="7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120" name="AutoShape 24"/>
              <p:cNvSpPr>
                <a:spLocks noChangeArrowheads="1"/>
              </p:cNvSpPr>
              <p:nvPr/>
            </p:nvSpPr>
            <p:spPr bwMode="auto">
              <a:xfrm flipV="1">
                <a:off x="4224" y="1632"/>
                <a:ext cx="96" cy="76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4143" name="Line 47"/>
            <p:cNvSpPr>
              <a:spLocks noChangeShapeType="1"/>
            </p:cNvSpPr>
            <p:nvPr/>
          </p:nvSpPr>
          <p:spPr bwMode="auto">
            <a:xfrm>
              <a:off x="3360" y="192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144" name="Line 48"/>
            <p:cNvSpPr>
              <a:spLocks noChangeShapeType="1"/>
            </p:cNvSpPr>
            <p:nvPr/>
          </p:nvSpPr>
          <p:spPr bwMode="auto">
            <a:xfrm flipV="1">
              <a:off x="4800" y="192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5476" name="Object 49"/>
            <p:cNvGraphicFramePr>
              <a:graphicFrameLocks noChangeAspect="1"/>
            </p:cNvGraphicFramePr>
            <p:nvPr/>
          </p:nvGraphicFramePr>
          <p:xfrm>
            <a:off x="3120" y="1968"/>
            <a:ext cx="190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3" name="Equation" r:id="rId9" imgW="126835" imgH="202936" progId="Equation.3">
                    <p:embed/>
                  </p:oleObj>
                </mc:Choice>
                <mc:Fallback>
                  <p:oleObj name="Equation" r:id="rId9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968"/>
                          <a:ext cx="190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77" name="Object 50"/>
            <p:cNvGraphicFramePr>
              <a:graphicFrameLocks noChangeAspect="1"/>
            </p:cNvGraphicFramePr>
            <p:nvPr/>
          </p:nvGraphicFramePr>
          <p:xfrm>
            <a:off x="4848" y="1968"/>
            <a:ext cx="190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4" name="Equation" r:id="rId10" imgW="126835" imgH="202936" progId="Equation.3">
                    <p:embed/>
                  </p:oleObj>
                </mc:Choice>
                <mc:Fallback>
                  <p:oleObj name="Equation" r:id="rId10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968"/>
                          <a:ext cx="190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78" name="Object 55"/>
            <p:cNvGraphicFramePr>
              <a:graphicFrameLocks noChangeAspect="1"/>
            </p:cNvGraphicFramePr>
            <p:nvPr/>
          </p:nvGraphicFramePr>
          <p:xfrm>
            <a:off x="4032" y="1488"/>
            <a:ext cx="2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5" name="Equation" r:id="rId11" imgW="152202" imgH="177569" progId="Equation.3">
                    <p:embed/>
                  </p:oleObj>
                </mc:Choice>
                <mc:Fallback>
                  <p:oleObj name="Equation" r:id="rId11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1488"/>
                          <a:ext cx="2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152" name="AutoShape 56"/>
            <p:cNvCxnSpPr>
              <a:cxnSpLocks noChangeShapeType="1"/>
            </p:cNvCxnSpPr>
            <p:nvPr/>
          </p:nvCxnSpPr>
          <p:spPr bwMode="auto">
            <a:xfrm flipV="1">
              <a:off x="3936" y="1632"/>
              <a:ext cx="96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53" name="AutoShape 57"/>
            <p:cNvCxnSpPr>
              <a:cxnSpLocks noChangeShapeType="1"/>
            </p:cNvCxnSpPr>
            <p:nvPr/>
          </p:nvCxnSpPr>
          <p:spPr bwMode="auto">
            <a:xfrm>
              <a:off x="4197" y="1632"/>
              <a:ext cx="75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369" name="Group 174"/>
          <p:cNvGrpSpPr>
            <a:grpSpLocks/>
          </p:cNvGrpSpPr>
          <p:nvPr/>
        </p:nvGrpSpPr>
        <p:grpSpPr bwMode="auto">
          <a:xfrm>
            <a:off x="678522" y="4650582"/>
            <a:ext cx="3657600" cy="1738312"/>
            <a:chOff x="3120" y="3168"/>
            <a:chExt cx="2304" cy="1095"/>
          </a:xfrm>
        </p:grpSpPr>
        <p:grpSp>
          <p:nvGrpSpPr>
            <p:cNvPr id="15435" name="Group 136"/>
            <p:cNvGrpSpPr>
              <a:grpSpLocks/>
            </p:cNvGrpSpPr>
            <p:nvPr/>
          </p:nvGrpSpPr>
          <p:grpSpPr bwMode="auto">
            <a:xfrm>
              <a:off x="3648" y="3408"/>
              <a:ext cx="1152" cy="624"/>
              <a:chOff x="3264" y="3312"/>
              <a:chExt cx="1152" cy="624"/>
            </a:xfrm>
          </p:grpSpPr>
          <p:grpSp>
            <p:nvGrpSpPr>
              <p:cNvPr id="15446" name="Group 137"/>
              <p:cNvGrpSpPr>
                <a:grpSpLocks/>
              </p:cNvGrpSpPr>
              <p:nvPr/>
            </p:nvGrpSpPr>
            <p:grpSpPr bwMode="auto">
              <a:xfrm>
                <a:off x="3264" y="3312"/>
                <a:ext cx="144" cy="576"/>
                <a:chOff x="3456" y="3312"/>
                <a:chExt cx="144" cy="576"/>
              </a:xfrm>
            </p:grpSpPr>
            <p:sp>
              <p:nvSpPr>
                <p:cNvPr id="4234" name="Line 138"/>
                <p:cNvSpPr>
                  <a:spLocks noChangeShapeType="1"/>
                </p:cNvSpPr>
                <p:nvPr/>
              </p:nvSpPr>
              <p:spPr bwMode="auto">
                <a:xfrm>
                  <a:off x="3552" y="3312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5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3456" y="345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6" name="Line 140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504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7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3456" y="3552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8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60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9" name="Line 143"/>
                <p:cNvSpPr>
                  <a:spLocks noChangeShapeType="1"/>
                </p:cNvSpPr>
                <p:nvPr/>
              </p:nvSpPr>
              <p:spPr bwMode="auto">
                <a:xfrm>
                  <a:off x="3552" y="3744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0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3456" y="3648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1" name="Line 14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69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15447" name="Group 146"/>
              <p:cNvGrpSpPr>
                <a:grpSpLocks/>
              </p:cNvGrpSpPr>
              <p:nvPr/>
            </p:nvGrpSpPr>
            <p:grpSpPr bwMode="auto">
              <a:xfrm rot="10800000">
                <a:off x="4272" y="3312"/>
                <a:ext cx="144" cy="576"/>
                <a:chOff x="4320" y="3312"/>
                <a:chExt cx="144" cy="576"/>
              </a:xfrm>
            </p:grpSpPr>
            <p:sp>
              <p:nvSpPr>
                <p:cNvPr id="4243" name="Line 147"/>
                <p:cNvSpPr>
                  <a:spLocks noChangeShapeType="1"/>
                </p:cNvSpPr>
                <p:nvPr/>
              </p:nvSpPr>
              <p:spPr bwMode="auto">
                <a:xfrm>
                  <a:off x="4418" y="3314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4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4322" y="3458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5" name="Line 149"/>
                <p:cNvSpPr>
                  <a:spLocks noChangeShapeType="1"/>
                </p:cNvSpPr>
                <p:nvPr/>
              </p:nvSpPr>
              <p:spPr bwMode="auto">
                <a:xfrm flipH="1" flipV="1">
                  <a:off x="4322" y="3506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6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4322" y="3554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7" name="Line 151"/>
                <p:cNvSpPr>
                  <a:spLocks noChangeShapeType="1"/>
                </p:cNvSpPr>
                <p:nvPr/>
              </p:nvSpPr>
              <p:spPr bwMode="auto">
                <a:xfrm flipH="1" flipV="1">
                  <a:off x="4322" y="3602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8" name="Line 152"/>
                <p:cNvSpPr>
                  <a:spLocks noChangeShapeType="1"/>
                </p:cNvSpPr>
                <p:nvPr/>
              </p:nvSpPr>
              <p:spPr bwMode="auto">
                <a:xfrm>
                  <a:off x="4418" y="3746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9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4322" y="365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0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4322" y="3698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15448" name="Group 155"/>
              <p:cNvGrpSpPr>
                <a:grpSpLocks/>
              </p:cNvGrpSpPr>
              <p:nvPr/>
            </p:nvGrpSpPr>
            <p:grpSpPr bwMode="auto">
              <a:xfrm>
                <a:off x="3360" y="3792"/>
                <a:ext cx="960" cy="144"/>
                <a:chOff x="3360" y="3792"/>
                <a:chExt cx="960" cy="144"/>
              </a:xfrm>
            </p:grpSpPr>
            <p:sp>
              <p:nvSpPr>
                <p:cNvPr id="4252" name="Line 156"/>
                <p:cNvSpPr>
                  <a:spLocks noChangeShapeType="1"/>
                </p:cNvSpPr>
                <p:nvPr/>
              </p:nvSpPr>
              <p:spPr bwMode="auto">
                <a:xfrm rot="5400000">
                  <a:off x="4152" y="3720"/>
                  <a:ext cx="0" cy="3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3" name="Line 157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912" y="381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4" name="Line 158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840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5" name="Line 159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792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6" name="Line 160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744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7" name="Line 161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696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8" name="Line 162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672" y="381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9" name="Line 163"/>
                <p:cNvSpPr>
                  <a:spLocks noChangeShapeType="1"/>
                </p:cNvSpPr>
                <p:nvPr/>
              </p:nvSpPr>
              <p:spPr bwMode="auto">
                <a:xfrm rot="5400000">
                  <a:off x="3528" y="3720"/>
                  <a:ext cx="0" cy="3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</p:grpSp>
        <p:sp>
          <p:nvSpPr>
            <p:cNvPr id="4260" name="Text Box 164"/>
            <p:cNvSpPr txBox="1">
              <a:spLocks noChangeArrowheads="1"/>
            </p:cNvSpPr>
            <p:nvPr/>
          </p:nvSpPr>
          <p:spPr bwMode="auto">
            <a:xfrm>
              <a:off x="3120" y="360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contact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61" name="Text Box 165"/>
            <p:cNvSpPr txBox="1">
              <a:spLocks noChangeArrowheads="1"/>
            </p:cNvSpPr>
            <p:nvPr/>
          </p:nvSpPr>
          <p:spPr bwMode="auto">
            <a:xfrm>
              <a:off x="4800" y="360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 dirty="0" err="1">
                  <a:cs typeface="Arial" charset="0"/>
                </a:rPr>
                <a:t>R</a:t>
              </a:r>
              <a:r>
                <a:rPr lang="en-US" sz="1800" baseline="-25000" dirty="0" err="1">
                  <a:cs typeface="Arial" charset="0"/>
                </a:rPr>
                <a:t>contact</a:t>
              </a:r>
              <a:endParaRPr lang="en-US" sz="1800" dirty="0">
                <a:cs typeface="Arial" charset="0"/>
              </a:endParaRPr>
            </a:p>
          </p:txBody>
        </p:sp>
        <p:sp>
          <p:nvSpPr>
            <p:cNvPr id="4262" name="Text Box 166"/>
            <p:cNvSpPr txBox="1">
              <a:spLocks noChangeArrowheads="1"/>
            </p:cNvSpPr>
            <p:nvPr/>
          </p:nvSpPr>
          <p:spPr bwMode="auto">
            <a:xfrm>
              <a:off x="3936" y="4032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sample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63" name="Line 167"/>
            <p:cNvSpPr>
              <a:spLocks noChangeShapeType="1"/>
            </p:cNvSpPr>
            <p:nvPr/>
          </p:nvSpPr>
          <p:spPr bwMode="auto">
            <a:xfrm>
              <a:off x="3888" y="3504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5440" name="Object 168"/>
            <p:cNvGraphicFramePr>
              <a:graphicFrameLocks noChangeAspect="1"/>
            </p:cNvGraphicFramePr>
            <p:nvPr/>
          </p:nvGraphicFramePr>
          <p:xfrm>
            <a:off x="4136" y="3654"/>
            <a:ext cx="148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6" name="Equation" r:id="rId13" imgW="114300" imgH="152400" progId="Equation.3">
                    <p:embed/>
                  </p:oleObj>
                </mc:Choice>
                <mc:Fallback>
                  <p:oleObj name="Equation" r:id="rId13" imgW="1143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6" y="3654"/>
                          <a:ext cx="148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65" name="Line 169"/>
            <p:cNvSpPr>
              <a:spLocks noChangeShapeType="1"/>
            </p:cNvSpPr>
            <p:nvPr/>
          </p:nvSpPr>
          <p:spPr bwMode="auto">
            <a:xfrm flipV="1">
              <a:off x="4560" y="3504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66" name="Line 170"/>
            <p:cNvSpPr>
              <a:spLocks noChangeShapeType="1"/>
            </p:cNvSpPr>
            <p:nvPr/>
          </p:nvSpPr>
          <p:spPr bwMode="auto">
            <a:xfrm>
              <a:off x="4080" y="384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5443" name="Object 171"/>
            <p:cNvGraphicFramePr>
              <a:graphicFrameLocks noChangeAspect="1"/>
            </p:cNvGraphicFramePr>
            <p:nvPr/>
          </p:nvGraphicFramePr>
          <p:xfrm>
            <a:off x="4128" y="3168"/>
            <a:ext cx="184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7" name="Equation" r:id="rId15" imgW="152202" imgH="177569" progId="Equation.3">
                    <p:embed/>
                  </p:oleObj>
                </mc:Choice>
                <mc:Fallback>
                  <p:oleObj name="Equation" r:id="rId15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168"/>
                          <a:ext cx="184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268" name="AutoShape 172"/>
            <p:cNvCxnSpPr>
              <a:cxnSpLocks noChangeShapeType="1"/>
              <a:stCxn id="4234" idx="0"/>
            </p:cNvCxnSpPr>
            <p:nvPr/>
          </p:nvCxnSpPr>
          <p:spPr bwMode="auto">
            <a:xfrm flipV="1">
              <a:off x="3744" y="3264"/>
              <a:ext cx="275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69" name="AutoShape 173"/>
            <p:cNvCxnSpPr>
              <a:cxnSpLocks noChangeShapeType="1"/>
              <a:endCxn id="4248" idx="1"/>
            </p:cNvCxnSpPr>
            <p:nvPr/>
          </p:nvCxnSpPr>
          <p:spPr bwMode="auto">
            <a:xfrm>
              <a:off x="4368" y="3264"/>
              <a:ext cx="335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370" name="Group 175"/>
          <p:cNvGrpSpPr>
            <a:grpSpLocks/>
          </p:cNvGrpSpPr>
          <p:nvPr/>
        </p:nvGrpSpPr>
        <p:grpSpPr bwMode="auto">
          <a:xfrm>
            <a:off x="4876800" y="4280694"/>
            <a:ext cx="3765550" cy="2173287"/>
            <a:chOff x="3120" y="1776"/>
            <a:chExt cx="2372" cy="1369"/>
          </a:xfrm>
        </p:grpSpPr>
        <p:grpSp>
          <p:nvGrpSpPr>
            <p:cNvPr id="15374" name="Group 176"/>
            <p:cNvGrpSpPr>
              <a:grpSpLocks/>
            </p:cNvGrpSpPr>
            <p:nvPr/>
          </p:nvGrpSpPr>
          <p:grpSpPr bwMode="auto">
            <a:xfrm>
              <a:off x="3840" y="2112"/>
              <a:ext cx="144" cy="576"/>
              <a:chOff x="3456" y="3312"/>
              <a:chExt cx="144" cy="576"/>
            </a:xfrm>
          </p:grpSpPr>
          <p:sp>
            <p:nvSpPr>
              <p:cNvPr id="4273" name="Line 177"/>
              <p:cNvSpPr>
                <a:spLocks noChangeShapeType="1"/>
              </p:cNvSpPr>
              <p:nvPr/>
            </p:nvSpPr>
            <p:spPr bwMode="auto">
              <a:xfrm>
                <a:off x="3552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4" name="Line 178"/>
              <p:cNvSpPr>
                <a:spLocks noChangeShapeType="1"/>
              </p:cNvSpPr>
              <p:nvPr/>
            </p:nvSpPr>
            <p:spPr bwMode="auto">
              <a:xfrm flipH="1">
                <a:off x="3456" y="345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5" name="Line 179"/>
              <p:cNvSpPr>
                <a:spLocks noChangeShapeType="1"/>
              </p:cNvSpPr>
              <p:nvPr/>
            </p:nvSpPr>
            <p:spPr bwMode="auto">
              <a:xfrm flipH="1" flipV="1">
                <a:off x="3456" y="350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6" name="Line 180"/>
              <p:cNvSpPr>
                <a:spLocks noChangeShapeType="1"/>
              </p:cNvSpPr>
              <p:nvPr/>
            </p:nvSpPr>
            <p:spPr bwMode="auto">
              <a:xfrm flipH="1">
                <a:off x="3456" y="355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7" name="Line 181"/>
              <p:cNvSpPr>
                <a:spLocks noChangeShapeType="1"/>
              </p:cNvSpPr>
              <p:nvPr/>
            </p:nvSpPr>
            <p:spPr bwMode="auto">
              <a:xfrm flipH="1" flipV="1">
                <a:off x="3456" y="360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8" name="Line 182"/>
              <p:cNvSpPr>
                <a:spLocks noChangeShapeType="1"/>
              </p:cNvSpPr>
              <p:nvPr/>
            </p:nvSpPr>
            <p:spPr bwMode="auto">
              <a:xfrm>
                <a:off x="3552" y="374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9" name="Line 183"/>
              <p:cNvSpPr>
                <a:spLocks noChangeShapeType="1"/>
              </p:cNvSpPr>
              <p:nvPr/>
            </p:nvSpPr>
            <p:spPr bwMode="auto">
              <a:xfrm flipH="1">
                <a:off x="3456" y="3648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0" name="Line 184"/>
              <p:cNvSpPr>
                <a:spLocks noChangeShapeType="1"/>
              </p:cNvSpPr>
              <p:nvPr/>
            </p:nvSpPr>
            <p:spPr bwMode="auto">
              <a:xfrm flipH="1" flipV="1">
                <a:off x="3456" y="369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5375" name="Group 185"/>
            <p:cNvGrpSpPr>
              <a:grpSpLocks/>
            </p:cNvGrpSpPr>
            <p:nvPr/>
          </p:nvGrpSpPr>
          <p:grpSpPr bwMode="auto">
            <a:xfrm rot="10800000">
              <a:off x="4656" y="2112"/>
              <a:ext cx="144" cy="576"/>
              <a:chOff x="4320" y="3312"/>
              <a:chExt cx="144" cy="576"/>
            </a:xfrm>
          </p:grpSpPr>
          <p:sp>
            <p:nvSpPr>
              <p:cNvPr id="4282" name="Line 186"/>
              <p:cNvSpPr>
                <a:spLocks noChangeShapeType="1"/>
              </p:cNvSpPr>
              <p:nvPr/>
            </p:nvSpPr>
            <p:spPr bwMode="auto">
              <a:xfrm>
                <a:off x="4418" y="331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3" name="Line 187"/>
              <p:cNvSpPr>
                <a:spLocks noChangeShapeType="1"/>
              </p:cNvSpPr>
              <p:nvPr/>
            </p:nvSpPr>
            <p:spPr bwMode="auto">
              <a:xfrm flipH="1">
                <a:off x="4322" y="345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4" name="Line 188"/>
              <p:cNvSpPr>
                <a:spLocks noChangeShapeType="1"/>
              </p:cNvSpPr>
              <p:nvPr/>
            </p:nvSpPr>
            <p:spPr bwMode="auto">
              <a:xfrm flipH="1" flipV="1">
                <a:off x="4322" y="3506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5" name="Line 189"/>
              <p:cNvSpPr>
                <a:spLocks noChangeShapeType="1"/>
              </p:cNvSpPr>
              <p:nvPr/>
            </p:nvSpPr>
            <p:spPr bwMode="auto">
              <a:xfrm flipH="1">
                <a:off x="4322" y="355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6" name="Line 190"/>
              <p:cNvSpPr>
                <a:spLocks noChangeShapeType="1"/>
              </p:cNvSpPr>
              <p:nvPr/>
            </p:nvSpPr>
            <p:spPr bwMode="auto">
              <a:xfrm flipH="1" flipV="1">
                <a:off x="4322" y="360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7" name="Line 191"/>
              <p:cNvSpPr>
                <a:spLocks noChangeShapeType="1"/>
              </p:cNvSpPr>
              <p:nvPr/>
            </p:nvSpPr>
            <p:spPr bwMode="auto">
              <a:xfrm>
                <a:off x="4418" y="374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8" name="Line 192"/>
              <p:cNvSpPr>
                <a:spLocks noChangeShapeType="1"/>
              </p:cNvSpPr>
              <p:nvPr/>
            </p:nvSpPr>
            <p:spPr bwMode="auto">
              <a:xfrm flipH="1">
                <a:off x="4322" y="365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9" name="Line 193"/>
              <p:cNvSpPr>
                <a:spLocks noChangeShapeType="1"/>
              </p:cNvSpPr>
              <p:nvPr/>
            </p:nvSpPr>
            <p:spPr bwMode="auto">
              <a:xfrm flipH="1" flipV="1">
                <a:off x="4322" y="369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4290" name="Line 194"/>
            <p:cNvSpPr>
              <a:spLocks noChangeShapeType="1"/>
            </p:cNvSpPr>
            <p:nvPr/>
          </p:nvSpPr>
          <p:spPr bwMode="auto">
            <a:xfrm rot="5400000" flipH="1">
              <a:off x="4392" y="2616"/>
              <a:ext cx="96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1" name="Line 195"/>
            <p:cNvSpPr>
              <a:spLocks noChangeShapeType="1"/>
            </p:cNvSpPr>
            <p:nvPr/>
          </p:nvSpPr>
          <p:spPr bwMode="auto">
            <a:xfrm rot="5400000" flipH="1" flipV="1">
              <a:off x="4320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2" name="Line 196"/>
            <p:cNvSpPr>
              <a:spLocks noChangeShapeType="1"/>
            </p:cNvSpPr>
            <p:nvPr/>
          </p:nvSpPr>
          <p:spPr bwMode="auto">
            <a:xfrm rot="5400000" flipH="1">
              <a:off x="4272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3" name="Line 197"/>
            <p:cNvSpPr>
              <a:spLocks noChangeShapeType="1"/>
            </p:cNvSpPr>
            <p:nvPr/>
          </p:nvSpPr>
          <p:spPr bwMode="auto">
            <a:xfrm rot="5400000" flipH="1" flipV="1">
              <a:off x="4224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4" name="Line 198"/>
            <p:cNvSpPr>
              <a:spLocks noChangeShapeType="1"/>
            </p:cNvSpPr>
            <p:nvPr/>
          </p:nvSpPr>
          <p:spPr bwMode="auto">
            <a:xfrm rot="5400000" flipH="1">
              <a:off x="4176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5" name="Line 199"/>
            <p:cNvSpPr>
              <a:spLocks noChangeShapeType="1"/>
            </p:cNvSpPr>
            <p:nvPr/>
          </p:nvSpPr>
          <p:spPr bwMode="auto">
            <a:xfrm rot="5400000" flipH="1" flipV="1">
              <a:off x="4152" y="2616"/>
              <a:ext cx="96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6" name="Line 200"/>
            <p:cNvSpPr>
              <a:spLocks noChangeShapeType="1"/>
            </p:cNvSpPr>
            <p:nvPr/>
          </p:nvSpPr>
          <p:spPr bwMode="auto">
            <a:xfrm rot="5400000">
              <a:off x="3864" y="2376"/>
              <a:ext cx="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7" name="Text Box 201"/>
            <p:cNvSpPr txBox="1">
              <a:spLocks noChangeArrowheads="1"/>
            </p:cNvSpPr>
            <p:nvPr/>
          </p:nvSpPr>
          <p:spPr bwMode="auto">
            <a:xfrm>
              <a:off x="3456" y="177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contact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98" name="Text Box 202"/>
            <p:cNvSpPr txBox="1">
              <a:spLocks noChangeArrowheads="1"/>
            </p:cNvSpPr>
            <p:nvPr/>
          </p:nvSpPr>
          <p:spPr bwMode="auto">
            <a:xfrm>
              <a:off x="4752" y="177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contact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99" name="Text Box 203"/>
            <p:cNvSpPr txBox="1">
              <a:spLocks noChangeArrowheads="1"/>
            </p:cNvSpPr>
            <p:nvPr/>
          </p:nvSpPr>
          <p:spPr bwMode="auto">
            <a:xfrm>
              <a:off x="3408" y="288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sample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300" name="Line 204"/>
            <p:cNvSpPr>
              <a:spLocks noChangeShapeType="1"/>
            </p:cNvSpPr>
            <p:nvPr/>
          </p:nvSpPr>
          <p:spPr bwMode="auto">
            <a:xfrm>
              <a:off x="3360" y="2256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5387" name="Object 205"/>
            <p:cNvGraphicFramePr>
              <a:graphicFrameLocks noChangeAspect="1"/>
            </p:cNvGraphicFramePr>
            <p:nvPr/>
          </p:nvGraphicFramePr>
          <p:xfrm>
            <a:off x="3120" y="2304"/>
            <a:ext cx="164" cy="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8" name="Equation" r:id="rId16" imgW="126835" imgH="202936" progId="Equation.3">
                    <p:embed/>
                  </p:oleObj>
                </mc:Choice>
                <mc:Fallback>
                  <p:oleObj name="Equation" r:id="rId16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304"/>
                          <a:ext cx="164" cy="2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2" name="Line 206"/>
            <p:cNvSpPr>
              <a:spLocks noChangeShapeType="1"/>
            </p:cNvSpPr>
            <p:nvPr/>
          </p:nvSpPr>
          <p:spPr bwMode="auto">
            <a:xfrm flipV="1">
              <a:off x="5280" y="2256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03" name="Line 207"/>
            <p:cNvSpPr>
              <a:spLocks noChangeShapeType="1"/>
            </p:cNvSpPr>
            <p:nvPr/>
          </p:nvSpPr>
          <p:spPr bwMode="auto">
            <a:xfrm>
              <a:off x="4176" y="288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04" name="Line 208"/>
            <p:cNvSpPr>
              <a:spLocks noChangeShapeType="1"/>
            </p:cNvSpPr>
            <p:nvPr/>
          </p:nvSpPr>
          <p:spPr bwMode="auto">
            <a:xfrm rot="5400000">
              <a:off x="4776" y="2376"/>
              <a:ext cx="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5391" name="Group 209"/>
            <p:cNvGrpSpPr>
              <a:grpSpLocks/>
            </p:cNvGrpSpPr>
            <p:nvPr/>
          </p:nvGrpSpPr>
          <p:grpSpPr bwMode="auto">
            <a:xfrm>
              <a:off x="3456" y="2112"/>
              <a:ext cx="144" cy="576"/>
              <a:chOff x="3456" y="3312"/>
              <a:chExt cx="144" cy="576"/>
            </a:xfrm>
          </p:grpSpPr>
          <p:sp>
            <p:nvSpPr>
              <p:cNvPr id="4306" name="Line 210"/>
              <p:cNvSpPr>
                <a:spLocks noChangeShapeType="1"/>
              </p:cNvSpPr>
              <p:nvPr/>
            </p:nvSpPr>
            <p:spPr bwMode="auto">
              <a:xfrm>
                <a:off x="3552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07" name="Line 211"/>
              <p:cNvSpPr>
                <a:spLocks noChangeShapeType="1"/>
              </p:cNvSpPr>
              <p:nvPr/>
            </p:nvSpPr>
            <p:spPr bwMode="auto">
              <a:xfrm flipH="1">
                <a:off x="3456" y="345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08" name="Line 212"/>
              <p:cNvSpPr>
                <a:spLocks noChangeShapeType="1"/>
              </p:cNvSpPr>
              <p:nvPr/>
            </p:nvSpPr>
            <p:spPr bwMode="auto">
              <a:xfrm flipH="1" flipV="1">
                <a:off x="3456" y="350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09" name="Line 213"/>
              <p:cNvSpPr>
                <a:spLocks noChangeShapeType="1"/>
              </p:cNvSpPr>
              <p:nvPr/>
            </p:nvSpPr>
            <p:spPr bwMode="auto">
              <a:xfrm flipH="1">
                <a:off x="3456" y="355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0" name="Line 214"/>
              <p:cNvSpPr>
                <a:spLocks noChangeShapeType="1"/>
              </p:cNvSpPr>
              <p:nvPr/>
            </p:nvSpPr>
            <p:spPr bwMode="auto">
              <a:xfrm flipH="1" flipV="1">
                <a:off x="3456" y="360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1" name="Line 215"/>
              <p:cNvSpPr>
                <a:spLocks noChangeShapeType="1"/>
              </p:cNvSpPr>
              <p:nvPr/>
            </p:nvSpPr>
            <p:spPr bwMode="auto">
              <a:xfrm>
                <a:off x="3552" y="374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2" name="Line 216"/>
              <p:cNvSpPr>
                <a:spLocks noChangeShapeType="1"/>
              </p:cNvSpPr>
              <p:nvPr/>
            </p:nvSpPr>
            <p:spPr bwMode="auto">
              <a:xfrm flipH="1">
                <a:off x="3456" y="3648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3" name="Line 217"/>
              <p:cNvSpPr>
                <a:spLocks noChangeShapeType="1"/>
              </p:cNvSpPr>
              <p:nvPr/>
            </p:nvSpPr>
            <p:spPr bwMode="auto">
              <a:xfrm flipH="1" flipV="1">
                <a:off x="3456" y="369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5392" name="Group 218"/>
            <p:cNvGrpSpPr>
              <a:grpSpLocks/>
            </p:cNvGrpSpPr>
            <p:nvPr/>
          </p:nvGrpSpPr>
          <p:grpSpPr bwMode="auto">
            <a:xfrm rot="10800000">
              <a:off x="5040" y="2112"/>
              <a:ext cx="144" cy="576"/>
              <a:chOff x="4320" y="3312"/>
              <a:chExt cx="144" cy="576"/>
            </a:xfrm>
          </p:grpSpPr>
          <p:sp>
            <p:nvSpPr>
              <p:cNvPr id="4315" name="Line 219"/>
              <p:cNvSpPr>
                <a:spLocks noChangeShapeType="1"/>
              </p:cNvSpPr>
              <p:nvPr/>
            </p:nvSpPr>
            <p:spPr bwMode="auto">
              <a:xfrm>
                <a:off x="4418" y="331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6" name="Line 220"/>
              <p:cNvSpPr>
                <a:spLocks noChangeShapeType="1"/>
              </p:cNvSpPr>
              <p:nvPr/>
            </p:nvSpPr>
            <p:spPr bwMode="auto">
              <a:xfrm flipH="1">
                <a:off x="4322" y="345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7" name="Line 221"/>
              <p:cNvSpPr>
                <a:spLocks noChangeShapeType="1"/>
              </p:cNvSpPr>
              <p:nvPr/>
            </p:nvSpPr>
            <p:spPr bwMode="auto">
              <a:xfrm flipH="1" flipV="1">
                <a:off x="4322" y="3506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8" name="Line 222"/>
              <p:cNvSpPr>
                <a:spLocks noChangeShapeType="1"/>
              </p:cNvSpPr>
              <p:nvPr/>
            </p:nvSpPr>
            <p:spPr bwMode="auto">
              <a:xfrm flipH="1">
                <a:off x="4322" y="355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9" name="Line 223"/>
              <p:cNvSpPr>
                <a:spLocks noChangeShapeType="1"/>
              </p:cNvSpPr>
              <p:nvPr/>
            </p:nvSpPr>
            <p:spPr bwMode="auto">
              <a:xfrm flipH="1" flipV="1">
                <a:off x="4322" y="360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20" name="Line 224"/>
              <p:cNvSpPr>
                <a:spLocks noChangeShapeType="1"/>
              </p:cNvSpPr>
              <p:nvPr/>
            </p:nvSpPr>
            <p:spPr bwMode="auto">
              <a:xfrm>
                <a:off x="4418" y="374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21" name="Line 225"/>
              <p:cNvSpPr>
                <a:spLocks noChangeShapeType="1"/>
              </p:cNvSpPr>
              <p:nvPr/>
            </p:nvSpPr>
            <p:spPr bwMode="auto">
              <a:xfrm flipH="1">
                <a:off x="4322" y="365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22" name="Line 226"/>
              <p:cNvSpPr>
                <a:spLocks noChangeShapeType="1"/>
              </p:cNvSpPr>
              <p:nvPr/>
            </p:nvSpPr>
            <p:spPr bwMode="auto">
              <a:xfrm flipH="1" flipV="1">
                <a:off x="4322" y="369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aphicFrame>
          <p:nvGraphicFramePr>
            <p:cNvPr id="15393" name="Object 227"/>
            <p:cNvGraphicFramePr>
              <a:graphicFrameLocks noChangeAspect="1"/>
            </p:cNvGraphicFramePr>
            <p:nvPr/>
          </p:nvGraphicFramePr>
          <p:xfrm>
            <a:off x="4272" y="1872"/>
            <a:ext cx="184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29" name="Equation" r:id="rId17" imgW="152202" imgH="177569" progId="Equation.3">
                    <p:embed/>
                  </p:oleObj>
                </mc:Choice>
                <mc:Fallback>
                  <p:oleObj name="Equation" r:id="rId17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1872"/>
                          <a:ext cx="184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324" name="AutoShape 228"/>
            <p:cNvCxnSpPr>
              <a:cxnSpLocks noChangeShapeType="1"/>
              <a:stCxn id="4273" idx="0"/>
            </p:cNvCxnSpPr>
            <p:nvPr/>
          </p:nvCxnSpPr>
          <p:spPr bwMode="auto">
            <a:xfrm flipV="1">
              <a:off x="3936" y="1968"/>
              <a:ext cx="227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25" name="AutoShape 229"/>
            <p:cNvCxnSpPr>
              <a:cxnSpLocks noChangeShapeType="1"/>
              <a:endCxn id="4287" idx="1"/>
            </p:cNvCxnSpPr>
            <p:nvPr/>
          </p:nvCxnSpPr>
          <p:spPr bwMode="auto">
            <a:xfrm>
              <a:off x="4512" y="1968"/>
              <a:ext cx="192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aphicFrame>
          <p:nvGraphicFramePr>
            <p:cNvPr id="15396" name="Object 230"/>
            <p:cNvGraphicFramePr>
              <a:graphicFrameLocks noChangeAspect="1"/>
            </p:cNvGraphicFramePr>
            <p:nvPr/>
          </p:nvGraphicFramePr>
          <p:xfrm>
            <a:off x="4224" y="2928"/>
            <a:ext cx="164" cy="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30" name="Equation" r:id="rId18" imgW="126835" imgH="202936" progId="Equation.3">
                    <p:embed/>
                  </p:oleObj>
                </mc:Choice>
                <mc:Fallback>
                  <p:oleObj name="Equation" r:id="rId18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928"/>
                          <a:ext cx="164" cy="2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97" name="Object 231"/>
            <p:cNvGraphicFramePr>
              <a:graphicFrameLocks noChangeAspect="1"/>
            </p:cNvGraphicFramePr>
            <p:nvPr/>
          </p:nvGraphicFramePr>
          <p:xfrm>
            <a:off x="5328" y="2304"/>
            <a:ext cx="164" cy="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31" name="Equation" r:id="rId19" imgW="126835" imgH="202936" progId="Equation.3">
                    <p:embed/>
                  </p:oleObj>
                </mc:Choice>
                <mc:Fallback>
                  <p:oleObj name="Equation" r:id="rId19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8" y="2304"/>
                          <a:ext cx="164" cy="2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28" name="Line 232"/>
            <p:cNvSpPr>
              <a:spLocks noChangeShapeType="1"/>
            </p:cNvSpPr>
            <p:nvPr/>
          </p:nvSpPr>
          <p:spPr bwMode="auto">
            <a:xfrm flipH="1">
              <a:off x="3648" y="2112"/>
              <a:ext cx="83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29" name="Line 233"/>
            <p:cNvSpPr>
              <a:spLocks noChangeShapeType="1"/>
            </p:cNvSpPr>
            <p:nvPr/>
          </p:nvSpPr>
          <p:spPr bwMode="auto">
            <a:xfrm>
              <a:off x="3731" y="2112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30" name="Line 234"/>
            <p:cNvSpPr>
              <a:spLocks noChangeShapeType="1"/>
            </p:cNvSpPr>
            <p:nvPr/>
          </p:nvSpPr>
          <p:spPr bwMode="auto">
            <a:xfrm flipH="1">
              <a:off x="4848" y="2064"/>
              <a:ext cx="83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31" name="Line 235"/>
            <p:cNvSpPr>
              <a:spLocks noChangeShapeType="1"/>
            </p:cNvSpPr>
            <p:nvPr/>
          </p:nvSpPr>
          <p:spPr bwMode="auto">
            <a:xfrm>
              <a:off x="4931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32" name="Line 236"/>
            <p:cNvSpPr>
              <a:spLocks noChangeShapeType="1"/>
            </p:cNvSpPr>
            <p:nvPr/>
          </p:nvSpPr>
          <p:spPr bwMode="auto">
            <a:xfrm flipV="1">
              <a:off x="3744" y="278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graphicFrame>
        <p:nvGraphicFramePr>
          <p:cNvPr id="15373" name="Object 168"/>
          <p:cNvGraphicFramePr>
            <a:graphicFrameLocks noChangeAspect="1"/>
          </p:cNvGraphicFramePr>
          <p:nvPr/>
        </p:nvGraphicFramePr>
        <p:xfrm>
          <a:off x="6248400" y="4876800"/>
          <a:ext cx="78105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32" name="Equation" r:id="rId20" imgW="381000" imgH="165100" progId="Equation.3">
                  <p:embed/>
                </p:oleObj>
              </mc:Choice>
              <mc:Fallback>
                <p:oleObj name="Equation" r:id="rId20" imgW="381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876800"/>
                        <a:ext cx="78105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920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8110" y="134938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cs typeface="Arial" charset="0"/>
              </a:rPr>
              <a:t>Resistivity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71088" y="1295400"/>
            <a:ext cx="312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cs typeface="Arial" charset="0"/>
              </a:rPr>
              <a:t>Two-point probe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954704" y="129540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cs typeface="Arial" charset="0"/>
              </a:rPr>
              <a:t>Four-point probe</a:t>
            </a: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5398480" y="6012329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cs typeface="Arial" charset="0"/>
              </a:rPr>
              <a:t>Measures sample only</a:t>
            </a:r>
          </a:p>
        </p:txBody>
      </p:sp>
      <p:grpSp>
        <p:nvGrpSpPr>
          <p:cNvPr id="16391" name="Group 174"/>
          <p:cNvGrpSpPr>
            <a:grpSpLocks/>
          </p:cNvGrpSpPr>
          <p:nvPr/>
        </p:nvGrpSpPr>
        <p:grpSpPr bwMode="auto">
          <a:xfrm>
            <a:off x="594888" y="2514600"/>
            <a:ext cx="3657600" cy="1738313"/>
            <a:chOff x="3120" y="3168"/>
            <a:chExt cx="2304" cy="1095"/>
          </a:xfrm>
        </p:grpSpPr>
        <p:grpSp>
          <p:nvGrpSpPr>
            <p:cNvPr id="16459" name="Group 136"/>
            <p:cNvGrpSpPr>
              <a:grpSpLocks/>
            </p:cNvGrpSpPr>
            <p:nvPr/>
          </p:nvGrpSpPr>
          <p:grpSpPr bwMode="auto">
            <a:xfrm>
              <a:off x="3648" y="3408"/>
              <a:ext cx="1152" cy="624"/>
              <a:chOff x="3264" y="3312"/>
              <a:chExt cx="1152" cy="624"/>
            </a:xfrm>
          </p:grpSpPr>
          <p:grpSp>
            <p:nvGrpSpPr>
              <p:cNvPr id="16470" name="Group 137"/>
              <p:cNvGrpSpPr>
                <a:grpSpLocks/>
              </p:cNvGrpSpPr>
              <p:nvPr/>
            </p:nvGrpSpPr>
            <p:grpSpPr bwMode="auto">
              <a:xfrm>
                <a:off x="3264" y="3312"/>
                <a:ext cx="144" cy="576"/>
                <a:chOff x="3456" y="3312"/>
                <a:chExt cx="144" cy="576"/>
              </a:xfrm>
            </p:grpSpPr>
            <p:sp>
              <p:nvSpPr>
                <p:cNvPr id="4234" name="Line 138"/>
                <p:cNvSpPr>
                  <a:spLocks noChangeShapeType="1"/>
                </p:cNvSpPr>
                <p:nvPr/>
              </p:nvSpPr>
              <p:spPr bwMode="auto">
                <a:xfrm>
                  <a:off x="3552" y="3312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5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3456" y="345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6" name="Line 140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504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7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3456" y="3552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8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60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39" name="Line 143"/>
                <p:cNvSpPr>
                  <a:spLocks noChangeShapeType="1"/>
                </p:cNvSpPr>
                <p:nvPr/>
              </p:nvSpPr>
              <p:spPr bwMode="auto">
                <a:xfrm>
                  <a:off x="3552" y="3744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0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3456" y="3648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1" name="Line 14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6" y="369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16471" name="Group 146"/>
              <p:cNvGrpSpPr>
                <a:grpSpLocks/>
              </p:cNvGrpSpPr>
              <p:nvPr/>
            </p:nvGrpSpPr>
            <p:grpSpPr bwMode="auto">
              <a:xfrm rot="10800000">
                <a:off x="4272" y="3312"/>
                <a:ext cx="144" cy="576"/>
                <a:chOff x="4320" y="3312"/>
                <a:chExt cx="144" cy="576"/>
              </a:xfrm>
            </p:grpSpPr>
            <p:sp>
              <p:nvSpPr>
                <p:cNvPr id="4243" name="Line 147"/>
                <p:cNvSpPr>
                  <a:spLocks noChangeShapeType="1"/>
                </p:cNvSpPr>
                <p:nvPr/>
              </p:nvSpPr>
              <p:spPr bwMode="auto">
                <a:xfrm>
                  <a:off x="4418" y="3314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4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4322" y="3458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5" name="Line 149"/>
                <p:cNvSpPr>
                  <a:spLocks noChangeShapeType="1"/>
                </p:cNvSpPr>
                <p:nvPr/>
              </p:nvSpPr>
              <p:spPr bwMode="auto">
                <a:xfrm flipH="1" flipV="1">
                  <a:off x="4322" y="3506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6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4322" y="3554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7" name="Line 151"/>
                <p:cNvSpPr>
                  <a:spLocks noChangeShapeType="1"/>
                </p:cNvSpPr>
                <p:nvPr/>
              </p:nvSpPr>
              <p:spPr bwMode="auto">
                <a:xfrm flipH="1" flipV="1">
                  <a:off x="4322" y="3602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8" name="Line 152"/>
                <p:cNvSpPr>
                  <a:spLocks noChangeShapeType="1"/>
                </p:cNvSpPr>
                <p:nvPr/>
              </p:nvSpPr>
              <p:spPr bwMode="auto">
                <a:xfrm>
                  <a:off x="4418" y="3746"/>
                  <a:ext cx="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49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4322" y="365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0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4322" y="3698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16472" name="Group 155"/>
              <p:cNvGrpSpPr>
                <a:grpSpLocks/>
              </p:cNvGrpSpPr>
              <p:nvPr/>
            </p:nvGrpSpPr>
            <p:grpSpPr bwMode="auto">
              <a:xfrm>
                <a:off x="3360" y="3792"/>
                <a:ext cx="960" cy="144"/>
                <a:chOff x="3360" y="3792"/>
                <a:chExt cx="960" cy="144"/>
              </a:xfrm>
            </p:grpSpPr>
            <p:sp>
              <p:nvSpPr>
                <p:cNvPr id="4252" name="Line 156"/>
                <p:cNvSpPr>
                  <a:spLocks noChangeShapeType="1"/>
                </p:cNvSpPr>
                <p:nvPr/>
              </p:nvSpPr>
              <p:spPr bwMode="auto">
                <a:xfrm rot="5400000">
                  <a:off x="4152" y="3720"/>
                  <a:ext cx="0" cy="3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3" name="Line 157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912" y="381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4" name="Line 158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840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5" name="Line 159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792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6" name="Line 160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744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7" name="Line 161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696" y="3840"/>
                  <a:ext cx="144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8" name="Line 162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672" y="3816"/>
                  <a:ext cx="96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4259" name="Line 163"/>
                <p:cNvSpPr>
                  <a:spLocks noChangeShapeType="1"/>
                </p:cNvSpPr>
                <p:nvPr/>
              </p:nvSpPr>
              <p:spPr bwMode="auto">
                <a:xfrm rot="5400000">
                  <a:off x="3528" y="3720"/>
                  <a:ext cx="0" cy="3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</p:grpSp>
        <p:sp>
          <p:nvSpPr>
            <p:cNvPr id="4260" name="Text Box 164"/>
            <p:cNvSpPr txBox="1">
              <a:spLocks noChangeArrowheads="1"/>
            </p:cNvSpPr>
            <p:nvPr/>
          </p:nvSpPr>
          <p:spPr bwMode="auto">
            <a:xfrm>
              <a:off x="3120" y="360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contact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61" name="Text Box 165"/>
            <p:cNvSpPr txBox="1">
              <a:spLocks noChangeArrowheads="1"/>
            </p:cNvSpPr>
            <p:nvPr/>
          </p:nvSpPr>
          <p:spPr bwMode="auto">
            <a:xfrm>
              <a:off x="4800" y="360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contact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62" name="Text Box 166"/>
            <p:cNvSpPr txBox="1">
              <a:spLocks noChangeArrowheads="1"/>
            </p:cNvSpPr>
            <p:nvPr/>
          </p:nvSpPr>
          <p:spPr bwMode="auto">
            <a:xfrm>
              <a:off x="3936" y="4032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sample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63" name="Line 167"/>
            <p:cNvSpPr>
              <a:spLocks noChangeShapeType="1"/>
            </p:cNvSpPr>
            <p:nvPr/>
          </p:nvSpPr>
          <p:spPr bwMode="auto">
            <a:xfrm>
              <a:off x="3888" y="3504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6464" name="Object 168"/>
            <p:cNvGraphicFramePr>
              <a:graphicFrameLocks noChangeAspect="1"/>
            </p:cNvGraphicFramePr>
            <p:nvPr/>
          </p:nvGraphicFramePr>
          <p:xfrm>
            <a:off x="4136" y="3654"/>
            <a:ext cx="148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4" name="Equation" r:id="rId4" imgW="114300" imgH="152400" progId="Equation.3">
                    <p:embed/>
                  </p:oleObj>
                </mc:Choice>
                <mc:Fallback>
                  <p:oleObj name="Equation" r:id="rId4" imgW="1143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6" y="3654"/>
                          <a:ext cx="148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65" name="Line 169"/>
            <p:cNvSpPr>
              <a:spLocks noChangeShapeType="1"/>
            </p:cNvSpPr>
            <p:nvPr/>
          </p:nvSpPr>
          <p:spPr bwMode="auto">
            <a:xfrm flipV="1">
              <a:off x="4560" y="3504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66" name="Line 170"/>
            <p:cNvSpPr>
              <a:spLocks noChangeShapeType="1"/>
            </p:cNvSpPr>
            <p:nvPr/>
          </p:nvSpPr>
          <p:spPr bwMode="auto">
            <a:xfrm>
              <a:off x="4080" y="384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6467" name="Object 171"/>
            <p:cNvGraphicFramePr>
              <a:graphicFrameLocks noChangeAspect="1"/>
            </p:cNvGraphicFramePr>
            <p:nvPr/>
          </p:nvGraphicFramePr>
          <p:xfrm>
            <a:off x="4128" y="3168"/>
            <a:ext cx="184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5" name="Equation" r:id="rId6" imgW="152202" imgH="177569" progId="Equation.3">
                    <p:embed/>
                  </p:oleObj>
                </mc:Choice>
                <mc:Fallback>
                  <p:oleObj name="Equation" r:id="rId6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168"/>
                          <a:ext cx="184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268" name="AutoShape 172"/>
            <p:cNvCxnSpPr>
              <a:cxnSpLocks noChangeShapeType="1"/>
              <a:stCxn id="4234" idx="0"/>
            </p:cNvCxnSpPr>
            <p:nvPr/>
          </p:nvCxnSpPr>
          <p:spPr bwMode="auto">
            <a:xfrm flipV="1">
              <a:off x="3744" y="3264"/>
              <a:ext cx="275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69" name="AutoShape 173"/>
            <p:cNvCxnSpPr>
              <a:cxnSpLocks noChangeShapeType="1"/>
              <a:endCxn id="4248" idx="1"/>
            </p:cNvCxnSpPr>
            <p:nvPr/>
          </p:nvCxnSpPr>
          <p:spPr bwMode="auto">
            <a:xfrm>
              <a:off x="4368" y="3264"/>
              <a:ext cx="335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392" name="Group 175"/>
          <p:cNvGrpSpPr>
            <a:grpSpLocks/>
          </p:cNvGrpSpPr>
          <p:nvPr/>
        </p:nvGrpSpPr>
        <p:grpSpPr bwMode="auto">
          <a:xfrm>
            <a:off x="4738804" y="2133600"/>
            <a:ext cx="3740150" cy="2130425"/>
            <a:chOff x="3128" y="1776"/>
            <a:chExt cx="2356" cy="1342"/>
          </a:xfrm>
        </p:grpSpPr>
        <p:grpSp>
          <p:nvGrpSpPr>
            <p:cNvPr id="16397" name="Group 176"/>
            <p:cNvGrpSpPr>
              <a:grpSpLocks/>
            </p:cNvGrpSpPr>
            <p:nvPr/>
          </p:nvGrpSpPr>
          <p:grpSpPr bwMode="auto">
            <a:xfrm>
              <a:off x="3840" y="2112"/>
              <a:ext cx="144" cy="576"/>
              <a:chOff x="3456" y="3312"/>
              <a:chExt cx="144" cy="576"/>
            </a:xfrm>
          </p:grpSpPr>
          <p:sp>
            <p:nvSpPr>
              <p:cNvPr id="4273" name="Line 177"/>
              <p:cNvSpPr>
                <a:spLocks noChangeShapeType="1"/>
              </p:cNvSpPr>
              <p:nvPr/>
            </p:nvSpPr>
            <p:spPr bwMode="auto">
              <a:xfrm>
                <a:off x="3552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4" name="Line 178"/>
              <p:cNvSpPr>
                <a:spLocks noChangeShapeType="1"/>
              </p:cNvSpPr>
              <p:nvPr/>
            </p:nvSpPr>
            <p:spPr bwMode="auto">
              <a:xfrm flipH="1">
                <a:off x="3456" y="345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5" name="Line 179"/>
              <p:cNvSpPr>
                <a:spLocks noChangeShapeType="1"/>
              </p:cNvSpPr>
              <p:nvPr/>
            </p:nvSpPr>
            <p:spPr bwMode="auto">
              <a:xfrm flipH="1" flipV="1">
                <a:off x="3456" y="350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6" name="Line 180"/>
              <p:cNvSpPr>
                <a:spLocks noChangeShapeType="1"/>
              </p:cNvSpPr>
              <p:nvPr/>
            </p:nvSpPr>
            <p:spPr bwMode="auto">
              <a:xfrm flipH="1">
                <a:off x="3456" y="355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7" name="Line 181"/>
              <p:cNvSpPr>
                <a:spLocks noChangeShapeType="1"/>
              </p:cNvSpPr>
              <p:nvPr/>
            </p:nvSpPr>
            <p:spPr bwMode="auto">
              <a:xfrm flipH="1" flipV="1">
                <a:off x="3456" y="360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8" name="Line 182"/>
              <p:cNvSpPr>
                <a:spLocks noChangeShapeType="1"/>
              </p:cNvSpPr>
              <p:nvPr/>
            </p:nvSpPr>
            <p:spPr bwMode="auto">
              <a:xfrm>
                <a:off x="3552" y="374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79" name="Line 183"/>
              <p:cNvSpPr>
                <a:spLocks noChangeShapeType="1"/>
              </p:cNvSpPr>
              <p:nvPr/>
            </p:nvSpPr>
            <p:spPr bwMode="auto">
              <a:xfrm flipH="1">
                <a:off x="3456" y="3648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0" name="Line 184"/>
              <p:cNvSpPr>
                <a:spLocks noChangeShapeType="1"/>
              </p:cNvSpPr>
              <p:nvPr/>
            </p:nvSpPr>
            <p:spPr bwMode="auto">
              <a:xfrm flipH="1" flipV="1">
                <a:off x="3456" y="369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6398" name="Group 185"/>
            <p:cNvGrpSpPr>
              <a:grpSpLocks/>
            </p:cNvGrpSpPr>
            <p:nvPr/>
          </p:nvGrpSpPr>
          <p:grpSpPr bwMode="auto">
            <a:xfrm rot="10800000">
              <a:off x="4656" y="2112"/>
              <a:ext cx="144" cy="576"/>
              <a:chOff x="4320" y="3312"/>
              <a:chExt cx="144" cy="576"/>
            </a:xfrm>
          </p:grpSpPr>
          <p:sp>
            <p:nvSpPr>
              <p:cNvPr id="4282" name="Line 186"/>
              <p:cNvSpPr>
                <a:spLocks noChangeShapeType="1"/>
              </p:cNvSpPr>
              <p:nvPr/>
            </p:nvSpPr>
            <p:spPr bwMode="auto">
              <a:xfrm>
                <a:off x="4418" y="331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3" name="Line 187"/>
              <p:cNvSpPr>
                <a:spLocks noChangeShapeType="1"/>
              </p:cNvSpPr>
              <p:nvPr/>
            </p:nvSpPr>
            <p:spPr bwMode="auto">
              <a:xfrm flipH="1">
                <a:off x="4322" y="345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4" name="Line 188"/>
              <p:cNvSpPr>
                <a:spLocks noChangeShapeType="1"/>
              </p:cNvSpPr>
              <p:nvPr/>
            </p:nvSpPr>
            <p:spPr bwMode="auto">
              <a:xfrm flipH="1" flipV="1">
                <a:off x="4322" y="3506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5" name="Line 189"/>
              <p:cNvSpPr>
                <a:spLocks noChangeShapeType="1"/>
              </p:cNvSpPr>
              <p:nvPr/>
            </p:nvSpPr>
            <p:spPr bwMode="auto">
              <a:xfrm flipH="1">
                <a:off x="4322" y="355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6" name="Line 190"/>
              <p:cNvSpPr>
                <a:spLocks noChangeShapeType="1"/>
              </p:cNvSpPr>
              <p:nvPr/>
            </p:nvSpPr>
            <p:spPr bwMode="auto">
              <a:xfrm flipH="1" flipV="1">
                <a:off x="4322" y="360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7" name="Line 191"/>
              <p:cNvSpPr>
                <a:spLocks noChangeShapeType="1"/>
              </p:cNvSpPr>
              <p:nvPr/>
            </p:nvSpPr>
            <p:spPr bwMode="auto">
              <a:xfrm>
                <a:off x="4418" y="374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8" name="Line 192"/>
              <p:cNvSpPr>
                <a:spLocks noChangeShapeType="1"/>
              </p:cNvSpPr>
              <p:nvPr/>
            </p:nvSpPr>
            <p:spPr bwMode="auto">
              <a:xfrm flipH="1">
                <a:off x="4322" y="365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89" name="Line 193"/>
              <p:cNvSpPr>
                <a:spLocks noChangeShapeType="1"/>
              </p:cNvSpPr>
              <p:nvPr/>
            </p:nvSpPr>
            <p:spPr bwMode="auto">
              <a:xfrm flipH="1" flipV="1">
                <a:off x="4322" y="369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4290" name="Line 194"/>
            <p:cNvSpPr>
              <a:spLocks noChangeShapeType="1"/>
            </p:cNvSpPr>
            <p:nvPr/>
          </p:nvSpPr>
          <p:spPr bwMode="auto">
            <a:xfrm rot="5400000" flipH="1">
              <a:off x="4392" y="2616"/>
              <a:ext cx="96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1" name="Line 195"/>
            <p:cNvSpPr>
              <a:spLocks noChangeShapeType="1"/>
            </p:cNvSpPr>
            <p:nvPr/>
          </p:nvSpPr>
          <p:spPr bwMode="auto">
            <a:xfrm rot="5400000" flipH="1" flipV="1">
              <a:off x="4320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2" name="Line 196"/>
            <p:cNvSpPr>
              <a:spLocks noChangeShapeType="1"/>
            </p:cNvSpPr>
            <p:nvPr/>
          </p:nvSpPr>
          <p:spPr bwMode="auto">
            <a:xfrm rot="5400000" flipH="1">
              <a:off x="4272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3" name="Line 197"/>
            <p:cNvSpPr>
              <a:spLocks noChangeShapeType="1"/>
            </p:cNvSpPr>
            <p:nvPr/>
          </p:nvSpPr>
          <p:spPr bwMode="auto">
            <a:xfrm rot="5400000" flipH="1" flipV="1">
              <a:off x="4224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4" name="Line 198"/>
            <p:cNvSpPr>
              <a:spLocks noChangeShapeType="1"/>
            </p:cNvSpPr>
            <p:nvPr/>
          </p:nvSpPr>
          <p:spPr bwMode="auto">
            <a:xfrm rot="5400000" flipH="1">
              <a:off x="4176" y="2640"/>
              <a:ext cx="144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5" name="Line 199"/>
            <p:cNvSpPr>
              <a:spLocks noChangeShapeType="1"/>
            </p:cNvSpPr>
            <p:nvPr/>
          </p:nvSpPr>
          <p:spPr bwMode="auto">
            <a:xfrm rot="5400000" flipH="1" flipV="1">
              <a:off x="4152" y="2616"/>
              <a:ext cx="96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6" name="Line 200"/>
            <p:cNvSpPr>
              <a:spLocks noChangeShapeType="1"/>
            </p:cNvSpPr>
            <p:nvPr/>
          </p:nvSpPr>
          <p:spPr bwMode="auto">
            <a:xfrm rot="5400000">
              <a:off x="3864" y="2376"/>
              <a:ext cx="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97" name="Text Box 201"/>
            <p:cNvSpPr txBox="1">
              <a:spLocks noChangeArrowheads="1"/>
            </p:cNvSpPr>
            <p:nvPr/>
          </p:nvSpPr>
          <p:spPr bwMode="auto">
            <a:xfrm>
              <a:off x="3456" y="177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contact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98" name="Text Box 202"/>
            <p:cNvSpPr txBox="1">
              <a:spLocks noChangeArrowheads="1"/>
            </p:cNvSpPr>
            <p:nvPr/>
          </p:nvSpPr>
          <p:spPr bwMode="auto">
            <a:xfrm>
              <a:off x="4752" y="177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contact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299" name="Text Box 203"/>
            <p:cNvSpPr txBox="1">
              <a:spLocks noChangeArrowheads="1"/>
            </p:cNvSpPr>
            <p:nvPr/>
          </p:nvSpPr>
          <p:spPr bwMode="auto">
            <a:xfrm>
              <a:off x="3408" y="288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Arial" charset="0"/>
                </a:rPr>
                <a:t>R</a:t>
              </a:r>
              <a:r>
                <a:rPr lang="en-US" sz="1800" baseline="-25000">
                  <a:cs typeface="Arial" charset="0"/>
                </a:rPr>
                <a:t>sample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4300" name="Line 204"/>
            <p:cNvSpPr>
              <a:spLocks noChangeShapeType="1"/>
            </p:cNvSpPr>
            <p:nvPr/>
          </p:nvSpPr>
          <p:spPr bwMode="auto">
            <a:xfrm>
              <a:off x="3360" y="2256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aphicFrame>
          <p:nvGraphicFramePr>
            <p:cNvPr id="16410" name="Object 205"/>
            <p:cNvGraphicFramePr>
              <a:graphicFrameLocks noChangeAspect="1"/>
            </p:cNvGraphicFramePr>
            <p:nvPr/>
          </p:nvGraphicFramePr>
          <p:xfrm>
            <a:off x="3128" y="2331"/>
            <a:ext cx="147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6" name="Equation" r:id="rId8" imgW="114300" imgH="152400" progId="Equation.3">
                    <p:embed/>
                  </p:oleObj>
                </mc:Choice>
                <mc:Fallback>
                  <p:oleObj name="Equation" r:id="rId8" imgW="1143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8" y="2331"/>
                          <a:ext cx="147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2" name="Line 206"/>
            <p:cNvSpPr>
              <a:spLocks noChangeShapeType="1"/>
            </p:cNvSpPr>
            <p:nvPr/>
          </p:nvSpPr>
          <p:spPr bwMode="auto">
            <a:xfrm flipV="1">
              <a:off x="5280" y="2256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03" name="Line 207"/>
            <p:cNvSpPr>
              <a:spLocks noChangeShapeType="1"/>
            </p:cNvSpPr>
            <p:nvPr/>
          </p:nvSpPr>
          <p:spPr bwMode="auto">
            <a:xfrm>
              <a:off x="4176" y="288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04" name="Line 208"/>
            <p:cNvSpPr>
              <a:spLocks noChangeShapeType="1"/>
            </p:cNvSpPr>
            <p:nvPr/>
          </p:nvSpPr>
          <p:spPr bwMode="auto">
            <a:xfrm rot="5400000">
              <a:off x="4776" y="2376"/>
              <a:ext cx="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6414" name="Group 209"/>
            <p:cNvGrpSpPr>
              <a:grpSpLocks/>
            </p:cNvGrpSpPr>
            <p:nvPr/>
          </p:nvGrpSpPr>
          <p:grpSpPr bwMode="auto">
            <a:xfrm>
              <a:off x="3456" y="2112"/>
              <a:ext cx="144" cy="576"/>
              <a:chOff x="3456" y="3312"/>
              <a:chExt cx="144" cy="576"/>
            </a:xfrm>
          </p:grpSpPr>
          <p:sp>
            <p:nvSpPr>
              <p:cNvPr id="4306" name="Line 210"/>
              <p:cNvSpPr>
                <a:spLocks noChangeShapeType="1"/>
              </p:cNvSpPr>
              <p:nvPr/>
            </p:nvSpPr>
            <p:spPr bwMode="auto">
              <a:xfrm>
                <a:off x="3552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07" name="Line 211"/>
              <p:cNvSpPr>
                <a:spLocks noChangeShapeType="1"/>
              </p:cNvSpPr>
              <p:nvPr/>
            </p:nvSpPr>
            <p:spPr bwMode="auto">
              <a:xfrm flipH="1">
                <a:off x="3456" y="345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08" name="Line 212"/>
              <p:cNvSpPr>
                <a:spLocks noChangeShapeType="1"/>
              </p:cNvSpPr>
              <p:nvPr/>
            </p:nvSpPr>
            <p:spPr bwMode="auto">
              <a:xfrm flipH="1" flipV="1">
                <a:off x="3456" y="350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09" name="Line 213"/>
              <p:cNvSpPr>
                <a:spLocks noChangeShapeType="1"/>
              </p:cNvSpPr>
              <p:nvPr/>
            </p:nvSpPr>
            <p:spPr bwMode="auto">
              <a:xfrm flipH="1">
                <a:off x="3456" y="355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0" name="Line 214"/>
              <p:cNvSpPr>
                <a:spLocks noChangeShapeType="1"/>
              </p:cNvSpPr>
              <p:nvPr/>
            </p:nvSpPr>
            <p:spPr bwMode="auto">
              <a:xfrm flipH="1" flipV="1">
                <a:off x="3456" y="360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1" name="Line 215"/>
              <p:cNvSpPr>
                <a:spLocks noChangeShapeType="1"/>
              </p:cNvSpPr>
              <p:nvPr/>
            </p:nvSpPr>
            <p:spPr bwMode="auto">
              <a:xfrm>
                <a:off x="3552" y="374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2" name="Line 216"/>
              <p:cNvSpPr>
                <a:spLocks noChangeShapeType="1"/>
              </p:cNvSpPr>
              <p:nvPr/>
            </p:nvSpPr>
            <p:spPr bwMode="auto">
              <a:xfrm flipH="1">
                <a:off x="3456" y="3648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3" name="Line 217"/>
              <p:cNvSpPr>
                <a:spLocks noChangeShapeType="1"/>
              </p:cNvSpPr>
              <p:nvPr/>
            </p:nvSpPr>
            <p:spPr bwMode="auto">
              <a:xfrm flipH="1" flipV="1">
                <a:off x="3456" y="3696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6415" name="Group 218"/>
            <p:cNvGrpSpPr>
              <a:grpSpLocks/>
            </p:cNvGrpSpPr>
            <p:nvPr/>
          </p:nvGrpSpPr>
          <p:grpSpPr bwMode="auto">
            <a:xfrm rot="10800000">
              <a:off x="5040" y="2112"/>
              <a:ext cx="144" cy="576"/>
              <a:chOff x="4320" y="3312"/>
              <a:chExt cx="144" cy="576"/>
            </a:xfrm>
          </p:grpSpPr>
          <p:sp>
            <p:nvSpPr>
              <p:cNvPr id="4315" name="Line 219"/>
              <p:cNvSpPr>
                <a:spLocks noChangeShapeType="1"/>
              </p:cNvSpPr>
              <p:nvPr/>
            </p:nvSpPr>
            <p:spPr bwMode="auto">
              <a:xfrm>
                <a:off x="4418" y="331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6" name="Line 220"/>
              <p:cNvSpPr>
                <a:spLocks noChangeShapeType="1"/>
              </p:cNvSpPr>
              <p:nvPr/>
            </p:nvSpPr>
            <p:spPr bwMode="auto">
              <a:xfrm flipH="1">
                <a:off x="4322" y="345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7" name="Line 221"/>
              <p:cNvSpPr>
                <a:spLocks noChangeShapeType="1"/>
              </p:cNvSpPr>
              <p:nvPr/>
            </p:nvSpPr>
            <p:spPr bwMode="auto">
              <a:xfrm flipH="1" flipV="1">
                <a:off x="4322" y="3506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8" name="Line 222"/>
              <p:cNvSpPr>
                <a:spLocks noChangeShapeType="1"/>
              </p:cNvSpPr>
              <p:nvPr/>
            </p:nvSpPr>
            <p:spPr bwMode="auto">
              <a:xfrm flipH="1">
                <a:off x="4322" y="3554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19" name="Line 223"/>
              <p:cNvSpPr>
                <a:spLocks noChangeShapeType="1"/>
              </p:cNvSpPr>
              <p:nvPr/>
            </p:nvSpPr>
            <p:spPr bwMode="auto">
              <a:xfrm flipH="1" flipV="1">
                <a:off x="4322" y="3602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20" name="Line 224"/>
              <p:cNvSpPr>
                <a:spLocks noChangeShapeType="1"/>
              </p:cNvSpPr>
              <p:nvPr/>
            </p:nvSpPr>
            <p:spPr bwMode="auto">
              <a:xfrm>
                <a:off x="4418" y="374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21" name="Line 225"/>
              <p:cNvSpPr>
                <a:spLocks noChangeShapeType="1"/>
              </p:cNvSpPr>
              <p:nvPr/>
            </p:nvSpPr>
            <p:spPr bwMode="auto">
              <a:xfrm flipH="1">
                <a:off x="4322" y="3650"/>
                <a:ext cx="144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22" name="Line 226"/>
              <p:cNvSpPr>
                <a:spLocks noChangeShapeType="1"/>
              </p:cNvSpPr>
              <p:nvPr/>
            </p:nvSpPr>
            <p:spPr bwMode="auto">
              <a:xfrm flipH="1" flipV="1">
                <a:off x="4322" y="3698"/>
                <a:ext cx="96" cy="4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aphicFrame>
          <p:nvGraphicFramePr>
            <p:cNvPr id="16416" name="Object 227"/>
            <p:cNvGraphicFramePr>
              <a:graphicFrameLocks noChangeAspect="1"/>
            </p:cNvGraphicFramePr>
            <p:nvPr/>
          </p:nvGraphicFramePr>
          <p:xfrm>
            <a:off x="4272" y="1872"/>
            <a:ext cx="184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7" name="Equation" r:id="rId10" imgW="152202" imgH="177569" progId="Equation.3">
                    <p:embed/>
                  </p:oleObj>
                </mc:Choice>
                <mc:Fallback>
                  <p:oleObj name="Equation" r:id="rId10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1872"/>
                          <a:ext cx="184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324" name="AutoShape 228"/>
            <p:cNvCxnSpPr>
              <a:cxnSpLocks noChangeShapeType="1"/>
              <a:stCxn id="4273" idx="0"/>
            </p:cNvCxnSpPr>
            <p:nvPr/>
          </p:nvCxnSpPr>
          <p:spPr bwMode="auto">
            <a:xfrm flipV="1">
              <a:off x="3936" y="1968"/>
              <a:ext cx="227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25" name="AutoShape 229"/>
            <p:cNvCxnSpPr>
              <a:cxnSpLocks noChangeShapeType="1"/>
              <a:endCxn id="4287" idx="1"/>
            </p:cNvCxnSpPr>
            <p:nvPr/>
          </p:nvCxnSpPr>
          <p:spPr bwMode="auto">
            <a:xfrm>
              <a:off x="4512" y="1968"/>
              <a:ext cx="192" cy="13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aphicFrame>
          <p:nvGraphicFramePr>
            <p:cNvPr id="16419" name="Object 230"/>
            <p:cNvGraphicFramePr>
              <a:graphicFrameLocks noChangeAspect="1"/>
            </p:cNvGraphicFramePr>
            <p:nvPr/>
          </p:nvGraphicFramePr>
          <p:xfrm>
            <a:off x="4232" y="2955"/>
            <a:ext cx="148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8" name="Equation" r:id="rId11" imgW="114300" imgH="152400" progId="Equation.3">
                    <p:embed/>
                  </p:oleObj>
                </mc:Choice>
                <mc:Fallback>
                  <p:oleObj name="Equation" r:id="rId11" imgW="1143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32" y="2955"/>
                          <a:ext cx="148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20" name="Object 231"/>
            <p:cNvGraphicFramePr>
              <a:graphicFrameLocks noChangeAspect="1"/>
            </p:cNvGraphicFramePr>
            <p:nvPr/>
          </p:nvGraphicFramePr>
          <p:xfrm>
            <a:off x="5336" y="2331"/>
            <a:ext cx="148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9" name="Equation" r:id="rId13" imgW="114300" imgH="152400" progId="Equation.3">
                    <p:embed/>
                  </p:oleObj>
                </mc:Choice>
                <mc:Fallback>
                  <p:oleObj name="Equation" r:id="rId13" imgW="1143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6" y="2331"/>
                          <a:ext cx="148" cy="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28" name="Line 232"/>
            <p:cNvSpPr>
              <a:spLocks noChangeShapeType="1"/>
            </p:cNvSpPr>
            <p:nvPr/>
          </p:nvSpPr>
          <p:spPr bwMode="auto">
            <a:xfrm flipH="1">
              <a:off x="3648" y="2112"/>
              <a:ext cx="83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29" name="Line 233"/>
            <p:cNvSpPr>
              <a:spLocks noChangeShapeType="1"/>
            </p:cNvSpPr>
            <p:nvPr/>
          </p:nvSpPr>
          <p:spPr bwMode="auto">
            <a:xfrm>
              <a:off x="3731" y="2112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30" name="Line 234"/>
            <p:cNvSpPr>
              <a:spLocks noChangeShapeType="1"/>
            </p:cNvSpPr>
            <p:nvPr/>
          </p:nvSpPr>
          <p:spPr bwMode="auto">
            <a:xfrm flipH="1">
              <a:off x="4848" y="2064"/>
              <a:ext cx="83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31" name="Line 235"/>
            <p:cNvSpPr>
              <a:spLocks noChangeShapeType="1"/>
            </p:cNvSpPr>
            <p:nvPr/>
          </p:nvSpPr>
          <p:spPr bwMode="auto">
            <a:xfrm>
              <a:off x="4931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32" name="Line 236"/>
            <p:cNvSpPr>
              <a:spLocks noChangeShapeType="1"/>
            </p:cNvSpPr>
            <p:nvPr/>
          </p:nvSpPr>
          <p:spPr bwMode="auto">
            <a:xfrm flipV="1">
              <a:off x="3744" y="278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8" name="Line 204"/>
            <p:cNvSpPr>
              <a:spLocks noChangeShapeType="1"/>
            </p:cNvSpPr>
            <p:nvPr/>
          </p:nvSpPr>
          <p:spPr bwMode="auto">
            <a:xfrm>
              <a:off x="4032" y="2283"/>
              <a:ext cx="0" cy="3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n w="3175" cmpd="sng">
                  <a:solidFill>
                    <a:schemeClr val="tx1"/>
                  </a:solidFill>
                </a:ln>
                <a:cs typeface="Arial" charset="0"/>
              </a:endParaRPr>
            </a:p>
          </p:txBody>
        </p:sp>
      </p:grpSp>
      <p:sp>
        <p:nvSpPr>
          <p:cNvPr id="4333" name="Text Box 237"/>
          <p:cNvSpPr txBox="1">
            <a:spLocks noChangeArrowheads="1"/>
          </p:cNvSpPr>
          <p:nvPr/>
        </p:nvSpPr>
        <p:spPr bwMode="auto">
          <a:xfrm>
            <a:off x="804438" y="6000376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cs typeface="Arial" charset="0"/>
              </a:rPr>
              <a:t>Measures sample + contact resistance + probe resistance</a:t>
            </a:r>
          </a:p>
        </p:txBody>
      </p:sp>
      <p:graphicFrame>
        <p:nvGraphicFramePr>
          <p:cNvPr id="16394" name="Object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930253"/>
              </p:ext>
            </p:extLst>
          </p:nvPr>
        </p:nvGraphicFramePr>
        <p:xfrm>
          <a:off x="6173904" y="3033713"/>
          <a:ext cx="78105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0" name="Equation" r:id="rId15" imgW="381000" imgH="165100" progId="Equation.3">
                  <p:embed/>
                </p:oleObj>
              </mc:Choice>
              <mc:Fallback>
                <p:oleObj name="Equation" r:id="rId15" imgW="381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904" y="3033713"/>
                        <a:ext cx="78105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554279"/>
              </p:ext>
            </p:extLst>
          </p:nvPr>
        </p:nvGraphicFramePr>
        <p:xfrm>
          <a:off x="430213" y="4443413"/>
          <a:ext cx="3530600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1" name="Equation" r:id="rId17" imgW="2120900" imgH="762000" progId="Equation.3">
                  <p:embed/>
                </p:oleObj>
              </mc:Choice>
              <mc:Fallback>
                <p:oleObj name="Equation" r:id="rId17" imgW="21209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4443413"/>
                        <a:ext cx="3530600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6" name="Object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395651"/>
              </p:ext>
            </p:extLst>
          </p:nvPr>
        </p:nvGraphicFramePr>
        <p:xfrm>
          <a:off x="4625975" y="4500563"/>
          <a:ext cx="42926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2" name="Equation" r:id="rId19" imgW="2578100" imgH="762000" progId="Equation.3">
                  <p:embed/>
                </p:oleObj>
              </mc:Choice>
              <mc:Fallback>
                <p:oleObj name="Equation" r:id="rId19" imgW="25781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975" y="4500563"/>
                        <a:ext cx="42926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843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2606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cs typeface="Arial" charset="0"/>
              </a:rPr>
              <a:t>Collinear contacts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219200" y="3352800"/>
            <a:ext cx="47244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1600200" y="36449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4724400" y="37211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581400" y="4267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18440" name="Object 9"/>
          <p:cNvGraphicFramePr>
            <a:graphicFrameLocks noChangeAspect="1"/>
          </p:cNvGraphicFramePr>
          <p:nvPr/>
        </p:nvGraphicFramePr>
        <p:xfrm>
          <a:off x="1219200" y="3492500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18" name="Equation" r:id="rId3" imgW="152202" imgH="126835" progId="Equation.3">
                  <p:embed/>
                </p:oleObj>
              </mc:Choice>
              <mc:Fallback>
                <p:oleObj name="Equation" r:id="rId3" imgW="152202" imgH="126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492500"/>
                        <a:ext cx="381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Object 10"/>
          <p:cNvGraphicFramePr>
            <a:graphicFrameLocks noChangeAspect="1"/>
          </p:cNvGraphicFramePr>
          <p:nvPr/>
        </p:nvGraphicFramePr>
        <p:xfrm>
          <a:off x="5486400" y="3568700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19" name="Equation" r:id="rId5" imgW="152202" imgH="126835" progId="Equation.3">
                  <p:embed/>
                </p:oleObj>
              </mc:Choice>
              <mc:Fallback>
                <p:oleObj name="Equation" r:id="rId5" imgW="152202" imgH="126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568700"/>
                        <a:ext cx="381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Object 11"/>
          <p:cNvGraphicFramePr>
            <a:graphicFrameLocks noChangeAspect="1"/>
          </p:cNvGraphicFramePr>
          <p:nvPr/>
        </p:nvGraphicFramePr>
        <p:xfrm>
          <a:off x="3429000" y="4483100"/>
          <a:ext cx="38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0" name="Equation" r:id="rId6" imgW="152202" imgH="126835" progId="Equation.3">
                  <p:embed/>
                </p:oleObj>
              </mc:Choice>
              <mc:Fallback>
                <p:oleObj name="Equation" r:id="rId6" imgW="152202" imgH="126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483100"/>
                        <a:ext cx="381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0" name="AutoShape 20"/>
          <p:cNvSpPr>
            <a:spLocks noChangeArrowheads="1"/>
          </p:cNvSpPr>
          <p:nvPr/>
        </p:nvSpPr>
        <p:spPr bwMode="auto">
          <a:xfrm flipV="1">
            <a:off x="32004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 flipV="1">
            <a:off x="41910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 flipV="1">
            <a:off x="26670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 flipV="1">
            <a:off x="37338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2362200" y="24257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 flipV="1">
            <a:off x="4648200" y="24257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18449" name="Object 26"/>
          <p:cNvGraphicFramePr>
            <a:graphicFrameLocks noChangeAspect="1"/>
          </p:cNvGraphicFramePr>
          <p:nvPr/>
        </p:nvGraphicFramePr>
        <p:xfrm>
          <a:off x="1981200" y="2501900"/>
          <a:ext cx="301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1" name="Equation" r:id="rId7" imgW="126835" imgH="202936" progId="Equation.3">
                  <p:embed/>
                </p:oleObj>
              </mc:Choice>
              <mc:Fallback>
                <p:oleObj name="Equation" r:id="rId7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01900"/>
                        <a:ext cx="3016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0" name="Object 27"/>
          <p:cNvGraphicFramePr>
            <a:graphicFrameLocks noChangeAspect="1"/>
          </p:cNvGraphicFramePr>
          <p:nvPr/>
        </p:nvGraphicFramePr>
        <p:xfrm>
          <a:off x="4724400" y="2501900"/>
          <a:ext cx="301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2" name="Equation" r:id="rId9" imgW="126835" imgH="202936" progId="Equation.3">
                  <p:embed/>
                </p:oleObj>
              </mc:Choice>
              <mc:Fallback>
                <p:oleObj name="Equation" r:id="rId9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501900"/>
                        <a:ext cx="3016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1" name="Object 28"/>
          <p:cNvGraphicFramePr>
            <a:graphicFrameLocks noChangeAspect="1"/>
          </p:cNvGraphicFramePr>
          <p:nvPr/>
        </p:nvGraphicFramePr>
        <p:xfrm>
          <a:off x="3429000" y="1676400"/>
          <a:ext cx="33813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3" name="Equation" r:id="rId10" imgW="152202" imgH="177569" progId="Equation.3">
                  <p:embed/>
                </p:oleObj>
              </mc:Choice>
              <mc:Fallback>
                <p:oleObj name="Equation" r:id="rId10" imgW="152202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676400"/>
                        <a:ext cx="33813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49" name="AutoShape 29"/>
          <p:cNvCxnSpPr>
            <a:cxnSpLocks noChangeShapeType="1"/>
          </p:cNvCxnSpPr>
          <p:nvPr/>
        </p:nvCxnSpPr>
        <p:spPr bwMode="auto">
          <a:xfrm flipV="1">
            <a:off x="3276600" y="1968500"/>
            <a:ext cx="1524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50" name="AutoShape 30"/>
          <p:cNvCxnSpPr>
            <a:cxnSpLocks noChangeShapeType="1"/>
          </p:cNvCxnSpPr>
          <p:nvPr/>
        </p:nvCxnSpPr>
        <p:spPr bwMode="auto">
          <a:xfrm>
            <a:off x="3690938" y="1968500"/>
            <a:ext cx="119062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51" name="Line 31"/>
          <p:cNvSpPr>
            <a:spLocks noChangeShapeType="1"/>
          </p:cNvSpPr>
          <p:nvPr/>
        </p:nvSpPr>
        <p:spPr bwMode="auto">
          <a:xfrm>
            <a:off x="2819400" y="3505200"/>
            <a:ext cx="365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>
            <a:off x="3352800" y="3505200"/>
            <a:ext cx="365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>
            <a:off x="3886200" y="3505200"/>
            <a:ext cx="365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18457" name="Object 36"/>
          <p:cNvGraphicFramePr>
            <a:graphicFrameLocks noChangeAspect="1"/>
          </p:cNvGraphicFramePr>
          <p:nvPr/>
        </p:nvGraphicFramePr>
        <p:xfrm>
          <a:off x="3429000" y="3657600"/>
          <a:ext cx="3127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4" name="Equation" r:id="rId12" imgW="114201" imgH="139579" progId="Equation.3">
                  <p:embed/>
                </p:oleObj>
              </mc:Choice>
              <mc:Fallback>
                <p:oleObj name="Equation" r:id="rId12" imgW="114201" imgH="1395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57600"/>
                        <a:ext cx="31273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7" name="Line 37"/>
          <p:cNvSpPr>
            <a:spLocks noChangeShapeType="1"/>
          </p:cNvSpPr>
          <p:nvPr/>
        </p:nvSpPr>
        <p:spPr bwMode="auto">
          <a:xfrm>
            <a:off x="3124200" y="3657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V="1">
            <a:off x="3733800" y="3657600"/>
            <a:ext cx="30480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V="1">
            <a:off x="3581400" y="3581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18461" name="Object 40"/>
          <p:cNvGraphicFramePr>
            <a:graphicFrameLocks noChangeAspect="1"/>
          </p:cNvGraphicFramePr>
          <p:nvPr/>
        </p:nvGraphicFramePr>
        <p:xfrm>
          <a:off x="6400800" y="3352800"/>
          <a:ext cx="190500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5" name="Equation" r:id="rId14" imgW="660113" imgH="393529" progId="Equation.3">
                  <p:embed/>
                </p:oleObj>
              </mc:Choice>
              <mc:Fallback>
                <p:oleObj name="Equation" r:id="rId14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352800"/>
                        <a:ext cx="1905000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359647" y="5244353"/>
            <a:ext cx="4507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Semi-infinite sample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52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2606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cs typeface="Arial" charset="0"/>
              </a:rPr>
              <a:t>Collinear contacts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219200" y="3352800"/>
            <a:ext cx="47244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 flipV="1">
            <a:off x="32004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 flipV="1">
            <a:off x="41910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 flipV="1">
            <a:off x="26670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 flipV="1">
            <a:off x="3733800" y="2120900"/>
            <a:ext cx="152400" cy="12192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2362200" y="24257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V="1">
            <a:off x="4648200" y="24257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19467" name="Object 18"/>
          <p:cNvGraphicFramePr>
            <a:graphicFrameLocks noChangeAspect="1"/>
          </p:cNvGraphicFramePr>
          <p:nvPr/>
        </p:nvGraphicFramePr>
        <p:xfrm>
          <a:off x="1981200" y="2501900"/>
          <a:ext cx="301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1" name="Equation" r:id="rId3" imgW="126835" imgH="202936" progId="Equation.3">
                  <p:embed/>
                </p:oleObj>
              </mc:Choice>
              <mc:Fallback>
                <p:oleObj name="Equation" r:id="rId3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01900"/>
                        <a:ext cx="3016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8" name="Object 19"/>
          <p:cNvGraphicFramePr>
            <a:graphicFrameLocks noChangeAspect="1"/>
          </p:cNvGraphicFramePr>
          <p:nvPr/>
        </p:nvGraphicFramePr>
        <p:xfrm>
          <a:off x="4724400" y="2501900"/>
          <a:ext cx="301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2" name="Equation" r:id="rId5" imgW="126835" imgH="202936" progId="Equation.3">
                  <p:embed/>
                </p:oleObj>
              </mc:Choice>
              <mc:Fallback>
                <p:oleObj name="Equation" r:id="rId5" imgW="126835" imgH="2029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501900"/>
                        <a:ext cx="3016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9" name="Object 20"/>
          <p:cNvGraphicFramePr>
            <a:graphicFrameLocks noChangeAspect="1"/>
          </p:cNvGraphicFramePr>
          <p:nvPr/>
        </p:nvGraphicFramePr>
        <p:xfrm>
          <a:off x="3429000" y="1676400"/>
          <a:ext cx="33813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3" name="Equation" r:id="rId6" imgW="152202" imgH="177569" progId="Equation.3">
                  <p:embed/>
                </p:oleObj>
              </mc:Choice>
              <mc:Fallback>
                <p:oleObj name="Equation" r:id="rId6" imgW="152202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676400"/>
                        <a:ext cx="33813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549" name="AutoShape 21"/>
          <p:cNvCxnSpPr>
            <a:cxnSpLocks noChangeShapeType="1"/>
          </p:cNvCxnSpPr>
          <p:nvPr/>
        </p:nvCxnSpPr>
        <p:spPr bwMode="auto">
          <a:xfrm flipV="1">
            <a:off x="3276600" y="1968500"/>
            <a:ext cx="1524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550" name="AutoShape 22"/>
          <p:cNvCxnSpPr>
            <a:cxnSpLocks noChangeShapeType="1"/>
          </p:cNvCxnSpPr>
          <p:nvPr/>
        </p:nvCxnSpPr>
        <p:spPr bwMode="auto">
          <a:xfrm>
            <a:off x="3690938" y="1968500"/>
            <a:ext cx="119062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51" name="Line 23"/>
          <p:cNvSpPr>
            <a:spLocks noChangeShapeType="1"/>
          </p:cNvSpPr>
          <p:nvPr/>
        </p:nvSpPr>
        <p:spPr bwMode="auto">
          <a:xfrm>
            <a:off x="2819400" y="3505200"/>
            <a:ext cx="365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>
            <a:off x="3352800" y="3505200"/>
            <a:ext cx="365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3886200" y="3505200"/>
            <a:ext cx="365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19475" name="Object 26"/>
          <p:cNvGraphicFramePr>
            <a:graphicFrameLocks noChangeAspect="1"/>
          </p:cNvGraphicFramePr>
          <p:nvPr/>
        </p:nvGraphicFramePr>
        <p:xfrm>
          <a:off x="3429000" y="3657600"/>
          <a:ext cx="3127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4" name="Equation" r:id="rId8" imgW="114201" imgH="139579" progId="Equation.3">
                  <p:embed/>
                </p:oleObj>
              </mc:Choice>
              <mc:Fallback>
                <p:oleObj name="Equation" r:id="rId8" imgW="114201" imgH="1395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57600"/>
                        <a:ext cx="31273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3124200" y="3657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 flipV="1">
            <a:off x="3733800" y="3657600"/>
            <a:ext cx="30480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 flipV="1">
            <a:off x="3581400" y="3581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19479" name="Object 30"/>
          <p:cNvGraphicFramePr>
            <a:graphicFrameLocks noChangeAspect="1"/>
          </p:cNvGraphicFramePr>
          <p:nvPr/>
        </p:nvGraphicFramePr>
        <p:xfrm>
          <a:off x="6172200" y="3352800"/>
          <a:ext cx="2308225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5" name="Equation" r:id="rId10" imgW="799753" imgH="393529" progId="Equation.3">
                  <p:embed/>
                </p:oleObj>
              </mc:Choice>
              <mc:Fallback>
                <p:oleObj name="Equation" r:id="rId10" imgW="79975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352800"/>
                        <a:ext cx="2308225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e 1"/>
          <p:cNvSpPr/>
          <p:nvPr/>
        </p:nvSpPr>
        <p:spPr>
          <a:xfrm>
            <a:off x="8083176" y="3340100"/>
            <a:ext cx="397249" cy="114935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270110" y="5473842"/>
            <a:ext cx="244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Correction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7126941" y="4489450"/>
            <a:ext cx="956235" cy="9843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26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79413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cs typeface="Arial" charset="0"/>
              </a:rPr>
              <a:t>Collinear contacts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371600" y="19812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cs typeface="Arial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30109" y="1601933"/>
            <a:ext cx="81549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cs typeface="Arial" charset="0"/>
              </a:rPr>
              <a:t>For samples thinner than the probe spacing </a:t>
            </a:r>
            <a:r>
              <a:rPr lang="en-US" sz="2000" i="1" dirty="0">
                <a:cs typeface="Arial" charset="0"/>
              </a:rPr>
              <a:t>s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>
                <a:cs typeface="Arial" charset="0"/>
              </a:rPr>
              <a:t>F</a:t>
            </a:r>
            <a:r>
              <a:rPr lang="en-US" sz="2000" dirty="0">
                <a:cs typeface="Arial" charset="0"/>
              </a:rPr>
              <a:t> can be written as a product of three independent correction factors.</a:t>
            </a:r>
            <a:endParaRPr lang="en-US" sz="2000" i="1" dirty="0">
              <a:cs typeface="Arial" charset="0"/>
            </a:endParaRPr>
          </a:p>
        </p:txBody>
      </p:sp>
      <p:graphicFrame>
        <p:nvGraphicFramePr>
          <p:cNvPr id="2048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428180"/>
              </p:ext>
            </p:extLst>
          </p:nvPr>
        </p:nvGraphicFramePr>
        <p:xfrm>
          <a:off x="3410881" y="2741326"/>
          <a:ext cx="18796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6" name="Equation" r:id="rId3" imgW="711200" imgH="228600" progId="Equation.3">
                  <p:embed/>
                </p:oleObj>
              </mc:Choice>
              <mc:Fallback>
                <p:oleObj name="Equation" r:id="rId3" imgW="71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881" y="2741326"/>
                        <a:ext cx="18796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219200" y="4087813"/>
            <a:ext cx="6553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i="1">
                <a:cs typeface="Arial" charset="0"/>
              </a:rPr>
              <a:t>F</a:t>
            </a:r>
            <a:r>
              <a:rPr lang="en-US" sz="2000" i="1" baseline="-25000">
                <a:cs typeface="Arial" charset="0"/>
              </a:rPr>
              <a:t>1</a:t>
            </a:r>
            <a:r>
              <a:rPr lang="en-US" sz="2000" i="1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corrects for sample thickness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i="1">
                <a:cs typeface="Arial" charset="0"/>
              </a:rPr>
              <a:t>F</a:t>
            </a:r>
            <a:r>
              <a:rPr lang="en-US" sz="2000" i="1" baseline="-25000">
                <a:cs typeface="Arial" charset="0"/>
              </a:rPr>
              <a:t>2</a:t>
            </a:r>
            <a:r>
              <a:rPr lang="en-US" sz="2000" i="1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corrects for lateral sample dimensions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i="1">
                <a:cs typeface="Arial" charset="0"/>
              </a:rPr>
              <a:t>F</a:t>
            </a:r>
            <a:r>
              <a:rPr lang="en-US" sz="2000" i="1" baseline="-25000">
                <a:cs typeface="Arial" charset="0"/>
              </a:rPr>
              <a:t>3</a:t>
            </a:r>
            <a:r>
              <a:rPr lang="en-US" sz="2000" i="1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corrects for placement of probes near edges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2000" i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12813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cs typeface="Arial" charset="0"/>
              </a:rPr>
              <a:t>Collinear contacts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371600" y="1434167"/>
            <a:ext cx="56388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cs typeface="Arial" charset="0"/>
              </a:rPr>
              <a:t>For films deposited 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en-US" dirty="0" smtClean="0">
                <a:cs typeface="Arial" charset="0"/>
              </a:rPr>
              <a:t>on non</a:t>
            </a:r>
            <a:r>
              <a:rPr lang="en-US" dirty="0">
                <a:cs typeface="Arial" charset="0"/>
              </a:rPr>
              <a:t>-conducting substrates</a:t>
            </a:r>
            <a:r>
              <a:rPr lang="en-US" dirty="0" smtClean="0">
                <a:cs typeface="Arial" charset="0"/>
              </a:rPr>
              <a:t>: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endParaRPr lang="en-US" dirty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endParaRPr lang="en-US" dirty="0" smtClean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endParaRPr lang="en-US" dirty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endParaRPr lang="en-US" dirty="0" smtClean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endParaRPr lang="en-US" dirty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endParaRPr lang="en-US" dirty="0" smtClean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en-US" dirty="0" smtClean="0">
                <a:cs typeface="Arial" charset="0"/>
              </a:rPr>
              <a:t>on conducting </a:t>
            </a:r>
            <a:r>
              <a:rPr lang="en-US" dirty="0">
                <a:cs typeface="Arial" charset="0"/>
              </a:rPr>
              <a:t>substrates replace </a:t>
            </a:r>
            <a:r>
              <a:rPr lang="en-US" dirty="0" err="1">
                <a:cs typeface="Arial" charset="0"/>
              </a:rPr>
              <a:t>sinh</a:t>
            </a:r>
            <a:r>
              <a:rPr lang="en-US" dirty="0">
                <a:cs typeface="Arial" charset="0"/>
              </a:rPr>
              <a:t> with </a:t>
            </a:r>
            <a:r>
              <a:rPr lang="en-US" dirty="0" err="1">
                <a:cs typeface="Arial" charset="0"/>
              </a:rPr>
              <a:t>cosh</a:t>
            </a:r>
            <a:r>
              <a:rPr lang="en-US" dirty="0" smtClean="0">
                <a:cs typeface="Arial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dirty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en-US" dirty="0" smtClean="0">
                <a:cs typeface="Arial" charset="0"/>
              </a:rPr>
              <a:t>If </a:t>
            </a:r>
            <a:endParaRPr lang="en-US" dirty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endParaRPr lang="en-US" dirty="0">
              <a:cs typeface="Arial" charset="0"/>
            </a:endParaRPr>
          </a:p>
        </p:txBody>
      </p:sp>
      <p:graphicFrame>
        <p:nvGraphicFramePr>
          <p:cNvPr id="215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156525"/>
              </p:ext>
            </p:extLst>
          </p:nvPr>
        </p:nvGraphicFramePr>
        <p:xfrm>
          <a:off x="2133600" y="5617883"/>
          <a:ext cx="51212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" name="Equation" r:id="rId3" imgW="2070100" imgH="393700" progId="Equation.3">
                  <p:embed/>
                </p:oleObj>
              </mc:Choice>
              <mc:Fallback>
                <p:oleObj name="Equation" r:id="rId3" imgW="2070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617883"/>
                        <a:ext cx="5121275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1"/>
          <p:cNvGraphicFramePr>
            <a:graphicFrameLocks noChangeAspect="1"/>
          </p:cNvGraphicFramePr>
          <p:nvPr/>
        </p:nvGraphicFramePr>
        <p:xfrm>
          <a:off x="2362200" y="2362200"/>
          <a:ext cx="4572000" cy="195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" name="Equation" r:id="rId5" imgW="1485900" imgH="635000" progId="Equation.3">
                  <p:embed/>
                </p:oleObj>
              </mc:Choice>
              <mc:Fallback>
                <p:oleObj name="Equation" r:id="rId5" imgW="14859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362200"/>
                        <a:ext cx="4572000" cy="195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54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12813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cs typeface="Arial" charset="0"/>
              </a:rPr>
              <a:t>Collinear contacts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0" y="1676400"/>
            <a:ext cx="243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Arial" charset="0"/>
              </a:rPr>
              <a:t>For circular </a:t>
            </a:r>
            <a:r>
              <a:rPr lang="en-US" dirty="0" smtClean="0">
                <a:cs typeface="Arial" charset="0"/>
              </a:rPr>
              <a:t>samples </a:t>
            </a:r>
            <a:r>
              <a:rPr lang="en-US" dirty="0">
                <a:cs typeface="Arial" charset="0"/>
              </a:rPr>
              <a:t>of diameter </a:t>
            </a:r>
            <a:r>
              <a:rPr lang="en-US" i="1" dirty="0">
                <a:cs typeface="Arial" charset="0"/>
              </a:rPr>
              <a:t>D</a:t>
            </a:r>
            <a:r>
              <a:rPr lang="en-US" dirty="0">
                <a:cs typeface="Arial" charset="0"/>
              </a:rPr>
              <a:t>:</a:t>
            </a:r>
          </a:p>
        </p:txBody>
      </p:sp>
      <p:graphicFrame>
        <p:nvGraphicFramePr>
          <p:cNvPr id="23557" name="Object 6"/>
          <p:cNvGraphicFramePr>
            <a:graphicFrameLocks noChangeAspect="1"/>
          </p:cNvGraphicFramePr>
          <p:nvPr/>
        </p:nvGraphicFramePr>
        <p:xfrm>
          <a:off x="4267200" y="1676400"/>
          <a:ext cx="441960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8" name="Equation" r:id="rId3" imgW="1765300" imgH="660400" progId="Equation.3">
                  <p:embed/>
                </p:oleObj>
              </mc:Choice>
              <mc:Fallback>
                <p:oleObj name="Equation" r:id="rId3" imgW="17653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676400"/>
                        <a:ext cx="4419600" cy="165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8" name="Picture 7" descr="F2 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44958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943600" y="4343400"/>
            <a:ext cx="2895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Arial" charset="0"/>
              </a:rPr>
              <a:t>D/s ~</a:t>
            </a:r>
            <a:r>
              <a:rPr lang="en-US">
                <a:cs typeface="Arial" charset="0"/>
              </a:rPr>
              <a:t> 6</a:t>
            </a:r>
          </a:p>
          <a:p>
            <a:pPr>
              <a:spcBef>
                <a:spcPct val="50000"/>
              </a:spcBef>
              <a:defRPr/>
            </a:pPr>
            <a:r>
              <a:rPr lang="en-US" i="1">
                <a:cs typeface="Arial" charset="0"/>
              </a:rPr>
              <a:t>F</a:t>
            </a:r>
            <a:r>
              <a:rPr lang="en-US" i="1" baseline="-25000">
                <a:cs typeface="Arial" charset="0"/>
              </a:rPr>
              <a:t>2</a:t>
            </a:r>
            <a:r>
              <a:rPr lang="en-US">
                <a:cs typeface="Arial" charset="0"/>
              </a:rPr>
              <a:t> ~ 0.8</a:t>
            </a:r>
            <a:endParaRPr lang="en-US" i="1">
              <a:cs typeface="Arial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2420938" y="3848100"/>
            <a:ext cx="0" cy="2193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1905000" y="3848100"/>
            <a:ext cx="533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1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2813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cs typeface="Arial" charset="0"/>
              </a:rPr>
              <a:t>Collinear contacts</a:t>
            </a:r>
          </a:p>
        </p:txBody>
      </p:sp>
      <p:pic>
        <p:nvPicPr>
          <p:cNvPr id="24580" name="Picture 5" descr="F3 cro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513715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19200" y="1431365"/>
            <a:ext cx="7543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>
                <a:cs typeface="Arial" charset="0"/>
              </a:rPr>
              <a:t>F</a:t>
            </a:r>
            <a:r>
              <a:rPr lang="en-US" i="1" baseline="-25000" dirty="0">
                <a:cs typeface="Arial" charset="0"/>
              </a:rPr>
              <a:t>3</a:t>
            </a:r>
            <a:r>
              <a:rPr lang="en-US" i="1" dirty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accounts for contacts placed near sample </a:t>
            </a:r>
            <a:r>
              <a:rPr lang="en-US" sz="2000" b="1" dirty="0">
                <a:cs typeface="Arial" charset="0"/>
              </a:rPr>
              <a:t>edges</a:t>
            </a:r>
            <a:endParaRPr lang="en-US" sz="2000" b="1" i="1" dirty="0">
              <a:cs typeface="Arial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553200" y="3048000"/>
            <a:ext cx="2209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Arial" charset="0"/>
              </a:rPr>
              <a:t>d/s</a:t>
            </a:r>
            <a:r>
              <a:rPr lang="en-US" i="1" baseline="-25000">
                <a:cs typeface="Arial" charset="0"/>
              </a:rPr>
              <a:t> </a:t>
            </a:r>
            <a:r>
              <a:rPr lang="en-US">
                <a:cs typeface="Arial" charset="0"/>
              </a:rPr>
              <a:t>~ 1.7</a:t>
            </a:r>
          </a:p>
          <a:p>
            <a:pPr>
              <a:spcBef>
                <a:spcPct val="50000"/>
              </a:spcBef>
              <a:defRPr/>
            </a:pPr>
            <a:r>
              <a:rPr lang="en-US" i="1">
                <a:cs typeface="Arial" charset="0"/>
              </a:rPr>
              <a:t>F</a:t>
            </a:r>
            <a:r>
              <a:rPr lang="en-US" i="1" baseline="-25000">
                <a:cs typeface="Arial" charset="0"/>
              </a:rPr>
              <a:t>31</a:t>
            </a:r>
            <a:r>
              <a:rPr lang="en-US" i="1">
                <a:cs typeface="Arial" charset="0"/>
              </a:rPr>
              <a:t> </a:t>
            </a:r>
            <a:r>
              <a:rPr lang="en-US">
                <a:cs typeface="Arial" charset="0"/>
              </a:rPr>
              <a:t>~ 0.9</a:t>
            </a:r>
            <a:endParaRPr lang="en-US" i="1">
              <a:cs typeface="Arial" charset="0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3352800" y="4953000"/>
            <a:ext cx="0" cy="990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1905000" y="4953000"/>
            <a:ext cx="1447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477000" y="2438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Arial" charset="0"/>
              </a:rPr>
              <a:t>Parallel: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477000" y="4343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Arial" charset="0"/>
              </a:rPr>
              <a:t>Perpendicular: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553200" y="4953000"/>
            <a:ext cx="2209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Arial" charset="0"/>
              </a:rPr>
              <a:t>d/s</a:t>
            </a:r>
            <a:r>
              <a:rPr lang="en-US" i="1" baseline="-25000">
                <a:cs typeface="Arial" charset="0"/>
              </a:rPr>
              <a:t> </a:t>
            </a:r>
            <a:r>
              <a:rPr lang="en-US">
                <a:cs typeface="Arial" charset="0"/>
              </a:rPr>
              <a:t>~ 3</a:t>
            </a:r>
          </a:p>
          <a:p>
            <a:pPr>
              <a:spcBef>
                <a:spcPct val="50000"/>
              </a:spcBef>
              <a:defRPr/>
            </a:pPr>
            <a:r>
              <a:rPr lang="en-US" i="1">
                <a:cs typeface="Arial" charset="0"/>
              </a:rPr>
              <a:t>F</a:t>
            </a:r>
            <a:r>
              <a:rPr lang="en-US" i="1" baseline="-25000">
                <a:cs typeface="Arial" charset="0"/>
              </a:rPr>
              <a:t>32</a:t>
            </a:r>
            <a:r>
              <a:rPr lang="en-US" i="1">
                <a:cs typeface="Arial" charset="0"/>
              </a:rPr>
              <a:t> </a:t>
            </a:r>
            <a:r>
              <a:rPr lang="en-US">
                <a:cs typeface="Arial" charset="0"/>
              </a:rPr>
              <a:t>~ 1</a:t>
            </a:r>
            <a:endParaRPr lang="en-US" i="1">
              <a:cs typeface="Arial" charset="0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V="1">
            <a:off x="4495800" y="4876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1905000" y="4876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143000" y="23622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cs typeface="Arial" charset="0"/>
              </a:rPr>
              <a:t>conducting substrates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914400" y="62484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cs typeface="Arial" charset="0"/>
              </a:rPr>
              <a:t>non-conducting substrates</a:t>
            </a:r>
          </a:p>
        </p:txBody>
      </p:sp>
    </p:spTree>
    <p:extLst>
      <p:ext uri="{BB962C8B-B14F-4D97-AF65-F5344CB8AC3E}">
        <p14:creationId xmlns:p14="http://schemas.microsoft.com/office/powerpoint/2010/main" val="320721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79413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cs typeface="Arial" charset="0"/>
              </a:rPr>
              <a:t>Van der </a:t>
            </a:r>
            <a:r>
              <a:rPr lang="en-US" sz="3600" b="1" dirty="0" err="1">
                <a:cs typeface="Arial" charset="0"/>
              </a:rPr>
              <a:t>Pauw</a:t>
            </a:r>
            <a:r>
              <a:rPr lang="en-US" sz="3600" b="1" dirty="0">
                <a:cs typeface="Arial" charset="0"/>
              </a:rPr>
              <a:t> method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430559" y="1463614"/>
            <a:ext cx="818004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cs typeface="Arial" charset="0"/>
              </a:rPr>
              <a:t>Van der </a:t>
            </a:r>
            <a:r>
              <a:rPr lang="en-US" sz="2400" dirty="0" err="1">
                <a:cs typeface="Arial" charset="0"/>
              </a:rPr>
              <a:t>Pauw</a:t>
            </a:r>
            <a:r>
              <a:rPr lang="en-US" sz="2400" dirty="0">
                <a:cs typeface="Arial" charset="0"/>
              </a:rPr>
              <a:t> found a method to determine the resistivity of an arbitrarily shaped sample subject to the following conditions:</a:t>
            </a:r>
          </a:p>
          <a:p>
            <a:pPr>
              <a:spcBef>
                <a:spcPct val="50000"/>
              </a:spcBef>
              <a:defRPr/>
            </a:pPr>
            <a:r>
              <a:rPr lang="en-US" sz="2400" i="1" dirty="0">
                <a:cs typeface="Arial" charset="0"/>
              </a:rPr>
              <a:t>a</a:t>
            </a:r>
            <a:r>
              <a:rPr lang="en-US" sz="2400" dirty="0">
                <a:cs typeface="Arial" charset="0"/>
              </a:rPr>
              <a:t>)</a:t>
            </a:r>
            <a:r>
              <a:rPr lang="en-US" sz="2400" i="1" dirty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the contacts are at the </a:t>
            </a:r>
            <a:r>
              <a:rPr lang="en-US" sz="2400" dirty="0" smtClean="0">
                <a:cs typeface="Arial" charset="0"/>
              </a:rPr>
              <a:t>boundary </a:t>
            </a:r>
            <a:r>
              <a:rPr lang="en-US" sz="2400" dirty="0">
                <a:cs typeface="Arial" charset="0"/>
              </a:rPr>
              <a:t>of the sample</a:t>
            </a:r>
          </a:p>
          <a:p>
            <a:pPr>
              <a:defRPr/>
            </a:pPr>
            <a:r>
              <a:rPr lang="en-US" sz="2400" i="1" dirty="0">
                <a:cs typeface="Arial" charset="0"/>
              </a:rPr>
              <a:t>b</a:t>
            </a:r>
            <a:r>
              <a:rPr lang="en-US" sz="2400" dirty="0">
                <a:cs typeface="Arial" charset="0"/>
              </a:rPr>
              <a:t>) the contacts are infinitely small (point contacts)</a:t>
            </a:r>
          </a:p>
          <a:p>
            <a:pPr>
              <a:defRPr/>
            </a:pPr>
            <a:r>
              <a:rPr lang="en-US" sz="2400" i="1" dirty="0">
                <a:cs typeface="Arial" charset="0"/>
              </a:rPr>
              <a:t>c</a:t>
            </a:r>
            <a:r>
              <a:rPr lang="en-US" sz="2400" dirty="0">
                <a:cs typeface="Arial" charset="0"/>
              </a:rPr>
              <a:t>) the sample has uniform thickness</a:t>
            </a:r>
          </a:p>
          <a:p>
            <a:pPr>
              <a:defRPr/>
            </a:pPr>
            <a:r>
              <a:rPr lang="en-US" sz="2400" i="1" dirty="0">
                <a:cs typeface="Arial" charset="0"/>
              </a:rPr>
              <a:t>d</a:t>
            </a:r>
            <a:r>
              <a:rPr lang="en-US" sz="2400" dirty="0">
                <a:cs typeface="Arial" charset="0"/>
              </a:rPr>
              <a:t>) the surface of the sample is singly connected, </a:t>
            </a:r>
            <a:r>
              <a:rPr lang="en-US" sz="2400" i="1" dirty="0">
                <a:cs typeface="Arial" charset="0"/>
              </a:rPr>
              <a:t>i.e</a:t>
            </a:r>
            <a:r>
              <a:rPr lang="en-US" sz="2400" dirty="0">
                <a:cs typeface="Arial" charset="0"/>
              </a:rPr>
              <a:t>., the sample does not have isolated holes</a:t>
            </a:r>
          </a:p>
        </p:txBody>
      </p:sp>
    </p:spTree>
    <p:extLst>
      <p:ext uri="{BB962C8B-B14F-4D97-AF65-F5344CB8AC3E}">
        <p14:creationId xmlns:p14="http://schemas.microsoft.com/office/powerpoint/2010/main" val="16859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503" y="669324"/>
            <a:ext cx="2845184" cy="589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7399" y="663839"/>
            <a:ext cx="5569997" cy="590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ttore 1 5"/>
          <p:cNvCxnSpPr/>
          <p:nvPr/>
        </p:nvCxnSpPr>
        <p:spPr>
          <a:xfrm>
            <a:off x="1340621" y="448721"/>
            <a:ext cx="7803379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242"/>
            <a:ext cx="1340621" cy="9715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1513511" y="51722"/>
            <a:ext cx="295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Characterization</a:t>
            </a:r>
            <a:r>
              <a:rPr lang="it-IT" dirty="0" smtClean="0"/>
              <a:t> </a:t>
            </a:r>
            <a:r>
              <a:rPr lang="it-IT" dirty="0" err="1" smtClean="0"/>
              <a:t>facilities</a:t>
            </a:r>
            <a:endParaRPr lang="it-IT" i="1" dirty="0"/>
          </a:p>
        </p:txBody>
      </p:sp>
      <p:pic>
        <p:nvPicPr>
          <p:cNvPr id="9" name="Picture 5" descr="CEDAD LOGO_piccol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3714011" y="5262155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8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03782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cs typeface="Arial" charset="0"/>
              </a:rPr>
              <a:t>Van der </a:t>
            </a:r>
            <a:r>
              <a:rPr lang="en-US" sz="3600" b="1" dirty="0" err="1">
                <a:cs typeface="Arial" charset="0"/>
              </a:rPr>
              <a:t>Pauw</a:t>
            </a:r>
            <a:r>
              <a:rPr lang="en-US" sz="3600" b="1" dirty="0">
                <a:cs typeface="Arial" charset="0"/>
              </a:rPr>
              <a:t> method</a:t>
            </a:r>
          </a:p>
        </p:txBody>
      </p:sp>
      <p:graphicFrame>
        <p:nvGraphicFramePr>
          <p:cNvPr id="2663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01873"/>
              </p:ext>
            </p:extLst>
          </p:nvPr>
        </p:nvGraphicFramePr>
        <p:xfrm>
          <a:off x="6623614" y="1754187"/>
          <a:ext cx="1773237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5" name="Equation" r:id="rId3" imgW="685800" imgH="469900" progId="Equation.3">
                  <p:embed/>
                </p:oleObj>
              </mc:Choice>
              <mc:Fallback>
                <p:oleObj name="Equation" r:id="rId3" imgW="685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614" y="1754187"/>
                        <a:ext cx="1773237" cy="121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90565"/>
              </p:ext>
            </p:extLst>
          </p:nvPr>
        </p:nvGraphicFramePr>
        <p:xfrm>
          <a:off x="1608138" y="4614863"/>
          <a:ext cx="3944937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6" name="Equation" r:id="rId5" imgW="1473200" imgH="431800" progId="Equation.3">
                  <p:embed/>
                </p:oleObj>
              </mc:Choice>
              <mc:Fallback>
                <p:oleObj name="Equation" r:id="rId5" imgW="1473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4614863"/>
                        <a:ext cx="3944937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9" name="Object 17"/>
          <p:cNvGraphicFramePr>
            <a:graphicFrameLocks noChangeAspect="1"/>
          </p:cNvGraphicFramePr>
          <p:nvPr/>
        </p:nvGraphicFramePr>
        <p:xfrm>
          <a:off x="6096000" y="4495800"/>
          <a:ext cx="2438400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7" name="Equation" r:id="rId7" imgW="901700" imgH="508000" progId="Equation.3">
                  <p:embed/>
                </p:oleObj>
              </mc:Choice>
              <mc:Fallback>
                <p:oleObj name="Equation" r:id="rId7" imgW="901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495800"/>
                        <a:ext cx="2438400" cy="137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42" name="Gruppo 10241"/>
          <p:cNvGrpSpPr/>
          <p:nvPr/>
        </p:nvGrpSpPr>
        <p:grpSpPr>
          <a:xfrm>
            <a:off x="398672" y="1096963"/>
            <a:ext cx="6078328" cy="3094037"/>
            <a:chOff x="398672" y="1096963"/>
            <a:chExt cx="6078328" cy="3094037"/>
          </a:xfrm>
        </p:grpSpPr>
        <p:sp>
          <p:nvSpPr>
            <p:cNvPr id="10246" name="Freeform 6"/>
            <p:cNvSpPr>
              <a:spLocks noChangeAspect="1"/>
            </p:cNvSpPr>
            <p:nvPr/>
          </p:nvSpPr>
          <p:spPr bwMode="auto">
            <a:xfrm>
              <a:off x="1600200" y="2209800"/>
              <a:ext cx="3657600" cy="1524000"/>
            </a:xfrm>
            <a:custGeom>
              <a:avLst/>
              <a:gdLst>
                <a:gd name="T0" fmla="*/ 36 w 2580"/>
                <a:gd name="T1" fmla="*/ 408 h 1260"/>
                <a:gd name="T2" fmla="*/ 228 w 2580"/>
                <a:gd name="T3" fmla="*/ 156 h 1260"/>
                <a:gd name="T4" fmla="*/ 342 w 2580"/>
                <a:gd name="T5" fmla="*/ 174 h 1260"/>
                <a:gd name="T6" fmla="*/ 492 w 2580"/>
                <a:gd name="T7" fmla="*/ 246 h 1260"/>
                <a:gd name="T8" fmla="*/ 624 w 2580"/>
                <a:gd name="T9" fmla="*/ 282 h 1260"/>
                <a:gd name="T10" fmla="*/ 900 w 2580"/>
                <a:gd name="T11" fmla="*/ 252 h 1260"/>
                <a:gd name="T12" fmla="*/ 936 w 2580"/>
                <a:gd name="T13" fmla="*/ 228 h 1260"/>
                <a:gd name="T14" fmla="*/ 954 w 2580"/>
                <a:gd name="T15" fmla="*/ 216 h 1260"/>
                <a:gd name="T16" fmla="*/ 990 w 2580"/>
                <a:gd name="T17" fmla="*/ 162 h 1260"/>
                <a:gd name="T18" fmla="*/ 1032 w 2580"/>
                <a:gd name="T19" fmla="*/ 120 h 1260"/>
                <a:gd name="T20" fmla="*/ 1062 w 2580"/>
                <a:gd name="T21" fmla="*/ 84 h 1260"/>
                <a:gd name="T22" fmla="*/ 1152 w 2580"/>
                <a:gd name="T23" fmla="*/ 36 h 1260"/>
                <a:gd name="T24" fmla="*/ 1488 w 2580"/>
                <a:gd name="T25" fmla="*/ 42 h 1260"/>
                <a:gd name="T26" fmla="*/ 1644 w 2580"/>
                <a:gd name="T27" fmla="*/ 72 h 1260"/>
                <a:gd name="T28" fmla="*/ 1878 w 2580"/>
                <a:gd name="T29" fmla="*/ 66 h 1260"/>
                <a:gd name="T30" fmla="*/ 2166 w 2580"/>
                <a:gd name="T31" fmla="*/ 12 h 1260"/>
                <a:gd name="T32" fmla="*/ 2346 w 2580"/>
                <a:gd name="T33" fmla="*/ 30 h 1260"/>
                <a:gd name="T34" fmla="*/ 2514 w 2580"/>
                <a:gd name="T35" fmla="*/ 378 h 1260"/>
                <a:gd name="T36" fmla="*/ 2532 w 2580"/>
                <a:gd name="T37" fmla="*/ 426 h 1260"/>
                <a:gd name="T38" fmla="*/ 2568 w 2580"/>
                <a:gd name="T39" fmla="*/ 552 h 1260"/>
                <a:gd name="T40" fmla="*/ 2580 w 2580"/>
                <a:gd name="T41" fmla="*/ 666 h 1260"/>
                <a:gd name="T42" fmla="*/ 2574 w 2580"/>
                <a:gd name="T43" fmla="*/ 1014 h 1260"/>
                <a:gd name="T44" fmla="*/ 2544 w 2580"/>
                <a:gd name="T45" fmla="*/ 1110 h 1260"/>
                <a:gd name="T46" fmla="*/ 2430 w 2580"/>
                <a:gd name="T47" fmla="*/ 1248 h 1260"/>
                <a:gd name="T48" fmla="*/ 2166 w 2580"/>
                <a:gd name="T49" fmla="*/ 1230 h 1260"/>
                <a:gd name="T50" fmla="*/ 2070 w 2580"/>
                <a:gd name="T51" fmla="*/ 1164 h 1260"/>
                <a:gd name="T52" fmla="*/ 1962 w 2580"/>
                <a:gd name="T53" fmla="*/ 1080 h 1260"/>
                <a:gd name="T54" fmla="*/ 1872 w 2580"/>
                <a:gd name="T55" fmla="*/ 1098 h 1260"/>
                <a:gd name="T56" fmla="*/ 1734 w 2580"/>
                <a:gd name="T57" fmla="*/ 1164 h 1260"/>
                <a:gd name="T58" fmla="*/ 1566 w 2580"/>
                <a:gd name="T59" fmla="*/ 1200 h 1260"/>
                <a:gd name="T60" fmla="*/ 1314 w 2580"/>
                <a:gd name="T61" fmla="*/ 1242 h 1260"/>
                <a:gd name="T62" fmla="*/ 1212 w 2580"/>
                <a:gd name="T63" fmla="*/ 1260 h 1260"/>
                <a:gd name="T64" fmla="*/ 1050 w 2580"/>
                <a:gd name="T65" fmla="*/ 1212 h 1260"/>
                <a:gd name="T66" fmla="*/ 930 w 2580"/>
                <a:gd name="T67" fmla="*/ 1206 h 1260"/>
                <a:gd name="T68" fmla="*/ 828 w 2580"/>
                <a:gd name="T69" fmla="*/ 1200 h 1260"/>
                <a:gd name="T70" fmla="*/ 714 w 2580"/>
                <a:gd name="T71" fmla="*/ 1182 h 1260"/>
                <a:gd name="T72" fmla="*/ 540 w 2580"/>
                <a:gd name="T73" fmla="*/ 1134 h 1260"/>
                <a:gd name="T74" fmla="*/ 438 w 2580"/>
                <a:gd name="T75" fmla="*/ 1098 h 1260"/>
                <a:gd name="T76" fmla="*/ 120 w 2580"/>
                <a:gd name="T77" fmla="*/ 1002 h 1260"/>
                <a:gd name="T78" fmla="*/ 90 w 2580"/>
                <a:gd name="T79" fmla="*/ 966 h 1260"/>
                <a:gd name="T80" fmla="*/ 60 w 2580"/>
                <a:gd name="T81" fmla="*/ 882 h 1260"/>
                <a:gd name="T82" fmla="*/ 0 w 2580"/>
                <a:gd name="T83" fmla="*/ 642 h 1260"/>
                <a:gd name="T84" fmla="*/ 6 w 2580"/>
                <a:gd name="T85" fmla="*/ 450 h 1260"/>
                <a:gd name="T86" fmla="*/ 36 w 2580"/>
                <a:gd name="T87" fmla="*/ 396 h 1260"/>
                <a:gd name="T88" fmla="*/ 36 w 2580"/>
                <a:gd name="T89" fmla="*/ 40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0" h="1260">
                  <a:moveTo>
                    <a:pt x="36" y="408"/>
                  </a:moveTo>
                  <a:cubicBezTo>
                    <a:pt x="88" y="330"/>
                    <a:pt x="134" y="187"/>
                    <a:pt x="228" y="156"/>
                  </a:cubicBezTo>
                  <a:cubicBezTo>
                    <a:pt x="248" y="158"/>
                    <a:pt x="316" y="156"/>
                    <a:pt x="342" y="174"/>
                  </a:cubicBezTo>
                  <a:cubicBezTo>
                    <a:pt x="383" y="201"/>
                    <a:pt x="445" y="234"/>
                    <a:pt x="492" y="246"/>
                  </a:cubicBezTo>
                  <a:cubicBezTo>
                    <a:pt x="534" y="274"/>
                    <a:pt x="574" y="277"/>
                    <a:pt x="624" y="282"/>
                  </a:cubicBezTo>
                  <a:cubicBezTo>
                    <a:pt x="716" y="277"/>
                    <a:pt x="810" y="274"/>
                    <a:pt x="900" y="252"/>
                  </a:cubicBezTo>
                  <a:cubicBezTo>
                    <a:pt x="912" y="244"/>
                    <a:pt x="924" y="236"/>
                    <a:pt x="936" y="228"/>
                  </a:cubicBezTo>
                  <a:cubicBezTo>
                    <a:pt x="942" y="224"/>
                    <a:pt x="954" y="216"/>
                    <a:pt x="954" y="216"/>
                  </a:cubicBezTo>
                  <a:cubicBezTo>
                    <a:pt x="966" y="198"/>
                    <a:pt x="975" y="177"/>
                    <a:pt x="990" y="162"/>
                  </a:cubicBezTo>
                  <a:cubicBezTo>
                    <a:pt x="1004" y="148"/>
                    <a:pt x="1021" y="136"/>
                    <a:pt x="1032" y="120"/>
                  </a:cubicBezTo>
                  <a:cubicBezTo>
                    <a:pt x="1043" y="104"/>
                    <a:pt x="1046" y="96"/>
                    <a:pt x="1062" y="84"/>
                  </a:cubicBezTo>
                  <a:cubicBezTo>
                    <a:pt x="1091" y="61"/>
                    <a:pt x="1122" y="56"/>
                    <a:pt x="1152" y="36"/>
                  </a:cubicBezTo>
                  <a:cubicBezTo>
                    <a:pt x="1264" y="38"/>
                    <a:pt x="1376" y="37"/>
                    <a:pt x="1488" y="42"/>
                  </a:cubicBezTo>
                  <a:cubicBezTo>
                    <a:pt x="1538" y="44"/>
                    <a:pt x="1594" y="66"/>
                    <a:pt x="1644" y="72"/>
                  </a:cubicBezTo>
                  <a:cubicBezTo>
                    <a:pt x="1722" y="70"/>
                    <a:pt x="1800" y="70"/>
                    <a:pt x="1878" y="66"/>
                  </a:cubicBezTo>
                  <a:cubicBezTo>
                    <a:pt x="1975" y="61"/>
                    <a:pt x="2069" y="21"/>
                    <a:pt x="2166" y="12"/>
                  </a:cubicBezTo>
                  <a:cubicBezTo>
                    <a:pt x="2226" y="0"/>
                    <a:pt x="2288" y="11"/>
                    <a:pt x="2346" y="30"/>
                  </a:cubicBezTo>
                  <a:cubicBezTo>
                    <a:pt x="2418" y="138"/>
                    <a:pt x="2442" y="269"/>
                    <a:pt x="2514" y="378"/>
                  </a:cubicBezTo>
                  <a:cubicBezTo>
                    <a:pt x="2529" y="454"/>
                    <a:pt x="2509" y="372"/>
                    <a:pt x="2532" y="426"/>
                  </a:cubicBezTo>
                  <a:cubicBezTo>
                    <a:pt x="2549" y="465"/>
                    <a:pt x="2558" y="511"/>
                    <a:pt x="2568" y="552"/>
                  </a:cubicBezTo>
                  <a:cubicBezTo>
                    <a:pt x="2571" y="590"/>
                    <a:pt x="2580" y="628"/>
                    <a:pt x="2580" y="666"/>
                  </a:cubicBezTo>
                  <a:cubicBezTo>
                    <a:pt x="2580" y="782"/>
                    <a:pt x="2579" y="898"/>
                    <a:pt x="2574" y="1014"/>
                  </a:cubicBezTo>
                  <a:cubicBezTo>
                    <a:pt x="2573" y="1038"/>
                    <a:pt x="2551" y="1089"/>
                    <a:pt x="2544" y="1110"/>
                  </a:cubicBezTo>
                  <a:cubicBezTo>
                    <a:pt x="2521" y="1180"/>
                    <a:pt x="2512" y="1228"/>
                    <a:pt x="2430" y="1248"/>
                  </a:cubicBezTo>
                  <a:cubicBezTo>
                    <a:pt x="2248" y="1243"/>
                    <a:pt x="2271" y="1251"/>
                    <a:pt x="2166" y="1230"/>
                  </a:cubicBezTo>
                  <a:cubicBezTo>
                    <a:pt x="2132" y="1213"/>
                    <a:pt x="2097" y="1191"/>
                    <a:pt x="2070" y="1164"/>
                  </a:cubicBezTo>
                  <a:cubicBezTo>
                    <a:pt x="2037" y="1131"/>
                    <a:pt x="2008" y="1095"/>
                    <a:pt x="1962" y="1080"/>
                  </a:cubicBezTo>
                  <a:cubicBezTo>
                    <a:pt x="1932" y="1085"/>
                    <a:pt x="1900" y="1086"/>
                    <a:pt x="1872" y="1098"/>
                  </a:cubicBezTo>
                  <a:cubicBezTo>
                    <a:pt x="1825" y="1118"/>
                    <a:pt x="1782" y="1146"/>
                    <a:pt x="1734" y="1164"/>
                  </a:cubicBezTo>
                  <a:cubicBezTo>
                    <a:pt x="1682" y="1184"/>
                    <a:pt x="1621" y="1192"/>
                    <a:pt x="1566" y="1200"/>
                  </a:cubicBezTo>
                  <a:cubicBezTo>
                    <a:pt x="1485" y="1227"/>
                    <a:pt x="1398" y="1233"/>
                    <a:pt x="1314" y="1242"/>
                  </a:cubicBezTo>
                  <a:cubicBezTo>
                    <a:pt x="1281" y="1253"/>
                    <a:pt x="1245" y="1249"/>
                    <a:pt x="1212" y="1260"/>
                  </a:cubicBezTo>
                  <a:cubicBezTo>
                    <a:pt x="1155" y="1253"/>
                    <a:pt x="1105" y="1230"/>
                    <a:pt x="1050" y="1212"/>
                  </a:cubicBezTo>
                  <a:cubicBezTo>
                    <a:pt x="1012" y="1199"/>
                    <a:pt x="970" y="1208"/>
                    <a:pt x="930" y="1206"/>
                  </a:cubicBezTo>
                  <a:cubicBezTo>
                    <a:pt x="896" y="1204"/>
                    <a:pt x="862" y="1202"/>
                    <a:pt x="828" y="1200"/>
                  </a:cubicBezTo>
                  <a:cubicBezTo>
                    <a:pt x="789" y="1195"/>
                    <a:pt x="753" y="1187"/>
                    <a:pt x="714" y="1182"/>
                  </a:cubicBezTo>
                  <a:cubicBezTo>
                    <a:pt x="670" y="1167"/>
                    <a:pt x="580" y="1160"/>
                    <a:pt x="540" y="1134"/>
                  </a:cubicBezTo>
                  <a:cubicBezTo>
                    <a:pt x="515" y="1117"/>
                    <a:pt x="469" y="1101"/>
                    <a:pt x="438" y="1098"/>
                  </a:cubicBezTo>
                  <a:cubicBezTo>
                    <a:pt x="323" y="1086"/>
                    <a:pt x="223" y="1053"/>
                    <a:pt x="120" y="1002"/>
                  </a:cubicBezTo>
                  <a:cubicBezTo>
                    <a:pt x="111" y="989"/>
                    <a:pt x="98" y="980"/>
                    <a:pt x="90" y="966"/>
                  </a:cubicBezTo>
                  <a:cubicBezTo>
                    <a:pt x="76" y="942"/>
                    <a:pt x="75" y="905"/>
                    <a:pt x="60" y="882"/>
                  </a:cubicBezTo>
                  <a:cubicBezTo>
                    <a:pt x="23" y="826"/>
                    <a:pt x="14" y="710"/>
                    <a:pt x="0" y="642"/>
                  </a:cubicBezTo>
                  <a:cubicBezTo>
                    <a:pt x="2" y="578"/>
                    <a:pt x="1" y="514"/>
                    <a:pt x="6" y="450"/>
                  </a:cubicBezTo>
                  <a:cubicBezTo>
                    <a:pt x="7" y="437"/>
                    <a:pt x="18" y="402"/>
                    <a:pt x="36" y="396"/>
                  </a:cubicBezTo>
                  <a:cubicBezTo>
                    <a:pt x="40" y="395"/>
                    <a:pt x="36" y="404"/>
                    <a:pt x="36" y="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7" name="Oval 7"/>
            <p:cNvSpPr>
              <a:spLocks noChangeAspect="1" noChangeArrowheads="1"/>
            </p:cNvSpPr>
            <p:nvPr/>
          </p:nvSpPr>
          <p:spPr bwMode="auto">
            <a:xfrm>
              <a:off x="1828800" y="24384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8" name="Oval 8"/>
            <p:cNvSpPr>
              <a:spLocks noChangeAspect="1" noChangeArrowheads="1"/>
            </p:cNvSpPr>
            <p:nvPr/>
          </p:nvSpPr>
          <p:spPr bwMode="auto">
            <a:xfrm>
              <a:off x="1828800" y="33528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49" name="Oval 9"/>
            <p:cNvSpPr>
              <a:spLocks noChangeAspect="1" noChangeArrowheads="1"/>
            </p:cNvSpPr>
            <p:nvPr/>
          </p:nvSpPr>
          <p:spPr bwMode="auto">
            <a:xfrm>
              <a:off x="4800600" y="22098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0" name="Oval 10"/>
            <p:cNvSpPr>
              <a:spLocks noChangeAspect="1" noChangeArrowheads="1"/>
            </p:cNvSpPr>
            <p:nvPr/>
          </p:nvSpPr>
          <p:spPr bwMode="auto">
            <a:xfrm>
              <a:off x="5029200" y="3505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1" name="Text Box 11"/>
            <p:cNvSpPr txBox="1">
              <a:spLocks noChangeAspect="1" noChangeArrowheads="1"/>
            </p:cNvSpPr>
            <p:nvPr/>
          </p:nvSpPr>
          <p:spPr bwMode="auto">
            <a:xfrm>
              <a:off x="1295400" y="2057400"/>
              <a:ext cx="1143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627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mtClean="0"/>
                <a:t>#1</a:t>
              </a:r>
            </a:p>
          </p:txBody>
        </p:sp>
        <p:sp>
          <p:nvSpPr>
            <p:cNvPr id="10252" name="Text Box 12"/>
            <p:cNvSpPr txBox="1">
              <a:spLocks noChangeAspect="1" noChangeArrowheads="1"/>
            </p:cNvSpPr>
            <p:nvPr/>
          </p:nvSpPr>
          <p:spPr bwMode="auto">
            <a:xfrm>
              <a:off x="1447800" y="3581400"/>
              <a:ext cx="1143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627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mtClean="0"/>
                <a:t>#2</a:t>
              </a:r>
            </a:p>
          </p:txBody>
        </p:sp>
        <p:sp>
          <p:nvSpPr>
            <p:cNvPr id="10253" name="Text Box 13"/>
            <p:cNvSpPr txBox="1">
              <a:spLocks noChangeAspect="1" noChangeArrowheads="1"/>
            </p:cNvSpPr>
            <p:nvPr/>
          </p:nvSpPr>
          <p:spPr bwMode="auto">
            <a:xfrm>
              <a:off x="5105400" y="3733800"/>
              <a:ext cx="1143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627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mtClean="0"/>
                <a:t>#3</a:t>
              </a:r>
            </a:p>
          </p:txBody>
        </p:sp>
        <p:sp>
          <p:nvSpPr>
            <p:cNvPr id="10254" name="Text Box 14"/>
            <p:cNvSpPr txBox="1">
              <a:spLocks noChangeAspect="1" noChangeArrowheads="1"/>
            </p:cNvSpPr>
            <p:nvPr/>
          </p:nvSpPr>
          <p:spPr bwMode="auto">
            <a:xfrm>
              <a:off x="5029200" y="1981200"/>
              <a:ext cx="1143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627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627063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defTabSz="6270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mtClean="0"/>
                <a:t>#4</a:t>
              </a:r>
            </a:p>
          </p:txBody>
        </p:sp>
        <p:cxnSp>
          <p:nvCxnSpPr>
            <p:cNvPr id="3" name="Connettore 7 2"/>
            <p:cNvCxnSpPr>
              <a:cxnSpLocks noChangeAspect="1"/>
              <a:stCxn id="10247" idx="6"/>
            </p:cNvCxnSpPr>
            <p:nvPr/>
          </p:nvCxnSpPr>
          <p:spPr>
            <a:xfrm flipH="1" flipV="1">
              <a:off x="1295400" y="1096963"/>
              <a:ext cx="685800" cy="1417637"/>
            </a:xfrm>
            <a:prstGeom prst="curvedConnector4">
              <a:avLst>
                <a:gd name="adj1" fmla="val -33333"/>
                <a:gd name="adj2" fmla="val 5268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7 16"/>
            <p:cNvCxnSpPr>
              <a:cxnSpLocks noChangeAspect="1"/>
              <a:stCxn id="10248" idx="3"/>
            </p:cNvCxnSpPr>
            <p:nvPr/>
          </p:nvCxnSpPr>
          <p:spPr>
            <a:xfrm rot="5400000">
              <a:off x="1065592" y="2815962"/>
              <a:ext cx="118607" cy="1452447"/>
            </a:xfrm>
            <a:prstGeom prst="curved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7 21"/>
            <p:cNvCxnSpPr>
              <a:cxnSpLocks noChangeAspect="1"/>
            </p:cNvCxnSpPr>
            <p:nvPr/>
          </p:nvCxnSpPr>
          <p:spPr>
            <a:xfrm rot="10800000">
              <a:off x="5217078" y="3631176"/>
              <a:ext cx="878922" cy="40742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>
              <a:spLocks noChangeAspect="1"/>
            </p:cNvSpPr>
            <p:nvPr/>
          </p:nvSpPr>
          <p:spPr>
            <a:xfrm>
              <a:off x="1600200" y="1149704"/>
              <a:ext cx="838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/>
                <a:t>I</a:t>
              </a:r>
              <a:r>
                <a:rPr lang="it-IT" sz="3200" b="1" baseline="-25000" dirty="0" smtClean="0"/>
                <a:t>12</a:t>
              </a:r>
              <a:endParaRPr lang="it-IT" sz="3200" b="1" dirty="0"/>
            </a:p>
          </p:txBody>
        </p:sp>
        <p:sp>
          <p:nvSpPr>
            <p:cNvPr id="26" name="CasellaDiTesto 25"/>
            <p:cNvSpPr txBox="1">
              <a:spLocks noChangeAspect="1"/>
            </p:cNvSpPr>
            <p:nvPr/>
          </p:nvSpPr>
          <p:spPr>
            <a:xfrm>
              <a:off x="5638800" y="3190494"/>
              <a:ext cx="838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 smtClean="0"/>
                <a:t>V</a:t>
              </a:r>
              <a:r>
                <a:rPr lang="it-IT" sz="3200" b="1" baseline="-25000" dirty="0" smtClean="0"/>
                <a:t>34</a:t>
              </a:r>
              <a:endParaRPr lang="it-IT" sz="3200" b="1" dirty="0"/>
            </a:p>
          </p:txBody>
        </p:sp>
        <p:cxnSp>
          <p:nvCxnSpPr>
            <p:cNvPr id="24" name="Connettore 7 23"/>
            <p:cNvCxnSpPr>
              <a:cxnSpLocks noChangeAspect="1"/>
              <a:stCxn id="10249" idx="7"/>
            </p:cNvCxnSpPr>
            <p:nvPr/>
          </p:nvCxnSpPr>
          <p:spPr>
            <a:xfrm rot="16200000" flipH="1">
              <a:off x="4963050" y="2199749"/>
              <a:ext cx="802733" cy="867471"/>
            </a:xfrm>
            <a:prstGeom prst="curvedConnector4">
              <a:avLst>
                <a:gd name="adj1" fmla="val -76741"/>
                <a:gd name="adj2" fmla="val 8354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022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912813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cs typeface="Arial" charset="0"/>
              </a:rPr>
              <a:t>Van der Pauw method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143000" y="15240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Arial" charset="0"/>
              </a:rPr>
              <a:t>f </a:t>
            </a:r>
            <a:r>
              <a:rPr lang="en-US">
                <a:cs typeface="Arial" charset="0"/>
              </a:rPr>
              <a:t>must satisfy the relation:</a:t>
            </a:r>
            <a:endParaRPr lang="en-US" i="1">
              <a:cs typeface="Arial" charset="0"/>
            </a:endParaRPr>
          </a:p>
        </p:txBody>
      </p:sp>
      <p:graphicFrame>
        <p:nvGraphicFramePr>
          <p:cNvPr id="27653" name="Object 8"/>
          <p:cNvGraphicFramePr>
            <a:graphicFrameLocks noChangeAspect="1"/>
          </p:cNvGraphicFramePr>
          <p:nvPr/>
        </p:nvGraphicFramePr>
        <p:xfrm>
          <a:off x="1905000" y="2133600"/>
          <a:ext cx="57150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6" name="Equation" r:id="rId3" imgW="2679700" imgH="457200" progId="Equation.3">
                  <p:embed/>
                </p:oleObj>
              </mc:Choice>
              <mc:Fallback>
                <p:oleObj name="Equation" r:id="rId3" imgW="2679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133600"/>
                        <a:ext cx="57150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4" name="Picture 10" descr="VanDerPauwF-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45243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96000" y="3429000"/>
            <a:ext cx="213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Arial" charset="0"/>
              </a:rPr>
              <a:t>For symmetric contacts </a:t>
            </a:r>
            <a:r>
              <a:rPr lang="en-US" i="1">
                <a:cs typeface="Arial" charset="0"/>
              </a:rPr>
              <a:t>f</a:t>
            </a:r>
            <a:r>
              <a:rPr lang="en-US">
                <a:cs typeface="Arial" charset="0"/>
              </a:rPr>
              <a:t> = 1</a:t>
            </a:r>
          </a:p>
        </p:txBody>
      </p:sp>
      <p:graphicFrame>
        <p:nvGraphicFramePr>
          <p:cNvPr id="27656" name="Object 12"/>
          <p:cNvGraphicFramePr>
            <a:graphicFrameLocks noChangeAspect="1"/>
          </p:cNvGraphicFramePr>
          <p:nvPr/>
        </p:nvGraphicFramePr>
        <p:xfrm>
          <a:off x="6019800" y="4419600"/>
          <a:ext cx="23812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7" name="Equation" r:id="rId6" imgW="888614" imgH="393529" progId="Equation.3">
                  <p:embed/>
                </p:oleObj>
              </mc:Choice>
              <mc:Fallback>
                <p:oleObj name="Equation" r:id="rId6" imgW="88861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419600"/>
                        <a:ext cx="238125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13"/>
          <p:cNvGraphicFramePr>
            <a:graphicFrameLocks noChangeAspect="1"/>
          </p:cNvGraphicFramePr>
          <p:nvPr/>
        </p:nvGraphicFramePr>
        <p:xfrm>
          <a:off x="6400800" y="5715000"/>
          <a:ext cx="213360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8" name="Equation" r:id="rId8" imgW="838200" imgH="241300" progId="Equation.3">
                  <p:embed/>
                </p:oleObj>
              </mc:Choice>
              <mc:Fallback>
                <p:oleObj name="Equation" r:id="rId8" imgW="838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715000"/>
                        <a:ext cx="213360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60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19061" y="455613"/>
            <a:ext cx="8231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cs typeface="Arial" charset="0"/>
              </a:rPr>
              <a:t>Van der </a:t>
            </a:r>
            <a:r>
              <a:rPr lang="en-US" sz="3600" b="1" dirty="0" err="1">
                <a:cs typeface="Arial" charset="0"/>
              </a:rPr>
              <a:t>Pauw</a:t>
            </a:r>
            <a:r>
              <a:rPr lang="en-US" sz="3600" b="1" dirty="0">
                <a:cs typeface="Arial" charset="0"/>
              </a:rPr>
              <a:t> method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954361" y="1321377"/>
            <a:ext cx="77429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Arial" charset="0"/>
              </a:rPr>
              <a:t>The previous equations were formulated assuming that contacts are point contacts.  For contacts of finite size </a:t>
            </a:r>
            <a:r>
              <a:rPr lang="en-US" i="1" dirty="0">
                <a:cs typeface="Arial" charset="0"/>
              </a:rPr>
              <a:t>d </a:t>
            </a:r>
            <a:r>
              <a:rPr lang="en-US" dirty="0">
                <a:cs typeface="Arial" charset="0"/>
              </a:rPr>
              <a:t>on a circular disc of diameter </a:t>
            </a:r>
            <a:r>
              <a:rPr lang="en-US" i="1" dirty="0">
                <a:cs typeface="Arial" charset="0"/>
              </a:rPr>
              <a:t>D</a:t>
            </a:r>
            <a:r>
              <a:rPr lang="en-US" dirty="0">
                <a:cs typeface="Arial" charset="0"/>
              </a:rPr>
              <a:t> with </a:t>
            </a:r>
            <a:r>
              <a:rPr lang="en-US" i="1" dirty="0">
                <a:cs typeface="Arial" charset="0"/>
              </a:rPr>
              <a:t>d/D</a:t>
            </a:r>
            <a:r>
              <a:rPr lang="en-US" dirty="0">
                <a:cs typeface="Arial" charset="0"/>
              </a:rPr>
              <a:t> &lt;&lt; 1, the percent increase in resistivity per contact </a:t>
            </a:r>
            <a:r>
              <a:rPr lang="en-US" dirty="0">
                <a:cs typeface="Times New Roman" charset="0"/>
              </a:rPr>
              <a:t>can be found:</a:t>
            </a:r>
            <a:endParaRPr lang="el-GR" dirty="0">
              <a:cs typeface="Times New Roman" charset="0"/>
            </a:endParaRPr>
          </a:p>
        </p:txBody>
      </p:sp>
      <p:graphicFrame>
        <p:nvGraphicFramePr>
          <p:cNvPr id="2867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13149"/>
              </p:ext>
            </p:extLst>
          </p:nvPr>
        </p:nvGraphicFramePr>
        <p:xfrm>
          <a:off x="2757488" y="2730500"/>
          <a:ext cx="2924175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0" name="Equation" r:id="rId3" imgW="952500" imgH="457200" progId="Equation.3">
                  <p:embed/>
                </p:oleObj>
              </mc:Choice>
              <mc:Fallback>
                <p:oleObj name="Equation" r:id="rId3" imgW="952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488" y="2730500"/>
                        <a:ext cx="2924175" cy="140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6106495" y="2930995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cs typeface="Arial" charset="0"/>
              </a:rPr>
              <a:t>van der </a:t>
            </a:r>
            <a:r>
              <a:rPr lang="en-US" sz="1800" dirty="0" err="1">
                <a:cs typeface="Arial" charset="0"/>
              </a:rPr>
              <a:t>Pauw</a:t>
            </a:r>
            <a:r>
              <a:rPr lang="en-US" sz="1800" dirty="0">
                <a:cs typeface="Arial" charset="0"/>
              </a:rPr>
              <a:t>, </a:t>
            </a:r>
            <a:r>
              <a:rPr lang="en-US" sz="1800" i="1" dirty="0">
                <a:cs typeface="Arial" charset="0"/>
              </a:rPr>
              <a:t>Philips Research Reports</a:t>
            </a:r>
            <a:r>
              <a:rPr lang="en-US" sz="1800" dirty="0">
                <a:cs typeface="Arial" charset="0"/>
              </a:rPr>
              <a:t> 13 pg. 1-9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2156518" y="4755356"/>
            <a:ext cx="53340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cs typeface="Arial" charset="0"/>
              </a:rPr>
              <a:t>for </a:t>
            </a:r>
            <a:r>
              <a:rPr lang="en-US" sz="2400" i="1" dirty="0">
                <a:cs typeface="Arial" charset="0"/>
              </a:rPr>
              <a:t>d/D</a:t>
            </a:r>
            <a:r>
              <a:rPr lang="en-US" sz="2400" dirty="0">
                <a:cs typeface="Arial" charset="0"/>
              </a:rPr>
              <a:t> ~ 0.08  </a:t>
            </a:r>
            <a:r>
              <a:rPr lang="el-GR" sz="2400" dirty="0">
                <a:cs typeface="Arial" charset="0"/>
              </a:rPr>
              <a:t>Δ</a:t>
            </a:r>
            <a:r>
              <a:rPr lang="el-GR" sz="2400" dirty="0">
                <a:latin typeface="Times New Roman" charset="0"/>
                <a:cs typeface="Times New Roman" charset="0"/>
              </a:rPr>
              <a:t>ρ</a:t>
            </a:r>
            <a:r>
              <a:rPr lang="en-US" sz="2400" dirty="0">
                <a:latin typeface="Times New Roman" charset="0"/>
                <a:cs typeface="Times New Roman" charset="0"/>
              </a:rPr>
              <a:t>/</a:t>
            </a:r>
            <a:r>
              <a:rPr lang="el-GR" sz="2400" dirty="0">
                <a:latin typeface="Times New Roman" charset="0"/>
                <a:cs typeface="Times New Roman" charset="0"/>
              </a:rPr>
              <a:t>ρ</a:t>
            </a:r>
            <a:r>
              <a:rPr lang="en-US" sz="2400" dirty="0">
                <a:cs typeface="Times New Roman" charset="0"/>
              </a:rPr>
              <a:t> ~ </a:t>
            </a:r>
            <a:r>
              <a:rPr lang="en-US" sz="2400" dirty="0" smtClean="0">
                <a:cs typeface="Times New Roman" charset="0"/>
              </a:rPr>
              <a:t>0.000559</a:t>
            </a:r>
            <a:endParaRPr lang="en-US" sz="2400" dirty="0">
              <a:cs typeface="Times New Roman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dirty="0">
                <a:cs typeface="Times New Roman" charset="0"/>
              </a:rPr>
              <a:t>total change for 4 contacts </a:t>
            </a:r>
            <a:r>
              <a:rPr lang="en-US" sz="2400" dirty="0" smtClean="0">
                <a:cs typeface="Times New Roman" charset="0"/>
              </a:rPr>
              <a:t>~ 0.224</a:t>
            </a:r>
            <a:r>
              <a:rPr lang="en-US" sz="2400" dirty="0">
                <a:cs typeface="Times New Roman" charset="0"/>
              </a:rPr>
              <a:t>%</a:t>
            </a:r>
            <a:endParaRPr lang="el-GR" sz="24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0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5290019" y="3057868"/>
            <a:ext cx="3219557" cy="2795735"/>
            <a:chOff x="138795" y="821793"/>
            <a:chExt cx="3219557" cy="2795735"/>
          </a:xfrm>
        </p:grpSpPr>
        <p:pic>
          <p:nvPicPr>
            <p:cNvPr id="8" name="Immagine 7" descr="hall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95" y="821793"/>
              <a:ext cx="3219557" cy="2795735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1827431" y="2134995"/>
              <a:ext cx="173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1</a:t>
              </a:r>
              <a:endParaRPr lang="it-IT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573747" y="1948388"/>
              <a:ext cx="231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814243" y="2474005"/>
              <a:ext cx="185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3</a:t>
              </a:r>
              <a:endParaRPr lang="it-IT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830705" y="2695193"/>
              <a:ext cx="185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4</a:t>
              </a:r>
            </a:p>
          </p:txBody>
        </p:sp>
      </p:grpSp>
      <p:sp>
        <p:nvSpPr>
          <p:cNvPr id="6" name="Rettangolo 5"/>
          <p:cNvSpPr/>
          <p:nvPr/>
        </p:nvSpPr>
        <p:spPr>
          <a:xfrm>
            <a:off x="138794" y="1212660"/>
            <a:ext cx="5816097" cy="34431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3057" r="11823"/>
          <a:stretch/>
        </p:blipFill>
        <p:spPr>
          <a:xfrm>
            <a:off x="84668" y="1212660"/>
            <a:ext cx="5870223" cy="3527742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7351" y="0"/>
            <a:ext cx="823118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cs typeface="Arial" charset="0"/>
              </a:rPr>
              <a:t>Van der </a:t>
            </a:r>
            <a:r>
              <a:rPr lang="en-US" sz="2800" b="1" dirty="0" err="1">
                <a:cs typeface="Arial" charset="0"/>
              </a:rPr>
              <a:t>Pauw</a:t>
            </a:r>
            <a:r>
              <a:rPr lang="en-US" sz="2800" b="1" dirty="0">
                <a:cs typeface="Arial" charset="0"/>
              </a:rPr>
              <a:t> </a:t>
            </a:r>
            <a:r>
              <a:rPr lang="en-US" sz="2800" b="1" dirty="0" smtClean="0">
                <a:cs typeface="Arial" charset="0"/>
              </a:rPr>
              <a:t>method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cs typeface="Arial" charset="0"/>
              </a:rPr>
              <a:t>Hall effect measurements</a:t>
            </a:r>
            <a:endParaRPr lang="en-US" sz="28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7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2859" y="3569554"/>
            <a:ext cx="8331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r-IN" sz="2400" dirty="0" smtClean="0"/>
              <a:t>…</a:t>
            </a:r>
            <a:r>
              <a:rPr lang="it-IT" sz="2400" dirty="0" smtClean="0"/>
              <a:t>and from Hall </a:t>
            </a:r>
            <a:r>
              <a:rPr lang="it-IT" sz="2400" dirty="0" err="1" smtClean="0"/>
              <a:t>coefficient</a:t>
            </a:r>
            <a:r>
              <a:rPr lang="it-IT" sz="2400" dirty="0" smtClean="0"/>
              <a:t>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determine</a:t>
            </a:r>
            <a:r>
              <a:rPr lang="it-IT" sz="2400" dirty="0" smtClean="0"/>
              <a:t> the free </a:t>
            </a:r>
            <a:r>
              <a:rPr lang="it-IT" sz="2400" dirty="0" err="1" smtClean="0"/>
              <a:t>charges</a:t>
            </a:r>
            <a:r>
              <a:rPr lang="it-IT" sz="2400" dirty="0" smtClean="0"/>
              <a:t> </a:t>
            </a:r>
            <a:r>
              <a:rPr lang="it-IT" sz="2400" dirty="0" err="1" smtClean="0"/>
              <a:t>concentration</a:t>
            </a:r>
            <a:r>
              <a:rPr lang="it-IT" sz="2400" dirty="0" smtClean="0"/>
              <a:t>:</a:t>
            </a:r>
            <a:endParaRPr lang="it-IT" sz="2400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891076"/>
              </p:ext>
            </p:extLst>
          </p:nvPr>
        </p:nvGraphicFramePr>
        <p:xfrm>
          <a:off x="3597804" y="4607416"/>
          <a:ext cx="217364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Equation" r:id="rId5" imgW="698500" imgH="457200" progId="Equation.3">
                  <p:embed/>
                </p:oleObj>
              </mc:Choice>
              <mc:Fallback>
                <p:oleObj name="Equation" r:id="rId5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7804" y="4607416"/>
                        <a:ext cx="2173640" cy="124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94" y="663222"/>
            <a:ext cx="6367423" cy="1052009"/>
          </a:xfrm>
          <a:prstGeom prst="rect">
            <a:avLst/>
          </a:prstGeom>
        </p:spPr>
      </p:pic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809450"/>
              </p:ext>
            </p:extLst>
          </p:nvPr>
        </p:nvGraphicFramePr>
        <p:xfrm>
          <a:off x="4673448" y="1699479"/>
          <a:ext cx="3665537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Equation" r:id="rId8" imgW="1346200" imgH="685800" progId="Equation.3">
                  <p:embed/>
                </p:oleObj>
              </mc:Choice>
              <mc:Fallback>
                <p:oleObj name="Equation" r:id="rId8" imgW="13462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73448" y="1699479"/>
                        <a:ext cx="3665537" cy="187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ccia curva 2"/>
          <p:cNvSpPr/>
          <p:nvPr/>
        </p:nvSpPr>
        <p:spPr>
          <a:xfrm rot="10800000" flipH="1">
            <a:off x="2215445" y="1699479"/>
            <a:ext cx="1241777" cy="1191657"/>
          </a:xfrm>
          <a:prstGeom prst="bentArrow">
            <a:avLst>
              <a:gd name="adj1" fmla="val 25000"/>
              <a:gd name="adj2" fmla="val 28196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7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2087" y="447092"/>
            <a:ext cx="833131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In </a:t>
            </a:r>
            <a:r>
              <a:rPr lang="it-IT" dirty="0" err="1"/>
              <a:t>intrinsic</a:t>
            </a:r>
            <a:r>
              <a:rPr lang="it-IT" dirty="0"/>
              <a:t> </a:t>
            </a:r>
            <a:r>
              <a:rPr lang="it-IT" dirty="0" err="1"/>
              <a:t>semiconductors</a:t>
            </a:r>
            <a:r>
              <a:rPr lang="it-IT" dirty="0"/>
              <a:t> the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affects</a:t>
            </a:r>
            <a:r>
              <a:rPr lang="it-IT" dirty="0"/>
              <a:t> </a:t>
            </a:r>
            <a:r>
              <a:rPr lang="it-IT" dirty="0" err="1"/>
              <a:t>mobility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lattice </a:t>
            </a:r>
            <a:r>
              <a:rPr lang="it-IT" dirty="0" err="1"/>
              <a:t>scattering</a:t>
            </a:r>
            <a:r>
              <a:rPr lang="it-IT" dirty="0"/>
              <a:t> so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mobility</a:t>
            </a:r>
            <a:r>
              <a:rPr lang="it-IT" dirty="0"/>
              <a:t> </a:t>
            </a:r>
            <a:r>
              <a:rPr lang="it-IT" dirty="0" err="1"/>
              <a:t>always</a:t>
            </a:r>
            <a:r>
              <a:rPr lang="it-IT" dirty="0"/>
              <a:t> </a:t>
            </a:r>
            <a:r>
              <a:rPr lang="it-IT" dirty="0" err="1"/>
              <a:t>reduces</a:t>
            </a:r>
            <a:r>
              <a:rPr lang="it-IT" dirty="0"/>
              <a:t> with temperature. </a:t>
            </a:r>
            <a:endParaRPr lang="it-IT" dirty="0" smtClean="0"/>
          </a:p>
          <a:p>
            <a:pPr algn="just"/>
            <a:r>
              <a:rPr lang="it-IT" dirty="0" smtClean="0"/>
              <a:t>In </a:t>
            </a:r>
            <a:r>
              <a:rPr lang="it-IT" dirty="0" err="1"/>
              <a:t>extrinsic</a:t>
            </a:r>
            <a:r>
              <a:rPr lang="it-IT" dirty="0"/>
              <a:t> </a:t>
            </a:r>
            <a:r>
              <a:rPr lang="it-IT" dirty="0" err="1"/>
              <a:t>semiconductors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contributions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 algn="just">
              <a:buFontTx/>
              <a:buChar char="-"/>
            </a:pPr>
            <a:r>
              <a:rPr lang="it-IT" dirty="0" smtClean="0"/>
              <a:t>lattice </a:t>
            </a:r>
            <a:r>
              <a:rPr lang="it-IT" dirty="0"/>
              <a:t>(</a:t>
            </a:r>
            <a:r>
              <a:rPr lang="it-IT" dirty="0" err="1"/>
              <a:t>μ</a:t>
            </a:r>
            <a:r>
              <a:rPr lang="it-IT" baseline="-25000" dirty="0" err="1"/>
              <a:t>L</a:t>
            </a:r>
            <a:r>
              <a:rPr lang="it-IT" dirty="0"/>
              <a:t>) and </a:t>
            </a:r>
            <a:endParaRPr lang="it-IT" dirty="0" smtClean="0"/>
          </a:p>
          <a:p>
            <a:pPr marL="285750" indent="-285750" algn="just">
              <a:buFontTx/>
              <a:buChar char="-"/>
            </a:pPr>
            <a:r>
              <a:rPr lang="it-IT" dirty="0" smtClean="0"/>
              <a:t>the </a:t>
            </a:r>
            <a:r>
              <a:rPr lang="it-IT" dirty="0" err="1"/>
              <a:t>impurities</a:t>
            </a:r>
            <a:r>
              <a:rPr lang="it-IT" dirty="0"/>
              <a:t> (</a:t>
            </a:r>
            <a:r>
              <a:rPr lang="it-IT" dirty="0" err="1"/>
              <a:t>μ</a:t>
            </a:r>
            <a:r>
              <a:rPr lang="it-IT" baseline="-25000" dirty="0" err="1"/>
              <a:t>I</a:t>
            </a:r>
            <a:r>
              <a:rPr lang="it-IT" dirty="0"/>
              <a:t> ). </a:t>
            </a:r>
            <a:endParaRPr lang="it-IT" dirty="0" smtClean="0"/>
          </a:p>
          <a:p>
            <a:pPr algn="just"/>
            <a:r>
              <a:rPr lang="it-IT" dirty="0" smtClean="0"/>
              <a:t>So </a:t>
            </a:r>
            <a:r>
              <a:rPr lang="it-IT" dirty="0"/>
              <a:t>the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mobility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 by </a:t>
            </a:r>
            <a:r>
              <a:rPr lang="it-IT" dirty="0" err="1"/>
              <a:t>Matthiessen’s</a:t>
            </a:r>
            <a:r>
              <a:rPr lang="it-IT" dirty="0"/>
              <a:t> </a:t>
            </a:r>
            <a:r>
              <a:rPr lang="it-IT" dirty="0" err="1"/>
              <a:t>rule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endParaRPr lang="it-IT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115088"/>
              </p:ext>
            </p:extLst>
          </p:nvPr>
        </p:nvGraphicFramePr>
        <p:xfrm>
          <a:off x="3196877" y="2436136"/>
          <a:ext cx="2283517" cy="1246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Equation" r:id="rId5" imgW="838200" imgH="457200" progId="Equation.3">
                  <p:embed/>
                </p:oleObj>
              </mc:Choice>
              <mc:Fallback>
                <p:oleObj name="Equation" r:id="rId5" imgW="838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6877" y="2436136"/>
                        <a:ext cx="2283517" cy="1246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898955"/>
              </p:ext>
            </p:extLst>
          </p:nvPr>
        </p:nvGraphicFramePr>
        <p:xfrm>
          <a:off x="3553479" y="4202393"/>
          <a:ext cx="1693862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7" imgW="622300" imgH="520700" progId="Equation.3">
                  <p:embed/>
                </p:oleObj>
              </mc:Choice>
              <mc:Fallback>
                <p:oleObj name="Equation" r:id="rId7" imgW="622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3479" y="4202393"/>
                        <a:ext cx="1693862" cy="141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660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chermata 2019-05-10 alle 09.29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r="16757"/>
          <a:stretch/>
        </p:blipFill>
        <p:spPr>
          <a:xfrm>
            <a:off x="5067080" y="381258"/>
            <a:ext cx="3600000" cy="3177100"/>
          </a:xfrm>
          <a:prstGeom prst="rect">
            <a:avLst/>
          </a:prstGeom>
        </p:spPr>
      </p:pic>
      <p:pic>
        <p:nvPicPr>
          <p:cNvPr id="9" name="Immagine 8" descr="Schermata 2019-05-10 alle 09.32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r="11609"/>
          <a:stretch/>
        </p:blipFill>
        <p:spPr>
          <a:xfrm>
            <a:off x="779804" y="3558358"/>
            <a:ext cx="3635986" cy="2880000"/>
          </a:xfrm>
          <a:prstGeom prst="rect">
            <a:avLst/>
          </a:prstGeom>
        </p:spPr>
      </p:pic>
      <p:pic>
        <p:nvPicPr>
          <p:cNvPr id="10" name="Immagine 9" descr="Schermata 2019-05-10 alle 09.33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32" y="3558358"/>
            <a:ext cx="3992548" cy="288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32766" y="1893915"/>
            <a:ext cx="33515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b="1" i="1" dirty="0" smtClean="0"/>
              <a:t>A. Serra et al., </a:t>
            </a:r>
            <a:r>
              <a:rPr lang="it-IT" sz="1100" b="1" i="1" dirty="0" err="1" smtClean="0"/>
              <a:t>Modulation</a:t>
            </a:r>
            <a:r>
              <a:rPr lang="it-IT" sz="1100" b="1" i="1" dirty="0" smtClean="0"/>
              <a:t> </a:t>
            </a:r>
            <a:r>
              <a:rPr lang="it-IT" sz="1100" b="1" i="1" dirty="0"/>
              <a:t>of </a:t>
            </a:r>
            <a:r>
              <a:rPr lang="it-IT" sz="1100" b="1" i="1" dirty="0" err="1"/>
              <a:t>charge</a:t>
            </a:r>
            <a:r>
              <a:rPr lang="it-IT" sz="1100" b="1" i="1" dirty="0"/>
              <a:t> </a:t>
            </a:r>
            <a:r>
              <a:rPr lang="it-IT" sz="1100" b="1" i="1" dirty="0" err="1"/>
              <a:t>transport</a:t>
            </a:r>
            <a:r>
              <a:rPr lang="it-IT" sz="1100" b="1" i="1" dirty="0"/>
              <a:t> in </a:t>
            </a:r>
            <a:r>
              <a:rPr lang="it-IT" sz="1100" b="1" i="1" dirty="0" err="1"/>
              <a:t>diamond</a:t>
            </a:r>
            <a:r>
              <a:rPr lang="it-IT" sz="1100" b="1" i="1" dirty="0"/>
              <a:t>- </a:t>
            </a:r>
            <a:r>
              <a:rPr lang="it-IT" sz="1100" b="1" i="1" dirty="0" err="1"/>
              <a:t>based</a:t>
            </a:r>
            <a:r>
              <a:rPr lang="it-IT" sz="1100" b="1" i="1" dirty="0"/>
              <a:t> </a:t>
            </a:r>
            <a:r>
              <a:rPr lang="it-IT" sz="1100" b="1" i="1" dirty="0" err="1"/>
              <a:t>layers</a:t>
            </a:r>
            <a:r>
              <a:rPr lang="it-IT" sz="1100" b="1" i="1" dirty="0"/>
              <a:t> </a:t>
            </a:r>
            <a:r>
              <a:rPr lang="it-IT" sz="1100" b="1" i="1" dirty="0" smtClean="0"/>
              <a:t>, </a:t>
            </a:r>
            <a:r>
              <a:rPr lang="it-IT" sz="1100" b="1" i="1" dirty="0" err="1" smtClean="0"/>
              <a:t>J</a:t>
            </a:r>
            <a:r>
              <a:rPr lang="it-IT" sz="1100" b="1" i="1" dirty="0" smtClean="0"/>
              <a:t>. </a:t>
            </a:r>
            <a:r>
              <a:rPr lang="it-IT" sz="1100" b="1" i="1" dirty="0" err="1" smtClean="0"/>
              <a:t>Appl</a:t>
            </a:r>
            <a:r>
              <a:rPr lang="it-IT" sz="1100" b="1" i="1" dirty="0" smtClean="0"/>
              <a:t>. </a:t>
            </a:r>
            <a:r>
              <a:rPr lang="it-IT" sz="1100" b="1" i="1" dirty="0" err="1" smtClean="0"/>
              <a:t>Phys</a:t>
            </a:r>
            <a:r>
              <a:rPr lang="it-IT" sz="1100" b="1" i="1" dirty="0" smtClean="0"/>
              <a:t>. 94 (2003) 416</a:t>
            </a:r>
            <a:endParaRPr lang="it-IT" sz="1100" i="1" dirty="0"/>
          </a:p>
          <a:p>
            <a:endParaRPr lang="it-IT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88172" y="366899"/>
            <a:ext cx="5198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Electrical</a:t>
            </a:r>
            <a:r>
              <a:rPr lang="it-IT" sz="2800" dirty="0" smtClean="0"/>
              <a:t> </a:t>
            </a:r>
            <a:r>
              <a:rPr lang="it-IT" sz="2800" dirty="0" err="1" smtClean="0"/>
              <a:t>transport</a:t>
            </a:r>
            <a:r>
              <a:rPr lang="it-IT" sz="2800" dirty="0" smtClean="0"/>
              <a:t> in </a:t>
            </a:r>
            <a:r>
              <a:rPr lang="it-IT" sz="2800" dirty="0" err="1" smtClean="0"/>
              <a:t>doped</a:t>
            </a:r>
            <a:r>
              <a:rPr lang="it-IT" sz="2800" dirty="0" smtClean="0"/>
              <a:t>-DLC </a:t>
            </a:r>
            <a:r>
              <a:rPr lang="it-IT" sz="2800" dirty="0" err="1" smtClean="0"/>
              <a:t>coating</a:t>
            </a:r>
            <a:r>
              <a:rPr lang="it-IT" sz="2800" dirty="0" smtClean="0"/>
              <a:t> </a:t>
            </a:r>
            <a:r>
              <a:rPr lang="it-IT" sz="2800" dirty="0" err="1" smtClean="0"/>
              <a:t>examples</a:t>
            </a:r>
            <a:endParaRPr lang="it-IT" sz="28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386433" y="381258"/>
            <a:ext cx="345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Ionized</a:t>
            </a:r>
            <a:r>
              <a:rPr lang="it-IT" dirty="0" smtClean="0"/>
              <a:t> </a:t>
            </a:r>
            <a:r>
              <a:rPr lang="it-IT" dirty="0" err="1" smtClean="0"/>
              <a:t>impurities</a:t>
            </a:r>
            <a:r>
              <a:rPr lang="it-IT" dirty="0" smtClean="0"/>
              <a:t> Nd </a:t>
            </a:r>
            <a:r>
              <a:rPr lang="it-IT" dirty="0" err="1" smtClean="0"/>
              <a:t>doped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692588" y="3804628"/>
            <a:ext cx="227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p-type</a:t>
            </a:r>
            <a:r>
              <a:rPr lang="it-IT" dirty="0" smtClean="0"/>
              <a:t> </a:t>
            </a:r>
            <a:r>
              <a:rPr lang="it-IT" dirty="0" err="1" smtClean="0"/>
              <a:t>conduction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79804" y="3255310"/>
            <a:ext cx="345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W</a:t>
            </a:r>
            <a:r>
              <a:rPr lang="it-IT" dirty="0" smtClean="0"/>
              <a:t> </a:t>
            </a:r>
            <a:r>
              <a:rPr lang="it-IT" dirty="0" err="1" smtClean="0"/>
              <a:t>doped</a:t>
            </a:r>
            <a:r>
              <a:rPr lang="it-IT" dirty="0" smtClean="0"/>
              <a:t> </a:t>
            </a:r>
            <a:r>
              <a:rPr lang="it-IT" dirty="0" err="1" smtClean="0"/>
              <a:t>percolating</a:t>
            </a:r>
            <a:r>
              <a:rPr lang="it-IT" dirty="0" smtClean="0"/>
              <a:t> network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94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915067" y="1893915"/>
            <a:ext cx="335155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b="1" i="1" dirty="0" smtClean="0"/>
              <a:t>A. Serra et al., Electronic </a:t>
            </a:r>
            <a:r>
              <a:rPr lang="it-IT" sz="1100" b="1" i="1" dirty="0" err="1" smtClean="0"/>
              <a:t>properties</a:t>
            </a:r>
            <a:r>
              <a:rPr lang="it-IT" sz="1100" b="1" i="1" dirty="0" smtClean="0"/>
              <a:t> of </a:t>
            </a:r>
            <a:r>
              <a:rPr lang="it-IT" sz="1100" b="1" i="1" dirty="0" err="1" smtClean="0"/>
              <a:t>individual</a:t>
            </a:r>
            <a:r>
              <a:rPr lang="it-IT" sz="1100" b="1" i="1" dirty="0" smtClean="0"/>
              <a:t> and </a:t>
            </a:r>
            <a:r>
              <a:rPr lang="it-IT" sz="1100" b="1" i="1" dirty="0" err="1" smtClean="0"/>
              <a:t>assembled</a:t>
            </a:r>
            <a:r>
              <a:rPr lang="it-IT" sz="1100" b="1" i="1" dirty="0" smtClean="0"/>
              <a:t> </a:t>
            </a:r>
            <a:r>
              <a:rPr lang="it-IT" sz="1100" b="1" i="1" dirty="0" err="1" smtClean="0"/>
              <a:t>homotype</a:t>
            </a:r>
            <a:r>
              <a:rPr lang="it-IT" sz="1100" b="1" i="1" dirty="0" smtClean="0"/>
              <a:t> SWCNT </a:t>
            </a:r>
            <a:r>
              <a:rPr lang="it-IT" sz="1100" b="1" i="1" dirty="0" err="1" smtClean="0"/>
              <a:t>bundles</a:t>
            </a:r>
            <a:r>
              <a:rPr lang="it-IT" sz="1100" b="1" i="1" dirty="0" smtClean="0"/>
              <a:t>, </a:t>
            </a:r>
            <a:r>
              <a:rPr lang="it-IT" sz="1100" b="1" i="1" dirty="0" err="1" smtClean="0"/>
              <a:t>Chem</a:t>
            </a:r>
            <a:r>
              <a:rPr lang="it-IT" sz="1100" b="1" i="1" dirty="0" smtClean="0"/>
              <a:t>. </a:t>
            </a:r>
            <a:r>
              <a:rPr lang="it-IT" sz="1100" b="1" i="1" dirty="0" err="1" smtClean="0"/>
              <a:t>Phys</a:t>
            </a:r>
            <a:r>
              <a:rPr lang="it-IT" sz="1100" b="1" i="1" dirty="0" smtClean="0"/>
              <a:t>. </a:t>
            </a:r>
            <a:r>
              <a:rPr lang="it-IT" sz="1100" b="1" i="1" dirty="0" err="1" smtClean="0"/>
              <a:t>Lett</a:t>
            </a:r>
            <a:r>
              <a:rPr lang="it-IT" sz="1100" b="1" i="1" dirty="0" smtClean="0"/>
              <a:t>. 509 (2011) 152</a:t>
            </a:r>
            <a:endParaRPr lang="it-IT" sz="1100" i="1" dirty="0"/>
          </a:p>
          <a:p>
            <a:endParaRPr lang="it-IT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18894" y="300049"/>
            <a:ext cx="4894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Electrical</a:t>
            </a:r>
            <a:r>
              <a:rPr lang="it-IT" sz="2800" dirty="0" smtClean="0"/>
              <a:t> </a:t>
            </a:r>
            <a:r>
              <a:rPr lang="it-IT" sz="2800" dirty="0" err="1" smtClean="0"/>
              <a:t>transport</a:t>
            </a:r>
            <a:r>
              <a:rPr lang="it-IT" sz="2800" dirty="0" smtClean="0"/>
              <a:t> in </a:t>
            </a:r>
            <a:r>
              <a:rPr lang="it-IT" sz="2800" dirty="0" err="1" smtClean="0"/>
              <a:t>aligned</a:t>
            </a:r>
            <a:r>
              <a:rPr lang="it-IT" sz="2800" dirty="0" smtClean="0"/>
              <a:t> CNT </a:t>
            </a:r>
            <a:r>
              <a:rPr lang="it-IT" sz="2800" dirty="0" err="1" smtClean="0"/>
              <a:t>bundles</a:t>
            </a:r>
            <a:r>
              <a:rPr lang="it-IT" sz="2800" dirty="0" smtClean="0"/>
              <a:t> film </a:t>
            </a:r>
            <a:r>
              <a:rPr lang="it-IT" sz="2800" dirty="0" err="1" smtClean="0"/>
              <a:t>examples</a:t>
            </a:r>
            <a:endParaRPr lang="it-IT" sz="2800" dirty="0"/>
          </a:p>
        </p:txBody>
      </p:sp>
      <p:pic>
        <p:nvPicPr>
          <p:cNvPr id="2" name="Immagine 1" descr="Schermata 2019-05-10 alle 09.46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45" y="229334"/>
            <a:ext cx="2902244" cy="6328765"/>
          </a:xfrm>
          <a:prstGeom prst="rect">
            <a:avLst/>
          </a:prstGeom>
        </p:spPr>
      </p:pic>
      <p:pic>
        <p:nvPicPr>
          <p:cNvPr id="3" name="Immagine 2" descr="Schermata 2019-05-10 alle 09.48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2" y="3088453"/>
            <a:ext cx="5221363" cy="26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0E80CE-AC98-4D22-9640-28930BA80D0E}"/>
              </a:ext>
            </a:extLst>
          </p:cNvPr>
          <p:cNvSpPr txBox="1"/>
          <p:nvPr/>
        </p:nvSpPr>
        <p:spPr>
          <a:xfrm>
            <a:off x="432065" y="1231695"/>
            <a:ext cx="4081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Thermal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 smtClean="0"/>
              <a:t>process</a:t>
            </a:r>
            <a:r>
              <a:rPr lang="it-IT" sz="2400" dirty="0" smtClean="0"/>
              <a:t>, with </a:t>
            </a:r>
            <a:r>
              <a:rPr lang="it-IT" sz="2400" dirty="0" err="1" smtClean="0"/>
              <a:t>low</a:t>
            </a:r>
            <a:r>
              <a:rPr lang="it-IT" sz="2400" dirty="0" smtClean="0"/>
              <a:t> </a:t>
            </a:r>
            <a:r>
              <a:rPr lang="it-IT" sz="2400" dirty="0" err="1" smtClean="0"/>
              <a:t>activation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r>
              <a:rPr lang="it-IT" sz="2400" dirty="0" smtClean="0"/>
              <a:t>,</a:t>
            </a:r>
          </a:p>
          <a:p>
            <a:r>
              <a:rPr lang="it-IT" sz="2400" dirty="0" err="1"/>
              <a:t>a</a:t>
            </a:r>
            <a:r>
              <a:rPr lang="it-IT" sz="2400" dirty="0" err="1" smtClean="0"/>
              <a:t>bout</a:t>
            </a:r>
            <a:r>
              <a:rPr lang="it-IT" sz="2400" dirty="0" smtClean="0"/>
              <a:t> 60 </a:t>
            </a:r>
            <a:r>
              <a:rPr lang="it-IT" sz="2400" dirty="0" err="1" smtClean="0"/>
              <a:t>meV</a:t>
            </a:r>
            <a:endParaRPr lang="it-IT" sz="2400" dirty="0" smtClean="0"/>
          </a:p>
          <a:p>
            <a:endParaRPr lang="it-IT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7B0D9E-CE84-4C35-857D-7EF00F3DDBA2}"/>
              </a:ext>
            </a:extLst>
          </p:cNvPr>
          <p:cNvSpPr txBox="1"/>
          <p:nvPr/>
        </p:nvSpPr>
        <p:spPr>
          <a:xfrm>
            <a:off x="432065" y="4606457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Long term stability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128861-46B6-495D-9259-00CF3D02DCF1}"/>
              </a:ext>
            </a:extLst>
          </p:cNvPr>
          <p:cNvSpPr txBox="1"/>
          <p:nvPr/>
        </p:nvSpPr>
        <p:spPr>
          <a:xfrm>
            <a:off x="432065" y="523719"/>
            <a:ext cx="408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For </a:t>
            </a:r>
            <a:r>
              <a:rPr lang="it-IT" sz="2400" b="1" dirty="0" err="1" smtClean="0">
                <a:solidFill>
                  <a:srgbClr val="FF0000"/>
                </a:solidFill>
              </a:rPr>
              <a:t>example</a:t>
            </a:r>
            <a:r>
              <a:rPr lang="it-IT" sz="2400" b="1" dirty="0" smtClean="0">
                <a:solidFill>
                  <a:srgbClr val="FF0000"/>
                </a:solidFill>
              </a:rPr>
              <a:t> DLC</a:t>
            </a:r>
            <a:r>
              <a:rPr lang="it-IT" sz="2400" b="1" dirty="0">
                <a:solidFill>
                  <a:srgbClr val="FF0000"/>
                </a:solidFill>
              </a:rPr>
              <a:t>#9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4528515" y="256610"/>
            <a:ext cx="3958073" cy="6244367"/>
            <a:chOff x="4513574" y="256610"/>
            <a:chExt cx="3177095" cy="6244367"/>
          </a:xfrm>
        </p:grpSpPr>
        <p:sp>
          <p:nvSpPr>
            <p:cNvPr id="3" name="Rettangolo 2"/>
            <p:cNvSpPr/>
            <p:nvPr/>
          </p:nvSpPr>
          <p:spPr>
            <a:xfrm>
              <a:off x="4513574" y="423333"/>
              <a:ext cx="3177095" cy="59690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137821BD-DB75-4B61-B66A-BB760C9DF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3574" y="256610"/>
              <a:ext cx="3177095" cy="324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FE26634-B723-4A9B-AC3F-5E3112C01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260" y="3496610"/>
              <a:ext cx="2946038" cy="3004367"/>
            </a:xfrm>
            <a:prstGeom prst="rect">
              <a:avLst/>
            </a:prstGeom>
          </p:spPr>
        </p:pic>
        <p:cxnSp>
          <p:nvCxnSpPr>
            <p:cNvPr id="12" name="Connettore 1 11"/>
            <p:cNvCxnSpPr/>
            <p:nvPr/>
          </p:nvCxnSpPr>
          <p:spPr>
            <a:xfrm>
              <a:off x="5489222" y="4049889"/>
              <a:ext cx="1354667" cy="1354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585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7979" y="1353635"/>
            <a:ext cx="825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latin typeface="Arial"/>
                <a:cs typeface="Arial"/>
              </a:rPr>
              <a:t>Structural</a:t>
            </a:r>
            <a:r>
              <a:rPr lang="it-IT" sz="3600" b="1" dirty="0" smtClean="0">
                <a:latin typeface="Arial"/>
                <a:cs typeface="Arial"/>
              </a:rPr>
              <a:t> and </a:t>
            </a:r>
            <a:r>
              <a:rPr lang="it-IT" sz="3600" b="1" dirty="0" err="1" smtClean="0">
                <a:latin typeface="Arial"/>
                <a:cs typeface="Arial"/>
              </a:rPr>
              <a:t>morphological</a:t>
            </a:r>
            <a:r>
              <a:rPr lang="it-IT" sz="3600" b="1" dirty="0" smtClean="0">
                <a:latin typeface="Arial"/>
                <a:cs typeface="Arial"/>
              </a:rPr>
              <a:t> </a:t>
            </a:r>
            <a:r>
              <a:rPr lang="it-IT" sz="3600" b="1" dirty="0" err="1" smtClean="0">
                <a:latin typeface="Arial"/>
                <a:cs typeface="Arial"/>
              </a:rPr>
              <a:t>characterization</a:t>
            </a:r>
            <a:endParaRPr lang="it-IT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62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2706" y="463176"/>
            <a:ext cx="8382000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 err="1" smtClean="0"/>
              <a:t>Characterization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Techniques</a:t>
            </a:r>
            <a:endParaRPr lang="it-IT" sz="2800" b="1" dirty="0" smtClean="0"/>
          </a:p>
          <a:p>
            <a:pPr>
              <a:lnSpc>
                <a:spcPct val="150000"/>
              </a:lnSpc>
            </a:pPr>
            <a:endParaRPr lang="it-IT" sz="2400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400" dirty="0" err="1" smtClean="0"/>
              <a:t>Electrical</a:t>
            </a:r>
            <a:r>
              <a:rPr lang="it-IT" sz="2400" dirty="0" smtClean="0"/>
              <a:t> </a:t>
            </a:r>
            <a:r>
              <a:rPr lang="it-IT" sz="2400" dirty="0" err="1" smtClean="0"/>
              <a:t>measurements</a:t>
            </a:r>
            <a:endParaRPr lang="it-IT" sz="24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400" dirty="0" smtClean="0"/>
              <a:t>X-</a:t>
            </a:r>
            <a:r>
              <a:rPr lang="it-IT" sz="2400" dirty="0" err="1" smtClean="0"/>
              <a:t>rays</a:t>
            </a:r>
            <a:r>
              <a:rPr lang="it-IT" sz="2400" dirty="0" smtClean="0"/>
              <a:t> </a:t>
            </a:r>
            <a:r>
              <a:rPr lang="it-IT" sz="2400" dirty="0" err="1" smtClean="0"/>
              <a:t>diffraction</a:t>
            </a:r>
            <a:r>
              <a:rPr lang="it-IT" sz="2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400" dirty="0" err="1" smtClean="0"/>
              <a:t>Transmission</a:t>
            </a:r>
            <a:r>
              <a:rPr lang="it-IT" sz="2400" dirty="0" smtClean="0"/>
              <a:t> electron </a:t>
            </a:r>
            <a:r>
              <a:rPr lang="it-IT" sz="2400" dirty="0" err="1" smtClean="0"/>
              <a:t>microscopy</a:t>
            </a:r>
            <a:endParaRPr lang="it-IT" sz="24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400" dirty="0" smtClean="0"/>
              <a:t>Scanning electron </a:t>
            </a:r>
            <a:r>
              <a:rPr lang="it-IT" sz="2400" dirty="0" err="1" smtClean="0"/>
              <a:t>microscopy</a:t>
            </a:r>
            <a:endParaRPr lang="it-IT" sz="24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400" dirty="0" smtClean="0"/>
              <a:t>Scanning </a:t>
            </a:r>
            <a:r>
              <a:rPr lang="it-IT" sz="2400" dirty="0" err="1" smtClean="0"/>
              <a:t>tunneling</a:t>
            </a:r>
            <a:r>
              <a:rPr lang="it-IT" sz="2400" dirty="0" smtClean="0"/>
              <a:t> </a:t>
            </a:r>
            <a:r>
              <a:rPr lang="it-IT" sz="2400" dirty="0" err="1" smtClean="0"/>
              <a:t>microscopy</a:t>
            </a:r>
            <a:r>
              <a:rPr lang="it-IT" sz="2400" dirty="0" smtClean="0"/>
              <a:t> and </a:t>
            </a:r>
            <a:r>
              <a:rPr lang="it-IT" sz="2400" dirty="0" err="1" smtClean="0"/>
              <a:t>spectroscopy</a:t>
            </a:r>
            <a:endParaRPr lang="it-IT" sz="24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400" dirty="0" smtClean="0"/>
              <a:t>UV-Vis-NIR and </a:t>
            </a:r>
            <a:r>
              <a:rPr lang="it-IT" sz="2400" dirty="0" err="1" smtClean="0"/>
              <a:t>Raman</a:t>
            </a:r>
            <a:r>
              <a:rPr lang="it-IT" sz="2400" dirty="0" smtClean="0"/>
              <a:t> </a:t>
            </a:r>
            <a:r>
              <a:rPr lang="it-IT" sz="2400" dirty="0" err="1" smtClean="0"/>
              <a:t>spectroscopy</a:t>
            </a:r>
            <a:endParaRPr lang="it-IT" sz="24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62995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67765" y="403412"/>
            <a:ext cx="8128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X-ray diffraction in the Bragg – Brentano geometry represents the more consolidated method to determine the crystal structure of a sample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Based on Bragg law </a:t>
            </a:r>
          </a:p>
          <a:p>
            <a:endParaRPr lang="en-GB" dirty="0"/>
          </a:p>
          <a:p>
            <a:r>
              <a:rPr lang="en-GB" dirty="0" smtClean="0"/>
              <a:t>One obtain the peaks that allows to determine the lattice spacing set  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D5EE54E-A55A-B148-9598-3F82D6CA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5" y="1430678"/>
            <a:ext cx="3618746" cy="20626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26321412-F030-DB41-86FF-DE6FBC0D8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0649" y="1736358"/>
            <a:ext cx="2967457" cy="1317017"/>
          </a:xfrm>
          <a:prstGeom prst="rect">
            <a:avLst/>
          </a:prstGeom>
        </p:spPr>
      </p:pic>
      <p:sp>
        <p:nvSpPr>
          <p:cNvPr id="7" name="Text Box 13">
            <a:extLst>
              <a:ext uri="{FF2B5EF4-FFF2-40B4-BE49-F238E27FC236}">
                <a16:creationId xmlns="" xmlns:a16="http://schemas.microsoft.com/office/drawing/2014/main" id="{59C8B6EB-CD11-7147-B0A4-BB0ABD7FF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529" y="3623416"/>
            <a:ext cx="2756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90513" indent="-290513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i="1" dirty="0">
                <a:solidFill>
                  <a:srgbClr val="CC0000"/>
                </a:solidFill>
              </a:rPr>
              <a:t>2d sin </a:t>
            </a:r>
            <a:r>
              <a:rPr lang="it-IT" altLang="it-IT" sz="2800" i="1" dirty="0" err="1">
                <a:solidFill>
                  <a:srgbClr val="CC0000"/>
                </a:solidFill>
                <a:latin typeface="Symbol" pitchFamily="2" charset="2"/>
              </a:rPr>
              <a:t>q</a:t>
            </a:r>
            <a:r>
              <a:rPr lang="it-IT" altLang="it-IT" sz="2800" i="1" dirty="0">
                <a:solidFill>
                  <a:srgbClr val="CC0000"/>
                </a:solidFill>
              </a:rPr>
              <a:t> = </a:t>
            </a:r>
            <a:r>
              <a:rPr lang="it-IT" altLang="it-IT" sz="2800" i="1" dirty="0" err="1">
                <a:solidFill>
                  <a:srgbClr val="CC0000"/>
                </a:solidFill>
              </a:rPr>
              <a:t>n</a:t>
            </a:r>
            <a:r>
              <a:rPr lang="it-IT" altLang="it-IT" sz="2800" i="1" dirty="0">
                <a:solidFill>
                  <a:srgbClr val="CC0000"/>
                </a:solidFill>
              </a:rPr>
              <a:t> </a:t>
            </a:r>
            <a:r>
              <a:rPr lang="it-IT" altLang="it-IT" sz="2800" i="1" dirty="0">
                <a:solidFill>
                  <a:srgbClr val="CC0000"/>
                </a:solidFill>
                <a:latin typeface="Symbol" pitchFamily="2" charset="2"/>
              </a:rPr>
              <a:t>l</a:t>
            </a:r>
            <a:r>
              <a:rPr lang="it-IT" altLang="it-IT" sz="2800" i="1" dirty="0">
                <a:solidFill>
                  <a:srgbClr val="CC0000"/>
                </a:solidFill>
              </a:rPr>
              <a:t>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2F6ABFB4-6432-674D-8AAD-011357147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1609" y="4683904"/>
            <a:ext cx="3129803" cy="198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9957009-C638-EA4B-90CF-93369D302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81395"/>
            <a:ext cx="6400800" cy="403860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="" xmlns:a16="http://schemas.microsoft.com/office/drawing/2014/main" id="{D57B0F94-E5AA-054F-9A37-2A9B990FA25C}"/>
              </a:ext>
            </a:extLst>
          </p:cNvPr>
          <p:cNvGrpSpPr/>
          <p:nvPr/>
        </p:nvGrpSpPr>
        <p:grpSpPr>
          <a:xfrm>
            <a:off x="284692" y="4703233"/>
            <a:ext cx="8600519" cy="1700248"/>
            <a:chOff x="284692" y="4703233"/>
            <a:chExt cx="8600519" cy="1700248"/>
          </a:xfrm>
        </p:grpSpPr>
        <p:pic>
          <p:nvPicPr>
            <p:cNvPr id="3" name="Immagine 2">
              <a:extLst>
                <a:ext uri="{FF2B5EF4-FFF2-40B4-BE49-F238E27FC236}">
                  <a16:creationId xmlns="" xmlns:a16="http://schemas.microsoft.com/office/drawing/2014/main" id="{13DDA3A4-025B-3446-A74C-868EC8D3D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7638"/>
            <a:stretch/>
          </p:blipFill>
          <p:spPr>
            <a:xfrm>
              <a:off x="284692" y="4720166"/>
              <a:ext cx="2082800" cy="1649186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61712739-FC30-5C49-8600-385A11608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615" y="4703233"/>
              <a:ext cx="1816174" cy="170024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="" xmlns:a16="http://schemas.microsoft.com/office/drawing/2014/main" id="{C86A2D7D-63A8-8444-A31D-13364A62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7411" y="4878005"/>
              <a:ext cx="1447800" cy="149860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="" xmlns:a16="http://schemas.microsoft.com/office/drawing/2014/main" id="{F857CCC7-6753-974A-B325-742CBB72A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2419"/>
            <a:stretch/>
          </p:blipFill>
          <p:spPr>
            <a:xfrm>
              <a:off x="2100867" y="4764919"/>
              <a:ext cx="2082800" cy="149860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="" xmlns:a16="http://schemas.microsoft.com/office/drawing/2014/main" id="{CC0277E2-0D52-5C47-AE8E-0083C2548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8789" y="5500305"/>
              <a:ext cx="1511300" cy="25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07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527FCEA-6143-4C5E-8C45-8AC9237AD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A9F23AD-7A55-49F3-A3EC-743F47F36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7759" y="487090"/>
            <a:ext cx="505638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7DEE1279-0CE1-A84E-B6CD-C6E1DCCD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885" y="2158211"/>
            <a:ext cx="4807563" cy="25556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7D9F91F-72C9-4DB9-ABD0-A8180D8262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50991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1276246-FD09-284C-9E03-186BCD63E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1904" y="1209393"/>
            <a:ext cx="2891209" cy="13438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E016956-CE9F-4946-8834-A8BC3529D0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50991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3B15EC0E-1286-D14C-AC60-03A2E17C7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1904" y="4348579"/>
            <a:ext cx="2891209" cy="12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7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/var/folders/50/k51p6tpj7sq50ss9b1c9kxfc0000gn/T/com.microsoft.Powerpoint/WebArchiveCopyPasteTempFiles/strain.gif">
            <a:extLst>
              <a:ext uri="{FF2B5EF4-FFF2-40B4-BE49-F238E27FC236}">
                <a16:creationId xmlns="" xmlns:a16="http://schemas.microsoft.com/office/drawing/2014/main" id="{88403135-A42A-4049-8B22-D78E45D8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6" y="354626"/>
            <a:ext cx="3742265" cy="19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CCE5B88-9B2D-D340-B5E1-543A84CA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777" y="556720"/>
            <a:ext cx="2997198" cy="224789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D62DD33A-9327-274D-9ED7-B2651E20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76" y="3130717"/>
            <a:ext cx="4199465" cy="139679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0606B76-D307-6149-9174-282545EC4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765" y="4928691"/>
            <a:ext cx="3361272" cy="7981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C765CF2B-7AB9-2341-B6D0-EAE21313F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189"/>
          <a:stretch/>
        </p:blipFill>
        <p:spPr>
          <a:xfrm>
            <a:off x="1062559" y="2646275"/>
            <a:ext cx="2357975" cy="19886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9E26ED7-F63B-5A43-9C82-8082C2A446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11"/>
          <a:stretch/>
        </p:blipFill>
        <p:spPr>
          <a:xfrm>
            <a:off x="829733" y="4746613"/>
            <a:ext cx="2573868" cy="19886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20354" y="6066118"/>
            <a:ext cx="531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K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factor</a:t>
            </a:r>
            <a:r>
              <a:rPr lang="it-IT" dirty="0" smtClean="0"/>
              <a:t> </a:t>
            </a:r>
            <a:r>
              <a:rPr lang="it-IT" dirty="0" err="1" smtClean="0"/>
              <a:t>form</a:t>
            </a:r>
            <a:r>
              <a:rPr lang="it-IT" dirty="0" smtClean="0"/>
              <a:t> (for </a:t>
            </a:r>
            <a:r>
              <a:rPr lang="it-IT" dirty="0" err="1" smtClean="0"/>
              <a:t>spherical</a:t>
            </a:r>
            <a:r>
              <a:rPr lang="it-IT" dirty="0" smtClean="0"/>
              <a:t> </a:t>
            </a:r>
            <a:r>
              <a:rPr lang="it-IT" dirty="0" err="1" smtClean="0"/>
              <a:t>nanocrystals</a:t>
            </a:r>
            <a:r>
              <a:rPr lang="it-IT" dirty="0" smtClean="0"/>
              <a:t> K=1)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590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a-Typical-diffraction-pattern-of-a-turbostratic-structure-top-as-a-bunch-of-regula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b="48096"/>
          <a:stretch/>
        </p:blipFill>
        <p:spPr>
          <a:xfrm>
            <a:off x="3769544" y="382000"/>
            <a:ext cx="2224436" cy="216000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b="37284"/>
          <a:stretch/>
        </p:blipFill>
        <p:spPr>
          <a:xfrm>
            <a:off x="735394" y="2889808"/>
            <a:ext cx="3214511" cy="23527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110" y="4066170"/>
            <a:ext cx="2756806" cy="2171688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7472" y="3431026"/>
            <a:ext cx="2286706" cy="1451561"/>
          </a:xfrm>
          <a:prstGeom prst="rect">
            <a:avLst/>
          </a:prstGeom>
        </p:spPr>
      </p:pic>
      <p:pic>
        <p:nvPicPr>
          <p:cNvPr id="12" name="Immagine 11" descr="Schermata 2019-05-10 alle 14.20.4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2" r="5513" b="43908"/>
          <a:stretch/>
        </p:blipFill>
        <p:spPr>
          <a:xfrm>
            <a:off x="1158728" y="99777"/>
            <a:ext cx="2610816" cy="2160000"/>
          </a:xfrm>
          <a:prstGeom prst="rect">
            <a:avLst/>
          </a:prstGeom>
        </p:spPr>
      </p:pic>
      <p:pic>
        <p:nvPicPr>
          <p:cNvPr id="13" name="Immagine 12" descr="Schermata 2019-05-10 alle 14.22.05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6"/>
          <a:stretch/>
        </p:blipFill>
        <p:spPr>
          <a:xfrm>
            <a:off x="6008921" y="729808"/>
            <a:ext cx="2247931" cy="2160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/>
          <a:srcRect t="64299" b="1"/>
          <a:stretch/>
        </p:blipFill>
        <p:spPr>
          <a:xfrm>
            <a:off x="1158728" y="4637924"/>
            <a:ext cx="3214511" cy="1339268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283883" y="2067255"/>
            <a:ext cx="24354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Turbostratic</a:t>
            </a:r>
            <a:r>
              <a:rPr lang="it-IT" dirty="0" smtClean="0"/>
              <a:t> </a:t>
            </a:r>
            <a:r>
              <a:rPr lang="it-IT" dirty="0" err="1" smtClean="0"/>
              <a:t>graphite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993980" y="382000"/>
            <a:ext cx="22479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HOPG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766235" y="3585882"/>
            <a:ext cx="18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MWCNT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63059" y="6007961"/>
            <a:ext cx="261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Microdiamond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936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ECAA8B0D-D68E-F748-BF23-789F81CE2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67"/>
          <a:stretch/>
        </p:blipFill>
        <p:spPr>
          <a:xfrm>
            <a:off x="118534" y="2607733"/>
            <a:ext cx="3962400" cy="361219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3597AFE6-6EA7-994B-9047-4B2FC22F7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33"/>
          <a:stretch/>
        </p:blipFill>
        <p:spPr>
          <a:xfrm>
            <a:off x="3962400" y="1165705"/>
            <a:ext cx="5181600" cy="36121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8534" y="268941"/>
            <a:ext cx="8846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From X-</a:t>
            </a:r>
            <a:r>
              <a:rPr lang="it-IT" sz="2400" b="1" dirty="0" err="1" smtClean="0"/>
              <a:t>ray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diffraction</a:t>
            </a:r>
            <a:r>
              <a:rPr lang="it-IT" sz="2400" b="1" dirty="0" smtClean="0"/>
              <a:t> to </a:t>
            </a:r>
            <a:r>
              <a:rPr lang="it-IT" sz="2400" b="1" dirty="0" err="1" smtClean="0"/>
              <a:t>Raman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spectroscopy</a:t>
            </a:r>
            <a:r>
              <a:rPr lang="it-IT" sz="2400" b="1" dirty="0" smtClean="0"/>
              <a:t>:</a:t>
            </a:r>
          </a:p>
          <a:p>
            <a:r>
              <a:rPr lang="it-IT" sz="2400" b="1" dirty="0" smtClean="0"/>
              <a:t>From </a:t>
            </a:r>
            <a:r>
              <a:rPr lang="it-IT" sz="2400" b="1" dirty="0" err="1" smtClean="0"/>
              <a:t>structure</a:t>
            </a:r>
            <a:r>
              <a:rPr lang="it-IT" sz="2400" b="1" dirty="0" smtClean="0"/>
              <a:t> to </a:t>
            </a:r>
            <a:r>
              <a:rPr lang="it-IT" sz="2400" b="1" dirty="0" err="1" smtClean="0"/>
              <a:t>chemistry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13109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2795" y="904228"/>
            <a:ext cx="8591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Raman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suited</a:t>
            </a:r>
            <a:r>
              <a:rPr lang="it-IT" dirty="0"/>
              <a:t> to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morphology</a:t>
            </a:r>
            <a:r>
              <a:rPr lang="it-IT" dirty="0"/>
              <a:t> </a:t>
            </a:r>
            <a:r>
              <a:rPr lang="it-IT" dirty="0" err="1"/>
              <a:t>characterization</a:t>
            </a:r>
            <a:r>
              <a:rPr lang="it-IT" dirty="0"/>
              <a:t> of carbon </a:t>
            </a:r>
            <a:r>
              <a:rPr lang="it-IT" dirty="0" err="1"/>
              <a:t>materials</a:t>
            </a:r>
            <a:r>
              <a:rPr lang="it-IT" dirty="0"/>
              <a:t>. </a:t>
            </a:r>
            <a:r>
              <a:rPr lang="it-IT" dirty="0" err="1"/>
              <a:t>Every</a:t>
            </a:r>
            <a:r>
              <a:rPr lang="it-IT" dirty="0"/>
              <a:t> band in the </a:t>
            </a:r>
            <a:r>
              <a:rPr lang="it-IT" dirty="0" err="1"/>
              <a:t>Raman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corresponds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to a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vibrational</a:t>
            </a:r>
            <a:r>
              <a:rPr lang="it-IT" dirty="0"/>
              <a:t> </a:t>
            </a:r>
            <a:r>
              <a:rPr lang="it-IT" dirty="0" err="1"/>
              <a:t>frequency</a:t>
            </a:r>
            <a:r>
              <a:rPr lang="it-IT" dirty="0"/>
              <a:t> of a bond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molecule</a:t>
            </a:r>
            <a:r>
              <a:rPr lang="it-IT" dirty="0"/>
              <a:t>. </a:t>
            </a:r>
          </a:p>
          <a:p>
            <a:endParaRPr lang="it-IT" dirty="0"/>
          </a:p>
        </p:txBody>
      </p:sp>
      <p:pic>
        <p:nvPicPr>
          <p:cNvPr id="8" name="Immagine 7" descr="mot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59" y="2064015"/>
            <a:ext cx="5768195" cy="324461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8794" y="161723"/>
            <a:ext cx="8805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Raman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spectroscopy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06400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3354" y="617441"/>
            <a:ext cx="839651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graphite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bands</a:t>
            </a:r>
            <a:r>
              <a:rPr lang="it-IT" dirty="0"/>
              <a:t> in the </a:t>
            </a:r>
            <a:r>
              <a:rPr lang="it-IT" dirty="0" err="1"/>
              <a:t>spectrum</a:t>
            </a:r>
            <a:r>
              <a:rPr lang="it-IT" dirty="0"/>
              <a:t> and the </a:t>
            </a:r>
            <a:r>
              <a:rPr lang="it-IT" dirty="0" err="1"/>
              <a:t>main</a:t>
            </a:r>
            <a:r>
              <a:rPr lang="it-IT" dirty="0"/>
              <a:t> band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shifted</a:t>
            </a:r>
            <a:r>
              <a:rPr lang="it-IT" dirty="0"/>
              <a:t> from 1332 cm</a:t>
            </a:r>
            <a:r>
              <a:rPr lang="it-IT" baseline="30000" dirty="0"/>
              <a:t>-1 </a:t>
            </a:r>
            <a:r>
              <a:rPr lang="it-IT" dirty="0"/>
              <a:t>in </a:t>
            </a:r>
            <a:r>
              <a:rPr lang="it-IT" dirty="0" err="1"/>
              <a:t>diamond</a:t>
            </a:r>
            <a:r>
              <a:rPr lang="it-IT" dirty="0"/>
              <a:t> to 1582 cm</a:t>
            </a:r>
            <a:r>
              <a:rPr lang="it-IT" baseline="30000" dirty="0"/>
              <a:t>-1 </a:t>
            </a:r>
            <a:r>
              <a:rPr lang="it-IT" dirty="0"/>
              <a:t>in </a:t>
            </a:r>
            <a:r>
              <a:rPr lang="it-IT" dirty="0" err="1"/>
              <a:t>graphite</a:t>
            </a:r>
            <a:r>
              <a:rPr lang="it-IT" dirty="0" smtClean="0"/>
              <a:t>.</a:t>
            </a:r>
          </a:p>
          <a:p>
            <a:pPr algn="just"/>
            <a:r>
              <a:rPr lang="it-IT" dirty="0" smtClean="0"/>
              <a:t>The </a:t>
            </a:r>
            <a:r>
              <a:rPr lang="it-IT" dirty="0" err="1"/>
              <a:t>reason</a:t>
            </a:r>
            <a:r>
              <a:rPr lang="it-IT" dirty="0"/>
              <a:t>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 smtClean="0"/>
              <a:t>graphite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/>
              <a:t>composed</a:t>
            </a:r>
            <a:r>
              <a:rPr lang="it-IT" dirty="0"/>
              <a:t> of sp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bonded</a:t>
            </a:r>
            <a:r>
              <a:rPr lang="it-IT" dirty="0"/>
              <a:t> </a:t>
            </a:r>
            <a:r>
              <a:rPr lang="it-IT" dirty="0" smtClean="0"/>
              <a:t>carbon in </a:t>
            </a:r>
            <a:r>
              <a:rPr lang="it-IT" dirty="0"/>
              <a:t>planar </a:t>
            </a:r>
            <a:r>
              <a:rPr lang="it-IT" dirty="0" err="1"/>
              <a:t>sheets</a:t>
            </a:r>
            <a:r>
              <a:rPr lang="it-IT" dirty="0"/>
              <a:t> in </a:t>
            </a:r>
            <a:r>
              <a:rPr lang="it-IT" dirty="0" err="1"/>
              <a:t>which</a:t>
            </a:r>
            <a:r>
              <a:rPr lang="it-IT" dirty="0"/>
              <a:t> the bond </a:t>
            </a:r>
            <a:r>
              <a:rPr lang="it-IT" dirty="0" err="1"/>
              <a:t>energy</a:t>
            </a:r>
            <a:r>
              <a:rPr lang="it-IT" dirty="0"/>
              <a:t> of the sp2 bonds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sp</a:t>
            </a:r>
            <a:r>
              <a:rPr lang="it-IT" baseline="-25000" dirty="0"/>
              <a:t>3 </a:t>
            </a:r>
            <a:r>
              <a:rPr lang="it-IT" dirty="0"/>
              <a:t>bonds of </a:t>
            </a:r>
            <a:r>
              <a:rPr lang="it-IT" dirty="0" err="1"/>
              <a:t>diamond</a:t>
            </a:r>
            <a:r>
              <a:rPr lang="it-IT" dirty="0"/>
              <a:t>. </a:t>
            </a:r>
            <a:endParaRPr lang="it-IT" dirty="0" smtClean="0"/>
          </a:p>
          <a:p>
            <a:pPr algn="just"/>
            <a:r>
              <a:rPr lang="it-IT" dirty="0" smtClean="0"/>
              <a:t>The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of the sp</a:t>
            </a:r>
            <a:r>
              <a:rPr lang="it-IT" baseline="-25000" dirty="0"/>
              <a:t>2</a:t>
            </a:r>
            <a:r>
              <a:rPr lang="it-IT" dirty="0"/>
              <a:t> bonds in </a:t>
            </a:r>
            <a:r>
              <a:rPr lang="it-IT" dirty="0" err="1"/>
              <a:t>graphite</a:t>
            </a:r>
            <a:r>
              <a:rPr lang="it-IT" dirty="0"/>
              <a:t> </a:t>
            </a:r>
            <a:r>
              <a:rPr lang="it-IT" dirty="0" err="1"/>
              <a:t>pushes</a:t>
            </a:r>
            <a:r>
              <a:rPr lang="it-IT" dirty="0"/>
              <a:t> the </a:t>
            </a:r>
            <a:r>
              <a:rPr lang="it-IT" dirty="0" err="1"/>
              <a:t>vibrational</a:t>
            </a:r>
            <a:r>
              <a:rPr lang="it-IT" dirty="0"/>
              <a:t> </a:t>
            </a:r>
            <a:r>
              <a:rPr lang="it-IT" dirty="0" err="1"/>
              <a:t>frequency</a:t>
            </a:r>
            <a:r>
              <a:rPr lang="it-IT" dirty="0"/>
              <a:t> of the bonds and </a:t>
            </a:r>
            <a:r>
              <a:rPr lang="it-IT" dirty="0" err="1"/>
              <a:t>hence</a:t>
            </a:r>
            <a:r>
              <a:rPr lang="it-IT" dirty="0"/>
              <a:t> the </a:t>
            </a:r>
            <a:r>
              <a:rPr lang="it-IT" dirty="0" err="1"/>
              <a:t>frequency</a:t>
            </a:r>
            <a:r>
              <a:rPr lang="it-IT" dirty="0"/>
              <a:t> of the band in the </a:t>
            </a:r>
            <a:r>
              <a:rPr lang="it-IT" dirty="0" err="1"/>
              <a:t>Raman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to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frequency</a:t>
            </a:r>
            <a:r>
              <a:rPr lang="it-IT" dirty="0"/>
              <a:t>. The 1582 cm</a:t>
            </a:r>
            <a:r>
              <a:rPr lang="it-IT" baseline="30000" dirty="0"/>
              <a:t>-1 </a:t>
            </a:r>
            <a:r>
              <a:rPr lang="it-IT" dirty="0"/>
              <a:t>band of </a:t>
            </a:r>
            <a:r>
              <a:rPr lang="it-IT" dirty="0" err="1"/>
              <a:t>graphite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G band. 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</p:txBody>
      </p:sp>
      <p:pic>
        <p:nvPicPr>
          <p:cNvPr id="7" name="Immagine 6" descr="raman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/>
          <a:stretch/>
        </p:blipFill>
        <p:spPr>
          <a:xfrm>
            <a:off x="529194" y="3334179"/>
            <a:ext cx="7737231" cy="2519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95B5FD-8D8D-4628-ABC7-0EB6A7782E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35097" r="41953" b="31611"/>
          <a:stretch/>
        </p:blipFill>
        <p:spPr>
          <a:xfrm>
            <a:off x="4560691" y="5313603"/>
            <a:ext cx="1215706" cy="108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AC6A3090-4056-4E2F-9835-B713B39FCD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3" t="7960" r="5328" b="61027"/>
          <a:stretch/>
        </p:blipFill>
        <p:spPr>
          <a:xfrm>
            <a:off x="6909084" y="3756762"/>
            <a:ext cx="1065359" cy="128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5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524C956C-0D25-459B-823E-085665B58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025" y="3853633"/>
            <a:ext cx="3928050" cy="300436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D81F52FD-855C-4154-B9D7-3569FB638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227" y="1177331"/>
            <a:ext cx="3928050" cy="300436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0BFA4138-1730-4206-8588-C0B7FBC5D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33" y="1177331"/>
            <a:ext cx="3928050" cy="300436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33516" y="254001"/>
            <a:ext cx="813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Raman</a:t>
            </a:r>
            <a:r>
              <a:rPr lang="it-IT" dirty="0" smtClean="0"/>
              <a:t> </a:t>
            </a:r>
            <a:r>
              <a:rPr lang="it-IT" dirty="0" err="1" smtClean="0"/>
              <a:t>spectra</a:t>
            </a:r>
            <a:r>
              <a:rPr lang="it-IT" dirty="0" smtClean="0"/>
              <a:t> of DLC </a:t>
            </a:r>
            <a:r>
              <a:rPr lang="it-IT" dirty="0" err="1" smtClean="0"/>
              <a:t>films</a:t>
            </a:r>
            <a:r>
              <a:rPr lang="it-IT" dirty="0" smtClean="0"/>
              <a:t> show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contributes</a:t>
            </a:r>
            <a:r>
              <a:rPr lang="it-IT" dirty="0" smtClean="0"/>
              <a:t> G and D </a:t>
            </a:r>
            <a:r>
              <a:rPr lang="it-IT" dirty="0" err="1" smtClean="0"/>
              <a:t>peaks</a:t>
            </a:r>
            <a:r>
              <a:rPr lang="it-IT" dirty="0" smtClean="0"/>
              <a:t>. </a:t>
            </a:r>
          </a:p>
          <a:p>
            <a:pPr algn="just"/>
            <a:r>
              <a:rPr lang="it-IT" dirty="0" smtClean="0"/>
              <a:t>The </a:t>
            </a:r>
            <a:r>
              <a:rPr lang="it-IT" dirty="0" err="1" smtClean="0"/>
              <a:t>simplest</a:t>
            </a:r>
            <a:r>
              <a:rPr lang="it-IT" dirty="0" smtClean="0"/>
              <a:t> </a:t>
            </a:r>
            <a:r>
              <a:rPr lang="it-IT" dirty="0" err="1" smtClean="0"/>
              <a:t>fit</a:t>
            </a:r>
            <a:r>
              <a:rPr lang="it-IT" dirty="0" smtClean="0"/>
              <a:t> </a:t>
            </a:r>
            <a:r>
              <a:rPr lang="it-IT" dirty="0" err="1" smtClean="0"/>
              <a:t>consists</a:t>
            </a:r>
            <a:r>
              <a:rPr lang="it-IT" dirty="0" smtClean="0"/>
              <a:t> of 2 </a:t>
            </a:r>
            <a:r>
              <a:rPr lang="it-IT" dirty="0" err="1" smtClean="0"/>
              <a:t>Lorentzians</a:t>
            </a:r>
            <a:r>
              <a:rPr lang="it-IT" dirty="0" smtClean="0"/>
              <a:t> or 2 </a:t>
            </a:r>
            <a:r>
              <a:rPr lang="it-IT" dirty="0" err="1" smtClean="0"/>
              <a:t>Gaussians</a:t>
            </a:r>
            <a:r>
              <a:rPr lang="it-IT" dirty="0" smtClean="0"/>
              <a:t>. In alternative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a </a:t>
            </a:r>
            <a:r>
              <a:rPr lang="it-IT" dirty="0" err="1" smtClean="0"/>
              <a:t>Breit</a:t>
            </a:r>
            <a:r>
              <a:rPr lang="it-IT" dirty="0" smtClean="0"/>
              <a:t>-</a:t>
            </a:r>
            <a:r>
              <a:rPr lang="it-IT" dirty="0" err="1" smtClean="0"/>
              <a:t>Wigner</a:t>
            </a:r>
            <a:r>
              <a:rPr lang="it-IT" dirty="0" smtClean="0"/>
              <a:t>-Fano line for the G </a:t>
            </a:r>
            <a:r>
              <a:rPr lang="it-IT" dirty="0" err="1" smtClean="0"/>
              <a:t>peak</a:t>
            </a:r>
            <a:r>
              <a:rPr lang="it-IT" dirty="0" smtClean="0"/>
              <a:t> and a </a:t>
            </a:r>
            <a:r>
              <a:rPr lang="it-IT" dirty="0" err="1" smtClean="0"/>
              <a:t>Lorentzian</a:t>
            </a:r>
            <a:r>
              <a:rPr lang="it-IT" dirty="0" smtClean="0"/>
              <a:t> for D </a:t>
            </a:r>
            <a:r>
              <a:rPr lang="it-IT" dirty="0" err="1" smtClean="0"/>
              <a:t>peak</a:t>
            </a:r>
            <a:r>
              <a:rPr lang="it-IT" dirty="0" smtClean="0"/>
              <a:t>. </a:t>
            </a:r>
            <a:endParaRPr lang="it-IT" dirty="0"/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139131"/>
              </p:ext>
            </p:extLst>
          </p:nvPr>
        </p:nvGraphicFramePr>
        <p:xfrm>
          <a:off x="5649933" y="4735233"/>
          <a:ext cx="2921743" cy="1000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7" name="Equation" r:id="rId8" imgW="1854200" imgH="635000" progId="Equation.3">
                  <p:embed/>
                </p:oleObj>
              </mc:Choice>
              <mc:Fallback>
                <p:oleObj name="Equation" r:id="rId8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49933" y="4735233"/>
                        <a:ext cx="2921743" cy="1000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130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18800"/>
              </p:ext>
            </p:extLst>
          </p:nvPr>
        </p:nvGraphicFramePr>
        <p:xfrm>
          <a:off x="1524000" y="1397000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Sample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ID/IG</a:t>
                      </a:r>
                      <a:r>
                        <a:rPr lang="it-IT" baseline="0" dirty="0" smtClean="0"/>
                        <a:t> Gauss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ID/IG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Lorentz</a:t>
                      </a:r>
                      <a:endParaRPr lang="it-I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ID/IG</a:t>
                      </a:r>
                      <a:r>
                        <a:rPr lang="it-IT" baseline="0" dirty="0" smtClean="0"/>
                        <a:t> BWF-L</a:t>
                      </a:r>
                      <a:endParaRPr lang="it-IT" dirty="0" smtClean="0"/>
                    </a:p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DLC9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0.75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0.69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0.67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DLC30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0.72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0.59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0.57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DLC38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0.78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0.53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0.54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88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764224" y="-41856"/>
            <a:ext cx="8087676" cy="1793167"/>
          </a:xfrm>
          <a:effectLst/>
        </p:spPr>
        <p:txBody>
          <a:bodyPr/>
          <a:lstStyle/>
          <a:p>
            <a:pPr marL="182880" indent="0">
              <a:buNone/>
            </a:pPr>
            <a:r>
              <a:rPr lang="it-IT" sz="44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From single </a:t>
            </a:r>
            <a:r>
              <a:rPr lang="it-IT" sz="4400" dirty="0" err="1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atom</a:t>
            </a:r>
            <a:r>
              <a:rPr lang="it-IT" sz="44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 to </a:t>
            </a:r>
            <a:r>
              <a:rPr lang="it-IT" sz="4400" dirty="0" err="1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solid</a:t>
            </a:r>
            <a:r>
              <a:rPr lang="it-IT" sz="44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-state</a:t>
            </a:r>
            <a:endParaRPr lang="it-IT" sz="4400" dirty="0"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0800" y="6403975"/>
            <a:ext cx="1181100" cy="35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16614D4-352B-3A4B-AAAB-DBC52B5B01FB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pic>
        <p:nvPicPr>
          <p:cNvPr id="8" name="Picture 9" descr="Fig 18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42" y="924789"/>
            <a:ext cx="5370149" cy="352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767512" y="4586852"/>
            <a:ext cx="2084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charset="0"/>
              </a:rPr>
              <a:t>Adapted from Fig. 18.3, 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</a:rPr>
              <a:t>Callister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&amp; 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</a:rPr>
              <a:t>Rethwisch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8e.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254000" y="3257176"/>
            <a:ext cx="4721412" cy="2928471"/>
            <a:chOff x="254000" y="3257176"/>
            <a:chExt cx="4721412" cy="2928471"/>
          </a:xfrm>
        </p:grpSpPr>
        <p:sp>
          <p:nvSpPr>
            <p:cNvPr id="18" name="Rettangolo 17"/>
            <p:cNvSpPr/>
            <p:nvPr/>
          </p:nvSpPr>
          <p:spPr>
            <a:xfrm>
              <a:off x="254000" y="3257176"/>
              <a:ext cx="4721412" cy="292847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510965" y="4529841"/>
              <a:ext cx="890539" cy="58270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510965" y="4878577"/>
              <a:ext cx="890539" cy="642795"/>
            </a:xfrm>
            <a:prstGeom prst="rect">
              <a:avLst/>
            </a:prstGeom>
            <a:solidFill>
              <a:srgbClr val="6890B7">
                <a:alpha val="4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1877734" y="4305402"/>
              <a:ext cx="890539" cy="58270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889670" y="5182167"/>
              <a:ext cx="890539" cy="467939"/>
            </a:xfrm>
            <a:prstGeom prst="rect">
              <a:avLst/>
            </a:prstGeom>
            <a:solidFill>
              <a:srgbClr val="6890B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3203382" y="4081611"/>
              <a:ext cx="890539" cy="58270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215318" y="5401844"/>
              <a:ext cx="890539" cy="467939"/>
            </a:xfrm>
            <a:prstGeom prst="rect">
              <a:avLst/>
            </a:prstGeom>
            <a:solidFill>
              <a:srgbClr val="6890B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86847" y="3511178"/>
              <a:ext cx="412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   Metal     </a:t>
              </a:r>
              <a:r>
                <a:rPr lang="it-IT" dirty="0" err="1" smtClean="0"/>
                <a:t>semiconductor</a:t>
              </a:r>
              <a:r>
                <a:rPr lang="it-IT" dirty="0" smtClean="0"/>
                <a:t>   </a:t>
              </a:r>
              <a:r>
                <a:rPr lang="it-IT" dirty="0" err="1" smtClean="0"/>
                <a:t>insulator</a:t>
              </a:r>
              <a:endParaRPr lang="it-IT" dirty="0"/>
            </a:p>
          </p:txBody>
        </p:sp>
        <p:cxnSp>
          <p:nvCxnSpPr>
            <p:cNvPr id="22" name="Connettore 1 21"/>
            <p:cNvCxnSpPr/>
            <p:nvPr/>
          </p:nvCxnSpPr>
          <p:spPr>
            <a:xfrm>
              <a:off x="286847" y="5035176"/>
              <a:ext cx="4120800" cy="149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3959450" y="4771796"/>
            <a:ext cx="135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Fermi </a:t>
            </a:r>
            <a:r>
              <a:rPr lang="it-IT" sz="1400" dirty="0" err="1" smtClean="0"/>
              <a:t>level</a:t>
            </a:r>
            <a:endParaRPr lang="it-IT" sz="1400" dirty="0"/>
          </a:p>
        </p:txBody>
      </p:sp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4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6" name="CasellaDiTesto 25"/>
          <p:cNvSpPr txBox="1"/>
          <p:nvPr/>
        </p:nvSpPr>
        <p:spPr>
          <a:xfrm>
            <a:off x="4273176" y="4081611"/>
            <a:ext cx="9114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BC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BV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522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8794" y="946343"/>
            <a:ext cx="363366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Diamond-</a:t>
            </a:r>
            <a:r>
              <a:rPr lang="it-IT" dirty="0" err="1" smtClean="0"/>
              <a:t>like</a:t>
            </a:r>
            <a:r>
              <a:rPr lang="it-IT" dirty="0" smtClean="0"/>
              <a:t> carbon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amorphous</a:t>
            </a:r>
            <a:r>
              <a:rPr lang="it-IT" dirty="0" smtClean="0"/>
              <a:t> carbon with a </a:t>
            </a:r>
            <a:r>
              <a:rPr lang="it-IT" dirty="0" err="1" smtClean="0"/>
              <a:t>significant</a:t>
            </a:r>
            <a:r>
              <a:rPr lang="it-IT" dirty="0" smtClean="0"/>
              <a:t> sp</a:t>
            </a:r>
            <a:r>
              <a:rPr lang="it-IT" baseline="-25000" dirty="0" smtClean="0"/>
              <a:t>3 </a:t>
            </a:r>
            <a:r>
              <a:rPr lang="it-IT" dirty="0" err="1" smtClean="0"/>
              <a:t>fraction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Three-stage model:</a:t>
            </a:r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1) </a:t>
            </a:r>
            <a:r>
              <a:rPr lang="it-IT" dirty="0" err="1" smtClean="0"/>
              <a:t>Graphite</a:t>
            </a:r>
            <a:r>
              <a:rPr lang="it-IT" dirty="0" smtClean="0"/>
              <a:t> (G)</a:t>
            </a:r>
            <a:r>
              <a:rPr lang="mr-IN" dirty="0" smtClean="0"/>
              <a:t>–</a:t>
            </a:r>
            <a:r>
              <a:rPr lang="it-IT" dirty="0" smtClean="0"/>
              <a:t> </a:t>
            </a:r>
            <a:r>
              <a:rPr lang="it-IT" dirty="0" err="1" smtClean="0"/>
              <a:t>nanocrystalline</a:t>
            </a:r>
            <a:r>
              <a:rPr lang="it-IT" dirty="0" smtClean="0"/>
              <a:t> </a:t>
            </a:r>
            <a:r>
              <a:rPr lang="it-IT" dirty="0" err="1" smtClean="0"/>
              <a:t>graphite</a:t>
            </a:r>
            <a:r>
              <a:rPr lang="it-IT" dirty="0" smtClean="0"/>
              <a:t> (</a:t>
            </a:r>
            <a:r>
              <a:rPr lang="it-IT" dirty="0" err="1" smtClean="0"/>
              <a:t>nc</a:t>
            </a:r>
            <a:r>
              <a:rPr lang="it-IT" dirty="0" smtClean="0"/>
              <a:t>-G)</a:t>
            </a:r>
          </a:p>
          <a:p>
            <a:endParaRPr lang="it-IT" dirty="0" smtClean="0"/>
          </a:p>
          <a:p>
            <a:r>
              <a:rPr lang="it-IT" dirty="0" smtClean="0"/>
              <a:t>2)</a:t>
            </a:r>
            <a:r>
              <a:rPr lang="it-IT" dirty="0"/>
              <a:t> </a:t>
            </a:r>
            <a:r>
              <a:rPr lang="it-IT" dirty="0" err="1" smtClean="0"/>
              <a:t>nanocrystalline</a:t>
            </a:r>
            <a:r>
              <a:rPr lang="it-IT" dirty="0" smtClean="0"/>
              <a:t> </a:t>
            </a:r>
            <a:r>
              <a:rPr lang="it-IT" dirty="0" err="1"/>
              <a:t>graphite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nc</a:t>
            </a:r>
            <a:r>
              <a:rPr lang="it-IT" dirty="0"/>
              <a:t>-</a:t>
            </a:r>
            <a:r>
              <a:rPr lang="it-IT" dirty="0" smtClean="0"/>
              <a:t>G) </a:t>
            </a:r>
            <a:r>
              <a:rPr lang="mr-IN" dirty="0" smtClean="0"/>
              <a:t>–</a:t>
            </a:r>
            <a:r>
              <a:rPr lang="it-IT" dirty="0" smtClean="0"/>
              <a:t> </a:t>
            </a:r>
            <a:r>
              <a:rPr lang="it-IT" dirty="0" err="1" smtClean="0"/>
              <a:t>amorphous</a:t>
            </a:r>
            <a:r>
              <a:rPr lang="it-IT" dirty="0" smtClean="0"/>
              <a:t> carbon (a-C)</a:t>
            </a:r>
          </a:p>
          <a:p>
            <a:endParaRPr lang="it-IT" dirty="0" smtClean="0"/>
          </a:p>
          <a:p>
            <a:r>
              <a:rPr lang="it-IT" dirty="0" smtClean="0"/>
              <a:t>3) </a:t>
            </a:r>
            <a:r>
              <a:rPr lang="it-IT" dirty="0" err="1" smtClean="0"/>
              <a:t>amorphous</a:t>
            </a:r>
            <a:r>
              <a:rPr lang="it-IT" dirty="0" smtClean="0"/>
              <a:t> </a:t>
            </a:r>
            <a:r>
              <a:rPr lang="it-IT" dirty="0"/>
              <a:t>carbon (a-C</a:t>
            </a:r>
            <a:r>
              <a:rPr lang="it-IT" dirty="0" smtClean="0"/>
              <a:t>) </a:t>
            </a:r>
            <a:r>
              <a:rPr lang="mr-IN" dirty="0" smtClean="0"/>
              <a:t>–</a:t>
            </a:r>
            <a:r>
              <a:rPr lang="it-IT" dirty="0" smtClean="0"/>
              <a:t> </a:t>
            </a:r>
            <a:r>
              <a:rPr lang="it-IT" dirty="0" err="1" smtClean="0"/>
              <a:t>tetrahedral</a:t>
            </a:r>
            <a:r>
              <a:rPr lang="it-IT" dirty="0" smtClean="0"/>
              <a:t> </a:t>
            </a:r>
            <a:r>
              <a:rPr lang="it-IT" dirty="0" err="1" smtClean="0"/>
              <a:t>amorphous</a:t>
            </a:r>
            <a:r>
              <a:rPr lang="it-IT" dirty="0" smtClean="0"/>
              <a:t> carbon (</a:t>
            </a:r>
            <a:r>
              <a:rPr lang="it-IT" dirty="0" err="1" smtClean="0"/>
              <a:t>ta</a:t>
            </a:r>
            <a:r>
              <a:rPr lang="it-IT" dirty="0" smtClean="0"/>
              <a:t>-C)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Schermata 2019-05-08 alle 15.47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83" y="286297"/>
            <a:ext cx="4851177" cy="5703533"/>
          </a:xfrm>
          <a:prstGeom prst="rect">
            <a:avLst/>
          </a:prstGeom>
        </p:spPr>
      </p:pic>
      <p:sp>
        <p:nvSpPr>
          <p:cNvPr id="9" name="Anello 8"/>
          <p:cNvSpPr/>
          <p:nvPr/>
        </p:nvSpPr>
        <p:spPr>
          <a:xfrm>
            <a:off x="5303846" y="1114409"/>
            <a:ext cx="933776" cy="2446284"/>
          </a:xfrm>
          <a:prstGeom prst="donut">
            <a:avLst>
              <a:gd name="adj" fmla="val 760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7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3176" y="1955904"/>
            <a:ext cx="84810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/>
              <a:t>D and G band ratio can be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</a:t>
            </a:r>
            <a:r>
              <a:rPr lang="it-IT" dirty="0" err="1"/>
              <a:t>crystalline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L</a:t>
            </a:r>
            <a:r>
              <a:rPr lang="it-IT" baseline="-25000" dirty="0"/>
              <a:t>a</a:t>
            </a:r>
            <a:r>
              <a:rPr lang="it-IT" dirty="0"/>
              <a:t> of </a:t>
            </a:r>
            <a:r>
              <a:rPr lang="it-IT" dirty="0" err="1" smtClean="0"/>
              <a:t>nanographite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For stage 1, </a:t>
            </a:r>
            <a:r>
              <a:rPr lang="it-IT" dirty="0" err="1" smtClean="0"/>
              <a:t>Tuinstra</a:t>
            </a:r>
            <a:r>
              <a:rPr lang="it-IT" dirty="0" smtClean="0"/>
              <a:t>-Koenig model:</a:t>
            </a:r>
          </a:p>
          <a:p>
            <a:r>
              <a:rPr lang="it-IT" dirty="0" smtClean="0"/>
              <a:t> </a:t>
            </a:r>
            <a:endParaRPr lang="it-IT" dirty="0"/>
          </a:p>
          <a:p>
            <a:endParaRPr lang="it-IT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424"/>
              </p:ext>
            </p:extLst>
          </p:nvPr>
        </p:nvGraphicFramePr>
        <p:xfrm>
          <a:off x="4741582" y="2846859"/>
          <a:ext cx="1743272" cy="1172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2" name="Equation" r:id="rId5" imgW="698500" imgH="469900" progId="Equation.3">
                  <p:embed/>
                </p:oleObj>
              </mc:Choice>
              <mc:Fallback>
                <p:oleObj name="Equation" r:id="rId5" imgW="698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1582" y="2846859"/>
                        <a:ext cx="1743272" cy="1172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463176" y="4301863"/>
            <a:ext cx="4726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stage </a:t>
            </a:r>
            <a:r>
              <a:rPr lang="it-IT" dirty="0" smtClean="0"/>
              <a:t>2 and 3, Ferrari-</a:t>
            </a:r>
            <a:r>
              <a:rPr lang="it-IT" dirty="0" err="1" smtClean="0"/>
              <a:t>Robertson</a:t>
            </a:r>
            <a:r>
              <a:rPr lang="it-IT" dirty="0" smtClean="0"/>
              <a:t> model:</a:t>
            </a:r>
            <a:endParaRPr lang="it-IT" dirty="0"/>
          </a:p>
          <a:p>
            <a:r>
              <a:rPr lang="it-IT" dirty="0"/>
              <a:t> </a:t>
            </a:r>
          </a:p>
          <a:p>
            <a:endParaRPr lang="it-IT" dirty="0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90668"/>
              </p:ext>
            </p:extLst>
          </p:nvPr>
        </p:nvGraphicFramePr>
        <p:xfrm>
          <a:off x="4741582" y="4763528"/>
          <a:ext cx="2310653" cy="1276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3" name="Equation" r:id="rId7" imgW="850900" imgH="469900" progId="Equation.3">
                  <p:embed/>
                </p:oleObj>
              </mc:Choice>
              <mc:Fallback>
                <p:oleObj name="Equation" r:id="rId7" imgW="8509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1582" y="4763528"/>
                        <a:ext cx="2310653" cy="1276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/>
          <p:cNvSpPr/>
          <p:nvPr/>
        </p:nvSpPr>
        <p:spPr>
          <a:xfrm>
            <a:off x="463176" y="212955"/>
            <a:ext cx="84810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plane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L</a:t>
            </a:r>
            <a:r>
              <a:rPr lang="it-IT" baseline="-25000" dirty="0"/>
              <a:t>a</a:t>
            </a:r>
            <a:r>
              <a:rPr lang="it-IT" dirty="0"/>
              <a:t> of </a:t>
            </a:r>
            <a:r>
              <a:rPr lang="it-IT" dirty="0" err="1"/>
              <a:t>crystallites</a:t>
            </a:r>
            <a:r>
              <a:rPr lang="it-IT" dirty="0"/>
              <a:t> can be </a:t>
            </a:r>
            <a:r>
              <a:rPr lang="it-IT" dirty="0" err="1"/>
              <a:t>determined</a:t>
            </a:r>
            <a:r>
              <a:rPr lang="it-IT" dirty="0"/>
              <a:t> by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Raman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of </a:t>
            </a:r>
            <a:r>
              <a:rPr lang="it-IT" dirty="0" err="1"/>
              <a:t>nanographite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arrangement</a:t>
            </a:r>
            <a:r>
              <a:rPr lang="it-IT" dirty="0"/>
              <a:t> of </a:t>
            </a:r>
            <a:r>
              <a:rPr lang="it-IT" dirty="0" err="1"/>
              <a:t>atoms</a:t>
            </a:r>
            <a:r>
              <a:rPr lang="it-IT" dirty="0"/>
              <a:t> in </a:t>
            </a:r>
            <a:r>
              <a:rPr lang="it-IT" dirty="0" err="1"/>
              <a:t>nanographite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the </a:t>
            </a:r>
            <a:r>
              <a:rPr lang="it-IT" dirty="0" err="1"/>
              <a:t>edges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armchair</a:t>
            </a:r>
            <a:r>
              <a:rPr lang="it-IT" dirty="0"/>
              <a:t> or zigzag </a:t>
            </a:r>
            <a:r>
              <a:rPr lang="it-IT" dirty="0" err="1"/>
              <a:t>shape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arrangement</a:t>
            </a:r>
            <a:r>
              <a:rPr lang="it-IT" dirty="0"/>
              <a:t> of </a:t>
            </a:r>
            <a:r>
              <a:rPr lang="it-IT" dirty="0" err="1"/>
              <a:t>atoms</a:t>
            </a:r>
            <a:r>
              <a:rPr lang="it-IT" dirty="0"/>
              <a:t> can </a:t>
            </a:r>
            <a:r>
              <a:rPr lang="it-IT" dirty="0" err="1"/>
              <a:t>determined</a:t>
            </a:r>
            <a:r>
              <a:rPr lang="it-IT" dirty="0"/>
              <a:t> by the </a:t>
            </a:r>
            <a:r>
              <a:rPr lang="it-IT" dirty="0" err="1"/>
              <a:t>disorder</a:t>
            </a:r>
            <a:r>
              <a:rPr lang="it-IT" dirty="0"/>
              <a:t> </a:t>
            </a:r>
            <a:r>
              <a:rPr lang="it-IT" dirty="0" err="1"/>
              <a:t>induced</a:t>
            </a:r>
            <a:r>
              <a:rPr lang="it-IT" dirty="0"/>
              <a:t> </a:t>
            </a:r>
            <a:r>
              <a:rPr lang="it-IT" dirty="0" err="1"/>
              <a:t>bands</a:t>
            </a:r>
            <a:r>
              <a:rPr lang="it-IT" dirty="0"/>
              <a:t> in the </a:t>
            </a:r>
            <a:r>
              <a:rPr lang="it-IT" dirty="0" err="1"/>
              <a:t>Raman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of </a:t>
            </a:r>
            <a:r>
              <a:rPr lang="it-IT" dirty="0" err="1"/>
              <a:t>nanographite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946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8941" y="1195131"/>
            <a:ext cx="799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The </a:t>
            </a:r>
            <a:r>
              <a:rPr lang="it-IT" dirty="0" err="1" smtClean="0"/>
              <a:t>shifts</a:t>
            </a:r>
            <a:r>
              <a:rPr lang="it-IT" dirty="0" smtClean="0"/>
              <a:t> of the G band are </a:t>
            </a:r>
            <a:r>
              <a:rPr lang="it-IT" dirty="0" err="1" smtClean="0"/>
              <a:t>correlated</a:t>
            </a:r>
            <a:r>
              <a:rPr lang="it-IT" dirty="0" smtClean="0"/>
              <a:t> with stress </a:t>
            </a:r>
            <a:r>
              <a:rPr lang="it-IT" dirty="0" err="1" smtClean="0"/>
              <a:t>conditions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the DLC </a:t>
            </a:r>
            <a:r>
              <a:rPr lang="it-IT" dirty="0" err="1" smtClean="0"/>
              <a:t>films</a:t>
            </a:r>
            <a:r>
              <a:rPr lang="it-IT" dirty="0" smtClean="0"/>
              <a:t>, so the </a:t>
            </a:r>
            <a:r>
              <a:rPr lang="it-IT" dirty="0" err="1" smtClean="0"/>
              <a:t>residual</a:t>
            </a:r>
            <a:r>
              <a:rPr lang="it-IT" dirty="0" smtClean="0"/>
              <a:t> stress </a:t>
            </a:r>
            <a:r>
              <a:rPr lang="it-IT" i="1" dirty="0" err="1" smtClean="0">
                <a:latin typeface="Symbol" charset="2"/>
                <a:cs typeface="Symbol" charset="2"/>
              </a:rPr>
              <a:t>s</a:t>
            </a:r>
            <a:r>
              <a:rPr lang="it-IT" dirty="0" smtClean="0"/>
              <a:t> can be </a:t>
            </a:r>
            <a:r>
              <a:rPr lang="it-IT" dirty="0" err="1" smtClean="0"/>
              <a:t>calculated</a:t>
            </a:r>
            <a:r>
              <a:rPr lang="it-IT" dirty="0" smtClean="0"/>
              <a:t> by the </a:t>
            </a:r>
            <a:r>
              <a:rPr lang="it-IT" dirty="0" err="1" smtClean="0"/>
              <a:t>following</a:t>
            </a:r>
            <a:r>
              <a:rPr lang="it-IT" dirty="0" smtClean="0"/>
              <a:t> relation </a:t>
            </a:r>
            <a:r>
              <a:rPr lang="it-IT" i="1" dirty="0" smtClean="0"/>
              <a:t>(</a:t>
            </a:r>
            <a:r>
              <a:rPr lang="it-IT" i="1" dirty="0" err="1" smtClean="0"/>
              <a:t>Miki</a:t>
            </a:r>
            <a:r>
              <a:rPr lang="it-IT" i="1" dirty="0" smtClean="0"/>
              <a:t>, </a:t>
            </a:r>
            <a:r>
              <a:rPr lang="it-IT" i="1" dirty="0" err="1" smtClean="0"/>
              <a:t>Nishimoto</a:t>
            </a:r>
            <a:r>
              <a:rPr lang="it-IT" i="1" dirty="0" smtClean="0"/>
              <a:t> et al. Surf. </a:t>
            </a:r>
            <a:r>
              <a:rPr lang="it-IT" i="1" dirty="0" err="1" smtClean="0"/>
              <a:t>Coat</a:t>
            </a:r>
            <a:r>
              <a:rPr lang="it-IT" i="1" dirty="0" smtClean="0"/>
              <a:t>. </a:t>
            </a:r>
            <a:r>
              <a:rPr lang="it-IT" i="1" dirty="0" err="1" smtClean="0"/>
              <a:t>Technol</a:t>
            </a:r>
            <a:r>
              <a:rPr lang="it-IT" i="1" dirty="0" smtClean="0"/>
              <a:t>. 283 (2015) 274-280)</a:t>
            </a:r>
            <a:endParaRPr lang="it-IT" i="1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170728"/>
              </p:ext>
            </p:extLst>
          </p:nvPr>
        </p:nvGraphicFramePr>
        <p:xfrm>
          <a:off x="2389188" y="2351088"/>
          <a:ext cx="4214812" cy="171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Equation" r:id="rId5" imgW="1219200" imgH="495300" progId="Equation.3">
                  <p:embed/>
                </p:oleObj>
              </mc:Choice>
              <mc:Fallback>
                <p:oleObj name="Equation" r:id="rId5" imgW="1219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9188" y="2351088"/>
                        <a:ext cx="4214812" cy="171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78941" y="4244165"/>
            <a:ext cx="799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shear</a:t>
            </a:r>
            <a:r>
              <a:rPr lang="it-IT" dirty="0" smtClean="0"/>
              <a:t> </a:t>
            </a:r>
            <a:r>
              <a:rPr lang="it-IT" dirty="0" err="1" smtClean="0"/>
              <a:t>modulus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70 </a:t>
            </a:r>
            <a:r>
              <a:rPr lang="it-IT" dirty="0" err="1" smtClean="0"/>
              <a:t>GPa</a:t>
            </a:r>
            <a:r>
              <a:rPr lang="it-IT" dirty="0" smtClean="0"/>
              <a:t>,</a:t>
            </a:r>
            <a:r>
              <a:rPr lang="it-IT" dirty="0" smtClean="0">
                <a:latin typeface="Symbol" charset="2"/>
                <a:cs typeface="Symbol" charset="2"/>
              </a:rPr>
              <a:t> u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Poison’s</a:t>
            </a:r>
            <a:r>
              <a:rPr lang="it-IT" dirty="0" smtClean="0"/>
              <a:t> ratio </a:t>
            </a:r>
            <a:r>
              <a:rPr lang="it-IT" dirty="0" err="1" smtClean="0"/>
              <a:t>about</a:t>
            </a:r>
            <a:r>
              <a:rPr lang="it-IT" dirty="0" smtClean="0"/>
              <a:t> 0.3, and </a:t>
            </a:r>
            <a:r>
              <a:rPr lang="it-IT" dirty="0" err="1" smtClean="0">
                <a:latin typeface="Symbol" charset="2"/>
                <a:cs typeface="Symbol" charset="2"/>
              </a:rPr>
              <a:t>Dw</a:t>
            </a:r>
            <a:r>
              <a:rPr lang="it-IT" dirty="0" smtClean="0">
                <a:latin typeface="Symbol" charset="2"/>
                <a:cs typeface="Symbol" charset="2"/>
              </a:rPr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shift</a:t>
            </a:r>
            <a:r>
              <a:rPr lang="it-IT" dirty="0" smtClean="0"/>
              <a:t> in the </a:t>
            </a:r>
            <a:r>
              <a:rPr lang="it-IT" dirty="0" err="1"/>
              <a:t>R</a:t>
            </a:r>
            <a:r>
              <a:rPr lang="it-IT" dirty="0" err="1" smtClean="0"/>
              <a:t>aman</a:t>
            </a:r>
            <a:r>
              <a:rPr lang="it-IT" dirty="0" smtClean="0"/>
              <a:t> </a:t>
            </a:r>
            <a:r>
              <a:rPr lang="it-IT" dirty="0" err="1" smtClean="0"/>
              <a:t>wavenumber</a:t>
            </a:r>
            <a:r>
              <a:rPr lang="it-IT" dirty="0" smtClean="0"/>
              <a:t> of the G band, </a:t>
            </a:r>
            <a:r>
              <a:rPr lang="it-IT" dirty="0" smtClean="0">
                <a:latin typeface="Symbol" charset="2"/>
                <a:cs typeface="Symbol" charset="2"/>
              </a:rPr>
              <a:t>w</a:t>
            </a:r>
            <a:r>
              <a:rPr lang="it-IT" baseline="-25000" dirty="0" smtClean="0"/>
              <a:t>0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/>
              <a:t>R</a:t>
            </a:r>
            <a:r>
              <a:rPr lang="it-IT" dirty="0" err="1" smtClean="0"/>
              <a:t>aman</a:t>
            </a:r>
            <a:r>
              <a:rPr lang="it-IT" dirty="0" smtClean="0"/>
              <a:t> </a:t>
            </a:r>
            <a:r>
              <a:rPr lang="it-IT" dirty="0" err="1" smtClean="0"/>
              <a:t>wavenumber</a:t>
            </a:r>
            <a:r>
              <a:rPr lang="it-IT" dirty="0" smtClean="0"/>
              <a:t> of </a:t>
            </a:r>
            <a:r>
              <a:rPr lang="it-IT" dirty="0" err="1" smtClean="0"/>
              <a:t>reference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682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A5C1D796-1FDB-4D79-8452-46CE90A24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739" y="111288"/>
            <a:ext cx="3928050" cy="300436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65047C55-BFD1-4076-851C-2EF0E012A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696250"/>
              </p:ext>
            </p:extLst>
          </p:nvPr>
        </p:nvGraphicFramePr>
        <p:xfrm>
          <a:off x="1206120" y="3302395"/>
          <a:ext cx="7534669" cy="2347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566">
                  <a:extLst>
                    <a:ext uri="{9D8B030D-6E8A-4147-A177-3AD203B41FA5}">
                      <a16:colId xmlns="" xmlns:a16="http://schemas.microsoft.com/office/drawing/2014/main" val="4226035768"/>
                    </a:ext>
                  </a:extLst>
                </a:gridCol>
                <a:gridCol w="991918">
                  <a:extLst>
                    <a:ext uri="{9D8B030D-6E8A-4147-A177-3AD203B41FA5}">
                      <a16:colId xmlns="" xmlns:a16="http://schemas.microsoft.com/office/drawing/2014/main" val="1651603542"/>
                    </a:ext>
                  </a:extLst>
                </a:gridCol>
                <a:gridCol w="991918">
                  <a:extLst>
                    <a:ext uri="{9D8B030D-6E8A-4147-A177-3AD203B41FA5}">
                      <a16:colId xmlns="" xmlns:a16="http://schemas.microsoft.com/office/drawing/2014/main" val="1434866353"/>
                    </a:ext>
                  </a:extLst>
                </a:gridCol>
                <a:gridCol w="991918">
                  <a:extLst>
                    <a:ext uri="{9D8B030D-6E8A-4147-A177-3AD203B41FA5}">
                      <a16:colId xmlns="" xmlns:a16="http://schemas.microsoft.com/office/drawing/2014/main" val="1350112160"/>
                    </a:ext>
                  </a:extLst>
                </a:gridCol>
                <a:gridCol w="991918">
                  <a:extLst>
                    <a:ext uri="{9D8B030D-6E8A-4147-A177-3AD203B41FA5}">
                      <a16:colId xmlns="" xmlns:a16="http://schemas.microsoft.com/office/drawing/2014/main" val="1800199821"/>
                    </a:ext>
                  </a:extLst>
                </a:gridCol>
                <a:gridCol w="991918">
                  <a:extLst>
                    <a:ext uri="{9D8B030D-6E8A-4147-A177-3AD203B41FA5}">
                      <a16:colId xmlns="" xmlns:a16="http://schemas.microsoft.com/office/drawing/2014/main" val="2348012066"/>
                    </a:ext>
                  </a:extLst>
                </a:gridCol>
                <a:gridCol w="1720513">
                  <a:extLst>
                    <a:ext uri="{9D8B030D-6E8A-4147-A177-3AD203B41FA5}">
                      <a16:colId xmlns="" xmlns:a16="http://schemas.microsoft.com/office/drawing/2014/main" val="1042924673"/>
                    </a:ext>
                  </a:extLst>
                </a:gridCol>
              </a:tblGrid>
              <a:tr h="49313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  <a:r>
                        <a:rPr lang="it-IT" baseline="-25000" dirty="0"/>
                        <a:t> </a:t>
                      </a:r>
                      <a:r>
                        <a:rPr lang="it-IT" baseline="0" dirty="0"/>
                        <a:t> cm</a:t>
                      </a:r>
                      <a:r>
                        <a:rPr lang="it-IT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  <a:r>
                        <a:rPr lang="it-IT" baseline="-25000" dirty="0"/>
                        <a:t> </a:t>
                      </a:r>
                      <a:r>
                        <a:rPr lang="it-IT" baseline="0" dirty="0"/>
                        <a:t> cm</a:t>
                      </a:r>
                      <a:r>
                        <a:rPr lang="it-IT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  <a:r>
                        <a:rPr lang="it-IT" baseline="-25000" dirty="0"/>
                        <a:t>D</a:t>
                      </a:r>
                      <a:r>
                        <a:rPr lang="it-IT" dirty="0"/>
                        <a:t>/I</a:t>
                      </a:r>
                      <a:r>
                        <a:rPr lang="it-IT" baseline="-25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dirty="0"/>
                        <a:t> (GPa)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it-IT" baseline="-25000" dirty="0"/>
                        <a:t>sheet</a:t>
                      </a:r>
                      <a:r>
                        <a:rPr lang="it-IT" dirty="0"/>
                        <a:t> (ohm/sq)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134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2.75x10</a:t>
                      </a:r>
                      <a:r>
                        <a:rPr lang="it-IT" baseline="30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9755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/>
                        <a:t>1.44x10</a:t>
                      </a:r>
                      <a:r>
                        <a:rPr lang="it-IT" baseline="300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20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#8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1.2x10</a:t>
                      </a:r>
                      <a:r>
                        <a:rPr lang="it-IT" baseline="30000" dirty="0"/>
                        <a:t>5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25663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1.02x10</a:t>
                      </a:r>
                      <a:r>
                        <a:rPr lang="it-IT" baseline="30000" dirty="0"/>
                        <a:t>8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246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1.2x10</a:t>
                      </a:r>
                      <a:r>
                        <a:rPr lang="it-IT" baseline="30000" dirty="0"/>
                        <a:t>9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1288313"/>
                  </a:ext>
                </a:extLst>
              </a:tr>
            </a:tbl>
          </a:graphicData>
        </a:graphic>
      </p:graphicFrame>
      <p:pic>
        <p:nvPicPr>
          <p:cNvPr id="16" name="Picture 8">
            <a:extLst>
              <a:ext uri="{FF2B5EF4-FFF2-40B4-BE49-F238E27FC236}">
                <a16:creationId xmlns="" xmlns:a16="http://schemas.microsoft.com/office/drawing/2014/main" id="{FF0D4481-0E11-46BA-B010-9E124D7A0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05" y="62395"/>
            <a:ext cx="4236128" cy="324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553838" y="485522"/>
            <a:ext cx="1587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HOPG </a:t>
            </a:r>
            <a:r>
              <a:rPr lang="it-IT" dirty="0" err="1" smtClean="0"/>
              <a:t>reference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405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>
            <a:grpSpLocks noChangeAspect="1"/>
          </p:cNvGrpSpPr>
          <p:nvPr/>
        </p:nvGrpSpPr>
        <p:grpSpPr>
          <a:xfrm>
            <a:off x="4150714" y="275484"/>
            <a:ext cx="5092056" cy="5359746"/>
            <a:chOff x="5004048" y="332656"/>
            <a:chExt cx="4128440" cy="409140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2145" y="4023522"/>
              <a:ext cx="439200" cy="47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8208496" y="4054733"/>
              <a:ext cx="923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5 nm</a:t>
              </a:r>
            </a:p>
          </p:txBody>
        </p:sp>
        <p:pic>
          <p:nvPicPr>
            <p:cNvPr id="1031" name="Picture 7"/>
            <p:cNvPicPr>
              <a:picLocks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32656"/>
              <a:ext cx="3823550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67" y="2559573"/>
            <a:ext cx="3723707" cy="364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60267" y="1479043"/>
            <a:ext cx="190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D=(1.8 ±0.5) nm</a:t>
            </a:r>
          </a:p>
          <a:p>
            <a:r>
              <a:rPr lang="it-IT" dirty="0">
                <a:sym typeface="Symbol"/>
              </a:rPr>
              <a:t>=(0.020±0.05)</a:t>
            </a:r>
            <a:endParaRPr lang="it-IT" dirty="0"/>
          </a:p>
        </p:txBody>
      </p:sp>
      <p:sp>
        <p:nvSpPr>
          <p:cNvPr id="3" name="Ovale 2"/>
          <p:cNvSpPr/>
          <p:nvPr/>
        </p:nvSpPr>
        <p:spPr>
          <a:xfrm>
            <a:off x="6670684" y="2700175"/>
            <a:ext cx="267064" cy="25518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054522" y="2852575"/>
            <a:ext cx="267064" cy="25518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321586" y="2304391"/>
            <a:ext cx="267064" cy="25518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672839" y="1929800"/>
            <a:ext cx="267064" cy="25518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4483974" y="1802209"/>
            <a:ext cx="267064" cy="25518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88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51647" y="2261490"/>
            <a:ext cx="7455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 smtClean="0"/>
              <a:t>Thank</a:t>
            </a:r>
            <a:r>
              <a:rPr lang="it-IT" sz="4800" dirty="0" smtClean="0"/>
              <a:t> </a:t>
            </a:r>
            <a:r>
              <a:rPr lang="it-IT" sz="4800" dirty="0" err="1" smtClean="0"/>
              <a:t>you</a:t>
            </a:r>
            <a:r>
              <a:rPr lang="it-IT" sz="4800" dirty="0" smtClean="0"/>
              <a:t> for </a:t>
            </a:r>
            <a:r>
              <a:rPr lang="it-IT" sz="4800" dirty="0" err="1" smtClean="0"/>
              <a:t>attention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315052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05" y="1162283"/>
            <a:ext cx="2099611" cy="1737441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338616" y="96902"/>
            <a:ext cx="8805384" cy="751620"/>
          </a:xfrm>
          <a:effectLst/>
        </p:spPr>
        <p:txBody>
          <a:bodyPr/>
          <a:lstStyle/>
          <a:p>
            <a:pPr marL="182880" indent="0">
              <a:buNone/>
            </a:pPr>
            <a:r>
              <a:rPr lang="it-IT" sz="3600" dirty="0" err="1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Chemical-physical</a:t>
            </a:r>
            <a:r>
              <a:rPr lang="it-IT" sz="36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it-IT" sz="3600" dirty="0" err="1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properties</a:t>
            </a:r>
            <a:r>
              <a:rPr lang="it-IT" sz="36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it-IT" sz="3600" dirty="0" err="1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depend</a:t>
            </a:r>
            <a:r>
              <a:rPr lang="it-IT" sz="3600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 on:</a:t>
            </a:r>
            <a:endParaRPr lang="it-IT" sz="3600" dirty="0"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r="56495"/>
          <a:stretch>
            <a:fillRect/>
          </a:stretch>
        </p:blipFill>
        <p:spPr>
          <a:xfrm>
            <a:off x="138794" y="5989830"/>
            <a:ext cx="1415044" cy="6557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Picture 5" descr="CEDAD LOGO_picco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7159" r="1010" b="22878"/>
          <a:stretch>
            <a:fillRect/>
          </a:stretch>
        </p:blipFill>
        <p:spPr bwMode="auto">
          <a:xfrm>
            <a:off x="7110805" y="5853603"/>
            <a:ext cx="1833373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0800" y="6403975"/>
            <a:ext cx="1181100" cy="35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16614D4-352B-3A4B-AAAB-DBC52B5B01FB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36850" y="3141623"/>
            <a:ext cx="413358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200" dirty="0" smtClean="0">
                <a:latin typeface="Arial" charset="0"/>
              </a:rPr>
              <a:t>-</a:t>
            </a:r>
            <a:r>
              <a:rPr lang="en-US" sz="2200" dirty="0">
                <a:latin typeface="Arial" charset="0"/>
              </a:rPr>
              <a:t>- grain boundaries</a:t>
            </a:r>
          </a:p>
          <a:p>
            <a:r>
              <a:rPr lang="en-US" sz="2200" dirty="0" smtClean="0">
                <a:latin typeface="Arial" charset="0"/>
              </a:rPr>
              <a:t>-</a:t>
            </a:r>
            <a:r>
              <a:rPr lang="en-US" sz="2200" dirty="0">
                <a:latin typeface="Arial" charset="0"/>
              </a:rPr>
              <a:t>- dislocations</a:t>
            </a:r>
          </a:p>
          <a:p>
            <a:r>
              <a:rPr lang="en-US" sz="2200" dirty="0" smtClean="0">
                <a:latin typeface="Arial" charset="0"/>
              </a:rPr>
              <a:t>-</a:t>
            </a:r>
            <a:r>
              <a:rPr lang="en-US" sz="2200" dirty="0">
                <a:latin typeface="Arial" charset="0"/>
              </a:rPr>
              <a:t>- impurity atoms</a:t>
            </a:r>
          </a:p>
          <a:p>
            <a:r>
              <a:rPr lang="en-US" sz="2200" dirty="0" smtClean="0">
                <a:latin typeface="Arial" charset="0"/>
              </a:rPr>
              <a:t>-</a:t>
            </a:r>
            <a:r>
              <a:rPr lang="en-US" sz="2200" dirty="0">
                <a:latin typeface="Arial" charset="0"/>
              </a:rPr>
              <a:t>- vacancies</a:t>
            </a:r>
            <a:endParaRPr lang="en-US" dirty="0">
              <a:latin typeface="Arial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897732" y="4656125"/>
            <a:ext cx="3954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</a:rPr>
              <a:t>Modulate the physical features</a:t>
            </a:r>
            <a:r>
              <a:rPr lang="en-US" sz="2000" dirty="0">
                <a:latin typeface="Arial" charset="0"/>
              </a:rPr>
              <a:t>:</a:t>
            </a:r>
            <a:r>
              <a:rPr lang="en-US" sz="2000" dirty="0" smtClean="0">
                <a:latin typeface="Arial" charset="0"/>
              </a:rPr>
              <a:t> energy levels</a:t>
            </a:r>
          </a:p>
          <a:p>
            <a:r>
              <a:rPr lang="en-US" sz="2000" dirty="0">
                <a:latin typeface="Arial" charset="0"/>
              </a:rPr>
              <a:t>f</a:t>
            </a:r>
            <a:r>
              <a:rPr lang="en-US" sz="2000" dirty="0" smtClean="0">
                <a:latin typeface="Arial" charset="0"/>
              </a:rPr>
              <a:t>ree charges type</a:t>
            </a:r>
          </a:p>
          <a:p>
            <a:r>
              <a:rPr lang="en-US" sz="2000" dirty="0">
                <a:latin typeface="Arial" charset="0"/>
              </a:rPr>
              <a:t>m</a:t>
            </a:r>
            <a:r>
              <a:rPr lang="en-US" sz="2000" dirty="0" smtClean="0">
                <a:latin typeface="Arial" charset="0"/>
              </a:rPr>
              <a:t>ean free path</a:t>
            </a:r>
            <a:r>
              <a:rPr lang="mr-IN" sz="2000" dirty="0" smtClean="0">
                <a:latin typeface="Arial" charset="0"/>
              </a:rPr>
              <a:t>……</a:t>
            </a:r>
            <a:r>
              <a:rPr lang="it-IT" sz="2000" dirty="0" smtClean="0">
                <a:latin typeface="Arial" charset="0"/>
              </a:rPr>
              <a:t>..</a:t>
            </a:r>
            <a:endParaRPr lang="en-US" sz="2000" dirty="0"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854" y="1555252"/>
            <a:ext cx="2374161" cy="15863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543" y="2054432"/>
            <a:ext cx="2090747" cy="1504673"/>
          </a:xfrm>
          <a:prstGeom prst="rect">
            <a:avLst/>
          </a:prstGeom>
        </p:spPr>
      </p:pic>
      <p:pic>
        <p:nvPicPr>
          <p:cNvPr id="16" name="Immagine 15" descr="srep05085-f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71" y="2899724"/>
            <a:ext cx="2417333" cy="1231605"/>
          </a:xfrm>
          <a:prstGeom prst="rect">
            <a:avLst/>
          </a:prstGeom>
        </p:spPr>
      </p:pic>
      <p:sp>
        <p:nvSpPr>
          <p:cNvPr id="8" name="Freccia curva 7"/>
          <p:cNvSpPr/>
          <p:nvPr/>
        </p:nvSpPr>
        <p:spPr>
          <a:xfrm rot="10800000" flipH="1">
            <a:off x="1689946" y="4654586"/>
            <a:ext cx="3116597" cy="984098"/>
          </a:xfrm>
          <a:prstGeom prst="bentArrow">
            <a:avLst>
              <a:gd name="adj1" fmla="val 25000"/>
              <a:gd name="adj2" fmla="val 3400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9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241CA79-1468-4745-9341-21EE853E3A75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2588" y="118125"/>
            <a:ext cx="8318518" cy="996708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It is well known that Insulators </a:t>
            </a:r>
            <a:r>
              <a:rPr lang="en-US" sz="3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Semiconductors ........</a:t>
            </a:r>
            <a:endParaRPr lang="en-US" sz="3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382588" y="1346200"/>
            <a:ext cx="357346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>
                <a:latin typeface="Arial" charset="0"/>
              </a:rPr>
              <a:t>•  Insulators:</a:t>
            </a:r>
          </a:p>
          <a:p>
            <a:r>
              <a:rPr lang="en-US" sz="2000">
                <a:latin typeface="Arial" charset="0"/>
              </a:rPr>
              <a:t>    -- wide band gap </a:t>
            </a:r>
            <a:r>
              <a:rPr lang="en-US" sz="1800">
                <a:latin typeface="Arial" charset="0"/>
              </a:rPr>
              <a:t>(&gt; 2 eV)</a:t>
            </a:r>
          </a:p>
          <a:p>
            <a:r>
              <a:rPr lang="en-US" sz="2000">
                <a:latin typeface="Arial" charset="0"/>
              </a:rPr>
              <a:t>    -- few electrons excited 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       across band gap</a:t>
            </a:r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1968500" y="3835400"/>
            <a:ext cx="1143000" cy="14351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4" name="Rectangle 11"/>
          <p:cNvSpPr>
            <a:spLocks noChangeArrowheads="1"/>
          </p:cNvSpPr>
          <p:nvPr/>
        </p:nvSpPr>
        <p:spPr bwMode="auto">
          <a:xfrm>
            <a:off x="1968500" y="2730500"/>
            <a:ext cx="1143000" cy="7239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5" name="Rectangle 12"/>
          <p:cNvSpPr>
            <a:spLocks noChangeArrowheads="1"/>
          </p:cNvSpPr>
          <p:nvPr/>
        </p:nvSpPr>
        <p:spPr bwMode="auto">
          <a:xfrm>
            <a:off x="1968500" y="5511800"/>
            <a:ext cx="1143000" cy="7747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6" name="Rectangle 13"/>
          <p:cNvSpPr>
            <a:spLocks noChangeArrowheads="1"/>
          </p:cNvSpPr>
          <p:nvPr/>
        </p:nvSpPr>
        <p:spPr bwMode="auto">
          <a:xfrm>
            <a:off x="2171700" y="3886200"/>
            <a:ext cx="863600" cy="23876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grpSp>
        <p:nvGrpSpPr>
          <p:cNvPr id="12297" name="Group 14"/>
          <p:cNvGrpSpPr>
            <a:grpSpLocks/>
          </p:cNvGrpSpPr>
          <p:nvPr/>
        </p:nvGrpSpPr>
        <p:grpSpPr bwMode="auto">
          <a:xfrm>
            <a:off x="1981200" y="2705100"/>
            <a:ext cx="152400" cy="3606800"/>
            <a:chOff x="1248" y="1704"/>
            <a:chExt cx="96" cy="2272"/>
          </a:xfrm>
        </p:grpSpPr>
        <p:sp>
          <p:nvSpPr>
            <p:cNvPr id="12452" name="Freeform 15"/>
            <p:cNvSpPr>
              <a:spLocks/>
            </p:cNvSpPr>
            <p:nvPr/>
          </p:nvSpPr>
          <p:spPr bwMode="auto">
            <a:xfrm>
              <a:off x="1248" y="1704"/>
              <a:ext cx="96" cy="104"/>
            </a:xfrm>
            <a:custGeom>
              <a:avLst/>
              <a:gdLst>
                <a:gd name="T0" fmla="*/ 48 w 96"/>
                <a:gd name="T1" fmla="*/ 0 h 104"/>
                <a:gd name="T2" fmla="*/ 96 w 96"/>
                <a:gd name="T3" fmla="*/ 104 h 104"/>
                <a:gd name="T4" fmla="*/ 48 w 96"/>
                <a:gd name="T5" fmla="*/ 72 h 104"/>
                <a:gd name="T6" fmla="*/ 0 w 96"/>
                <a:gd name="T7" fmla="*/ 104 h 104"/>
                <a:gd name="T8" fmla="*/ 48 w 96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04"/>
                <a:gd name="T17" fmla="*/ 96 w 9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04">
                  <a:moveTo>
                    <a:pt x="48" y="0"/>
                  </a:moveTo>
                  <a:lnTo>
                    <a:pt x="96" y="104"/>
                  </a:lnTo>
                  <a:lnTo>
                    <a:pt x="48" y="72"/>
                  </a:lnTo>
                  <a:lnTo>
                    <a:pt x="0" y="10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453" name="Line 16"/>
            <p:cNvSpPr>
              <a:spLocks noChangeShapeType="1"/>
            </p:cNvSpPr>
            <p:nvPr/>
          </p:nvSpPr>
          <p:spPr bwMode="auto">
            <a:xfrm flipV="1">
              <a:off x="1296" y="1776"/>
              <a:ext cx="1" cy="22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298" name="Rectangle 17"/>
          <p:cNvSpPr>
            <a:spLocks noChangeArrowheads="1"/>
          </p:cNvSpPr>
          <p:nvPr/>
        </p:nvSpPr>
        <p:spPr bwMode="auto">
          <a:xfrm>
            <a:off x="960438" y="2651125"/>
            <a:ext cx="965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Energy</a:t>
            </a:r>
            <a:endParaRPr lang="en-US">
              <a:latin typeface="Arial" charset="0"/>
            </a:endParaRPr>
          </a:p>
        </p:txBody>
      </p:sp>
      <p:grpSp>
        <p:nvGrpSpPr>
          <p:cNvPr id="12299" name="Group 18"/>
          <p:cNvGrpSpPr>
            <a:grpSpLocks/>
          </p:cNvGrpSpPr>
          <p:nvPr/>
        </p:nvGrpSpPr>
        <p:grpSpPr bwMode="auto">
          <a:xfrm>
            <a:off x="2235200" y="4559300"/>
            <a:ext cx="381000" cy="660400"/>
            <a:chOff x="1408" y="2872"/>
            <a:chExt cx="240" cy="416"/>
          </a:xfrm>
        </p:grpSpPr>
        <p:grpSp>
          <p:nvGrpSpPr>
            <p:cNvPr id="12440" name="Group 19"/>
            <p:cNvGrpSpPr>
              <a:grpSpLocks/>
            </p:cNvGrpSpPr>
            <p:nvPr/>
          </p:nvGrpSpPr>
          <p:grpSpPr bwMode="auto">
            <a:xfrm>
              <a:off x="1408" y="3192"/>
              <a:ext cx="240" cy="96"/>
              <a:chOff x="1408" y="3192"/>
              <a:chExt cx="240" cy="96"/>
            </a:xfrm>
          </p:grpSpPr>
          <p:sp>
            <p:nvSpPr>
              <p:cNvPr id="12450" name="Line 20"/>
              <p:cNvSpPr>
                <a:spLocks noChangeShapeType="1"/>
              </p:cNvSpPr>
              <p:nvPr/>
            </p:nvSpPr>
            <p:spPr bwMode="auto">
              <a:xfrm>
                <a:off x="1408" y="3240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51" name="Oval 21"/>
              <p:cNvSpPr>
                <a:spLocks noChangeArrowheads="1"/>
              </p:cNvSpPr>
              <p:nvPr/>
            </p:nvSpPr>
            <p:spPr bwMode="auto">
              <a:xfrm>
                <a:off x="1480" y="3192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41" name="Group 22"/>
            <p:cNvGrpSpPr>
              <a:grpSpLocks/>
            </p:cNvGrpSpPr>
            <p:nvPr/>
          </p:nvGrpSpPr>
          <p:grpSpPr bwMode="auto">
            <a:xfrm>
              <a:off x="1408" y="3088"/>
              <a:ext cx="240" cy="96"/>
              <a:chOff x="1408" y="3088"/>
              <a:chExt cx="240" cy="96"/>
            </a:xfrm>
          </p:grpSpPr>
          <p:sp>
            <p:nvSpPr>
              <p:cNvPr id="12448" name="Line 23"/>
              <p:cNvSpPr>
                <a:spLocks noChangeShapeType="1"/>
              </p:cNvSpPr>
              <p:nvPr/>
            </p:nvSpPr>
            <p:spPr bwMode="auto">
              <a:xfrm>
                <a:off x="1408" y="3136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49" name="Oval 24"/>
              <p:cNvSpPr>
                <a:spLocks noChangeArrowheads="1"/>
              </p:cNvSpPr>
              <p:nvPr/>
            </p:nvSpPr>
            <p:spPr bwMode="auto">
              <a:xfrm>
                <a:off x="1480" y="3088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42" name="Group 25"/>
            <p:cNvGrpSpPr>
              <a:grpSpLocks/>
            </p:cNvGrpSpPr>
            <p:nvPr/>
          </p:nvGrpSpPr>
          <p:grpSpPr bwMode="auto">
            <a:xfrm>
              <a:off x="1408" y="2976"/>
              <a:ext cx="240" cy="96"/>
              <a:chOff x="1408" y="2976"/>
              <a:chExt cx="240" cy="96"/>
            </a:xfrm>
          </p:grpSpPr>
          <p:sp>
            <p:nvSpPr>
              <p:cNvPr id="12446" name="Line 26"/>
              <p:cNvSpPr>
                <a:spLocks noChangeShapeType="1"/>
              </p:cNvSpPr>
              <p:nvPr/>
            </p:nvSpPr>
            <p:spPr bwMode="auto">
              <a:xfrm>
                <a:off x="1408" y="3024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47" name="Oval 27"/>
              <p:cNvSpPr>
                <a:spLocks noChangeArrowheads="1"/>
              </p:cNvSpPr>
              <p:nvPr/>
            </p:nvSpPr>
            <p:spPr bwMode="auto">
              <a:xfrm>
                <a:off x="1480" y="2976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43" name="Group 28"/>
            <p:cNvGrpSpPr>
              <a:grpSpLocks/>
            </p:cNvGrpSpPr>
            <p:nvPr/>
          </p:nvGrpSpPr>
          <p:grpSpPr bwMode="auto">
            <a:xfrm>
              <a:off x="1408" y="2872"/>
              <a:ext cx="240" cy="96"/>
              <a:chOff x="1408" y="2872"/>
              <a:chExt cx="240" cy="96"/>
            </a:xfrm>
          </p:grpSpPr>
          <p:sp>
            <p:nvSpPr>
              <p:cNvPr id="12444" name="Line 29"/>
              <p:cNvSpPr>
                <a:spLocks noChangeShapeType="1"/>
              </p:cNvSpPr>
              <p:nvPr/>
            </p:nvSpPr>
            <p:spPr bwMode="auto">
              <a:xfrm>
                <a:off x="1408" y="2920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45" name="Oval 30"/>
              <p:cNvSpPr>
                <a:spLocks noChangeArrowheads="1"/>
              </p:cNvSpPr>
              <p:nvPr/>
            </p:nvSpPr>
            <p:spPr bwMode="auto">
              <a:xfrm>
                <a:off x="1480" y="2872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</p:grpSp>
      <p:grpSp>
        <p:nvGrpSpPr>
          <p:cNvPr id="12300" name="Group 31"/>
          <p:cNvGrpSpPr>
            <a:grpSpLocks/>
          </p:cNvGrpSpPr>
          <p:nvPr/>
        </p:nvGrpSpPr>
        <p:grpSpPr bwMode="auto">
          <a:xfrm>
            <a:off x="2235200" y="5511800"/>
            <a:ext cx="381000" cy="660400"/>
            <a:chOff x="1408" y="3472"/>
            <a:chExt cx="240" cy="416"/>
          </a:xfrm>
        </p:grpSpPr>
        <p:grpSp>
          <p:nvGrpSpPr>
            <p:cNvPr id="12428" name="Group 32"/>
            <p:cNvGrpSpPr>
              <a:grpSpLocks/>
            </p:cNvGrpSpPr>
            <p:nvPr/>
          </p:nvGrpSpPr>
          <p:grpSpPr bwMode="auto">
            <a:xfrm>
              <a:off x="1408" y="3792"/>
              <a:ext cx="240" cy="96"/>
              <a:chOff x="1408" y="3792"/>
              <a:chExt cx="240" cy="96"/>
            </a:xfrm>
          </p:grpSpPr>
          <p:sp>
            <p:nvSpPr>
              <p:cNvPr id="12438" name="Line 33"/>
              <p:cNvSpPr>
                <a:spLocks noChangeShapeType="1"/>
              </p:cNvSpPr>
              <p:nvPr/>
            </p:nvSpPr>
            <p:spPr bwMode="auto">
              <a:xfrm>
                <a:off x="1408" y="3840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39" name="Oval 34"/>
              <p:cNvSpPr>
                <a:spLocks noChangeArrowheads="1"/>
              </p:cNvSpPr>
              <p:nvPr/>
            </p:nvSpPr>
            <p:spPr bwMode="auto">
              <a:xfrm>
                <a:off x="1480" y="3792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29" name="Group 35"/>
            <p:cNvGrpSpPr>
              <a:grpSpLocks/>
            </p:cNvGrpSpPr>
            <p:nvPr/>
          </p:nvGrpSpPr>
          <p:grpSpPr bwMode="auto">
            <a:xfrm>
              <a:off x="1408" y="3688"/>
              <a:ext cx="240" cy="96"/>
              <a:chOff x="1408" y="3688"/>
              <a:chExt cx="240" cy="96"/>
            </a:xfrm>
          </p:grpSpPr>
          <p:sp>
            <p:nvSpPr>
              <p:cNvPr id="12436" name="Line 36"/>
              <p:cNvSpPr>
                <a:spLocks noChangeShapeType="1"/>
              </p:cNvSpPr>
              <p:nvPr/>
            </p:nvSpPr>
            <p:spPr bwMode="auto">
              <a:xfrm>
                <a:off x="1408" y="3736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37" name="Oval 37"/>
              <p:cNvSpPr>
                <a:spLocks noChangeArrowheads="1"/>
              </p:cNvSpPr>
              <p:nvPr/>
            </p:nvSpPr>
            <p:spPr bwMode="auto">
              <a:xfrm>
                <a:off x="1480" y="3688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30" name="Group 38"/>
            <p:cNvGrpSpPr>
              <a:grpSpLocks/>
            </p:cNvGrpSpPr>
            <p:nvPr/>
          </p:nvGrpSpPr>
          <p:grpSpPr bwMode="auto">
            <a:xfrm>
              <a:off x="1408" y="3576"/>
              <a:ext cx="240" cy="96"/>
              <a:chOff x="1408" y="3576"/>
              <a:chExt cx="240" cy="96"/>
            </a:xfrm>
          </p:grpSpPr>
          <p:sp>
            <p:nvSpPr>
              <p:cNvPr id="12434" name="Line 39"/>
              <p:cNvSpPr>
                <a:spLocks noChangeShapeType="1"/>
              </p:cNvSpPr>
              <p:nvPr/>
            </p:nvSpPr>
            <p:spPr bwMode="auto">
              <a:xfrm>
                <a:off x="1408" y="3624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35" name="Oval 40"/>
              <p:cNvSpPr>
                <a:spLocks noChangeArrowheads="1"/>
              </p:cNvSpPr>
              <p:nvPr/>
            </p:nvSpPr>
            <p:spPr bwMode="auto">
              <a:xfrm>
                <a:off x="1480" y="3576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31" name="Group 41"/>
            <p:cNvGrpSpPr>
              <a:grpSpLocks/>
            </p:cNvGrpSpPr>
            <p:nvPr/>
          </p:nvGrpSpPr>
          <p:grpSpPr bwMode="auto">
            <a:xfrm>
              <a:off x="1408" y="3472"/>
              <a:ext cx="240" cy="96"/>
              <a:chOff x="1408" y="3472"/>
              <a:chExt cx="240" cy="96"/>
            </a:xfrm>
          </p:grpSpPr>
          <p:sp>
            <p:nvSpPr>
              <p:cNvPr id="12432" name="Line 42"/>
              <p:cNvSpPr>
                <a:spLocks noChangeShapeType="1"/>
              </p:cNvSpPr>
              <p:nvPr/>
            </p:nvSpPr>
            <p:spPr bwMode="auto">
              <a:xfrm>
                <a:off x="1408" y="3520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33" name="Oval 43"/>
              <p:cNvSpPr>
                <a:spLocks noChangeArrowheads="1"/>
              </p:cNvSpPr>
              <p:nvPr/>
            </p:nvSpPr>
            <p:spPr bwMode="auto">
              <a:xfrm>
                <a:off x="1480" y="3472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</p:grpSp>
      <p:sp>
        <p:nvSpPr>
          <p:cNvPr id="12301" name="Rectangle 44"/>
          <p:cNvSpPr>
            <a:spLocks noChangeArrowheads="1"/>
          </p:cNvSpPr>
          <p:nvPr/>
        </p:nvSpPr>
        <p:spPr bwMode="auto">
          <a:xfrm>
            <a:off x="3162300" y="5626100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993300"/>
                </a:solidFill>
                <a:latin typeface="Arial" charset="0"/>
              </a:rPr>
              <a:t>filled </a:t>
            </a:r>
            <a:endParaRPr lang="en-US">
              <a:latin typeface="Arial" charset="0"/>
            </a:endParaRPr>
          </a:p>
        </p:txBody>
      </p:sp>
      <p:sp>
        <p:nvSpPr>
          <p:cNvPr id="12302" name="Rectangle 45"/>
          <p:cNvSpPr>
            <a:spLocks noChangeArrowheads="1"/>
          </p:cNvSpPr>
          <p:nvPr/>
        </p:nvSpPr>
        <p:spPr bwMode="auto">
          <a:xfrm>
            <a:off x="3162300" y="5918200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993300"/>
                </a:solidFill>
                <a:latin typeface="Arial" charset="0"/>
              </a:rPr>
              <a:t>band</a:t>
            </a:r>
            <a:endParaRPr lang="en-US">
              <a:latin typeface="Arial" charset="0"/>
            </a:endParaRPr>
          </a:p>
        </p:txBody>
      </p:sp>
      <p:sp>
        <p:nvSpPr>
          <p:cNvPr id="12303" name="Rectangle 46"/>
          <p:cNvSpPr>
            <a:spLocks noChangeArrowheads="1"/>
          </p:cNvSpPr>
          <p:nvPr/>
        </p:nvSpPr>
        <p:spPr bwMode="auto">
          <a:xfrm>
            <a:off x="3162300" y="4241800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993300"/>
                </a:solidFill>
                <a:latin typeface="Arial" charset="0"/>
              </a:rPr>
              <a:t>filled </a:t>
            </a:r>
            <a:endParaRPr lang="en-US">
              <a:latin typeface="Arial" charset="0"/>
            </a:endParaRPr>
          </a:p>
        </p:txBody>
      </p:sp>
      <p:sp>
        <p:nvSpPr>
          <p:cNvPr id="12304" name="Rectangle 47"/>
          <p:cNvSpPr>
            <a:spLocks noChangeArrowheads="1"/>
          </p:cNvSpPr>
          <p:nvPr/>
        </p:nvSpPr>
        <p:spPr bwMode="auto">
          <a:xfrm>
            <a:off x="3162300" y="4533900"/>
            <a:ext cx="946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993300"/>
                </a:solidFill>
                <a:latin typeface="Arial" charset="0"/>
              </a:rPr>
              <a:t>valence </a:t>
            </a:r>
            <a:endParaRPr lang="en-US">
              <a:latin typeface="Arial" charset="0"/>
            </a:endParaRPr>
          </a:p>
        </p:txBody>
      </p:sp>
      <p:sp>
        <p:nvSpPr>
          <p:cNvPr id="12305" name="Rectangle 48"/>
          <p:cNvSpPr>
            <a:spLocks noChangeArrowheads="1"/>
          </p:cNvSpPr>
          <p:nvPr/>
        </p:nvSpPr>
        <p:spPr bwMode="auto">
          <a:xfrm>
            <a:off x="3162300" y="4826000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993300"/>
                </a:solidFill>
                <a:latin typeface="Arial" charset="0"/>
              </a:rPr>
              <a:t>band</a:t>
            </a:r>
            <a:endParaRPr lang="en-US">
              <a:latin typeface="Arial" charset="0"/>
            </a:endParaRPr>
          </a:p>
        </p:txBody>
      </p:sp>
      <p:grpSp>
        <p:nvGrpSpPr>
          <p:cNvPr id="12306" name="Group 51"/>
          <p:cNvGrpSpPr>
            <a:grpSpLocks/>
          </p:cNvGrpSpPr>
          <p:nvPr/>
        </p:nvGrpSpPr>
        <p:grpSpPr bwMode="auto">
          <a:xfrm>
            <a:off x="2654300" y="2819400"/>
            <a:ext cx="381000" cy="673100"/>
            <a:chOff x="1672" y="1776"/>
            <a:chExt cx="240" cy="424"/>
          </a:xfrm>
        </p:grpSpPr>
        <p:grpSp>
          <p:nvGrpSpPr>
            <p:cNvPr id="12416" name="Group 52"/>
            <p:cNvGrpSpPr>
              <a:grpSpLocks/>
            </p:cNvGrpSpPr>
            <p:nvPr/>
          </p:nvGrpSpPr>
          <p:grpSpPr bwMode="auto">
            <a:xfrm>
              <a:off x="1672" y="1992"/>
              <a:ext cx="240" cy="96"/>
              <a:chOff x="1672" y="1992"/>
              <a:chExt cx="240" cy="96"/>
            </a:xfrm>
          </p:grpSpPr>
          <p:sp>
            <p:nvSpPr>
              <p:cNvPr id="12426" name="Line 53"/>
              <p:cNvSpPr>
                <a:spLocks noChangeShapeType="1"/>
              </p:cNvSpPr>
              <p:nvPr/>
            </p:nvSpPr>
            <p:spPr bwMode="auto">
              <a:xfrm>
                <a:off x="1672" y="2040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27" name="Oval 54"/>
              <p:cNvSpPr>
                <a:spLocks noChangeArrowheads="1"/>
              </p:cNvSpPr>
              <p:nvPr/>
            </p:nvSpPr>
            <p:spPr bwMode="auto">
              <a:xfrm>
                <a:off x="1744" y="1992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17" name="Group 55"/>
            <p:cNvGrpSpPr>
              <a:grpSpLocks/>
            </p:cNvGrpSpPr>
            <p:nvPr/>
          </p:nvGrpSpPr>
          <p:grpSpPr bwMode="auto">
            <a:xfrm>
              <a:off x="1672" y="1888"/>
              <a:ext cx="240" cy="96"/>
              <a:chOff x="1672" y="1888"/>
              <a:chExt cx="240" cy="96"/>
            </a:xfrm>
          </p:grpSpPr>
          <p:sp>
            <p:nvSpPr>
              <p:cNvPr id="12424" name="Line 56"/>
              <p:cNvSpPr>
                <a:spLocks noChangeShapeType="1"/>
              </p:cNvSpPr>
              <p:nvPr/>
            </p:nvSpPr>
            <p:spPr bwMode="auto">
              <a:xfrm>
                <a:off x="1672" y="1936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25" name="Oval 57"/>
              <p:cNvSpPr>
                <a:spLocks noChangeArrowheads="1"/>
              </p:cNvSpPr>
              <p:nvPr/>
            </p:nvSpPr>
            <p:spPr bwMode="auto">
              <a:xfrm>
                <a:off x="1744" y="1888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18" name="Group 58"/>
            <p:cNvGrpSpPr>
              <a:grpSpLocks/>
            </p:cNvGrpSpPr>
            <p:nvPr/>
          </p:nvGrpSpPr>
          <p:grpSpPr bwMode="auto">
            <a:xfrm>
              <a:off x="1672" y="2104"/>
              <a:ext cx="240" cy="96"/>
              <a:chOff x="1672" y="2104"/>
              <a:chExt cx="240" cy="96"/>
            </a:xfrm>
          </p:grpSpPr>
          <p:sp>
            <p:nvSpPr>
              <p:cNvPr id="12422" name="Line 59"/>
              <p:cNvSpPr>
                <a:spLocks noChangeShapeType="1"/>
              </p:cNvSpPr>
              <p:nvPr/>
            </p:nvSpPr>
            <p:spPr bwMode="auto">
              <a:xfrm>
                <a:off x="1672" y="2152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23" name="Oval 60"/>
              <p:cNvSpPr>
                <a:spLocks noChangeArrowheads="1"/>
              </p:cNvSpPr>
              <p:nvPr/>
            </p:nvSpPr>
            <p:spPr bwMode="auto">
              <a:xfrm>
                <a:off x="1744" y="2104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19" name="Group 61"/>
            <p:cNvGrpSpPr>
              <a:grpSpLocks/>
            </p:cNvGrpSpPr>
            <p:nvPr/>
          </p:nvGrpSpPr>
          <p:grpSpPr bwMode="auto">
            <a:xfrm>
              <a:off x="1672" y="1776"/>
              <a:ext cx="240" cy="96"/>
              <a:chOff x="1672" y="1776"/>
              <a:chExt cx="240" cy="96"/>
            </a:xfrm>
          </p:grpSpPr>
          <p:sp>
            <p:nvSpPr>
              <p:cNvPr id="12420" name="Line 62"/>
              <p:cNvSpPr>
                <a:spLocks noChangeShapeType="1"/>
              </p:cNvSpPr>
              <p:nvPr/>
            </p:nvSpPr>
            <p:spPr bwMode="auto">
              <a:xfrm>
                <a:off x="1672" y="1824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21" name="Oval 63"/>
              <p:cNvSpPr>
                <a:spLocks noChangeArrowheads="1"/>
              </p:cNvSpPr>
              <p:nvPr/>
            </p:nvSpPr>
            <p:spPr bwMode="auto">
              <a:xfrm>
                <a:off x="1744" y="1776"/>
                <a:ext cx="96" cy="96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</p:grpSp>
      <p:sp>
        <p:nvSpPr>
          <p:cNvPr id="12307" name="Rectangle 64"/>
          <p:cNvSpPr>
            <a:spLocks noChangeArrowheads="1"/>
          </p:cNvSpPr>
          <p:nvPr/>
        </p:nvSpPr>
        <p:spPr bwMode="auto">
          <a:xfrm rot="-5400000">
            <a:off x="1997076" y="5086350"/>
            <a:ext cx="152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filled states</a:t>
            </a:r>
            <a:endParaRPr lang="en-US">
              <a:latin typeface="Arial" charset="0"/>
            </a:endParaRPr>
          </a:p>
        </p:txBody>
      </p:sp>
      <p:grpSp>
        <p:nvGrpSpPr>
          <p:cNvPr id="12308" name="Group 65"/>
          <p:cNvGrpSpPr>
            <a:grpSpLocks/>
          </p:cNvGrpSpPr>
          <p:nvPr/>
        </p:nvGrpSpPr>
        <p:grpSpPr bwMode="auto">
          <a:xfrm>
            <a:off x="2235200" y="3873500"/>
            <a:ext cx="381000" cy="660400"/>
            <a:chOff x="1408" y="2440"/>
            <a:chExt cx="240" cy="416"/>
          </a:xfrm>
        </p:grpSpPr>
        <p:grpSp>
          <p:nvGrpSpPr>
            <p:cNvPr id="12404" name="Group 66"/>
            <p:cNvGrpSpPr>
              <a:grpSpLocks/>
            </p:cNvGrpSpPr>
            <p:nvPr/>
          </p:nvGrpSpPr>
          <p:grpSpPr bwMode="auto">
            <a:xfrm>
              <a:off x="1408" y="2760"/>
              <a:ext cx="240" cy="96"/>
              <a:chOff x="1408" y="2760"/>
              <a:chExt cx="240" cy="96"/>
            </a:xfrm>
          </p:grpSpPr>
          <p:sp>
            <p:nvSpPr>
              <p:cNvPr id="12414" name="Line 67"/>
              <p:cNvSpPr>
                <a:spLocks noChangeShapeType="1"/>
              </p:cNvSpPr>
              <p:nvPr/>
            </p:nvSpPr>
            <p:spPr bwMode="auto">
              <a:xfrm>
                <a:off x="1408" y="2808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15" name="Oval 68"/>
              <p:cNvSpPr>
                <a:spLocks noChangeArrowheads="1"/>
              </p:cNvSpPr>
              <p:nvPr/>
            </p:nvSpPr>
            <p:spPr bwMode="auto">
              <a:xfrm>
                <a:off x="1480" y="2760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05" name="Group 69"/>
            <p:cNvGrpSpPr>
              <a:grpSpLocks/>
            </p:cNvGrpSpPr>
            <p:nvPr/>
          </p:nvGrpSpPr>
          <p:grpSpPr bwMode="auto">
            <a:xfrm>
              <a:off x="1408" y="2656"/>
              <a:ext cx="240" cy="96"/>
              <a:chOff x="1408" y="2656"/>
              <a:chExt cx="240" cy="96"/>
            </a:xfrm>
          </p:grpSpPr>
          <p:sp>
            <p:nvSpPr>
              <p:cNvPr id="12412" name="Line 70"/>
              <p:cNvSpPr>
                <a:spLocks noChangeShapeType="1"/>
              </p:cNvSpPr>
              <p:nvPr/>
            </p:nvSpPr>
            <p:spPr bwMode="auto">
              <a:xfrm>
                <a:off x="1408" y="2704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13" name="Oval 71"/>
              <p:cNvSpPr>
                <a:spLocks noChangeArrowheads="1"/>
              </p:cNvSpPr>
              <p:nvPr/>
            </p:nvSpPr>
            <p:spPr bwMode="auto">
              <a:xfrm>
                <a:off x="1480" y="2656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06" name="Group 72"/>
            <p:cNvGrpSpPr>
              <a:grpSpLocks/>
            </p:cNvGrpSpPr>
            <p:nvPr/>
          </p:nvGrpSpPr>
          <p:grpSpPr bwMode="auto">
            <a:xfrm>
              <a:off x="1408" y="2544"/>
              <a:ext cx="240" cy="96"/>
              <a:chOff x="1408" y="2544"/>
              <a:chExt cx="240" cy="96"/>
            </a:xfrm>
          </p:grpSpPr>
          <p:sp>
            <p:nvSpPr>
              <p:cNvPr id="12410" name="Line 73"/>
              <p:cNvSpPr>
                <a:spLocks noChangeShapeType="1"/>
              </p:cNvSpPr>
              <p:nvPr/>
            </p:nvSpPr>
            <p:spPr bwMode="auto">
              <a:xfrm>
                <a:off x="1408" y="2592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11" name="Oval 74"/>
              <p:cNvSpPr>
                <a:spLocks noChangeArrowheads="1"/>
              </p:cNvSpPr>
              <p:nvPr/>
            </p:nvSpPr>
            <p:spPr bwMode="auto">
              <a:xfrm>
                <a:off x="1480" y="2544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407" name="Group 75"/>
            <p:cNvGrpSpPr>
              <a:grpSpLocks/>
            </p:cNvGrpSpPr>
            <p:nvPr/>
          </p:nvGrpSpPr>
          <p:grpSpPr bwMode="auto">
            <a:xfrm>
              <a:off x="1408" y="2440"/>
              <a:ext cx="240" cy="96"/>
              <a:chOff x="1408" y="2440"/>
              <a:chExt cx="240" cy="96"/>
            </a:xfrm>
          </p:grpSpPr>
          <p:sp>
            <p:nvSpPr>
              <p:cNvPr id="12408" name="Line 76"/>
              <p:cNvSpPr>
                <a:spLocks noChangeShapeType="1"/>
              </p:cNvSpPr>
              <p:nvPr/>
            </p:nvSpPr>
            <p:spPr bwMode="auto">
              <a:xfrm>
                <a:off x="1408" y="2488"/>
                <a:ext cx="24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9" name="Oval 77"/>
              <p:cNvSpPr>
                <a:spLocks noChangeArrowheads="1"/>
              </p:cNvSpPr>
              <p:nvPr/>
            </p:nvSpPr>
            <p:spPr bwMode="auto">
              <a:xfrm>
                <a:off x="1480" y="2440"/>
                <a:ext cx="96" cy="96"/>
              </a:xfrm>
              <a:prstGeom prst="ellipse">
                <a:avLst/>
              </a:pr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</p:grpSp>
      <p:sp>
        <p:nvSpPr>
          <p:cNvPr id="12309" name="Freeform 78"/>
          <p:cNvSpPr>
            <a:spLocks/>
          </p:cNvSpPr>
          <p:nvPr/>
        </p:nvSpPr>
        <p:spPr bwMode="auto">
          <a:xfrm>
            <a:off x="1968500" y="6311900"/>
            <a:ext cx="254000" cy="266700"/>
          </a:xfrm>
          <a:custGeom>
            <a:avLst/>
            <a:gdLst>
              <a:gd name="T0" fmla="*/ 2147483647 w 160"/>
              <a:gd name="T1" fmla="*/ 0 h 168"/>
              <a:gd name="T2" fmla="*/ 2147483647 w 160"/>
              <a:gd name="T3" fmla="*/ 2147483647 h 168"/>
              <a:gd name="T4" fmla="*/ 0 w 160"/>
              <a:gd name="T5" fmla="*/ 2147483647 h 168"/>
              <a:gd name="T6" fmla="*/ 2147483647 w 160"/>
              <a:gd name="T7" fmla="*/ 2147483647 h 168"/>
              <a:gd name="T8" fmla="*/ 2147483647 w 160"/>
              <a:gd name="T9" fmla="*/ 2147483647 h 1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0"/>
              <a:gd name="T16" fmla="*/ 0 h 168"/>
              <a:gd name="T17" fmla="*/ 160 w 160"/>
              <a:gd name="T18" fmla="*/ 168 h 1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0" h="168">
                <a:moveTo>
                  <a:pt x="64" y="0"/>
                </a:moveTo>
                <a:lnTo>
                  <a:pt x="160" y="16"/>
                </a:lnTo>
                <a:lnTo>
                  <a:pt x="0" y="40"/>
                </a:lnTo>
                <a:lnTo>
                  <a:pt x="64" y="64"/>
                </a:lnTo>
                <a:lnTo>
                  <a:pt x="64" y="168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2310" name="Group 80"/>
          <p:cNvGrpSpPr>
            <a:grpSpLocks/>
          </p:cNvGrpSpPr>
          <p:nvPr/>
        </p:nvGrpSpPr>
        <p:grpSpPr bwMode="auto">
          <a:xfrm>
            <a:off x="2400300" y="3568700"/>
            <a:ext cx="393700" cy="330200"/>
            <a:chOff x="1512" y="2248"/>
            <a:chExt cx="248" cy="208"/>
          </a:xfrm>
        </p:grpSpPr>
        <p:grpSp>
          <p:nvGrpSpPr>
            <p:cNvPr id="12396" name="Group 81"/>
            <p:cNvGrpSpPr>
              <a:grpSpLocks/>
            </p:cNvGrpSpPr>
            <p:nvPr/>
          </p:nvGrpSpPr>
          <p:grpSpPr bwMode="auto">
            <a:xfrm>
              <a:off x="1512" y="2248"/>
              <a:ext cx="208" cy="152"/>
              <a:chOff x="1512" y="2248"/>
              <a:chExt cx="208" cy="152"/>
            </a:xfrm>
          </p:grpSpPr>
          <p:sp>
            <p:nvSpPr>
              <p:cNvPr id="12400" name="Freeform 82"/>
              <p:cNvSpPr>
                <a:spLocks/>
              </p:cNvSpPr>
              <p:nvPr/>
            </p:nvSpPr>
            <p:spPr bwMode="auto">
              <a:xfrm>
                <a:off x="1512" y="2256"/>
                <a:ext cx="104" cy="144"/>
              </a:xfrm>
              <a:custGeom>
                <a:avLst/>
                <a:gdLst>
                  <a:gd name="T0" fmla="*/ 2147483647 w 13"/>
                  <a:gd name="T1" fmla="*/ 0 h 18"/>
                  <a:gd name="T2" fmla="*/ 0 w 13"/>
                  <a:gd name="T3" fmla="*/ 2147483647 h 18"/>
                  <a:gd name="T4" fmla="*/ 2147483647 w 13"/>
                  <a:gd name="T5" fmla="*/ 2147483647 h 18"/>
                  <a:gd name="T6" fmla="*/ 2147483647 w 13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8"/>
                  <a:gd name="T14" fmla="*/ 13 w 13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8">
                    <a:moveTo>
                      <a:pt x="12" y="0"/>
                    </a:moveTo>
                    <a:cubicBezTo>
                      <a:pt x="5" y="0"/>
                      <a:pt x="0" y="8"/>
                      <a:pt x="0" y="17"/>
                    </a:cubicBezTo>
                    <a:lnTo>
                      <a:pt x="13" y="18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1" name="Arc 83"/>
              <p:cNvSpPr>
                <a:spLocks/>
              </p:cNvSpPr>
              <p:nvPr/>
            </p:nvSpPr>
            <p:spPr bwMode="auto">
              <a:xfrm>
                <a:off x="1520" y="2264"/>
                <a:ext cx="96" cy="1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2" name="Freeform 84"/>
              <p:cNvSpPr>
                <a:spLocks/>
              </p:cNvSpPr>
              <p:nvPr/>
            </p:nvSpPr>
            <p:spPr bwMode="auto">
              <a:xfrm>
                <a:off x="1608" y="2248"/>
                <a:ext cx="112" cy="152"/>
              </a:xfrm>
              <a:custGeom>
                <a:avLst/>
                <a:gdLst>
                  <a:gd name="T0" fmla="*/ 2147483647 w 14"/>
                  <a:gd name="T1" fmla="*/ 2147483647 h 19"/>
                  <a:gd name="T2" fmla="*/ 0 w 14"/>
                  <a:gd name="T3" fmla="*/ 2147483647 h 19"/>
                  <a:gd name="T4" fmla="*/ 0 w 14"/>
                  <a:gd name="T5" fmla="*/ 2147483647 h 19"/>
                  <a:gd name="T6" fmla="*/ 0 w 14"/>
                  <a:gd name="T7" fmla="*/ 2147483647 h 19"/>
                  <a:gd name="T8" fmla="*/ 2147483647 w 14"/>
                  <a:gd name="T9" fmla="*/ 2147483647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9"/>
                  <a:gd name="T17" fmla="*/ 14 w 14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9">
                    <a:moveTo>
                      <a:pt x="14" y="19"/>
                    </a:moveTo>
                    <a:cubicBezTo>
                      <a:pt x="14" y="9"/>
                      <a:pt x="7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19"/>
                    </a:lnTo>
                    <a:lnTo>
                      <a:pt x="14" y="19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3" name="Arc 85"/>
              <p:cNvSpPr>
                <a:spLocks/>
              </p:cNvSpPr>
              <p:nvPr/>
            </p:nvSpPr>
            <p:spPr bwMode="auto">
              <a:xfrm>
                <a:off x="1611" y="2264"/>
                <a:ext cx="101" cy="136"/>
              </a:xfrm>
              <a:custGeom>
                <a:avLst/>
                <a:gdLst>
                  <a:gd name="T0" fmla="*/ 0 w 21747"/>
                  <a:gd name="T1" fmla="*/ 0 h 21600"/>
                  <a:gd name="T2" fmla="*/ 0 w 21747"/>
                  <a:gd name="T3" fmla="*/ 0 h 21600"/>
                  <a:gd name="T4" fmla="*/ 0 w 2174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7"/>
                  <a:gd name="T10" fmla="*/ 0 h 21600"/>
                  <a:gd name="T11" fmla="*/ 21747 w 2174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7" h="21600" fill="none" extrusionOk="0">
                    <a:moveTo>
                      <a:pt x="0" y="0"/>
                    </a:moveTo>
                    <a:cubicBezTo>
                      <a:pt x="49" y="0"/>
                      <a:pt x="98" y="-1"/>
                      <a:pt x="147" y="0"/>
                    </a:cubicBezTo>
                    <a:cubicBezTo>
                      <a:pt x="12076" y="0"/>
                      <a:pt x="21747" y="9670"/>
                      <a:pt x="21747" y="21600"/>
                    </a:cubicBezTo>
                  </a:path>
                  <a:path w="21747" h="21600" stroke="0" extrusionOk="0">
                    <a:moveTo>
                      <a:pt x="0" y="0"/>
                    </a:moveTo>
                    <a:cubicBezTo>
                      <a:pt x="49" y="0"/>
                      <a:pt x="98" y="-1"/>
                      <a:pt x="147" y="0"/>
                    </a:cubicBezTo>
                    <a:cubicBezTo>
                      <a:pt x="12076" y="0"/>
                      <a:pt x="21747" y="9670"/>
                      <a:pt x="21747" y="21600"/>
                    </a:cubicBezTo>
                    <a:lnTo>
                      <a:pt x="147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2397" name="Group 86"/>
            <p:cNvGrpSpPr>
              <a:grpSpLocks/>
            </p:cNvGrpSpPr>
            <p:nvPr/>
          </p:nvGrpSpPr>
          <p:grpSpPr bwMode="auto">
            <a:xfrm>
              <a:off x="1664" y="2352"/>
              <a:ext cx="96" cy="104"/>
              <a:chOff x="1664" y="2352"/>
              <a:chExt cx="96" cy="104"/>
            </a:xfrm>
          </p:grpSpPr>
          <p:sp>
            <p:nvSpPr>
              <p:cNvPr id="12398" name="Freeform 87"/>
              <p:cNvSpPr>
                <a:spLocks/>
              </p:cNvSpPr>
              <p:nvPr/>
            </p:nvSpPr>
            <p:spPr bwMode="auto">
              <a:xfrm>
                <a:off x="1664" y="2352"/>
                <a:ext cx="96" cy="104"/>
              </a:xfrm>
              <a:custGeom>
                <a:avLst/>
                <a:gdLst>
                  <a:gd name="T0" fmla="*/ 48 w 96"/>
                  <a:gd name="T1" fmla="*/ 104 h 104"/>
                  <a:gd name="T2" fmla="*/ 0 w 96"/>
                  <a:gd name="T3" fmla="*/ 0 h 104"/>
                  <a:gd name="T4" fmla="*/ 48 w 96"/>
                  <a:gd name="T5" fmla="*/ 32 h 104"/>
                  <a:gd name="T6" fmla="*/ 96 w 96"/>
                  <a:gd name="T7" fmla="*/ 0 h 104"/>
                  <a:gd name="T8" fmla="*/ 48 w 96"/>
                  <a:gd name="T9" fmla="*/ 104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4"/>
                  <a:gd name="T17" fmla="*/ 96 w 96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4">
                    <a:moveTo>
                      <a:pt x="48" y="104"/>
                    </a:moveTo>
                    <a:lnTo>
                      <a:pt x="0" y="0"/>
                    </a:lnTo>
                    <a:lnTo>
                      <a:pt x="48" y="32"/>
                    </a:lnTo>
                    <a:lnTo>
                      <a:pt x="96" y="0"/>
                    </a:lnTo>
                    <a:lnTo>
                      <a:pt x="48" y="104"/>
                    </a:lnTo>
                    <a:close/>
                  </a:path>
                </a:pathLst>
              </a:custGeom>
              <a:solidFill>
                <a:srgbClr val="CC0000"/>
              </a:solidFill>
              <a:ln w="127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9" name="Line 88"/>
              <p:cNvSpPr>
                <a:spLocks noChangeShapeType="1"/>
              </p:cNvSpPr>
              <p:nvPr/>
            </p:nvSpPr>
            <p:spPr bwMode="auto">
              <a:xfrm flipV="1">
                <a:off x="1712" y="2376"/>
                <a:ext cx="1" cy="8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311" name="Rectangle 89"/>
          <p:cNvSpPr>
            <a:spLocks noChangeArrowheads="1"/>
          </p:cNvSpPr>
          <p:nvPr/>
        </p:nvSpPr>
        <p:spPr bwMode="auto">
          <a:xfrm>
            <a:off x="2971800" y="3454400"/>
            <a:ext cx="642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GAP</a:t>
            </a:r>
            <a:endParaRPr lang="en-US">
              <a:latin typeface="Arial" charset="0"/>
            </a:endParaRPr>
          </a:p>
        </p:txBody>
      </p:sp>
      <p:grpSp>
        <p:nvGrpSpPr>
          <p:cNvPr id="12312" name="Group 174"/>
          <p:cNvGrpSpPr>
            <a:grpSpLocks/>
          </p:cNvGrpSpPr>
          <p:nvPr/>
        </p:nvGrpSpPr>
        <p:grpSpPr bwMode="auto">
          <a:xfrm>
            <a:off x="3162300" y="2663825"/>
            <a:ext cx="1228725" cy="841375"/>
            <a:chOff x="1992" y="1678"/>
            <a:chExt cx="774" cy="530"/>
          </a:xfrm>
        </p:grpSpPr>
        <p:sp>
          <p:nvSpPr>
            <p:cNvPr id="12393" name="Rectangle 49"/>
            <p:cNvSpPr>
              <a:spLocks noChangeArrowheads="1"/>
            </p:cNvSpPr>
            <p:nvPr/>
          </p:nvSpPr>
          <p:spPr bwMode="auto">
            <a:xfrm>
              <a:off x="1992" y="1678"/>
              <a:ext cx="4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empty</a:t>
              </a:r>
              <a:endParaRPr lang="en-US">
                <a:latin typeface="Arial" charset="0"/>
              </a:endParaRPr>
            </a:p>
          </p:txBody>
        </p:sp>
        <p:sp>
          <p:nvSpPr>
            <p:cNvPr id="12394" name="Rectangle 50"/>
            <p:cNvSpPr>
              <a:spLocks noChangeArrowheads="1"/>
            </p:cNvSpPr>
            <p:nvPr/>
          </p:nvSpPr>
          <p:spPr bwMode="auto">
            <a:xfrm>
              <a:off x="1992" y="2016"/>
              <a:ext cx="3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band</a:t>
              </a:r>
              <a:endParaRPr lang="en-US">
                <a:latin typeface="Arial" charset="0"/>
              </a:endParaRPr>
            </a:p>
          </p:txBody>
        </p:sp>
        <p:sp>
          <p:nvSpPr>
            <p:cNvPr id="12395" name="Rectangle 173"/>
            <p:cNvSpPr>
              <a:spLocks noChangeArrowheads="1"/>
            </p:cNvSpPr>
            <p:nvPr/>
          </p:nvSpPr>
          <p:spPr bwMode="auto">
            <a:xfrm>
              <a:off x="1992" y="1847"/>
              <a:ext cx="77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conduction</a:t>
              </a:r>
              <a:endParaRPr lang="en-US">
                <a:latin typeface="Arial" charset="0"/>
              </a:endParaRPr>
            </a:p>
          </p:txBody>
        </p:sp>
      </p:grpSp>
      <p:grpSp>
        <p:nvGrpSpPr>
          <p:cNvPr id="27" name="Group 179"/>
          <p:cNvGrpSpPr>
            <a:grpSpLocks/>
          </p:cNvGrpSpPr>
          <p:nvPr/>
        </p:nvGrpSpPr>
        <p:grpSpPr bwMode="auto">
          <a:xfrm>
            <a:off x="4364038" y="1346200"/>
            <a:ext cx="4125912" cy="5232400"/>
            <a:chOff x="2749" y="848"/>
            <a:chExt cx="2599" cy="3296"/>
          </a:xfrm>
        </p:grpSpPr>
        <p:sp>
          <p:nvSpPr>
            <p:cNvPr id="12314" name="Rectangle 91"/>
            <p:cNvSpPr>
              <a:spLocks noChangeArrowheads="1"/>
            </p:cNvSpPr>
            <p:nvPr/>
          </p:nvSpPr>
          <p:spPr bwMode="auto">
            <a:xfrm>
              <a:off x="2749" y="848"/>
              <a:ext cx="2090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latin typeface="Arial" charset="0"/>
                </a:rPr>
                <a:t>•  Semiconductors:</a:t>
              </a:r>
            </a:p>
            <a:p>
              <a:r>
                <a:rPr lang="en-US" sz="2000">
                  <a:latin typeface="Arial" charset="0"/>
                </a:rPr>
                <a:t>    -- narrow band gap </a:t>
              </a:r>
              <a:r>
                <a:rPr lang="en-US" sz="1800">
                  <a:latin typeface="Arial" charset="0"/>
                </a:rPr>
                <a:t>(&lt; 2 eV)</a:t>
              </a:r>
              <a:r>
                <a:rPr lang="en-US" sz="2000">
                  <a:latin typeface="Arial" charset="0"/>
                </a:rPr>
                <a:t/>
              </a:r>
              <a:br>
                <a:rPr lang="en-US" sz="2000">
                  <a:latin typeface="Arial" charset="0"/>
                </a:rPr>
              </a:br>
              <a:r>
                <a:rPr lang="en-US" sz="2000">
                  <a:latin typeface="Arial" charset="0"/>
                </a:rPr>
                <a:t>    -- more electrons excited </a:t>
              </a:r>
              <a:br>
                <a:rPr lang="en-US" sz="2000">
                  <a:latin typeface="Arial" charset="0"/>
                </a:rPr>
              </a:br>
              <a:r>
                <a:rPr lang="en-US" sz="2000">
                  <a:latin typeface="Arial" charset="0"/>
                </a:rPr>
                <a:t>       across band gap</a:t>
              </a:r>
            </a:p>
          </p:txBody>
        </p:sp>
        <p:sp>
          <p:nvSpPr>
            <p:cNvPr id="12315" name="Rectangle 92"/>
            <p:cNvSpPr>
              <a:spLocks noChangeArrowheads="1"/>
            </p:cNvSpPr>
            <p:nvPr/>
          </p:nvSpPr>
          <p:spPr bwMode="auto">
            <a:xfrm>
              <a:off x="3832" y="2416"/>
              <a:ext cx="720" cy="904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6" name="Rectangle 93"/>
            <p:cNvSpPr>
              <a:spLocks noChangeArrowheads="1"/>
            </p:cNvSpPr>
            <p:nvPr/>
          </p:nvSpPr>
          <p:spPr bwMode="auto">
            <a:xfrm>
              <a:off x="3832" y="1872"/>
              <a:ext cx="720" cy="456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7" name="Rectangle 94"/>
            <p:cNvSpPr>
              <a:spLocks noChangeArrowheads="1"/>
            </p:cNvSpPr>
            <p:nvPr/>
          </p:nvSpPr>
          <p:spPr bwMode="auto">
            <a:xfrm>
              <a:off x="3832" y="3472"/>
              <a:ext cx="720" cy="48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2318" name="Rectangle 95"/>
            <p:cNvSpPr>
              <a:spLocks noChangeArrowheads="1"/>
            </p:cNvSpPr>
            <p:nvPr/>
          </p:nvSpPr>
          <p:spPr bwMode="auto">
            <a:xfrm>
              <a:off x="3960" y="2448"/>
              <a:ext cx="544" cy="150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12319" name="Group 96"/>
            <p:cNvGrpSpPr>
              <a:grpSpLocks/>
            </p:cNvGrpSpPr>
            <p:nvPr/>
          </p:nvGrpSpPr>
          <p:grpSpPr bwMode="auto">
            <a:xfrm>
              <a:off x="3840" y="1704"/>
              <a:ext cx="96" cy="2272"/>
              <a:chOff x="3840" y="1704"/>
              <a:chExt cx="96" cy="2272"/>
            </a:xfrm>
          </p:grpSpPr>
          <p:sp>
            <p:nvSpPr>
              <p:cNvPr id="12391" name="Freeform 97"/>
              <p:cNvSpPr>
                <a:spLocks/>
              </p:cNvSpPr>
              <p:nvPr/>
            </p:nvSpPr>
            <p:spPr bwMode="auto">
              <a:xfrm>
                <a:off x="3840" y="1704"/>
                <a:ext cx="96" cy="104"/>
              </a:xfrm>
              <a:custGeom>
                <a:avLst/>
                <a:gdLst>
                  <a:gd name="T0" fmla="*/ 48 w 96"/>
                  <a:gd name="T1" fmla="*/ 0 h 104"/>
                  <a:gd name="T2" fmla="*/ 96 w 96"/>
                  <a:gd name="T3" fmla="*/ 104 h 104"/>
                  <a:gd name="T4" fmla="*/ 48 w 96"/>
                  <a:gd name="T5" fmla="*/ 72 h 104"/>
                  <a:gd name="T6" fmla="*/ 0 w 96"/>
                  <a:gd name="T7" fmla="*/ 104 h 104"/>
                  <a:gd name="T8" fmla="*/ 48 w 96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04"/>
                  <a:gd name="T17" fmla="*/ 96 w 96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04">
                    <a:moveTo>
                      <a:pt x="48" y="0"/>
                    </a:moveTo>
                    <a:lnTo>
                      <a:pt x="96" y="104"/>
                    </a:lnTo>
                    <a:lnTo>
                      <a:pt x="48" y="72"/>
                    </a:lnTo>
                    <a:lnTo>
                      <a:pt x="0" y="10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2" name="Line 98"/>
              <p:cNvSpPr>
                <a:spLocks noChangeShapeType="1"/>
              </p:cNvSpPr>
              <p:nvPr/>
            </p:nvSpPr>
            <p:spPr bwMode="auto">
              <a:xfrm flipV="1">
                <a:off x="3888" y="1776"/>
                <a:ext cx="1" cy="220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2320" name="Rectangle 99"/>
            <p:cNvSpPr>
              <a:spLocks noChangeArrowheads="1"/>
            </p:cNvSpPr>
            <p:nvPr/>
          </p:nvSpPr>
          <p:spPr bwMode="auto">
            <a:xfrm>
              <a:off x="3232" y="1705"/>
              <a:ext cx="60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Arial" charset="0"/>
                </a:rPr>
                <a:t>Energy</a:t>
              </a:r>
              <a:endParaRPr lang="en-US">
                <a:latin typeface="Arial" charset="0"/>
              </a:endParaRPr>
            </a:p>
          </p:txBody>
        </p:sp>
        <p:grpSp>
          <p:nvGrpSpPr>
            <p:cNvPr id="12321" name="Group 100"/>
            <p:cNvGrpSpPr>
              <a:grpSpLocks/>
            </p:cNvGrpSpPr>
            <p:nvPr/>
          </p:nvGrpSpPr>
          <p:grpSpPr bwMode="auto">
            <a:xfrm>
              <a:off x="4000" y="2872"/>
              <a:ext cx="240" cy="416"/>
              <a:chOff x="4000" y="2872"/>
              <a:chExt cx="240" cy="416"/>
            </a:xfrm>
          </p:grpSpPr>
          <p:grpSp>
            <p:nvGrpSpPr>
              <p:cNvPr id="12379" name="Group 101"/>
              <p:cNvGrpSpPr>
                <a:grpSpLocks/>
              </p:cNvGrpSpPr>
              <p:nvPr/>
            </p:nvGrpSpPr>
            <p:grpSpPr bwMode="auto">
              <a:xfrm>
                <a:off x="4000" y="3192"/>
                <a:ext cx="240" cy="96"/>
                <a:chOff x="4000" y="3192"/>
                <a:chExt cx="240" cy="96"/>
              </a:xfrm>
            </p:grpSpPr>
            <p:sp>
              <p:nvSpPr>
                <p:cNvPr id="12389" name="Line 102"/>
                <p:cNvSpPr>
                  <a:spLocks noChangeShapeType="1"/>
                </p:cNvSpPr>
                <p:nvPr/>
              </p:nvSpPr>
              <p:spPr bwMode="auto">
                <a:xfrm>
                  <a:off x="4000" y="3240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0" name="Oval 103"/>
                <p:cNvSpPr>
                  <a:spLocks noChangeArrowheads="1"/>
                </p:cNvSpPr>
                <p:nvPr/>
              </p:nvSpPr>
              <p:spPr bwMode="auto">
                <a:xfrm>
                  <a:off x="4072" y="3192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80" name="Group 104"/>
              <p:cNvGrpSpPr>
                <a:grpSpLocks/>
              </p:cNvGrpSpPr>
              <p:nvPr/>
            </p:nvGrpSpPr>
            <p:grpSpPr bwMode="auto">
              <a:xfrm>
                <a:off x="4000" y="3088"/>
                <a:ext cx="240" cy="96"/>
                <a:chOff x="4000" y="3088"/>
                <a:chExt cx="240" cy="96"/>
              </a:xfrm>
            </p:grpSpPr>
            <p:sp>
              <p:nvSpPr>
                <p:cNvPr id="12387" name="Line 105"/>
                <p:cNvSpPr>
                  <a:spLocks noChangeShapeType="1"/>
                </p:cNvSpPr>
                <p:nvPr/>
              </p:nvSpPr>
              <p:spPr bwMode="auto">
                <a:xfrm>
                  <a:off x="4000" y="3136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88" name="Oval 106"/>
                <p:cNvSpPr>
                  <a:spLocks noChangeArrowheads="1"/>
                </p:cNvSpPr>
                <p:nvPr/>
              </p:nvSpPr>
              <p:spPr bwMode="auto">
                <a:xfrm>
                  <a:off x="4072" y="3088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81" name="Group 107"/>
              <p:cNvGrpSpPr>
                <a:grpSpLocks/>
              </p:cNvGrpSpPr>
              <p:nvPr/>
            </p:nvGrpSpPr>
            <p:grpSpPr bwMode="auto">
              <a:xfrm>
                <a:off x="4000" y="2976"/>
                <a:ext cx="240" cy="96"/>
                <a:chOff x="4000" y="2976"/>
                <a:chExt cx="240" cy="96"/>
              </a:xfrm>
            </p:grpSpPr>
            <p:sp>
              <p:nvSpPr>
                <p:cNvPr id="12385" name="Line 108"/>
                <p:cNvSpPr>
                  <a:spLocks noChangeShapeType="1"/>
                </p:cNvSpPr>
                <p:nvPr/>
              </p:nvSpPr>
              <p:spPr bwMode="auto">
                <a:xfrm>
                  <a:off x="4000" y="3024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86" name="Oval 109"/>
                <p:cNvSpPr>
                  <a:spLocks noChangeArrowheads="1"/>
                </p:cNvSpPr>
                <p:nvPr/>
              </p:nvSpPr>
              <p:spPr bwMode="auto">
                <a:xfrm>
                  <a:off x="4072" y="2976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82" name="Group 110"/>
              <p:cNvGrpSpPr>
                <a:grpSpLocks/>
              </p:cNvGrpSpPr>
              <p:nvPr/>
            </p:nvGrpSpPr>
            <p:grpSpPr bwMode="auto">
              <a:xfrm>
                <a:off x="4000" y="2872"/>
                <a:ext cx="240" cy="96"/>
                <a:chOff x="4000" y="2872"/>
                <a:chExt cx="240" cy="96"/>
              </a:xfrm>
            </p:grpSpPr>
            <p:sp>
              <p:nvSpPr>
                <p:cNvPr id="12383" name="Line 111"/>
                <p:cNvSpPr>
                  <a:spLocks noChangeShapeType="1"/>
                </p:cNvSpPr>
                <p:nvPr/>
              </p:nvSpPr>
              <p:spPr bwMode="auto">
                <a:xfrm>
                  <a:off x="4000" y="2920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84" name="Oval 112"/>
                <p:cNvSpPr>
                  <a:spLocks noChangeArrowheads="1"/>
                </p:cNvSpPr>
                <p:nvPr/>
              </p:nvSpPr>
              <p:spPr bwMode="auto">
                <a:xfrm>
                  <a:off x="4072" y="2872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grpSp>
          <p:nvGrpSpPr>
            <p:cNvPr id="12322" name="Group 113"/>
            <p:cNvGrpSpPr>
              <a:grpSpLocks/>
            </p:cNvGrpSpPr>
            <p:nvPr/>
          </p:nvGrpSpPr>
          <p:grpSpPr bwMode="auto">
            <a:xfrm>
              <a:off x="4000" y="3472"/>
              <a:ext cx="240" cy="416"/>
              <a:chOff x="4000" y="3472"/>
              <a:chExt cx="240" cy="416"/>
            </a:xfrm>
          </p:grpSpPr>
          <p:grpSp>
            <p:nvGrpSpPr>
              <p:cNvPr id="12367" name="Group 114"/>
              <p:cNvGrpSpPr>
                <a:grpSpLocks/>
              </p:cNvGrpSpPr>
              <p:nvPr/>
            </p:nvGrpSpPr>
            <p:grpSpPr bwMode="auto">
              <a:xfrm>
                <a:off x="4000" y="3792"/>
                <a:ext cx="240" cy="96"/>
                <a:chOff x="4000" y="3792"/>
                <a:chExt cx="240" cy="96"/>
              </a:xfrm>
            </p:grpSpPr>
            <p:sp>
              <p:nvSpPr>
                <p:cNvPr id="12377" name="Line 115"/>
                <p:cNvSpPr>
                  <a:spLocks noChangeShapeType="1"/>
                </p:cNvSpPr>
                <p:nvPr/>
              </p:nvSpPr>
              <p:spPr bwMode="auto">
                <a:xfrm>
                  <a:off x="4000" y="3840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78" name="Oval 116"/>
                <p:cNvSpPr>
                  <a:spLocks noChangeArrowheads="1"/>
                </p:cNvSpPr>
                <p:nvPr/>
              </p:nvSpPr>
              <p:spPr bwMode="auto">
                <a:xfrm>
                  <a:off x="4072" y="3792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68" name="Group 117"/>
              <p:cNvGrpSpPr>
                <a:grpSpLocks/>
              </p:cNvGrpSpPr>
              <p:nvPr/>
            </p:nvGrpSpPr>
            <p:grpSpPr bwMode="auto">
              <a:xfrm>
                <a:off x="4000" y="3688"/>
                <a:ext cx="240" cy="96"/>
                <a:chOff x="4000" y="3688"/>
                <a:chExt cx="240" cy="96"/>
              </a:xfrm>
            </p:grpSpPr>
            <p:sp>
              <p:nvSpPr>
                <p:cNvPr id="12375" name="Line 118"/>
                <p:cNvSpPr>
                  <a:spLocks noChangeShapeType="1"/>
                </p:cNvSpPr>
                <p:nvPr/>
              </p:nvSpPr>
              <p:spPr bwMode="auto">
                <a:xfrm>
                  <a:off x="4000" y="3736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76" name="Oval 119"/>
                <p:cNvSpPr>
                  <a:spLocks noChangeArrowheads="1"/>
                </p:cNvSpPr>
                <p:nvPr/>
              </p:nvSpPr>
              <p:spPr bwMode="auto">
                <a:xfrm>
                  <a:off x="4072" y="3688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69" name="Group 120"/>
              <p:cNvGrpSpPr>
                <a:grpSpLocks/>
              </p:cNvGrpSpPr>
              <p:nvPr/>
            </p:nvGrpSpPr>
            <p:grpSpPr bwMode="auto">
              <a:xfrm>
                <a:off x="4000" y="3576"/>
                <a:ext cx="240" cy="96"/>
                <a:chOff x="4000" y="3576"/>
                <a:chExt cx="240" cy="96"/>
              </a:xfrm>
            </p:grpSpPr>
            <p:sp>
              <p:nvSpPr>
                <p:cNvPr id="12373" name="Line 121"/>
                <p:cNvSpPr>
                  <a:spLocks noChangeShapeType="1"/>
                </p:cNvSpPr>
                <p:nvPr/>
              </p:nvSpPr>
              <p:spPr bwMode="auto">
                <a:xfrm>
                  <a:off x="4000" y="3624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74" name="Oval 122"/>
                <p:cNvSpPr>
                  <a:spLocks noChangeArrowheads="1"/>
                </p:cNvSpPr>
                <p:nvPr/>
              </p:nvSpPr>
              <p:spPr bwMode="auto">
                <a:xfrm>
                  <a:off x="4072" y="3576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70" name="Group 123"/>
              <p:cNvGrpSpPr>
                <a:grpSpLocks/>
              </p:cNvGrpSpPr>
              <p:nvPr/>
            </p:nvGrpSpPr>
            <p:grpSpPr bwMode="auto">
              <a:xfrm>
                <a:off x="4000" y="3472"/>
                <a:ext cx="240" cy="96"/>
                <a:chOff x="4000" y="3472"/>
                <a:chExt cx="240" cy="96"/>
              </a:xfrm>
            </p:grpSpPr>
            <p:sp>
              <p:nvSpPr>
                <p:cNvPr id="12371" name="Line 124"/>
                <p:cNvSpPr>
                  <a:spLocks noChangeShapeType="1"/>
                </p:cNvSpPr>
                <p:nvPr/>
              </p:nvSpPr>
              <p:spPr bwMode="auto">
                <a:xfrm>
                  <a:off x="4000" y="3520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72" name="Oval 125"/>
                <p:cNvSpPr>
                  <a:spLocks noChangeArrowheads="1"/>
                </p:cNvSpPr>
                <p:nvPr/>
              </p:nvSpPr>
              <p:spPr bwMode="auto">
                <a:xfrm>
                  <a:off x="4072" y="3472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sp>
          <p:nvSpPr>
            <p:cNvPr id="12323" name="Rectangle 126"/>
            <p:cNvSpPr>
              <a:spLocks noChangeArrowheads="1"/>
            </p:cNvSpPr>
            <p:nvPr/>
          </p:nvSpPr>
          <p:spPr bwMode="auto">
            <a:xfrm>
              <a:off x="4584" y="3544"/>
              <a:ext cx="37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filled </a:t>
              </a:r>
              <a:endParaRPr lang="en-US">
                <a:latin typeface="Arial" charset="0"/>
              </a:endParaRPr>
            </a:p>
          </p:txBody>
        </p:sp>
        <p:sp>
          <p:nvSpPr>
            <p:cNvPr id="12324" name="Rectangle 127"/>
            <p:cNvSpPr>
              <a:spLocks noChangeArrowheads="1"/>
            </p:cNvSpPr>
            <p:nvPr/>
          </p:nvSpPr>
          <p:spPr bwMode="auto">
            <a:xfrm>
              <a:off x="4584" y="3728"/>
              <a:ext cx="3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band</a:t>
              </a:r>
              <a:endParaRPr lang="en-US">
                <a:latin typeface="Arial" charset="0"/>
              </a:endParaRPr>
            </a:p>
          </p:txBody>
        </p:sp>
        <p:sp>
          <p:nvSpPr>
            <p:cNvPr id="12325" name="Rectangle 128"/>
            <p:cNvSpPr>
              <a:spLocks noChangeArrowheads="1"/>
            </p:cNvSpPr>
            <p:nvPr/>
          </p:nvSpPr>
          <p:spPr bwMode="auto">
            <a:xfrm>
              <a:off x="4584" y="2672"/>
              <a:ext cx="37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filled </a:t>
              </a:r>
              <a:endParaRPr lang="en-US">
                <a:latin typeface="Arial" charset="0"/>
              </a:endParaRPr>
            </a:p>
          </p:txBody>
        </p:sp>
        <p:sp>
          <p:nvSpPr>
            <p:cNvPr id="12326" name="Rectangle 129"/>
            <p:cNvSpPr>
              <a:spLocks noChangeArrowheads="1"/>
            </p:cNvSpPr>
            <p:nvPr/>
          </p:nvSpPr>
          <p:spPr bwMode="auto">
            <a:xfrm>
              <a:off x="4584" y="2856"/>
              <a:ext cx="5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valence </a:t>
              </a:r>
              <a:endParaRPr lang="en-US">
                <a:latin typeface="Arial" charset="0"/>
              </a:endParaRPr>
            </a:p>
          </p:txBody>
        </p:sp>
        <p:sp>
          <p:nvSpPr>
            <p:cNvPr id="12327" name="Rectangle 130"/>
            <p:cNvSpPr>
              <a:spLocks noChangeArrowheads="1"/>
            </p:cNvSpPr>
            <p:nvPr/>
          </p:nvSpPr>
          <p:spPr bwMode="auto">
            <a:xfrm>
              <a:off x="4584" y="3040"/>
              <a:ext cx="3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993300"/>
                  </a:solidFill>
                  <a:latin typeface="Arial" charset="0"/>
                </a:rPr>
                <a:t>band</a:t>
              </a:r>
              <a:endParaRPr lang="en-US">
                <a:latin typeface="Arial" charset="0"/>
              </a:endParaRPr>
            </a:p>
          </p:txBody>
        </p:sp>
        <p:grpSp>
          <p:nvGrpSpPr>
            <p:cNvPr id="12328" name="Group 133"/>
            <p:cNvGrpSpPr>
              <a:grpSpLocks/>
            </p:cNvGrpSpPr>
            <p:nvPr/>
          </p:nvGrpSpPr>
          <p:grpSpPr bwMode="auto">
            <a:xfrm>
              <a:off x="4264" y="1936"/>
              <a:ext cx="240" cy="416"/>
              <a:chOff x="4264" y="1936"/>
              <a:chExt cx="240" cy="416"/>
            </a:xfrm>
          </p:grpSpPr>
          <p:grpSp>
            <p:nvGrpSpPr>
              <p:cNvPr id="12355" name="Group 134"/>
              <p:cNvGrpSpPr>
                <a:grpSpLocks/>
              </p:cNvGrpSpPr>
              <p:nvPr/>
            </p:nvGrpSpPr>
            <p:grpSpPr bwMode="auto">
              <a:xfrm>
                <a:off x="4264" y="2152"/>
                <a:ext cx="240" cy="96"/>
                <a:chOff x="4264" y="2152"/>
                <a:chExt cx="240" cy="96"/>
              </a:xfrm>
            </p:grpSpPr>
            <p:sp>
              <p:nvSpPr>
                <p:cNvPr id="12365" name="Line 135"/>
                <p:cNvSpPr>
                  <a:spLocks noChangeShapeType="1"/>
                </p:cNvSpPr>
                <p:nvPr/>
              </p:nvSpPr>
              <p:spPr bwMode="auto">
                <a:xfrm>
                  <a:off x="4264" y="2200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66" name="Oval 136"/>
                <p:cNvSpPr>
                  <a:spLocks noChangeArrowheads="1"/>
                </p:cNvSpPr>
                <p:nvPr/>
              </p:nvSpPr>
              <p:spPr bwMode="auto">
                <a:xfrm>
                  <a:off x="4336" y="2152"/>
                  <a:ext cx="96" cy="96"/>
                </a:xfrm>
                <a:prstGeom prst="ellipse">
                  <a:avLst/>
                </a:prstGeom>
                <a:solidFill>
                  <a:srgbClr val="FFFFFF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56" name="Group 137"/>
              <p:cNvGrpSpPr>
                <a:grpSpLocks/>
              </p:cNvGrpSpPr>
              <p:nvPr/>
            </p:nvGrpSpPr>
            <p:grpSpPr bwMode="auto">
              <a:xfrm>
                <a:off x="4264" y="2040"/>
                <a:ext cx="240" cy="96"/>
                <a:chOff x="4264" y="2040"/>
                <a:chExt cx="240" cy="96"/>
              </a:xfrm>
            </p:grpSpPr>
            <p:sp>
              <p:nvSpPr>
                <p:cNvPr id="12363" name="Line 138"/>
                <p:cNvSpPr>
                  <a:spLocks noChangeShapeType="1"/>
                </p:cNvSpPr>
                <p:nvPr/>
              </p:nvSpPr>
              <p:spPr bwMode="auto">
                <a:xfrm>
                  <a:off x="4264" y="2088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64" name="Oval 139"/>
                <p:cNvSpPr>
                  <a:spLocks noChangeArrowheads="1"/>
                </p:cNvSpPr>
                <p:nvPr/>
              </p:nvSpPr>
              <p:spPr bwMode="auto">
                <a:xfrm>
                  <a:off x="4336" y="2040"/>
                  <a:ext cx="96" cy="96"/>
                </a:xfrm>
                <a:prstGeom prst="ellipse">
                  <a:avLst/>
                </a:prstGeom>
                <a:solidFill>
                  <a:srgbClr val="FFFFFF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57" name="Group 140"/>
              <p:cNvGrpSpPr>
                <a:grpSpLocks/>
              </p:cNvGrpSpPr>
              <p:nvPr/>
            </p:nvGrpSpPr>
            <p:grpSpPr bwMode="auto">
              <a:xfrm>
                <a:off x="4264" y="2256"/>
                <a:ext cx="240" cy="96"/>
                <a:chOff x="4264" y="2256"/>
                <a:chExt cx="240" cy="96"/>
              </a:xfrm>
            </p:grpSpPr>
            <p:sp>
              <p:nvSpPr>
                <p:cNvPr id="12361" name="Line 141"/>
                <p:cNvSpPr>
                  <a:spLocks noChangeShapeType="1"/>
                </p:cNvSpPr>
                <p:nvPr/>
              </p:nvSpPr>
              <p:spPr bwMode="auto">
                <a:xfrm>
                  <a:off x="4264" y="2304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62" name="Oval 142"/>
                <p:cNvSpPr>
                  <a:spLocks noChangeArrowheads="1"/>
                </p:cNvSpPr>
                <p:nvPr/>
              </p:nvSpPr>
              <p:spPr bwMode="auto">
                <a:xfrm>
                  <a:off x="4336" y="2256"/>
                  <a:ext cx="96" cy="96"/>
                </a:xfrm>
                <a:prstGeom prst="ellipse">
                  <a:avLst/>
                </a:prstGeom>
                <a:solidFill>
                  <a:srgbClr val="FFFFFF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58" name="Group 143"/>
              <p:cNvGrpSpPr>
                <a:grpSpLocks/>
              </p:cNvGrpSpPr>
              <p:nvPr/>
            </p:nvGrpSpPr>
            <p:grpSpPr bwMode="auto">
              <a:xfrm>
                <a:off x="4264" y="1936"/>
                <a:ext cx="240" cy="96"/>
                <a:chOff x="4264" y="1936"/>
                <a:chExt cx="240" cy="96"/>
              </a:xfrm>
            </p:grpSpPr>
            <p:sp>
              <p:nvSpPr>
                <p:cNvPr id="12359" name="Line 144"/>
                <p:cNvSpPr>
                  <a:spLocks noChangeShapeType="1"/>
                </p:cNvSpPr>
                <p:nvPr/>
              </p:nvSpPr>
              <p:spPr bwMode="auto">
                <a:xfrm>
                  <a:off x="4264" y="1984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60" name="Oval 145"/>
                <p:cNvSpPr>
                  <a:spLocks noChangeArrowheads="1"/>
                </p:cNvSpPr>
                <p:nvPr/>
              </p:nvSpPr>
              <p:spPr bwMode="auto">
                <a:xfrm>
                  <a:off x="4336" y="1936"/>
                  <a:ext cx="96" cy="96"/>
                </a:xfrm>
                <a:prstGeom prst="ellipse">
                  <a:avLst/>
                </a:prstGeom>
                <a:solidFill>
                  <a:srgbClr val="FFFFFF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sp>
          <p:nvSpPr>
            <p:cNvPr id="12329" name="Rectangle 146"/>
            <p:cNvSpPr>
              <a:spLocks noChangeArrowheads="1"/>
            </p:cNvSpPr>
            <p:nvPr/>
          </p:nvSpPr>
          <p:spPr bwMode="auto">
            <a:xfrm rot="-5400000">
              <a:off x="3850" y="3203"/>
              <a:ext cx="9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  <a:latin typeface="Arial" charset="0"/>
                </a:rPr>
                <a:t>filled states</a:t>
              </a:r>
              <a:endParaRPr lang="en-US">
                <a:latin typeface="Arial" charset="0"/>
              </a:endParaRPr>
            </a:p>
          </p:txBody>
        </p:sp>
        <p:grpSp>
          <p:nvGrpSpPr>
            <p:cNvPr id="12330" name="Group 147"/>
            <p:cNvGrpSpPr>
              <a:grpSpLocks/>
            </p:cNvGrpSpPr>
            <p:nvPr/>
          </p:nvGrpSpPr>
          <p:grpSpPr bwMode="auto">
            <a:xfrm>
              <a:off x="4000" y="2440"/>
              <a:ext cx="240" cy="416"/>
              <a:chOff x="4000" y="2440"/>
              <a:chExt cx="240" cy="416"/>
            </a:xfrm>
          </p:grpSpPr>
          <p:grpSp>
            <p:nvGrpSpPr>
              <p:cNvPr id="12343" name="Group 148"/>
              <p:cNvGrpSpPr>
                <a:grpSpLocks/>
              </p:cNvGrpSpPr>
              <p:nvPr/>
            </p:nvGrpSpPr>
            <p:grpSpPr bwMode="auto">
              <a:xfrm>
                <a:off x="4000" y="2760"/>
                <a:ext cx="240" cy="96"/>
                <a:chOff x="4000" y="2760"/>
                <a:chExt cx="240" cy="96"/>
              </a:xfrm>
            </p:grpSpPr>
            <p:sp>
              <p:nvSpPr>
                <p:cNvPr id="12353" name="Line 149"/>
                <p:cNvSpPr>
                  <a:spLocks noChangeShapeType="1"/>
                </p:cNvSpPr>
                <p:nvPr/>
              </p:nvSpPr>
              <p:spPr bwMode="auto">
                <a:xfrm>
                  <a:off x="4000" y="2808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54" name="Oval 150"/>
                <p:cNvSpPr>
                  <a:spLocks noChangeArrowheads="1"/>
                </p:cNvSpPr>
                <p:nvPr/>
              </p:nvSpPr>
              <p:spPr bwMode="auto">
                <a:xfrm>
                  <a:off x="4072" y="2760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44" name="Group 151"/>
              <p:cNvGrpSpPr>
                <a:grpSpLocks/>
              </p:cNvGrpSpPr>
              <p:nvPr/>
            </p:nvGrpSpPr>
            <p:grpSpPr bwMode="auto">
              <a:xfrm>
                <a:off x="4000" y="2656"/>
                <a:ext cx="240" cy="96"/>
                <a:chOff x="4000" y="2656"/>
                <a:chExt cx="240" cy="96"/>
              </a:xfrm>
            </p:grpSpPr>
            <p:sp>
              <p:nvSpPr>
                <p:cNvPr id="12351" name="Line 152"/>
                <p:cNvSpPr>
                  <a:spLocks noChangeShapeType="1"/>
                </p:cNvSpPr>
                <p:nvPr/>
              </p:nvSpPr>
              <p:spPr bwMode="auto">
                <a:xfrm>
                  <a:off x="4000" y="2704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52" name="Oval 153"/>
                <p:cNvSpPr>
                  <a:spLocks noChangeArrowheads="1"/>
                </p:cNvSpPr>
                <p:nvPr/>
              </p:nvSpPr>
              <p:spPr bwMode="auto">
                <a:xfrm>
                  <a:off x="4072" y="2656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45" name="Group 154"/>
              <p:cNvGrpSpPr>
                <a:grpSpLocks/>
              </p:cNvGrpSpPr>
              <p:nvPr/>
            </p:nvGrpSpPr>
            <p:grpSpPr bwMode="auto">
              <a:xfrm>
                <a:off x="4000" y="2544"/>
                <a:ext cx="240" cy="96"/>
                <a:chOff x="4000" y="2544"/>
                <a:chExt cx="240" cy="96"/>
              </a:xfrm>
            </p:grpSpPr>
            <p:sp>
              <p:nvSpPr>
                <p:cNvPr id="12349" name="Line 155"/>
                <p:cNvSpPr>
                  <a:spLocks noChangeShapeType="1"/>
                </p:cNvSpPr>
                <p:nvPr/>
              </p:nvSpPr>
              <p:spPr bwMode="auto">
                <a:xfrm>
                  <a:off x="4000" y="2592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50" name="Oval 156"/>
                <p:cNvSpPr>
                  <a:spLocks noChangeArrowheads="1"/>
                </p:cNvSpPr>
                <p:nvPr/>
              </p:nvSpPr>
              <p:spPr bwMode="auto">
                <a:xfrm>
                  <a:off x="4072" y="2544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2346" name="Group 157"/>
              <p:cNvGrpSpPr>
                <a:grpSpLocks/>
              </p:cNvGrpSpPr>
              <p:nvPr/>
            </p:nvGrpSpPr>
            <p:grpSpPr bwMode="auto">
              <a:xfrm>
                <a:off x="4000" y="2440"/>
                <a:ext cx="240" cy="96"/>
                <a:chOff x="4000" y="2440"/>
                <a:chExt cx="240" cy="96"/>
              </a:xfrm>
            </p:grpSpPr>
            <p:sp>
              <p:nvSpPr>
                <p:cNvPr id="12347" name="Line 158"/>
                <p:cNvSpPr>
                  <a:spLocks noChangeShapeType="1"/>
                </p:cNvSpPr>
                <p:nvPr/>
              </p:nvSpPr>
              <p:spPr bwMode="auto">
                <a:xfrm>
                  <a:off x="4000" y="2488"/>
                  <a:ext cx="240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48" name="Oval 159"/>
                <p:cNvSpPr>
                  <a:spLocks noChangeArrowheads="1"/>
                </p:cNvSpPr>
                <p:nvPr/>
              </p:nvSpPr>
              <p:spPr bwMode="auto">
                <a:xfrm>
                  <a:off x="4072" y="2440"/>
                  <a:ext cx="96" cy="96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</p:grpSp>
        <p:sp>
          <p:nvSpPr>
            <p:cNvPr id="12331" name="Freeform 160"/>
            <p:cNvSpPr>
              <a:spLocks/>
            </p:cNvSpPr>
            <p:nvPr/>
          </p:nvSpPr>
          <p:spPr bwMode="auto">
            <a:xfrm>
              <a:off x="3832" y="3976"/>
              <a:ext cx="160" cy="168"/>
            </a:xfrm>
            <a:custGeom>
              <a:avLst/>
              <a:gdLst>
                <a:gd name="T0" fmla="*/ 64 w 160"/>
                <a:gd name="T1" fmla="*/ 0 h 168"/>
                <a:gd name="T2" fmla="*/ 160 w 160"/>
                <a:gd name="T3" fmla="*/ 16 h 168"/>
                <a:gd name="T4" fmla="*/ 0 w 160"/>
                <a:gd name="T5" fmla="*/ 40 h 168"/>
                <a:gd name="T6" fmla="*/ 64 w 160"/>
                <a:gd name="T7" fmla="*/ 64 h 168"/>
                <a:gd name="T8" fmla="*/ 64 w 160"/>
                <a:gd name="T9" fmla="*/ 168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68"/>
                <a:gd name="T17" fmla="*/ 160 w 160"/>
                <a:gd name="T18" fmla="*/ 168 h 1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68">
                  <a:moveTo>
                    <a:pt x="64" y="0"/>
                  </a:moveTo>
                  <a:lnTo>
                    <a:pt x="160" y="16"/>
                  </a:lnTo>
                  <a:lnTo>
                    <a:pt x="0" y="40"/>
                  </a:lnTo>
                  <a:lnTo>
                    <a:pt x="64" y="64"/>
                  </a:lnTo>
                  <a:lnTo>
                    <a:pt x="64" y="16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332" name="Freeform 162"/>
            <p:cNvSpPr>
              <a:spLocks/>
            </p:cNvSpPr>
            <p:nvPr/>
          </p:nvSpPr>
          <p:spPr bwMode="auto">
            <a:xfrm>
              <a:off x="4104" y="2256"/>
              <a:ext cx="104" cy="144"/>
            </a:xfrm>
            <a:custGeom>
              <a:avLst/>
              <a:gdLst>
                <a:gd name="T0" fmla="*/ 2147483647 w 13"/>
                <a:gd name="T1" fmla="*/ 0 h 18"/>
                <a:gd name="T2" fmla="*/ 0 w 13"/>
                <a:gd name="T3" fmla="*/ 2147483647 h 18"/>
                <a:gd name="T4" fmla="*/ 2147483647 w 13"/>
                <a:gd name="T5" fmla="*/ 2147483647 h 18"/>
                <a:gd name="T6" fmla="*/ 2147483647 w 13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8"/>
                <a:gd name="T14" fmla="*/ 13 w 13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8">
                  <a:moveTo>
                    <a:pt x="12" y="0"/>
                  </a:moveTo>
                  <a:cubicBezTo>
                    <a:pt x="5" y="0"/>
                    <a:pt x="0" y="8"/>
                    <a:pt x="0" y="17"/>
                  </a:cubicBezTo>
                  <a:lnTo>
                    <a:pt x="13" y="18"/>
                  </a:lnTo>
                  <a:lnTo>
                    <a:pt x="1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333" name="Arc 163"/>
            <p:cNvSpPr>
              <a:spLocks/>
            </p:cNvSpPr>
            <p:nvPr/>
          </p:nvSpPr>
          <p:spPr bwMode="auto">
            <a:xfrm>
              <a:off x="4112" y="2264"/>
              <a:ext cx="9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2334" name="Group 164"/>
            <p:cNvGrpSpPr>
              <a:grpSpLocks/>
            </p:cNvGrpSpPr>
            <p:nvPr/>
          </p:nvGrpSpPr>
          <p:grpSpPr bwMode="auto">
            <a:xfrm>
              <a:off x="4184" y="2224"/>
              <a:ext cx="104" cy="96"/>
              <a:chOff x="4184" y="2224"/>
              <a:chExt cx="104" cy="96"/>
            </a:xfrm>
          </p:grpSpPr>
          <p:sp>
            <p:nvSpPr>
              <p:cNvPr id="12341" name="Freeform 165"/>
              <p:cNvSpPr>
                <a:spLocks/>
              </p:cNvSpPr>
              <p:nvPr/>
            </p:nvSpPr>
            <p:spPr bwMode="auto">
              <a:xfrm>
                <a:off x="4184" y="2224"/>
                <a:ext cx="104" cy="96"/>
              </a:xfrm>
              <a:custGeom>
                <a:avLst/>
                <a:gdLst>
                  <a:gd name="T0" fmla="*/ 104 w 104"/>
                  <a:gd name="T1" fmla="*/ 40 h 96"/>
                  <a:gd name="T2" fmla="*/ 0 w 104"/>
                  <a:gd name="T3" fmla="*/ 96 h 96"/>
                  <a:gd name="T4" fmla="*/ 32 w 104"/>
                  <a:gd name="T5" fmla="*/ 40 h 96"/>
                  <a:gd name="T6" fmla="*/ 0 w 104"/>
                  <a:gd name="T7" fmla="*/ 0 h 96"/>
                  <a:gd name="T8" fmla="*/ 104 w 104"/>
                  <a:gd name="T9" fmla="*/ 4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96"/>
                  <a:gd name="T17" fmla="*/ 104 w 104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96">
                    <a:moveTo>
                      <a:pt x="104" y="40"/>
                    </a:moveTo>
                    <a:lnTo>
                      <a:pt x="0" y="96"/>
                    </a:lnTo>
                    <a:lnTo>
                      <a:pt x="32" y="40"/>
                    </a:lnTo>
                    <a:lnTo>
                      <a:pt x="0" y="0"/>
                    </a:lnTo>
                    <a:lnTo>
                      <a:pt x="104" y="40"/>
                    </a:lnTo>
                    <a:close/>
                  </a:path>
                </a:pathLst>
              </a:custGeom>
              <a:solidFill>
                <a:srgbClr val="CC0000"/>
              </a:solidFill>
              <a:ln w="127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2" name="Line 166"/>
              <p:cNvSpPr>
                <a:spLocks noChangeShapeType="1"/>
              </p:cNvSpPr>
              <p:nvPr/>
            </p:nvSpPr>
            <p:spPr bwMode="auto">
              <a:xfrm>
                <a:off x="4216" y="2264"/>
                <a:ext cx="1" cy="1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2335" name="Rectangle 167"/>
            <p:cNvSpPr>
              <a:spLocks noChangeArrowheads="1"/>
            </p:cNvSpPr>
            <p:nvPr/>
          </p:nvSpPr>
          <p:spPr bwMode="auto">
            <a:xfrm>
              <a:off x="4512" y="2256"/>
              <a:ext cx="40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Arial" charset="0"/>
                </a:rPr>
                <a:t>GAP</a:t>
              </a:r>
              <a:endParaRPr lang="en-US">
                <a:latin typeface="Arial" charset="0"/>
              </a:endParaRPr>
            </a:p>
          </p:txBody>
        </p:sp>
        <p:sp>
          <p:nvSpPr>
            <p:cNvPr id="12336" name="Rectangle 168"/>
            <p:cNvSpPr>
              <a:spLocks noChangeArrowheads="1"/>
            </p:cNvSpPr>
            <p:nvPr/>
          </p:nvSpPr>
          <p:spPr bwMode="auto">
            <a:xfrm>
              <a:off x="4048" y="2136"/>
              <a:ext cx="1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CC0000"/>
                  </a:solidFill>
                  <a:latin typeface="Arial" charset="0"/>
                </a:rPr>
                <a:t>?</a:t>
              </a:r>
              <a:endParaRPr lang="en-US">
                <a:latin typeface="Arial" charset="0"/>
              </a:endParaRPr>
            </a:p>
          </p:txBody>
        </p:sp>
        <p:grpSp>
          <p:nvGrpSpPr>
            <p:cNvPr id="12337" name="Group 175"/>
            <p:cNvGrpSpPr>
              <a:grpSpLocks/>
            </p:cNvGrpSpPr>
            <p:nvPr/>
          </p:nvGrpSpPr>
          <p:grpSpPr bwMode="auto">
            <a:xfrm>
              <a:off x="4574" y="1753"/>
              <a:ext cx="774" cy="530"/>
              <a:chOff x="1992" y="1678"/>
              <a:chExt cx="774" cy="530"/>
            </a:xfrm>
          </p:grpSpPr>
          <p:sp>
            <p:nvSpPr>
              <p:cNvPr id="12338" name="Rectangle 176"/>
              <p:cNvSpPr>
                <a:spLocks noChangeArrowheads="1"/>
              </p:cNvSpPr>
              <p:nvPr/>
            </p:nvSpPr>
            <p:spPr bwMode="auto">
              <a:xfrm>
                <a:off x="1992" y="1678"/>
                <a:ext cx="43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993300"/>
                    </a:solidFill>
                    <a:latin typeface="Arial" charset="0"/>
                  </a:rPr>
                  <a:t>empty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2339" name="Rectangle 177"/>
              <p:cNvSpPr>
                <a:spLocks noChangeArrowheads="1"/>
              </p:cNvSpPr>
              <p:nvPr/>
            </p:nvSpPr>
            <p:spPr bwMode="auto">
              <a:xfrm>
                <a:off x="1992" y="2016"/>
                <a:ext cx="3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993300"/>
                    </a:solidFill>
                    <a:latin typeface="Arial" charset="0"/>
                  </a:rPr>
                  <a:t>band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2340" name="Rectangle 178"/>
              <p:cNvSpPr>
                <a:spLocks noChangeArrowheads="1"/>
              </p:cNvSpPr>
              <p:nvPr/>
            </p:nvSpPr>
            <p:spPr bwMode="auto">
              <a:xfrm>
                <a:off x="1992" y="1847"/>
                <a:ext cx="77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993300"/>
                    </a:solidFill>
                    <a:latin typeface="Arial" charset="0"/>
                  </a:rPr>
                  <a:t>conduction</a:t>
                </a:r>
                <a:endParaRPr lang="en-US"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428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9" descr="Fig 18_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44675"/>
            <a:ext cx="3652838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307" y="130175"/>
            <a:ext cx="8371209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...........................</a:t>
            </a:r>
            <a:r>
              <a:rPr lang="en-US" sz="28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harge </a:t>
            </a:r>
            <a:r>
              <a:rPr lang="en-US" sz="28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arriers </a:t>
            </a:r>
            <a:r>
              <a:rPr lang="en-US" sz="28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insulators </a:t>
            </a:r>
            <a:r>
              <a:rPr lang="en-US" sz="28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semiconductors</a:t>
            </a:r>
            <a:endParaRPr lang="en-US" sz="28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89413" y="1552575"/>
            <a:ext cx="4721225" cy="40925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Two types of electronic charge carriers: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Free Electron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– negative charge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    – in conduction band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b="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0" dirty="0">
                <a:solidFill>
                  <a:srgbClr val="1625B7"/>
                </a:solidFill>
                <a:latin typeface="Arial" charset="0"/>
                <a:ea typeface="ＭＳ Ｐゴシック" charset="0"/>
                <a:cs typeface="ＭＳ Ｐゴシック" charset="0"/>
              </a:rPr>
              <a:t>Hole </a:t>
            </a: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    – positive charge</a:t>
            </a: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0" dirty="0" smtClean="0">
                <a:latin typeface="Arial" charset="0"/>
                <a:ea typeface="ＭＳ Ｐゴシック" charset="0"/>
                <a:cs typeface="ＭＳ Ｐゴシック" charset="0"/>
              </a:rPr>
              <a:t>  – </a:t>
            </a: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vacant electron state in     </a:t>
            </a:r>
            <a:b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     the valence band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endParaRPr lang="en-US" sz="2400" b="0" dirty="0">
              <a:solidFill>
                <a:srgbClr val="00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1001713" y="1330325"/>
            <a:ext cx="2041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Adapted from Fig. 18.6(b), </a:t>
            </a:r>
            <a:r>
              <a:rPr lang="en-US" sz="1200" i="1">
                <a:solidFill>
                  <a:srgbClr val="000000"/>
                </a:solidFill>
                <a:latin typeface="Arial" charset="0"/>
              </a:rPr>
              <a:t>Callister &amp; Rethwisch 8e.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030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8592"/>
            <a:ext cx="7921625" cy="1143000"/>
          </a:xfrm>
          <a:effectLst/>
        </p:spPr>
        <p:txBody>
          <a:bodyPr/>
          <a:lstStyle/>
          <a:p>
            <a:pPr marL="0" indent="0" algn="just">
              <a:buNone/>
            </a:pPr>
            <a:r>
              <a:rPr lang="en-US" sz="3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Intrinsic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emiconduction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terms </a:t>
            </a:r>
            <a:r>
              <a:rPr lang="en-US" sz="3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electron </a:t>
            </a:r>
            <a:r>
              <a:rPr lang="en-US" sz="3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hole migration</a:t>
            </a:r>
            <a:endParaRPr lang="en-US" sz="3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92"/>
          <p:cNvGrpSpPr>
            <a:grpSpLocks/>
          </p:cNvGrpSpPr>
          <p:nvPr/>
        </p:nvGrpSpPr>
        <p:grpSpPr bwMode="auto">
          <a:xfrm>
            <a:off x="1079929" y="1488780"/>
            <a:ext cx="6992937" cy="2004535"/>
            <a:chOff x="336" y="2938"/>
            <a:chExt cx="4224" cy="1132"/>
          </a:xfrm>
        </p:grpSpPr>
        <p:sp>
          <p:nvSpPr>
            <p:cNvPr id="17780" name="Rectangle 4"/>
            <p:cNvSpPr>
              <a:spLocks noChangeArrowheads="1"/>
            </p:cNvSpPr>
            <p:nvPr/>
          </p:nvSpPr>
          <p:spPr bwMode="auto">
            <a:xfrm>
              <a:off x="2814" y="3415"/>
              <a:ext cx="208" cy="24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781" name="Rectangle 5"/>
            <p:cNvSpPr>
              <a:spLocks noChangeArrowheads="1"/>
            </p:cNvSpPr>
            <p:nvPr/>
          </p:nvSpPr>
          <p:spPr bwMode="auto">
            <a:xfrm>
              <a:off x="2185" y="3415"/>
              <a:ext cx="222" cy="2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782" name="Rectangle 6"/>
            <p:cNvSpPr>
              <a:spLocks noChangeArrowheads="1"/>
            </p:cNvSpPr>
            <p:nvPr/>
          </p:nvSpPr>
          <p:spPr bwMode="auto">
            <a:xfrm>
              <a:off x="1577" y="3415"/>
              <a:ext cx="201" cy="24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783" name="Rectangle 7"/>
            <p:cNvSpPr>
              <a:spLocks noChangeArrowheads="1"/>
            </p:cNvSpPr>
            <p:nvPr/>
          </p:nvSpPr>
          <p:spPr bwMode="auto">
            <a:xfrm>
              <a:off x="336" y="2938"/>
              <a:ext cx="287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latin typeface="Arial" charset="0"/>
                </a:rPr>
                <a:t>•  Electrical Conductivity given by:</a:t>
              </a:r>
            </a:p>
          </p:txBody>
        </p:sp>
        <p:sp>
          <p:nvSpPr>
            <p:cNvPr id="17784" name="Line 9"/>
            <p:cNvSpPr>
              <a:spLocks noChangeShapeType="1"/>
            </p:cNvSpPr>
            <p:nvPr/>
          </p:nvSpPr>
          <p:spPr bwMode="auto">
            <a:xfrm>
              <a:off x="3072" y="3504"/>
              <a:ext cx="40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85" name="Line 10"/>
            <p:cNvSpPr>
              <a:spLocks noChangeShapeType="1"/>
            </p:cNvSpPr>
            <p:nvPr/>
          </p:nvSpPr>
          <p:spPr bwMode="auto">
            <a:xfrm flipH="1">
              <a:off x="1761" y="3582"/>
              <a:ext cx="206" cy="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86" name="Rectangle 11"/>
            <p:cNvSpPr>
              <a:spLocks noChangeArrowheads="1"/>
            </p:cNvSpPr>
            <p:nvPr/>
          </p:nvSpPr>
          <p:spPr bwMode="auto">
            <a:xfrm>
              <a:off x="861" y="3782"/>
              <a:ext cx="11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4D4D4D"/>
                  </a:solidFill>
                  <a:latin typeface="Arial" charset="0"/>
                </a:rPr>
                <a:t># electrons/m</a:t>
              </a:r>
              <a:r>
                <a:rPr lang="en-US" baseline="26000">
                  <a:solidFill>
                    <a:srgbClr val="4D4D4D"/>
                  </a:solidFill>
                  <a:latin typeface="Arial" charset="0"/>
                </a:rPr>
                <a:t>3</a:t>
              </a:r>
              <a:endParaRPr lang="en-US" sz="200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17787" name="Rectangle 12"/>
            <p:cNvSpPr>
              <a:spLocks noChangeArrowheads="1"/>
            </p:cNvSpPr>
            <p:nvPr/>
          </p:nvSpPr>
          <p:spPr bwMode="auto">
            <a:xfrm>
              <a:off x="1817" y="3717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tr-TR" sz="200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17788" name="Line 13"/>
            <p:cNvSpPr>
              <a:spLocks noChangeShapeType="1"/>
            </p:cNvSpPr>
            <p:nvPr/>
          </p:nvSpPr>
          <p:spPr bwMode="auto">
            <a:xfrm>
              <a:off x="2296" y="3640"/>
              <a:ext cx="54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89" name="Rectangle 14"/>
            <p:cNvSpPr>
              <a:spLocks noChangeArrowheads="1"/>
            </p:cNvSpPr>
            <p:nvPr/>
          </p:nvSpPr>
          <p:spPr bwMode="auto">
            <a:xfrm>
              <a:off x="2220" y="3808"/>
              <a:ext cx="16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4D4D4D"/>
                  </a:solidFill>
                  <a:latin typeface="Arial" charset="0"/>
                </a:rPr>
                <a:t>electron mobility</a:t>
              </a:r>
            </a:p>
          </p:txBody>
        </p:sp>
        <p:sp>
          <p:nvSpPr>
            <p:cNvPr id="17790" name="Line 15"/>
            <p:cNvSpPr>
              <a:spLocks noChangeShapeType="1"/>
            </p:cNvSpPr>
            <p:nvPr/>
          </p:nvSpPr>
          <p:spPr bwMode="auto">
            <a:xfrm flipH="1">
              <a:off x="2656" y="3231"/>
              <a:ext cx="66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91" name="Rectangle 16"/>
            <p:cNvSpPr>
              <a:spLocks noChangeArrowheads="1"/>
            </p:cNvSpPr>
            <p:nvPr/>
          </p:nvSpPr>
          <p:spPr bwMode="auto">
            <a:xfrm>
              <a:off x="2688" y="3120"/>
              <a:ext cx="8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  <a:latin typeface="Arial" charset="0"/>
                </a:rPr>
                <a:t># holes/m</a:t>
              </a:r>
              <a:r>
                <a:rPr lang="en-US" baseline="26000">
                  <a:solidFill>
                    <a:schemeClr val="tx2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7792" name="Rectangle 17"/>
            <p:cNvSpPr>
              <a:spLocks noChangeArrowheads="1"/>
            </p:cNvSpPr>
            <p:nvPr/>
          </p:nvSpPr>
          <p:spPr bwMode="auto">
            <a:xfrm>
              <a:off x="3408" y="3055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tr-TR" sz="200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17793" name="Rectangle 18"/>
            <p:cNvSpPr>
              <a:spLocks noChangeArrowheads="1"/>
            </p:cNvSpPr>
            <p:nvPr/>
          </p:nvSpPr>
          <p:spPr bwMode="auto">
            <a:xfrm>
              <a:off x="3456" y="3504"/>
              <a:ext cx="11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Arial" charset="0"/>
                </a:rPr>
                <a:t>hole mobility</a:t>
              </a:r>
            </a:p>
          </p:txBody>
        </p:sp>
        <p:graphicFrame>
          <p:nvGraphicFramePr>
            <p:cNvPr id="17794" name="Object 388"/>
            <p:cNvGraphicFramePr>
              <a:graphicFrameLocks noChangeAspect="1"/>
            </p:cNvGraphicFramePr>
            <p:nvPr/>
          </p:nvGraphicFramePr>
          <p:xfrm>
            <a:off x="1604" y="3382"/>
            <a:ext cx="1429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7" name="Equation" r:id="rId4" imgW="1193800" imgH="254000" progId="Equation.3">
                    <p:embed/>
                  </p:oleObj>
                </mc:Choice>
                <mc:Fallback>
                  <p:oleObj name="Equation" r:id="rId4" imgW="11938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4" y="3382"/>
                          <a:ext cx="1429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1007774" y="3615777"/>
            <a:ext cx="6876534" cy="2982602"/>
            <a:chOff x="533400" y="1600200"/>
            <a:chExt cx="7921625" cy="3319227"/>
          </a:xfrm>
        </p:grpSpPr>
        <p:sp>
          <p:nvSpPr>
            <p:cNvPr id="17412" name="Rectangle 20"/>
            <p:cNvSpPr>
              <a:spLocks noChangeArrowheads="1"/>
            </p:cNvSpPr>
            <p:nvPr/>
          </p:nvSpPr>
          <p:spPr bwMode="auto">
            <a:xfrm>
              <a:off x="6400800" y="4648200"/>
              <a:ext cx="1905001" cy="27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 sz="1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3" name="Rectangle 372"/>
            <p:cNvSpPr>
              <a:spLocks noChangeArrowheads="1"/>
            </p:cNvSpPr>
            <p:nvPr/>
          </p:nvSpPr>
          <p:spPr bwMode="auto">
            <a:xfrm>
              <a:off x="1254125" y="4292600"/>
              <a:ext cx="12065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electric field</a:t>
              </a:r>
              <a:endParaRPr lang="en-US">
                <a:latin typeface="Arial" charset="0"/>
              </a:endParaRPr>
            </a:p>
          </p:txBody>
        </p:sp>
        <p:sp>
          <p:nvSpPr>
            <p:cNvPr id="17414" name="Rectangle 374"/>
            <p:cNvSpPr>
              <a:spLocks noChangeArrowheads="1"/>
            </p:cNvSpPr>
            <p:nvPr/>
          </p:nvSpPr>
          <p:spPr bwMode="auto">
            <a:xfrm>
              <a:off x="3836988" y="4292600"/>
              <a:ext cx="12065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electric field</a:t>
              </a:r>
              <a:endParaRPr lang="en-US">
                <a:latin typeface="Arial" charset="0"/>
              </a:endParaRPr>
            </a:p>
          </p:txBody>
        </p:sp>
        <p:sp>
          <p:nvSpPr>
            <p:cNvPr id="17415" name="Rectangle 380"/>
            <p:cNvSpPr>
              <a:spLocks noChangeArrowheads="1"/>
            </p:cNvSpPr>
            <p:nvPr/>
          </p:nvSpPr>
          <p:spPr bwMode="auto">
            <a:xfrm>
              <a:off x="6580188" y="4292600"/>
              <a:ext cx="12065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electric field</a:t>
              </a:r>
              <a:endParaRPr lang="en-US">
                <a:latin typeface="Arial" charset="0"/>
              </a:endParaRPr>
            </a:p>
          </p:txBody>
        </p:sp>
        <p:grpSp>
          <p:nvGrpSpPr>
            <p:cNvPr id="17417" name="Group 396"/>
            <p:cNvGrpSpPr>
              <a:grpSpLocks/>
            </p:cNvGrpSpPr>
            <p:nvPr/>
          </p:nvGrpSpPr>
          <p:grpSpPr bwMode="auto">
            <a:xfrm>
              <a:off x="533400" y="1600200"/>
              <a:ext cx="7921625" cy="2700338"/>
              <a:chOff x="336" y="1008"/>
              <a:chExt cx="4990" cy="1701"/>
            </a:xfrm>
          </p:grpSpPr>
          <p:sp>
            <p:nvSpPr>
              <p:cNvPr id="17418" name="Oval 390"/>
              <p:cNvSpPr>
                <a:spLocks noChangeArrowheads="1"/>
              </p:cNvSpPr>
              <p:nvPr/>
            </p:nvSpPr>
            <p:spPr bwMode="auto">
              <a:xfrm rot="-2897058">
                <a:off x="2780" y="1949"/>
                <a:ext cx="172" cy="1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419" name="Rectangle 19"/>
              <p:cNvSpPr>
                <a:spLocks noChangeArrowheads="1"/>
              </p:cNvSpPr>
              <p:nvPr/>
            </p:nvSpPr>
            <p:spPr bwMode="auto">
              <a:xfrm>
                <a:off x="336" y="1008"/>
                <a:ext cx="287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latin typeface="Arial" charset="0"/>
                  </a:rPr>
                  <a:t>•  Concept of electrons and holes:</a:t>
                </a:r>
              </a:p>
            </p:txBody>
          </p:sp>
          <p:sp>
            <p:nvSpPr>
              <p:cNvPr id="17420" name="Oval 24"/>
              <p:cNvSpPr>
                <a:spLocks noChangeArrowheads="1"/>
              </p:cNvSpPr>
              <p:nvPr/>
            </p:nvSpPr>
            <p:spPr bwMode="auto">
              <a:xfrm>
                <a:off x="4186" y="2300"/>
                <a:ext cx="56" cy="56"/>
              </a:xfrm>
              <a:prstGeom prst="ellipse">
                <a:avLst/>
              </a:prstGeom>
              <a:solidFill>
                <a:srgbClr val="AA0000"/>
              </a:solidFill>
              <a:ln w="12700">
                <a:solidFill>
                  <a:srgbClr val="AA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7421" name="Group 25"/>
              <p:cNvGrpSpPr>
                <a:grpSpLocks/>
              </p:cNvGrpSpPr>
              <p:nvPr/>
            </p:nvGrpSpPr>
            <p:grpSpPr bwMode="auto">
              <a:xfrm>
                <a:off x="750" y="1712"/>
                <a:ext cx="1024" cy="736"/>
                <a:chOff x="750" y="1712"/>
                <a:chExt cx="1024" cy="736"/>
              </a:xfrm>
            </p:grpSpPr>
            <p:sp>
              <p:nvSpPr>
                <p:cNvPr id="17768" name="Oval 26"/>
                <p:cNvSpPr>
                  <a:spLocks noChangeArrowheads="1"/>
                </p:cNvSpPr>
                <p:nvPr/>
              </p:nvSpPr>
              <p:spPr bwMode="auto">
                <a:xfrm>
                  <a:off x="750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69" name="Oval 27"/>
                <p:cNvSpPr>
                  <a:spLocks noChangeArrowheads="1"/>
                </p:cNvSpPr>
                <p:nvPr/>
              </p:nvSpPr>
              <p:spPr bwMode="auto">
                <a:xfrm>
                  <a:off x="1038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0" name="Oval 28"/>
                <p:cNvSpPr>
                  <a:spLocks noChangeArrowheads="1"/>
                </p:cNvSpPr>
                <p:nvPr/>
              </p:nvSpPr>
              <p:spPr bwMode="auto">
                <a:xfrm>
                  <a:off x="1326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1" name="Oval 29"/>
                <p:cNvSpPr>
                  <a:spLocks noChangeArrowheads="1"/>
                </p:cNvSpPr>
                <p:nvPr/>
              </p:nvSpPr>
              <p:spPr bwMode="auto">
                <a:xfrm>
                  <a:off x="1614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2" name="Oval 30"/>
                <p:cNvSpPr>
                  <a:spLocks noChangeArrowheads="1"/>
                </p:cNvSpPr>
                <p:nvPr/>
              </p:nvSpPr>
              <p:spPr bwMode="auto">
                <a:xfrm>
                  <a:off x="750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3" name="Oval 31"/>
                <p:cNvSpPr>
                  <a:spLocks noChangeArrowheads="1"/>
                </p:cNvSpPr>
                <p:nvPr/>
              </p:nvSpPr>
              <p:spPr bwMode="auto">
                <a:xfrm>
                  <a:off x="1038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4" name="Oval 32"/>
                <p:cNvSpPr>
                  <a:spLocks noChangeArrowheads="1"/>
                </p:cNvSpPr>
                <p:nvPr/>
              </p:nvSpPr>
              <p:spPr bwMode="auto">
                <a:xfrm>
                  <a:off x="1326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5" name="Oval 33"/>
                <p:cNvSpPr>
                  <a:spLocks noChangeArrowheads="1"/>
                </p:cNvSpPr>
                <p:nvPr/>
              </p:nvSpPr>
              <p:spPr bwMode="auto">
                <a:xfrm>
                  <a:off x="1614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6" name="Oval 34"/>
                <p:cNvSpPr>
                  <a:spLocks noChangeArrowheads="1"/>
                </p:cNvSpPr>
                <p:nvPr/>
              </p:nvSpPr>
              <p:spPr bwMode="auto">
                <a:xfrm>
                  <a:off x="750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7" name="Oval 35"/>
                <p:cNvSpPr>
                  <a:spLocks noChangeArrowheads="1"/>
                </p:cNvSpPr>
                <p:nvPr/>
              </p:nvSpPr>
              <p:spPr bwMode="auto">
                <a:xfrm>
                  <a:off x="1038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8" name="Oval 36"/>
                <p:cNvSpPr>
                  <a:spLocks noChangeArrowheads="1"/>
                </p:cNvSpPr>
                <p:nvPr/>
              </p:nvSpPr>
              <p:spPr bwMode="auto">
                <a:xfrm>
                  <a:off x="1326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779" name="Oval 37"/>
                <p:cNvSpPr>
                  <a:spLocks noChangeArrowheads="1"/>
                </p:cNvSpPr>
                <p:nvPr/>
              </p:nvSpPr>
              <p:spPr bwMode="auto">
                <a:xfrm>
                  <a:off x="1614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grpSp>
            <p:nvGrpSpPr>
              <p:cNvPr id="17422" name="Group 38"/>
              <p:cNvGrpSpPr>
                <a:grpSpLocks/>
              </p:cNvGrpSpPr>
              <p:nvPr/>
            </p:nvGrpSpPr>
            <p:grpSpPr bwMode="auto">
              <a:xfrm>
                <a:off x="654" y="1616"/>
                <a:ext cx="1216" cy="928"/>
                <a:chOff x="654" y="1616"/>
                <a:chExt cx="1216" cy="928"/>
              </a:xfrm>
            </p:grpSpPr>
            <p:sp>
              <p:nvSpPr>
                <p:cNvPr id="17676" name="Oval 39"/>
                <p:cNvSpPr>
                  <a:spLocks noChangeArrowheads="1"/>
                </p:cNvSpPr>
                <p:nvPr/>
              </p:nvSpPr>
              <p:spPr bwMode="auto">
                <a:xfrm>
                  <a:off x="1334" y="1904"/>
                  <a:ext cx="64" cy="64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77" name="Oval 40"/>
                <p:cNvSpPr>
                  <a:spLocks noChangeArrowheads="1"/>
                </p:cNvSpPr>
                <p:nvPr/>
              </p:nvSpPr>
              <p:spPr bwMode="auto">
                <a:xfrm>
                  <a:off x="1406" y="1904"/>
                  <a:ext cx="64" cy="64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grpSp>
              <p:nvGrpSpPr>
                <p:cNvPr id="17678" name="Group 41"/>
                <p:cNvGrpSpPr>
                  <a:grpSpLocks/>
                </p:cNvGrpSpPr>
                <p:nvPr/>
              </p:nvGrpSpPr>
              <p:grpSpPr bwMode="auto">
                <a:xfrm>
                  <a:off x="758" y="2480"/>
                  <a:ext cx="136" cy="64"/>
                  <a:chOff x="758" y="2480"/>
                  <a:chExt cx="136" cy="64"/>
                </a:xfrm>
              </p:grpSpPr>
              <p:sp>
                <p:nvSpPr>
                  <p:cNvPr id="17766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758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67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830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79" name="Group 44"/>
                <p:cNvGrpSpPr>
                  <a:grpSpLocks/>
                </p:cNvGrpSpPr>
                <p:nvPr/>
              </p:nvGrpSpPr>
              <p:grpSpPr bwMode="auto">
                <a:xfrm>
                  <a:off x="1046" y="2480"/>
                  <a:ext cx="136" cy="64"/>
                  <a:chOff x="1046" y="2480"/>
                  <a:chExt cx="136" cy="64"/>
                </a:xfrm>
              </p:grpSpPr>
              <p:sp>
                <p:nvSpPr>
                  <p:cNvPr id="1776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1046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6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118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0" name="Group 47"/>
                <p:cNvGrpSpPr>
                  <a:grpSpLocks/>
                </p:cNvGrpSpPr>
                <p:nvPr/>
              </p:nvGrpSpPr>
              <p:grpSpPr bwMode="auto">
                <a:xfrm>
                  <a:off x="1334" y="2480"/>
                  <a:ext cx="136" cy="64"/>
                  <a:chOff x="1334" y="2480"/>
                  <a:chExt cx="136" cy="64"/>
                </a:xfrm>
              </p:grpSpPr>
              <p:sp>
                <p:nvSpPr>
                  <p:cNvPr id="17762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334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63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1" name="Group 50"/>
                <p:cNvGrpSpPr>
                  <a:grpSpLocks/>
                </p:cNvGrpSpPr>
                <p:nvPr/>
              </p:nvGrpSpPr>
              <p:grpSpPr bwMode="auto">
                <a:xfrm>
                  <a:off x="1622" y="2480"/>
                  <a:ext cx="136" cy="64"/>
                  <a:chOff x="1622" y="2480"/>
                  <a:chExt cx="136" cy="64"/>
                </a:xfrm>
              </p:grpSpPr>
              <p:sp>
                <p:nvSpPr>
                  <p:cNvPr id="17760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622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61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694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2" name="Group 53"/>
                <p:cNvGrpSpPr>
                  <a:grpSpLocks/>
                </p:cNvGrpSpPr>
                <p:nvPr/>
              </p:nvGrpSpPr>
              <p:grpSpPr bwMode="auto">
                <a:xfrm>
                  <a:off x="758" y="2192"/>
                  <a:ext cx="136" cy="64"/>
                  <a:chOff x="758" y="2192"/>
                  <a:chExt cx="136" cy="64"/>
                </a:xfrm>
              </p:grpSpPr>
              <p:sp>
                <p:nvSpPr>
                  <p:cNvPr id="17758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758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59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830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3" name="Group 56"/>
                <p:cNvGrpSpPr>
                  <a:grpSpLocks/>
                </p:cNvGrpSpPr>
                <p:nvPr/>
              </p:nvGrpSpPr>
              <p:grpSpPr bwMode="auto">
                <a:xfrm>
                  <a:off x="942" y="2296"/>
                  <a:ext cx="64" cy="136"/>
                  <a:chOff x="942" y="2296"/>
                  <a:chExt cx="64" cy="136"/>
                </a:xfrm>
              </p:grpSpPr>
              <p:sp>
                <p:nvSpPr>
                  <p:cNvPr id="17756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942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57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942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4" name="Group 59"/>
                <p:cNvGrpSpPr>
                  <a:grpSpLocks/>
                </p:cNvGrpSpPr>
                <p:nvPr/>
              </p:nvGrpSpPr>
              <p:grpSpPr bwMode="auto">
                <a:xfrm>
                  <a:off x="654" y="2296"/>
                  <a:ext cx="64" cy="136"/>
                  <a:chOff x="654" y="2296"/>
                  <a:chExt cx="64" cy="136"/>
                </a:xfrm>
              </p:grpSpPr>
              <p:sp>
                <p:nvSpPr>
                  <p:cNvPr id="17754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654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5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654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5" name="Group 62"/>
                <p:cNvGrpSpPr>
                  <a:grpSpLocks/>
                </p:cNvGrpSpPr>
                <p:nvPr/>
              </p:nvGrpSpPr>
              <p:grpSpPr bwMode="auto">
                <a:xfrm>
                  <a:off x="1230" y="2296"/>
                  <a:ext cx="64" cy="136"/>
                  <a:chOff x="1230" y="2296"/>
                  <a:chExt cx="64" cy="136"/>
                </a:xfrm>
              </p:grpSpPr>
              <p:sp>
                <p:nvSpPr>
                  <p:cNvPr id="17752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53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6" name="Group 65"/>
                <p:cNvGrpSpPr>
                  <a:grpSpLocks/>
                </p:cNvGrpSpPr>
                <p:nvPr/>
              </p:nvGrpSpPr>
              <p:grpSpPr bwMode="auto">
                <a:xfrm>
                  <a:off x="1518" y="2296"/>
                  <a:ext cx="64" cy="136"/>
                  <a:chOff x="1518" y="2296"/>
                  <a:chExt cx="64" cy="136"/>
                </a:xfrm>
              </p:grpSpPr>
              <p:sp>
                <p:nvSpPr>
                  <p:cNvPr id="1775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1518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5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518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7" name="Group 68"/>
                <p:cNvGrpSpPr>
                  <a:grpSpLocks/>
                </p:cNvGrpSpPr>
                <p:nvPr/>
              </p:nvGrpSpPr>
              <p:grpSpPr bwMode="auto">
                <a:xfrm>
                  <a:off x="1806" y="2296"/>
                  <a:ext cx="64" cy="136"/>
                  <a:chOff x="1806" y="2296"/>
                  <a:chExt cx="64" cy="136"/>
                </a:xfrm>
              </p:grpSpPr>
              <p:sp>
                <p:nvSpPr>
                  <p:cNvPr id="17748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806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49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806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8" name="Group 71"/>
                <p:cNvGrpSpPr>
                  <a:grpSpLocks/>
                </p:cNvGrpSpPr>
                <p:nvPr/>
              </p:nvGrpSpPr>
              <p:grpSpPr bwMode="auto">
                <a:xfrm>
                  <a:off x="1046" y="2192"/>
                  <a:ext cx="136" cy="64"/>
                  <a:chOff x="1046" y="2192"/>
                  <a:chExt cx="136" cy="64"/>
                </a:xfrm>
              </p:grpSpPr>
              <p:sp>
                <p:nvSpPr>
                  <p:cNvPr id="1774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046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47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118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89" name="Group 74"/>
                <p:cNvGrpSpPr>
                  <a:grpSpLocks/>
                </p:cNvGrpSpPr>
                <p:nvPr/>
              </p:nvGrpSpPr>
              <p:grpSpPr bwMode="auto">
                <a:xfrm>
                  <a:off x="1334" y="2192"/>
                  <a:ext cx="136" cy="64"/>
                  <a:chOff x="1334" y="2192"/>
                  <a:chExt cx="136" cy="64"/>
                </a:xfrm>
              </p:grpSpPr>
              <p:sp>
                <p:nvSpPr>
                  <p:cNvPr id="17744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334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45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0" name="Group 77"/>
                <p:cNvGrpSpPr>
                  <a:grpSpLocks/>
                </p:cNvGrpSpPr>
                <p:nvPr/>
              </p:nvGrpSpPr>
              <p:grpSpPr bwMode="auto">
                <a:xfrm>
                  <a:off x="1622" y="2192"/>
                  <a:ext cx="136" cy="64"/>
                  <a:chOff x="1622" y="2192"/>
                  <a:chExt cx="136" cy="64"/>
                </a:xfrm>
              </p:grpSpPr>
              <p:sp>
                <p:nvSpPr>
                  <p:cNvPr id="17742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622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4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694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1" name="Group 80"/>
                <p:cNvGrpSpPr>
                  <a:grpSpLocks/>
                </p:cNvGrpSpPr>
                <p:nvPr/>
              </p:nvGrpSpPr>
              <p:grpSpPr bwMode="auto">
                <a:xfrm>
                  <a:off x="758" y="1904"/>
                  <a:ext cx="136" cy="64"/>
                  <a:chOff x="758" y="1904"/>
                  <a:chExt cx="136" cy="64"/>
                </a:xfrm>
              </p:grpSpPr>
              <p:sp>
                <p:nvSpPr>
                  <p:cNvPr id="17740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758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4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830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2" name="Group 83"/>
                <p:cNvGrpSpPr>
                  <a:grpSpLocks/>
                </p:cNvGrpSpPr>
                <p:nvPr/>
              </p:nvGrpSpPr>
              <p:grpSpPr bwMode="auto">
                <a:xfrm>
                  <a:off x="942" y="2008"/>
                  <a:ext cx="64" cy="136"/>
                  <a:chOff x="942" y="2008"/>
                  <a:chExt cx="64" cy="136"/>
                </a:xfrm>
              </p:grpSpPr>
              <p:sp>
                <p:nvSpPr>
                  <p:cNvPr id="17738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942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39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942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3" name="Group 86"/>
                <p:cNvGrpSpPr>
                  <a:grpSpLocks/>
                </p:cNvGrpSpPr>
                <p:nvPr/>
              </p:nvGrpSpPr>
              <p:grpSpPr bwMode="auto">
                <a:xfrm>
                  <a:off x="654" y="2008"/>
                  <a:ext cx="64" cy="136"/>
                  <a:chOff x="654" y="2008"/>
                  <a:chExt cx="64" cy="136"/>
                </a:xfrm>
              </p:grpSpPr>
              <p:sp>
                <p:nvSpPr>
                  <p:cNvPr id="1773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654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37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654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4" name="Group 89"/>
                <p:cNvGrpSpPr>
                  <a:grpSpLocks/>
                </p:cNvGrpSpPr>
                <p:nvPr/>
              </p:nvGrpSpPr>
              <p:grpSpPr bwMode="auto">
                <a:xfrm>
                  <a:off x="1230" y="2008"/>
                  <a:ext cx="64" cy="136"/>
                  <a:chOff x="1230" y="2008"/>
                  <a:chExt cx="64" cy="136"/>
                </a:xfrm>
              </p:grpSpPr>
              <p:sp>
                <p:nvSpPr>
                  <p:cNvPr id="17734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3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5" name="Group 92"/>
                <p:cNvGrpSpPr>
                  <a:grpSpLocks/>
                </p:cNvGrpSpPr>
                <p:nvPr/>
              </p:nvGrpSpPr>
              <p:grpSpPr bwMode="auto">
                <a:xfrm>
                  <a:off x="1518" y="2008"/>
                  <a:ext cx="64" cy="136"/>
                  <a:chOff x="1518" y="2008"/>
                  <a:chExt cx="64" cy="136"/>
                </a:xfrm>
              </p:grpSpPr>
              <p:sp>
                <p:nvSpPr>
                  <p:cNvPr id="17732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518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33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518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6" name="Group 95"/>
                <p:cNvGrpSpPr>
                  <a:grpSpLocks/>
                </p:cNvGrpSpPr>
                <p:nvPr/>
              </p:nvGrpSpPr>
              <p:grpSpPr bwMode="auto">
                <a:xfrm>
                  <a:off x="1806" y="2008"/>
                  <a:ext cx="64" cy="136"/>
                  <a:chOff x="1806" y="2008"/>
                  <a:chExt cx="64" cy="136"/>
                </a:xfrm>
              </p:grpSpPr>
              <p:sp>
                <p:nvSpPr>
                  <p:cNvPr id="1773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806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3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806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7" name="Group 98"/>
                <p:cNvGrpSpPr>
                  <a:grpSpLocks/>
                </p:cNvGrpSpPr>
                <p:nvPr/>
              </p:nvGrpSpPr>
              <p:grpSpPr bwMode="auto">
                <a:xfrm>
                  <a:off x="1046" y="1904"/>
                  <a:ext cx="136" cy="64"/>
                  <a:chOff x="1046" y="1904"/>
                  <a:chExt cx="136" cy="64"/>
                </a:xfrm>
              </p:grpSpPr>
              <p:sp>
                <p:nvSpPr>
                  <p:cNvPr id="17728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046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29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118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8" name="Group 101"/>
                <p:cNvGrpSpPr>
                  <a:grpSpLocks/>
                </p:cNvGrpSpPr>
                <p:nvPr/>
              </p:nvGrpSpPr>
              <p:grpSpPr bwMode="auto">
                <a:xfrm>
                  <a:off x="1622" y="1904"/>
                  <a:ext cx="136" cy="64"/>
                  <a:chOff x="1622" y="1904"/>
                  <a:chExt cx="136" cy="64"/>
                </a:xfrm>
              </p:grpSpPr>
              <p:sp>
                <p:nvSpPr>
                  <p:cNvPr id="17726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622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2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1694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99" name="Group 104"/>
                <p:cNvGrpSpPr>
                  <a:grpSpLocks/>
                </p:cNvGrpSpPr>
                <p:nvPr/>
              </p:nvGrpSpPr>
              <p:grpSpPr bwMode="auto">
                <a:xfrm>
                  <a:off x="758" y="1616"/>
                  <a:ext cx="136" cy="64"/>
                  <a:chOff x="758" y="1616"/>
                  <a:chExt cx="136" cy="64"/>
                </a:xfrm>
              </p:grpSpPr>
              <p:sp>
                <p:nvSpPr>
                  <p:cNvPr id="17724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758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2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830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0" name="Group 107"/>
                <p:cNvGrpSpPr>
                  <a:grpSpLocks/>
                </p:cNvGrpSpPr>
                <p:nvPr/>
              </p:nvGrpSpPr>
              <p:grpSpPr bwMode="auto">
                <a:xfrm>
                  <a:off x="942" y="1720"/>
                  <a:ext cx="64" cy="136"/>
                  <a:chOff x="942" y="1720"/>
                  <a:chExt cx="64" cy="136"/>
                </a:xfrm>
              </p:grpSpPr>
              <p:sp>
                <p:nvSpPr>
                  <p:cNvPr id="17722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942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23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942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1" name="Group 110"/>
                <p:cNvGrpSpPr>
                  <a:grpSpLocks/>
                </p:cNvGrpSpPr>
                <p:nvPr/>
              </p:nvGrpSpPr>
              <p:grpSpPr bwMode="auto">
                <a:xfrm>
                  <a:off x="654" y="1720"/>
                  <a:ext cx="64" cy="136"/>
                  <a:chOff x="654" y="1720"/>
                  <a:chExt cx="64" cy="136"/>
                </a:xfrm>
              </p:grpSpPr>
              <p:sp>
                <p:nvSpPr>
                  <p:cNvPr id="17720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654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21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654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2" name="Group 113"/>
                <p:cNvGrpSpPr>
                  <a:grpSpLocks/>
                </p:cNvGrpSpPr>
                <p:nvPr/>
              </p:nvGrpSpPr>
              <p:grpSpPr bwMode="auto">
                <a:xfrm>
                  <a:off x="1230" y="1720"/>
                  <a:ext cx="64" cy="136"/>
                  <a:chOff x="1230" y="1720"/>
                  <a:chExt cx="64" cy="136"/>
                </a:xfrm>
              </p:grpSpPr>
              <p:sp>
                <p:nvSpPr>
                  <p:cNvPr id="17718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19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30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3" name="Group 116"/>
                <p:cNvGrpSpPr>
                  <a:grpSpLocks/>
                </p:cNvGrpSpPr>
                <p:nvPr/>
              </p:nvGrpSpPr>
              <p:grpSpPr bwMode="auto">
                <a:xfrm>
                  <a:off x="1518" y="1720"/>
                  <a:ext cx="64" cy="136"/>
                  <a:chOff x="1518" y="1720"/>
                  <a:chExt cx="64" cy="136"/>
                </a:xfrm>
              </p:grpSpPr>
              <p:sp>
                <p:nvSpPr>
                  <p:cNvPr id="17716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518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17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518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4" name="Group 119"/>
                <p:cNvGrpSpPr>
                  <a:grpSpLocks/>
                </p:cNvGrpSpPr>
                <p:nvPr/>
              </p:nvGrpSpPr>
              <p:grpSpPr bwMode="auto">
                <a:xfrm>
                  <a:off x="1806" y="1720"/>
                  <a:ext cx="64" cy="136"/>
                  <a:chOff x="1806" y="1720"/>
                  <a:chExt cx="64" cy="136"/>
                </a:xfrm>
              </p:grpSpPr>
              <p:sp>
                <p:nvSpPr>
                  <p:cNvPr id="17714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806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15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806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5" name="Group 122"/>
                <p:cNvGrpSpPr>
                  <a:grpSpLocks/>
                </p:cNvGrpSpPr>
                <p:nvPr/>
              </p:nvGrpSpPr>
              <p:grpSpPr bwMode="auto">
                <a:xfrm>
                  <a:off x="1046" y="1616"/>
                  <a:ext cx="136" cy="64"/>
                  <a:chOff x="1046" y="1616"/>
                  <a:chExt cx="136" cy="64"/>
                </a:xfrm>
              </p:grpSpPr>
              <p:sp>
                <p:nvSpPr>
                  <p:cNvPr id="17712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046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13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18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6" name="Group 125"/>
                <p:cNvGrpSpPr>
                  <a:grpSpLocks/>
                </p:cNvGrpSpPr>
                <p:nvPr/>
              </p:nvGrpSpPr>
              <p:grpSpPr bwMode="auto">
                <a:xfrm>
                  <a:off x="1334" y="1616"/>
                  <a:ext cx="136" cy="64"/>
                  <a:chOff x="1334" y="1616"/>
                  <a:chExt cx="136" cy="64"/>
                </a:xfrm>
              </p:grpSpPr>
              <p:sp>
                <p:nvSpPr>
                  <p:cNvPr id="17710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334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11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707" name="Group 128"/>
                <p:cNvGrpSpPr>
                  <a:grpSpLocks/>
                </p:cNvGrpSpPr>
                <p:nvPr/>
              </p:nvGrpSpPr>
              <p:grpSpPr bwMode="auto">
                <a:xfrm>
                  <a:off x="1622" y="1616"/>
                  <a:ext cx="136" cy="64"/>
                  <a:chOff x="1622" y="1616"/>
                  <a:chExt cx="136" cy="64"/>
                </a:xfrm>
              </p:grpSpPr>
              <p:sp>
                <p:nvSpPr>
                  <p:cNvPr id="17708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1622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709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694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</p:grpSp>
          <p:sp>
            <p:nvSpPr>
              <p:cNvPr id="17423" name="Oval 131"/>
              <p:cNvSpPr>
                <a:spLocks noChangeArrowheads="1"/>
              </p:cNvSpPr>
              <p:nvPr/>
            </p:nvSpPr>
            <p:spPr bwMode="auto">
              <a:xfrm>
                <a:off x="2818" y="2004"/>
                <a:ext cx="56" cy="56"/>
              </a:xfrm>
              <a:prstGeom prst="ellipse">
                <a:avLst/>
              </a:prstGeom>
              <a:solidFill>
                <a:srgbClr val="AA0000"/>
              </a:solidFill>
              <a:ln w="12700">
                <a:solidFill>
                  <a:srgbClr val="AA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7424" name="Group 132"/>
              <p:cNvGrpSpPr>
                <a:grpSpLocks/>
              </p:cNvGrpSpPr>
              <p:nvPr/>
            </p:nvGrpSpPr>
            <p:grpSpPr bwMode="auto">
              <a:xfrm>
                <a:off x="2334" y="1712"/>
                <a:ext cx="1024" cy="736"/>
                <a:chOff x="2334" y="1712"/>
                <a:chExt cx="1024" cy="736"/>
              </a:xfrm>
            </p:grpSpPr>
            <p:sp>
              <p:nvSpPr>
                <p:cNvPr id="17664" name="Oval 133"/>
                <p:cNvSpPr>
                  <a:spLocks noChangeArrowheads="1"/>
                </p:cNvSpPr>
                <p:nvPr/>
              </p:nvSpPr>
              <p:spPr bwMode="auto">
                <a:xfrm>
                  <a:off x="2334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65" name="Oval 134"/>
                <p:cNvSpPr>
                  <a:spLocks noChangeArrowheads="1"/>
                </p:cNvSpPr>
                <p:nvPr/>
              </p:nvSpPr>
              <p:spPr bwMode="auto">
                <a:xfrm>
                  <a:off x="2622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66" name="Oval 135"/>
                <p:cNvSpPr>
                  <a:spLocks noChangeArrowheads="1"/>
                </p:cNvSpPr>
                <p:nvPr/>
              </p:nvSpPr>
              <p:spPr bwMode="auto">
                <a:xfrm>
                  <a:off x="2910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67" name="Oval 136"/>
                <p:cNvSpPr>
                  <a:spLocks noChangeArrowheads="1"/>
                </p:cNvSpPr>
                <p:nvPr/>
              </p:nvSpPr>
              <p:spPr bwMode="auto">
                <a:xfrm>
                  <a:off x="3198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68" name="Oval 137"/>
                <p:cNvSpPr>
                  <a:spLocks noChangeArrowheads="1"/>
                </p:cNvSpPr>
                <p:nvPr/>
              </p:nvSpPr>
              <p:spPr bwMode="auto">
                <a:xfrm>
                  <a:off x="2334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69" name="Oval 138"/>
                <p:cNvSpPr>
                  <a:spLocks noChangeArrowheads="1"/>
                </p:cNvSpPr>
                <p:nvPr/>
              </p:nvSpPr>
              <p:spPr bwMode="auto">
                <a:xfrm>
                  <a:off x="2622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70" name="Oval 139"/>
                <p:cNvSpPr>
                  <a:spLocks noChangeArrowheads="1"/>
                </p:cNvSpPr>
                <p:nvPr/>
              </p:nvSpPr>
              <p:spPr bwMode="auto">
                <a:xfrm>
                  <a:off x="2910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71" name="Oval 140"/>
                <p:cNvSpPr>
                  <a:spLocks noChangeArrowheads="1"/>
                </p:cNvSpPr>
                <p:nvPr/>
              </p:nvSpPr>
              <p:spPr bwMode="auto">
                <a:xfrm>
                  <a:off x="3198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72" name="Oval 141"/>
                <p:cNvSpPr>
                  <a:spLocks noChangeArrowheads="1"/>
                </p:cNvSpPr>
                <p:nvPr/>
              </p:nvSpPr>
              <p:spPr bwMode="auto">
                <a:xfrm>
                  <a:off x="2334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73" name="Oval 142"/>
                <p:cNvSpPr>
                  <a:spLocks noChangeArrowheads="1"/>
                </p:cNvSpPr>
                <p:nvPr/>
              </p:nvSpPr>
              <p:spPr bwMode="auto">
                <a:xfrm>
                  <a:off x="2622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74" name="Oval 143"/>
                <p:cNvSpPr>
                  <a:spLocks noChangeArrowheads="1"/>
                </p:cNvSpPr>
                <p:nvPr/>
              </p:nvSpPr>
              <p:spPr bwMode="auto">
                <a:xfrm>
                  <a:off x="2910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675" name="Oval 144"/>
                <p:cNvSpPr>
                  <a:spLocks noChangeArrowheads="1"/>
                </p:cNvSpPr>
                <p:nvPr/>
              </p:nvSpPr>
              <p:spPr bwMode="auto">
                <a:xfrm>
                  <a:off x="3198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sp>
            <p:nvSpPr>
              <p:cNvPr id="17425" name="Rectangle 145"/>
              <p:cNvSpPr>
                <a:spLocks noChangeArrowheads="1"/>
              </p:cNvSpPr>
              <p:nvPr/>
            </p:nvSpPr>
            <p:spPr bwMode="auto">
              <a:xfrm>
                <a:off x="3531" y="1943"/>
                <a:ext cx="112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AA0000"/>
                    </a:solidFill>
                    <a:latin typeface="Arial Rounded MT Bold" charset="0"/>
                  </a:rPr>
                  <a:t>+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26" name="Rectangle 146"/>
              <p:cNvSpPr>
                <a:spLocks noChangeArrowheads="1"/>
              </p:cNvSpPr>
              <p:nvPr/>
            </p:nvSpPr>
            <p:spPr bwMode="auto">
              <a:xfrm>
                <a:off x="2072" y="1924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-</a:t>
                </a:r>
                <a:endParaRPr lang="en-US">
                  <a:latin typeface="Arial" charset="0"/>
                </a:endParaRPr>
              </a:p>
            </p:txBody>
          </p:sp>
          <p:grpSp>
            <p:nvGrpSpPr>
              <p:cNvPr id="17427" name="Group 147"/>
              <p:cNvGrpSpPr>
                <a:grpSpLocks/>
              </p:cNvGrpSpPr>
              <p:nvPr/>
            </p:nvGrpSpPr>
            <p:grpSpPr bwMode="auto">
              <a:xfrm>
                <a:off x="2238" y="1616"/>
                <a:ext cx="1216" cy="928"/>
                <a:chOff x="2238" y="1616"/>
                <a:chExt cx="1216" cy="928"/>
              </a:xfrm>
            </p:grpSpPr>
            <p:grpSp>
              <p:nvGrpSpPr>
                <p:cNvPr id="17573" name="Group 148"/>
                <p:cNvGrpSpPr>
                  <a:grpSpLocks/>
                </p:cNvGrpSpPr>
                <p:nvPr/>
              </p:nvGrpSpPr>
              <p:grpSpPr bwMode="auto">
                <a:xfrm>
                  <a:off x="2342" y="2480"/>
                  <a:ext cx="136" cy="64"/>
                  <a:chOff x="2342" y="2480"/>
                  <a:chExt cx="136" cy="64"/>
                </a:xfrm>
              </p:grpSpPr>
              <p:sp>
                <p:nvSpPr>
                  <p:cNvPr id="17662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2342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63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2414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74" name="Group 151"/>
                <p:cNvGrpSpPr>
                  <a:grpSpLocks/>
                </p:cNvGrpSpPr>
                <p:nvPr/>
              </p:nvGrpSpPr>
              <p:grpSpPr bwMode="auto">
                <a:xfrm>
                  <a:off x="2630" y="2480"/>
                  <a:ext cx="136" cy="64"/>
                  <a:chOff x="2630" y="2480"/>
                  <a:chExt cx="136" cy="64"/>
                </a:xfrm>
              </p:grpSpPr>
              <p:sp>
                <p:nvSpPr>
                  <p:cNvPr id="17660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2630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61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702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75" name="Group 154"/>
                <p:cNvGrpSpPr>
                  <a:grpSpLocks/>
                </p:cNvGrpSpPr>
                <p:nvPr/>
              </p:nvGrpSpPr>
              <p:grpSpPr bwMode="auto">
                <a:xfrm>
                  <a:off x="2918" y="2480"/>
                  <a:ext cx="136" cy="64"/>
                  <a:chOff x="2918" y="2480"/>
                  <a:chExt cx="136" cy="64"/>
                </a:xfrm>
              </p:grpSpPr>
              <p:sp>
                <p:nvSpPr>
                  <p:cNvPr id="17658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2918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59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2990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76" name="Group 157"/>
                <p:cNvGrpSpPr>
                  <a:grpSpLocks/>
                </p:cNvGrpSpPr>
                <p:nvPr/>
              </p:nvGrpSpPr>
              <p:grpSpPr bwMode="auto">
                <a:xfrm>
                  <a:off x="3206" y="2480"/>
                  <a:ext cx="136" cy="64"/>
                  <a:chOff x="3206" y="2480"/>
                  <a:chExt cx="136" cy="64"/>
                </a:xfrm>
              </p:grpSpPr>
              <p:sp>
                <p:nvSpPr>
                  <p:cNvPr id="17656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3206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57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278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77" name="Group 160"/>
                <p:cNvGrpSpPr>
                  <a:grpSpLocks/>
                </p:cNvGrpSpPr>
                <p:nvPr/>
              </p:nvGrpSpPr>
              <p:grpSpPr bwMode="auto">
                <a:xfrm>
                  <a:off x="2342" y="2192"/>
                  <a:ext cx="136" cy="64"/>
                  <a:chOff x="2342" y="2192"/>
                  <a:chExt cx="136" cy="64"/>
                </a:xfrm>
              </p:grpSpPr>
              <p:sp>
                <p:nvSpPr>
                  <p:cNvPr id="17654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2342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55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2414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78" name="Group 163"/>
                <p:cNvGrpSpPr>
                  <a:grpSpLocks/>
                </p:cNvGrpSpPr>
                <p:nvPr/>
              </p:nvGrpSpPr>
              <p:grpSpPr bwMode="auto">
                <a:xfrm>
                  <a:off x="2526" y="2296"/>
                  <a:ext cx="64" cy="136"/>
                  <a:chOff x="2526" y="2296"/>
                  <a:chExt cx="64" cy="136"/>
                </a:xfrm>
              </p:grpSpPr>
              <p:sp>
                <p:nvSpPr>
                  <p:cNvPr id="17652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2526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53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2526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79" name="Group 166"/>
                <p:cNvGrpSpPr>
                  <a:grpSpLocks/>
                </p:cNvGrpSpPr>
                <p:nvPr/>
              </p:nvGrpSpPr>
              <p:grpSpPr bwMode="auto">
                <a:xfrm>
                  <a:off x="2238" y="2296"/>
                  <a:ext cx="64" cy="136"/>
                  <a:chOff x="2238" y="2296"/>
                  <a:chExt cx="64" cy="136"/>
                </a:xfrm>
              </p:grpSpPr>
              <p:sp>
                <p:nvSpPr>
                  <p:cNvPr id="17650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51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0" name="Group 169"/>
                <p:cNvGrpSpPr>
                  <a:grpSpLocks/>
                </p:cNvGrpSpPr>
                <p:nvPr/>
              </p:nvGrpSpPr>
              <p:grpSpPr bwMode="auto">
                <a:xfrm>
                  <a:off x="2814" y="2296"/>
                  <a:ext cx="64" cy="136"/>
                  <a:chOff x="2814" y="2296"/>
                  <a:chExt cx="64" cy="136"/>
                </a:xfrm>
              </p:grpSpPr>
              <p:sp>
                <p:nvSpPr>
                  <p:cNvPr id="17648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49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1" name="Group 172"/>
                <p:cNvGrpSpPr>
                  <a:grpSpLocks/>
                </p:cNvGrpSpPr>
                <p:nvPr/>
              </p:nvGrpSpPr>
              <p:grpSpPr bwMode="auto">
                <a:xfrm>
                  <a:off x="3102" y="2296"/>
                  <a:ext cx="64" cy="136"/>
                  <a:chOff x="3102" y="2296"/>
                  <a:chExt cx="64" cy="136"/>
                </a:xfrm>
              </p:grpSpPr>
              <p:sp>
                <p:nvSpPr>
                  <p:cNvPr id="17646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47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2" name="Group 175"/>
                <p:cNvGrpSpPr>
                  <a:grpSpLocks/>
                </p:cNvGrpSpPr>
                <p:nvPr/>
              </p:nvGrpSpPr>
              <p:grpSpPr bwMode="auto">
                <a:xfrm>
                  <a:off x="3390" y="2296"/>
                  <a:ext cx="64" cy="136"/>
                  <a:chOff x="3390" y="2296"/>
                  <a:chExt cx="64" cy="136"/>
                </a:xfrm>
              </p:grpSpPr>
              <p:sp>
                <p:nvSpPr>
                  <p:cNvPr id="17644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45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3" name="Group 178"/>
                <p:cNvGrpSpPr>
                  <a:grpSpLocks/>
                </p:cNvGrpSpPr>
                <p:nvPr/>
              </p:nvGrpSpPr>
              <p:grpSpPr bwMode="auto">
                <a:xfrm>
                  <a:off x="2630" y="2192"/>
                  <a:ext cx="136" cy="64"/>
                  <a:chOff x="2630" y="2192"/>
                  <a:chExt cx="136" cy="64"/>
                </a:xfrm>
              </p:grpSpPr>
              <p:sp>
                <p:nvSpPr>
                  <p:cNvPr id="17642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2630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43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2702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4" name="Group 181"/>
                <p:cNvGrpSpPr>
                  <a:grpSpLocks/>
                </p:cNvGrpSpPr>
                <p:nvPr/>
              </p:nvGrpSpPr>
              <p:grpSpPr bwMode="auto">
                <a:xfrm>
                  <a:off x="2918" y="2192"/>
                  <a:ext cx="136" cy="64"/>
                  <a:chOff x="2918" y="2192"/>
                  <a:chExt cx="136" cy="64"/>
                </a:xfrm>
              </p:grpSpPr>
              <p:sp>
                <p:nvSpPr>
                  <p:cNvPr id="17640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918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41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990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5" name="Group 184"/>
                <p:cNvGrpSpPr>
                  <a:grpSpLocks/>
                </p:cNvGrpSpPr>
                <p:nvPr/>
              </p:nvGrpSpPr>
              <p:grpSpPr bwMode="auto">
                <a:xfrm>
                  <a:off x="3206" y="2192"/>
                  <a:ext cx="136" cy="64"/>
                  <a:chOff x="3206" y="2192"/>
                  <a:chExt cx="136" cy="64"/>
                </a:xfrm>
              </p:grpSpPr>
              <p:sp>
                <p:nvSpPr>
                  <p:cNvPr id="17638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3206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39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278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6" name="Group 187"/>
                <p:cNvGrpSpPr>
                  <a:grpSpLocks/>
                </p:cNvGrpSpPr>
                <p:nvPr/>
              </p:nvGrpSpPr>
              <p:grpSpPr bwMode="auto">
                <a:xfrm>
                  <a:off x="2342" y="1904"/>
                  <a:ext cx="136" cy="64"/>
                  <a:chOff x="2342" y="1904"/>
                  <a:chExt cx="136" cy="64"/>
                </a:xfrm>
              </p:grpSpPr>
              <p:sp>
                <p:nvSpPr>
                  <p:cNvPr id="17636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2342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37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2414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7" name="Group 190"/>
                <p:cNvGrpSpPr>
                  <a:grpSpLocks/>
                </p:cNvGrpSpPr>
                <p:nvPr/>
              </p:nvGrpSpPr>
              <p:grpSpPr bwMode="auto">
                <a:xfrm>
                  <a:off x="2526" y="2008"/>
                  <a:ext cx="64" cy="136"/>
                  <a:chOff x="2526" y="2008"/>
                  <a:chExt cx="64" cy="136"/>
                </a:xfrm>
              </p:grpSpPr>
              <p:sp>
                <p:nvSpPr>
                  <p:cNvPr id="17634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526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35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2526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88" name="Group 193"/>
                <p:cNvGrpSpPr>
                  <a:grpSpLocks/>
                </p:cNvGrpSpPr>
                <p:nvPr/>
              </p:nvGrpSpPr>
              <p:grpSpPr bwMode="auto">
                <a:xfrm>
                  <a:off x="2238" y="2008"/>
                  <a:ext cx="64" cy="136"/>
                  <a:chOff x="2238" y="2008"/>
                  <a:chExt cx="64" cy="136"/>
                </a:xfrm>
              </p:grpSpPr>
              <p:sp>
                <p:nvSpPr>
                  <p:cNvPr id="17632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33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sp>
              <p:nvSpPr>
                <p:cNvPr id="17589" name="Oval 196"/>
                <p:cNvSpPr>
                  <a:spLocks noChangeArrowheads="1"/>
                </p:cNvSpPr>
                <p:nvPr/>
              </p:nvSpPr>
              <p:spPr bwMode="auto">
                <a:xfrm>
                  <a:off x="2814" y="2080"/>
                  <a:ext cx="64" cy="64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grpSp>
              <p:nvGrpSpPr>
                <p:cNvPr id="17590" name="Group 197"/>
                <p:cNvGrpSpPr>
                  <a:grpSpLocks/>
                </p:cNvGrpSpPr>
                <p:nvPr/>
              </p:nvGrpSpPr>
              <p:grpSpPr bwMode="auto">
                <a:xfrm>
                  <a:off x="3102" y="2008"/>
                  <a:ext cx="64" cy="136"/>
                  <a:chOff x="3102" y="2008"/>
                  <a:chExt cx="64" cy="136"/>
                </a:xfrm>
              </p:grpSpPr>
              <p:sp>
                <p:nvSpPr>
                  <p:cNvPr id="17630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31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1" name="Group 200"/>
                <p:cNvGrpSpPr>
                  <a:grpSpLocks/>
                </p:cNvGrpSpPr>
                <p:nvPr/>
              </p:nvGrpSpPr>
              <p:grpSpPr bwMode="auto">
                <a:xfrm>
                  <a:off x="3390" y="2008"/>
                  <a:ext cx="64" cy="136"/>
                  <a:chOff x="3390" y="2008"/>
                  <a:chExt cx="64" cy="136"/>
                </a:xfrm>
              </p:grpSpPr>
              <p:sp>
                <p:nvSpPr>
                  <p:cNvPr id="17628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2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2" name="Group 203"/>
                <p:cNvGrpSpPr>
                  <a:grpSpLocks/>
                </p:cNvGrpSpPr>
                <p:nvPr/>
              </p:nvGrpSpPr>
              <p:grpSpPr bwMode="auto">
                <a:xfrm>
                  <a:off x="2630" y="1904"/>
                  <a:ext cx="136" cy="64"/>
                  <a:chOff x="2630" y="1904"/>
                  <a:chExt cx="136" cy="64"/>
                </a:xfrm>
              </p:grpSpPr>
              <p:sp>
                <p:nvSpPr>
                  <p:cNvPr id="17626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2630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27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2702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3" name="Group 206"/>
                <p:cNvGrpSpPr>
                  <a:grpSpLocks/>
                </p:cNvGrpSpPr>
                <p:nvPr/>
              </p:nvGrpSpPr>
              <p:grpSpPr bwMode="auto">
                <a:xfrm>
                  <a:off x="2918" y="1904"/>
                  <a:ext cx="136" cy="64"/>
                  <a:chOff x="2918" y="1904"/>
                  <a:chExt cx="136" cy="64"/>
                </a:xfrm>
              </p:grpSpPr>
              <p:sp>
                <p:nvSpPr>
                  <p:cNvPr id="17624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2918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25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2990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4" name="Group 209"/>
                <p:cNvGrpSpPr>
                  <a:grpSpLocks/>
                </p:cNvGrpSpPr>
                <p:nvPr/>
              </p:nvGrpSpPr>
              <p:grpSpPr bwMode="auto">
                <a:xfrm>
                  <a:off x="3206" y="1904"/>
                  <a:ext cx="136" cy="64"/>
                  <a:chOff x="3206" y="1904"/>
                  <a:chExt cx="136" cy="64"/>
                </a:xfrm>
              </p:grpSpPr>
              <p:sp>
                <p:nvSpPr>
                  <p:cNvPr id="17622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3206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23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3278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5" name="Group 212"/>
                <p:cNvGrpSpPr>
                  <a:grpSpLocks/>
                </p:cNvGrpSpPr>
                <p:nvPr/>
              </p:nvGrpSpPr>
              <p:grpSpPr bwMode="auto">
                <a:xfrm>
                  <a:off x="2342" y="1616"/>
                  <a:ext cx="136" cy="64"/>
                  <a:chOff x="2342" y="1616"/>
                  <a:chExt cx="136" cy="64"/>
                </a:xfrm>
              </p:grpSpPr>
              <p:sp>
                <p:nvSpPr>
                  <p:cNvPr id="17620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2342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21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2414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6" name="Group 215"/>
                <p:cNvGrpSpPr>
                  <a:grpSpLocks/>
                </p:cNvGrpSpPr>
                <p:nvPr/>
              </p:nvGrpSpPr>
              <p:grpSpPr bwMode="auto">
                <a:xfrm>
                  <a:off x="2526" y="1720"/>
                  <a:ext cx="64" cy="136"/>
                  <a:chOff x="2526" y="1720"/>
                  <a:chExt cx="64" cy="136"/>
                </a:xfrm>
              </p:grpSpPr>
              <p:sp>
                <p:nvSpPr>
                  <p:cNvPr id="17618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2526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19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2526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7" name="Group 218"/>
                <p:cNvGrpSpPr>
                  <a:grpSpLocks/>
                </p:cNvGrpSpPr>
                <p:nvPr/>
              </p:nvGrpSpPr>
              <p:grpSpPr bwMode="auto">
                <a:xfrm>
                  <a:off x="2238" y="1720"/>
                  <a:ext cx="64" cy="136"/>
                  <a:chOff x="2238" y="1720"/>
                  <a:chExt cx="64" cy="136"/>
                </a:xfrm>
              </p:grpSpPr>
              <p:sp>
                <p:nvSpPr>
                  <p:cNvPr id="17616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17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2238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8" name="Group 221"/>
                <p:cNvGrpSpPr>
                  <a:grpSpLocks/>
                </p:cNvGrpSpPr>
                <p:nvPr/>
              </p:nvGrpSpPr>
              <p:grpSpPr bwMode="auto">
                <a:xfrm>
                  <a:off x="2814" y="1720"/>
                  <a:ext cx="64" cy="136"/>
                  <a:chOff x="2814" y="1720"/>
                  <a:chExt cx="64" cy="136"/>
                </a:xfrm>
              </p:grpSpPr>
              <p:sp>
                <p:nvSpPr>
                  <p:cNvPr id="17614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15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99" name="Group 224"/>
                <p:cNvGrpSpPr>
                  <a:grpSpLocks/>
                </p:cNvGrpSpPr>
                <p:nvPr/>
              </p:nvGrpSpPr>
              <p:grpSpPr bwMode="auto">
                <a:xfrm>
                  <a:off x="3102" y="1720"/>
                  <a:ext cx="64" cy="136"/>
                  <a:chOff x="3102" y="1720"/>
                  <a:chExt cx="64" cy="136"/>
                </a:xfrm>
              </p:grpSpPr>
              <p:sp>
                <p:nvSpPr>
                  <p:cNvPr id="17612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13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102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00" name="Group 227"/>
                <p:cNvGrpSpPr>
                  <a:grpSpLocks/>
                </p:cNvGrpSpPr>
                <p:nvPr/>
              </p:nvGrpSpPr>
              <p:grpSpPr bwMode="auto">
                <a:xfrm>
                  <a:off x="3390" y="1720"/>
                  <a:ext cx="64" cy="136"/>
                  <a:chOff x="3390" y="1720"/>
                  <a:chExt cx="64" cy="136"/>
                </a:xfrm>
              </p:grpSpPr>
              <p:sp>
                <p:nvSpPr>
                  <p:cNvPr id="17610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11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01" name="Group 230"/>
                <p:cNvGrpSpPr>
                  <a:grpSpLocks/>
                </p:cNvGrpSpPr>
                <p:nvPr/>
              </p:nvGrpSpPr>
              <p:grpSpPr bwMode="auto">
                <a:xfrm>
                  <a:off x="2630" y="1616"/>
                  <a:ext cx="136" cy="64"/>
                  <a:chOff x="2630" y="1616"/>
                  <a:chExt cx="136" cy="64"/>
                </a:xfrm>
              </p:grpSpPr>
              <p:sp>
                <p:nvSpPr>
                  <p:cNvPr id="17608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2630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09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2702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02" name="Group 233"/>
                <p:cNvGrpSpPr>
                  <a:grpSpLocks/>
                </p:cNvGrpSpPr>
                <p:nvPr/>
              </p:nvGrpSpPr>
              <p:grpSpPr bwMode="auto">
                <a:xfrm>
                  <a:off x="2918" y="1616"/>
                  <a:ext cx="136" cy="64"/>
                  <a:chOff x="2918" y="1616"/>
                  <a:chExt cx="136" cy="64"/>
                </a:xfrm>
              </p:grpSpPr>
              <p:sp>
                <p:nvSpPr>
                  <p:cNvPr id="17606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2918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07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2990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603" name="Group 236"/>
                <p:cNvGrpSpPr>
                  <a:grpSpLocks/>
                </p:cNvGrpSpPr>
                <p:nvPr/>
              </p:nvGrpSpPr>
              <p:grpSpPr bwMode="auto">
                <a:xfrm>
                  <a:off x="3206" y="1616"/>
                  <a:ext cx="136" cy="64"/>
                  <a:chOff x="3206" y="1616"/>
                  <a:chExt cx="136" cy="64"/>
                </a:xfrm>
              </p:grpSpPr>
              <p:sp>
                <p:nvSpPr>
                  <p:cNvPr id="17604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206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605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278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7428" name="Group 241"/>
              <p:cNvGrpSpPr>
                <a:grpSpLocks/>
              </p:cNvGrpSpPr>
              <p:nvPr/>
            </p:nvGrpSpPr>
            <p:grpSpPr bwMode="auto">
              <a:xfrm>
                <a:off x="2478" y="1568"/>
                <a:ext cx="368" cy="376"/>
                <a:chOff x="2478" y="1568"/>
                <a:chExt cx="368" cy="376"/>
              </a:xfrm>
            </p:grpSpPr>
            <p:sp>
              <p:nvSpPr>
                <p:cNvPr id="17571" name="Freeform 242"/>
                <p:cNvSpPr>
                  <a:spLocks/>
                </p:cNvSpPr>
                <p:nvPr/>
              </p:nvSpPr>
              <p:spPr bwMode="auto">
                <a:xfrm>
                  <a:off x="2742" y="1840"/>
                  <a:ext cx="104" cy="104"/>
                </a:xfrm>
                <a:custGeom>
                  <a:avLst/>
                  <a:gdLst>
                    <a:gd name="T0" fmla="*/ 104 w 104"/>
                    <a:gd name="T1" fmla="*/ 104 h 104"/>
                    <a:gd name="T2" fmla="*/ 0 w 104"/>
                    <a:gd name="T3" fmla="*/ 64 h 104"/>
                    <a:gd name="T4" fmla="*/ 56 w 104"/>
                    <a:gd name="T5" fmla="*/ 56 h 104"/>
                    <a:gd name="T6" fmla="*/ 64 w 104"/>
                    <a:gd name="T7" fmla="*/ 0 h 104"/>
                    <a:gd name="T8" fmla="*/ 104 w 104"/>
                    <a:gd name="T9" fmla="*/ 104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104"/>
                    <a:gd name="T17" fmla="*/ 104 w 104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104">
                      <a:moveTo>
                        <a:pt x="104" y="104"/>
                      </a:moveTo>
                      <a:lnTo>
                        <a:pt x="0" y="64"/>
                      </a:lnTo>
                      <a:lnTo>
                        <a:pt x="56" y="56"/>
                      </a:lnTo>
                      <a:lnTo>
                        <a:pt x="64" y="0"/>
                      </a:lnTo>
                      <a:lnTo>
                        <a:pt x="104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7572" name="Line 243"/>
                <p:cNvSpPr>
                  <a:spLocks noChangeShapeType="1"/>
                </p:cNvSpPr>
                <p:nvPr/>
              </p:nvSpPr>
              <p:spPr bwMode="auto">
                <a:xfrm>
                  <a:off x="2478" y="1568"/>
                  <a:ext cx="320" cy="328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7429" name="Rectangle 244"/>
              <p:cNvSpPr>
                <a:spLocks noChangeArrowheads="1"/>
              </p:cNvSpPr>
              <p:nvPr/>
            </p:nvSpPr>
            <p:spPr bwMode="auto">
              <a:xfrm>
                <a:off x="2246" y="1240"/>
                <a:ext cx="5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electron</a:t>
                </a:r>
                <a:endParaRPr lang="en-US" dirty="0">
                  <a:latin typeface="Arial" charset="0"/>
                </a:endParaRPr>
              </a:p>
            </p:txBody>
          </p:sp>
          <p:sp>
            <p:nvSpPr>
              <p:cNvPr id="17430" name="Rectangle 245"/>
              <p:cNvSpPr>
                <a:spLocks noChangeArrowheads="1"/>
              </p:cNvSpPr>
              <p:nvPr/>
            </p:nvSpPr>
            <p:spPr bwMode="auto">
              <a:xfrm>
                <a:off x="2830" y="1240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AA0000"/>
                    </a:solidFill>
                    <a:latin typeface="Arial Rounded MT Bold" charset="0"/>
                  </a:rPr>
                  <a:t>   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31" name="Rectangle 246"/>
              <p:cNvSpPr>
                <a:spLocks noChangeArrowheads="1"/>
              </p:cNvSpPr>
              <p:nvPr/>
            </p:nvSpPr>
            <p:spPr bwMode="auto">
              <a:xfrm>
                <a:off x="2974" y="1240"/>
                <a:ext cx="2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AA0000"/>
                    </a:solidFill>
                    <a:latin typeface="Arial" charset="0"/>
                  </a:rPr>
                  <a:t>hole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32" name="Rectangle 247"/>
              <p:cNvSpPr>
                <a:spLocks noChangeArrowheads="1"/>
              </p:cNvSpPr>
              <p:nvPr/>
            </p:nvSpPr>
            <p:spPr bwMode="auto">
              <a:xfrm>
                <a:off x="3270" y="1240"/>
                <a:ext cx="1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AA0000"/>
                    </a:solidFill>
                    <a:latin typeface="Arial Rounded MT Bold" charset="0"/>
                  </a:rPr>
                  <a:t>    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33" name="Rectangle 248"/>
              <p:cNvSpPr>
                <a:spLocks noChangeArrowheads="1"/>
              </p:cNvSpPr>
              <p:nvPr/>
            </p:nvSpPr>
            <p:spPr bwMode="auto">
              <a:xfrm>
                <a:off x="2246" y="1408"/>
                <a:ext cx="7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pair creation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34" name="Oval 249"/>
              <p:cNvSpPr>
                <a:spLocks noChangeArrowheads="1"/>
              </p:cNvSpPr>
              <p:nvPr/>
            </p:nvSpPr>
            <p:spPr bwMode="auto">
              <a:xfrm>
                <a:off x="2865" y="1295"/>
                <a:ext cx="64" cy="64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435" name="Oval 250"/>
              <p:cNvSpPr>
                <a:spLocks noChangeArrowheads="1"/>
              </p:cNvSpPr>
              <p:nvPr/>
            </p:nvSpPr>
            <p:spPr bwMode="auto">
              <a:xfrm>
                <a:off x="3298" y="1300"/>
                <a:ext cx="56" cy="56"/>
              </a:xfrm>
              <a:prstGeom prst="ellipse">
                <a:avLst/>
              </a:prstGeom>
              <a:solidFill>
                <a:srgbClr val="AA0000"/>
              </a:solidFill>
              <a:ln w="12700">
                <a:solidFill>
                  <a:srgbClr val="AA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7436" name="Group 251"/>
              <p:cNvGrpSpPr>
                <a:grpSpLocks/>
              </p:cNvGrpSpPr>
              <p:nvPr/>
            </p:nvGrpSpPr>
            <p:grpSpPr bwMode="auto">
              <a:xfrm>
                <a:off x="3997" y="1712"/>
                <a:ext cx="1024" cy="736"/>
                <a:chOff x="3990" y="1712"/>
                <a:chExt cx="1024" cy="736"/>
              </a:xfrm>
            </p:grpSpPr>
            <p:sp>
              <p:nvSpPr>
                <p:cNvPr id="17559" name="Oval 252"/>
                <p:cNvSpPr>
                  <a:spLocks noChangeArrowheads="1"/>
                </p:cNvSpPr>
                <p:nvPr/>
              </p:nvSpPr>
              <p:spPr bwMode="auto">
                <a:xfrm>
                  <a:off x="3990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0" name="Oval 253"/>
                <p:cNvSpPr>
                  <a:spLocks noChangeArrowheads="1"/>
                </p:cNvSpPr>
                <p:nvPr/>
              </p:nvSpPr>
              <p:spPr bwMode="auto">
                <a:xfrm>
                  <a:off x="4278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1" name="Oval 254"/>
                <p:cNvSpPr>
                  <a:spLocks noChangeArrowheads="1"/>
                </p:cNvSpPr>
                <p:nvPr/>
              </p:nvSpPr>
              <p:spPr bwMode="auto">
                <a:xfrm>
                  <a:off x="4566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2" name="Oval 255"/>
                <p:cNvSpPr>
                  <a:spLocks noChangeArrowheads="1"/>
                </p:cNvSpPr>
                <p:nvPr/>
              </p:nvSpPr>
              <p:spPr bwMode="auto">
                <a:xfrm>
                  <a:off x="4854" y="2288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3" name="Oval 256"/>
                <p:cNvSpPr>
                  <a:spLocks noChangeArrowheads="1"/>
                </p:cNvSpPr>
                <p:nvPr/>
              </p:nvSpPr>
              <p:spPr bwMode="auto">
                <a:xfrm>
                  <a:off x="3990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4" name="Oval 257"/>
                <p:cNvSpPr>
                  <a:spLocks noChangeArrowheads="1"/>
                </p:cNvSpPr>
                <p:nvPr/>
              </p:nvSpPr>
              <p:spPr bwMode="auto">
                <a:xfrm>
                  <a:off x="4278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5" name="Oval 258"/>
                <p:cNvSpPr>
                  <a:spLocks noChangeArrowheads="1"/>
                </p:cNvSpPr>
                <p:nvPr/>
              </p:nvSpPr>
              <p:spPr bwMode="auto">
                <a:xfrm>
                  <a:off x="4566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6" name="Oval 259"/>
                <p:cNvSpPr>
                  <a:spLocks noChangeArrowheads="1"/>
                </p:cNvSpPr>
                <p:nvPr/>
              </p:nvSpPr>
              <p:spPr bwMode="auto">
                <a:xfrm>
                  <a:off x="4854" y="2000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7" name="Oval 260"/>
                <p:cNvSpPr>
                  <a:spLocks noChangeArrowheads="1"/>
                </p:cNvSpPr>
                <p:nvPr/>
              </p:nvSpPr>
              <p:spPr bwMode="auto">
                <a:xfrm>
                  <a:off x="3990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8" name="Oval 261"/>
                <p:cNvSpPr>
                  <a:spLocks noChangeArrowheads="1"/>
                </p:cNvSpPr>
                <p:nvPr/>
              </p:nvSpPr>
              <p:spPr bwMode="auto">
                <a:xfrm>
                  <a:off x="4278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69" name="Oval 262"/>
                <p:cNvSpPr>
                  <a:spLocks noChangeArrowheads="1"/>
                </p:cNvSpPr>
                <p:nvPr/>
              </p:nvSpPr>
              <p:spPr bwMode="auto">
                <a:xfrm>
                  <a:off x="4566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7570" name="Oval 263"/>
                <p:cNvSpPr>
                  <a:spLocks noChangeArrowheads="1"/>
                </p:cNvSpPr>
                <p:nvPr/>
              </p:nvSpPr>
              <p:spPr bwMode="auto">
                <a:xfrm>
                  <a:off x="4854" y="1712"/>
                  <a:ext cx="160" cy="160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sp>
            <p:nvSpPr>
              <p:cNvPr id="17437" name="Rectangle 264"/>
              <p:cNvSpPr>
                <a:spLocks noChangeArrowheads="1"/>
              </p:cNvSpPr>
              <p:nvPr/>
            </p:nvSpPr>
            <p:spPr bwMode="auto">
              <a:xfrm>
                <a:off x="5214" y="1944"/>
                <a:ext cx="112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AA0000"/>
                    </a:solidFill>
                    <a:latin typeface="Arial Rounded MT Bold" charset="0"/>
                  </a:rPr>
                  <a:t>+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38" name="Rectangle 265"/>
              <p:cNvSpPr>
                <a:spLocks noChangeArrowheads="1"/>
              </p:cNvSpPr>
              <p:nvPr/>
            </p:nvSpPr>
            <p:spPr bwMode="auto">
              <a:xfrm>
                <a:off x="3728" y="1925"/>
                <a:ext cx="6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-</a:t>
                </a:r>
                <a:endParaRPr lang="en-US">
                  <a:latin typeface="Arial" charset="0"/>
                </a:endParaRPr>
              </a:p>
            </p:txBody>
          </p:sp>
          <p:grpSp>
            <p:nvGrpSpPr>
              <p:cNvPr id="17439" name="Group 266"/>
              <p:cNvGrpSpPr>
                <a:grpSpLocks/>
              </p:cNvGrpSpPr>
              <p:nvPr/>
            </p:nvGrpSpPr>
            <p:grpSpPr bwMode="auto">
              <a:xfrm>
                <a:off x="3894" y="1616"/>
                <a:ext cx="1216" cy="928"/>
                <a:chOff x="3894" y="1616"/>
                <a:chExt cx="1216" cy="928"/>
              </a:xfrm>
            </p:grpSpPr>
            <p:sp>
              <p:nvSpPr>
                <p:cNvPr id="17469" name="Oval 267"/>
                <p:cNvSpPr>
                  <a:spLocks noChangeArrowheads="1"/>
                </p:cNvSpPr>
                <p:nvPr/>
              </p:nvSpPr>
              <p:spPr bwMode="auto">
                <a:xfrm>
                  <a:off x="4470" y="2008"/>
                  <a:ext cx="64" cy="64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grpSp>
              <p:nvGrpSpPr>
                <p:cNvPr id="17470" name="Group 268"/>
                <p:cNvGrpSpPr>
                  <a:grpSpLocks/>
                </p:cNvGrpSpPr>
                <p:nvPr/>
              </p:nvGrpSpPr>
              <p:grpSpPr bwMode="auto">
                <a:xfrm>
                  <a:off x="3998" y="2480"/>
                  <a:ext cx="136" cy="64"/>
                  <a:chOff x="3998" y="2480"/>
                  <a:chExt cx="136" cy="64"/>
                </a:xfrm>
              </p:grpSpPr>
              <p:sp>
                <p:nvSpPr>
                  <p:cNvPr id="17557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58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4070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71" name="Group 271"/>
                <p:cNvGrpSpPr>
                  <a:grpSpLocks/>
                </p:cNvGrpSpPr>
                <p:nvPr/>
              </p:nvGrpSpPr>
              <p:grpSpPr bwMode="auto">
                <a:xfrm>
                  <a:off x="4286" y="2480"/>
                  <a:ext cx="136" cy="64"/>
                  <a:chOff x="4286" y="2480"/>
                  <a:chExt cx="136" cy="64"/>
                </a:xfrm>
              </p:grpSpPr>
              <p:sp>
                <p:nvSpPr>
                  <p:cNvPr id="17555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286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56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358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72" name="Group 274"/>
                <p:cNvGrpSpPr>
                  <a:grpSpLocks/>
                </p:cNvGrpSpPr>
                <p:nvPr/>
              </p:nvGrpSpPr>
              <p:grpSpPr bwMode="auto">
                <a:xfrm>
                  <a:off x="4574" y="2480"/>
                  <a:ext cx="136" cy="64"/>
                  <a:chOff x="4574" y="2480"/>
                  <a:chExt cx="136" cy="64"/>
                </a:xfrm>
              </p:grpSpPr>
              <p:sp>
                <p:nvSpPr>
                  <p:cNvPr id="17553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4574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54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4646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73" name="Group 277"/>
                <p:cNvGrpSpPr>
                  <a:grpSpLocks/>
                </p:cNvGrpSpPr>
                <p:nvPr/>
              </p:nvGrpSpPr>
              <p:grpSpPr bwMode="auto">
                <a:xfrm>
                  <a:off x="4862" y="2480"/>
                  <a:ext cx="136" cy="64"/>
                  <a:chOff x="4862" y="2480"/>
                  <a:chExt cx="136" cy="64"/>
                </a:xfrm>
              </p:grpSpPr>
              <p:sp>
                <p:nvSpPr>
                  <p:cNvPr id="17551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4862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52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4934" y="24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74" name="Group 280"/>
                <p:cNvGrpSpPr>
                  <a:grpSpLocks/>
                </p:cNvGrpSpPr>
                <p:nvPr/>
              </p:nvGrpSpPr>
              <p:grpSpPr bwMode="auto">
                <a:xfrm>
                  <a:off x="3998" y="2192"/>
                  <a:ext cx="136" cy="64"/>
                  <a:chOff x="3998" y="2192"/>
                  <a:chExt cx="136" cy="64"/>
                </a:xfrm>
              </p:grpSpPr>
              <p:sp>
                <p:nvSpPr>
                  <p:cNvPr id="17549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50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4070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sp>
              <p:nvSpPr>
                <p:cNvPr id="17475" name="Oval 283"/>
                <p:cNvSpPr>
                  <a:spLocks noChangeArrowheads="1"/>
                </p:cNvSpPr>
                <p:nvPr/>
              </p:nvSpPr>
              <p:spPr bwMode="auto">
                <a:xfrm>
                  <a:off x="4182" y="2368"/>
                  <a:ext cx="64" cy="64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grpSp>
              <p:nvGrpSpPr>
                <p:cNvPr id="17476" name="Group 284"/>
                <p:cNvGrpSpPr>
                  <a:grpSpLocks/>
                </p:cNvGrpSpPr>
                <p:nvPr/>
              </p:nvGrpSpPr>
              <p:grpSpPr bwMode="auto">
                <a:xfrm>
                  <a:off x="3894" y="2296"/>
                  <a:ext cx="64" cy="136"/>
                  <a:chOff x="3894" y="2296"/>
                  <a:chExt cx="64" cy="136"/>
                </a:xfrm>
              </p:grpSpPr>
              <p:sp>
                <p:nvSpPr>
                  <p:cNvPr id="17547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48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77" name="Group 287"/>
                <p:cNvGrpSpPr>
                  <a:grpSpLocks/>
                </p:cNvGrpSpPr>
                <p:nvPr/>
              </p:nvGrpSpPr>
              <p:grpSpPr bwMode="auto">
                <a:xfrm>
                  <a:off x="4470" y="2296"/>
                  <a:ext cx="64" cy="136"/>
                  <a:chOff x="4470" y="2296"/>
                  <a:chExt cx="64" cy="136"/>
                </a:xfrm>
              </p:grpSpPr>
              <p:sp>
                <p:nvSpPr>
                  <p:cNvPr id="17545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46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78" name="Group 290"/>
                <p:cNvGrpSpPr>
                  <a:grpSpLocks/>
                </p:cNvGrpSpPr>
                <p:nvPr/>
              </p:nvGrpSpPr>
              <p:grpSpPr bwMode="auto">
                <a:xfrm>
                  <a:off x="4758" y="2296"/>
                  <a:ext cx="64" cy="136"/>
                  <a:chOff x="4758" y="2296"/>
                  <a:chExt cx="64" cy="136"/>
                </a:xfrm>
              </p:grpSpPr>
              <p:sp>
                <p:nvSpPr>
                  <p:cNvPr id="17543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4758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44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4758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79" name="Group 293"/>
                <p:cNvGrpSpPr>
                  <a:grpSpLocks/>
                </p:cNvGrpSpPr>
                <p:nvPr/>
              </p:nvGrpSpPr>
              <p:grpSpPr bwMode="auto">
                <a:xfrm>
                  <a:off x="5046" y="2296"/>
                  <a:ext cx="64" cy="136"/>
                  <a:chOff x="5046" y="2296"/>
                  <a:chExt cx="64" cy="136"/>
                </a:xfrm>
              </p:grpSpPr>
              <p:sp>
                <p:nvSpPr>
                  <p:cNvPr id="17541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5046" y="236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42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5046" y="229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0" name="Group 296"/>
                <p:cNvGrpSpPr>
                  <a:grpSpLocks/>
                </p:cNvGrpSpPr>
                <p:nvPr/>
              </p:nvGrpSpPr>
              <p:grpSpPr bwMode="auto">
                <a:xfrm>
                  <a:off x="4286" y="2192"/>
                  <a:ext cx="136" cy="64"/>
                  <a:chOff x="4286" y="2192"/>
                  <a:chExt cx="136" cy="64"/>
                </a:xfrm>
              </p:grpSpPr>
              <p:sp>
                <p:nvSpPr>
                  <p:cNvPr id="17539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286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40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4358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1" name="Group 299"/>
                <p:cNvGrpSpPr>
                  <a:grpSpLocks/>
                </p:cNvGrpSpPr>
                <p:nvPr/>
              </p:nvGrpSpPr>
              <p:grpSpPr bwMode="auto">
                <a:xfrm>
                  <a:off x="4574" y="2192"/>
                  <a:ext cx="136" cy="64"/>
                  <a:chOff x="4574" y="2192"/>
                  <a:chExt cx="136" cy="64"/>
                </a:xfrm>
              </p:grpSpPr>
              <p:sp>
                <p:nvSpPr>
                  <p:cNvPr id="17537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4574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38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4646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2" name="Group 302"/>
                <p:cNvGrpSpPr>
                  <a:grpSpLocks/>
                </p:cNvGrpSpPr>
                <p:nvPr/>
              </p:nvGrpSpPr>
              <p:grpSpPr bwMode="auto">
                <a:xfrm>
                  <a:off x="4862" y="2192"/>
                  <a:ext cx="136" cy="64"/>
                  <a:chOff x="4862" y="2192"/>
                  <a:chExt cx="136" cy="64"/>
                </a:xfrm>
              </p:grpSpPr>
              <p:sp>
                <p:nvSpPr>
                  <p:cNvPr id="17535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4862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36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4934" y="21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3" name="Group 305"/>
                <p:cNvGrpSpPr>
                  <a:grpSpLocks/>
                </p:cNvGrpSpPr>
                <p:nvPr/>
              </p:nvGrpSpPr>
              <p:grpSpPr bwMode="auto">
                <a:xfrm>
                  <a:off x="3998" y="1904"/>
                  <a:ext cx="136" cy="64"/>
                  <a:chOff x="3998" y="1904"/>
                  <a:chExt cx="136" cy="64"/>
                </a:xfrm>
              </p:grpSpPr>
              <p:sp>
                <p:nvSpPr>
                  <p:cNvPr id="17533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34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070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4" name="Group 308"/>
                <p:cNvGrpSpPr>
                  <a:grpSpLocks/>
                </p:cNvGrpSpPr>
                <p:nvPr/>
              </p:nvGrpSpPr>
              <p:grpSpPr bwMode="auto">
                <a:xfrm>
                  <a:off x="4182" y="2008"/>
                  <a:ext cx="64" cy="136"/>
                  <a:chOff x="4182" y="2008"/>
                  <a:chExt cx="64" cy="136"/>
                </a:xfrm>
              </p:grpSpPr>
              <p:sp>
                <p:nvSpPr>
                  <p:cNvPr id="17531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4182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32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4182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5" name="Group 311"/>
                <p:cNvGrpSpPr>
                  <a:grpSpLocks/>
                </p:cNvGrpSpPr>
                <p:nvPr/>
              </p:nvGrpSpPr>
              <p:grpSpPr bwMode="auto">
                <a:xfrm>
                  <a:off x="3894" y="2008"/>
                  <a:ext cx="64" cy="136"/>
                  <a:chOff x="3894" y="2008"/>
                  <a:chExt cx="64" cy="136"/>
                </a:xfrm>
              </p:grpSpPr>
              <p:sp>
                <p:nvSpPr>
                  <p:cNvPr id="17529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30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sp>
              <p:nvSpPr>
                <p:cNvPr id="17486" name="Oval 314"/>
                <p:cNvSpPr>
                  <a:spLocks noChangeArrowheads="1"/>
                </p:cNvSpPr>
                <p:nvPr/>
              </p:nvSpPr>
              <p:spPr bwMode="auto">
                <a:xfrm>
                  <a:off x="4470" y="2080"/>
                  <a:ext cx="64" cy="64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grpSp>
              <p:nvGrpSpPr>
                <p:cNvPr id="17487" name="Group 315"/>
                <p:cNvGrpSpPr>
                  <a:grpSpLocks/>
                </p:cNvGrpSpPr>
                <p:nvPr/>
              </p:nvGrpSpPr>
              <p:grpSpPr bwMode="auto">
                <a:xfrm>
                  <a:off x="4758" y="2008"/>
                  <a:ext cx="64" cy="136"/>
                  <a:chOff x="4758" y="2008"/>
                  <a:chExt cx="64" cy="136"/>
                </a:xfrm>
              </p:grpSpPr>
              <p:sp>
                <p:nvSpPr>
                  <p:cNvPr id="17527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4758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28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758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8" name="Group 318"/>
                <p:cNvGrpSpPr>
                  <a:grpSpLocks/>
                </p:cNvGrpSpPr>
                <p:nvPr/>
              </p:nvGrpSpPr>
              <p:grpSpPr bwMode="auto">
                <a:xfrm>
                  <a:off x="5046" y="2008"/>
                  <a:ext cx="64" cy="136"/>
                  <a:chOff x="5046" y="2008"/>
                  <a:chExt cx="64" cy="136"/>
                </a:xfrm>
              </p:grpSpPr>
              <p:sp>
                <p:nvSpPr>
                  <p:cNvPr id="17525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5046" y="208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26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5046" y="2008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89" name="Group 321"/>
                <p:cNvGrpSpPr>
                  <a:grpSpLocks/>
                </p:cNvGrpSpPr>
                <p:nvPr/>
              </p:nvGrpSpPr>
              <p:grpSpPr bwMode="auto">
                <a:xfrm>
                  <a:off x="4286" y="1904"/>
                  <a:ext cx="136" cy="64"/>
                  <a:chOff x="4286" y="1904"/>
                  <a:chExt cx="136" cy="64"/>
                </a:xfrm>
              </p:grpSpPr>
              <p:sp>
                <p:nvSpPr>
                  <p:cNvPr id="17523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4286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24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4358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0" name="Group 324"/>
                <p:cNvGrpSpPr>
                  <a:grpSpLocks/>
                </p:cNvGrpSpPr>
                <p:nvPr/>
              </p:nvGrpSpPr>
              <p:grpSpPr bwMode="auto">
                <a:xfrm>
                  <a:off x="4574" y="1904"/>
                  <a:ext cx="136" cy="64"/>
                  <a:chOff x="4574" y="1904"/>
                  <a:chExt cx="136" cy="64"/>
                </a:xfrm>
              </p:grpSpPr>
              <p:sp>
                <p:nvSpPr>
                  <p:cNvPr id="17521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4574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22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4646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1" name="Group 327"/>
                <p:cNvGrpSpPr>
                  <a:grpSpLocks/>
                </p:cNvGrpSpPr>
                <p:nvPr/>
              </p:nvGrpSpPr>
              <p:grpSpPr bwMode="auto">
                <a:xfrm>
                  <a:off x="4862" y="1904"/>
                  <a:ext cx="136" cy="64"/>
                  <a:chOff x="4862" y="1904"/>
                  <a:chExt cx="136" cy="64"/>
                </a:xfrm>
              </p:grpSpPr>
              <p:sp>
                <p:nvSpPr>
                  <p:cNvPr id="17519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4862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20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4934" y="1904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2" name="Group 330"/>
                <p:cNvGrpSpPr>
                  <a:grpSpLocks/>
                </p:cNvGrpSpPr>
                <p:nvPr/>
              </p:nvGrpSpPr>
              <p:grpSpPr bwMode="auto">
                <a:xfrm>
                  <a:off x="3998" y="1616"/>
                  <a:ext cx="136" cy="64"/>
                  <a:chOff x="3998" y="1616"/>
                  <a:chExt cx="136" cy="64"/>
                </a:xfrm>
              </p:grpSpPr>
              <p:sp>
                <p:nvSpPr>
                  <p:cNvPr id="17517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18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4070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3" name="Group 333"/>
                <p:cNvGrpSpPr>
                  <a:grpSpLocks/>
                </p:cNvGrpSpPr>
                <p:nvPr/>
              </p:nvGrpSpPr>
              <p:grpSpPr bwMode="auto">
                <a:xfrm>
                  <a:off x="4182" y="1720"/>
                  <a:ext cx="64" cy="136"/>
                  <a:chOff x="4182" y="1720"/>
                  <a:chExt cx="64" cy="136"/>
                </a:xfrm>
              </p:grpSpPr>
              <p:sp>
                <p:nvSpPr>
                  <p:cNvPr id="17515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4182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16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4182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4" name="Group 336"/>
                <p:cNvGrpSpPr>
                  <a:grpSpLocks/>
                </p:cNvGrpSpPr>
                <p:nvPr/>
              </p:nvGrpSpPr>
              <p:grpSpPr bwMode="auto">
                <a:xfrm>
                  <a:off x="3894" y="1720"/>
                  <a:ext cx="64" cy="136"/>
                  <a:chOff x="3894" y="1720"/>
                  <a:chExt cx="64" cy="136"/>
                </a:xfrm>
              </p:grpSpPr>
              <p:sp>
                <p:nvSpPr>
                  <p:cNvPr id="17513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14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5" name="Group 339"/>
                <p:cNvGrpSpPr>
                  <a:grpSpLocks/>
                </p:cNvGrpSpPr>
                <p:nvPr/>
              </p:nvGrpSpPr>
              <p:grpSpPr bwMode="auto">
                <a:xfrm>
                  <a:off x="4470" y="1720"/>
                  <a:ext cx="64" cy="136"/>
                  <a:chOff x="4470" y="1720"/>
                  <a:chExt cx="64" cy="136"/>
                </a:xfrm>
              </p:grpSpPr>
              <p:sp>
                <p:nvSpPr>
                  <p:cNvPr id="17511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12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6" name="Group 342"/>
                <p:cNvGrpSpPr>
                  <a:grpSpLocks/>
                </p:cNvGrpSpPr>
                <p:nvPr/>
              </p:nvGrpSpPr>
              <p:grpSpPr bwMode="auto">
                <a:xfrm>
                  <a:off x="4758" y="1720"/>
                  <a:ext cx="64" cy="136"/>
                  <a:chOff x="4758" y="1720"/>
                  <a:chExt cx="64" cy="136"/>
                </a:xfrm>
              </p:grpSpPr>
              <p:sp>
                <p:nvSpPr>
                  <p:cNvPr id="17509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4758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10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4758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7" name="Group 345"/>
                <p:cNvGrpSpPr>
                  <a:grpSpLocks/>
                </p:cNvGrpSpPr>
                <p:nvPr/>
              </p:nvGrpSpPr>
              <p:grpSpPr bwMode="auto">
                <a:xfrm>
                  <a:off x="5046" y="1720"/>
                  <a:ext cx="64" cy="136"/>
                  <a:chOff x="5046" y="1720"/>
                  <a:chExt cx="64" cy="136"/>
                </a:xfrm>
              </p:grpSpPr>
              <p:sp>
                <p:nvSpPr>
                  <p:cNvPr id="17507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5046" y="1792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08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5046" y="1720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8" name="Group 348"/>
                <p:cNvGrpSpPr>
                  <a:grpSpLocks/>
                </p:cNvGrpSpPr>
                <p:nvPr/>
              </p:nvGrpSpPr>
              <p:grpSpPr bwMode="auto">
                <a:xfrm>
                  <a:off x="4286" y="1616"/>
                  <a:ext cx="136" cy="64"/>
                  <a:chOff x="4286" y="1616"/>
                  <a:chExt cx="136" cy="64"/>
                </a:xfrm>
              </p:grpSpPr>
              <p:sp>
                <p:nvSpPr>
                  <p:cNvPr id="17505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4286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06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4358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499" name="Group 351"/>
                <p:cNvGrpSpPr>
                  <a:grpSpLocks/>
                </p:cNvGrpSpPr>
                <p:nvPr/>
              </p:nvGrpSpPr>
              <p:grpSpPr bwMode="auto">
                <a:xfrm>
                  <a:off x="4574" y="1616"/>
                  <a:ext cx="136" cy="64"/>
                  <a:chOff x="4574" y="1616"/>
                  <a:chExt cx="136" cy="64"/>
                </a:xfrm>
              </p:grpSpPr>
              <p:sp>
                <p:nvSpPr>
                  <p:cNvPr id="17503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4574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04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4646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17500" name="Group 354"/>
                <p:cNvGrpSpPr>
                  <a:grpSpLocks/>
                </p:cNvGrpSpPr>
                <p:nvPr/>
              </p:nvGrpSpPr>
              <p:grpSpPr bwMode="auto">
                <a:xfrm>
                  <a:off x="4862" y="1616"/>
                  <a:ext cx="136" cy="64"/>
                  <a:chOff x="4862" y="1616"/>
                  <a:chExt cx="136" cy="64"/>
                </a:xfrm>
              </p:grpSpPr>
              <p:sp>
                <p:nvSpPr>
                  <p:cNvPr id="17501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4862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  <p:sp>
                <p:nvSpPr>
                  <p:cNvPr id="17502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4934" y="1616"/>
                    <a:ext cx="64" cy="6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</p:grpSp>
          <p:sp>
            <p:nvSpPr>
              <p:cNvPr id="17440" name="Oval 357"/>
              <p:cNvSpPr>
                <a:spLocks noChangeArrowheads="1"/>
              </p:cNvSpPr>
              <p:nvPr/>
            </p:nvSpPr>
            <p:spPr bwMode="auto">
              <a:xfrm>
                <a:off x="4794" y="1952"/>
                <a:ext cx="64" cy="64"/>
              </a:xfrm>
              <a:prstGeom prst="ellipse">
                <a:avLst/>
              </a:prstGeom>
              <a:solidFill>
                <a:srgbClr val="555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441" name="Oval 358"/>
              <p:cNvSpPr>
                <a:spLocks noChangeArrowheads="1"/>
              </p:cNvSpPr>
              <p:nvPr/>
            </p:nvSpPr>
            <p:spPr bwMode="auto">
              <a:xfrm>
                <a:off x="494" y="1360"/>
                <a:ext cx="64" cy="64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7442" name="Group 359"/>
              <p:cNvGrpSpPr>
                <a:grpSpLocks/>
              </p:cNvGrpSpPr>
              <p:nvPr/>
            </p:nvGrpSpPr>
            <p:grpSpPr bwMode="auto">
              <a:xfrm>
                <a:off x="2902" y="1936"/>
                <a:ext cx="264" cy="96"/>
                <a:chOff x="2902" y="1936"/>
                <a:chExt cx="264" cy="96"/>
              </a:xfrm>
            </p:grpSpPr>
            <p:sp>
              <p:nvSpPr>
                <p:cNvPr id="17467" name="Freeform 360"/>
                <p:cNvSpPr>
                  <a:spLocks/>
                </p:cNvSpPr>
                <p:nvPr/>
              </p:nvSpPr>
              <p:spPr bwMode="auto">
                <a:xfrm>
                  <a:off x="3062" y="1936"/>
                  <a:ext cx="104" cy="96"/>
                </a:xfrm>
                <a:custGeom>
                  <a:avLst/>
                  <a:gdLst>
                    <a:gd name="T0" fmla="*/ 104 w 104"/>
                    <a:gd name="T1" fmla="*/ 48 h 96"/>
                    <a:gd name="T2" fmla="*/ 0 w 104"/>
                    <a:gd name="T3" fmla="*/ 96 h 96"/>
                    <a:gd name="T4" fmla="*/ 32 w 104"/>
                    <a:gd name="T5" fmla="*/ 48 h 96"/>
                    <a:gd name="T6" fmla="*/ 0 w 104"/>
                    <a:gd name="T7" fmla="*/ 0 h 96"/>
                    <a:gd name="T8" fmla="*/ 104 w 104"/>
                    <a:gd name="T9" fmla="*/ 48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96"/>
                    <a:gd name="T17" fmla="*/ 104 w 104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96">
                      <a:moveTo>
                        <a:pt x="104" y="48"/>
                      </a:moveTo>
                      <a:lnTo>
                        <a:pt x="0" y="96"/>
                      </a:lnTo>
                      <a:lnTo>
                        <a:pt x="32" y="48"/>
                      </a:lnTo>
                      <a:lnTo>
                        <a:pt x="0" y="0"/>
                      </a:lnTo>
                      <a:lnTo>
                        <a:pt x="104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7468" name="Line 361"/>
                <p:cNvSpPr>
                  <a:spLocks noChangeShapeType="1"/>
                </p:cNvSpPr>
                <p:nvPr/>
              </p:nvSpPr>
              <p:spPr bwMode="auto">
                <a:xfrm>
                  <a:off x="2902" y="1984"/>
                  <a:ext cx="19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7443" name="Group 362"/>
              <p:cNvGrpSpPr>
                <a:grpSpLocks/>
              </p:cNvGrpSpPr>
              <p:nvPr/>
            </p:nvGrpSpPr>
            <p:grpSpPr bwMode="auto">
              <a:xfrm>
                <a:off x="2602" y="1984"/>
                <a:ext cx="224" cy="96"/>
                <a:chOff x="2590" y="1992"/>
                <a:chExt cx="224" cy="96"/>
              </a:xfrm>
            </p:grpSpPr>
            <p:sp>
              <p:nvSpPr>
                <p:cNvPr id="17465" name="Freeform 363"/>
                <p:cNvSpPr>
                  <a:spLocks/>
                </p:cNvSpPr>
                <p:nvPr/>
              </p:nvSpPr>
              <p:spPr bwMode="auto">
                <a:xfrm>
                  <a:off x="2590" y="1992"/>
                  <a:ext cx="104" cy="96"/>
                </a:xfrm>
                <a:custGeom>
                  <a:avLst/>
                  <a:gdLst>
                    <a:gd name="T0" fmla="*/ 0 w 104"/>
                    <a:gd name="T1" fmla="*/ 48 h 96"/>
                    <a:gd name="T2" fmla="*/ 104 w 104"/>
                    <a:gd name="T3" fmla="*/ 0 h 96"/>
                    <a:gd name="T4" fmla="*/ 72 w 104"/>
                    <a:gd name="T5" fmla="*/ 48 h 96"/>
                    <a:gd name="T6" fmla="*/ 104 w 104"/>
                    <a:gd name="T7" fmla="*/ 96 h 96"/>
                    <a:gd name="T8" fmla="*/ 0 w 104"/>
                    <a:gd name="T9" fmla="*/ 48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96"/>
                    <a:gd name="T17" fmla="*/ 104 w 104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96">
                      <a:moveTo>
                        <a:pt x="0" y="48"/>
                      </a:moveTo>
                      <a:lnTo>
                        <a:pt x="104" y="0"/>
                      </a:lnTo>
                      <a:lnTo>
                        <a:pt x="72" y="48"/>
                      </a:lnTo>
                      <a:lnTo>
                        <a:pt x="104" y="96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AA0000"/>
                </a:solidFill>
                <a:ln w="12700">
                  <a:solidFill>
                    <a:srgbClr val="AA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7466" name="Line 364"/>
                <p:cNvSpPr>
                  <a:spLocks noChangeShapeType="1"/>
                </p:cNvSpPr>
                <p:nvPr/>
              </p:nvSpPr>
              <p:spPr bwMode="auto">
                <a:xfrm>
                  <a:off x="2662" y="2040"/>
                  <a:ext cx="152" cy="1"/>
                </a:xfrm>
                <a:prstGeom prst="line">
                  <a:avLst/>
                </a:prstGeom>
                <a:noFill/>
                <a:ln w="25400">
                  <a:solidFill>
                    <a:srgbClr val="AA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7444" name="Group 365"/>
              <p:cNvGrpSpPr>
                <a:grpSpLocks/>
              </p:cNvGrpSpPr>
              <p:nvPr/>
            </p:nvGrpSpPr>
            <p:grpSpPr bwMode="auto">
              <a:xfrm>
                <a:off x="4838" y="1936"/>
                <a:ext cx="264" cy="96"/>
                <a:chOff x="4838" y="1920"/>
                <a:chExt cx="264" cy="96"/>
              </a:xfrm>
            </p:grpSpPr>
            <p:sp>
              <p:nvSpPr>
                <p:cNvPr id="17463" name="Freeform 366"/>
                <p:cNvSpPr>
                  <a:spLocks/>
                </p:cNvSpPr>
                <p:nvPr/>
              </p:nvSpPr>
              <p:spPr bwMode="auto">
                <a:xfrm>
                  <a:off x="4998" y="1920"/>
                  <a:ext cx="104" cy="96"/>
                </a:xfrm>
                <a:custGeom>
                  <a:avLst/>
                  <a:gdLst>
                    <a:gd name="T0" fmla="*/ 104 w 104"/>
                    <a:gd name="T1" fmla="*/ 48 h 96"/>
                    <a:gd name="T2" fmla="*/ 0 w 104"/>
                    <a:gd name="T3" fmla="*/ 96 h 96"/>
                    <a:gd name="T4" fmla="*/ 32 w 104"/>
                    <a:gd name="T5" fmla="*/ 48 h 96"/>
                    <a:gd name="T6" fmla="*/ 0 w 104"/>
                    <a:gd name="T7" fmla="*/ 0 h 96"/>
                    <a:gd name="T8" fmla="*/ 104 w 104"/>
                    <a:gd name="T9" fmla="*/ 48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96"/>
                    <a:gd name="T17" fmla="*/ 104 w 104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96">
                      <a:moveTo>
                        <a:pt x="104" y="48"/>
                      </a:moveTo>
                      <a:lnTo>
                        <a:pt x="0" y="96"/>
                      </a:lnTo>
                      <a:lnTo>
                        <a:pt x="32" y="48"/>
                      </a:lnTo>
                      <a:lnTo>
                        <a:pt x="0" y="0"/>
                      </a:lnTo>
                      <a:lnTo>
                        <a:pt x="104" y="48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1270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7464" name="Line 367"/>
                <p:cNvSpPr>
                  <a:spLocks noChangeShapeType="1"/>
                </p:cNvSpPr>
                <p:nvPr/>
              </p:nvSpPr>
              <p:spPr bwMode="auto">
                <a:xfrm>
                  <a:off x="4838" y="1968"/>
                  <a:ext cx="192" cy="1"/>
                </a:xfrm>
                <a:prstGeom prst="line">
                  <a:avLst/>
                </a:prstGeom>
                <a:noFill/>
                <a:ln w="25400">
                  <a:solidFill>
                    <a:srgbClr val="55555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7445" name="Rectangle 371"/>
              <p:cNvSpPr>
                <a:spLocks noChangeArrowheads="1"/>
              </p:cNvSpPr>
              <p:nvPr/>
            </p:nvSpPr>
            <p:spPr bwMode="auto">
              <a:xfrm>
                <a:off x="846" y="2536"/>
                <a:ext cx="70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no applied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46" name="Rectangle 373"/>
              <p:cNvSpPr>
                <a:spLocks noChangeArrowheads="1"/>
              </p:cNvSpPr>
              <p:nvPr/>
            </p:nvSpPr>
            <p:spPr bwMode="auto">
              <a:xfrm>
                <a:off x="2534" y="2536"/>
                <a:ext cx="5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applied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47" name="Rectangle 375"/>
              <p:cNvSpPr>
                <a:spLocks noChangeArrowheads="1"/>
              </p:cNvSpPr>
              <p:nvPr/>
            </p:nvSpPr>
            <p:spPr bwMode="auto">
              <a:xfrm>
                <a:off x="566" y="1216"/>
                <a:ext cx="5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valence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48" name="Rectangle 376"/>
              <p:cNvSpPr>
                <a:spLocks noChangeArrowheads="1"/>
              </p:cNvSpPr>
              <p:nvPr/>
            </p:nvSpPr>
            <p:spPr bwMode="auto">
              <a:xfrm>
                <a:off x="566" y="1384"/>
                <a:ext cx="5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electron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49" name="Oval 377"/>
              <p:cNvSpPr>
                <a:spLocks noChangeArrowheads="1"/>
              </p:cNvSpPr>
              <p:nvPr/>
            </p:nvSpPr>
            <p:spPr bwMode="auto">
              <a:xfrm>
                <a:off x="1286" y="1328"/>
                <a:ext cx="160" cy="16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450" name="Rectangle 378"/>
              <p:cNvSpPr>
                <a:spLocks noChangeArrowheads="1"/>
              </p:cNvSpPr>
              <p:nvPr/>
            </p:nvSpPr>
            <p:spPr bwMode="auto">
              <a:xfrm>
                <a:off x="1502" y="1320"/>
                <a:ext cx="55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dirty="0">
                    <a:solidFill>
                      <a:srgbClr val="AA0000"/>
                    </a:solidFill>
                    <a:latin typeface="Arial" charset="0"/>
                  </a:rPr>
                  <a:t>C</a:t>
                </a:r>
                <a:r>
                  <a:rPr lang="en-US" sz="1800" dirty="0" smtClean="0">
                    <a:solidFill>
                      <a:srgbClr val="AA0000"/>
                    </a:solidFill>
                    <a:latin typeface="Arial" charset="0"/>
                  </a:rPr>
                  <a:t> </a:t>
                </a:r>
                <a:r>
                  <a:rPr lang="en-US" sz="1800" dirty="0">
                    <a:solidFill>
                      <a:srgbClr val="AA0000"/>
                    </a:solidFill>
                    <a:latin typeface="Arial" charset="0"/>
                  </a:rPr>
                  <a:t>atom</a:t>
                </a:r>
                <a:endParaRPr lang="en-US" dirty="0">
                  <a:latin typeface="Arial" charset="0"/>
                </a:endParaRPr>
              </a:p>
            </p:txBody>
          </p:sp>
          <p:sp>
            <p:nvSpPr>
              <p:cNvPr id="17451" name="Rectangle 379"/>
              <p:cNvSpPr>
                <a:spLocks noChangeArrowheads="1"/>
              </p:cNvSpPr>
              <p:nvPr/>
            </p:nvSpPr>
            <p:spPr bwMode="auto">
              <a:xfrm>
                <a:off x="4262" y="2536"/>
                <a:ext cx="5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applied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52" name="Rectangle 381"/>
              <p:cNvSpPr>
                <a:spLocks noChangeArrowheads="1"/>
              </p:cNvSpPr>
              <p:nvPr/>
            </p:nvSpPr>
            <p:spPr bwMode="auto">
              <a:xfrm>
                <a:off x="3902" y="1240"/>
                <a:ext cx="5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electron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53" name="Rectangle 382"/>
              <p:cNvSpPr>
                <a:spLocks noChangeArrowheads="1"/>
              </p:cNvSpPr>
              <p:nvPr/>
            </p:nvSpPr>
            <p:spPr bwMode="auto">
              <a:xfrm>
                <a:off x="4486" y="1240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AA0000"/>
                    </a:solidFill>
                    <a:latin typeface="Arial Rounded MT Bold" charset="0"/>
                  </a:rPr>
                  <a:t>   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54" name="Rectangle 383"/>
              <p:cNvSpPr>
                <a:spLocks noChangeArrowheads="1"/>
              </p:cNvSpPr>
              <p:nvPr/>
            </p:nvSpPr>
            <p:spPr bwMode="auto">
              <a:xfrm>
                <a:off x="4630" y="1240"/>
                <a:ext cx="2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dirty="0">
                    <a:solidFill>
                      <a:srgbClr val="AA0000"/>
                    </a:solidFill>
                    <a:latin typeface="Arial" charset="0"/>
                  </a:rPr>
                  <a:t>hole</a:t>
                </a:r>
                <a:endParaRPr lang="en-US" dirty="0">
                  <a:latin typeface="Arial" charset="0"/>
                </a:endParaRPr>
              </a:p>
            </p:txBody>
          </p:sp>
          <p:sp>
            <p:nvSpPr>
              <p:cNvPr id="17455" name="Rectangle 384"/>
              <p:cNvSpPr>
                <a:spLocks noChangeArrowheads="1"/>
              </p:cNvSpPr>
              <p:nvPr/>
            </p:nvSpPr>
            <p:spPr bwMode="auto">
              <a:xfrm>
                <a:off x="4926" y="1240"/>
                <a:ext cx="1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AA0000"/>
                    </a:solidFill>
                    <a:latin typeface="Arial Rounded MT Bold" charset="0"/>
                  </a:rPr>
                  <a:t>     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56" name="Rectangle 385"/>
              <p:cNvSpPr>
                <a:spLocks noChangeArrowheads="1"/>
              </p:cNvSpPr>
              <p:nvPr/>
            </p:nvSpPr>
            <p:spPr bwMode="auto">
              <a:xfrm>
                <a:off x="3902" y="1408"/>
                <a:ext cx="8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pair migration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17457" name="Oval 386"/>
              <p:cNvSpPr>
                <a:spLocks noChangeArrowheads="1"/>
              </p:cNvSpPr>
              <p:nvPr/>
            </p:nvSpPr>
            <p:spPr bwMode="auto">
              <a:xfrm>
                <a:off x="4527" y="1303"/>
                <a:ext cx="56" cy="56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458" name="Oval 387"/>
              <p:cNvSpPr>
                <a:spLocks noChangeArrowheads="1"/>
              </p:cNvSpPr>
              <p:nvPr/>
            </p:nvSpPr>
            <p:spPr bwMode="auto">
              <a:xfrm>
                <a:off x="4954" y="1300"/>
                <a:ext cx="56" cy="56"/>
              </a:xfrm>
              <a:prstGeom prst="ellipse">
                <a:avLst/>
              </a:prstGeom>
              <a:solidFill>
                <a:srgbClr val="AA0000"/>
              </a:solidFill>
              <a:ln w="12700">
                <a:solidFill>
                  <a:srgbClr val="AA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459" name="Oval 239"/>
              <p:cNvSpPr>
                <a:spLocks noChangeArrowheads="1"/>
              </p:cNvSpPr>
              <p:nvPr/>
            </p:nvSpPr>
            <p:spPr bwMode="auto">
              <a:xfrm>
                <a:off x="2858" y="1948"/>
                <a:ext cx="64" cy="64"/>
              </a:xfrm>
              <a:prstGeom prst="ellipse">
                <a:avLst/>
              </a:prstGeom>
              <a:solidFill>
                <a:srgbClr val="555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7460" name="Group 393"/>
              <p:cNvGrpSpPr>
                <a:grpSpLocks/>
              </p:cNvGrpSpPr>
              <p:nvPr/>
            </p:nvGrpSpPr>
            <p:grpSpPr bwMode="auto">
              <a:xfrm>
                <a:off x="3977" y="2285"/>
                <a:ext cx="224" cy="96"/>
                <a:chOff x="2590" y="1992"/>
                <a:chExt cx="224" cy="96"/>
              </a:xfrm>
            </p:grpSpPr>
            <p:sp>
              <p:nvSpPr>
                <p:cNvPr id="17461" name="Freeform 394"/>
                <p:cNvSpPr>
                  <a:spLocks/>
                </p:cNvSpPr>
                <p:nvPr/>
              </p:nvSpPr>
              <p:spPr bwMode="auto">
                <a:xfrm>
                  <a:off x="2590" y="1992"/>
                  <a:ext cx="104" cy="96"/>
                </a:xfrm>
                <a:custGeom>
                  <a:avLst/>
                  <a:gdLst>
                    <a:gd name="T0" fmla="*/ 0 w 104"/>
                    <a:gd name="T1" fmla="*/ 48 h 96"/>
                    <a:gd name="T2" fmla="*/ 104 w 104"/>
                    <a:gd name="T3" fmla="*/ 0 h 96"/>
                    <a:gd name="T4" fmla="*/ 72 w 104"/>
                    <a:gd name="T5" fmla="*/ 48 h 96"/>
                    <a:gd name="T6" fmla="*/ 104 w 104"/>
                    <a:gd name="T7" fmla="*/ 96 h 96"/>
                    <a:gd name="T8" fmla="*/ 0 w 104"/>
                    <a:gd name="T9" fmla="*/ 48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96"/>
                    <a:gd name="T17" fmla="*/ 104 w 104"/>
                    <a:gd name="T18" fmla="*/ 96 h 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96">
                      <a:moveTo>
                        <a:pt x="0" y="48"/>
                      </a:moveTo>
                      <a:lnTo>
                        <a:pt x="104" y="0"/>
                      </a:lnTo>
                      <a:lnTo>
                        <a:pt x="72" y="48"/>
                      </a:lnTo>
                      <a:lnTo>
                        <a:pt x="104" y="96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AA0000"/>
                </a:solidFill>
                <a:ln w="12700">
                  <a:solidFill>
                    <a:srgbClr val="AA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7462" name="Line 395"/>
                <p:cNvSpPr>
                  <a:spLocks noChangeShapeType="1"/>
                </p:cNvSpPr>
                <p:nvPr/>
              </p:nvSpPr>
              <p:spPr bwMode="auto">
                <a:xfrm>
                  <a:off x="2662" y="2040"/>
                  <a:ext cx="152" cy="1"/>
                </a:xfrm>
                <a:prstGeom prst="line">
                  <a:avLst/>
                </a:prstGeom>
                <a:noFill/>
                <a:ln w="25400">
                  <a:solidFill>
                    <a:srgbClr val="AA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8710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605BBC-465E-134A-BE5B-E06C0176D962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43" y="105033"/>
            <a:ext cx="8669750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sz="3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Number of Charge Carriers</a:t>
            </a:r>
            <a:endParaRPr lang="en-US" sz="36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  <a:sym typeface="Symbol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7194" y="1000918"/>
            <a:ext cx="4286250" cy="1598613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en-US" sz="2400" b="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Intrinsic Conductivity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en-US" sz="2400" b="0" dirty="0">
                <a:latin typeface="Arial" charset="0"/>
                <a:ea typeface="ＭＳ Ｐゴシック" charset="0"/>
                <a:cs typeface="Arial" charset="0"/>
                <a:sym typeface="Symbol" charset="0"/>
              </a:rPr>
              <a:t>		</a:t>
            </a:r>
          </a:p>
        </p:txBody>
      </p:sp>
      <p:grpSp>
        <p:nvGrpSpPr>
          <p:cNvPr id="18439" name="Group 25"/>
          <p:cNvGrpSpPr>
            <a:grpSpLocks/>
          </p:cNvGrpSpPr>
          <p:nvPr/>
        </p:nvGrpSpPr>
        <p:grpSpPr bwMode="auto">
          <a:xfrm>
            <a:off x="3556384" y="1014673"/>
            <a:ext cx="2311400" cy="482600"/>
            <a:chOff x="5362098" y="1764592"/>
            <a:chExt cx="2311400" cy="482600"/>
          </a:xfrm>
        </p:grpSpPr>
        <p:sp>
          <p:nvSpPr>
            <p:cNvPr id="18448" name="Rectangle 4"/>
            <p:cNvSpPr>
              <a:spLocks noChangeArrowheads="1"/>
            </p:cNvSpPr>
            <p:nvPr/>
          </p:nvSpPr>
          <p:spPr bwMode="auto">
            <a:xfrm>
              <a:off x="7325835" y="1816980"/>
              <a:ext cx="330200" cy="3810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49" name="Rectangle 5"/>
            <p:cNvSpPr>
              <a:spLocks noChangeArrowheads="1"/>
            </p:cNvSpPr>
            <p:nvPr/>
          </p:nvSpPr>
          <p:spPr bwMode="auto">
            <a:xfrm>
              <a:off x="6327298" y="1816980"/>
              <a:ext cx="352425" cy="381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8450" name="Rectangle 6"/>
            <p:cNvSpPr>
              <a:spLocks noChangeArrowheads="1"/>
            </p:cNvSpPr>
            <p:nvPr/>
          </p:nvSpPr>
          <p:spPr bwMode="auto">
            <a:xfrm>
              <a:off x="5362098" y="1816980"/>
              <a:ext cx="319088" cy="3810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aphicFrame>
          <p:nvGraphicFramePr>
            <p:cNvPr id="18451" name="Object 13"/>
            <p:cNvGraphicFramePr>
              <a:graphicFrameLocks noChangeAspect="1"/>
            </p:cNvGraphicFramePr>
            <p:nvPr/>
          </p:nvGraphicFramePr>
          <p:xfrm>
            <a:off x="5404960" y="1764592"/>
            <a:ext cx="2268538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2" name="Equation" r:id="rId4" imgW="1193800" imgH="254000" progId="Equation.3">
                    <p:embed/>
                  </p:oleObj>
                </mc:Choice>
                <mc:Fallback>
                  <p:oleObj name="Equation" r:id="rId4" imgW="11938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60" y="1764592"/>
                          <a:ext cx="2268538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160355" y="1716310"/>
            <a:ext cx="5424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  for intrinsic semiconductor </a:t>
            </a:r>
            <a:r>
              <a:rPr lang="en-US" sz="2000" i="1" dirty="0">
                <a:latin typeface="Arial" charset="0"/>
                <a:cs typeface="Arial" charset="0"/>
                <a:sym typeface="Symbol" charset="0"/>
              </a:rPr>
              <a:t>n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 = </a:t>
            </a:r>
            <a:r>
              <a:rPr lang="en-US" sz="2000" i="1" dirty="0">
                <a:latin typeface="Arial" charset="0"/>
                <a:cs typeface="Arial" charset="0"/>
                <a:sym typeface="Symbol" charset="0"/>
              </a:rPr>
              <a:t>p = </a:t>
            </a:r>
            <a:r>
              <a:rPr lang="en-US" sz="2000" i="1" dirty="0" err="1">
                <a:latin typeface="Arial" charset="0"/>
                <a:cs typeface="Arial" charset="0"/>
                <a:sym typeface="Symbol" charset="0"/>
              </a:rPr>
              <a:t>n</a:t>
            </a:r>
            <a:r>
              <a:rPr lang="en-US" sz="2000" i="1" baseline="-25000" dirty="0" err="1">
                <a:latin typeface="Arial" charset="0"/>
                <a:cs typeface="Arial" charset="0"/>
                <a:sym typeface="Symbol" charset="0"/>
              </a:rPr>
              <a:t>i</a:t>
            </a:r>
            <a:endParaRPr lang="en-US" sz="2000" i="1" dirty="0">
              <a:latin typeface="Arial" charset="0"/>
              <a:cs typeface="Arial" charset="0"/>
              <a:sym typeface="Symbol" charset="0"/>
            </a:endParaRPr>
          </a:p>
        </p:txBody>
      </p:sp>
      <p:pic>
        <p:nvPicPr>
          <p:cNvPr id="29" name="Picture 61" descr="Fig_18_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7" y="2449513"/>
            <a:ext cx="3198812" cy="31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12242"/>
              </p:ext>
            </p:extLst>
          </p:nvPr>
        </p:nvGraphicFramePr>
        <p:xfrm>
          <a:off x="6021388" y="2449513"/>
          <a:ext cx="160813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3" name="Equation" r:id="rId7" imgW="673100" imgH="266700" progId="Equation.3">
                  <p:embed/>
                </p:oleObj>
              </mc:Choice>
              <mc:Fallback>
                <p:oleObj name="Equation" r:id="rId7" imgW="6731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388" y="2449513"/>
                        <a:ext cx="1608137" cy="642937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62"/>
          <p:cNvGrpSpPr>
            <a:grpSpLocks/>
          </p:cNvGrpSpPr>
          <p:nvPr/>
        </p:nvGrpSpPr>
        <p:grpSpPr bwMode="auto">
          <a:xfrm>
            <a:off x="5797550" y="1716311"/>
            <a:ext cx="2087563" cy="482600"/>
            <a:chOff x="5117826" y="1965510"/>
            <a:chExt cx="2086449" cy="482600"/>
          </a:xfrm>
        </p:grpSpPr>
        <p:sp>
          <p:nvSpPr>
            <p:cNvPr id="35" name="Rectangle 158"/>
            <p:cNvSpPr>
              <a:spLocks noChangeArrowheads="1"/>
            </p:cNvSpPr>
            <p:nvPr/>
          </p:nvSpPr>
          <p:spPr bwMode="auto">
            <a:xfrm>
              <a:off x="6770834" y="2017898"/>
              <a:ext cx="330200" cy="3810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" name="Rectangle 159"/>
            <p:cNvSpPr>
              <a:spLocks noChangeArrowheads="1"/>
            </p:cNvSpPr>
            <p:nvPr/>
          </p:nvSpPr>
          <p:spPr bwMode="auto">
            <a:xfrm>
              <a:off x="6251709" y="2017898"/>
              <a:ext cx="264501" cy="381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7" name="Rectangle 160"/>
            <p:cNvSpPr>
              <a:spLocks noChangeArrowheads="1"/>
            </p:cNvSpPr>
            <p:nvPr/>
          </p:nvSpPr>
          <p:spPr bwMode="auto">
            <a:xfrm>
              <a:off x="5117826" y="2017898"/>
              <a:ext cx="319088" cy="3810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aphicFrame>
          <p:nvGraphicFramePr>
            <p:cNvPr id="38" name="Object 161"/>
            <p:cNvGraphicFramePr>
              <a:graphicFrameLocks noChangeAspect="1"/>
            </p:cNvGraphicFramePr>
            <p:nvPr/>
          </p:nvGraphicFramePr>
          <p:xfrm>
            <a:off x="5153225" y="1965510"/>
            <a:ext cx="205105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4" name="Equation" r:id="rId9" imgW="1079500" imgH="254000" progId="Equation.3">
                    <p:embed/>
                  </p:oleObj>
                </mc:Choice>
                <mc:Fallback>
                  <p:oleObj name="Equation" r:id="rId9" imgW="10795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3225" y="1965510"/>
                          <a:ext cx="2051050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5567061" y="4782998"/>
            <a:ext cx="1364977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material</a:t>
            </a:r>
          </a:p>
          <a:p>
            <a:r>
              <a:rPr lang="en-US" sz="1800" dirty="0">
                <a:latin typeface="Arial" charset="0"/>
              </a:rPr>
              <a:t>    </a:t>
            </a:r>
            <a:r>
              <a:rPr lang="en-US" sz="1800" dirty="0" smtClean="0">
                <a:latin typeface="Arial" charset="0"/>
              </a:rPr>
              <a:t>Diamond</a:t>
            </a:r>
          </a:p>
          <a:p>
            <a:r>
              <a:rPr lang="en-US" dirty="0" smtClean="0">
                <a:latin typeface="Arial" charset="0"/>
              </a:rPr>
              <a:t>    </a:t>
            </a:r>
            <a:r>
              <a:rPr lang="en-US" sz="1800" dirty="0" smtClean="0">
                <a:latin typeface="Arial" charset="0"/>
              </a:rPr>
              <a:t>Si</a:t>
            </a:r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    </a:t>
            </a:r>
            <a:r>
              <a:rPr lang="en-US" sz="1800" dirty="0" err="1">
                <a:latin typeface="Arial" charset="0"/>
              </a:rPr>
              <a:t>Ge</a:t>
            </a:r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    </a:t>
            </a:r>
            <a:r>
              <a:rPr lang="en-US" sz="1800" dirty="0" err="1">
                <a:latin typeface="Arial" charset="0"/>
              </a:rPr>
              <a:t>GaP</a:t>
            </a:r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    </a:t>
            </a:r>
            <a:r>
              <a:rPr lang="en-US" sz="1800" dirty="0" err="1">
                <a:latin typeface="Arial" charset="0"/>
              </a:rPr>
              <a:t>CdS</a:t>
            </a:r>
            <a:endParaRPr lang="en-US" sz="1800" dirty="0">
              <a:latin typeface="Arial" charset="0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6752923" y="4782998"/>
            <a:ext cx="1647657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band gap (</a:t>
            </a:r>
            <a:r>
              <a:rPr lang="en-US" sz="1800" dirty="0" err="1">
                <a:latin typeface="Arial" charset="0"/>
              </a:rPr>
              <a:t>eV</a:t>
            </a:r>
            <a:r>
              <a:rPr lang="en-US" sz="1800" dirty="0">
                <a:latin typeface="Arial" charset="0"/>
              </a:rPr>
              <a:t>)</a:t>
            </a:r>
          </a:p>
          <a:p>
            <a:r>
              <a:rPr lang="en-US" sz="1800" dirty="0">
                <a:latin typeface="Arial" charset="0"/>
              </a:rPr>
              <a:t>       </a:t>
            </a:r>
            <a:r>
              <a:rPr lang="en-US" sz="1800" dirty="0" smtClean="0">
                <a:latin typeface="Arial" charset="0"/>
              </a:rPr>
              <a:t>5</a:t>
            </a:r>
          </a:p>
          <a:p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      </a:t>
            </a:r>
            <a:r>
              <a:rPr lang="en-US" sz="1800" dirty="0" smtClean="0">
                <a:latin typeface="Arial" charset="0"/>
              </a:rPr>
              <a:t>1.11</a:t>
            </a:r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       0.67</a:t>
            </a:r>
          </a:p>
          <a:p>
            <a:r>
              <a:rPr lang="en-US" sz="1800" dirty="0">
                <a:latin typeface="Arial" charset="0"/>
              </a:rPr>
              <a:t>       2.25</a:t>
            </a:r>
          </a:p>
          <a:p>
            <a:r>
              <a:rPr lang="en-US" sz="1800" dirty="0">
                <a:latin typeface="Arial" charset="0"/>
              </a:rPr>
              <a:t>       2.40</a:t>
            </a:r>
          </a:p>
        </p:txBody>
      </p:sp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06839"/>
              </p:ext>
            </p:extLst>
          </p:nvPr>
        </p:nvGraphicFramePr>
        <p:xfrm>
          <a:off x="5949648" y="3469085"/>
          <a:ext cx="16065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" name="Equation" r:id="rId11" imgW="673100" imgH="228600" progId="Equation.3">
                  <p:embed/>
                </p:oleObj>
              </mc:Choice>
              <mc:Fallback>
                <p:oleObj name="Equation" r:id="rId11" imgW="673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648" y="3469085"/>
                        <a:ext cx="1606550" cy="549275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/>
          <p:cNvSpPr/>
          <p:nvPr/>
        </p:nvSpPr>
        <p:spPr>
          <a:xfrm>
            <a:off x="4874009" y="2481263"/>
            <a:ext cx="4046584" cy="1812817"/>
          </a:xfrm>
          <a:prstGeom prst="rect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013041" y="4294080"/>
            <a:ext cx="4406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790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Elica.thmx</Template>
  <TotalTime>1587</TotalTime>
  <Words>1638</Words>
  <Application>Microsoft Macintosh PowerPoint</Application>
  <PresentationFormat>Presentazione su schermo (4:3)</PresentationFormat>
  <Paragraphs>348</Paragraphs>
  <Slides>45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45</vt:i4>
      </vt:variant>
    </vt:vector>
  </HeadingPairs>
  <TitlesOfParts>
    <vt:vector size="48" baseType="lpstr">
      <vt:lpstr>Elica</vt:lpstr>
      <vt:lpstr>Equation</vt:lpstr>
      <vt:lpstr>Microsoft Equation</vt:lpstr>
      <vt:lpstr>THIN FILMS CHARACTERIZATION   A. Serra   CEDAD - CEnter of Applied Physics, DAting and Diagnostics Department of Mathematics and Physics "Ennio De Giorgi  University of Salento  INFN-National Institute for Nuclear Physics Via per Arnesano, 73100, Lecce </vt:lpstr>
      <vt:lpstr>Presentazione di PowerPoint</vt:lpstr>
      <vt:lpstr>Presentazione di PowerPoint</vt:lpstr>
      <vt:lpstr>From single atom to solid-state</vt:lpstr>
      <vt:lpstr>Chemical-physical properties depend on:</vt:lpstr>
      <vt:lpstr>It is well known that Insulators &amp; Semiconductors ........</vt:lpstr>
      <vt:lpstr>...........................charge carriers in insulators and semiconductors</vt:lpstr>
      <vt:lpstr>Intrinsic semiconduction in terms of electron and hole migration</vt:lpstr>
      <vt:lpstr>Number of Charge Carriers</vt:lpstr>
      <vt:lpstr>Intrinsic vs Extrinsic Conduction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del Salento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 FILMS CHARACTERIZATION</dc:title>
  <dc:creator>Antonio Serra</dc:creator>
  <cp:lastModifiedBy>Antonio Serra</cp:lastModifiedBy>
  <cp:revision>81</cp:revision>
  <dcterms:created xsi:type="dcterms:W3CDTF">2019-05-06T09:34:44Z</dcterms:created>
  <dcterms:modified xsi:type="dcterms:W3CDTF">2019-05-14T07:37:29Z</dcterms:modified>
</cp:coreProperties>
</file>