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30"/>
  </p:notesMasterIdLst>
  <p:sldIdLst>
    <p:sldId id="264" r:id="rId2"/>
    <p:sldId id="308" r:id="rId3"/>
    <p:sldId id="309" r:id="rId4"/>
    <p:sldId id="310" r:id="rId5"/>
    <p:sldId id="330" r:id="rId6"/>
    <p:sldId id="328" r:id="rId7"/>
    <p:sldId id="324" r:id="rId8"/>
    <p:sldId id="318" r:id="rId9"/>
    <p:sldId id="314" r:id="rId10"/>
    <p:sldId id="316" r:id="rId11"/>
    <p:sldId id="317" r:id="rId12"/>
    <p:sldId id="313" r:id="rId13"/>
    <p:sldId id="320" r:id="rId14"/>
    <p:sldId id="319" r:id="rId15"/>
    <p:sldId id="327" r:id="rId16"/>
    <p:sldId id="323" r:id="rId17"/>
    <p:sldId id="321" r:id="rId18"/>
    <p:sldId id="322" r:id="rId19"/>
    <p:sldId id="325" r:id="rId20"/>
    <p:sldId id="329" r:id="rId21"/>
    <p:sldId id="288" r:id="rId22"/>
    <p:sldId id="293" r:id="rId23"/>
    <p:sldId id="296" r:id="rId24"/>
    <p:sldId id="295" r:id="rId25"/>
    <p:sldId id="298" r:id="rId26"/>
    <p:sldId id="331" r:id="rId27"/>
    <p:sldId id="304" r:id="rId28"/>
    <p:sldId id="306" r:id="rId29"/>
  </p:sldIdLst>
  <p:sldSz cx="12192000" cy="6858000"/>
  <p:notesSz cx="7099300"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009900"/>
    <a:srgbClr val="C41A7F"/>
    <a:srgbClr val="C769B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6" autoAdjust="0"/>
    <p:restoredTop sz="86330" autoAdjust="0"/>
  </p:normalViewPr>
  <p:slideViewPr>
    <p:cSldViewPr snapToGrid="0">
      <p:cViewPr>
        <p:scale>
          <a:sx n="50" d="100"/>
          <a:sy n="50" d="100"/>
        </p:scale>
        <p:origin x="-1314" y="-234"/>
      </p:cViewPr>
      <p:guideLst>
        <p:guide orient="horz" pos="2328"/>
        <p:guide pos="3861"/>
      </p:guideLst>
    </p:cSldViewPr>
  </p:slideViewPr>
  <p:notesTextViewPr>
    <p:cViewPr>
      <p:scale>
        <a:sx n="1" d="1"/>
        <a:sy n="1" d="1"/>
      </p:scale>
      <p:origin x="0" y="252"/>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1A04F455-9882-4FDD-B50D-F074464A86FB}" type="datetimeFigureOut">
              <a:rPr lang="zh-CN" altLang="en-US" smtClean="0"/>
              <a:pPr/>
              <a:t>2019/5/14</a:t>
            </a:fld>
            <a:endParaRPr lang="zh-CN" altLang="en-US"/>
          </a:p>
        </p:txBody>
      </p:sp>
      <p:sp>
        <p:nvSpPr>
          <p:cNvPr id="4" name="幻灯片图像占位符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ED56800-F292-4382-B5B5-1D407D3D2651}" type="slidenum">
              <a:rPr lang="zh-CN" altLang="en-US" smtClean="0"/>
              <a:pPr/>
              <a:t>‹#›</a:t>
            </a:fld>
            <a:endParaRPr lang="zh-CN" altLang="en-US"/>
          </a:p>
        </p:txBody>
      </p:sp>
    </p:spTree>
    <p:extLst>
      <p:ext uri="{BB962C8B-B14F-4D97-AF65-F5344CB8AC3E}">
        <p14:creationId xmlns:p14="http://schemas.microsoft.com/office/powerpoint/2010/main" xmlns="" val="386063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latin typeface="+mn-lt"/>
                <a:ea typeface="+mn-ea"/>
                <a:cs typeface="+mn-cs"/>
              </a:rPr>
              <a:t>There are many methods of characterization test for DLC films. For example, XPS is used to analyze the type and chemical states of the elements. Generally, the content of sp3 and sp2 type carbon bonds, binding energies of the carbon elements, and new chemical products in DLC can be determined.</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TEM is used to observe the microstructure in the films, such as  </a:t>
            </a:r>
            <a:r>
              <a:rPr lang="en-US" altLang="zh-CN" sz="1200" kern="1200" dirty="0" err="1" smtClean="0">
                <a:solidFill>
                  <a:schemeClr val="tx1"/>
                </a:solidFill>
                <a:latin typeface="+mn-lt"/>
                <a:ea typeface="+mn-ea"/>
                <a:cs typeface="+mn-cs"/>
              </a:rPr>
              <a:t>nanocrostalline</a:t>
            </a:r>
            <a:r>
              <a:rPr lang="en-US" altLang="zh-CN" sz="1200" kern="1200" dirty="0" smtClean="0">
                <a:solidFill>
                  <a:schemeClr val="tx1"/>
                </a:solidFill>
                <a:latin typeface="+mn-lt"/>
                <a:ea typeface="+mn-ea"/>
                <a:cs typeface="+mn-cs"/>
              </a:rPr>
              <a:t> structure. SEM generally used to observe the morphology of surface and cross-section. Raman spectroscopy using visible light excitation to study the structural characteristics of DLC films. Two-D profile is used to measure surface roughness and thickness of films.</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10</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11</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DLC possess excellent mechanical and </a:t>
            </a:r>
            <a:r>
              <a:rPr lang="en-US" altLang="zh-CN" sz="1200" kern="1200" dirty="0" err="1" smtClean="0">
                <a:solidFill>
                  <a:schemeClr val="tx1"/>
                </a:solidFill>
                <a:latin typeface="+mn-lt"/>
                <a:ea typeface="+mn-ea"/>
                <a:cs typeface="+mn-cs"/>
              </a:rPr>
              <a:t>tribological</a:t>
            </a:r>
            <a:r>
              <a:rPr lang="en-US" altLang="zh-CN" sz="1200" kern="1200" dirty="0" smtClean="0">
                <a:solidFill>
                  <a:schemeClr val="tx1"/>
                </a:solidFill>
                <a:latin typeface="+mn-lt"/>
                <a:ea typeface="+mn-ea"/>
                <a:cs typeface="+mn-cs"/>
              </a:rPr>
              <a:t> properties due to high hardness and wear resistant. As shown in the graph,  the hardness of DLC is about 5 times than stainless steel and more or less the same as sapphires. DLC has extremely high wear resistance and the friction coefficient is low to 0.05.</a:t>
            </a:r>
            <a:endParaRPr lang="zh-CN" altLang="zh-CN" sz="1200" b="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12</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13</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In our research works, we design the structure during DLC deposition for the certain application. We developed novel multilayer structure, gradient structure, composite structure, in order to deposit DLC with excellent mechanical and </a:t>
            </a:r>
            <a:r>
              <a:rPr lang="en-US" altLang="zh-CN" sz="1200" kern="1200" dirty="0" err="1" smtClean="0">
                <a:solidFill>
                  <a:schemeClr val="tx1"/>
                </a:solidFill>
                <a:latin typeface="+mn-lt"/>
                <a:ea typeface="+mn-ea"/>
                <a:cs typeface="+mn-cs"/>
              </a:rPr>
              <a:t>tribological</a:t>
            </a:r>
            <a:r>
              <a:rPr lang="en-US" altLang="zh-CN" sz="1200" kern="1200" dirty="0" smtClean="0">
                <a:solidFill>
                  <a:schemeClr val="tx1"/>
                </a:solidFill>
                <a:latin typeface="+mn-lt"/>
                <a:ea typeface="+mn-ea"/>
                <a:cs typeface="+mn-cs"/>
              </a:rPr>
              <a:t> properties.</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14</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As shown in these pictures, the multilayer structure and multi-component  doping of DLC were designed on mechanical parts such as tappet and piston rings, it is can significantly improve wear resistance and reduce friction coefficient. </a:t>
            </a:r>
            <a:endParaRPr lang="zh-CN" altLang="zh-CN" sz="1200" kern="1200" dirty="0" smtClean="0">
              <a:solidFill>
                <a:schemeClr val="tx1"/>
              </a:solidFill>
              <a:latin typeface="+mn-lt"/>
              <a:ea typeface="+mn-ea"/>
              <a:cs typeface="+mn-cs"/>
            </a:endParaRPr>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15</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We also design the structure of DLC to improve the performance in vacuum, and developed DLC apply to the parts of aerospace. There are several measures to take, for example,  increasing of the content of hydrogen, design of </a:t>
            </a:r>
            <a:r>
              <a:rPr lang="en-US" altLang="zh-CN" sz="1200" kern="1200" dirty="0" err="1" smtClean="0">
                <a:solidFill>
                  <a:schemeClr val="tx1"/>
                </a:solidFill>
                <a:latin typeface="+mn-lt"/>
                <a:ea typeface="+mn-ea"/>
                <a:cs typeface="+mn-cs"/>
              </a:rPr>
              <a:t>nanocomposite</a:t>
            </a:r>
            <a:r>
              <a:rPr lang="en-US" altLang="zh-CN" sz="1200" kern="1200" dirty="0" smtClean="0">
                <a:solidFill>
                  <a:schemeClr val="tx1"/>
                </a:solidFill>
                <a:latin typeface="+mn-lt"/>
                <a:ea typeface="+mn-ea"/>
                <a:cs typeface="+mn-cs"/>
              </a:rPr>
              <a:t> coatings, developing  of multilayer films, special elements doping, choosing of the counterpart friction material and design solid-liquid composite lubricants system. As shown in these graphs, the results indicate that the </a:t>
            </a:r>
            <a:r>
              <a:rPr lang="en-US" altLang="zh-CN" sz="1200" kern="1200" dirty="0" err="1" smtClean="0">
                <a:solidFill>
                  <a:schemeClr val="tx1"/>
                </a:solidFill>
                <a:latin typeface="+mn-lt"/>
                <a:ea typeface="+mn-ea"/>
                <a:cs typeface="+mn-cs"/>
              </a:rPr>
              <a:t>tribological</a:t>
            </a:r>
            <a:r>
              <a:rPr lang="en-US" altLang="zh-CN" sz="1200" kern="1200" dirty="0" smtClean="0">
                <a:solidFill>
                  <a:schemeClr val="tx1"/>
                </a:solidFill>
                <a:latin typeface="+mn-lt"/>
                <a:ea typeface="+mn-ea"/>
                <a:cs typeface="+mn-cs"/>
              </a:rPr>
              <a:t> properties improved significantly. It is has lower friction coefficient and longer life time of DLC by design structure.</a:t>
            </a:r>
            <a:endParaRPr lang="en-US" altLang="zh-CN" baseline="0" dirty="0" smtClean="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16</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It is one of researches to develop DLC for applications under water. As shown in the pictures, there is micro-plough and delimitation of DLC during sliding in the water. So, we developed a type of DLC film based on the study of damage mechanism for applications under water. It is to improve the </a:t>
            </a:r>
            <a:r>
              <a:rPr lang="en-US" altLang="zh-CN" sz="1200" kern="1200" dirty="0" err="1" smtClean="0">
                <a:solidFill>
                  <a:schemeClr val="tx1"/>
                </a:solidFill>
                <a:latin typeface="+mn-lt"/>
                <a:ea typeface="+mn-ea"/>
                <a:cs typeface="+mn-cs"/>
              </a:rPr>
              <a:t>tribological</a:t>
            </a:r>
            <a:r>
              <a:rPr lang="en-US" altLang="zh-CN" sz="1200" kern="1200" dirty="0" smtClean="0">
                <a:solidFill>
                  <a:schemeClr val="tx1"/>
                </a:solidFill>
                <a:latin typeface="+mn-lt"/>
                <a:ea typeface="+mn-ea"/>
                <a:cs typeface="+mn-cs"/>
              </a:rPr>
              <a:t> properties by several methods, for example, improving the bond of DLC and substrate,  choosing  the suitable  interlayer, reducing the micro-cracks of DLC and optimizing the SP2 of film such as GLC. </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17</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图上标注</a:t>
            </a:r>
            <a:r>
              <a:rPr lang="en-US" altLang="zh-CN" sz="1200" kern="1200" dirty="0" smtClean="0">
                <a:solidFill>
                  <a:schemeClr val="tx1"/>
                </a:solidFill>
                <a:latin typeface="+mn-lt"/>
                <a:ea typeface="+mn-ea"/>
                <a:cs typeface="+mn-cs"/>
              </a:rPr>
              <a:t>In addition, we deposited super thick DLC films by Plasma enhanced chemical vapor deposition , which thickness was up to 53 microns based on reducing the internal stress by designing Si doped and multilayer structure. The picture shows the thick DLC can deposited on the surface of piston rings.</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We also deposited DLC films on the inner wall of the tube by  hollow cathode plasma enhanced chemical vapor deposition, which still based on Si element doping and multilayer  structure.</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18</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19</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I give a brief introduction of sputtering model and deposition principle. As shown in the schematic diagram of nucleation and growth process, the gas phase atoms with amount of energy from the evaporation source or the sputtering source. The phenomenon of complete inelastic collision, partial elastic collision and complete elastic collision occurred when the atoms bombard the surface of substrate, and the remaining atoms are diffuse</a:t>
            </a:r>
            <a:r>
              <a:rPr lang="en-US" altLang="zh-CN" sz="1200" kern="1200" smtClean="0">
                <a:solidFill>
                  <a:schemeClr val="tx1"/>
                </a:solidFill>
                <a:latin typeface="+mn-lt"/>
                <a:ea typeface="+mn-ea"/>
                <a:cs typeface="+mn-cs"/>
              </a:rPr>
              <a:t>, </a:t>
            </a:r>
            <a:r>
              <a:rPr lang="en-US" altLang="zh-CN" sz="1200" kern="1200" smtClean="0">
                <a:solidFill>
                  <a:schemeClr val="tx1"/>
                </a:solidFill>
                <a:latin typeface="+mn-lt"/>
                <a:ea typeface="+mn-ea"/>
                <a:cs typeface="+mn-cs"/>
              </a:rPr>
              <a:t>migratory </a:t>
            </a:r>
            <a:r>
              <a:rPr lang="en-US" altLang="zh-CN" sz="1200" kern="1200" dirty="0" smtClean="0">
                <a:solidFill>
                  <a:schemeClr val="tx1"/>
                </a:solidFill>
                <a:latin typeface="+mn-lt"/>
                <a:ea typeface="+mn-ea"/>
                <a:cs typeface="+mn-cs"/>
              </a:rPr>
              <a:t>and nucleate on the surface. Therefore, the growth of thin films is a non-equilibrium phenomenon governed by a competition between kinetics and thermodynamics. As shown in the right, there are three models of the film formation process. For example, </a:t>
            </a:r>
            <a:r>
              <a:rPr lang="en-US" altLang="zh-CN" sz="1200" kern="1200" dirty="0" err="1" smtClean="0">
                <a:solidFill>
                  <a:schemeClr val="tx1"/>
                </a:solidFill>
                <a:latin typeface="+mn-lt"/>
                <a:ea typeface="+mn-ea"/>
                <a:cs typeface="+mn-cs"/>
              </a:rPr>
              <a:t>Volmer</a:t>
            </a:r>
            <a:r>
              <a:rPr lang="en-US" altLang="zh-CN" sz="1200" kern="1200" dirty="0" smtClean="0">
                <a:solidFill>
                  <a:schemeClr val="tx1"/>
                </a:solidFill>
                <a:latin typeface="+mn-lt"/>
                <a:ea typeface="+mn-ea"/>
                <a:cs typeface="+mn-cs"/>
              </a:rPr>
              <a:t>-Weber </a:t>
            </a:r>
            <a:r>
              <a:rPr lang="en-US" altLang="zh-CN" sz="1200" kern="1200" dirty="0" err="1" smtClean="0">
                <a:solidFill>
                  <a:schemeClr val="tx1"/>
                </a:solidFill>
                <a:latin typeface="+mn-lt"/>
                <a:ea typeface="+mn-ea"/>
                <a:cs typeface="+mn-cs"/>
              </a:rPr>
              <a:t>Modle</a:t>
            </a:r>
            <a:r>
              <a:rPr lang="en-US" altLang="zh-CN" sz="1200" kern="1200" dirty="0" smtClean="0">
                <a:solidFill>
                  <a:schemeClr val="tx1"/>
                </a:solidFill>
                <a:latin typeface="+mn-lt"/>
                <a:ea typeface="+mn-ea"/>
                <a:cs typeface="+mn-cs"/>
              </a:rPr>
              <a:t> with growth likes island; </a:t>
            </a:r>
            <a:r>
              <a:rPr lang="en-US" altLang="zh-CN" sz="1200" kern="1200" dirty="0" err="1" smtClean="0">
                <a:solidFill>
                  <a:schemeClr val="tx1"/>
                </a:solidFill>
                <a:latin typeface="+mn-lt"/>
                <a:ea typeface="+mn-ea"/>
                <a:cs typeface="+mn-cs"/>
              </a:rPr>
              <a:t>Frand</a:t>
            </a:r>
            <a:r>
              <a:rPr lang="en-US" altLang="zh-CN" sz="1200" kern="1200" dirty="0" smtClean="0">
                <a:solidFill>
                  <a:schemeClr val="tx1"/>
                </a:solidFill>
                <a:latin typeface="+mn-lt"/>
                <a:ea typeface="+mn-ea"/>
                <a:cs typeface="+mn-cs"/>
              </a:rPr>
              <a:t>-van </a:t>
            </a:r>
            <a:r>
              <a:rPr lang="en-US" altLang="zh-CN" sz="1200" kern="1200" dirty="0" err="1" smtClean="0">
                <a:solidFill>
                  <a:schemeClr val="tx1"/>
                </a:solidFill>
                <a:latin typeface="+mn-lt"/>
                <a:ea typeface="+mn-ea"/>
                <a:cs typeface="+mn-cs"/>
              </a:rPr>
              <a:t>der</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Merwe</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Modle</a:t>
            </a:r>
            <a:r>
              <a:rPr lang="en-US" altLang="zh-CN" sz="1200" kern="1200" dirty="0" smtClean="0">
                <a:solidFill>
                  <a:schemeClr val="tx1"/>
                </a:solidFill>
                <a:latin typeface="+mn-lt"/>
                <a:ea typeface="+mn-ea"/>
                <a:cs typeface="+mn-cs"/>
              </a:rPr>
              <a:t> with growth likes layer; </a:t>
            </a:r>
            <a:r>
              <a:rPr lang="en-US" altLang="zh-CN" sz="1200" kern="1200" dirty="0" err="1" smtClean="0">
                <a:solidFill>
                  <a:schemeClr val="tx1"/>
                </a:solidFill>
                <a:latin typeface="+mn-lt"/>
                <a:ea typeface="+mn-ea"/>
                <a:cs typeface="+mn-cs"/>
              </a:rPr>
              <a:t>Stranski-Krastanov</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Modle</a:t>
            </a:r>
            <a:r>
              <a:rPr lang="en-US" altLang="zh-CN" sz="1200" kern="1200" dirty="0" smtClean="0">
                <a:solidFill>
                  <a:schemeClr val="tx1"/>
                </a:solidFill>
                <a:latin typeface="+mn-lt"/>
                <a:ea typeface="+mn-ea"/>
                <a:cs typeface="+mn-cs"/>
              </a:rPr>
              <a:t> with growth  mixes island and layer.</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2</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As we know, lots of works have indicated that the DLC is a type of potential material can be used in </a:t>
            </a:r>
            <a:r>
              <a:rPr lang="en-US" altLang="zh-CN" sz="1200" kern="1200" dirty="0" err="1" smtClean="0">
                <a:solidFill>
                  <a:schemeClr val="tx1"/>
                </a:solidFill>
                <a:latin typeface="+mn-lt"/>
                <a:ea typeface="+mn-ea"/>
                <a:cs typeface="+mn-cs"/>
              </a:rPr>
              <a:t>MPGDs</a:t>
            </a:r>
            <a:r>
              <a:rPr lang="en-US" altLang="zh-CN" sz="1200" kern="1200" dirty="0" smtClean="0">
                <a:solidFill>
                  <a:schemeClr val="tx1"/>
                </a:solidFill>
                <a:latin typeface="+mn-lt"/>
                <a:ea typeface="+mn-ea"/>
                <a:cs typeface="+mn-cs"/>
              </a:rPr>
              <a:t>. So, we have also carried out some research works for developing resistive DLC. It was deposited by magnetron sputtering method. Here is the flow chart of the deposition, including sample baking, clamping, pumping, pre-treating, deposition and so on. The resistivity of DLC is controlled by the preparation parameters, such as target power, deposition time, vacuum degree.</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20</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Thickness is a key factor affecting the resistivity of DLC, which is determined by target current and deposition time. As shown in the graphs, the resistivity of DLC is greatly affected by the target current, it is very repeatable at the lower target current. And the resistivity of DLC decreases with the increasing of the target current and deposition time, which is due to sputtering a large number of carbon atoms and clusters at higher target current, and the </a:t>
            </a:r>
            <a:r>
              <a:rPr lang="en-US" altLang="zh-CN" sz="1200" kern="1200" dirty="0" err="1" smtClean="0">
                <a:solidFill>
                  <a:schemeClr val="tx1"/>
                </a:solidFill>
                <a:latin typeface="+mn-lt"/>
                <a:ea typeface="+mn-ea"/>
                <a:cs typeface="+mn-cs"/>
              </a:rPr>
              <a:t>the</a:t>
            </a:r>
            <a:r>
              <a:rPr lang="en-US" altLang="zh-CN" sz="1200" kern="1200" dirty="0" smtClean="0">
                <a:solidFill>
                  <a:schemeClr val="tx1"/>
                </a:solidFill>
                <a:latin typeface="+mn-lt"/>
                <a:ea typeface="+mn-ea"/>
                <a:cs typeface="+mn-cs"/>
              </a:rPr>
              <a:t> larger thickness of the DLC, the smaller resistivity.</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21</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latin typeface="+mn-lt"/>
                <a:ea typeface="+mn-ea"/>
                <a:cs typeface="+mn-cs"/>
              </a:rPr>
              <a:t>Then, we studied the influence of element doping on the resistivity of DLC. As shown in the left graph, it is found that the hydrogen doped by adding C4H10  during  DLC deposition can significantly increase the resistivity. The resistivity is higher than 500M</a:t>
            </a:r>
            <a:r>
              <a:rPr lang="zh-CN" altLang="zh-CN" sz="1200" kern="1200" dirty="0" smtClean="0">
                <a:solidFill>
                  <a:schemeClr val="tx1"/>
                </a:solidFill>
                <a:latin typeface="+mn-lt"/>
                <a:ea typeface="+mn-ea"/>
                <a:cs typeface="+mn-cs"/>
              </a:rPr>
              <a:t>Ω</a:t>
            </a:r>
            <a:r>
              <a:rPr lang="en-US" altLang="zh-CN" sz="1200" kern="1200" dirty="0" smtClean="0">
                <a:solidFill>
                  <a:schemeClr val="tx1"/>
                </a:solidFill>
                <a:latin typeface="+mn-lt"/>
                <a:ea typeface="+mn-ea"/>
                <a:cs typeface="+mn-cs"/>
              </a:rPr>
              <a:t> when add the C4H10 with the flow rate of 4sccm.</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As shown in the right graph, the nitrogen doping also increases the resistivity of DLC. And the resistivity is very unstable, which increasing with the time exposed in air. As point A shows, the resistivity of DLC deposited with a nitrogen flow rate of 8 </a:t>
            </a:r>
            <a:r>
              <a:rPr lang="en-US" altLang="zh-CN" sz="1200" kern="1200" dirty="0" err="1" smtClean="0">
                <a:solidFill>
                  <a:schemeClr val="tx1"/>
                </a:solidFill>
                <a:latin typeface="+mn-lt"/>
                <a:ea typeface="+mn-ea"/>
                <a:cs typeface="+mn-cs"/>
              </a:rPr>
              <a:t>sccm</a:t>
            </a:r>
            <a:r>
              <a:rPr lang="en-US" altLang="zh-CN" sz="1200" kern="1200" dirty="0" smtClean="0">
                <a:solidFill>
                  <a:schemeClr val="tx1"/>
                </a:solidFill>
                <a:latin typeface="+mn-lt"/>
                <a:ea typeface="+mn-ea"/>
                <a:cs typeface="+mn-cs"/>
              </a:rPr>
              <a:t> was significantly increased after leaving the vacuum chamber for a few minutes. After 15 days, the DLC deposited at 5 </a:t>
            </a:r>
            <a:r>
              <a:rPr lang="en-US" altLang="zh-CN" sz="1200" kern="1200" dirty="0" err="1" smtClean="0">
                <a:solidFill>
                  <a:schemeClr val="tx1"/>
                </a:solidFill>
                <a:latin typeface="+mn-lt"/>
                <a:ea typeface="+mn-ea"/>
                <a:cs typeface="+mn-cs"/>
              </a:rPr>
              <a:t>sccm</a:t>
            </a:r>
            <a:r>
              <a:rPr lang="en-US" altLang="zh-CN" sz="1200" kern="1200" dirty="0" smtClean="0">
                <a:solidFill>
                  <a:schemeClr val="tx1"/>
                </a:solidFill>
                <a:latin typeface="+mn-lt"/>
                <a:ea typeface="+mn-ea"/>
                <a:cs typeface="+mn-cs"/>
              </a:rPr>
              <a:t> was raised from 30 MΩ to higher than 500 MΩ.</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22</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We also studied the </a:t>
            </a:r>
            <a:r>
              <a:rPr lang="en-US" altLang="zh-CN" sz="1200" kern="1200" dirty="0" err="1" smtClean="0">
                <a:solidFill>
                  <a:schemeClr val="tx1"/>
                </a:solidFill>
                <a:latin typeface="+mn-lt"/>
                <a:ea typeface="+mn-ea"/>
                <a:cs typeface="+mn-cs"/>
              </a:rPr>
              <a:t>inflence</a:t>
            </a:r>
            <a:r>
              <a:rPr lang="en-US" altLang="zh-CN" sz="1200" kern="1200" dirty="0" smtClean="0">
                <a:solidFill>
                  <a:schemeClr val="tx1"/>
                </a:solidFill>
                <a:latin typeface="+mn-lt"/>
                <a:ea typeface="+mn-ea"/>
                <a:cs typeface="+mn-cs"/>
              </a:rPr>
              <a:t> of vacuum degree and heat treatment on the resistivity of DLC.  As shown in the left graph, the resistivity of DLC is decreased with the increasing of the vacuum degree. At higher vacuum degree, the resistivity of DLC is uniform. It is maybe the resistivity is greatly influenced with residual gas molecules in the chamber. As shown in the right graph, we study the influence of heat treatment under nitrogen at 200 °C on the resistivity of DLC. The result indicated that the resistivity of DLC reduced to around a third after 5 hrs, and it would be stable exposed in air.</a:t>
            </a:r>
            <a:endParaRPr lang="zh-CN" altLang="zh-CN" sz="120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23</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latin typeface="+mn-lt"/>
                <a:ea typeface="+mn-ea"/>
                <a:cs typeface="+mn-cs"/>
              </a:rPr>
              <a:t>There are several advantages for thick DLC, for example, thick DLC with stable resistivity, can cover the roughness of the substrate such as PCB, has stronger resistance to electric discharge sparking. However, Thick DLC with higher stress which can cause the curling of soft substrate such as APICAL. So, we need to improve the method of DLC deposition.</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For the DLC with the same structure, the one with larger thickness will have lower resistivity, so that we can increase the thickness of DLC and control the resistivity by element doping. As the flow chart shows, we deposited hydrogen doped and nitrogen doped DLC by adding  isobutene and nitrogen during sputtering. The results indicates that the resistivity of nitrogen doped DLC is difficult to control, while the resistivity of hydrogen doped DLC is uniform and stable. These pictures show thick DLC was deposited on THGEM PCBs and APICAL.</a:t>
            </a:r>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24</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err="1" smtClean="0">
                <a:solidFill>
                  <a:schemeClr val="tx1"/>
                </a:solidFill>
                <a:latin typeface="+mn-lt"/>
                <a:ea typeface="+mn-ea"/>
                <a:cs typeface="+mn-cs"/>
              </a:rPr>
              <a:t>DLC+Cu</a:t>
            </a:r>
            <a:r>
              <a:rPr lang="en-US" altLang="zh-CN" sz="1200" kern="1200" dirty="0" smtClean="0">
                <a:solidFill>
                  <a:schemeClr val="tx1"/>
                </a:solidFill>
                <a:latin typeface="+mn-lt"/>
                <a:ea typeface="+mn-ea"/>
                <a:cs typeface="+mn-cs"/>
              </a:rPr>
              <a:t> electrode have lots of advantages as listed here. </a:t>
            </a:r>
            <a:endParaRPr lang="zh-CN"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However, the adhesion strength of copper on DLC is very bad due to the copper is difficult to form chemical bond with carbon. So, we chose chromium as the bonding layer. Finally, we deposited copper on DLC successfully by designing the multi-layer composite structure of DLC layer, Cr layer, Cr and Cu co-deposition layer and Cu layer. Here is the deposition process.</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25</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We deposited DLC on the MgF2 as radiation hard photocathode. As shown in the pictures, pure DLC was deposited by magnetron sputtering graphite targets under high vacuum condition, while the boron doped DLC was deposited by magnetron sputtering boron carbide targets. Then, we deposited tetrahedral amorphous carbon (</a:t>
            </a:r>
            <a:r>
              <a:rPr lang="en-US" altLang="zh-CN" sz="1200" kern="1200" dirty="0" err="1" smtClean="0">
                <a:solidFill>
                  <a:schemeClr val="tx1"/>
                </a:solidFill>
                <a:latin typeface="+mn-lt"/>
                <a:ea typeface="+mn-ea"/>
                <a:cs typeface="+mn-cs"/>
              </a:rPr>
              <a:t>ta</a:t>
            </a:r>
            <a:r>
              <a:rPr lang="en-US" altLang="zh-CN" sz="1200" kern="1200" dirty="0" smtClean="0">
                <a:solidFill>
                  <a:schemeClr val="tx1"/>
                </a:solidFill>
                <a:latin typeface="+mn-lt"/>
                <a:ea typeface="+mn-ea"/>
                <a:cs typeface="+mn-cs"/>
              </a:rPr>
              <a:t>-C) by vacuum </a:t>
            </a:r>
            <a:r>
              <a:rPr lang="en-US" altLang="zh-CN" sz="1200" kern="1200" dirty="0" err="1" smtClean="0">
                <a:solidFill>
                  <a:schemeClr val="tx1"/>
                </a:solidFill>
                <a:latin typeface="+mn-lt"/>
                <a:ea typeface="+mn-ea"/>
                <a:cs typeface="+mn-cs"/>
              </a:rPr>
              <a:t>cathodic</a:t>
            </a:r>
            <a:r>
              <a:rPr lang="en-US" altLang="zh-CN" sz="1200" kern="1200" dirty="0" smtClean="0">
                <a:solidFill>
                  <a:schemeClr val="tx1"/>
                </a:solidFill>
                <a:latin typeface="+mn-lt"/>
                <a:ea typeface="+mn-ea"/>
                <a:cs typeface="+mn-cs"/>
              </a:rPr>
              <a:t> arc deposition and pulsed laser deposition. For vacuum </a:t>
            </a:r>
            <a:r>
              <a:rPr lang="en-US" altLang="zh-CN" sz="1200" kern="1200" dirty="0" err="1" smtClean="0">
                <a:solidFill>
                  <a:schemeClr val="tx1"/>
                </a:solidFill>
                <a:latin typeface="+mn-lt"/>
                <a:ea typeface="+mn-ea"/>
                <a:cs typeface="+mn-cs"/>
              </a:rPr>
              <a:t>cathodic</a:t>
            </a:r>
            <a:r>
              <a:rPr lang="en-US" altLang="zh-CN" sz="1200" kern="1200" dirty="0" smtClean="0">
                <a:solidFill>
                  <a:schemeClr val="tx1"/>
                </a:solidFill>
                <a:latin typeface="+mn-lt"/>
                <a:ea typeface="+mn-ea"/>
                <a:cs typeface="+mn-cs"/>
              </a:rPr>
              <a:t> arc deposition, the graphite targets can be evaporated by arc discharge and deposited on surface of MgF2, while, for pulsed laser deposition, the graphite targets can  be evaporated by high temperature ablation using pulsed laser.</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26</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27</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latin typeface="+mn-lt"/>
                <a:ea typeface="+mn-ea"/>
                <a:cs typeface="+mn-cs"/>
              </a:rPr>
              <a:t>Magnetron sputtering is a method of constraining electrons near surface of the target and continuously dissociating argon to bombard the target. And the bombardment process causes target atoms condense on a substrate as a thin film.  Compared to the balanced magnetron, the plasma allowed to flow out towards the substrate and  by unbalanced magnetron, which widely used due to high deposition rate, low temperature and good adhesion </a:t>
            </a:r>
            <a:r>
              <a:rPr lang="en-US" altLang="zh-CN" sz="1200" kern="1200" dirty="0" err="1" smtClean="0">
                <a:solidFill>
                  <a:schemeClr val="tx1"/>
                </a:solidFill>
                <a:latin typeface="+mn-lt"/>
                <a:ea typeface="+mn-ea"/>
                <a:cs typeface="+mn-cs"/>
              </a:rPr>
              <a:t>strength.Schematics</a:t>
            </a:r>
            <a:r>
              <a:rPr lang="en-US" altLang="zh-CN" sz="1200" kern="120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on the right are different unbalanced magnetron </a:t>
            </a:r>
            <a:r>
              <a:rPr lang="en-US" altLang="zh-CN" sz="1200" kern="1200" dirty="0" smtClean="0">
                <a:solidFill>
                  <a:schemeClr val="tx1"/>
                </a:solidFill>
                <a:latin typeface="+mn-lt"/>
                <a:ea typeface="+mn-ea"/>
                <a:cs typeface="+mn-cs"/>
              </a:rPr>
              <a:t>configurations, their</a:t>
            </a:r>
            <a:r>
              <a:rPr lang="en-US" altLang="zh-CN" sz="1200" kern="1200" baseline="0" dirty="0" smtClean="0">
                <a:solidFill>
                  <a:schemeClr val="tx1"/>
                </a:solidFill>
                <a:latin typeface="+mn-lt"/>
                <a:ea typeface="+mn-ea"/>
                <a:cs typeface="+mn-cs"/>
              </a:rPr>
              <a:t> m</a:t>
            </a:r>
            <a:r>
              <a:rPr lang="en-US" altLang="zh-CN" sz="1200" kern="1200" dirty="0" smtClean="0">
                <a:solidFill>
                  <a:schemeClr val="tx1"/>
                </a:solidFill>
                <a:latin typeface="+mn-lt"/>
                <a:ea typeface="+mn-ea"/>
                <a:cs typeface="+mn-cs"/>
              </a:rPr>
              <a:t>agnetic field lines are closed or opened.</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3</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latin typeface="+mn-lt"/>
                <a:ea typeface="+mn-ea"/>
                <a:cs typeface="+mn-cs"/>
              </a:rPr>
              <a:t>HPCVD is a common and flexible method for different films deposition. It is a hybrid deposition method which contains both sputtering and chemical reactions.</a:t>
            </a:r>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4</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Our lab focuses on many research fields, one of them is deposition films by magnetron sputtering. These pictures shown the films as solid lubricating materials apply to mechanical engineering. The research of our group focus on the carbon-based coatings and other </a:t>
            </a:r>
            <a:r>
              <a:rPr lang="en-US" altLang="zh-CN" sz="1200" kern="1200" dirty="0" err="1" smtClean="0">
                <a:solidFill>
                  <a:schemeClr val="tx1"/>
                </a:solidFill>
                <a:latin typeface="+mn-lt"/>
                <a:ea typeface="+mn-ea"/>
                <a:cs typeface="+mn-cs"/>
              </a:rPr>
              <a:t>tribological</a:t>
            </a:r>
            <a:r>
              <a:rPr lang="en-US" altLang="zh-CN" sz="1200" kern="1200" dirty="0" smtClean="0">
                <a:solidFill>
                  <a:schemeClr val="tx1"/>
                </a:solidFill>
                <a:latin typeface="+mn-lt"/>
                <a:ea typeface="+mn-ea"/>
                <a:cs typeface="+mn-cs"/>
              </a:rPr>
              <a:t> films, which is from the fundamental research of the films deposition, microstructure, and performance, finally to  High-tech applications.</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5</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6</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As stated in the previous representations, DLC is a type of amorphous carbon which contains both graphite structures and diamond structures. The microstructure of DLC as shown here. DLC has high hardness, low friction, wear resistance, excellent electrical and optical properties. So, it can be applied to many field. </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7</a:t>
            </a:fld>
            <a:endParaRPr lang="zh-CN" altLang="en-US"/>
          </a:p>
        </p:txBody>
      </p:sp>
    </p:spTree>
    <p:extLst>
      <p:ext uri="{BB962C8B-B14F-4D97-AF65-F5344CB8AC3E}">
        <p14:creationId xmlns:p14="http://schemas.microsoft.com/office/powerpoint/2010/main" xmlns="" val="257872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The photo on the left is direct-current</a:t>
            </a:r>
            <a:r>
              <a:rPr lang="zh-CN" altLang="zh-CN" sz="1200" kern="1200" dirty="0" smtClean="0">
                <a:solidFill>
                  <a:schemeClr val="tx1"/>
                </a:solidFill>
                <a:latin typeface="+mn-lt"/>
                <a:ea typeface="+mn-ea"/>
                <a:cs typeface="+mn-cs"/>
              </a:rPr>
              <a:t>（</a:t>
            </a:r>
            <a:r>
              <a:rPr lang="en-US" altLang="zh-CN" sz="1200" kern="1200" dirty="0" smtClean="0">
                <a:solidFill>
                  <a:schemeClr val="tx1"/>
                </a:solidFill>
                <a:latin typeface="+mn-lt"/>
                <a:ea typeface="+mn-ea"/>
                <a:cs typeface="+mn-cs"/>
              </a:rPr>
              <a:t>DC</a:t>
            </a:r>
            <a:r>
              <a:rPr lang="zh-CN" altLang="zh-CN" sz="1200" kern="1200" dirty="0" smtClean="0">
                <a:solidFill>
                  <a:schemeClr val="tx1"/>
                </a:solidFill>
                <a:latin typeface="+mn-lt"/>
                <a:ea typeface="+mn-ea"/>
                <a:cs typeface="+mn-cs"/>
              </a:rPr>
              <a:t>）</a:t>
            </a:r>
            <a:r>
              <a:rPr lang="en-US" altLang="zh-CN" sz="1200" kern="1200" dirty="0" smtClean="0">
                <a:solidFill>
                  <a:schemeClr val="tx1"/>
                </a:solidFill>
                <a:latin typeface="+mn-lt"/>
                <a:ea typeface="+mn-ea"/>
                <a:cs typeface="+mn-cs"/>
              </a:rPr>
              <a:t>magnetron sputtering and the photo on the right is radio frequency magnetron sputtering. There are many similarities between DC Magnetron Sputtering and RF Magnetron Sputtering , such as lower deposition temperature, denser film structure, stronger adhesion, and smaller targets. The main difference is power supply. Compared with DC power, RF power can not only sputter graphite targets and metal targets, but also sputter non-conductive targets such as polymers and metal oxides.</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8</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latin typeface="+mn-lt"/>
                <a:ea typeface="+mn-ea"/>
                <a:cs typeface="+mn-cs"/>
              </a:rPr>
              <a:t>This is the closed field unbalanced DC magnetron sputtering. It has many advantages to deposit DLC, such as higher deposition rate, lower deposition temperature, better adhesion  and so on. It is used to deposit DLC, Mos2 (Molybdenum disulfide/ </a:t>
            </a:r>
            <a:r>
              <a:rPr lang="en-US" altLang="zh-CN" sz="1200" kern="1200" dirty="0" err="1" smtClean="0">
                <a:solidFill>
                  <a:schemeClr val="tx1"/>
                </a:solidFill>
                <a:latin typeface="+mn-lt"/>
                <a:ea typeface="+mn-ea"/>
                <a:cs typeface="+mn-cs"/>
              </a:rPr>
              <a:t>məˈlibdənəm</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daɪ'sʌlfaɪd</a:t>
            </a:r>
            <a:r>
              <a:rPr lang="en-US" altLang="zh-CN" sz="1200" kern="1200" dirty="0" smtClean="0">
                <a:solidFill>
                  <a:schemeClr val="tx1"/>
                </a:solidFill>
                <a:latin typeface="+mn-lt"/>
                <a:ea typeface="+mn-ea"/>
                <a:cs typeface="+mn-cs"/>
              </a:rPr>
              <a:t> / ), and Nitride coatings for mechanical parts because of the films with outstanding </a:t>
            </a:r>
            <a:r>
              <a:rPr lang="en-US" altLang="zh-CN" sz="1200" kern="1200" dirty="0" err="1" smtClean="0">
                <a:solidFill>
                  <a:schemeClr val="tx1"/>
                </a:solidFill>
                <a:latin typeface="+mn-lt"/>
                <a:ea typeface="+mn-ea"/>
                <a:cs typeface="+mn-cs"/>
              </a:rPr>
              <a:t>tribological</a:t>
            </a:r>
            <a:r>
              <a:rPr lang="en-US" altLang="zh-CN" sz="1200" kern="1200" dirty="0" smtClean="0">
                <a:solidFill>
                  <a:schemeClr val="tx1"/>
                </a:solidFill>
                <a:latin typeface="+mn-lt"/>
                <a:ea typeface="+mn-ea"/>
                <a:cs typeface="+mn-cs"/>
              </a:rPr>
              <a:t> properties and excellent mechanical properties. Currently, we used it to deposit resistive DLC. And the device on the right is named cathode multi-arc ion plating and magnetron sputtering, it has 6 small arc targets and 2 large magnetron targets. It can be used to deposit DLC and nitride coatings. We will use it to deposit resistive DLC with large area.</a:t>
            </a:r>
            <a:endParaRPr lang="zh-CN" altLang="en-US" dirty="0"/>
          </a:p>
        </p:txBody>
      </p:sp>
      <p:sp>
        <p:nvSpPr>
          <p:cNvPr id="4" name="灯片编号占位符 3"/>
          <p:cNvSpPr>
            <a:spLocks noGrp="1"/>
          </p:cNvSpPr>
          <p:nvPr>
            <p:ph type="sldNum" sz="quarter" idx="10"/>
          </p:nvPr>
        </p:nvSpPr>
        <p:spPr/>
        <p:txBody>
          <a:bodyPr/>
          <a:lstStyle/>
          <a:p>
            <a:fld id="{13DF0A24-97D6-4D7F-93F4-215A5030E736}" type="slidenum">
              <a:rPr lang="zh-CN" altLang="en-US" smtClean="0"/>
              <a:pPr/>
              <a:t>9</a:t>
            </a:fld>
            <a:endParaRPr lang="zh-CN" altLang="en-US"/>
          </a:p>
        </p:txBody>
      </p:sp>
    </p:spTree>
    <p:extLst>
      <p:ext uri="{BB962C8B-B14F-4D97-AF65-F5344CB8AC3E}">
        <p14:creationId xmlns:p14="http://schemas.microsoft.com/office/powerpoint/2010/main" xmlns="" val="325690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32C99FA-780C-45FC-9619-9A32F7BCF011}" type="datetime1">
              <a:rPr lang="zh-CN" altLang="en-US" smtClean="0"/>
              <a:pPr/>
              <a:t>2019/5/14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62A00F-0136-492E-8120-2E10640801EF}" type="slidenum">
              <a:rPr lang="zh-CN" altLang="en-US" smtClean="0"/>
              <a:pPr/>
              <a:t>‹#›</a:t>
            </a:fld>
            <a:fld id="{6028A1D1-DE89-41B6-AE27-9663F0838903}" type="slidenum">
              <a:rPr lang="zh-CN" altLang="en-US" smtClean="0"/>
              <a:pPr/>
              <a:t>‹#›</a:t>
            </a:fld>
            <a:endParaRPr lang="zh-CN" altLang="en-US" dirty="0"/>
          </a:p>
        </p:txBody>
      </p:sp>
    </p:spTree>
    <p:extLst>
      <p:ext uri="{BB962C8B-B14F-4D97-AF65-F5344CB8AC3E}">
        <p14:creationId xmlns:p14="http://schemas.microsoft.com/office/powerpoint/2010/main" xmlns="" val="2790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174F62C-BF18-4454-B59A-B54D2FC66091}" type="datetime1">
              <a:rPr lang="zh-CN" altLang="en-US" smtClean="0"/>
              <a:pPr/>
              <a:t>2019/5/14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5F3B0-173D-4435-AA54-8424CAF344CD}" type="slidenum">
              <a:rPr lang="zh-CN" altLang="en-US" smtClean="0"/>
              <a:pPr/>
              <a:t>‹#›</a:t>
            </a:fld>
            <a:endParaRPr lang="zh-CN" altLang="en-US"/>
          </a:p>
        </p:txBody>
      </p:sp>
    </p:spTree>
    <p:extLst>
      <p:ext uri="{BB962C8B-B14F-4D97-AF65-F5344CB8AC3E}">
        <p14:creationId xmlns:p14="http://schemas.microsoft.com/office/powerpoint/2010/main" xmlns="" val="365561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32C99FA-780C-45FC-9619-9A32F7BCF011}" type="datetime1">
              <a:rPr lang="zh-CN" altLang="en-US" smtClean="0"/>
              <a:pPr/>
              <a:t>2019/5/14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2362A00F-0136-492E-8120-2E10640801EF}" type="slidenum">
              <a:rPr lang="zh-CN" altLang="en-US" smtClean="0"/>
              <a:pPr/>
              <a:t>‹#›</a:t>
            </a:fld>
            <a:fld id="{6028A1D1-DE89-41B6-AE27-9663F0838903}" type="slidenum">
              <a:rPr lang="zh-CN" altLang="en-US" smtClean="0"/>
              <a:pPr/>
              <a:t>‹#›</a:t>
            </a:fld>
            <a:endParaRPr lang="zh-CN" altLang="en-US" dirty="0"/>
          </a:p>
        </p:txBody>
      </p:sp>
      <p:sp>
        <p:nvSpPr>
          <p:cNvPr id="7" name="标题 6"/>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xmlns="" val="7230688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339C0EF-7A39-4E96-9A07-E45F687DC323}" type="datetime1">
              <a:rPr lang="zh-CN" altLang="en-US" smtClean="0"/>
              <a:pPr/>
              <a:t>2019/5/14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5F3B0-173D-4435-AA54-8424CAF344CD}" type="slidenum">
              <a:rPr lang="zh-CN" altLang="en-US" smtClean="0"/>
              <a:pPr/>
              <a:t>‹#›</a:t>
            </a:fld>
            <a:endParaRPr lang="zh-CN" altLang="en-US"/>
          </a:p>
        </p:txBody>
      </p:sp>
    </p:spTree>
    <p:extLst>
      <p:ext uri="{BB962C8B-B14F-4D97-AF65-F5344CB8AC3E}">
        <p14:creationId xmlns:p14="http://schemas.microsoft.com/office/powerpoint/2010/main" xmlns="" val="324963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837140F-6775-4255-AAC6-6F92A5C95814}" type="datetime1">
              <a:rPr lang="zh-CN" altLang="en-US" smtClean="0"/>
              <a:pPr/>
              <a:t>2019/5/14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5F3B0-173D-4435-AA54-8424CAF344CD}" type="slidenum">
              <a:rPr lang="zh-CN" altLang="en-US" smtClean="0"/>
              <a:pPr/>
              <a:t>‹#›</a:t>
            </a:fld>
            <a:endParaRPr lang="zh-CN" altLang="en-US"/>
          </a:p>
        </p:txBody>
      </p:sp>
    </p:spTree>
    <p:extLst>
      <p:ext uri="{BB962C8B-B14F-4D97-AF65-F5344CB8AC3E}">
        <p14:creationId xmlns:p14="http://schemas.microsoft.com/office/powerpoint/2010/main" xmlns="" val="626931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045617C-EABA-4587-AC9D-695BB129B517}" type="datetime1">
              <a:rPr lang="zh-CN" altLang="en-US" smtClean="0"/>
              <a:pPr/>
              <a:t>2019/5/14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15F3B0-173D-4435-AA54-8424CAF344CD}" type="slidenum">
              <a:rPr lang="zh-CN" altLang="en-US" smtClean="0"/>
              <a:pPr/>
              <a:t>‹#›</a:t>
            </a:fld>
            <a:endParaRPr lang="zh-CN" altLang="en-US"/>
          </a:p>
        </p:txBody>
      </p:sp>
    </p:spTree>
    <p:extLst>
      <p:ext uri="{BB962C8B-B14F-4D97-AF65-F5344CB8AC3E}">
        <p14:creationId xmlns:p14="http://schemas.microsoft.com/office/powerpoint/2010/main" xmlns="" val="165223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DAB8EF4-048B-486E-8A13-B6E1B7EC2BA4}" type="datetime1">
              <a:rPr lang="zh-CN" altLang="en-US" smtClean="0"/>
              <a:pPr/>
              <a:t>2019/5/14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915F3B0-173D-4435-AA54-8424CAF344CD}" type="slidenum">
              <a:rPr lang="zh-CN" altLang="en-US" smtClean="0"/>
              <a:pPr/>
              <a:t>‹#›</a:t>
            </a:fld>
            <a:endParaRPr lang="zh-CN" altLang="en-US"/>
          </a:p>
        </p:txBody>
      </p:sp>
    </p:spTree>
    <p:extLst>
      <p:ext uri="{BB962C8B-B14F-4D97-AF65-F5344CB8AC3E}">
        <p14:creationId xmlns:p14="http://schemas.microsoft.com/office/powerpoint/2010/main" xmlns="" val="3163653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C98B80-D91E-4032-8ADC-D0E50A754194}" type="datetime1">
              <a:rPr lang="zh-CN" altLang="en-US" smtClean="0"/>
              <a:pPr/>
              <a:t>2019/5/14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915F3B0-173D-4435-AA54-8424CAF344CD}" type="slidenum">
              <a:rPr lang="zh-CN" altLang="en-US" smtClean="0"/>
              <a:pPr/>
              <a:t>‹#›</a:t>
            </a:fld>
            <a:endParaRPr lang="zh-CN" altLang="en-US"/>
          </a:p>
        </p:txBody>
      </p:sp>
    </p:spTree>
    <p:extLst>
      <p:ext uri="{BB962C8B-B14F-4D97-AF65-F5344CB8AC3E}">
        <p14:creationId xmlns:p14="http://schemas.microsoft.com/office/powerpoint/2010/main" xmlns="" val="36549375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587A455-EFE9-4060-84B9-C9F689E444A7}" type="datetime1">
              <a:rPr lang="zh-CN" altLang="en-US" smtClean="0"/>
              <a:pPr/>
              <a:t>2019/5/14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15F3B0-173D-4435-AA54-8424CAF344CD}" type="slidenum">
              <a:rPr lang="zh-CN" altLang="en-US" smtClean="0"/>
              <a:pPr/>
              <a:t>‹#›</a:t>
            </a:fld>
            <a:endParaRPr lang="zh-CN" altLang="en-US"/>
          </a:p>
        </p:txBody>
      </p:sp>
    </p:spTree>
    <p:extLst>
      <p:ext uri="{BB962C8B-B14F-4D97-AF65-F5344CB8AC3E}">
        <p14:creationId xmlns:p14="http://schemas.microsoft.com/office/powerpoint/2010/main" xmlns="" val="32720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3E94D11-D59A-42F2-AC0A-3AFCF0A44016}" type="datetime1">
              <a:rPr lang="zh-CN" altLang="en-US" smtClean="0"/>
              <a:pPr/>
              <a:t>2019/5/14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15F3B0-173D-4435-AA54-8424CAF344CD}" type="slidenum">
              <a:rPr lang="zh-CN" altLang="en-US" smtClean="0"/>
              <a:pPr/>
              <a:t>‹#›</a:t>
            </a:fld>
            <a:endParaRPr lang="zh-CN" altLang="en-US"/>
          </a:p>
        </p:txBody>
      </p:sp>
    </p:spTree>
    <p:extLst>
      <p:ext uri="{BB962C8B-B14F-4D97-AF65-F5344CB8AC3E}">
        <p14:creationId xmlns:p14="http://schemas.microsoft.com/office/powerpoint/2010/main" xmlns="" val="377137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3668A8C-7215-4DB0-B7E6-C0A1D9615F73}" type="datetime1">
              <a:rPr lang="zh-CN" altLang="en-US" smtClean="0"/>
              <a:pPr/>
              <a:t>2019/5/14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5F3B0-173D-4435-AA54-8424CAF344CD}" type="slidenum">
              <a:rPr lang="zh-CN" altLang="en-US" smtClean="0"/>
              <a:pPr/>
              <a:t>‹#›</a:t>
            </a:fld>
            <a:endParaRPr lang="zh-CN" altLang="en-US"/>
          </a:p>
        </p:txBody>
      </p:sp>
    </p:spTree>
    <p:extLst>
      <p:ext uri="{BB962C8B-B14F-4D97-AF65-F5344CB8AC3E}">
        <p14:creationId xmlns:p14="http://schemas.microsoft.com/office/powerpoint/2010/main" xmlns="" val="2920169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A4881-AD7A-4655-8795-32A46F421AA3}" type="datetimeFigureOut">
              <a:rPr lang="zh-CN" altLang="en-US" smtClean="0"/>
              <a:pPr/>
              <a:t>2019/5/14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EF0BF-834B-4983-B557-1619DAA384CD}" type="slidenum">
              <a:rPr lang="zh-CN" altLang="en-US" smtClean="0"/>
              <a:pPr/>
              <a:t>‹#›</a:t>
            </a:fld>
            <a:endParaRPr lang="zh-CN" altLang="en-US"/>
          </a:p>
        </p:txBody>
      </p:sp>
      <p:sp>
        <p:nvSpPr>
          <p:cNvPr id="7" name="Rectangle 7"/>
          <p:cNvSpPr>
            <a:spLocks noChangeArrowheads="1"/>
          </p:cNvSpPr>
          <p:nvPr/>
        </p:nvSpPr>
        <p:spPr bwMode="auto">
          <a:xfrm>
            <a:off x="0" y="801857"/>
            <a:ext cx="11098255" cy="282477"/>
          </a:xfrm>
          <a:prstGeom prst="rect">
            <a:avLst/>
          </a:prstGeom>
          <a:gradFill rotWithShape="0">
            <a:gsLst>
              <a:gs pos="0">
                <a:srgbClr val="24D7E3"/>
              </a:gs>
              <a:gs pos="100000">
                <a:srgbClr val="FFEF3A"/>
              </a:gs>
            </a:gsLst>
            <a:lin ang="0" scaled="1"/>
          </a:gradFill>
          <a:ln>
            <a:noFill/>
          </a:ln>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endParaRPr lang="en-US" altLang="zh-CN" smtClean="0"/>
          </a:p>
        </p:txBody>
      </p:sp>
      <p:sp>
        <p:nvSpPr>
          <p:cNvPr id="8" name="Rectangle 8"/>
          <p:cNvSpPr>
            <a:spLocks noChangeArrowheads="1"/>
          </p:cNvSpPr>
          <p:nvPr/>
        </p:nvSpPr>
        <p:spPr bwMode="auto">
          <a:xfrm>
            <a:off x="219789" y="76200"/>
            <a:ext cx="117835" cy="6781800"/>
          </a:xfrm>
          <a:prstGeom prst="rect">
            <a:avLst/>
          </a:prstGeom>
          <a:gradFill rotWithShape="0">
            <a:gsLst>
              <a:gs pos="0">
                <a:schemeClr val="hlink"/>
              </a:gs>
              <a:gs pos="100000">
                <a:srgbClr val="F2ABE7"/>
              </a:gs>
            </a:gsLst>
            <a:lin ang="5400000" scaled="1"/>
          </a:gradFill>
          <a:ln>
            <a:noFill/>
          </a:ln>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endParaRPr lang="en-US" altLang="zh-CN" smtClean="0"/>
          </a:p>
        </p:txBody>
      </p:sp>
      <p:sp>
        <p:nvSpPr>
          <p:cNvPr id="9" name="Text Box 9"/>
          <p:cNvSpPr txBox="1">
            <a:spLocks noChangeArrowheads="1"/>
          </p:cNvSpPr>
          <p:nvPr/>
        </p:nvSpPr>
        <p:spPr bwMode="auto">
          <a:xfrm>
            <a:off x="11636615" y="6534150"/>
            <a:ext cx="360362" cy="304800"/>
          </a:xfrm>
          <a:prstGeom prst="rect">
            <a:avLst/>
          </a:prstGeom>
          <a:noFill/>
          <a:ln w="9525">
            <a:noFill/>
            <a:miter lim="800000"/>
            <a:headEnd/>
            <a:tailEnd/>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fld id="{269991BF-E30C-45A0-A276-14E4E81C5DF7}" type="slidenum">
              <a:rPr lang="en-US" altLang="zh-CN" sz="1400" b="1" i="1" smtClean="0">
                <a:solidFill>
                  <a:srgbClr val="801EFF"/>
                </a:solidFill>
                <a:latin typeface="Times" panose="02020603050405020304" pitchFamily="18" charset="0"/>
              </a:rPr>
              <a:pPr>
                <a:defRPr/>
              </a:pPr>
              <a:t>‹#›</a:t>
            </a:fld>
            <a:endParaRPr lang="en-US" altLang="zh-CN" sz="1400" b="1" i="1" dirty="0" smtClean="0">
              <a:solidFill>
                <a:srgbClr val="801EFF"/>
              </a:solidFill>
              <a:latin typeface="Times" panose="02020603050405020304" pitchFamily="18" charset="0"/>
            </a:endParaRPr>
          </a:p>
        </p:txBody>
      </p:sp>
      <p:pic>
        <p:nvPicPr>
          <p:cNvPr id="11" name="图片 10"/>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1035172" y="28136"/>
            <a:ext cx="1142760" cy="1142760"/>
          </a:xfrm>
          <a:prstGeom prst="rect">
            <a:avLst/>
          </a:prstGeom>
        </p:spPr>
      </p:pic>
    </p:spTree>
    <p:extLst>
      <p:ext uri="{BB962C8B-B14F-4D97-AF65-F5344CB8AC3E}">
        <p14:creationId xmlns:p14="http://schemas.microsoft.com/office/powerpoint/2010/main" xmlns="" val="3172938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4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wmf"/><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tiff"/></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emf"/><Relationship Id="rId9" Type="http://schemas.openxmlformats.org/officeDocument/2006/relationships/image" Target="../media/image44.jpe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wmf"/></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file:///D:\Program%20Files\Tencent\QQ\Users\1462586117\Image\%7b6D%7bCV3PZ95%5bDQCBWK$%7b%5d)8.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jpe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3.tiff"/></Relationships>
</file>

<file path=ppt/slides/_rels/slide2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7.jpeg"/><Relationship Id="rId11" Type="http://schemas.openxmlformats.org/officeDocument/2006/relationships/image" Target="../media/image121.jpeg"/><Relationship Id="rId5" Type="http://schemas.openxmlformats.org/officeDocument/2006/relationships/image" Target="../media/image116.jpeg"/><Relationship Id="rId10" Type="http://schemas.openxmlformats.org/officeDocument/2006/relationships/image" Target="../media/image120.png"/><Relationship Id="rId4" Type="http://schemas.openxmlformats.org/officeDocument/2006/relationships/image" Target="../media/image115.jpe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30247" y="3876128"/>
            <a:ext cx="5273238" cy="584775"/>
          </a:xfrm>
          <a:prstGeom prst="rect">
            <a:avLst/>
          </a:prstGeom>
          <a:noFill/>
        </p:spPr>
        <p:txBody>
          <a:bodyPr wrap="none" rtlCol="0">
            <a:spAutoFit/>
          </a:bodyPr>
          <a:lstStyle/>
          <a:p>
            <a:r>
              <a:rPr lang="en-US" altLang="zh-CN" sz="3200" b="1" u="sng" dirty="0" err="1" smtClean="0"/>
              <a:t>Lunlin</a:t>
            </a:r>
            <a:r>
              <a:rPr lang="en-US" altLang="zh-CN" sz="3200" b="1" u="sng" dirty="0" smtClean="0"/>
              <a:t> Shang, </a:t>
            </a:r>
            <a:r>
              <a:rPr lang="en-US" altLang="zh-CN" sz="3200" b="1" dirty="0" err="1" smtClean="0"/>
              <a:t>Guangan</a:t>
            </a:r>
            <a:r>
              <a:rPr lang="en-US" altLang="zh-CN" sz="3200" b="1" dirty="0" smtClean="0"/>
              <a:t> Zhang</a:t>
            </a:r>
            <a:endParaRPr lang="zh-CN" altLang="en-US" sz="3200" b="1" dirty="0"/>
          </a:p>
        </p:txBody>
      </p:sp>
      <p:sp>
        <p:nvSpPr>
          <p:cNvPr id="23553" name="Rectangle 1"/>
          <p:cNvSpPr>
            <a:spLocks noChangeArrowheads="1"/>
          </p:cNvSpPr>
          <p:nvPr/>
        </p:nvSpPr>
        <p:spPr bwMode="auto">
          <a:xfrm>
            <a:off x="997561" y="1320520"/>
            <a:ext cx="1025073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zh-CN" sz="5400" b="1" dirty="0" smtClean="0">
                <a:solidFill>
                  <a:srgbClr val="0000FF"/>
                </a:solidFill>
                <a:ea typeface="宋体" pitchFamily="2" charset="-122"/>
                <a:cs typeface="Times New Roman" pitchFamily="18" charset="0"/>
              </a:rPr>
              <a:t>DLC films deposited by magnetron sputtering in LICP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u="none" strike="noStrike" cap="none" normalizeH="0" baseline="0" dirty="0" smtClean="0">
                <a:ln>
                  <a:noFill/>
                </a:ln>
                <a:solidFill>
                  <a:srgbClr val="0070C0"/>
                </a:solidFill>
                <a:effectLst/>
                <a:ea typeface="宋体" pitchFamily="2" charset="-122"/>
                <a:cs typeface="Times New Roman" pitchFamily="18" charset="0"/>
              </a:rPr>
              <a:t>—From</a:t>
            </a:r>
            <a:r>
              <a:rPr kumimoji="0" lang="en-US" altLang="zh-CN" sz="3200" b="1" u="none" strike="noStrike" cap="none" normalizeH="0" dirty="0" smtClean="0">
                <a:ln>
                  <a:noFill/>
                </a:ln>
                <a:solidFill>
                  <a:srgbClr val="0070C0"/>
                </a:solidFill>
                <a:effectLst/>
                <a:ea typeface="宋体" pitchFamily="2" charset="-122"/>
                <a:cs typeface="Times New Roman" pitchFamily="18" charset="0"/>
              </a:rPr>
              <a:t> solid lubricating material to resistive electrodes</a:t>
            </a:r>
            <a:endParaRPr kumimoji="0" lang="en-US" altLang="zh-CN" sz="4000" b="1" u="none" strike="noStrike" cap="none" normalizeH="0" baseline="0" dirty="0" smtClean="0">
              <a:ln>
                <a:noFill/>
              </a:ln>
              <a:solidFill>
                <a:srgbClr val="0070C0"/>
              </a:solidFill>
              <a:effectLst/>
              <a:ea typeface="宋体" pitchFamily="2" charset="-122"/>
              <a:cs typeface="宋体" pitchFamily="2" charset="-122"/>
            </a:endParaRPr>
          </a:p>
        </p:txBody>
      </p:sp>
      <p:sp>
        <p:nvSpPr>
          <p:cNvPr id="10" name="TextBox 9"/>
          <p:cNvSpPr txBox="1"/>
          <p:nvPr/>
        </p:nvSpPr>
        <p:spPr>
          <a:xfrm>
            <a:off x="1908474" y="4676023"/>
            <a:ext cx="8756051" cy="830997"/>
          </a:xfrm>
          <a:prstGeom prst="rect">
            <a:avLst/>
          </a:prstGeom>
          <a:noFill/>
        </p:spPr>
        <p:txBody>
          <a:bodyPr wrap="none" rtlCol="0">
            <a:spAutoFit/>
          </a:bodyPr>
          <a:lstStyle/>
          <a:p>
            <a:pPr algn="ctr"/>
            <a:r>
              <a:rPr lang="en-US" altLang="zh-CN" sz="2400" b="1" dirty="0" smtClean="0">
                <a:solidFill>
                  <a:schemeClr val="accent3">
                    <a:lumMod val="50000"/>
                  </a:schemeClr>
                </a:solidFill>
              </a:rPr>
              <a:t>State Key Laboratory of Solid </a:t>
            </a:r>
            <a:r>
              <a:rPr lang="en-US" altLang="zh-CN" sz="2400" b="1" dirty="0" err="1" smtClean="0">
                <a:solidFill>
                  <a:schemeClr val="accent3">
                    <a:lumMod val="50000"/>
                  </a:schemeClr>
                </a:solidFill>
              </a:rPr>
              <a:t>lubriication</a:t>
            </a:r>
            <a:r>
              <a:rPr lang="en-US" altLang="zh-CN" sz="2400" b="1" dirty="0" smtClean="0">
                <a:solidFill>
                  <a:schemeClr val="accent3">
                    <a:lumMod val="50000"/>
                  </a:schemeClr>
                </a:solidFill>
              </a:rPr>
              <a:t>, </a:t>
            </a:r>
          </a:p>
          <a:p>
            <a:pPr algn="ctr"/>
            <a:r>
              <a:rPr lang="en-US" altLang="zh-CN" sz="2400" b="1" dirty="0" smtClean="0">
                <a:solidFill>
                  <a:schemeClr val="accent3">
                    <a:lumMod val="50000"/>
                  </a:schemeClr>
                </a:solidFill>
              </a:rPr>
              <a:t>Lanzhou Institute of Chemical Physics, Chinese Academy of Sciences</a:t>
            </a:r>
            <a:endParaRPr lang="zh-CN" altLang="en-US" sz="2400" b="1" dirty="0">
              <a:solidFill>
                <a:schemeClr val="accent3">
                  <a:lumMod val="50000"/>
                </a:schemeClr>
              </a:solidFill>
            </a:endParaRPr>
          </a:p>
        </p:txBody>
      </p:sp>
      <p:pic>
        <p:nvPicPr>
          <p:cNvPr id="17" name="Picture 17" descr="IMG_7086"/>
          <p:cNvPicPr>
            <a:picLocks noChangeAspect="1" noChangeArrowheads="1"/>
          </p:cNvPicPr>
          <p:nvPr/>
        </p:nvPicPr>
        <p:blipFill>
          <a:blip r:embed="rId2" cstate="print"/>
          <a:srcRect/>
          <a:stretch>
            <a:fillRect/>
          </a:stretch>
        </p:blipFill>
        <p:spPr bwMode="auto">
          <a:xfrm>
            <a:off x="1377513" y="5601801"/>
            <a:ext cx="1674318" cy="1256199"/>
          </a:xfrm>
          <a:prstGeom prst="rect">
            <a:avLst/>
          </a:prstGeom>
          <a:noFill/>
          <a:ln w="9525">
            <a:noFill/>
            <a:miter lim="800000"/>
            <a:headEnd/>
            <a:tailEnd/>
          </a:ln>
        </p:spPr>
      </p:pic>
      <p:pic>
        <p:nvPicPr>
          <p:cNvPr id="18" name="Picture 9"/>
          <p:cNvPicPr>
            <a:picLocks noChangeAspect="1" noChangeArrowheads="1"/>
          </p:cNvPicPr>
          <p:nvPr/>
        </p:nvPicPr>
        <p:blipFill>
          <a:blip r:embed="rId3" cstate="print"/>
          <a:srcRect l="72414"/>
          <a:stretch>
            <a:fillRect/>
          </a:stretch>
        </p:blipFill>
        <p:spPr bwMode="auto">
          <a:xfrm>
            <a:off x="3036067" y="5605268"/>
            <a:ext cx="1675544" cy="1252732"/>
          </a:xfrm>
          <a:prstGeom prst="rect">
            <a:avLst/>
          </a:prstGeom>
          <a:noFill/>
          <a:ln w="9525">
            <a:noFill/>
            <a:miter lim="800000"/>
            <a:headEnd/>
            <a:tailEnd/>
          </a:ln>
        </p:spPr>
      </p:pic>
      <p:pic>
        <p:nvPicPr>
          <p:cNvPr id="19" name="Picture 13" descr="E:\项目资料－重要\企业横向项目\香港表业\执行阶段\香港来访标准流程\IMG_7161.JPG"/>
          <p:cNvPicPr>
            <a:picLocks noChangeAspect="1" noChangeArrowheads="1"/>
          </p:cNvPicPr>
          <p:nvPr/>
        </p:nvPicPr>
        <p:blipFill>
          <a:blip r:embed="rId4" cstate="print"/>
          <a:srcRect l="25305" t="23045" r="24084" b="18663"/>
          <a:stretch>
            <a:fillRect/>
          </a:stretch>
        </p:blipFill>
        <p:spPr bwMode="auto">
          <a:xfrm>
            <a:off x="4704473" y="5598514"/>
            <a:ext cx="1640544" cy="1259486"/>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8927867" y="5598116"/>
            <a:ext cx="2096816" cy="1259884"/>
          </a:xfrm>
          <a:prstGeom prst="rect">
            <a:avLst/>
          </a:prstGeom>
          <a:noFill/>
          <a:ln w="9525">
            <a:noFill/>
            <a:miter lim="800000"/>
            <a:headEnd/>
            <a:tailEnd/>
          </a:ln>
        </p:spPr>
      </p:pic>
      <p:pic>
        <p:nvPicPr>
          <p:cNvPr id="20" name="图片 4"/>
          <p:cNvPicPr>
            <a:picLocks noChangeAspect="1"/>
          </p:cNvPicPr>
          <p:nvPr/>
        </p:nvPicPr>
        <p:blipFill>
          <a:blip r:embed="rId6" cstate="print"/>
          <a:srcRect t="15981" r="31256" b="10708"/>
          <a:stretch>
            <a:fillRect/>
          </a:stretch>
        </p:blipFill>
        <p:spPr bwMode="auto">
          <a:xfrm>
            <a:off x="6323396" y="5580605"/>
            <a:ext cx="1290873" cy="1277395"/>
          </a:xfrm>
          <a:prstGeom prst="rect">
            <a:avLst/>
          </a:prstGeom>
          <a:noFill/>
          <a:ln w="9525">
            <a:noFill/>
            <a:miter lim="800000"/>
            <a:headEnd/>
            <a:tailEnd/>
          </a:ln>
        </p:spPr>
      </p:pic>
      <p:pic>
        <p:nvPicPr>
          <p:cNvPr id="13" name="图片 12"/>
          <p:cNvPicPr>
            <a:picLocks noChangeAspect="1"/>
          </p:cNvPicPr>
          <p:nvPr/>
        </p:nvPicPr>
        <p:blipFill>
          <a:blip r:embed="rId7" cstate="print">
            <a:lum bright="20000"/>
          </a:blip>
          <a:srcRect l="23074"/>
          <a:stretch>
            <a:fillRect/>
          </a:stretch>
        </p:blipFill>
        <p:spPr>
          <a:xfrm rot="5400000">
            <a:off x="10974809" y="5640812"/>
            <a:ext cx="1254867" cy="1179514"/>
          </a:xfrm>
          <a:prstGeom prst="rect">
            <a:avLst/>
          </a:prstGeom>
        </p:spPr>
      </p:pic>
      <p:pic>
        <p:nvPicPr>
          <p:cNvPr id="15" name="Picture 8" descr="锥齿轮-2"/>
          <p:cNvPicPr>
            <a:picLocks noChangeAspect="1" noChangeArrowheads="1"/>
          </p:cNvPicPr>
          <p:nvPr/>
        </p:nvPicPr>
        <p:blipFill>
          <a:blip r:embed="rId8" cstate="print"/>
          <a:srcRect l="5785" t="25960" r="43226" b="7503"/>
          <a:stretch>
            <a:fillRect/>
          </a:stretch>
        </p:blipFill>
        <p:spPr bwMode="auto">
          <a:xfrm>
            <a:off x="0" y="5638452"/>
            <a:ext cx="1400783" cy="1219548"/>
          </a:xfrm>
          <a:prstGeom prst="rect">
            <a:avLst/>
          </a:prstGeom>
          <a:noFill/>
          <a:ln w="9525">
            <a:noFill/>
            <a:miter lim="800000"/>
            <a:headEnd/>
            <a:tailEnd/>
          </a:ln>
        </p:spPr>
      </p:pic>
      <p:pic>
        <p:nvPicPr>
          <p:cNvPr id="16" name="图片 1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15488" y="5610620"/>
            <a:ext cx="1308382" cy="1247379"/>
          </a:xfrm>
          <a:prstGeom prst="rect">
            <a:avLst/>
          </a:prstGeom>
        </p:spPr>
      </p:pic>
      <p:cxnSp>
        <p:nvCxnSpPr>
          <p:cNvPr id="21" name="直接连接符 20"/>
          <p:cNvCxnSpPr/>
          <p:nvPr/>
        </p:nvCxnSpPr>
        <p:spPr>
          <a:xfrm>
            <a:off x="0" y="5609233"/>
            <a:ext cx="12192000"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34569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7"/>
          <p:cNvSpPr>
            <a:spLocks noChangeArrowheads="1"/>
          </p:cNvSpPr>
          <p:nvPr/>
        </p:nvSpPr>
        <p:spPr bwMode="auto">
          <a:xfrm>
            <a:off x="1999165" y="4021574"/>
            <a:ext cx="3032125" cy="646112"/>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smtClean="0">
                <a:ln>
                  <a:noFill/>
                </a:ln>
                <a:solidFill>
                  <a:srgbClr val="3333FF"/>
                </a:solidFill>
                <a:effectLst/>
                <a:uLnTx/>
                <a:uFillTx/>
                <a:ea typeface="幼圆" pitchFamily="49" charset="-122"/>
                <a:cs typeface="Arial" pitchFamily="34" charset="0"/>
              </a:rPr>
              <a:t>Closed field unbalanced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smtClean="0">
                <a:ln>
                  <a:noFill/>
                </a:ln>
                <a:solidFill>
                  <a:srgbClr val="3333FF"/>
                </a:solidFill>
                <a:effectLst/>
                <a:uLnTx/>
                <a:uFillTx/>
                <a:ea typeface="幼圆" pitchFamily="49" charset="-122"/>
                <a:cs typeface="Arial" pitchFamily="34" charset="0"/>
              </a:rPr>
              <a:t> DC magnetron sputtering</a:t>
            </a:r>
            <a:endParaRPr kumimoji="1" lang="en-US" altLang="zh-CN" sz="1800" b="1" i="0" u="none" strike="noStrike" kern="0" cap="none" spc="0" normalizeH="0" baseline="0" noProof="0" smtClean="0">
              <a:ln>
                <a:noFill/>
              </a:ln>
              <a:solidFill>
                <a:srgbClr val="3333FF"/>
              </a:solidFill>
              <a:effectLst/>
              <a:uLnTx/>
              <a:uFillTx/>
              <a:latin typeface="Arial" pitchFamily="34" charset="0"/>
              <a:ea typeface="黑体" pitchFamily="49" charset="-122"/>
              <a:cs typeface="Arial" pitchFamily="34" charset="0"/>
            </a:endParaRPr>
          </a:p>
        </p:txBody>
      </p:sp>
      <p:pic>
        <p:nvPicPr>
          <p:cNvPr id="6" name="Picture 6" descr="IMG_4761"/>
          <p:cNvPicPr>
            <a:picLocks noChangeAspect="1" noChangeArrowheads="1"/>
          </p:cNvPicPr>
          <p:nvPr/>
        </p:nvPicPr>
        <p:blipFill>
          <a:blip r:embed="rId3" cstate="print"/>
          <a:srcRect/>
          <a:stretch>
            <a:fillRect/>
          </a:stretch>
        </p:blipFill>
        <p:spPr bwMode="auto">
          <a:xfrm>
            <a:off x="1467353" y="1121724"/>
            <a:ext cx="3892933" cy="2842700"/>
          </a:xfrm>
          <a:prstGeom prst="rect">
            <a:avLst/>
          </a:prstGeom>
          <a:noFill/>
          <a:ln w="9525">
            <a:noFill/>
            <a:miter lim="800000"/>
            <a:headEnd/>
            <a:tailEnd/>
          </a:ln>
        </p:spPr>
      </p:pic>
      <p:sp>
        <p:nvSpPr>
          <p:cNvPr id="7" name="TextBox 19"/>
          <p:cNvSpPr txBox="1">
            <a:spLocks noChangeArrowheads="1"/>
          </p:cNvSpPr>
          <p:nvPr/>
        </p:nvSpPr>
        <p:spPr bwMode="auto">
          <a:xfrm>
            <a:off x="945931" y="4779851"/>
            <a:ext cx="4937184" cy="1759456"/>
          </a:xfrm>
          <a:prstGeom prst="rect">
            <a:avLst/>
          </a:prstGeom>
          <a:noFill/>
          <a:ln w="9525">
            <a:noFill/>
            <a:miter lim="800000"/>
            <a:headEnd/>
            <a:tailEnd/>
          </a:ln>
        </p:spPr>
        <p:txBody>
          <a:bodyPr wrap="square">
            <a:spAutoFit/>
          </a:bodyPr>
          <a:lstStyle/>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4 targets (345mm*145mm) in vacuum chamber </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Closed field unbalanced magnetron sputtering </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Higher bonding strength</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Lower deposition temperature (&lt;200</a:t>
            </a:r>
            <a:r>
              <a:rPr kumimoji="0" lang="zh-CN" altLang="en-US" sz="1800" b="1" i="0" u="none" strike="noStrike" kern="0" cap="none" spc="0" normalizeH="0" baseline="0" noProof="0" dirty="0" smtClean="0">
                <a:ln>
                  <a:noFill/>
                </a:ln>
                <a:solidFill>
                  <a:srgbClr val="000000"/>
                </a:solidFill>
                <a:effectLst/>
                <a:uLnTx/>
                <a:uFillTx/>
              </a:rPr>
              <a:t>℃</a:t>
            </a:r>
            <a:r>
              <a:rPr kumimoji="0" lang="en-US" altLang="zh-CN" sz="1800" b="1" i="0" u="none" strike="noStrike" kern="0" cap="none" spc="0" normalizeH="0" baseline="0" noProof="0" dirty="0" smtClean="0">
                <a:ln>
                  <a:noFill/>
                </a:ln>
                <a:solidFill>
                  <a:srgbClr val="000000"/>
                </a:solidFill>
                <a:effectLst/>
                <a:uLnTx/>
                <a:uFillTx/>
              </a:rPr>
              <a:t>)</a:t>
            </a:r>
          </a:p>
          <a:p>
            <a:pPr>
              <a:lnSpc>
                <a:spcPts val="2600"/>
              </a:lnSpc>
              <a:buFont typeface="Wingdings" pitchFamily="2" charset="2"/>
              <a:buChar char="Ø"/>
              <a:defRPr/>
            </a:pPr>
            <a:r>
              <a:rPr lang="en-US" altLang="zh-CN" b="1" kern="0" dirty="0" smtClean="0">
                <a:solidFill>
                  <a:srgbClr val="000000"/>
                </a:solidFill>
              </a:rPr>
              <a:t>  For DLC, Mos2</a:t>
            </a:r>
            <a:r>
              <a:rPr lang="zh-CN" altLang="en-US" b="1" kern="0" dirty="0" smtClean="0">
                <a:solidFill>
                  <a:srgbClr val="000000"/>
                </a:solidFill>
              </a:rPr>
              <a:t>，</a:t>
            </a:r>
            <a:r>
              <a:rPr lang="en-US" altLang="zh-CN" b="1" kern="0" dirty="0" smtClean="0">
                <a:solidFill>
                  <a:srgbClr val="000000"/>
                </a:solidFill>
              </a:rPr>
              <a:t> Nitride coatings deposition</a:t>
            </a:r>
            <a:endParaRPr kumimoji="0" lang="zh-CN" altLang="en-US" sz="1800" b="1" i="0" u="none" strike="noStrike" kern="0" cap="none" spc="0" normalizeH="0" baseline="0" noProof="0" dirty="0" smtClean="0">
              <a:ln>
                <a:noFill/>
              </a:ln>
              <a:solidFill>
                <a:srgbClr val="000000"/>
              </a:solidFill>
              <a:effectLst/>
              <a:uLnTx/>
              <a:uFillTx/>
            </a:endParaRPr>
          </a:p>
        </p:txBody>
      </p:sp>
      <p:pic>
        <p:nvPicPr>
          <p:cNvPr id="14" name="Picture 5" descr="a612fbaa-9332-4419-8aec-d44eab536894"/>
          <p:cNvPicPr>
            <a:picLocks noChangeAspect="1" noChangeArrowheads="1"/>
          </p:cNvPicPr>
          <p:nvPr/>
        </p:nvPicPr>
        <p:blipFill>
          <a:blip r:embed="rId4" cstate="print"/>
          <a:srcRect l="54404"/>
          <a:stretch>
            <a:fillRect/>
          </a:stretch>
        </p:blipFill>
        <p:spPr bwMode="auto">
          <a:xfrm>
            <a:off x="6609484" y="1163201"/>
            <a:ext cx="3808413" cy="2878138"/>
          </a:xfrm>
          <a:prstGeom prst="rect">
            <a:avLst/>
          </a:prstGeom>
          <a:noFill/>
          <a:ln w="9525">
            <a:noFill/>
            <a:miter lim="800000"/>
            <a:headEnd/>
            <a:tailEnd/>
          </a:ln>
        </p:spPr>
      </p:pic>
      <p:sp>
        <p:nvSpPr>
          <p:cNvPr id="15" name="矩形 16"/>
          <p:cNvSpPr>
            <a:spLocks noChangeArrowheads="1"/>
          </p:cNvSpPr>
          <p:nvPr/>
        </p:nvSpPr>
        <p:spPr bwMode="auto">
          <a:xfrm>
            <a:off x="6363422" y="4050319"/>
            <a:ext cx="4062412" cy="646112"/>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3333FF"/>
                </a:solidFill>
                <a:effectLst/>
                <a:uLnTx/>
                <a:uFillTx/>
                <a:ea typeface="幼圆" pitchFamily="49" charset="-122"/>
                <a:cs typeface="Arial" pitchFamily="34" charset="0"/>
              </a:rPr>
              <a:t>Cathode  multi-arc ion plating and magnetron sputtering </a:t>
            </a:r>
          </a:p>
        </p:txBody>
      </p:sp>
      <p:sp>
        <p:nvSpPr>
          <p:cNvPr id="16" name="TextBox 17"/>
          <p:cNvSpPr txBox="1">
            <a:spLocks noChangeArrowheads="1"/>
          </p:cNvSpPr>
          <p:nvPr/>
        </p:nvSpPr>
        <p:spPr bwMode="auto">
          <a:xfrm>
            <a:off x="6385033" y="4667417"/>
            <a:ext cx="5454869" cy="2092881"/>
          </a:xfrm>
          <a:prstGeom prst="rect">
            <a:avLst/>
          </a:prstGeom>
          <a:noFill/>
          <a:ln w="9525">
            <a:noFill/>
            <a:miter lim="800000"/>
            <a:headEnd/>
            <a:tailEnd/>
          </a:ln>
        </p:spPr>
        <p:txBody>
          <a:bodyPr wrap="square">
            <a:spAutoFit/>
          </a:bodyPr>
          <a:lstStyle/>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2 large magnetron targets (600mm*120mm) and 6 large (φ106mm) arc targets </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a:t>
            </a:r>
            <a:r>
              <a:rPr lang="en-US" altLang="zh-CN" b="1" kern="0" dirty="0" smtClean="0">
                <a:solidFill>
                  <a:srgbClr val="000000"/>
                </a:solidFill>
              </a:rPr>
              <a:t>Pre-heating treatment</a:t>
            </a:r>
            <a:endParaRPr kumimoji="0" lang="en-US" altLang="zh-CN" sz="1800" b="1" i="0" u="none" strike="noStrike" kern="0" cap="none" spc="0" normalizeH="0" baseline="0" noProof="0" dirty="0" smtClean="0">
              <a:ln>
                <a:noFill/>
              </a:ln>
              <a:solidFill>
                <a:srgbClr val="000000"/>
              </a:solidFill>
              <a:effectLst/>
              <a:uLnTx/>
              <a:uFillTx/>
            </a:endParaRP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Very high </a:t>
            </a:r>
            <a:r>
              <a:rPr lang="en-US" altLang="zh-CN" b="1" kern="0" dirty="0" smtClean="0">
                <a:solidFill>
                  <a:srgbClr val="000000"/>
                </a:solidFill>
              </a:rPr>
              <a:t>deposition</a:t>
            </a:r>
            <a:r>
              <a:rPr kumimoji="0" lang="en-US" altLang="zh-CN" sz="1800" b="1" i="0" u="none" strike="noStrike" kern="0" cap="none" spc="0" normalizeH="0" baseline="0" noProof="0" dirty="0" smtClean="0">
                <a:ln>
                  <a:noFill/>
                </a:ln>
                <a:solidFill>
                  <a:srgbClr val="000000"/>
                </a:solidFill>
                <a:effectLst/>
                <a:uLnTx/>
                <a:uFillTx/>
              </a:rPr>
              <a:t> rate</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Variable magnetic field</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Typical plant-size equipment</a:t>
            </a:r>
          </a:p>
        </p:txBody>
      </p:sp>
      <p:sp>
        <p:nvSpPr>
          <p:cNvPr id="18"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CFUDC &amp; MAIP Magnetron Sputtering</a:t>
            </a:r>
            <a:endParaRPr lang="zh-CN" altLang="en-US"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a:spLocks noChangeArrowheads="1"/>
          </p:cNvSpPr>
          <p:nvPr/>
        </p:nvSpPr>
        <p:spPr bwMode="auto">
          <a:xfrm>
            <a:off x="1155882" y="3475037"/>
            <a:ext cx="4322915" cy="369332"/>
          </a:xfrm>
          <a:prstGeom prst="rect">
            <a:avLst/>
          </a:prstGeom>
          <a:noFill/>
          <a:ln w="9525">
            <a:noFill/>
            <a:miter lim="800000"/>
            <a:headEnd/>
            <a:tailEnd/>
          </a:ln>
        </p:spPr>
        <p:txBody>
          <a:bodyPr wrap="none">
            <a:spAutoFit/>
          </a:bodyPr>
          <a:lstStyle/>
          <a:p>
            <a:r>
              <a:rPr lang="en-US" altLang="zh-CN" b="1" dirty="0" smtClean="0">
                <a:solidFill>
                  <a:srgbClr val="0000FF"/>
                </a:solidFill>
              </a:rPr>
              <a:t>X-ray Photoelectron Spectrometer </a:t>
            </a:r>
            <a:r>
              <a:rPr lang="zh-CN" altLang="en-US" b="1" dirty="0" smtClean="0">
                <a:solidFill>
                  <a:srgbClr val="0000FF"/>
                </a:solidFill>
              </a:rPr>
              <a:t>（</a:t>
            </a:r>
            <a:r>
              <a:rPr lang="en-US" altLang="zh-CN" b="1" dirty="0">
                <a:solidFill>
                  <a:srgbClr val="0000FF"/>
                </a:solidFill>
              </a:rPr>
              <a:t>XPS</a:t>
            </a:r>
            <a:r>
              <a:rPr lang="zh-CN" altLang="en-US" b="1" dirty="0">
                <a:solidFill>
                  <a:srgbClr val="0000FF"/>
                </a:solidFill>
              </a:rPr>
              <a:t>）</a:t>
            </a:r>
          </a:p>
        </p:txBody>
      </p:sp>
      <p:grpSp>
        <p:nvGrpSpPr>
          <p:cNvPr id="3" name="组合 18"/>
          <p:cNvGrpSpPr>
            <a:grpSpLocks/>
          </p:cNvGrpSpPr>
          <p:nvPr/>
        </p:nvGrpSpPr>
        <p:grpSpPr bwMode="auto">
          <a:xfrm>
            <a:off x="1229710" y="1346281"/>
            <a:ext cx="4067509" cy="2200194"/>
            <a:chOff x="421370" y="1650857"/>
            <a:chExt cx="4066787" cy="2419823"/>
          </a:xfrm>
        </p:grpSpPr>
        <p:pic>
          <p:nvPicPr>
            <p:cNvPr id="4" name="Picture 2" descr="http://ggjsfw.licp.cas.cn/zxyq/hx/201606/W020160630603261453501.jpg"/>
            <p:cNvPicPr>
              <a:picLocks noChangeAspect="1" noChangeArrowheads="1"/>
            </p:cNvPicPr>
            <p:nvPr/>
          </p:nvPicPr>
          <p:blipFill>
            <a:blip r:embed="rId3" cstate="print"/>
            <a:srcRect l="14468"/>
            <a:stretch>
              <a:fillRect/>
            </a:stretch>
          </p:blipFill>
          <p:spPr bwMode="auto">
            <a:xfrm>
              <a:off x="421370" y="1654768"/>
              <a:ext cx="2278420" cy="2271897"/>
            </a:xfrm>
            <a:prstGeom prst="rect">
              <a:avLst/>
            </a:prstGeom>
            <a:noFill/>
            <a:ln w="9525">
              <a:noFill/>
              <a:miter lim="800000"/>
              <a:headEnd/>
              <a:tailEnd/>
            </a:ln>
          </p:spPr>
        </p:pic>
        <p:pic>
          <p:nvPicPr>
            <p:cNvPr id="5" name="Picture 3" descr="XPS1"/>
            <p:cNvPicPr>
              <a:picLocks noChangeAspect="1" noChangeArrowheads="1"/>
            </p:cNvPicPr>
            <p:nvPr/>
          </p:nvPicPr>
          <p:blipFill>
            <a:blip r:embed="rId4" cstate="print"/>
            <a:srcRect r="1001" b="50000"/>
            <a:stretch>
              <a:fillRect/>
            </a:stretch>
          </p:blipFill>
          <p:spPr bwMode="auto">
            <a:xfrm>
              <a:off x="2549330" y="1650857"/>
              <a:ext cx="1938827" cy="1267695"/>
            </a:xfrm>
            <a:prstGeom prst="rect">
              <a:avLst/>
            </a:prstGeom>
            <a:noFill/>
            <a:ln w="9525">
              <a:noFill/>
              <a:miter lim="800000"/>
              <a:headEnd/>
              <a:tailEnd/>
            </a:ln>
          </p:spPr>
        </p:pic>
        <p:pic>
          <p:nvPicPr>
            <p:cNvPr id="6" name="Picture 3" descr="XPS1"/>
            <p:cNvPicPr>
              <a:picLocks noChangeAspect="1" noChangeArrowheads="1"/>
            </p:cNvPicPr>
            <p:nvPr/>
          </p:nvPicPr>
          <p:blipFill>
            <a:blip r:embed="rId4" cstate="print"/>
            <a:srcRect t="50725" r="4433"/>
            <a:stretch>
              <a:fillRect/>
            </a:stretch>
          </p:blipFill>
          <p:spPr bwMode="auto">
            <a:xfrm>
              <a:off x="2536882" y="2869664"/>
              <a:ext cx="1856700" cy="1201016"/>
            </a:xfrm>
            <a:prstGeom prst="rect">
              <a:avLst/>
            </a:prstGeom>
            <a:noFill/>
            <a:ln w="9525">
              <a:noFill/>
              <a:miter lim="800000"/>
              <a:headEnd/>
              <a:tailEnd/>
            </a:ln>
          </p:spPr>
        </p:pic>
      </p:grpSp>
      <p:grpSp>
        <p:nvGrpSpPr>
          <p:cNvPr id="8" name="组合 29"/>
          <p:cNvGrpSpPr>
            <a:grpSpLocks/>
          </p:cNvGrpSpPr>
          <p:nvPr/>
        </p:nvGrpSpPr>
        <p:grpSpPr bwMode="auto">
          <a:xfrm>
            <a:off x="6678803" y="1385887"/>
            <a:ext cx="3816354" cy="2089150"/>
            <a:chOff x="4067944" y="1700808"/>
            <a:chExt cx="3816428" cy="2304256"/>
          </a:xfrm>
        </p:grpSpPr>
        <p:pic>
          <p:nvPicPr>
            <p:cNvPr id="9" name="Picture 4" descr="https://gss2.bdstatic.com/9fo3dSag_xI4khGkpoWK1HF6hhy/baike/w%3D268/sign=5d53dd4cd100baa1ba2c40bd7f11b9b1/7a899e510fb30f2480c9fca3c895d143ad4b033a.jpg"/>
            <p:cNvPicPr>
              <a:picLocks noChangeAspect="1" noChangeArrowheads="1"/>
            </p:cNvPicPr>
            <p:nvPr/>
          </p:nvPicPr>
          <p:blipFill>
            <a:blip r:embed="rId5" cstate="print"/>
            <a:srcRect/>
            <a:stretch>
              <a:fillRect/>
            </a:stretch>
          </p:blipFill>
          <p:spPr bwMode="auto">
            <a:xfrm>
              <a:off x="4067944" y="1700808"/>
              <a:ext cx="1872208" cy="2304256"/>
            </a:xfrm>
            <a:prstGeom prst="rect">
              <a:avLst/>
            </a:prstGeom>
            <a:noFill/>
            <a:ln w="9525">
              <a:noFill/>
              <a:miter lim="800000"/>
              <a:headEnd/>
              <a:tailEnd/>
            </a:ln>
          </p:spPr>
        </p:pic>
        <p:grpSp>
          <p:nvGrpSpPr>
            <p:cNvPr id="10" name="组合 22"/>
            <p:cNvGrpSpPr>
              <a:grpSpLocks/>
            </p:cNvGrpSpPr>
            <p:nvPr/>
          </p:nvGrpSpPr>
          <p:grpSpPr bwMode="auto">
            <a:xfrm>
              <a:off x="5940153" y="1700808"/>
              <a:ext cx="1944219" cy="2304256"/>
              <a:chOff x="395536" y="3861048"/>
              <a:chExt cx="2376760" cy="2376983"/>
            </a:xfrm>
          </p:grpSpPr>
          <p:pic>
            <p:nvPicPr>
              <p:cNvPr id="11" name="Picture 10" descr="Fig"/>
              <p:cNvPicPr>
                <a:picLocks noChangeAspect="1" noChangeArrowheads="1"/>
              </p:cNvPicPr>
              <p:nvPr/>
            </p:nvPicPr>
            <p:blipFill>
              <a:blip r:embed="rId6" cstate="print"/>
              <a:srcRect/>
              <a:stretch>
                <a:fillRect/>
              </a:stretch>
            </p:blipFill>
            <p:spPr bwMode="auto">
              <a:xfrm>
                <a:off x="395536" y="3861048"/>
                <a:ext cx="2376260" cy="2376264"/>
              </a:xfrm>
              <a:prstGeom prst="rect">
                <a:avLst/>
              </a:prstGeom>
              <a:noFill/>
              <a:ln w="9525">
                <a:noFill/>
                <a:miter lim="800000"/>
                <a:headEnd/>
                <a:tailEnd/>
              </a:ln>
            </p:spPr>
          </p:pic>
          <p:pic>
            <p:nvPicPr>
              <p:cNvPr id="12" name="Picture 11" descr="Fig"/>
              <p:cNvPicPr>
                <a:picLocks noChangeArrowheads="1"/>
              </p:cNvPicPr>
              <p:nvPr/>
            </p:nvPicPr>
            <p:blipFill>
              <a:blip r:embed="rId7" cstate="print"/>
              <a:srcRect/>
              <a:stretch>
                <a:fillRect/>
              </a:stretch>
            </p:blipFill>
            <p:spPr bwMode="auto">
              <a:xfrm>
                <a:off x="395536" y="5229200"/>
                <a:ext cx="954013" cy="1008831"/>
              </a:xfrm>
              <a:prstGeom prst="rect">
                <a:avLst/>
              </a:prstGeom>
              <a:noFill/>
              <a:ln w="9525">
                <a:noFill/>
                <a:miter lim="800000"/>
                <a:headEnd/>
                <a:tailEnd/>
              </a:ln>
            </p:spPr>
          </p:pic>
          <p:pic>
            <p:nvPicPr>
              <p:cNvPr id="13" name="Picture 13" descr="Fig"/>
              <p:cNvPicPr>
                <a:picLocks noChangeAspect="1" noChangeArrowheads="1"/>
              </p:cNvPicPr>
              <p:nvPr/>
            </p:nvPicPr>
            <p:blipFill>
              <a:blip r:embed="rId8" cstate="print"/>
              <a:srcRect/>
              <a:stretch>
                <a:fillRect/>
              </a:stretch>
            </p:blipFill>
            <p:spPr bwMode="auto">
              <a:xfrm>
                <a:off x="1763688" y="5229200"/>
                <a:ext cx="1008608" cy="1008608"/>
              </a:xfrm>
              <a:prstGeom prst="rect">
                <a:avLst/>
              </a:prstGeom>
              <a:noFill/>
              <a:ln w="9525">
                <a:noFill/>
                <a:miter lim="800000"/>
                <a:headEnd/>
                <a:tailEnd/>
              </a:ln>
            </p:spPr>
          </p:pic>
          <p:sp>
            <p:nvSpPr>
              <p:cNvPr id="14" name="TextBox 20"/>
              <p:cNvSpPr txBox="1">
                <a:spLocks noChangeArrowheads="1"/>
              </p:cNvSpPr>
              <p:nvPr/>
            </p:nvSpPr>
            <p:spPr bwMode="auto">
              <a:xfrm>
                <a:off x="755939" y="3943615"/>
                <a:ext cx="1121324" cy="315163"/>
              </a:xfrm>
              <a:prstGeom prst="rect">
                <a:avLst/>
              </a:prstGeom>
              <a:noFill/>
              <a:ln w="9525">
                <a:noFill/>
                <a:miter lim="800000"/>
                <a:headEnd/>
                <a:tailEnd/>
              </a:ln>
            </p:spPr>
            <p:txBody>
              <a:bodyPr wrap="none">
                <a:spAutoFit/>
              </a:bodyPr>
              <a:lstStyle/>
              <a:p>
                <a:pPr eaLnBrk="1" hangingPunct="1"/>
                <a:r>
                  <a:rPr lang="en-US" altLang="zh-CN" sz="1200" b="1" dirty="0" smtClean="0">
                    <a:solidFill>
                      <a:srgbClr val="0000E5"/>
                    </a:solidFill>
                  </a:rPr>
                  <a:t>amorphous</a:t>
                </a:r>
                <a:endParaRPr lang="zh-CN" altLang="en-US" sz="1200" b="1" dirty="0">
                  <a:solidFill>
                    <a:srgbClr val="0000E5"/>
                  </a:solidFill>
                </a:endParaRPr>
              </a:p>
            </p:txBody>
          </p:sp>
          <p:sp>
            <p:nvSpPr>
              <p:cNvPr id="15" name="TextBox 21"/>
              <p:cNvSpPr txBox="1">
                <a:spLocks noChangeArrowheads="1"/>
              </p:cNvSpPr>
              <p:nvPr/>
            </p:nvSpPr>
            <p:spPr bwMode="auto">
              <a:xfrm>
                <a:off x="678682" y="4485044"/>
                <a:ext cx="2080465" cy="315163"/>
              </a:xfrm>
              <a:prstGeom prst="rect">
                <a:avLst/>
              </a:prstGeom>
              <a:noFill/>
              <a:ln w="9525">
                <a:noFill/>
                <a:miter lim="800000"/>
                <a:headEnd/>
                <a:tailEnd/>
              </a:ln>
            </p:spPr>
            <p:txBody>
              <a:bodyPr wrap="none">
                <a:spAutoFit/>
              </a:bodyPr>
              <a:lstStyle/>
              <a:p>
                <a:r>
                  <a:rPr lang="en-US" altLang="zh-CN" sz="1200" b="1" dirty="0" err="1" smtClean="0">
                    <a:solidFill>
                      <a:srgbClr val="0000FF"/>
                    </a:solidFill>
                  </a:rPr>
                  <a:t>Nanocrystalline</a:t>
                </a:r>
                <a:r>
                  <a:rPr lang="en-US" altLang="zh-CN" sz="1200" b="1" dirty="0" smtClean="0">
                    <a:solidFill>
                      <a:srgbClr val="0000FF"/>
                    </a:solidFill>
                  </a:rPr>
                  <a:t> clusters</a:t>
                </a:r>
                <a:endParaRPr lang="zh-CN" altLang="en-US" sz="1200" b="1" dirty="0">
                  <a:solidFill>
                    <a:srgbClr val="0000FF"/>
                  </a:solidFill>
                </a:endParaRPr>
              </a:p>
            </p:txBody>
          </p:sp>
        </p:grpSp>
      </p:grpSp>
      <p:sp>
        <p:nvSpPr>
          <p:cNvPr id="16" name="矩形 13"/>
          <p:cNvSpPr>
            <a:spLocks noChangeArrowheads="1"/>
          </p:cNvSpPr>
          <p:nvPr/>
        </p:nvSpPr>
        <p:spPr bwMode="auto">
          <a:xfrm>
            <a:off x="6578123" y="3475034"/>
            <a:ext cx="3990516" cy="369332"/>
          </a:xfrm>
          <a:prstGeom prst="rect">
            <a:avLst/>
          </a:prstGeom>
          <a:noFill/>
          <a:ln w="9525">
            <a:noFill/>
            <a:miter lim="800000"/>
            <a:headEnd/>
            <a:tailEnd/>
          </a:ln>
        </p:spPr>
        <p:txBody>
          <a:bodyPr wrap="none">
            <a:spAutoFit/>
          </a:bodyPr>
          <a:lstStyle/>
          <a:p>
            <a:r>
              <a:rPr lang="en-US" altLang="zh-CN" b="1" dirty="0" smtClean="0">
                <a:solidFill>
                  <a:srgbClr val="0000FF"/>
                </a:solidFill>
              </a:rPr>
              <a:t>Transmission Electron Microscope(TEM)</a:t>
            </a:r>
            <a:endParaRPr lang="zh-CN" altLang="en-US" b="1" dirty="0" smtClean="0">
              <a:solidFill>
                <a:srgbClr val="0000FF"/>
              </a:solidFill>
            </a:endParaRPr>
          </a:p>
        </p:txBody>
      </p:sp>
      <p:grpSp>
        <p:nvGrpSpPr>
          <p:cNvPr id="18" name="组合 34"/>
          <p:cNvGrpSpPr>
            <a:grpSpLocks/>
          </p:cNvGrpSpPr>
          <p:nvPr/>
        </p:nvGrpSpPr>
        <p:grpSpPr bwMode="auto">
          <a:xfrm>
            <a:off x="1417473" y="4005262"/>
            <a:ext cx="2592388" cy="2024063"/>
            <a:chOff x="251520" y="4437112"/>
            <a:chExt cx="2592288" cy="2023502"/>
          </a:xfrm>
        </p:grpSpPr>
        <p:pic>
          <p:nvPicPr>
            <p:cNvPr id="19" name="Picture 6" descr="http://ggjsfw.licp.cas.cn/zxyq/cl/201607/W020160808603305479527.jpg"/>
            <p:cNvPicPr>
              <a:picLocks noChangeAspect="1" noChangeArrowheads="1"/>
            </p:cNvPicPr>
            <p:nvPr/>
          </p:nvPicPr>
          <p:blipFill>
            <a:blip r:embed="rId9" cstate="print"/>
            <a:srcRect l="1604" t="15331" r="2129" b="14188"/>
            <a:stretch>
              <a:fillRect/>
            </a:stretch>
          </p:blipFill>
          <p:spPr bwMode="auto">
            <a:xfrm>
              <a:off x="251520" y="4437112"/>
              <a:ext cx="2592288" cy="2023502"/>
            </a:xfrm>
            <a:prstGeom prst="rect">
              <a:avLst/>
            </a:prstGeom>
            <a:noFill/>
            <a:ln w="9525">
              <a:noFill/>
              <a:miter lim="800000"/>
              <a:headEnd/>
              <a:tailEnd/>
            </a:ln>
          </p:spPr>
        </p:pic>
        <p:pic>
          <p:nvPicPr>
            <p:cNvPr id="20" name="Picture 37" descr="幻灯片2"/>
            <p:cNvPicPr>
              <a:picLocks noChangeAspect="1" noChangeArrowheads="1"/>
            </p:cNvPicPr>
            <p:nvPr/>
          </p:nvPicPr>
          <p:blipFill>
            <a:blip r:embed="rId10" cstate="print"/>
            <a:srcRect l="19771" t="4277" r="50172" b="42738"/>
            <a:stretch>
              <a:fillRect/>
            </a:stretch>
          </p:blipFill>
          <p:spPr bwMode="auto">
            <a:xfrm>
              <a:off x="1547664" y="4437112"/>
              <a:ext cx="1259632" cy="892133"/>
            </a:xfrm>
            <a:prstGeom prst="rect">
              <a:avLst/>
            </a:prstGeom>
            <a:noFill/>
            <a:ln w="9525">
              <a:noFill/>
              <a:miter lim="800000"/>
              <a:headEnd/>
              <a:tailEnd/>
            </a:ln>
          </p:spPr>
        </p:pic>
      </p:grpSp>
      <p:grpSp>
        <p:nvGrpSpPr>
          <p:cNvPr id="26" name="组合 54"/>
          <p:cNvGrpSpPr>
            <a:grpSpLocks/>
          </p:cNvGrpSpPr>
          <p:nvPr/>
        </p:nvGrpSpPr>
        <p:grpSpPr bwMode="auto">
          <a:xfrm>
            <a:off x="4848184" y="4046589"/>
            <a:ext cx="3168778" cy="2427706"/>
            <a:chOff x="3131840" y="4360828"/>
            <a:chExt cx="3168352" cy="2427463"/>
          </a:xfrm>
        </p:grpSpPr>
        <p:sp>
          <p:nvSpPr>
            <p:cNvPr id="27" name="矩形 14"/>
            <p:cNvSpPr>
              <a:spLocks noChangeArrowheads="1"/>
            </p:cNvSpPr>
            <p:nvPr/>
          </p:nvSpPr>
          <p:spPr bwMode="auto">
            <a:xfrm>
              <a:off x="3640561" y="6418996"/>
              <a:ext cx="2190498" cy="369295"/>
            </a:xfrm>
            <a:prstGeom prst="rect">
              <a:avLst/>
            </a:prstGeom>
            <a:noFill/>
            <a:ln w="9525">
              <a:noFill/>
              <a:miter lim="800000"/>
              <a:headEnd/>
              <a:tailEnd/>
            </a:ln>
          </p:spPr>
          <p:txBody>
            <a:bodyPr wrap="none">
              <a:spAutoFit/>
            </a:bodyPr>
            <a:lstStyle/>
            <a:p>
              <a:r>
                <a:rPr lang="en-US" altLang="zh-CN" b="1" dirty="0" smtClean="0">
                  <a:solidFill>
                    <a:srgbClr val="0000FF"/>
                  </a:solidFill>
                </a:rPr>
                <a:t>Raman spectrometer</a:t>
              </a:r>
              <a:endParaRPr lang="zh-CN" altLang="en-US" b="1" dirty="0" smtClean="0">
                <a:solidFill>
                  <a:srgbClr val="0000FF"/>
                </a:solidFill>
              </a:endParaRPr>
            </a:p>
          </p:txBody>
        </p:sp>
        <p:pic>
          <p:nvPicPr>
            <p:cNvPr id="28" name="Picture 14" descr="https://timgsa.baidu.com/timg?image&amp;quality=80&amp;size=b9999_10000&amp;sec=1539196415336&amp;di=bd623b1748de48e722772410b9cd265e&amp;imgtype=0&amp;src=http%3A%2F%2Fwww.cgs.gov.cn%2Fgzdt%2Fzsdw%2F201603%2FW020160309232839122176.jpg"/>
            <p:cNvPicPr>
              <a:picLocks noChangeAspect="1" noChangeArrowheads="1"/>
            </p:cNvPicPr>
            <p:nvPr/>
          </p:nvPicPr>
          <p:blipFill>
            <a:blip r:embed="rId11" cstate="print"/>
            <a:srcRect/>
            <a:stretch>
              <a:fillRect/>
            </a:stretch>
          </p:blipFill>
          <p:spPr bwMode="auto">
            <a:xfrm>
              <a:off x="3131840" y="4360828"/>
              <a:ext cx="3168352" cy="2020500"/>
            </a:xfrm>
            <a:prstGeom prst="rect">
              <a:avLst/>
            </a:prstGeom>
            <a:noFill/>
            <a:ln w="9525">
              <a:noFill/>
              <a:miter lim="800000"/>
              <a:headEnd/>
              <a:tailEnd/>
            </a:ln>
          </p:spPr>
        </p:pic>
        <p:pic>
          <p:nvPicPr>
            <p:cNvPr id="29" name="图片 27"/>
            <p:cNvPicPr>
              <a:picLocks noChangeAspect="1"/>
            </p:cNvPicPr>
            <p:nvPr/>
          </p:nvPicPr>
          <p:blipFill>
            <a:blip r:embed="rId12" cstate="print"/>
            <a:srcRect t="6865" r="9853"/>
            <a:stretch>
              <a:fillRect/>
            </a:stretch>
          </p:blipFill>
          <p:spPr bwMode="auto">
            <a:xfrm>
              <a:off x="3151243" y="4365104"/>
              <a:ext cx="1276741" cy="1018580"/>
            </a:xfrm>
            <a:prstGeom prst="rect">
              <a:avLst/>
            </a:prstGeom>
            <a:noFill/>
            <a:ln w="9525">
              <a:noFill/>
              <a:miter lim="800000"/>
              <a:headEnd/>
              <a:tailEnd/>
            </a:ln>
          </p:spPr>
        </p:pic>
      </p:grpSp>
      <p:grpSp>
        <p:nvGrpSpPr>
          <p:cNvPr id="32" name="组合 53"/>
          <p:cNvGrpSpPr>
            <a:grpSpLocks/>
          </p:cNvGrpSpPr>
          <p:nvPr/>
        </p:nvGrpSpPr>
        <p:grpSpPr bwMode="auto">
          <a:xfrm>
            <a:off x="8244230" y="4063752"/>
            <a:ext cx="2942922" cy="2410544"/>
            <a:chOff x="5938582" y="4362224"/>
            <a:chExt cx="2942119" cy="2410302"/>
          </a:xfrm>
        </p:grpSpPr>
        <p:sp>
          <p:nvSpPr>
            <p:cNvPr id="33" name="矩形 15"/>
            <p:cNvSpPr>
              <a:spLocks noChangeArrowheads="1"/>
            </p:cNvSpPr>
            <p:nvPr/>
          </p:nvSpPr>
          <p:spPr bwMode="auto">
            <a:xfrm>
              <a:off x="5938582" y="6403231"/>
              <a:ext cx="2942119" cy="369295"/>
            </a:xfrm>
            <a:prstGeom prst="rect">
              <a:avLst/>
            </a:prstGeom>
            <a:noFill/>
            <a:ln w="9525">
              <a:noFill/>
              <a:miter lim="800000"/>
              <a:headEnd/>
              <a:tailEnd/>
            </a:ln>
          </p:spPr>
          <p:txBody>
            <a:bodyPr wrap="none">
              <a:spAutoFit/>
            </a:bodyPr>
            <a:lstStyle/>
            <a:p>
              <a:pPr lvl="0" fontAlgn="base">
                <a:spcBef>
                  <a:spcPct val="0"/>
                </a:spcBef>
                <a:spcAft>
                  <a:spcPct val="0"/>
                </a:spcAft>
              </a:pPr>
              <a:r>
                <a:rPr lang="en-US" altLang="zh-CN" b="1" dirty="0" smtClean="0">
                  <a:solidFill>
                    <a:srgbClr val="0000FF"/>
                  </a:solidFill>
                </a:rPr>
                <a:t>Two-dimension </a:t>
              </a:r>
              <a:r>
                <a:rPr lang="en-US" altLang="zh-CN" b="1" dirty="0" err="1" smtClean="0">
                  <a:solidFill>
                    <a:srgbClr val="0000FF"/>
                  </a:solidFill>
                </a:rPr>
                <a:t>profilograph</a:t>
              </a:r>
              <a:r>
                <a:rPr lang="en-US" altLang="zh-CN" b="1" dirty="0" smtClean="0">
                  <a:solidFill>
                    <a:srgbClr val="0000FF"/>
                  </a:solidFill>
                </a:rPr>
                <a:t> </a:t>
              </a:r>
            </a:p>
          </p:txBody>
        </p:sp>
        <p:pic>
          <p:nvPicPr>
            <p:cNvPr id="34" name="Picture 15"/>
            <p:cNvPicPr>
              <a:picLocks noChangeAspect="1" noChangeArrowheads="1"/>
            </p:cNvPicPr>
            <p:nvPr/>
          </p:nvPicPr>
          <p:blipFill>
            <a:blip r:embed="rId13" cstate="print"/>
            <a:srcRect t="11674" r="10715" b="13326"/>
            <a:stretch>
              <a:fillRect/>
            </a:stretch>
          </p:blipFill>
          <p:spPr bwMode="auto">
            <a:xfrm>
              <a:off x="6660232" y="4362224"/>
              <a:ext cx="1872208" cy="2019104"/>
            </a:xfrm>
            <a:prstGeom prst="rect">
              <a:avLst/>
            </a:prstGeom>
            <a:noFill/>
            <a:ln w="9525">
              <a:noFill/>
              <a:miter lim="800000"/>
              <a:headEnd/>
              <a:tailEnd/>
            </a:ln>
          </p:spPr>
        </p:pic>
        <p:pic>
          <p:nvPicPr>
            <p:cNvPr id="35" name="图片 47"/>
            <p:cNvPicPr>
              <a:picLocks noChangeAspect="1"/>
            </p:cNvPicPr>
            <p:nvPr/>
          </p:nvPicPr>
          <p:blipFill>
            <a:blip r:embed="rId14" cstate="print"/>
            <a:srcRect/>
            <a:stretch>
              <a:fillRect/>
            </a:stretch>
          </p:blipFill>
          <p:spPr bwMode="auto">
            <a:xfrm>
              <a:off x="6660232" y="5515066"/>
              <a:ext cx="1152128" cy="866262"/>
            </a:xfrm>
            <a:prstGeom prst="rect">
              <a:avLst/>
            </a:prstGeom>
            <a:noFill/>
            <a:ln w="9525">
              <a:noFill/>
              <a:miter lim="800000"/>
              <a:headEnd/>
              <a:tailEnd/>
            </a:ln>
          </p:spPr>
        </p:pic>
      </p:grpSp>
      <p:sp>
        <p:nvSpPr>
          <p:cNvPr id="38" name="TextBox 40"/>
          <p:cNvSpPr txBox="1">
            <a:spLocks noChangeArrowheads="1"/>
          </p:cNvSpPr>
          <p:nvPr/>
        </p:nvSpPr>
        <p:spPr bwMode="auto">
          <a:xfrm>
            <a:off x="9986798" y="6489700"/>
            <a:ext cx="312738" cy="368300"/>
          </a:xfrm>
          <a:prstGeom prst="rect">
            <a:avLst/>
          </a:prstGeom>
          <a:noFill/>
          <a:ln w="9525">
            <a:noFill/>
            <a:miter lim="800000"/>
            <a:headEnd/>
            <a:tailEnd/>
          </a:ln>
        </p:spPr>
        <p:txBody>
          <a:bodyPr wrap="none">
            <a:spAutoFit/>
          </a:bodyPr>
          <a:lstStyle/>
          <a:p>
            <a:r>
              <a:rPr lang="en-US" altLang="zh-CN" sz="1800" b="1">
                <a:solidFill>
                  <a:schemeClr val="bg2"/>
                </a:solidFill>
              </a:rPr>
              <a:t>7</a:t>
            </a:r>
            <a:endParaRPr lang="zh-CN" altLang="en-US" sz="1800" b="1">
              <a:solidFill>
                <a:schemeClr val="bg2"/>
              </a:solidFill>
            </a:endParaRPr>
          </a:p>
        </p:txBody>
      </p:sp>
      <p:sp>
        <p:nvSpPr>
          <p:cNvPr id="39"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Characterization analysis </a:t>
            </a:r>
            <a:endParaRPr lang="zh-CN" altLang="en-US" sz="3600" b="1" dirty="0">
              <a:solidFill>
                <a:srgbClr val="0000FF"/>
              </a:solidFill>
              <a:latin typeface="Arial" panose="020B0604020202020204" pitchFamily="34" charset="0"/>
              <a:cs typeface="Arial" panose="020B0604020202020204" pitchFamily="34" charset="0"/>
            </a:endParaRPr>
          </a:p>
        </p:txBody>
      </p:sp>
      <p:sp>
        <p:nvSpPr>
          <p:cNvPr id="40" name="矩形 13"/>
          <p:cNvSpPr>
            <a:spLocks noChangeArrowheads="1"/>
          </p:cNvSpPr>
          <p:nvPr/>
        </p:nvSpPr>
        <p:spPr bwMode="auto">
          <a:xfrm>
            <a:off x="881516" y="6134151"/>
            <a:ext cx="3606949" cy="369332"/>
          </a:xfrm>
          <a:prstGeom prst="rect">
            <a:avLst/>
          </a:prstGeom>
          <a:noFill/>
          <a:ln w="9525">
            <a:noFill/>
            <a:miter lim="800000"/>
            <a:headEnd/>
            <a:tailEnd/>
          </a:ln>
        </p:spPr>
        <p:txBody>
          <a:bodyPr wrap="none">
            <a:spAutoFit/>
          </a:bodyPr>
          <a:lstStyle/>
          <a:p>
            <a:r>
              <a:rPr lang="en-US" altLang="zh-CN" b="1" dirty="0" smtClean="0">
                <a:solidFill>
                  <a:srgbClr val="0000FF"/>
                </a:solidFill>
              </a:rPr>
              <a:t>Scanning Electron Microscope(SEM)</a:t>
            </a:r>
            <a:endParaRPr lang="zh-CN" altLang="en-US" b="1" dirty="0" smtClean="0">
              <a:solidFill>
                <a:srgbClr val="0000FF"/>
              </a:solidFill>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7"/>
          <p:cNvSpPr txBox="1"/>
          <p:nvPr/>
        </p:nvSpPr>
        <p:spPr>
          <a:xfrm>
            <a:off x="382308" y="1824616"/>
            <a:ext cx="11715750" cy="3785652"/>
          </a:xfrm>
          <a:prstGeom prst="rect">
            <a:avLst/>
          </a:prstGeom>
          <a:noFill/>
        </p:spPr>
        <p:txBody>
          <a:bodyPr wrap="square" rtlCol="0">
            <a:spAutoFit/>
          </a:bodyPr>
          <a:lstStyle/>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Principle and characters of magnetron sputtering</a:t>
            </a:r>
          </a:p>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Devices &amp; infrastructures for DLC coatings in LICP </a:t>
            </a:r>
          </a:p>
          <a:p>
            <a:pPr marL="342900" indent="-342900" defTabSz="357188">
              <a:lnSpc>
                <a:spcPct val="150000"/>
              </a:lnSpc>
              <a:buFont typeface="Wingdings" pitchFamily="2" charset="2"/>
              <a:buChar char="Ø"/>
              <a:tabLst>
                <a:tab pos="357188" algn="l"/>
              </a:tabLst>
            </a:pPr>
            <a:r>
              <a:rPr lang="en-US" altLang="zh-CN" sz="4000" b="1" i="1" dirty="0" smtClean="0">
                <a:solidFill>
                  <a:srgbClr val="0000FF"/>
                </a:solidFill>
                <a:cs typeface="Arial" panose="020B0604020202020204" pitchFamily="34" charset="0"/>
              </a:rPr>
              <a:t> Research &amp; Applications as solid lubricant material</a:t>
            </a:r>
          </a:p>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Research &amp; Applications as resistive electrodes </a:t>
            </a:r>
            <a:endParaRPr lang="en-US" altLang="zh-CN" sz="2400" b="1" i="1" dirty="0" smtClean="0">
              <a:solidFill>
                <a:schemeClr val="accent1">
                  <a:lumMod val="40000"/>
                  <a:lumOff val="60000"/>
                </a:schemeClr>
              </a:solidFill>
              <a:cs typeface="Arial" panose="020B0604020202020204" pitchFamily="34" charset="0"/>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2"/>
          <p:cNvPicPr>
            <a:picLocks noChangeAspect="1" noChangeArrowheads="1"/>
          </p:cNvPicPr>
          <p:nvPr/>
        </p:nvPicPr>
        <p:blipFill>
          <a:blip r:embed="rId3" cstate="print"/>
          <a:srcRect/>
          <a:stretch>
            <a:fillRect/>
          </a:stretch>
        </p:blipFill>
        <p:spPr bwMode="auto">
          <a:xfrm>
            <a:off x="1024760" y="1853292"/>
            <a:ext cx="4939566" cy="2813305"/>
          </a:xfrm>
          <a:prstGeom prst="rect">
            <a:avLst/>
          </a:prstGeom>
          <a:noFill/>
          <a:ln w="9525">
            <a:noFill/>
            <a:miter lim="800000"/>
            <a:headEnd/>
            <a:tailEnd/>
          </a:ln>
        </p:spPr>
      </p:pic>
      <p:sp>
        <p:nvSpPr>
          <p:cNvPr id="9" name="Rectangle 43"/>
          <p:cNvSpPr>
            <a:spLocks noChangeArrowheads="1"/>
          </p:cNvSpPr>
          <p:nvPr/>
        </p:nvSpPr>
        <p:spPr bwMode="auto">
          <a:xfrm>
            <a:off x="867103" y="4882950"/>
            <a:ext cx="5265685" cy="1754326"/>
          </a:xfrm>
          <a:prstGeom prst="rect">
            <a:avLst/>
          </a:prstGeom>
          <a:noFill/>
          <a:ln w="9525" algn="ctr">
            <a:noFill/>
            <a:miter lim="800000"/>
            <a:headEnd/>
            <a:tailEnd/>
          </a:ln>
          <a:effectLst/>
        </p:spPr>
        <p:txBody>
          <a:bodyPr wrap="square" anchor="ctr">
            <a:spAutoFit/>
          </a:bodyPr>
          <a:lstStyle/>
          <a:p>
            <a:pPr marL="0" marR="0" lvl="0" indent="0" algn="just" defTabSz="914400" eaLnBrk="1" fontAlgn="auto" latinLnBrk="1" hangingPunct="1">
              <a:lnSpc>
                <a:spcPct val="120000"/>
              </a:lnSpc>
              <a:spcBef>
                <a:spcPts val="0"/>
              </a:spcBef>
              <a:spcAft>
                <a:spcPts val="0"/>
              </a:spcAft>
              <a:buClrTx/>
              <a:buSzTx/>
              <a:buFontTx/>
              <a:buNone/>
              <a:tabLst/>
              <a:defRPr/>
            </a:pPr>
            <a:r>
              <a:rPr lang="en-US" altLang="zh-CN" b="1" kern="0" dirty="0" smtClean="0">
                <a:solidFill>
                  <a:srgbClr val="0000FF"/>
                </a:solidFill>
                <a:ea typeface="Gulim" pitchFamily="34" charset="-127"/>
              </a:rPr>
              <a:t>Properties</a:t>
            </a:r>
            <a:r>
              <a:rPr kumimoji="0" lang="en-US" altLang="zh-CN" b="1" i="0" u="none" strike="noStrike" kern="0" cap="none" spc="0" normalizeH="0" baseline="0" noProof="0" dirty="0" smtClean="0">
                <a:ln>
                  <a:noFill/>
                </a:ln>
                <a:solidFill>
                  <a:srgbClr val="0000FF"/>
                </a:solidFill>
                <a:effectLst/>
                <a:uLnTx/>
                <a:uFillTx/>
                <a:ea typeface="Gulim" pitchFamily="34" charset="-127"/>
              </a:rPr>
              <a:t> </a:t>
            </a:r>
            <a:r>
              <a:rPr kumimoji="0" lang="en-US" altLang="zh-CN" b="1" i="0" u="none" strike="noStrike" kern="0" cap="none" spc="0" normalizeH="0" baseline="0" noProof="0" dirty="0">
                <a:ln>
                  <a:noFill/>
                </a:ln>
                <a:solidFill>
                  <a:srgbClr val="0000FF"/>
                </a:solidFill>
                <a:effectLst/>
                <a:uLnTx/>
                <a:uFillTx/>
                <a:ea typeface="Gulim" pitchFamily="34" charset="-127"/>
              </a:rPr>
              <a:t>of relative </a:t>
            </a:r>
            <a:r>
              <a:rPr kumimoji="0" lang="en-US" altLang="zh-CN" b="1" i="0" u="none" strike="noStrike" kern="0" cap="none" spc="0" normalizeH="0" baseline="0" noProof="0" dirty="0" smtClean="0">
                <a:ln>
                  <a:noFill/>
                </a:ln>
                <a:solidFill>
                  <a:srgbClr val="0000FF"/>
                </a:solidFill>
                <a:effectLst/>
                <a:uLnTx/>
                <a:uFillTx/>
                <a:ea typeface="Gulim" pitchFamily="34" charset="-127"/>
              </a:rPr>
              <a:t>hardness</a:t>
            </a:r>
            <a:r>
              <a:rPr kumimoji="0" lang="en-US" altLang="zh-CN" b="1" i="0" u="none" strike="noStrike" kern="0" cap="none" spc="0" normalizeH="0" noProof="0" dirty="0" smtClean="0">
                <a:ln>
                  <a:noFill/>
                </a:ln>
                <a:solidFill>
                  <a:srgbClr val="0000FF"/>
                </a:solidFill>
                <a:effectLst/>
                <a:uLnTx/>
                <a:uFillTx/>
                <a:ea typeface="Gulim" pitchFamily="34" charset="-127"/>
              </a:rPr>
              <a:t> of </a:t>
            </a:r>
            <a:r>
              <a:rPr kumimoji="0" lang="en-US" altLang="zh-CN" b="1" i="0" u="none" strike="noStrike" kern="0" cap="none" spc="0" normalizeH="0" baseline="0" noProof="0" dirty="0" smtClean="0">
                <a:ln>
                  <a:noFill/>
                </a:ln>
                <a:solidFill>
                  <a:srgbClr val="0000FF"/>
                </a:solidFill>
                <a:effectLst/>
                <a:uLnTx/>
                <a:uFillTx/>
                <a:ea typeface="Gulim" pitchFamily="34" charset="-127"/>
              </a:rPr>
              <a:t>DLC</a:t>
            </a:r>
            <a:r>
              <a:rPr kumimoji="0" lang="en-US" altLang="zh-CN" b="1" i="0" u="none" strike="noStrike" kern="0" cap="none" spc="0" normalizeH="0" noProof="0" dirty="0" smtClean="0">
                <a:ln>
                  <a:noFill/>
                </a:ln>
                <a:solidFill>
                  <a:srgbClr val="0000FF"/>
                </a:solidFill>
                <a:effectLst/>
                <a:uLnTx/>
                <a:uFillTx/>
                <a:ea typeface="Gulim" pitchFamily="34" charset="-127"/>
              </a:rPr>
              <a:t> </a:t>
            </a:r>
            <a:r>
              <a:rPr kumimoji="0" lang="en-US" altLang="zh-CN" b="1" i="0" u="none" strike="noStrike" kern="0" cap="none" spc="0" normalizeH="0" baseline="0" noProof="0" dirty="0" smtClean="0">
                <a:ln>
                  <a:noFill/>
                </a:ln>
                <a:solidFill>
                  <a:srgbClr val="0000FF"/>
                </a:solidFill>
                <a:effectLst/>
                <a:uLnTx/>
                <a:uFillTx/>
                <a:ea typeface="Gulim" pitchFamily="34" charset="-127"/>
              </a:rPr>
              <a:t>at </a:t>
            </a:r>
            <a:r>
              <a:rPr kumimoji="0" lang="en-US" altLang="zh-CN" b="1" i="0" u="none" strike="noStrike" kern="0" cap="none" spc="0" normalizeH="0" baseline="0" noProof="0" dirty="0">
                <a:ln>
                  <a:noFill/>
                </a:ln>
                <a:solidFill>
                  <a:srgbClr val="0000FF"/>
                </a:solidFill>
                <a:effectLst/>
                <a:uLnTx/>
                <a:uFillTx/>
                <a:ea typeface="Gulim" pitchFamily="34" charset="-127"/>
              </a:rPr>
              <a:t>4000+ HV is</a:t>
            </a:r>
            <a:r>
              <a:rPr kumimoji="0" lang="en-US" altLang="zh-CN" b="1" i="0" u="none" strike="noStrike" kern="0" cap="none" spc="0" normalizeH="0" baseline="0" noProof="0" dirty="0" smtClean="0">
                <a:ln>
                  <a:noFill/>
                </a:ln>
                <a:solidFill>
                  <a:srgbClr val="0000FF"/>
                </a:solidFill>
                <a:effectLst/>
                <a:uLnTx/>
                <a:uFillTx/>
                <a:ea typeface="Gulim" pitchFamily="34" charset="-127"/>
              </a:rPr>
              <a:t>:</a:t>
            </a:r>
          </a:p>
          <a:p>
            <a:pPr algn="just" latinLnBrk="1">
              <a:lnSpc>
                <a:spcPct val="120000"/>
              </a:lnSpc>
              <a:buFont typeface="Wingdings" pitchFamily="2" charset="2"/>
              <a:buChar char="Ø"/>
            </a:pPr>
            <a:r>
              <a:rPr lang="en-US" altLang="zh-CN" b="1" kern="0" dirty="0" smtClean="0">
                <a:solidFill>
                  <a:srgbClr val="0000FF"/>
                </a:solidFill>
                <a:ea typeface="Gulim" pitchFamily="34" charset="-127"/>
              </a:rPr>
              <a:t> About 5 times harder than the stainless steel</a:t>
            </a:r>
          </a:p>
          <a:p>
            <a:pPr algn="just" latinLnBrk="1">
              <a:lnSpc>
                <a:spcPct val="120000"/>
              </a:lnSpc>
              <a:buFont typeface="Wingdings" pitchFamily="2" charset="2"/>
              <a:buChar char="Ø"/>
            </a:pPr>
            <a:r>
              <a:rPr kumimoji="0" lang="en-US" altLang="zh-CN" b="1" i="0" u="none" strike="noStrike" kern="0" cap="none" spc="0" normalizeH="0" noProof="0" dirty="0" smtClean="0">
                <a:ln>
                  <a:noFill/>
                </a:ln>
                <a:solidFill>
                  <a:srgbClr val="0000FF"/>
                </a:solidFill>
                <a:effectLst/>
                <a:uLnTx/>
                <a:uFillTx/>
                <a:ea typeface="Gulim" pitchFamily="34" charset="-127"/>
              </a:rPr>
              <a:t> </a:t>
            </a:r>
            <a:r>
              <a:rPr lang="en-US" altLang="zh-CN" b="1" kern="0" dirty="0" smtClean="0">
                <a:solidFill>
                  <a:srgbClr val="0000FF"/>
                </a:solidFill>
                <a:ea typeface="Gulim" pitchFamily="34" charset="-127"/>
              </a:rPr>
              <a:t>More or less the same as</a:t>
            </a:r>
            <a:r>
              <a:rPr kumimoji="0" lang="en-US" altLang="zh-CN" b="1" i="0" u="none" strike="noStrike" kern="0" cap="none" spc="0" normalizeH="0" baseline="0" noProof="0" dirty="0" smtClean="0">
                <a:ln>
                  <a:noFill/>
                </a:ln>
                <a:solidFill>
                  <a:srgbClr val="0000FF"/>
                </a:solidFill>
                <a:effectLst/>
                <a:uLnTx/>
                <a:uFillTx/>
                <a:ea typeface="Gulim" pitchFamily="34" charset="-127"/>
              </a:rPr>
              <a:t> sapphires</a:t>
            </a:r>
          </a:p>
          <a:p>
            <a:pPr algn="just" latinLnBrk="1">
              <a:lnSpc>
                <a:spcPct val="120000"/>
              </a:lnSpc>
              <a:buFont typeface="Wingdings" pitchFamily="2" charset="2"/>
              <a:buChar char="Ø"/>
            </a:pPr>
            <a:r>
              <a:rPr lang="en-US" altLang="zh-CN" b="1" kern="0" dirty="0" smtClean="0">
                <a:solidFill>
                  <a:srgbClr val="0000FF"/>
                </a:solidFill>
                <a:ea typeface="Gulim" pitchFamily="34" charset="-127"/>
              </a:rPr>
              <a:t> Around half of the diamond</a:t>
            </a:r>
            <a:endParaRPr kumimoji="0" lang="en-US" altLang="zh-CN" b="1" i="0" u="none" strike="noStrike" kern="0" cap="none" spc="0" normalizeH="0" baseline="0" noProof="0" dirty="0" smtClean="0">
              <a:ln>
                <a:noFill/>
              </a:ln>
              <a:solidFill>
                <a:srgbClr val="0000FF"/>
              </a:solidFill>
              <a:effectLst/>
              <a:uLnTx/>
              <a:uFillTx/>
              <a:ea typeface="Gulim" pitchFamily="34" charset="-127"/>
            </a:endParaRPr>
          </a:p>
          <a:p>
            <a:pPr algn="just" latinLnBrk="1">
              <a:lnSpc>
                <a:spcPct val="120000"/>
              </a:lnSpc>
              <a:buFont typeface="Wingdings" pitchFamily="2" charset="2"/>
              <a:buChar char="Ø"/>
            </a:pPr>
            <a:r>
              <a:rPr lang="en-US" altLang="zh-CN" b="1" kern="0" dirty="0" smtClean="0">
                <a:solidFill>
                  <a:srgbClr val="0000FF"/>
                </a:solidFill>
                <a:ea typeface="Gulim" pitchFamily="34" charset="-127"/>
              </a:rPr>
              <a:t> </a:t>
            </a:r>
            <a:r>
              <a:rPr kumimoji="0" lang="en-US" altLang="zh-CN" b="1" i="0" u="none" strike="noStrike" kern="0" cap="none" spc="0" normalizeH="0" baseline="0" noProof="0" dirty="0" smtClean="0">
                <a:ln>
                  <a:noFill/>
                </a:ln>
                <a:solidFill>
                  <a:srgbClr val="0000FF"/>
                </a:solidFill>
                <a:effectLst/>
                <a:uLnTx/>
                <a:uFillTx/>
                <a:ea typeface="Gulim" pitchFamily="34" charset="-127"/>
              </a:rPr>
              <a:t>Significantly </a:t>
            </a:r>
            <a:r>
              <a:rPr kumimoji="0" lang="en-US" altLang="zh-CN" b="1" i="0" u="none" strike="noStrike" kern="0" cap="none" spc="0" normalizeH="0" baseline="0" noProof="0" dirty="0">
                <a:ln>
                  <a:noFill/>
                </a:ln>
                <a:solidFill>
                  <a:srgbClr val="0000FF"/>
                </a:solidFill>
                <a:effectLst/>
                <a:uLnTx/>
                <a:uFillTx/>
                <a:ea typeface="Gulim" pitchFamily="34" charset="-127"/>
              </a:rPr>
              <a:t>harder than other PVD coatings</a:t>
            </a:r>
            <a:endParaRPr kumimoji="0" lang="en-US" altLang="zh-CN" b="1" i="0" u="none" strike="noStrike" kern="0" cap="none" spc="0" normalizeH="0" baseline="0" noProof="0" dirty="0">
              <a:ln>
                <a:noFill/>
              </a:ln>
              <a:solidFill>
                <a:srgbClr val="0000FF"/>
              </a:solidFill>
              <a:effectLst/>
              <a:uLnTx/>
              <a:uFillTx/>
            </a:endParaRPr>
          </a:p>
        </p:txBody>
      </p:sp>
      <p:pic>
        <p:nvPicPr>
          <p:cNvPr id="10" name="Picture 44"/>
          <p:cNvPicPr>
            <a:picLocks noChangeAspect="1" noChangeArrowheads="1"/>
          </p:cNvPicPr>
          <p:nvPr/>
        </p:nvPicPr>
        <p:blipFill>
          <a:blip r:embed="rId4" cstate="print"/>
          <a:srcRect/>
          <a:stretch>
            <a:fillRect/>
          </a:stretch>
        </p:blipFill>
        <p:spPr bwMode="auto">
          <a:xfrm>
            <a:off x="6381211" y="1861814"/>
            <a:ext cx="4806166" cy="2820549"/>
          </a:xfrm>
          <a:prstGeom prst="rect">
            <a:avLst/>
          </a:prstGeom>
          <a:noFill/>
          <a:ln w="9525">
            <a:noFill/>
            <a:miter lim="800000"/>
            <a:headEnd/>
            <a:tailEnd/>
          </a:ln>
        </p:spPr>
      </p:pic>
      <p:sp>
        <p:nvSpPr>
          <p:cNvPr id="11" name="Rectangle 45"/>
          <p:cNvSpPr>
            <a:spLocks noChangeArrowheads="1"/>
          </p:cNvSpPr>
          <p:nvPr/>
        </p:nvSpPr>
        <p:spPr bwMode="auto">
          <a:xfrm>
            <a:off x="7444906" y="1292405"/>
            <a:ext cx="2554545" cy="461665"/>
          </a:xfrm>
          <a:prstGeom prst="rect">
            <a:avLst/>
          </a:prstGeom>
          <a:no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Blip>
                <a:blip r:embed="rId5"/>
              </a:buBlip>
              <a:tabLst/>
              <a:defRPr/>
            </a:pPr>
            <a:r>
              <a:rPr kumimoji="0" lang="en-US" altLang="zh-CN" sz="2400" b="1" i="0" u="none" strike="noStrike" kern="0" cap="none" spc="0" normalizeH="0" baseline="0" noProof="0" dirty="0">
                <a:ln>
                  <a:noFill/>
                </a:ln>
                <a:solidFill>
                  <a:srgbClr val="000000"/>
                </a:solidFill>
                <a:effectLst/>
                <a:uLnTx/>
                <a:uFillTx/>
                <a:ea typeface="Gulim" pitchFamily="34" charset="-127"/>
              </a:rPr>
              <a:t> </a:t>
            </a:r>
            <a:r>
              <a:rPr kumimoji="0" lang="en-US" altLang="zh-CN" sz="2400" b="1" i="0" u="sng" strike="noStrike" kern="0" cap="none" spc="0" normalizeH="0" baseline="0" noProof="0" dirty="0" smtClean="0">
                <a:ln>
                  <a:noFill/>
                </a:ln>
                <a:solidFill>
                  <a:srgbClr val="000000"/>
                </a:solidFill>
                <a:effectLst/>
                <a:uLnTx/>
                <a:uFillTx/>
                <a:ea typeface="Gulim" pitchFamily="34" charset="-127"/>
              </a:rPr>
              <a:t> </a:t>
            </a:r>
            <a:r>
              <a:rPr kumimoji="0" lang="en-US" altLang="zh-CN" sz="2400" b="1" i="0" u="sng" strike="noStrike" kern="0" cap="none" spc="0" normalizeH="0" baseline="0" noProof="0" dirty="0">
                <a:ln>
                  <a:noFill/>
                </a:ln>
                <a:solidFill>
                  <a:srgbClr val="000000"/>
                </a:solidFill>
                <a:effectLst/>
                <a:uLnTx/>
                <a:uFillTx/>
                <a:ea typeface="Gulim" pitchFamily="34" charset="-127"/>
              </a:rPr>
              <a:t>Wear Resistant</a:t>
            </a:r>
            <a:r>
              <a:rPr kumimoji="0" lang="en-US" altLang="zh-CN" sz="2400" b="0" i="0" u="none" strike="noStrike" kern="0" cap="none" spc="0" normalizeH="0" baseline="0" noProof="0" dirty="0">
                <a:ln>
                  <a:noFill/>
                </a:ln>
                <a:solidFill>
                  <a:srgbClr val="000000"/>
                </a:solidFill>
                <a:effectLst/>
                <a:uLnTx/>
                <a:uFillTx/>
                <a:ea typeface="Gulim" pitchFamily="34" charset="-127"/>
              </a:rPr>
              <a:t> </a:t>
            </a:r>
          </a:p>
        </p:txBody>
      </p:sp>
      <p:sp>
        <p:nvSpPr>
          <p:cNvPr id="12" name="Rectangle 46"/>
          <p:cNvSpPr>
            <a:spLocks noChangeArrowheads="1"/>
          </p:cNvSpPr>
          <p:nvPr/>
        </p:nvSpPr>
        <p:spPr bwMode="auto">
          <a:xfrm>
            <a:off x="2122119" y="1292407"/>
            <a:ext cx="2375009" cy="461665"/>
          </a:xfrm>
          <a:prstGeom prst="rect">
            <a:avLst/>
          </a:prstGeom>
          <a:no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Blip>
                <a:blip r:embed="rId5"/>
              </a:buBlip>
              <a:tabLst/>
              <a:defRPr/>
            </a:pPr>
            <a:r>
              <a:rPr kumimoji="0" lang="en-US" altLang="zh-CN" sz="2400" b="1" i="0" u="none" strike="noStrike" kern="0" cap="none" spc="0" normalizeH="0" baseline="0" noProof="0" dirty="0">
                <a:ln>
                  <a:noFill/>
                </a:ln>
                <a:solidFill>
                  <a:srgbClr val="000000"/>
                </a:solidFill>
                <a:effectLst/>
                <a:uLnTx/>
                <a:uFillTx/>
                <a:ea typeface="Gulim" pitchFamily="34" charset="-127"/>
              </a:rPr>
              <a:t> </a:t>
            </a:r>
            <a:r>
              <a:rPr kumimoji="0" lang="en-US" altLang="zh-CN" sz="2400" b="1" i="0" u="sng" strike="noStrike" kern="0" cap="none" spc="0" normalizeH="0" baseline="0" noProof="0" dirty="0" smtClean="0">
                <a:ln>
                  <a:noFill/>
                </a:ln>
                <a:solidFill>
                  <a:srgbClr val="000000"/>
                </a:solidFill>
                <a:effectLst/>
                <a:uLnTx/>
                <a:uFillTx/>
                <a:ea typeface="Gulim" pitchFamily="34" charset="-127"/>
              </a:rPr>
              <a:t> </a:t>
            </a:r>
            <a:r>
              <a:rPr kumimoji="0" lang="en-US" altLang="zh-CN" sz="2400" b="1" i="0" u="sng" strike="noStrike" kern="0" cap="none" spc="0" normalizeH="0" baseline="0" noProof="0" dirty="0">
                <a:ln>
                  <a:noFill/>
                </a:ln>
                <a:solidFill>
                  <a:srgbClr val="000000"/>
                </a:solidFill>
                <a:effectLst/>
                <a:uLnTx/>
                <a:uFillTx/>
                <a:ea typeface="Gulim" pitchFamily="34" charset="-127"/>
              </a:rPr>
              <a:t>High Hardness</a:t>
            </a:r>
            <a:endParaRPr kumimoji="0" lang="en-US" altLang="zh-CN" sz="2400" b="0" i="0" u="none" strike="noStrike" kern="0" cap="none" spc="0" normalizeH="0" baseline="0" noProof="0" dirty="0">
              <a:ln>
                <a:noFill/>
              </a:ln>
              <a:solidFill>
                <a:srgbClr val="000000"/>
              </a:solidFill>
              <a:effectLst/>
              <a:uLnTx/>
              <a:uFillTx/>
              <a:ea typeface="Gulim" pitchFamily="34" charset="-127"/>
            </a:endParaRPr>
          </a:p>
        </p:txBody>
      </p:sp>
      <p:sp>
        <p:nvSpPr>
          <p:cNvPr id="13" name="Rectangle 47"/>
          <p:cNvSpPr>
            <a:spLocks noChangeArrowheads="1"/>
          </p:cNvSpPr>
          <p:nvPr/>
        </p:nvSpPr>
        <p:spPr bwMode="auto">
          <a:xfrm>
            <a:off x="6454489" y="5076008"/>
            <a:ext cx="5036956" cy="1421928"/>
          </a:xfrm>
          <a:prstGeom prst="rect">
            <a:avLst/>
          </a:prstGeom>
          <a:noFill/>
          <a:ln w="9525" algn="ctr">
            <a:noFill/>
            <a:miter lim="800000"/>
            <a:headEnd/>
            <a:tailEnd/>
          </a:ln>
          <a:effectLst/>
        </p:spPr>
        <p:txBody>
          <a:bodyPr wrap="none" anchor="ctr">
            <a:spAutoFit/>
          </a:bodyPr>
          <a:lstStyle/>
          <a:p>
            <a:pPr algn="just" latinLnBrk="1">
              <a:lnSpc>
                <a:spcPct val="120000"/>
              </a:lnSpc>
              <a:buClr>
                <a:srgbClr val="FF6600"/>
              </a:buClr>
            </a:pPr>
            <a:r>
              <a:rPr lang="en-US" altLang="zh-CN" b="1" kern="0" dirty="0" smtClean="0">
                <a:solidFill>
                  <a:srgbClr val="0000FF"/>
                </a:solidFill>
                <a:ea typeface="Gulim" pitchFamily="34" charset="-127"/>
              </a:rPr>
              <a:t>Properties </a:t>
            </a:r>
            <a:r>
              <a:rPr lang="en-US" altLang="zh-CN" b="1" kern="0" dirty="0">
                <a:solidFill>
                  <a:srgbClr val="0000FF"/>
                </a:solidFill>
                <a:ea typeface="Gulim" pitchFamily="34" charset="-127"/>
              </a:rPr>
              <a:t>of relative low friction and wear of </a:t>
            </a:r>
            <a:r>
              <a:rPr lang="en-US" altLang="zh-CN" b="1" kern="0" dirty="0" smtClean="0">
                <a:solidFill>
                  <a:srgbClr val="0000FF"/>
                </a:solidFill>
                <a:ea typeface="Gulim" pitchFamily="34" charset="-127"/>
              </a:rPr>
              <a:t>DLC:</a:t>
            </a:r>
          </a:p>
          <a:p>
            <a:pPr algn="just" latinLnBrk="1">
              <a:lnSpc>
                <a:spcPct val="120000"/>
              </a:lnSpc>
              <a:buClr>
                <a:srgbClr val="0000FF"/>
              </a:buClr>
              <a:buFont typeface="Wingdings" pitchFamily="2" charset="2"/>
              <a:buChar char="Ø"/>
            </a:pPr>
            <a:r>
              <a:rPr lang="en-US" altLang="zh-CN" b="1" kern="0" dirty="0" smtClean="0">
                <a:solidFill>
                  <a:srgbClr val="0000FF"/>
                </a:solidFill>
                <a:ea typeface="Gulim" pitchFamily="34" charset="-127"/>
              </a:rPr>
              <a:t> Low </a:t>
            </a:r>
            <a:r>
              <a:rPr lang="en-US" altLang="zh-CN" b="1" kern="0" dirty="0">
                <a:solidFill>
                  <a:srgbClr val="0000FF"/>
                </a:solidFill>
                <a:ea typeface="Gulim" pitchFamily="34" charset="-127"/>
              </a:rPr>
              <a:t>friction </a:t>
            </a:r>
            <a:r>
              <a:rPr lang="en-US" altLang="zh-CN" b="1" kern="0" dirty="0" smtClean="0">
                <a:solidFill>
                  <a:srgbClr val="0000FF"/>
                </a:solidFill>
                <a:ea typeface="Gulim" pitchFamily="34" charset="-127"/>
              </a:rPr>
              <a:t>coefficient (~ 0.05)</a:t>
            </a:r>
          </a:p>
          <a:p>
            <a:pPr algn="just" latinLnBrk="1">
              <a:lnSpc>
                <a:spcPct val="120000"/>
              </a:lnSpc>
              <a:buClr>
                <a:srgbClr val="0000FF"/>
              </a:buClr>
              <a:buFont typeface="Wingdings" pitchFamily="2" charset="2"/>
              <a:buChar char="Ø"/>
            </a:pPr>
            <a:r>
              <a:rPr lang="en-US" altLang="zh-CN" b="1" kern="0" dirty="0" smtClean="0">
                <a:solidFill>
                  <a:srgbClr val="0000FF"/>
                </a:solidFill>
                <a:ea typeface="Gulim" pitchFamily="34" charset="-127"/>
              </a:rPr>
              <a:t> Enhanced durability</a:t>
            </a:r>
          </a:p>
          <a:p>
            <a:pPr algn="just" latinLnBrk="1">
              <a:lnSpc>
                <a:spcPct val="120000"/>
              </a:lnSpc>
              <a:buClr>
                <a:srgbClr val="0000FF"/>
              </a:buClr>
              <a:buFont typeface="Wingdings" pitchFamily="2" charset="2"/>
              <a:buChar char="Ø"/>
            </a:pPr>
            <a:r>
              <a:rPr lang="en-US" altLang="zh-CN" b="1" kern="0" dirty="0" smtClean="0">
                <a:solidFill>
                  <a:srgbClr val="0000FF"/>
                </a:solidFill>
                <a:ea typeface="Gulim" pitchFamily="34" charset="-127"/>
              </a:rPr>
              <a:t> Extremely  high wear resistance </a:t>
            </a:r>
          </a:p>
        </p:txBody>
      </p:sp>
      <p:sp>
        <p:nvSpPr>
          <p:cNvPr id="14" name="椭圆 13"/>
          <p:cNvSpPr/>
          <p:nvPr/>
        </p:nvSpPr>
        <p:spPr>
          <a:xfrm>
            <a:off x="2349061" y="2585549"/>
            <a:ext cx="677917" cy="2002221"/>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884276" y="4099040"/>
            <a:ext cx="525519" cy="614855"/>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3600" b="1" kern="0" dirty="0" smtClean="0">
                <a:solidFill>
                  <a:srgbClr val="3333FF"/>
                </a:solidFill>
                <a:latin typeface="Arial" pitchFamily="34" charset="0"/>
                <a:ea typeface="幼圆" pitchFamily="49" charset="-122"/>
                <a:cs typeface="Arial" pitchFamily="34" charset="0"/>
              </a:rPr>
              <a:t>Mechanical &amp; </a:t>
            </a:r>
            <a:r>
              <a:rPr kumimoji="1" lang="en-US" altLang="zh-CN" sz="3600" b="1" kern="0" dirty="0" err="1" smtClean="0">
                <a:solidFill>
                  <a:srgbClr val="3333FF"/>
                </a:solidFill>
                <a:latin typeface="Arial" pitchFamily="34" charset="0"/>
                <a:ea typeface="幼圆" pitchFamily="49" charset="-122"/>
                <a:cs typeface="Arial" pitchFamily="34" charset="0"/>
              </a:rPr>
              <a:t>tribological</a:t>
            </a:r>
            <a:r>
              <a:rPr kumimoji="1" lang="en-US" altLang="zh-CN" sz="3600" b="1" kern="0" dirty="0" smtClean="0">
                <a:solidFill>
                  <a:srgbClr val="3333FF"/>
                </a:solidFill>
                <a:latin typeface="Arial" pitchFamily="34" charset="0"/>
                <a:ea typeface="幼圆" pitchFamily="49" charset="-122"/>
                <a:cs typeface="Arial" pitchFamily="34" charset="0"/>
              </a:rPr>
              <a:t> properties of DLC</a:t>
            </a: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1" lang="en-US" altLang="zh-CN" sz="3600" b="1" kern="0" dirty="0" smtClean="0">
                <a:solidFill>
                  <a:srgbClr val="3333FF"/>
                </a:solidFill>
                <a:latin typeface="Arial" pitchFamily="34" charset="0"/>
                <a:ea typeface="幼圆" pitchFamily="49" charset="-122"/>
                <a:cs typeface="Arial" pitchFamily="34" charset="0"/>
              </a:rPr>
              <a:t>Applications of DLC</a:t>
            </a:r>
            <a:endParaRPr kumimoji="1" lang="zh-CN" altLang="en-US" sz="3600" b="1" kern="0" dirty="0" smtClean="0">
              <a:solidFill>
                <a:srgbClr val="3333FF"/>
              </a:solidFill>
              <a:latin typeface="Arial" pitchFamily="34" charset="0"/>
              <a:ea typeface="幼圆" pitchFamily="49" charset="-122"/>
              <a:cs typeface="Arial" pitchFamily="34" charset="0"/>
            </a:endParaRPr>
          </a:p>
        </p:txBody>
      </p:sp>
      <p:pic>
        <p:nvPicPr>
          <p:cNvPr id="17" name="Picture 2"/>
          <p:cNvPicPr>
            <a:picLocks noChangeAspect="1" noChangeArrowheads="1"/>
          </p:cNvPicPr>
          <p:nvPr/>
        </p:nvPicPr>
        <p:blipFill>
          <a:blip r:embed="rId3" cstate="print"/>
          <a:srcRect l="4515" t="3799" r="55952" b="3342"/>
          <a:stretch>
            <a:fillRect/>
          </a:stretch>
        </p:blipFill>
        <p:spPr bwMode="auto">
          <a:xfrm>
            <a:off x="1585206" y="2648129"/>
            <a:ext cx="1457539" cy="1838532"/>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srcRect l="39806" t="5394" r="40630" b="28581"/>
          <a:stretch>
            <a:fillRect/>
          </a:stretch>
        </p:blipFill>
        <p:spPr bwMode="auto">
          <a:xfrm>
            <a:off x="1033303" y="1280106"/>
            <a:ext cx="1536476" cy="1544606"/>
          </a:xfrm>
          <a:prstGeom prst="rect">
            <a:avLst/>
          </a:prstGeom>
          <a:noFill/>
          <a:ln w="9525">
            <a:noFill/>
            <a:miter lim="800000"/>
            <a:headEnd/>
            <a:tailEnd/>
          </a:ln>
        </p:spPr>
      </p:pic>
      <p:pic>
        <p:nvPicPr>
          <p:cNvPr id="20" name="Picture 10" descr="5_boren_CRW_6086"/>
          <p:cNvPicPr>
            <a:picLocks noChangeAspect="1" noChangeArrowheads="1"/>
          </p:cNvPicPr>
          <p:nvPr/>
        </p:nvPicPr>
        <p:blipFill>
          <a:blip r:embed="rId5" cstate="print"/>
          <a:srcRect t="8736"/>
          <a:stretch>
            <a:fillRect/>
          </a:stretch>
        </p:blipFill>
        <p:spPr bwMode="auto">
          <a:xfrm>
            <a:off x="9197599" y="2581000"/>
            <a:ext cx="1307929" cy="1819549"/>
          </a:xfrm>
          <a:prstGeom prst="rect">
            <a:avLst/>
          </a:prstGeom>
          <a:noFill/>
          <a:ln w="9525">
            <a:noFill/>
            <a:miter lim="800000"/>
            <a:headEnd/>
            <a:tailEnd/>
          </a:ln>
        </p:spPr>
      </p:pic>
      <p:pic>
        <p:nvPicPr>
          <p:cNvPr id="23" name="Picture 15" descr="golf-club2"/>
          <p:cNvPicPr>
            <a:picLocks noChangeAspect="1" noChangeArrowheads="1"/>
          </p:cNvPicPr>
          <p:nvPr/>
        </p:nvPicPr>
        <p:blipFill>
          <a:blip r:embed="rId6" cstate="print"/>
          <a:srcRect t="12035" r="6602" b="5904"/>
          <a:stretch>
            <a:fillRect/>
          </a:stretch>
        </p:blipFill>
        <p:spPr bwMode="auto">
          <a:xfrm>
            <a:off x="9880112" y="1180882"/>
            <a:ext cx="1283188" cy="1629057"/>
          </a:xfrm>
          <a:prstGeom prst="rect">
            <a:avLst/>
          </a:prstGeom>
          <a:noFill/>
          <a:ln w="9525">
            <a:noFill/>
            <a:miter lim="800000"/>
            <a:headEnd/>
            <a:tailEnd/>
          </a:ln>
        </p:spPr>
      </p:pic>
      <p:sp>
        <p:nvSpPr>
          <p:cNvPr id="25" name="Rectangle 7"/>
          <p:cNvSpPr>
            <a:spLocks noChangeArrowheads="1"/>
          </p:cNvSpPr>
          <p:nvPr/>
        </p:nvSpPr>
        <p:spPr bwMode="auto">
          <a:xfrm>
            <a:off x="961691" y="5993964"/>
            <a:ext cx="10200289" cy="769441"/>
          </a:xfrm>
          <a:prstGeom prst="rect">
            <a:avLst/>
          </a:prstGeom>
          <a:noFill/>
          <a:ln w="9525" algn="ctr">
            <a:noFill/>
            <a:miter lim="800000"/>
            <a:headEnd/>
            <a:tailEnd/>
          </a:ln>
          <a:effectLst/>
        </p:spPr>
        <p:txBody>
          <a:bodyPr wrap="square" anchor="ctr">
            <a:spAutoFit/>
          </a:bodyPr>
          <a:lstStyle/>
          <a:p>
            <a:pPr lvl="0" algn="just">
              <a:lnSpc>
                <a:spcPct val="110000"/>
              </a:lnSpc>
              <a:buClr>
                <a:srgbClr val="FF6600"/>
              </a:buClr>
            </a:pPr>
            <a:r>
              <a:rPr kumimoji="0" lang="en-US" altLang="zh-CN" sz="2000" b="1" i="0" u="none" strike="noStrike" kern="0" cap="none" spc="0" normalizeH="0" baseline="0" noProof="0" dirty="0" smtClean="0">
                <a:ln>
                  <a:noFill/>
                </a:ln>
                <a:solidFill>
                  <a:srgbClr val="0000FF"/>
                </a:solidFill>
                <a:effectLst/>
                <a:uLnTx/>
                <a:uFillTx/>
                <a:ea typeface="Gulim" pitchFamily="34" charset="-127"/>
              </a:rPr>
              <a:t>DLC </a:t>
            </a:r>
            <a:r>
              <a:rPr lang="en-US" altLang="zh-CN" sz="2000" b="1" kern="0" dirty="0" smtClean="0">
                <a:solidFill>
                  <a:srgbClr val="0000FF"/>
                </a:solidFill>
                <a:ea typeface="Gulim" pitchFamily="34" charset="-127"/>
              </a:rPr>
              <a:t>is</a:t>
            </a:r>
            <a:r>
              <a:rPr kumimoji="0" lang="en-US" altLang="zh-CN" sz="2000" b="1" i="0" u="none" strike="noStrike" kern="0" cap="none" spc="0" normalizeH="0" baseline="0" noProof="0" dirty="0" smtClean="0">
                <a:ln>
                  <a:noFill/>
                </a:ln>
                <a:solidFill>
                  <a:srgbClr val="0000FF"/>
                </a:solidFill>
                <a:effectLst/>
                <a:uLnTx/>
                <a:uFillTx/>
                <a:ea typeface="Gulim" pitchFamily="34" charset="-127"/>
              </a:rPr>
              <a:t> already</a:t>
            </a:r>
            <a:r>
              <a:rPr kumimoji="0" lang="en-US" altLang="zh-CN" sz="2000" b="1" i="0" u="none" strike="noStrike" kern="0" cap="none" spc="0" normalizeH="0" noProof="0" dirty="0" smtClean="0">
                <a:ln>
                  <a:noFill/>
                </a:ln>
                <a:solidFill>
                  <a:srgbClr val="0000FF"/>
                </a:solidFill>
                <a:effectLst/>
                <a:uLnTx/>
                <a:uFillTx/>
                <a:ea typeface="Gulim" pitchFamily="34" charset="-127"/>
              </a:rPr>
              <a:t> </a:t>
            </a:r>
            <a:r>
              <a:rPr kumimoji="0" lang="en-US" altLang="zh-CN" sz="2000" b="1" i="0" u="none" strike="noStrike" kern="0" cap="none" spc="0" normalizeH="0" baseline="0" noProof="0" dirty="0" smtClean="0">
                <a:ln>
                  <a:noFill/>
                </a:ln>
                <a:solidFill>
                  <a:srgbClr val="0000FF"/>
                </a:solidFill>
                <a:effectLst/>
                <a:uLnTx/>
                <a:uFillTx/>
                <a:ea typeface="Gulim" pitchFamily="34" charset="-127"/>
              </a:rPr>
              <a:t>used in many fields,</a:t>
            </a:r>
            <a:r>
              <a:rPr kumimoji="0" lang="en-US" altLang="zh-CN" sz="2000" b="1" i="0" u="none" strike="noStrike" kern="0" cap="none" spc="0" normalizeH="0" noProof="0" dirty="0" smtClean="0">
                <a:ln>
                  <a:noFill/>
                </a:ln>
                <a:solidFill>
                  <a:srgbClr val="0000FF"/>
                </a:solidFill>
                <a:effectLst/>
                <a:uLnTx/>
                <a:uFillTx/>
                <a:ea typeface="Gulim" pitchFamily="34" charset="-127"/>
              </a:rPr>
              <a:t> it </a:t>
            </a:r>
            <a:r>
              <a:rPr lang="en-US" altLang="zh-CN" sz="2000" b="1" kern="0" dirty="0" smtClean="0">
                <a:solidFill>
                  <a:srgbClr val="0000FF"/>
                </a:solidFill>
                <a:ea typeface="Gulim" pitchFamily="34" charset="-127"/>
              </a:rPr>
              <a:t>can be coated on </a:t>
            </a:r>
            <a:r>
              <a:rPr kumimoji="0" lang="en-US" altLang="zh-CN" sz="2000" b="1" i="0" u="none" strike="noStrike" kern="0" cap="none" spc="0" normalizeH="0" noProof="0" dirty="0" smtClean="0">
                <a:ln>
                  <a:noFill/>
                </a:ln>
                <a:solidFill>
                  <a:srgbClr val="0000FF"/>
                </a:solidFill>
                <a:effectLst/>
                <a:uLnTx/>
                <a:uFillTx/>
                <a:ea typeface="Gulim" pitchFamily="34" charset="-127"/>
              </a:rPr>
              <a:t>mechanical</a:t>
            </a:r>
            <a:r>
              <a:rPr kumimoji="0" lang="en-US" altLang="zh-CN" sz="2000" b="1" i="0" u="none" strike="noStrike" kern="0" cap="none" spc="0" normalizeH="0" baseline="0" noProof="0" dirty="0" smtClean="0">
                <a:ln>
                  <a:noFill/>
                </a:ln>
                <a:solidFill>
                  <a:srgbClr val="0000FF"/>
                </a:solidFill>
                <a:effectLst/>
                <a:uLnTx/>
                <a:uFillTx/>
                <a:ea typeface="Gulim" pitchFamily="34" charset="-127"/>
              </a:rPr>
              <a:t> </a:t>
            </a:r>
            <a:r>
              <a:rPr kumimoji="0" lang="en-US" altLang="zh-CN" sz="2000" b="1" i="0" u="none" strike="noStrike" kern="0" cap="none" spc="0" normalizeH="0" baseline="0" noProof="0" dirty="0">
                <a:ln>
                  <a:noFill/>
                </a:ln>
                <a:solidFill>
                  <a:srgbClr val="0000FF"/>
                </a:solidFill>
                <a:effectLst/>
                <a:uLnTx/>
                <a:uFillTx/>
                <a:ea typeface="Gulim" pitchFamily="34" charset="-127"/>
              </a:rPr>
              <a:t>tools, engine parts, aerospace parts, </a:t>
            </a:r>
            <a:r>
              <a:rPr lang="en-US" altLang="zh-CN" sz="2000" b="1" kern="0" dirty="0" smtClean="0">
                <a:solidFill>
                  <a:srgbClr val="0000FF"/>
                </a:solidFill>
                <a:ea typeface="Gulim" pitchFamily="34" charset="-127"/>
              </a:rPr>
              <a:t>medical implants </a:t>
            </a:r>
            <a:r>
              <a:rPr kumimoji="0" lang="en-US" altLang="zh-CN" sz="2000" b="1" i="0" u="none" strike="noStrike" kern="0" cap="none" spc="0" normalizeH="0" baseline="0" noProof="0" dirty="0" smtClean="0">
                <a:ln>
                  <a:noFill/>
                </a:ln>
                <a:solidFill>
                  <a:srgbClr val="0000FF"/>
                </a:solidFill>
                <a:effectLst/>
                <a:uLnTx/>
                <a:uFillTx/>
                <a:ea typeface="Gulim" pitchFamily="34" charset="-127"/>
              </a:rPr>
              <a:t>and  so  on, to </a:t>
            </a:r>
            <a:r>
              <a:rPr lang="en-US" altLang="zh-CN" sz="2000" b="1" kern="0" dirty="0" smtClean="0">
                <a:solidFill>
                  <a:srgbClr val="0000FF"/>
                </a:solidFill>
                <a:ea typeface="Gulim" pitchFamily="34" charset="-127"/>
              </a:rPr>
              <a:t>extend their </a:t>
            </a:r>
            <a:r>
              <a:rPr kumimoji="0" lang="en-US" altLang="zh-CN" sz="2000" b="1" i="0" u="none" strike="noStrike" kern="0" cap="none" spc="0" normalizeH="0" baseline="0" noProof="0" dirty="0" smtClean="0">
                <a:ln>
                  <a:noFill/>
                </a:ln>
                <a:solidFill>
                  <a:srgbClr val="0000FF"/>
                </a:solidFill>
                <a:effectLst/>
                <a:uLnTx/>
                <a:uFillTx/>
                <a:ea typeface="Gulim" pitchFamily="34" charset="-127"/>
              </a:rPr>
              <a:t>durability </a:t>
            </a:r>
            <a:r>
              <a:rPr kumimoji="0" lang="en-US" altLang="zh-CN" sz="2000" b="1" i="0" u="none" strike="noStrike" kern="0" cap="none" spc="0" normalizeH="0" baseline="0" noProof="0" dirty="0">
                <a:ln>
                  <a:noFill/>
                </a:ln>
                <a:solidFill>
                  <a:srgbClr val="0000FF"/>
                </a:solidFill>
                <a:effectLst/>
                <a:uLnTx/>
                <a:uFillTx/>
                <a:ea typeface="Gulim" pitchFamily="34" charset="-127"/>
              </a:rPr>
              <a:t>and wear </a:t>
            </a:r>
            <a:r>
              <a:rPr kumimoji="0" lang="en-US" altLang="zh-CN" sz="2000" b="1" i="0" u="none" strike="noStrike" kern="0" cap="none" spc="0" normalizeH="0" baseline="0" noProof="0" dirty="0" smtClean="0">
                <a:ln>
                  <a:noFill/>
                </a:ln>
                <a:solidFill>
                  <a:srgbClr val="0000FF"/>
                </a:solidFill>
                <a:effectLst/>
                <a:uLnTx/>
                <a:uFillTx/>
                <a:ea typeface="Gulim" pitchFamily="34" charset="-127"/>
              </a:rPr>
              <a:t>resistance.</a:t>
            </a:r>
            <a:endParaRPr kumimoji="0" lang="en-US" altLang="zh-CN" sz="2000" b="1" i="0" u="none" strike="noStrike" kern="0" cap="none" spc="0" normalizeH="0" baseline="0" noProof="0" dirty="0">
              <a:ln>
                <a:noFill/>
              </a:ln>
              <a:solidFill>
                <a:srgbClr val="0000FF"/>
              </a:solidFill>
              <a:effectLst/>
              <a:uLnTx/>
              <a:uFillTx/>
              <a:ea typeface="Gulim" pitchFamily="34" charset="-127"/>
            </a:endParaRPr>
          </a:p>
        </p:txBody>
      </p:sp>
      <p:pic>
        <p:nvPicPr>
          <p:cNvPr id="26" name="Picture 4"/>
          <p:cNvPicPr>
            <a:picLocks noChangeArrowheads="1"/>
          </p:cNvPicPr>
          <p:nvPr/>
        </p:nvPicPr>
        <p:blipFill>
          <a:blip r:embed="rId7" cstate="print"/>
          <a:srcRect t="4482" b="8572"/>
          <a:stretch>
            <a:fillRect/>
          </a:stretch>
        </p:blipFill>
        <p:spPr bwMode="auto">
          <a:xfrm>
            <a:off x="5992599" y="4490909"/>
            <a:ext cx="1843087" cy="1466850"/>
          </a:xfrm>
          <a:prstGeom prst="rect">
            <a:avLst/>
          </a:prstGeom>
          <a:noFill/>
          <a:ln w="12700">
            <a:noFill/>
            <a:miter lim="800000"/>
            <a:headEnd/>
            <a:tailEnd/>
          </a:ln>
        </p:spPr>
      </p:pic>
      <p:pic>
        <p:nvPicPr>
          <p:cNvPr id="27" name="Picture 2"/>
          <p:cNvPicPr>
            <a:picLocks noChangeAspect="1" noChangeArrowheads="1"/>
          </p:cNvPicPr>
          <p:nvPr/>
        </p:nvPicPr>
        <p:blipFill>
          <a:blip r:embed="rId8" cstate="print"/>
          <a:srcRect/>
          <a:stretch>
            <a:fillRect/>
          </a:stretch>
        </p:blipFill>
        <p:spPr bwMode="auto">
          <a:xfrm>
            <a:off x="8252596" y="4489244"/>
            <a:ext cx="1549674" cy="1455704"/>
          </a:xfrm>
          <a:prstGeom prst="rect">
            <a:avLst/>
          </a:prstGeom>
          <a:noFill/>
          <a:ln w="9525">
            <a:noFill/>
            <a:miter lim="800000"/>
            <a:headEnd/>
            <a:tailEnd/>
          </a:ln>
        </p:spPr>
      </p:pic>
      <p:pic>
        <p:nvPicPr>
          <p:cNvPr id="31" name="Picture 39"/>
          <p:cNvPicPr>
            <a:picLocks noChangeAspect="1" noChangeArrowheads="1"/>
          </p:cNvPicPr>
          <p:nvPr/>
        </p:nvPicPr>
        <p:blipFill>
          <a:blip r:embed="rId9" cstate="print"/>
          <a:srcRect l="35287" t="5089" r="3249" b="9561"/>
          <a:stretch>
            <a:fillRect/>
          </a:stretch>
        </p:blipFill>
        <p:spPr bwMode="auto">
          <a:xfrm>
            <a:off x="4354242" y="4487624"/>
            <a:ext cx="1339850" cy="1397000"/>
          </a:xfrm>
          <a:prstGeom prst="rect">
            <a:avLst/>
          </a:prstGeom>
          <a:noFill/>
          <a:ln w="9525">
            <a:noFill/>
            <a:miter lim="800000"/>
            <a:headEnd/>
            <a:tailEnd/>
          </a:ln>
        </p:spPr>
      </p:pic>
      <p:pic>
        <p:nvPicPr>
          <p:cNvPr id="32" name="Picture 15" descr="dlc-landing1"/>
          <p:cNvPicPr>
            <a:picLocks noChangeAspect="1" noChangeArrowheads="1"/>
          </p:cNvPicPr>
          <p:nvPr/>
        </p:nvPicPr>
        <p:blipFill>
          <a:blip r:embed="rId10" cstate="print"/>
          <a:srcRect/>
          <a:stretch>
            <a:fillRect/>
          </a:stretch>
        </p:blipFill>
        <p:spPr bwMode="auto">
          <a:xfrm>
            <a:off x="2576298" y="3934516"/>
            <a:ext cx="1552954" cy="1973454"/>
          </a:xfrm>
          <a:prstGeom prst="rect">
            <a:avLst/>
          </a:prstGeom>
          <a:noFill/>
          <a:ln w="9525">
            <a:noFill/>
            <a:miter lim="800000"/>
            <a:headEnd/>
            <a:tailEnd/>
          </a:ln>
        </p:spPr>
      </p:pic>
      <p:pic>
        <p:nvPicPr>
          <p:cNvPr id="33" name="图片 15" descr="j_mr16ddt3.jpg"/>
          <p:cNvPicPr>
            <a:picLocks noChangeAspect="1" noChangeArrowheads="1"/>
          </p:cNvPicPr>
          <p:nvPr/>
        </p:nvPicPr>
        <p:blipFill>
          <a:blip r:embed="rId11" cstate="print"/>
          <a:srcRect/>
          <a:stretch>
            <a:fillRect/>
          </a:stretch>
        </p:blipFill>
        <p:spPr bwMode="auto">
          <a:xfrm flipH="1">
            <a:off x="3924299" y="1139046"/>
            <a:ext cx="4992690" cy="3349528"/>
          </a:xfrm>
          <a:prstGeom prst="rect">
            <a:avLst/>
          </a:prstGeom>
          <a:noFill/>
          <a:ln w="9525">
            <a:noFill/>
            <a:miter lim="800000"/>
            <a:headEnd/>
            <a:tailEnd/>
          </a:ln>
          <a:scene3d>
            <a:camera prst="orthographicFront">
              <a:rot lat="0" lon="10800000" rev="0"/>
            </a:camera>
            <a:lightRig rig="threePt" dir="t"/>
          </a:scene3d>
        </p:spPr>
      </p:pic>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1" lang="en-US" altLang="zh-CN" sz="3600" b="1" kern="0" dirty="0" smtClean="0">
                <a:solidFill>
                  <a:srgbClr val="3333FF"/>
                </a:solidFill>
                <a:latin typeface="Arial" pitchFamily="34" charset="0"/>
                <a:ea typeface="幼圆" pitchFamily="49" charset="-122"/>
                <a:cs typeface="Arial" pitchFamily="34" charset="0"/>
              </a:rPr>
              <a:t>The design of DLC</a:t>
            </a:r>
            <a:endParaRPr kumimoji="1" lang="zh-CN" altLang="en-US" sz="3600" b="1" kern="0" dirty="0" smtClean="0">
              <a:solidFill>
                <a:srgbClr val="3333FF"/>
              </a:solidFill>
              <a:latin typeface="Arial" pitchFamily="34" charset="0"/>
              <a:ea typeface="幼圆" pitchFamily="49" charset="-122"/>
              <a:cs typeface="Arial" pitchFamily="34" charset="0"/>
            </a:endParaRPr>
          </a:p>
        </p:txBody>
      </p:sp>
      <p:pic>
        <p:nvPicPr>
          <p:cNvPr id="6" name="Picture 7"/>
          <p:cNvPicPr>
            <a:picLocks noChangeAspect="1" noChangeArrowheads="1"/>
          </p:cNvPicPr>
          <p:nvPr/>
        </p:nvPicPr>
        <p:blipFill>
          <a:blip r:embed="rId3" cstate="print"/>
          <a:srcRect l="20197" t="7874" r="26871" b="19370"/>
          <a:stretch>
            <a:fillRect/>
          </a:stretch>
        </p:blipFill>
        <p:spPr bwMode="auto">
          <a:xfrm>
            <a:off x="4871552" y="3757211"/>
            <a:ext cx="3200401" cy="2631700"/>
          </a:xfrm>
          <a:prstGeom prst="rect">
            <a:avLst/>
          </a:prstGeom>
          <a:noFill/>
          <a:ln w="9525">
            <a:noFill/>
            <a:miter lim="800000"/>
            <a:headEnd/>
            <a:tailEnd/>
          </a:ln>
        </p:spPr>
      </p:pic>
      <p:pic>
        <p:nvPicPr>
          <p:cNvPr id="7" name="Picture 7"/>
          <p:cNvPicPr>
            <a:picLocks noChangeAspect="1" noChangeArrowheads="1"/>
          </p:cNvPicPr>
          <p:nvPr/>
        </p:nvPicPr>
        <p:blipFill>
          <a:blip r:embed="rId4" cstate="print"/>
          <a:srcRect l="49144"/>
          <a:stretch>
            <a:fillRect/>
          </a:stretch>
        </p:blipFill>
        <p:spPr bwMode="auto">
          <a:xfrm>
            <a:off x="1087835" y="4014753"/>
            <a:ext cx="2916622" cy="2311095"/>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8664137" y="3798713"/>
            <a:ext cx="2753286" cy="2527138"/>
          </a:xfrm>
          <a:prstGeom prst="rect">
            <a:avLst/>
          </a:prstGeom>
          <a:noFill/>
          <a:ln w="9525">
            <a:noFill/>
            <a:miter lim="800000"/>
            <a:headEnd/>
            <a:tailEnd/>
          </a:ln>
        </p:spPr>
      </p:pic>
      <p:sp>
        <p:nvSpPr>
          <p:cNvPr id="15" name="TextBox 14"/>
          <p:cNvSpPr txBox="1"/>
          <p:nvPr/>
        </p:nvSpPr>
        <p:spPr>
          <a:xfrm>
            <a:off x="4966153" y="1451686"/>
            <a:ext cx="2790496" cy="2031325"/>
          </a:xfrm>
          <a:prstGeom prst="rect">
            <a:avLst/>
          </a:prstGeom>
          <a:solidFill>
            <a:srgbClr val="FFFFFF"/>
          </a:solidFill>
          <a:ln w="25400" cap="flat" cmpd="sng" algn="ctr">
            <a:solidFill>
              <a:schemeClr val="accent1">
                <a:lumMod val="75000"/>
              </a:schemeClr>
            </a:solidFill>
            <a:prstDash val="solid"/>
          </a:ln>
          <a:effectLst/>
        </p:spPr>
        <p:txBody>
          <a:bodyPr wrap="square">
            <a:spAutoFit/>
          </a:bodyPr>
          <a:lstStyle/>
          <a:p>
            <a:pPr marL="179388" marR="0" lvl="1" indent="0" fontAlgn="t">
              <a:lnSpc>
                <a:spcPct val="100000"/>
              </a:lnSpc>
              <a:spcBef>
                <a:spcPct val="50000"/>
              </a:spcBef>
              <a:spcAft>
                <a:spcPts val="0"/>
              </a:spcAft>
              <a:buClrTx/>
              <a:buSzTx/>
              <a:buFontTx/>
              <a:buNone/>
              <a:tabLst/>
              <a:defRPr/>
            </a:pPr>
            <a:r>
              <a:rPr lang="en-US" altLang="zh-CN" b="1" kern="0" dirty="0" smtClean="0">
                <a:solidFill>
                  <a:srgbClr val="000000"/>
                </a:solidFill>
                <a:ea typeface="黑体" pitchFamily="49" charset="-122"/>
              </a:rPr>
              <a:t>Multilayer  structure</a:t>
            </a:r>
            <a:endParaRPr lang="zh-CN" altLang="en-US" b="1" kern="0" dirty="0">
              <a:solidFill>
                <a:srgbClr val="000000"/>
              </a:solidFill>
              <a:ea typeface="黑体" pitchFamily="49" charset="-122"/>
            </a:endParaRPr>
          </a:p>
          <a:p>
            <a:pPr marL="179388" marR="0" lvl="1" indent="0" fontAlgn="t">
              <a:lnSpc>
                <a:spcPct val="100000"/>
              </a:lnSpc>
              <a:spcBef>
                <a:spcPct val="50000"/>
              </a:spcBef>
              <a:spcAft>
                <a:spcPts val="0"/>
              </a:spcAft>
              <a:buClrTx/>
              <a:buSzTx/>
              <a:buFontTx/>
              <a:buNone/>
              <a:tabLst/>
              <a:defRPr/>
            </a:pPr>
            <a:r>
              <a:rPr lang="en-US" altLang="zh-CN" b="1" kern="0" dirty="0" smtClean="0">
                <a:solidFill>
                  <a:srgbClr val="000000"/>
                </a:solidFill>
                <a:ea typeface="黑体" pitchFamily="49" charset="-122"/>
              </a:rPr>
              <a:t>Gradient structure</a:t>
            </a:r>
            <a:endParaRPr lang="zh-CN" altLang="en-US" b="1" kern="0" dirty="0">
              <a:solidFill>
                <a:srgbClr val="000000"/>
              </a:solidFill>
              <a:ea typeface="黑体" pitchFamily="49" charset="-122"/>
            </a:endParaRPr>
          </a:p>
          <a:p>
            <a:pPr marL="179388" marR="0" lvl="1" indent="0" fontAlgn="t">
              <a:lnSpc>
                <a:spcPct val="100000"/>
              </a:lnSpc>
              <a:spcBef>
                <a:spcPct val="50000"/>
              </a:spcBef>
              <a:spcAft>
                <a:spcPts val="0"/>
              </a:spcAft>
              <a:buClrTx/>
              <a:buSzTx/>
              <a:buFontTx/>
              <a:buNone/>
              <a:tabLst/>
              <a:defRPr/>
            </a:pPr>
            <a:r>
              <a:rPr lang="en-US" altLang="zh-CN" b="1" kern="0" dirty="0" smtClean="0">
                <a:solidFill>
                  <a:srgbClr val="000000"/>
                </a:solidFill>
                <a:ea typeface="黑体" pitchFamily="49" charset="-122"/>
              </a:rPr>
              <a:t>Multi-component  doping</a:t>
            </a:r>
            <a:endParaRPr lang="en-US" altLang="zh-CN" b="1" kern="0" dirty="0">
              <a:solidFill>
                <a:srgbClr val="000000"/>
              </a:solidFill>
              <a:ea typeface="黑体" pitchFamily="49" charset="-122"/>
            </a:endParaRPr>
          </a:p>
          <a:p>
            <a:pPr marL="179388" marR="0" lvl="1" indent="0" fontAlgn="t">
              <a:lnSpc>
                <a:spcPct val="100000"/>
              </a:lnSpc>
              <a:spcBef>
                <a:spcPct val="50000"/>
              </a:spcBef>
              <a:spcAft>
                <a:spcPts val="0"/>
              </a:spcAft>
              <a:buClrTx/>
              <a:buSzTx/>
              <a:buFontTx/>
              <a:buNone/>
              <a:tabLst/>
              <a:defRPr/>
            </a:pPr>
            <a:r>
              <a:rPr lang="en-US" altLang="zh-CN" b="1" kern="0" dirty="0" smtClean="0">
                <a:solidFill>
                  <a:srgbClr val="000000"/>
                </a:solidFill>
                <a:ea typeface="黑体" pitchFamily="49" charset="-122"/>
              </a:rPr>
              <a:t>Multi-phase composite</a:t>
            </a:r>
            <a:endParaRPr lang="zh-CN" altLang="en-US" b="1" kern="0" dirty="0">
              <a:solidFill>
                <a:srgbClr val="000000"/>
              </a:solidFill>
              <a:ea typeface="黑体" pitchFamily="49" charset="-122"/>
            </a:endParaRPr>
          </a:p>
          <a:p>
            <a:pPr marL="179388" marR="0" lvl="1" indent="0" fontAlgn="t">
              <a:lnSpc>
                <a:spcPct val="100000"/>
              </a:lnSpc>
              <a:spcBef>
                <a:spcPct val="50000"/>
              </a:spcBef>
              <a:spcAft>
                <a:spcPts val="0"/>
              </a:spcAft>
              <a:buClrTx/>
              <a:buSzTx/>
              <a:buFontTx/>
              <a:buNone/>
              <a:tabLst/>
              <a:defRPr/>
            </a:pPr>
            <a:r>
              <a:rPr lang="en-US" altLang="zh-CN" b="1" kern="0" dirty="0" smtClean="0">
                <a:solidFill>
                  <a:srgbClr val="000000"/>
                </a:solidFill>
                <a:ea typeface="黑体" pitchFamily="49" charset="-122"/>
              </a:rPr>
              <a:t>Solid-liquid</a:t>
            </a:r>
            <a:endParaRPr lang="zh-CN" altLang="en-US" b="1" kern="0" dirty="0">
              <a:solidFill>
                <a:srgbClr val="000000"/>
              </a:solidFill>
              <a:ea typeface="黑体" pitchFamily="49" charset="-122"/>
            </a:endParaRPr>
          </a:p>
        </p:txBody>
      </p:sp>
      <p:sp>
        <p:nvSpPr>
          <p:cNvPr id="16" name="TextBox 15"/>
          <p:cNvSpPr txBox="1"/>
          <p:nvPr/>
        </p:nvSpPr>
        <p:spPr>
          <a:xfrm>
            <a:off x="8876005" y="1367717"/>
            <a:ext cx="2333278" cy="2169825"/>
          </a:xfrm>
          <a:prstGeom prst="rect">
            <a:avLst/>
          </a:prstGeom>
          <a:solidFill>
            <a:srgbClr val="FFFFFF"/>
          </a:solidFill>
          <a:ln w="25400" cap="flat" cmpd="sng" algn="ctr">
            <a:solidFill>
              <a:schemeClr val="accent1">
                <a:lumMod val="50000"/>
              </a:schemeClr>
            </a:solidFill>
            <a:prstDash val="solid"/>
          </a:ln>
          <a:effectLst/>
        </p:spPr>
        <p:txBody>
          <a:bodyPr wrap="square">
            <a:spAutoFit/>
          </a:bodyPr>
          <a:lstStyle/>
          <a:p>
            <a:pPr marL="179388" lvl="1" fontAlgn="t">
              <a:lnSpc>
                <a:spcPts val="1800"/>
              </a:lnSpc>
              <a:spcBef>
                <a:spcPct val="50000"/>
              </a:spcBef>
              <a:defRPr/>
            </a:pPr>
            <a:r>
              <a:rPr lang="en-US" altLang="zh-CN" b="1" kern="0" dirty="0">
                <a:solidFill>
                  <a:srgbClr val="000000"/>
                </a:solidFill>
                <a:ea typeface="黑体" pitchFamily="49" charset="-122"/>
              </a:rPr>
              <a:t>High hardness</a:t>
            </a:r>
            <a:endParaRPr lang="zh-CN" altLang="en-US" b="1" kern="0" dirty="0">
              <a:solidFill>
                <a:srgbClr val="000000"/>
              </a:solidFill>
              <a:ea typeface="黑体" pitchFamily="49" charset="-122"/>
            </a:endParaRPr>
          </a:p>
          <a:p>
            <a:pPr marL="179388" lvl="1" fontAlgn="t">
              <a:lnSpc>
                <a:spcPts val="1800"/>
              </a:lnSpc>
              <a:spcBef>
                <a:spcPct val="50000"/>
              </a:spcBef>
              <a:defRPr/>
            </a:pPr>
            <a:r>
              <a:rPr lang="en-US" altLang="zh-CN" b="1" kern="0" dirty="0">
                <a:solidFill>
                  <a:srgbClr val="000000"/>
                </a:solidFill>
                <a:ea typeface="黑体" pitchFamily="49" charset="-122"/>
              </a:rPr>
              <a:t>High toughness</a:t>
            </a:r>
            <a:endParaRPr lang="zh-CN" altLang="en-US" b="1" kern="0" dirty="0">
              <a:solidFill>
                <a:srgbClr val="000000"/>
              </a:solidFill>
              <a:ea typeface="黑体" pitchFamily="49" charset="-122"/>
            </a:endParaRPr>
          </a:p>
          <a:p>
            <a:pPr marL="179388" lvl="1" fontAlgn="t">
              <a:lnSpc>
                <a:spcPts val="1800"/>
              </a:lnSpc>
              <a:spcBef>
                <a:spcPct val="50000"/>
              </a:spcBef>
              <a:defRPr/>
            </a:pPr>
            <a:r>
              <a:rPr lang="en-US" altLang="zh-CN" b="1" kern="0" dirty="0">
                <a:solidFill>
                  <a:srgbClr val="000000"/>
                </a:solidFill>
                <a:ea typeface="黑体" pitchFamily="49" charset="-122"/>
              </a:rPr>
              <a:t>Bearing capacity</a:t>
            </a:r>
            <a:endParaRPr lang="zh-CN" altLang="en-US" b="1" kern="0" dirty="0">
              <a:solidFill>
                <a:srgbClr val="000000"/>
              </a:solidFill>
              <a:ea typeface="黑体" pitchFamily="49" charset="-122"/>
            </a:endParaRPr>
          </a:p>
          <a:p>
            <a:pPr marL="179388" lvl="1" fontAlgn="t">
              <a:lnSpc>
                <a:spcPts val="1800"/>
              </a:lnSpc>
              <a:spcBef>
                <a:spcPct val="50000"/>
              </a:spcBef>
              <a:defRPr/>
            </a:pPr>
            <a:r>
              <a:rPr lang="en-US" altLang="zh-CN" b="1" kern="0" dirty="0">
                <a:solidFill>
                  <a:srgbClr val="000000"/>
                </a:solidFill>
                <a:ea typeface="黑体" pitchFamily="49" charset="-122"/>
              </a:rPr>
              <a:t>Adhesive </a:t>
            </a:r>
            <a:endParaRPr lang="zh-CN" altLang="en-US" b="1" kern="0" dirty="0">
              <a:solidFill>
                <a:srgbClr val="000000"/>
              </a:solidFill>
              <a:ea typeface="黑体" pitchFamily="49" charset="-122"/>
            </a:endParaRPr>
          </a:p>
          <a:p>
            <a:pPr marL="179388" lvl="1" fontAlgn="t">
              <a:lnSpc>
                <a:spcPts val="1800"/>
              </a:lnSpc>
              <a:spcBef>
                <a:spcPct val="50000"/>
              </a:spcBef>
              <a:defRPr/>
            </a:pPr>
            <a:r>
              <a:rPr lang="en-US" altLang="zh-CN" b="1" kern="0" dirty="0">
                <a:solidFill>
                  <a:srgbClr val="000000"/>
                </a:solidFill>
                <a:ea typeface="黑体" pitchFamily="49" charset="-122"/>
              </a:rPr>
              <a:t>Low Friction</a:t>
            </a:r>
            <a:endParaRPr lang="zh-CN" altLang="en-US" b="1" kern="0" dirty="0">
              <a:solidFill>
                <a:srgbClr val="000000"/>
              </a:solidFill>
              <a:ea typeface="黑体" pitchFamily="49" charset="-122"/>
            </a:endParaRPr>
          </a:p>
          <a:p>
            <a:pPr marL="179388" lvl="1" fontAlgn="t">
              <a:lnSpc>
                <a:spcPts val="1800"/>
              </a:lnSpc>
              <a:spcBef>
                <a:spcPct val="50000"/>
              </a:spcBef>
              <a:defRPr/>
            </a:pPr>
            <a:r>
              <a:rPr lang="en-US" altLang="zh-CN" b="1" kern="0" dirty="0">
                <a:solidFill>
                  <a:srgbClr val="000000"/>
                </a:solidFill>
                <a:ea typeface="黑体" pitchFamily="49" charset="-122"/>
              </a:rPr>
              <a:t>Wear </a:t>
            </a:r>
            <a:r>
              <a:rPr lang="en-US" altLang="zh-CN" b="1" kern="0" dirty="0" smtClean="0">
                <a:solidFill>
                  <a:srgbClr val="000000"/>
                </a:solidFill>
                <a:ea typeface="黑体" pitchFamily="49" charset="-122"/>
              </a:rPr>
              <a:t>resistance</a:t>
            </a:r>
            <a:endParaRPr lang="zh-CN" altLang="en-US" b="1" kern="0" dirty="0">
              <a:solidFill>
                <a:srgbClr val="000000"/>
              </a:solidFill>
              <a:ea typeface="黑体" pitchFamily="49" charset="-122"/>
            </a:endParaRPr>
          </a:p>
        </p:txBody>
      </p:sp>
      <p:sp>
        <p:nvSpPr>
          <p:cNvPr id="17" name="Rectangle 5"/>
          <p:cNvSpPr>
            <a:spLocks noChangeArrowheads="1"/>
          </p:cNvSpPr>
          <p:nvPr/>
        </p:nvSpPr>
        <p:spPr bwMode="auto">
          <a:xfrm>
            <a:off x="1135136" y="1450426"/>
            <a:ext cx="2743198" cy="2031325"/>
          </a:xfrm>
          <a:prstGeom prst="rect">
            <a:avLst/>
          </a:prstGeom>
          <a:noFill/>
          <a:ln w="25400" cap="rnd">
            <a:solidFill>
              <a:srgbClr val="00B0F0"/>
            </a:solidFill>
            <a:prstDash val="solid"/>
            <a:miter lim="800000"/>
            <a:headEnd/>
            <a:tailEnd/>
          </a:ln>
        </p:spPr>
        <p:txBody>
          <a:bodyPr wrap="square">
            <a:spAutoFit/>
          </a:bodyPr>
          <a:lstStyle/>
          <a:p>
            <a:pPr marL="179388" lvl="1" fontAlgn="t"/>
            <a:r>
              <a:rPr lang="en-US" altLang="zh-CN" b="1" kern="0" dirty="0" smtClean="0">
                <a:solidFill>
                  <a:srgbClr val="000000"/>
                </a:solidFill>
                <a:ea typeface="黑体" pitchFamily="49" charset="-122"/>
              </a:rPr>
              <a:t>Ion implantation</a:t>
            </a:r>
          </a:p>
          <a:p>
            <a:pPr marL="179388" lvl="1" fontAlgn="t"/>
            <a:endParaRPr lang="en-US" altLang="zh-CN" b="1" kern="0" dirty="0" smtClean="0">
              <a:solidFill>
                <a:srgbClr val="000000"/>
              </a:solidFill>
              <a:ea typeface="黑体" pitchFamily="49" charset="-122"/>
            </a:endParaRPr>
          </a:p>
          <a:p>
            <a:pPr marL="179388" lvl="1" fontAlgn="t"/>
            <a:r>
              <a:rPr lang="en-US" altLang="zh-CN" b="1" kern="0" dirty="0" smtClean="0">
                <a:solidFill>
                  <a:srgbClr val="000000"/>
                </a:solidFill>
                <a:ea typeface="黑体" pitchFamily="49" charset="-122"/>
              </a:rPr>
              <a:t>Plasma enhanced</a:t>
            </a:r>
          </a:p>
          <a:p>
            <a:pPr marL="179388" lvl="1" fontAlgn="t"/>
            <a:endParaRPr kumimoji="0" lang="en-US" altLang="zh-CN" sz="1800" b="1" i="0" u="none" strike="noStrike" kern="0" cap="none" spc="0" normalizeH="0" baseline="0" noProof="0" dirty="0" smtClean="0">
              <a:ln>
                <a:noFill/>
              </a:ln>
              <a:solidFill>
                <a:srgbClr val="000000"/>
              </a:solidFill>
              <a:effectLst/>
              <a:uLnTx/>
              <a:uFillTx/>
              <a:ea typeface="黑体" pitchFamily="49" charset="-122"/>
            </a:endParaRPr>
          </a:p>
          <a:p>
            <a:pPr marL="179388" lvl="1" fontAlgn="t"/>
            <a:r>
              <a:rPr kumimoji="0" lang="en-US" altLang="zh-CN" sz="1800" b="1" i="0" u="none" strike="noStrike" kern="0" cap="none" spc="0" normalizeH="0" baseline="0" noProof="0" dirty="0" smtClean="0">
                <a:ln>
                  <a:noFill/>
                </a:ln>
                <a:solidFill>
                  <a:srgbClr val="000000"/>
                </a:solidFill>
                <a:effectLst/>
                <a:uLnTx/>
                <a:uFillTx/>
                <a:ea typeface="黑体" pitchFamily="49" charset="-122"/>
              </a:rPr>
              <a:t>Magnetron Sputtering </a:t>
            </a:r>
          </a:p>
          <a:p>
            <a:pPr marL="179388" marR="0" lvl="1" indent="0" defTabSz="914400" eaLnBrk="1" fontAlgn="t" latinLnBrk="0" hangingPunct="1">
              <a:lnSpc>
                <a:spcPct val="100000"/>
              </a:lnSpc>
              <a:spcBef>
                <a:spcPts val="0"/>
              </a:spcBef>
              <a:spcAft>
                <a:spcPts val="0"/>
              </a:spcAft>
              <a:buClrTx/>
              <a:buSzTx/>
              <a:buFontTx/>
              <a:buNone/>
              <a:tabLst/>
              <a:defRPr/>
            </a:pPr>
            <a:endParaRPr lang="en-US" altLang="zh-CN" b="1" kern="0" noProof="0" dirty="0" smtClean="0">
              <a:solidFill>
                <a:srgbClr val="000000"/>
              </a:solidFill>
              <a:ea typeface="黑体" pitchFamily="49" charset="-122"/>
            </a:endParaRPr>
          </a:p>
          <a:p>
            <a:pPr marL="179388" marR="0" lvl="1" indent="0" defTabSz="914400" eaLnBrk="1" fontAlgn="t" latinLnBrk="0" hangingPunct="1">
              <a:lnSpc>
                <a:spcPct val="100000"/>
              </a:lnSpc>
              <a:spcBef>
                <a:spcPts val="0"/>
              </a:spcBef>
              <a:spcAft>
                <a:spcPts val="0"/>
              </a:spcAft>
              <a:buClrTx/>
              <a:buSzTx/>
              <a:buFontTx/>
              <a:buNone/>
              <a:tabLst/>
              <a:defRPr/>
            </a:pPr>
            <a:r>
              <a:rPr lang="en-US" altLang="zh-CN" b="1" kern="0" noProof="0" dirty="0" smtClean="0">
                <a:solidFill>
                  <a:srgbClr val="000000"/>
                </a:solidFill>
                <a:ea typeface="黑体" pitchFamily="49" charset="-122"/>
              </a:rPr>
              <a:t>……</a:t>
            </a:r>
            <a:endParaRPr kumimoji="0" lang="zh-CN" altLang="en-US" sz="1800" b="1" i="0" u="none" strike="noStrike" kern="0" cap="none" spc="0" normalizeH="0" baseline="0" noProof="0" dirty="0">
              <a:ln>
                <a:noFill/>
              </a:ln>
              <a:solidFill>
                <a:srgbClr val="000000"/>
              </a:solidFill>
              <a:effectLst/>
              <a:uLnTx/>
              <a:uFillTx/>
              <a:ea typeface="黑体" pitchFamily="49" charset="-122"/>
            </a:endParaRPr>
          </a:p>
        </p:txBody>
      </p:sp>
      <p:sp>
        <p:nvSpPr>
          <p:cNvPr id="23" name="右箭头 22"/>
          <p:cNvSpPr/>
          <p:nvPr/>
        </p:nvSpPr>
        <p:spPr>
          <a:xfrm>
            <a:off x="4083286" y="2207171"/>
            <a:ext cx="709448" cy="457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右箭头 23"/>
          <p:cNvSpPr/>
          <p:nvPr/>
        </p:nvSpPr>
        <p:spPr>
          <a:xfrm>
            <a:off x="7956348" y="2264978"/>
            <a:ext cx="709448" cy="457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1481984" y="6366420"/>
            <a:ext cx="2113399" cy="369332"/>
          </a:xfrm>
          <a:prstGeom prst="rect">
            <a:avLst/>
          </a:prstGeom>
          <a:noFill/>
        </p:spPr>
        <p:txBody>
          <a:bodyPr wrap="none" rtlCol="0">
            <a:spAutoFit/>
          </a:bodyPr>
          <a:lstStyle/>
          <a:p>
            <a:r>
              <a:rPr lang="en-US" altLang="zh-CN" b="1" dirty="0" smtClean="0">
                <a:solidFill>
                  <a:srgbClr val="0000FF"/>
                </a:solidFill>
              </a:rPr>
              <a:t>Multilayer Structure</a:t>
            </a:r>
            <a:endParaRPr lang="zh-CN" altLang="en-US" b="1" dirty="0">
              <a:solidFill>
                <a:srgbClr val="0000FF"/>
              </a:solidFill>
            </a:endParaRPr>
          </a:p>
        </p:txBody>
      </p:sp>
      <p:sp>
        <p:nvSpPr>
          <p:cNvPr id="28" name="TextBox 27"/>
          <p:cNvSpPr txBox="1"/>
          <p:nvPr/>
        </p:nvSpPr>
        <p:spPr>
          <a:xfrm>
            <a:off x="5465414" y="6350659"/>
            <a:ext cx="1960665" cy="369332"/>
          </a:xfrm>
          <a:prstGeom prst="rect">
            <a:avLst/>
          </a:prstGeom>
          <a:noFill/>
        </p:spPr>
        <p:txBody>
          <a:bodyPr wrap="none" rtlCol="0">
            <a:spAutoFit/>
          </a:bodyPr>
          <a:lstStyle/>
          <a:p>
            <a:r>
              <a:rPr lang="en-US" altLang="zh-CN" b="1" dirty="0" smtClean="0">
                <a:solidFill>
                  <a:srgbClr val="0000FF"/>
                </a:solidFill>
              </a:rPr>
              <a:t>Gradient Structure</a:t>
            </a:r>
            <a:endParaRPr lang="zh-CN" altLang="en-US" b="1" dirty="0">
              <a:solidFill>
                <a:srgbClr val="0000FF"/>
              </a:solidFill>
            </a:endParaRPr>
          </a:p>
        </p:txBody>
      </p:sp>
      <p:sp>
        <p:nvSpPr>
          <p:cNvPr id="29" name="TextBox 28"/>
          <p:cNvSpPr txBox="1"/>
          <p:nvPr/>
        </p:nvSpPr>
        <p:spPr>
          <a:xfrm>
            <a:off x="9065185" y="6366420"/>
            <a:ext cx="2199064" cy="369332"/>
          </a:xfrm>
          <a:prstGeom prst="rect">
            <a:avLst/>
          </a:prstGeom>
          <a:noFill/>
        </p:spPr>
        <p:txBody>
          <a:bodyPr wrap="none" rtlCol="0">
            <a:spAutoFit/>
          </a:bodyPr>
          <a:lstStyle/>
          <a:p>
            <a:r>
              <a:rPr lang="en-US" altLang="zh-CN" b="1" dirty="0" smtClean="0">
                <a:solidFill>
                  <a:srgbClr val="0000FF"/>
                </a:solidFill>
              </a:rPr>
              <a:t>Composite  Structure</a:t>
            </a:r>
            <a:endParaRPr lang="zh-CN" altLang="en-US" b="1" dirty="0">
              <a:solidFill>
                <a:srgbClr val="0000FF"/>
              </a:solidFill>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1" lang="en-US" altLang="zh-CN" sz="3600" b="1" kern="0" dirty="0" smtClean="0">
                <a:solidFill>
                  <a:srgbClr val="3333FF"/>
                </a:solidFill>
                <a:latin typeface="Arial" pitchFamily="34" charset="0"/>
                <a:ea typeface="幼圆" pitchFamily="49" charset="-122"/>
                <a:cs typeface="Arial" pitchFamily="34" charset="0"/>
              </a:rPr>
              <a:t>Application on engine parts   </a:t>
            </a:r>
            <a:endParaRPr kumimoji="1" lang="zh-CN" altLang="en-US" sz="3600" b="1" kern="0" dirty="0" smtClean="0">
              <a:solidFill>
                <a:srgbClr val="3333FF"/>
              </a:solidFill>
              <a:latin typeface="Arial" pitchFamily="34" charset="0"/>
              <a:ea typeface="幼圆" pitchFamily="49" charset="-122"/>
              <a:cs typeface="Arial" pitchFamily="34" charset="0"/>
            </a:endParaRPr>
          </a:p>
        </p:txBody>
      </p:sp>
      <p:pic>
        <p:nvPicPr>
          <p:cNvPr id="11" name="Picture 8"/>
          <p:cNvPicPr>
            <a:picLocks noChangeAspect="1" noChangeArrowheads="1"/>
          </p:cNvPicPr>
          <p:nvPr/>
        </p:nvPicPr>
        <p:blipFill>
          <a:blip r:embed="rId3" cstate="print"/>
          <a:srcRect t="5974"/>
          <a:stretch>
            <a:fillRect/>
          </a:stretch>
        </p:blipFill>
        <p:spPr bwMode="auto">
          <a:xfrm>
            <a:off x="3435057" y="1412325"/>
            <a:ext cx="3181914" cy="2276805"/>
          </a:xfrm>
          <a:prstGeom prst="rect">
            <a:avLst/>
          </a:prstGeom>
          <a:noFill/>
          <a:ln w="9525">
            <a:noFill/>
            <a:miter lim="800000"/>
            <a:headEnd/>
            <a:tailEnd/>
          </a:ln>
        </p:spPr>
      </p:pic>
      <p:pic>
        <p:nvPicPr>
          <p:cNvPr id="12" name="Picture 9"/>
          <p:cNvPicPr>
            <a:picLocks noChangeAspect="1" noChangeArrowheads="1"/>
          </p:cNvPicPr>
          <p:nvPr/>
        </p:nvPicPr>
        <p:blipFill>
          <a:blip r:embed="rId4" cstate="print"/>
          <a:srcRect t="1013"/>
          <a:stretch>
            <a:fillRect/>
          </a:stretch>
        </p:blipFill>
        <p:spPr bwMode="auto">
          <a:xfrm>
            <a:off x="3495119" y="4108232"/>
            <a:ext cx="3026511" cy="2229506"/>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srcRect l="818"/>
          <a:stretch>
            <a:fillRect/>
          </a:stretch>
        </p:blipFill>
        <p:spPr bwMode="auto">
          <a:xfrm>
            <a:off x="531800" y="5087990"/>
            <a:ext cx="2952367" cy="1291157"/>
          </a:xfrm>
          <a:prstGeom prst="rect">
            <a:avLst/>
          </a:prstGeom>
          <a:noFill/>
          <a:ln w="9525">
            <a:noFill/>
            <a:miter lim="800000"/>
            <a:headEnd/>
            <a:tailEnd/>
          </a:ln>
        </p:spPr>
      </p:pic>
      <p:pic>
        <p:nvPicPr>
          <p:cNvPr id="21" name="Picture 26" descr="IMG_6371"/>
          <p:cNvPicPr>
            <a:picLocks noChangeAspect="1" noChangeArrowheads="1"/>
          </p:cNvPicPr>
          <p:nvPr/>
        </p:nvPicPr>
        <p:blipFill>
          <a:blip r:embed="rId6" cstate="print"/>
          <a:srcRect l="16559" r="16730"/>
          <a:stretch>
            <a:fillRect/>
          </a:stretch>
        </p:blipFill>
        <p:spPr bwMode="auto">
          <a:xfrm>
            <a:off x="10216051" y="1363208"/>
            <a:ext cx="1644869" cy="1979082"/>
          </a:xfrm>
          <a:prstGeom prst="rect">
            <a:avLst/>
          </a:prstGeom>
          <a:noFill/>
          <a:ln w="9525">
            <a:noFill/>
            <a:miter lim="800000"/>
            <a:headEnd/>
            <a:tailEnd/>
          </a:ln>
        </p:spPr>
      </p:pic>
      <p:grpSp>
        <p:nvGrpSpPr>
          <p:cNvPr id="24" name="组合 23"/>
          <p:cNvGrpSpPr/>
          <p:nvPr/>
        </p:nvGrpSpPr>
        <p:grpSpPr>
          <a:xfrm>
            <a:off x="536016" y="1316591"/>
            <a:ext cx="2885090" cy="3413064"/>
            <a:chOff x="1103586" y="1348122"/>
            <a:chExt cx="2648613" cy="3058567"/>
          </a:xfrm>
        </p:grpSpPr>
        <p:pic>
          <p:nvPicPr>
            <p:cNvPr id="15" name="Picture 18" descr="示意图3"/>
            <p:cNvPicPr>
              <a:picLocks noChangeAspect="1" noChangeArrowheads="1"/>
            </p:cNvPicPr>
            <p:nvPr/>
          </p:nvPicPr>
          <p:blipFill>
            <a:blip r:embed="rId7" cstate="print"/>
            <a:srcRect/>
            <a:stretch>
              <a:fillRect/>
            </a:stretch>
          </p:blipFill>
          <p:spPr bwMode="auto">
            <a:xfrm>
              <a:off x="1103586" y="3185295"/>
              <a:ext cx="2648613" cy="1221394"/>
            </a:xfrm>
            <a:prstGeom prst="rect">
              <a:avLst/>
            </a:prstGeom>
            <a:noFill/>
            <a:ln w="9525">
              <a:noFill/>
              <a:miter lim="800000"/>
              <a:headEnd/>
              <a:tailEnd/>
            </a:ln>
          </p:spPr>
        </p:pic>
        <p:pic>
          <p:nvPicPr>
            <p:cNvPr id="17" name="Picture 17" descr="多层合3"/>
            <p:cNvPicPr>
              <a:picLocks noChangeAspect="1" noChangeArrowheads="1"/>
            </p:cNvPicPr>
            <p:nvPr/>
          </p:nvPicPr>
          <p:blipFill>
            <a:blip r:embed="rId8" cstate="print"/>
            <a:stretch>
              <a:fillRect/>
            </a:stretch>
          </p:blipFill>
          <p:spPr bwMode="auto">
            <a:xfrm>
              <a:off x="1111194" y="1348122"/>
              <a:ext cx="2640999" cy="1800191"/>
            </a:xfrm>
            <a:prstGeom prst="rect">
              <a:avLst/>
            </a:prstGeom>
            <a:noFill/>
            <a:ln w="9525">
              <a:noFill/>
              <a:miter lim="800000"/>
              <a:headEnd/>
              <a:tailEnd/>
            </a:ln>
          </p:spPr>
        </p:pic>
        <p:sp>
          <p:nvSpPr>
            <p:cNvPr id="22" name="矩形 21"/>
            <p:cNvSpPr/>
            <p:nvPr/>
          </p:nvSpPr>
          <p:spPr>
            <a:xfrm>
              <a:off x="3547240" y="3310758"/>
              <a:ext cx="173422" cy="157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145626" y="3273967"/>
              <a:ext cx="173422" cy="157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extBox 24"/>
          <p:cNvSpPr txBox="1"/>
          <p:nvPr/>
        </p:nvSpPr>
        <p:spPr>
          <a:xfrm>
            <a:off x="835593" y="4612564"/>
            <a:ext cx="2317505" cy="523220"/>
          </a:xfrm>
          <a:prstGeom prst="rect">
            <a:avLst/>
          </a:prstGeom>
          <a:noFill/>
        </p:spPr>
        <p:txBody>
          <a:bodyPr wrap="square" rtlCol="0">
            <a:spAutoFit/>
          </a:bodyPr>
          <a:lstStyle/>
          <a:p>
            <a:pPr algn="ctr"/>
            <a:r>
              <a:rPr lang="en-US" altLang="zh-CN" sz="1400" b="1" dirty="0" smtClean="0">
                <a:solidFill>
                  <a:srgbClr val="0000FF"/>
                </a:solidFill>
              </a:rPr>
              <a:t>Load-resistant multilayer structure</a:t>
            </a:r>
            <a:endParaRPr lang="zh-CN" altLang="en-US" sz="1400" b="1" dirty="0">
              <a:solidFill>
                <a:srgbClr val="0000FF"/>
              </a:solidFill>
            </a:endParaRPr>
          </a:p>
        </p:txBody>
      </p:sp>
      <p:sp>
        <p:nvSpPr>
          <p:cNvPr id="26" name="TextBox 25"/>
          <p:cNvSpPr txBox="1"/>
          <p:nvPr/>
        </p:nvSpPr>
        <p:spPr>
          <a:xfrm>
            <a:off x="893399" y="6334780"/>
            <a:ext cx="2317505" cy="523220"/>
          </a:xfrm>
          <a:prstGeom prst="rect">
            <a:avLst/>
          </a:prstGeom>
          <a:noFill/>
        </p:spPr>
        <p:txBody>
          <a:bodyPr wrap="square" rtlCol="0">
            <a:spAutoFit/>
          </a:bodyPr>
          <a:lstStyle/>
          <a:p>
            <a:pPr algn="ctr"/>
            <a:r>
              <a:rPr lang="en-US" altLang="zh-CN" sz="1400" b="1" dirty="0" smtClean="0">
                <a:solidFill>
                  <a:srgbClr val="0000FF"/>
                </a:solidFill>
              </a:rPr>
              <a:t>The production of DLC coated tappet</a:t>
            </a:r>
          </a:p>
        </p:txBody>
      </p:sp>
      <p:sp>
        <p:nvSpPr>
          <p:cNvPr id="27" name="TextBox 26"/>
          <p:cNvSpPr txBox="1"/>
          <p:nvPr/>
        </p:nvSpPr>
        <p:spPr>
          <a:xfrm>
            <a:off x="3757457" y="3665150"/>
            <a:ext cx="2737926" cy="307777"/>
          </a:xfrm>
          <a:prstGeom prst="rect">
            <a:avLst/>
          </a:prstGeom>
          <a:noFill/>
        </p:spPr>
        <p:txBody>
          <a:bodyPr wrap="square" rtlCol="0">
            <a:spAutoFit/>
          </a:bodyPr>
          <a:lstStyle/>
          <a:p>
            <a:pPr algn="ctr"/>
            <a:r>
              <a:rPr lang="en-US" altLang="zh-CN" sz="1400" b="1" dirty="0" smtClean="0">
                <a:solidFill>
                  <a:srgbClr val="0000FF"/>
                </a:solidFill>
              </a:rPr>
              <a:t>Without engine oil lubrication</a:t>
            </a:r>
          </a:p>
        </p:txBody>
      </p:sp>
      <p:sp>
        <p:nvSpPr>
          <p:cNvPr id="30" name="TextBox 29"/>
          <p:cNvSpPr txBox="1"/>
          <p:nvPr/>
        </p:nvSpPr>
        <p:spPr>
          <a:xfrm>
            <a:off x="3862542" y="6382078"/>
            <a:ext cx="2506715" cy="307777"/>
          </a:xfrm>
          <a:prstGeom prst="rect">
            <a:avLst/>
          </a:prstGeom>
          <a:noFill/>
        </p:spPr>
        <p:txBody>
          <a:bodyPr wrap="square" rtlCol="0">
            <a:spAutoFit/>
          </a:bodyPr>
          <a:lstStyle/>
          <a:p>
            <a:pPr algn="ctr"/>
            <a:r>
              <a:rPr lang="en-US" altLang="zh-CN" sz="1400" b="1" dirty="0" smtClean="0">
                <a:solidFill>
                  <a:srgbClr val="0000FF"/>
                </a:solidFill>
              </a:rPr>
              <a:t>Under engine oil lubrication</a:t>
            </a:r>
          </a:p>
        </p:txBody>
      </p:sp>
      <p:grpSp>
        <p:nvGrpSpPr>
          <p:cNvPr id="32" name="组合 31"/>
          <p:cNvGrpSpPr/>
          <p:nvPr/>
        </p:nvGrpSpPr>
        <p:grpSpPr>
          <a:xfrm>
            <a:off x="7060982" y="1382930"/>
            <a:ext cx="1956895" cy="1983341"/>
            <a:chOff x="7124043" y="1461758"/>
            <a:chExt cx="1956895" cy="1983341"/>
          </a:xfrm>
        </p:grpSpPr>
        <p:pic>
          <p:nvPicPr>
            <p:cNvPr id="18" name="图片 2" descr="未标题-1"/>
            <p:cNvPicPr>
              <a:picLocks noChangeAspect="1" noChangeArrowheads="1"/>
            </p:cNvPicPr>
            <p:nvPr/>
          </p:nvPicPr>
          <p:blipFill>
            <a:blip r:embed="rId9" cstate="print"/>
            <a:srcRect l="18733" r="7851"/>
            <a:stretch>
              <a:fillRect/>
            </a:stretch>
          </p:blipFill>
          <p:spPr bwMode="auto">
            <a:xfrm>
              <a:off x="7124043" y="1461758"/>
              <a:ext cx="1956895" cy="1983341"/>
            </a:xfrm>
            <a:prstGeom prst="rect">
              <a:avLst/>
            </a:prstGeom>
            <a:noFill/>
            <a:ln w="9525">
              <a:noFill/>
              <a:miter lim="800000"/>
              <a:headEnd/>
              <a:tailEnd/>
            </a:ln>
          </p:spPr>
        </p:pic>
        <p:sp>
          <p:nvSpPr>
            <p:cNvPr id="31" name="TextBox 30"/>
            <p:cNvSpPr txBox="1"/>
            <p:nvPr/>
          </p:nvSpPr>
          <p:spPr>
            <a:xfrm>
              <a:off x="7220606" y="2033749"/>
              <a:ext cx="1613006" cy="400110"/>
            </a:xfrm>
            <a:prstGeom prst="rect">
              <a:avLst/>
            </a:prstGeom>
            <a:noFill/>
          </p:spPr>
          <p:txBody>
            <a:bodyPr wrap="none" rtlCol="0">
              <a:spAutoFit/>
            </a:bodyPr>
            <a:lstStyle/>
            <a:p>
              <a:r>
                <a:rPr lang="en-US" altLang="zh-CN" sz="2000" b="1" dirty="0" smtClean="0">
                  <a:solidFill>
                    <a:schemeClr val="bg1"/>
                  </a:solidFill>
                </a:rPr>
                <a:t>Cr doped DLC</a:t>
              </a:r>
              <a:endParaRPr lang="zh-CN" altLang="en-US" sz="2000" b="1" dirty="0">
                <a:solidFill>
                  <a:schemeClr val="bg1"/>
                </a:solidFill>
              </a:endParaRPr>
            </a:p>
          </p:txBody>
        </p:sp>
      </p:grpSp>
      <p:pic>
        <p:nvPicPr>
          <p:cNvPr id="34" name="Picture 19"/>
          <p:cNvPicPr>
            <a:picLocks noChangeAspect="1" noChangeArrowheads="1"/>
          </p:cNvPicPr>
          <p:nvPr/>
        </p:nvPicPr>
        <p:blipFill>
          <a:blip r:embed="rId10" cstate="print"/>
          <a:srcRect l="9718" r="9518"/>
          <a:stretch>
            <a:fillRect/>
          </a:stretch>
        </p:blipFill>
        <p:spPr bwMode="auto">
          <a:xfrm>
            <a:off x="9038841" y="1369136"/>
            <a:ext cx="1150937" cy="1988919"/>
          </a:xfrm>
          <a:prstGeom prst="rect">
            <a:avLst/>
          </a:prstGeom>
          <a:noFill/>
          <a:ln w="9525">
            <a:noFill/>
            <a:miter lim="800000"/>
            <a:headEnd/>
            <a:tailEnd/>
          </a:ln>
        </p:spPr>
      </p:pic>
      <p:pic>
        <p:nvPicPr>
          <p:cNvPr id="36" name="Picture 32" descr="D:\Program Files\Tencent\QQ\Users\1462586117\Image\{6D{CV3PZ95[DQCBWK${])8.jpg"/>
          <p:cNvPicPr>
            <a:picLocks noChangeAspect="1" noChangeArrowheads="1"/>
          </p:cNvPicPr>
          <p:nvPr/>
        </p:nvPicPr>
        <p:blipFill>
          <a:blip r:embed="rId11" r:link="rId12" cstate="print"/>
          <a:srcRect/>
          <a:stretch>
            <a:fillRect/>
          </a:stretch>
        </p:blipFill>
        <p:spPr bwMode="auto">
          <a:xfrm>
            <a:off x="6890026" y="3994315"/>
            <a:ext cx="2105025" cy="2087562"/>
          </a:xfrm>
          <a:prstGeom prst="rect">
            <a:avLst/>
          </a:prstGeom>
          <a:noFill/>
          <a:ln w="9525">
            <a:noFill/>
            <a:miter lim="800000"/>
            <a:headEnd/>
            <a:tailEnd/>
          </a:ln>
        </p:spPr>
      </p:pic>
      <p:pic>
        <p:nvPicPr>
          <p:cNvPr id="37" name="图片 6" descr="Graph1"/>
          <p:cNvPicPr>
            <a:picLocks noChangeAspect="1" noChangeArrowheads="1"/>
          </p:cNvPicPr>
          <p:nvPr/>
        </p:nvPicPr>
        <p:blipFill>
          <a:blip r:embed="rId13" cstate="print"/>
          <a:srcRect l="5632" t="7947" r="9586" b="5624"/>
          <a:stretch>
            <a:fillRect/>
          </a:stretch>
        </p:blipFill>
        <p:spPr bwMode="auto">
          <a:xfrm>
            <a:off x="9111838" y="4035975"/>
            <a:ext cx="2970551" cy="2156809"/>
          </a:xfrm>
          <a:prstGeom prst="rect">
            <a:avLst/>
          </a:prstGeom>
          <a:noFill/>
          <a:ln w="9525">
            <a:noFill/>
            <a:miter lim="800000"/>
            <a:headEnd/>
            <a:tailEnd/>
          </a:ln>
        </p:spPr>
      </p:pic>
      <p:sp>
        <p:nvSpPr>
          <p:cNvPr id="38" name="TextBox 37"/>
          <p:cNvSpPr txBox="1"/>
          <p:nvPr/>
        </p:nvSpPr>
        <p:spPr>
          <a:xfrm>
            <a:off x="7872267" y="3507497"/>
            <a:ext cx="3636559" cy="307777"/>
          </a:xfrm>
          <a:prstGeom prst="rect">
            <a:avLst/>
          </a:prstGeom>
          <a:noFill/>
        </p:spPr>
        <p:txBody>
          <a:bodyPr wrap="square" rtlCol="0">
            <a:spAutoFit/>
          </a:bodyPr>
          <a:lstStyle/>
          <a:p>
            <a:pPr algn="ctr"/>
            <a:r>
              <a:rPr lang="en-US" altLang="zh-CN" sz="1400" b="1" dirty="0" smtClean="0">
                <a:solidFill>
                  <a:srgbClr val="0000FF"/>
                </a:solidFill>
              </a:rPr>
              <a:t>Mass production of DLC coated piston rings  </a:t>
            </a:r>
          </a:p>
        </p:txBody>
      </p:sp>
      <p:sp>
        <p:nvSpPr>
          <p:cNvPr id="40" name="Rectangle 39"/>
          <p:cNvSpPr>
            <a:spLocks noChangeArrowheads="1"/>
          </p:cNvSpPr>
          <p:nvPr/>
        </p:nvSpPr>
        <p:spPr bwMode="auto">
          <a:xfrm>
            <a:off x="7005858" y="6192887"/>
            <a:ext cx="4739452" cy="584775"/>
          </a:xfrm>
          <a:prstGeom prst="rect">
            <a:avLst/>
          </a:prstGeom>
          <a:noFill/>
          <a:ln w="9525" algn="ctr">
            <a:noFill/>
            <a:miter lim="800000"/>
            <a:headEnd/>
            <a:tailEnd/>
          </a:ln>
        </p:spPr>
        <p:txBody>
          <a:bodyPr wrap="square" anchor="ctr">
            <a:spAutoFit/>
          </a:bodyPr>
          <a:lstStyle/>
          <a:p>
            <a:pPr lvl="0" algn="ctr">
              <a:buClr>
                <a:srgbClr val="FF0000"/>
              </a:buClr>
            </a:pPr>
            <a:r>
              <a:rPr lang="en-US" altLang="zh-CN" sz="1600" b="1" kern="0" dirty="0" smtClean="0">
                <a:solidFill>
                  <a:srgbClr val="0000FF"/>
                </a:solidFill>
                <a:ea typeface="黑体" pitchFamily="49" charset="-122"/>
              </a:rPr>
              <a:t>The friction coefficient and wear rate of p</a:t>
            </a:r>
            <a:r>
              <a:rPr kumimoji="0" lang="en-US" altLang="zh-CN" sz="1600" b="1" i="0" u="none" strike="noStrike" kern="0" cap="none" spc="0" normalizeH="0" baseline="0" noProof="0" dirty="0" err="1" smtClean="0">
                <a:ln>
                  <a:noFill/>
                </a:ln>
                <a:solidFill>
                  <a:srgbClr val="0000FF"/>
                </a:solidFill>
                <a:effectLst/>
                <a:uLnTx/>
                <a:uFillTx/>
                <a:ea typeface="黑体" pitchFamily="49" charset="-122"/>
              </a:rPr>
              <a:t>iston</a:t>
            </a:r>
            <a:r>
              <a:rPr kumimoji="0" lang="en-US" altLang="zh-CN" sz="1600" b="1" i="0" u="none" strike="noStrike" kern="0" cap="none" spc="0" normalizeH="0" baseline="0" noProof="0" dirty="0" smtClean="0">
                <a:ln>
                  <a:noFill/>
                </a:ln>
                <a:solidFill>
                  <a:srgbClr val="0000FF"/>
                </a:solidFill>
                <a:effectLst/>
                <a:uLnTx/>
                <a:uFillTx/>
                <a:ea typeface="黑体" pitchFamily="49" charset="-122"/>
              </a:rPr>
              <a:t> </a:t>
            </a:r>
            <a:r>
              <a:rPr kumimoji="0" lang="en-US" altLang="zh-CN" sz="1600" b="1" i="0" u="none" strike="noStrike" kern="0" cap="none" spc="0" normalizeH="0" baseline="0" noProof="0" dirty="0">
                <a:ln>
                  <a:noFill/>
                </a:ln>
                <a:solidFill>
                  <a:srgbClr val="0000FF"/>
                </a:solidFill>
                <a:effectLst/>
                <a:uLnTx/>
                <a:uFillTx/>
                <a:ea typeface="黑体" pitchFamily="49" charset="-122"/>
              </a:rPr>
              <a:t>rings </a:t>
            </a:r>
            <a:r>
              <a:rPr kumimoji="0" lang="en-US" altLang="zh-CN" sz="1600" b="1" i="0" u="none" strike="noStrike" kern="0" cap="none" spc="0" normalizeH="0" baseline="0" noProof="0" dirty="0" smtClean="0">
                <a:ln>
                  <a:noFill/>
                </a:ln>
                <a:solidFill>
                  <a:srgbClr val="0000FF"/>
                </a:solidFill>
                <a:effectLst/>
                <a:uLnTx/>
                <a:uFillTx/>
                <a:ea typeface="黑体" pitchFamily="49" charset="-122"/>
              </a:rPr>
              <a:t> are reduced</a:t>
            </a:r>
            <a:r>
              <a:rPr kumimoji="0" lang="en-US" altLang="zh-CN" sz="1600" b="1" i="0" u="none" strike="noStrike" kern="0" cap="none" spc="0" normalizeH="0" noProof="0" dirty="0" smtClean="0">
                <a:ln>
                  <a:noFill/>
                </a:ln>
                <a:solidFill>
                  <a:srgbClr val="0000FF"/>
                </a:solidFill>
                <a:effectLst/>
                <a:uLnTx/>
                <a:uFillTx/>
                <a:ea typeface="黑体" pitchFamily="49" charset="-122"/>
              </a:rPr>
              <a:t> </a:t>
            </a:r>
            <a:r>
              <a:rPr kumimoji="0" lang="en-US" altLang="zh-CN" sz="1600" b="1" i="0" u="none" strike="noStrike" kern="0" cap="none" spc="0" normalizeH="0" baseline="0" noProof="0" dirty="0" smtClean="0">
                <a:ln>
                  <a:noFill/>
                </a:ln>
                <a:solidFill>
                  <a:srgbClr val="0000FF"/>
                </a:solidFill>
                <a:effectLst/>
                <a:uLnTx/>
                <a:uFillTx/>
                <a:ea typeface="黑体" pitchFamily="49" charset="-122"/>
              </a:rPr>
              <a:t>under </a:t>
            </a:r>
            <a:r>
              <a:rPr kumimoji="0" lang="en-US" altLang="zh-CN" sz="1600" b="1" i="0" u="none" strike="noStrike" kern="0" cap="none" spc="0" normalizeH="0" baseline="0" noProof="0" dirty="0">
                <a:ln>
                  <a:noFill/>
                </a:ln>
                <a:solidFill>
                  <a:srgbClr val="0000FF"/>
                </a:solidFill>
                <a:effectLst/>
                <a:uLnTx/>
                <a:uFillTx/>
                <a:ea typeface="黑体" pitchFamily="49" charset="-122"/>
              </a:rPr>
              <a:t>engine </a:t>
            </a:r>
            <a:r>
              <a:rPr kumimoji="0" lang="en-US" altLang="zh-CN" sz="1600" b="1" i="0" u="none" strike="noStrike" kern="0" cap="none" spc="0" normalizeH="0" baseline="0" noProof="0" dirty="0" smtClean="0">
                <a:ln>
                  <a:noFill/>
                </a:ln>
                <a:solidFill>
                  <a:srgbClr val="0000FF"/>
                </a:solidFill>
                <a:effectLst/>
                <a:uLnTx/>
                <a:uFillTx/>
                <a:ea typeface="黑体" pitchFamily="49" charset="-122"/>
              </a:rPr>
              <a:t>oil after DLC coated</a:t>
            </a:r>
            <a:endParaRPr kumimoji="0" lang="zh-CN" altLang="en-US" sz="1600" b="1" i="0" u="none" strike="noStrike" kern="0" cap="none" spc="0" normalizeH="0" baseline="0" noProof="0" dirty="0">
              <a:ln>
                <a:noFill/>
              </a:ln>
              <a:solidFill>
                <a:srgbClr val="0000FF"/>
              </a:solidFill>
              <a:effectLst/>
              <a:uLnTx/>
              <a:uFillTx/>
              <a:ea typeface="黑体" pitchFamily="49" charset="-122"/>
            </a:endParaRPr>
          </a:p>
        </p:txBody>
      </p:sp>
      <p:sp>
        <p:nvSpPr>
          <p:cNvPr id="41" name="TextBox 40"/>
          <p:cNvSpPr txBox="1"/>
          <p:nvPr/>
        </p:nvSpPr>
        <p:spPr>
          <a:xfrm>
            <a:off x="6936828" y="4020207"/>
            <a:ext cx="1898277" cy="369332"/>
          </a:xfrm>
          <a:prstGeom prst="rect">
            <a:avLst/>
          </a:prstGeom>
          <a:noFill/>
        </p:spPr>
        <p:txBody>
          <a:bodyPr wrap="none" rtlCol="0">
            <a:spAutoFit/>
          </a:bodyPr>
          <a:lstStyle/>
          <a:p>
            <a:r>
              <a:rPr lang="en-US" altLang="zh-CN" b="1" dirty="0" err="1" smtClean="0">
                <a:solidFill>
                  <a:schemeClr val="bg1"/>
                </a:solidFill>
              </a:rPr>
              <a:t>Tribological</a:t>
            </a:r>
            <a:r>
              <a:rPr lang="en-US" altLang="zh-CN" b="1" dirty="0" smtClean="0">
                <a:solidFill>
                  <a:schemeClr val="bg1"/>
                </a:solidFill>
              </a:rPr>
              <a:t> </a:t>
            </a:r>
            <a:r>
              <a:rPr lang="en-US" altLang="zh-CN" b="1" dirty="0" err="1" smtClean="0">
                <a:solidFill>
                  <a:schemeClr val="bg1"/>
                </a:solidFill>
              </a:rPr>
              <a:t>testor</a:t>
            </a:r>
            <a:endParaRPr lang="zh-CN" altLang="en-US" b="1" dirty="0">
              <a:solidFill>
                <a:schemeClr val="bg1"/>
              </a:solidFill>
            </a:endParaRPr>
          </a:p>
        </p:txBody>
      </p:sp>
      <p:sp>
        <p:nvSpPr>
          <p:cNvPr id="26625"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ahoma" pitchFamily="34" charset="0"/>
                <a:ea typeface="微软雅黑" pitchFamily="34" charset="-122"/>
                <a:cs typeface="Tahoma" pitchFamily="34" charset="0"/>
              </a:rPr>
              <a:t>As shown in these pictures, the multilayer structure and multi-component  doping of DLC were designed on mechanical parts such as tappet and piston rings, it is can significantly improve wear resistance and reduce friction coefficient.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3600" b="1" kern="0" dirty="0" smtClean="0">
                <a:solidFill>
                  <a:srgbClr val="3333FF"/>
                </a:solidFill>
                <a:latin typeface="Arial" pitchFamily="34" charset="0"/>
                <a:ea typeface="幼圆" pitchFamily="49" charset="-122"/>
                <a:cs typeface="Arial" pitchFamily="34" charset="0"/>
              </a:rPr>
              <a:t>Improving the performance in vacuum  </a:t>
            </a:r>
            <a:endParaRPr kumimoji="1" lang="zh-CN" altLang="en-US" sz="3600" b="1" kern="0" dirty="0" smtClean="0">
              <a:solidFill>
                <a:srgbClr val="3333FF"/>
              </a:solidFill>
              <a:latin typeface="Arial" pitchFamily="34" charset="0"/>
              <a:ea typeface="幼圆" pitchFamily="49" charset="-122"/>
              <a:cs typeface="Arial" pitchFamily="34" charset="0"/>
            </a:endParaRPr>
          </a:p>
        </p:txBody>
      </p:sp>
      <p:grpSp>
        <p:nvGrpSpPr>
          <p:cNvPr id="19" name="组合 18"/>
          <p:cNvGrpSpPr/>
          <p:nvPr/>
        </p:nvGrpSpPr>
        <p:grpSpPr>
          <a:xfrm>
            <a:off x="4156420" y="1341611"/>
            <a:ext cx="3199935" cy="2412124"/>
            <a:chOff x="3694550" y="1639613"/>
            <a:chExt cx="3199935" cy="2412124"/>
          </a:xfrm>
        </p:grpSpPr>
        <p:pic>
          <p:nvPicPr>
            <p:cNvPr id="6" name="Picture 3"/>
            <p:cNvPicPr>
              <a:picLocks noChangeAspect="1" noChangeArrowheads="1"/>
            </p:cNvPicPr>
            <p:nvPr/>
          </p:nvPicPr>
          <p:blipFill>
            <a:blip r:embed="rId3" cstate="print"/>
            <a:srcRect b="1456"/>
            <a:stretch>
              <a:fillRect/>
            </a:stretch>
          </p:blipFill>
          <p:spPr bwMode="auto">
            <a:xfrm>
              <a:off x="3694550" y="1734425"/>
              <a:ext cx="3199935" cy="2317312"/>
            </a:xfrm>
            <a:prstGeom prst="rect">
              <a:avLst/>
            </a:prstGeom>
            <a:noFill/>
            <a:ln w="9525">
              <a:noFill/>
              <a:miter lim="800000"/>
              <a:headEnd/>
              <a:tailEnd/>
            </a:ln>
          </p:spPr>
        </p:pic>
        <p:sp>
          <p:nvSpPr>
            <p:cNvPr id="7" name="椭圆形标注 6"/>
            <p:cNvSpPr>
              <a:spLocks noChangeArrowheads="1"/>
            </p:cNvSpPr>
            <p:nvPr/>
          </p:nvSpPr>
          <p:spPr bwMode="auto">
            <a:xfrm>
              <a:off x="4323201" y="1639613"/>
              <a:ext cx="1178966" cy="740980"/>
            </a:xfrm>
            <a:prstGeom prst="wedgeEllipseCallout">
              <a:avLst>
                <a:gd name="adj1" fmla="val -52275"/>
                <a:gd name="adj2" fmla="val 47157"/>
              </a:avLst>
            </a:prstGeom>
            <a:solidFill>
              <a:schemeClr val="bg2">
                <a:lumMod val="20000"/>
                <a:lumOff val="80000"/>
              </a:schemeClr>
            </a:solidFill>
            <a:ln w="9525" algn="ctr">
              <a:solidFill>
                <a:schemeClr val="tx1"/>
              </a:solidFill>
              <a:round/>
              <a:headEnd/>
              <a:tailEnd/>
            </a:ln>
          </p:spPr>
          <p:txBody>
            <a:bodyPr/>
            <a:lstStyle/>
            <a:p>
              <a:pPr algn="ctr">
                <a:spcAft>
                  <a:spcPts val="600"/>
                </a:spcAft>
                <a:defRPr/>
              </a:pPr>
              <a:r>
                <a:rPr lang="en-US" altLang="en-US" sz="1200" b="1" dirty="0">
                  <a:solidFill>
                    <a:srgbClr val="FF0000"/>
                  </a:solidFill>
                  <a:effectLst>
                    <a:outerShdw blurRad="38100" dist="38100" dir="2700000" algn="tl">
                      <a:srgbClr val="000000">
                        <a:alpha val="43137"/>
                      </a:srgbClr>
                    </a:outerShdw>
                  </a:effectLst>
                  <a:latin typeface="+mn-ea"/>
                  <a:cs typeface="Times New Roman" pitchFamily="18" charset="0"/>
                </a:rPr>
                <a:t>Typical vacuum failure</a:t>
              </a:r>
            </a:p>
          </p:txBody>
        </p:sp>
      </p:grpSp>
      <p:grpSp>
        <p:nvGrpSpPr>
          <p:cNvPr id="13" name="组合 12"/>
          <p:cNvGrpSpPr/>
          <p:nvPr/>
        </p:nvGrpSpPr>
        <p:grpSpPr>
          <a:xfrm>
            <a:off x="788282" y="1452745"/>
            <a:ext cx="3065517" cy="2207172"/>
            <a:chOff x="599090" y="1797269"/>
            <a:chExt cx="3065517" cy="2207172"/>
          </a:xfrm>
        </p:grpSpPr>
        <p:pic>
          <p:nvPicPr>
            <p:cNvPr id="11" name="Picture 2"/>
            <p:cNvPicPr>
              <a:picLocks noChangeAspect="1" noChangeArrowheads="1"/>
            </p:cNvPicPr>
            <p:nvPr/>
          </p:nvPicPr>
          <p:blipFill>
            <a:blip r:embed="rId4" cstate="print"/>
            <a:srcRect l="1148" t="548" r="63911" b="56094"/>
            <a:stretch>
              <a:fillRect/>
            </a:stretch>
          </p:blipFill>
          <p:spPr bwMode="auto">
            <a:xfrm>
              <a:off x="599090" y="1797269"/>
              <a:ext cx="3065517" cy="2207172"/>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l="41146" t="-25" r="7741" b="67679"/>
            <a:stretch>
              <a:fillRect/>
            </a:stretch>
          </p:blipFill>
          <p:spPr bwMode="auto">
            <a:xfrm>
              <a:off x="1179733" y="1860332"/>
              <a:ext cx="2146792" cy="788276"/>
            </a:xfrm>
            <a:prstGeom prst="rect">
              <a:avLst/>
            </a:prstGeom>
            <a:noFill/>
            <a:ln w="9525">
              <a:noFill/>
              <a:miter lim="800000"/>
              <a:headEnd/>
              <a:tailEnd/>
            </a:ln>
          </p:spPr>
        </p:pic>
      </p:grpSp>
      <p:pic>
        <p:nvPicPr>
          <p:cNvPr id="16" name="Picture 2"/>
          <p:cNvPicPr>
            <a:picLocks noChangeAspect="1" noChangeArrowheads="1"/>
          </p:cNvPicPr>
          <p:nvPr/>
        </p:nvPicPr>
        <p:blipFill>
          <a:blip r:embed="rId5" cstate="print"/>
          <a:srcRect l="6635" r="5453"/>
          <a:stretch>
            <a:fillRect/>
          </a:stretch>
        </p:blipFill>
        <p:spPr bwMode="auto">
          <a:xfrm>
            <a:off x="3388845" y="4016891"/>
            <a:ext cx="3022745" cy="2269668"/>
          </a:xfrm>
          <a:prstGeom prst="rect">
            <a:avLst/>
          </a:prstGeom>
          <a:noFill/>
          <a:ln w="9525" algn="ctr">
            <a:noFill/>
            <a:miter lim="800000"/>
            <a:headEnd/>
            <a:tailEnd/>
          </a:ln>
        </p:spPr>
      </p:pic>
      <p:pic>
        <p:nvPicPr>
          <p:cNvPr id="15" name="Picture 2"/>
          <p:cNvPicPr>
            <a:picLocks noChangeAspect="1" noChangeArrowheads="1"/>
          </p:cNvPicPr>
          <p:nvPr/>
        </p:nvPicPr>
        <p:blipFill>
          <a:blip r:embed="rId6" cstate="print"/>
          <a:srcRect l="57390" t="47861" r="4235" b="3252"/>
          <a:stretch>
            <a:fillRect/>
          </a:stretch>
        </p:blipFill>
        <p:spPr bwMode="auto">
          <a:xfrm>
            <a:off x="408272" y="4002886"/>
            <a:ext cx="2975328" cy="2298664"/>
          </a:xfrm>
          <a:prstGeom prst="rect">
            <a:avLst/>
          </a:prstGeom>
          <a:noFill/>
          <a:ln w="9525">
            <a:noFill/>
            <a:miter lim="800000"/>
            <a:headEnd/>
            <a:tailEnd/>
          </a:ln>
        </p:spPr>
      </p:pic>
      <p:sp>
        <p:nvSpPr>
          <p:cNvPr id="20" name="TextBox 19"/>
          <p:cNvSpPr txBox="1"/>
          <p:nvPr/>
        </p:nvSpPr>
        <p:spPr>
          <a:xfrm>
            <a:off x="7484149" y="1292504"/>
            <a:ext cx="5374601" cy="2585323"/>
          </a:xfrm>
          <a:prstGeom prst="rect">
            <a:avLst/>
          </a:prstGeom>
          <a:noFill/>
        </p:spPr>
        <p:txBody>
          <a:bodyPr wrap="square" rtlCol="0">
            <a:spAutoFit/>
          </a:bodyPr>
          <a:lstStyle/>
          <a:p>
            <a:pPr>
              <a:lnSpc>
                <a:spcPct val="150000"/>
              </a:lnSpc>
              <a:buFont typeface="Wingdings" pitchFamily="2" charset="2"/>
              <a:buChar char="Ø"/>
            </a:pPr>
            <a:r>
              <a:rPr lang="en-US" altLang="zh-CN" b="1" dirty="0" smtClean="0">
                <a:solidFill>
                  <a:srgbClr val="0000FF"/>
                </a:solidFill>
              </a:rPr>
              <a:t>  Increasing of the content of hydrogen</a:t>
            </a:r>
          </a:p>
          <a:p>
            <a:pPr>
              <a:lnSpc>
                <a:spcPct val="150000"/>
              </a:lnSpc>
              <a:buFont typeface="Wingdings" pitchFamily="2" charset="2"/>
              <a:buChar char="Ø"/>
            </a:pPr>
            <a:r>
              <a:rPr lang="en-US" altLang="zh-CN" b="1" dirty="0" smtClean="0">
                <a:solidFill>
                  <a:srgbClr val="0000FF"/>
                </a:solidFill>
              </a:rPr>
              <a:t>  Design of </a:t>
            </a:r>
            <a:r>
              <a:rPr lang="en-US" altLang="zh-CN" b="1" dirty="0" err="1" smtClean="0">
                <a:solidFill>
                  <a:srgbClr val="0000FF"/>
                </a:solidFill>
              </a:rPr>
              <a:t>nanocomposite</a:t>
            </a:r>
            <a:r>
              <a:rPr lang="en-US" altLang="zh-CN" b="1" dirty="0" smtClean="0">
                <a:solidFill>
                  <a:srgbClr val="0000FF"/>
                </a:solidFill>
              </a:rPr>
              <a:t> coatings</a:t>
            </a:r>
          </a:p>
          <a:p>
            <a:pPr>
              <a:lnSpc>
                <a:spcPct val="150000"/>
              </a:lnSpc>
              <a:buFont typeface="Wingdings" pitchFamily="2" charset="2"/>
              <a:buChar char="Ø"/>
            </a:pPr>
            <a:r>
              <a:rPr lang="en-US" altLang="zh-CN" b="1" dirty="0" smtClean="0">
                <a:solidFill>
                  <a:srgbClr val="0000FF"/>
                </a:solidFill>
              </a:rPr>
              <a:t>  Developing  of multilayer films</a:t>
            </a:r>
          </a:p>
          <a:p>
            <a:pPr>
              <a:lnSpc>
                <a:spcPct val="150000"/>
              </a:lnSpc>
              <a:buFont typeface="Wingdings" pitchFamily="2" charset="2"/>
              <a:buChar char="Ø"/>
            </a:pPr>
            <a:r>
              <a:rPr lang="en-US" altLang="zh-CN" b="1" dirty="0" smtClean="0">
                <a:solidFill>
                  <a:srgbClr val="0000FF"/>
                </a:solidFill>
              </a:rPr>
              <a:t>  Special elements doping</a:t>
            </a:r>
          </a:p>
          <a:p>
            <a:pPr>
              <a:lnSpc>
                <a:spcPct val="150000"/>
              </a:lnSpc>
              <a:buFont typeface="Wingdings" pitchFamily="2" charset="2"/>
              <a:buChar char="Ø"/>
            </a:pPr>
            <a:r>
              <a:rPr lang="en-US" altLang="zh-CN" b="1" dirty="0" smtClean="0">
                <a:solidFill>
                  <a:srgbClr val="0000FF"/>
                </a:solidFill>
              </a:rPr>
              <a:t>  Choosing of the counterpart friction material </a:t>
            </a:r>
          </a:p>
          <a:p>
            <a:pPr>
              <a:lnSpc>
                <a:spcPct val="150000"/>
              </a:lnSpc>
              <a:buFont typeface="Wingdings" pitchFamily="2" charset="2"/>
              <a:buChar char="Ø"/>
            </a:pPr>
            <a:r>
              <a:rPr lang="en-US" altLang="zh-CN" b="1" dirty="0" smtClean="0">
                <a:solidFill>
                  <a:srgbClr val="0000FF"/>
                </a:solidFill>
              </a:rPr>
              <a:t>  Solid-liquid composite lubricants</a:t>
            </a:r>
          </a:p>
        </p:txBody>
      </p:sp>
      <p:sp>
        <p:nvSpPr>
          <p:cNvPr id="21" name="TextBox 20"/>
          <p:cNvSpPr txBox="1"/>
          <p:nvPr/>
        </p:nvSpPr>
        <p:spPr>
          <a:xfrm>
            <a:off x="1171912" y="3587866"/>
            <a:ext cx="2737926" cy="523220"/>
          </a:xfrm>
          <a:prstGeom prst="rect">
            <a:avLst/>
          </a:prstGeom>
          <a:noFill/>
        </p:spPr>
        <p:txBody>
          <a:bodyPr wrap="square" rtlCol="0">
            <a:spAutoFit/>
          </a:bodyPr>
          <a:lstStyle/>
          <a:p>
            <a:pPr algn="ctr"/>
            <a:r>
              <a:rPr lang="en-US" altLang="zh-CN" sz="1400" b="1" dirty="0" smtClean="0">
                <a:solidFill>
                  <a:srgbClr val="0000FF"/>
                </a:solidFill>
              </a:rPr>
              <a:t>Friction coefficient, wear track and wear scars of the a-C:H films</a:t>
            </a:r>
          </a:p>
        </p:txBody>
      </p:sp>
      <p:sp>
        <p:nvSpPr>
          <p:cNvPr id="22" name="TextBox 21"/>
          <p:cNvSpPr txBox="1"/>
          <p:nvPr/>
        </p:nvSpPr>
        <p:spPr>
          <a:xfrm>
            <a:off x="4515153" y="3690643"/>
            <a:ext cx="2949949" cy="307777"/>
          </a:xfrm>
          <a:prstGeom prst="rect">
            <a:avLst/>
          </a:prstGeom>
          <a:noFill/>
        </p:spPr>
        <p:txBody>
          <a:bodyPr wrap="square" rtlCol="0">
            <a:spAutoFit/>
          </a:bodyPr>
          <a:lstStyle/>
          <a:p>
            <a:pPr algn="ctr"/>
            <a:r>
              <a:rPr lang="en-US" altLang="zh-CN" sz="1400" b="1" dirty="0" smtClean="0">
                <a:solidFill>
                  <a:srgbClr val="0000FF"/>
                </a:solidFill>
              </a:rPr>
              <a:t>The influence of speed and pressure</a:t>
            </a:r>
          </a:p>
        </p:txBody>
      </p:sp>
      <p:sp>
        <p:nvSpPr>
          <p:cNvPr id="23" name="TextBox 22"/>
          <p:cNvSpPr txBox="1"/>
          <p:nvPr/>
        </p:nvSpPr>
        <p:spPr>
          <a:xfrm>
            <a:off x="755120" y="6271091"/>
            <a:ext cx="2737926" cy="307777"/>
          </a:xfrm>
          <a:prstGeom prst="rect">
            <a:avLst/>
          </a:prstGeom>
          <a:noFill/>
        </p:spPr>
        <p:txBody>
          <a:bodyPr wrap="square" rtlCol="0">
            <a:spAutoFit/>
          </a:bodyPr>
          <a:lstStyle/>
          <a:p>
            <a:pPr algn="ctr"/>
            <a:r>
              <a:rPr lang="en-US" altLang="zh-CN" sz="1400" b="1" dirty="0" smtClean="0">
                <a:solidFill>
                  <a:srgbClr val="0000FF"/>
                </a:solidFill>
              </a:rPr>
              <a:t>DLC/MoS2 multilayer films</a:t>
            </a:r>
          </a:p>
        </p:txBody>
      </p:sp>
      <p:sp>
        <p:nvSpPr>
          <p:cNvPr id="24" name="TextBox 23"/>
          <p:cNvSpPr txBox="1"/>
          <p:nvPr/>
        </p:nvSpPr>
        <p:spPr>
          <a:xfrm>
            <a:off x="3785632" y="6256101"/>
            <a:ext cx="2737926" cy="307777"/>
          </a:xfrm>
          <a:prstGeom prst="rect">
            <a:avLst/>
          </a:prstGeom>
          <a:noFill/>
        </p:spPr>
        <p:txBody>
          <a:bodyPr wrap="square" rtlCol="0">
            <a:spAutoFit/>
          </a:bodyPr>
          <a:lstStyle/>
          <a:p>
            <a:pPr algn="ctr"/>
            <a:r>
              <a:rPr lang="en-US" altLang="zh-CN" sz="1400" b="1" dirty="0" smtClean="0">
                <a:solidFill>
                  <a:srgbClr val="0000FF"/>
                </a:solidFill>
              </a:rPr>
              <a:t>Fluorine doped DLC films</a:t>
            </a:r>
          </a:p>
        </p:txBody>
      </p:sp>
      <p:pic>
        <p:nvPicPr>
          <p:cNvPr id="25" name="Picture 2"/>
          <p:cNvPicPr>
            <a:picLocks noChangeAspect="1" noChangeArrowheads="1"/>
          </p:cNvPicPr>
          <p:nvPr/>
        </p:nvPicPr>
        <p:blipFill>
          <a:blip r:embed="rId7" cstate="print"/>
          <a:srcRect t="1609" r="4509" b="4471"/>
          <a:stretch>
            <a:fillRect/>
          </a:stretch>
        </p:blipFill>
        <p:spPr bwMode="auto">
          <a:xfrm>
            <a:off x="6433541" y="4053024"/>
            <a:ext cx="2935311" cy="2234753"/>
          </a:xfrm>
          <a:prstGeom prst="rect">
            <a:avLst/>
          </a:prstGeom>
          <a:noFill/>
          <a:ln w="9525">
            <a:noFill/>
            <a:miter lim="800000"/>
            <a:headEnd/>
            <a:tailEnd/>
          </a:ln>
        </p:spPr>
      </p:pic>
      <p:pic>
        <p:nvPicPr>
          <p:cNvPr id="26" name="Picture 3"/>
          <p:cNvPicPr>
            <a:picLocks noChangeAspect="1" noChangeArrowheads="1"/>
          </p:cNvPicPr>
          <p:nvPr/>
        </p:nvPicPr>
        <p:blipFill>
          <a:blip r:embed="rId8" cstate="print"/>
          <a:srcRect l="5610"/>
          <a:stretch>
            <a:fillRect/>
          </a:stretch>
        </p:blipFill>
        <p:spPr bwMode="auto">
          <a:xfrm>
            <a:off x="9353863" y="4008054"/>
            <a:ext cx="2763187" cy="2192461"/>
          </a:xfrm>
          <a:prstGeom prst="rect">
            <a:avLst/>
          </a:prstGeom>
          <a:noFill/>
          <a:ln w="9525">
            <a:noFill/>
            <a:miter lim="800000"/>
            <a:headEnd/>
            <a:tailEnd/>
          </a:ln>
        </p:spPr>
      </p:pic>
      <p:sp>
        <p:nvSpPr>
          <p:cNvPr id="27" name="TextBox 26"/>
          <p:cNvSpPr txBox="1"/>
          <p:nvPr/>
        </p:nvSpPr>
        <p:spPr>
          <a:xfrm>
            <a:off x="6419850" y="6271091"/>
            <a:ext cx="3089247" cy="307777"/>
          </a:xfrm>
          <a:prstGeom prst="rect">
            <a:avLst/>
          </a:prstGeom>
          <a:noFill/>
        </p:spPr>
        <p:txBody>
          <a:bodyPr wrap="square" rtlCol="0">
            <a:spAutoFit/>
          </a:bodyPr>
          <a:lstStyle/>
          <a:p>
            <a:pPr algn="ctr"/>
            <a:r>
              <a:rPr lang="en-US" altLang="zh-CN" sz="1400" b="1" dirty="0" smtClean="0">
                <a:solidFill>
                  <a:srgbClr val="0000FF"/>
                </a:solidFill>
              </a:rPr>
              <a:t>Sliding against different counterpart</a:t>
            </a:r>
          </a:p>
        </p:txBody>
      </p:sp>
      <p:sp>
        <p:nvSpPr>
          <p:cNvPr id="28" name="TextBox 27"/>
          <p:cNvSpPr txBox="1"/>
          <p:nvPr/>
        </p:nvSpPr>
        <p:spPr>
          <a:xfrm>
            <a:off x="9406941" y="6256101"/>
            <a:ext cx="2737926" cy="307777"/>
          </a:xfrm>
          <a:prstGeom prst="rect">
            <a:avLst/>
          </a:prstGeom>
          <a:noFill/>
        </p:spPr>
        <p:txBody>
          <a:bodyPr wrap="square" rtlCol="0">
            <a:spAutoFit/>
          </a:bodyPr>
          <a:lstStyle/>
          <a:p>
            <a:pPr algn="ctr"/>
            <a:r>
              <a:rPr lang="en-US" altLang="zh-CN" sz="1400" b="1" dirty="0" err="1" smtClean="0">
                <a:solidFill>
                  <a:srgbClr val="0000FF"/>
                </a:solidFill>
              </a:rPr>
              <a:t>DLC+MACs</a:t>
            </a:r>
            <a:r>
              <a:rPr lang="en-US" altLang="zh-CN" sz="1400" b="1" dirty="0" smtClean="0">
                <a:solidFill>
                  <a:srgbClr val="0000FF"/>
                </a:solidFill>
              </a:rPr>
              <a:t> composite lubrication</a:t>
            </a: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1" lang="en-US" altLang="zh-CN" sz="3600" b="1" kern="0" dirty="0" smtClean="0">
                <a:solidFill>
                  <a:srgbClr val="3333FF"/>
                </a:solidFill>
                <a:latin typeface="Arial" pitchFamily="34" charset="0"/>
                <a:ea typeface="幼圆" pitchFamily="49" charset="-122"/>
                <a:cs typeface="Arial" pitchFamily="34" charset="0"/>
              </a:rPr>
              <a:t>Structure design for applications under water</a:t>
            </a:r>
          </a:p>
        </p:txBody>
      </p:sp>
      <p:pic>
        <p:nvPicPr>
          <p:cNvPr id="3" name="图片 2"/>
          <p:cNvPicPr>
            <a:picLocks noChangeAspect="1"/>
          </p:cNvPicPr>
          <p:nvPr/>
        </p:nvPicPr>
        <p:blipFill>
          <a:blip r:embed="rId3" cstate="print"/>
          <a:srcRect r="44368" b="12695"/>
          <a:stretch>
            <a:fillRect/>
          </a:stretch>
        </p:blipFill>
        <p:spPr bwMode="auto">
          <a:xfrm>
            <a:off x="3810599" y="1474899"/>
            <a:ext cx="2353724" cy="2027220"/>
          </a:xfrm>
          <a:prstGeom prst="rect">
            <a:avLst/>
          </a:prstGeom>
          <a:noFill/>
          <a:ln w="9525">
            <a:noFill/>
            <a:miter lim="800000"/>
            <a:headEnd/>
            <a:tailEnd/>
          </a:ln>
        </p:spPr>
      </p:pic>
      <p:pic>
        <p:nvPicPr>
          <p:cNvPr id="4" name="Picture 20" descr="基体断面"/>
          <p:cNvPicPr>
            <a:picLocks noChangeAspect="1" noChangeArrowheads="1"/>
          </p:cNvPicPr>
          <p:nvPr/>
        </p:nvPicPr>
        <p:blipFill>
          <a:blip r:embed="rId4" cstate="print"/>
          <a:srcRect/>
          <a:stretch>
            <a:fillRect/>
          </a:stretch>
        </p:blipFill>
        <p:spPr bwMode="auto">
          <a:xfrm>
            <a:off x="6537444" y="4225268"/>
            <a:ext cx="4035972" cy="1970594"/>
          </a:xfrm>
          <a:prstGeom prst="rect">
            <a:avLst/>
          </a:prstGeom>
          <a:noFill/>
          <a:ln w="9525">
            <a:noFill/>
            <a:miter lim="800000"/>
            <a:headEnd/>
            <a:tailEnd/>
          </a:ln>
        </p:spPr>
      </p:pic>
      <p:pic>
        <p:nvPicPr>
          <p:cNvPr id="5" name="Picture 6" descr="水摩擦"/>
          <p:cNvPicPr>
            <a:picLocks noChangeAspect="1" noChangeArrowheads="1"/>
          </p:cNvPicPr>
          <p:nvPr/>
        </p:nvPicPr>
        <p:blipFill>
          <a:blip r:embed="rId5" cstate="print"/>
          <a:srcRect l="6659" t="8955"/>
          <a:stretch>
            <a:fillRect/>
          </a:stretch>
        </p:blipFill>
        <p:spPr bwMode="auto">
          <a:xfrm>
            <a:off x="6984783" y="1513488"/>
            <a:ext cx="3631324" cy="1923393"/>
          </a:xfrm>
          <a:prstGeom prst="rect">
            <a:avLst/>
          </a:prstGeom>
          <a:noFill/>
          <a:ln w="9525">
            <a:noFill/>
            <a:miter lim="800000"/>
            <a:headEnd/>
            <a:tailEnd/>
          </a:ln>
        </p:spPr>
      </p:pic>
      <p:sp>
        <p:nvSpPr>
          <p:cNvPr id="10" name="TextBox 9"/>
          <p:cNvSpPr txBox="1"/>
          <p:nvPr/>
        </p:nvSpPr>
        <p:spPr>
          <a:xfrm>
            <a:off x="1072062" y="4114786"/>
            <a:ext cx="4666581" cy="2400657"/>
          </a:xfrm>
          <a:prstGeom prst="rect">
            <a:avLst/>
          </a:prstGeom>
          <a:noFill/>
        </p:spPr>
        <p:txBody>
          <a:bodyPr wrap="square" rtlCol="0">
            <a:spAutoFit/>
          </a:bodyPr>
          <a:lstStyle/>
          <a:p>
            <a:pPr>
              <a:lnSpc>
                <a:spcPct val="150000"/>
              </a:lnSpc>
              <a:buFont typeface="Wingdings" pitchFamily="2" charset="2"/>
              <a:buChar char="Ø"/>
            </a:pPr>
            <a:r>
              <a:rPr lang="en-US" altLang="zh-CN" sz="2000" b="1" dirty="0" smtClean="0">
                <a:solidFill>
                  <a:srgbClr val="0000FF"/>
                </a:solidFill>
              </a:rPr>
              <a:t>  improve the </a:t>
            </a:r>
            <a:r>
              <a:rPr lang="en-US" altLang="zh-CN" sz="2000" b="1" dirty="0" err="1" smtClean="0">
                <a:solidFill>
                  <a:srgbClr val="0000FF"/>
                </a:solidFill>
              </a:rPr>
              <a:t>tribological</a:t>
            </a:r>
            <a:r>
              <a:rPr lang="en-US" altLang="zh-CN" sz="2000" b="1" dirty="0" smtClean="0">
                <a:solidFill>
                  <a:srgbClr val="0000FF"/>
                </a:solidFill>
              </a:rPr>
              <a:t> properties</a:t>
            </a:r>
          </a:p>
          <a:p>
            <a:pPr>
              <a:lnSpc>
                <a:spcPct val="150000"/>
              </a:lnSpc>
              <a:buFont typeface="Wingdings" pitchFamily="2" charset="2"/>
              <a:buChar char="Ø"/>
            </a:pPr>
            <a:r>
              <a:rPr lang="en-US" altLang="zh-CN" sz="2000" b="1" dirty="0" smtClean="0">
                <a:solidFill>
                  <a:srgbClr val="0000FF"/>
                </a:solidFill>
              </a:rPr>
              <a:t>  Improve the bond of DLC and substrate</a:t>
            </a:r>
          </a:p>
          <a:p>
            <a:pPr>
              <a:lnSpc>
                <a:spcPct val="150000"/>
              </a:lnSpc>
              <a:buFont typeface="Wingdings" pitchFamily="2" charset="2"/>
              <a:buChar char="Ø"/>
            </a:pPr>
            <a:r>
              <a:rPr lang="en-US" altLang="zh-CN" sz="2000" b="1" dirty="0" smtClean="0">
                <a:solidFill>
                  <a:srgbClr val="0000FF"/>
                </a:solidFill>
              </a:rPr>
              <a:t>  Choose  the suitable  interlayer</a:t>
            </a:r>
          </a:p>
          <a:p>
            <a:pPr>
              <a:lnSpc>
                <a:spcPct val="150000"/>
              </a:lnSpc>
              <a:buFont typeface="Wingdings" pitchFamily="2" charset="2"/>
              <a:buChar char="Ø"/>
            </a:pPr>
            <a:r>
              <a:rPr lang="en-US" altLang="zh-CN" sz="2000" b="1" dirty="0" smtClean="0">
                <a:solidFill>
                  <a:srgbClr val="0000FF"/>
                </a:solidFill>
              </a:rPr>
              <a:t>  Reduce the micro-cracks of DLC</a:t>
            </a:r>
          </a:p>
          <a:p>
            <a:pPr>
              <a:lnSpc>
                <a:spcPct val="150000"/>
              </a:lnSpc>
              <a:buFont typeface="Wingdings" pitchFamily="2" charset="2"/>
              <a:buChar char="Ø"/>
            </a:pPr>
            <a:r>
              <a:rPr lang="en-US" altLang="zh-CN" sz="2000" b="1" dirty="0" smtClean="0">
                <a:solidFill>
                  <a:srgbClr val="0000FF"/>
                </a:solidFill>
              </a:rPr>
              <a:t>  Optimize the SP2 of film (GLC)</a:t>
            </a:r>
          </a:p>
        </p:txBody>
      </p:sp>
      <p:grpSp>
        <p:nvGrpSpPr>
          <p:cNvPr id="12" name="组合 11"/>
          <p:cNvGrpSpPr/>
          <p:nvPr/>
        </p:nvGrpSpPr>
        <p:grpSpPr>
          <a:xfrm>
            <a:off x="930165" y="1466191"/>
            <a:ext cx="2490952" cy="2002214"/>
            <a:chOff x="520262" y="1749979"/>
            <a:chExt cx="2490952" cy="2002214"/>
          </a:xfrm>
        </p:grpSpPr>
        <p:pic>
          <p:nvPicPr>
            <p:cNvPr id="6" name="图片 2"/>
            <p:cNvPicPr>
              <a:picLocks noChangeAspect="1"/>
            </p:cNvPicPr>
            <p:nvPr/>
          </p:nvPicPr>
          <p:blipFill>
            <a:blip r:embed="rId6" cstate="print"/>
            <a:srcRect l="53886" t="3373" r="20160" b="60047"/>
            <a:stretch>
              <a:fillRect/>
            </a:stretch>
          </p:blipFill>
          <p:spPr bwMode="auto">
            <a:xfrm>
              <a:off x="520262" y="1749979"/>
              <a:ext cx="2490952" cy="2002214"/>
            </a:xfrm>
            <a:prstGeom prst="rect">
              <a:avLst/>
            </a:prstGeom>
            <a:noFill/>
            <a:ln w="9525">
              <a:noFill/>
              <a:miter lim="800000"/>
              <a:headEnd/>
              <a:tailEnd/>
            </a:ln>
          </p:spPr>
        </p:pic>
        <p:pic>
          <p:nvPicPr>
            <p:cNvPr id="11" name="图片 2"/>
            <p:cNvPicPr>
              <a:picLocks noChangeAspect="1"/>
            </p:cNvPicPr>
            <p:nvPr/>
          </p:nvPicPr>
          <p:blipFill>
            <a:blip r:embed="rId6" cstate="print"/>
            <a:srcRect l="83509" t="20079" r="5649" b="70128"/>
            <a:stretch>
              <a:fillRect/>
            </a:stretch>
          </p:blipFill>
          <p:spPr bwMode="auto">
            <a:xfrm>
              <a:off x="1954924" y="1765731"/>
              <a:ext cx="1040524" cy="536027"/>
            </a:xfrm>
            <a:prstGeom prst="rect">
              <a:avLst/>
            </a:prstGeom>
            <a:noFill/>
            <a:ln w="9525">
              <a:noFill/>
              <a:miter lim="800000"/>
              <a:headEnd/>
              <a:tailEnd/>
            </a:ln>
          </p:spPr>
        </p:pic>
      </p:grpSp>
      <p:sp>
        <p:nvSpPr>
          <p:cNvPr id="13" name="TextBox 12"/>
          <p:cNvSpPr txBox="1"/>
          <p:nvPr/>
        </p:nvSpPr>
        <p:spPr>
          <a:xfrm>
            <a:off x="488736" y="3633618"/>
            <a:ext cx="6164318" cy="307777"/>
          </a:xfrm>
          <a:prstGeom prst="rect">
            <a:avLst/>
          </a:prstGeom>
          <a:noFill/>
        </p:spPr>
        <p:txBody>
          <a:bodyPr wrap="square" rtlCol="0">
            <a:spAutoFit/>
          </a:bodyPr>
          <a:lstStyle/>
          <a:p>
            <a:pPr algn="ctr"/>
            <a:r>
              <a:rPr lang="en-US" altLang="zh-CN" sz="1400" b="1" dirty="0" smtClean="0">
                <a:solidFill>
                  <a:srgbClr val="0000FF"/>
                </a:solidFill>
              </a:rPr>
              <a:t>Micro-plough and  delimitation of DLC sliding in water </a:t>
            </a:r>
          </a:p>
        </p:txBody>
      </p:sp>
      <p:sp>
        <p:nvSpPr>
          <p:cNvPr id="16" name="TextBox 15"/>
          <p:cNvSpPr txBox="1"/>
          <p:nvPr/>
        </p:nvSpPr>
        <p:spPr>
          <a:xfrm>
            <a:off x="6945364" y="3612929"/>
            <a:ext cx="3552500" cy="307777"/>
          </a:xfrm>
          <a:prstGeom prst="rect">
            <a:avLst/>
          </a:prstGeom>
          <a:noFill/>
        </p:spPr>
        <p:txBody>
          <a:bodyPr wrap="square" rtlCol="0">
            <a:spAutoFit/>
          </a:bodyPr>
          <a:lstStyle/>
          <a:p>
            <a:pPr algn="ctr"/>
            <a:r>
              <a:rPr lang="en-US" altLang="zh-CN" sz="1400" b="1" dirty="0" smtClean="0">
                <a:solidFill>
                  <a:srgbClr val="0000FF"/>
                </a:solidFill>
              </a:rPr>
              <a:t>Schematic drawing of failure mechanism</a:t>
            </a:r>
          </a:p>
        </p:txBody>
      </p:sp>
      <p:sp>
        <p:nvSpPr>
          <p:cNvPr id="17" name="TextBox 16"/>
          <p:cNvSpPr txBox="1"/>
          <p:nvPr/>
        </p:nvSpPr>
        <p:spPr>
          <a:xfrm>
            <a:off x="6905297" y="6234903"/>
            <a:ext cx="3552500" cy="307777"/>
          </a:xfrm>
          <a:prstGeom prst="rect">
            <a:avLst/>
          </a:prstGeom>
          <a:noFill/>
        </p:spPr>
        <p:txBody>
          <a:bodyPr wrap="square" rtlCol="0">
            <a:spAutoFit/>
          </a:bodyPr>
          <a:lstStyle/>
          <a:p>
            <a:pPr algn="ctr"/>
            <a:r>
              <a:rPr lang="en-US" altLang="zh-CN" sz="1400" b="1" dirty="0" smtClean="0">
                <a:solidFill>
                  <a:srgbClr val="0000FF"/>
                </a:solidFill>
              </a:rPr>
              <a:t>Si interlayer-GLC on the substrate of Si3N4</a:t>
            </a: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1" lang="en-US" altLang="zh-CN" sz="3600" b="1" kern="0" dirty="0" smtClean="0">
                <a:solidFill>
                  <a:srgbClr val="3333FF"/>
                </a:solidFill>
                <a:latin typeface="Arial" pitchFamily="34" charset="0"/>
                <a:ea typeface="幼圆" pitchFamily="49" charset="-122"/>
                <a:cs typeface="Arial" pitchFamily="34" charset="0"/>
              </a:rPr>
              <a:t>Other researches </a:t>
            </a:r>
            <a:endParaRPr kumimoji="1" lang="zh-CN" altLang="en-US" sz="3600" b="1" kern="0" dirty="0" smtClean="0">
              <a:solidFill>
                <a:srgbClr val="3333FF"/>
              </a:solidFill>
              <a:latin typeface="Arial" pitchFamily="34" charset="0"/>
              <a:ea typeface="幼圆" pitchFamily="49" charset="-122"/>
              <a:cs typeface="Arial" pitchFamily="34" charset="0"/>
            </a:endParaRPr>
          </a:p>
        </p:txBody>
      </p:sp>
      <p:sp>
        <p:nvSpPr>
          <p:cNvPr id="5" name="TextBox 4"/>
          <p:cNvSpPr txBox="1"/>
          <p:nvPr/>
        </p:nvSpPr>
        <p:spPr>
          <a:xfrm>
            <a:off x="622359" y="1049560"/>
            <a:ext cx="4666581" cy="589072"/>
          </a:xfrm>
          <a:prstGeom prst="rect">
            <a:avLst/>
          </a:prstGeom>
          <a:noFill/>
        </p:spPr>
        <p:txBody>
          <a:bodyPr wrap="square" rtlCol="0">
            <a:spAutoFit/>
          </a:bodyPr>
          <a:lstStyle/>
          <a:p>
            <a:pPr>
              <a:lnSpc>
                <a:spcPct val="150000"/>
              </a:lnSpc>
            </a:pPr>
            <a:r>
              <a:rPr lang="en-US" altLang="zh-CN" sz="2400" b="1" dirty="0" smtClean="0">
                <a:solidFill>
                  <a:srgbClr val="0000FF"/>
                </a:solidFill>
              </a:rPr>
              <a:t>Deposition super thick DLC films</a:t>
            </a:r>
          </a:p>
        </p:txBody>
      </p:sp>
      <p:pic>
        <p:nvPicPr>
          <p:cNvPr id="8" name="Picture 19" descr="WJJ-2-1"/>
          <p:cNvPicPr>
            <a:picLocks noChangeAspect="1" noChangeArrowheads="1"/>
          </p:cNvPicPr>
          <p:nvPr/>
        </p:nvPicPr>
        <p:blipFill>
          <a:blip r:embed="rId3" cstate="print"/>
          <a:srcRect/>
          <a:stretch>
            <a:fillRect/>
          </a:stretch>
        </p:blipFill>
        <p:spPr bwMode="auto">
          <a:xfrm>
            <a:off x="9577440" y="4427259"/>
            <a:ext cx="2524620" cy="1891097"/>
          </a:xfrm>
          <a:prstGeom prst="rect">
            <a:avLst/>
          </a:prstGeom>
          <a:noFill/>
          <a:ln w="9525">
            <a:solidFill>
              <a:schemeClr val="bg1"/>
            </a:solidFill>
            <a:miter lim="800000"/>
            <a:headEnd/>
            <a:tailEnd/>
          </a:ln>
        </p:spPr>
      </p:pic>
      <p:grpSp>
        <p:nvGrpSpPr>
          <p:cNvPr id="84" name="组合 83"/>
          <p:cNvGrpSpPr/>
          <p:nvPr/>
        </p:nvGrpSpPr>
        <p:grpSpPr>
          <a:xfrm>
            <a:off x="5081667" y="4416960"/>
            <a:ext cx="4422098" cy="1941239"/>
            <a:chOff x="5216577" y="4611830"/>
            <a:chExt cx="4422098" cy="1941239"/>
          </a:xfrm>
        </p:grpSpPr>
        <p:pic>
          <p:nvPicPr>
            <p:cNvPr id="6" name="Picture 5" descr="IMG_2102"/>
            <p:cNvPicPr>
              <a:picLocks noChangeAspect="1" noChangeArrowheads="1"/>
            </p:cNvPicPr>
            <p:nvPr/>
          </p:nvPicPr>
          <p:blipFill>
            <a:blip r:embed="rId4" cstate="print"/>
            <a:srcRect l="23340" t="12639" r="27512" b="21201"/>
            <a:stretch>
              <a:fillRect/>
            </a:stretch>
          </p:blipFill>
          <p:spPr bwMode="auto">
            <a:xfrm>
              <a:off x="5231567" y="4611830"/>
              <a:ext cx="1902580" cy="1941239"/>
            </a:xfrm>
            <a:prstGeom prst="rect">
              <a:avLst/>
            </a:prstGeom>
            <a:noFill/>
            <a:ln w="9525">
              <a:noFill/>
              <a:miter lim="800000"/>
              <a:headEnd/>
              <a:tailEnd/>
            </a:ln>
          </p:spPr>
        </p:pic>
        <p:pic>
          <p:nvPicPr>
            <p:cNvPr id="7" name="Picture 6" descr="1IMG_2166-2"/>
            <p:cNvPicPr>
              <a:picLocks noChangeAspect="1" noChangeArrowheads="1"/>
            </p:cNvPicPr>
            <p:nvPr/>
          </p:nvPicPr>
          <p:blipFill>
            <a:blip r:embed="rId5" cstate="print"/>
            <a:srcRect/>
            <a:stretch>
              <a:fillRect/>
            </a:stretch>
          </p:blipFill>
          <p:spPr bwMode="auto">
            <a:xfrm>
              <a:off x="7113828" y="4616970"/>
              <a:ext cx="2524847" cy="1890920"/>
            </a:xfrm>
            <a:prstGeom prst="rect">
              <a:avLst/>
            </a:prstGeom>
            <a:noFill/>
            <a:ln w="9525">
              <a:noFill/>
              <a:miter lim="800000"/>
              <a:headEnd/>
              <a:tailEnd/>
            </a:ln>
          </p:spPr>
        </p:pic>
        <p:pic>
          <p:nvPicPr>
            <p:cNvPr id="9" name="Picture 3" descr="sample of process run(plasma)2"/>
            <p:cNvPicPr>
              <a:picLocks noChangeAspect="1" noChangeArrowheads="1"/>
            </p:cNvPicPr>
            <p:nvPr/>
          </p:nvPicPr>
          <p:blipFill>
            <a:blip r:embed="rId6" cstate="print"/>
            <a:srcRect/>
            <a:stretch>
              <a:fillRect/>
            </a:stretch>
          </p:blipFill>
          <p:spPr bwMode="auto">
            <a:xfrm>
              <a:off x="5216577" y="4617621"/>
              <a:ext cx="1037433" cy="778839"/>
            </a:xfrm>
            <a:prstGeom prst="rect">
              <a:avLst/>
            </a:prstGeom>
            <a:noFill/>
            <a:ln w="9525">
              <a:noFill/>
              <a:miter lim="800000"/>
              <a:headEnd/>
              <a:tailEnd/>
            </a:ln>
          </p:spPr>
        </p:pic>
        <p:pic>
          <p:nvPicPr>
            <p:cNvPr id="10" name="Picture 2" descr="fca"/>
            <p:cNvPicPr>
              <a:picLocks noChangeAspect="1" noChangeArrowheads="1"/>
            </p:cNvPicPr>
            <p:nvPr/>
          </p:nvPicPr>
          <p:blipFill>
            <a:blip r:embed="rId7" cstate="print"/>
            <a:srcRect/>
            <a:stretch>
              <a:fillRect/>
            </a:stretch>
          </p:blipFill>
          <p:spPr bwMode="auto">
            <a:xfrm>
              <a:off x="6250880" y="5861154"/>
              <a:ext cx="862655" cy="682052"/>
            </a:xfrm>
            <a:prstGeom prst="rect">
              <a:avLst/>
            </a:prstGeom>
            <a:noFill/>
            <a:ln w="9525">
              <a:noFill/>
              <a:miter lim="800000"/>
              <a:headEnd/>
              <a:tailEnd/>
            </a:ln>
          </p:spPr>
        </p:pic>
      </p:grpSp>
      <p:sp>
        <p:nvSpPr>
          <p:cNvPr id="11" name="矩形 10"/>
          <p:cNvSpPr/>
          <p:nvPr/>
        </p:nvSpPr>
        <p:spPr>
          <a:xfrm>
            <a:off x="525752" y="3825070"/>
            <a:ext cx="5713487" cy="461665"/>
          </a:xfrm>
          <a:prstGeom prst="rect">
            <a:avLst/>
          </a:prstGeom>
        </p:spPr>
        <p:txBody>
          <a:bodyPr wrap="none">
            <a:spAutoFit/>
          </a:bodyPr>
          <a:lstStyle/>
          <a:p>
            <a:r>
              <a:rPr lang="en-US" altLang="zh-CN" b="1" dirty="0" smtClean="0">
                <a:solidFill>
                  <a:srgbClr val="0000FF"/>
                </a:solidFill>
              </a:rPr>
              <a:t> </a:t>
            </a:r>
            <a:r>
              <a:rPr lang="en-US" altLang="zh-CN" sz="2400" b="1" dirty="0" smtClean="0">
                <a:solidFill>
                  <a:srgbClr val="0000FF"/>
                </a:solidFill>
              </a:rPr>
              <a:t>DLC films deposited on the internal surface</a:t>
            </a:r>
            <a:endParaRPr lang="zh-CN" altLang="en-US" sz="2400" b="1" dirty="0" smtClean="0">
              <a:solidFill>
                <a:srgbClr val="0000FF"/>
              </a:solidFill>
            </a:endParaRPr>
          </a:p>
        </p:txBody>
      </p:sp>
      <p:grpSp>
        <p:nvGrpSpPr>
          <p:cNvPr id="74" name="组合 73"/>
          <p:cNvGrpSpPr/>
          <p:nvPr/>
        </p:nvGrpSpPr>
        <p:grpSpPr>
          <a:xfrm>
            <a:off x="4899179" y="1706291"/>
            <a:ext cx="4589584" cy="1837237"/>
            <a:chOff x="3250264" y="1856192"/>
            <a:chExt cx="4589584" cy="1837237"/>
          </a:xfrm>
        </p:grpSpPr>
        <p:pic>
          <p:nvPicPr>
            <p:cNvPr id="60" name="Picture 5" descr="WJJ-2-2"/>
            <p:cNvPicPr>
              <a:picLocks noChangeAspect="1" noChangeArrowheads="1"/>
            </p:cNvPicPr>
            <p:nvPr/>
          </p:nvPicPr>
          <p:blipFill>
            <a:blip r:embed="rId8" cstate="print"/>
            <a:srcRect l="4305"/>
            <a:stretch>
              <a:fillRect/>
            </a:stretch>
          </p:blipFill>
          <p:spPr bwMode="auto">
            <a:xfrm>
              <a:off x="3250264" y="1858780"/>
              <a:ext cx="2278479" cy="1813810"/>
            </a:xfrm>
            <a:prstGeom prst="rect">
              <a:avLst/>
            </a:prstGeom>
            <a:noFill/>
            <a:ln w="9525">
              <a:solidFill>
                <a:schemeClr val="bg1"/>
              </a:solidFill>
              <a:miter lim="800000"/>
              <a:headEnd/>
              <a:tailEnd/>
            </a:ln>
          </p:spPr>
        </p:pic>
        <p:grpSp>
          <p:nvGrpSpPr>
            <p:cNvPr id="61" name="组合 60"/>
            <p:cNvGrpSpPr/>
            <p:nvPr/>
          </p:nvGrpSpPr>
          <p:grpSpPr>
            <a:xfrm>
              <a:off x="4707518" y="1856192"/>
              <a:ext cx="3132330" cy="1837237"/>
              <a:chOff x="7840470" y="1796232"/>
              <a:chExt cx="3132330" cy="1837237"/>
            </a:xfrm>
          </p:grpSpPr>
          <p:pic>
            <p:nvPicPr>
              <p:cNvPr id="62" name="Picture 6" descr="WJJ29-7"/>
              <p:cNvPicPr>
                <a:picLocks noChangeAspect="1" noChangeArrowheads="1"/>
              </p:cNvPicPr>
              <p:nvPr/>
            </p:nvPicPr>
            <p:blipFill>
              <a:blip r:embed="rId9" cstate="print"/>
              <a:srcRect t="13397" r="44527" b="27704"/>
              <a:stretch>
                <a:fillRect/>
              </a:stretch>
            </p:blipFill>
            <p:spPr bwMode="auto">
              <a:xfrm>
                <a:off x="8665765" y="1796232"/>
                <a:ext cx="2307035" cy="1837237"/>
              </a:xfrm>
              <a:prstGeom prst="rect">
                <a:avLst/>
              </a:prstGeom>
              <a:noFill/>
              <a:ln w="9525">
                <a:noFill/>
                <a:miter lim="800000"/>
                <a:headEnd/>
                <a:tailEnd/>
              </a:ln>
            </p:spPr>
          </p:pic>
          <p:cxnSp>
            <p:nvCxnSpPr>
              <p:cNvPr id="63" name="直接箭头连接符 17"/>
              <p:cNvCxnSpPr>
                <a:cxnSpLocks noChangeShapeType="1"/>
                <a:stCxn id="64" idx="0"/>
              </p:cNvCxnSpPr>
              <p:nvPr/>
            </p:nvCxnSpPr>
            <p:spPr bwMode="auto">
              <a:xfrm flipV="1">
                <a:off x="8064308" y="1798820"/>
                <a:ext cx="629987" cy="817433"/>
              </a:xfrm>
              <a:prstGeom prst="straightConnector1">
                <a:avLst/>
              </a:prstGeom>
              <a:noFill/>
              <a:ln w="25400">
                <a:solidFill>
                  <a:srgbClr val="FF0000"/>
                </a:solidFill>
                <a:round/>
                <a:headEnd/>
                <a:tailEnd type="none" w="med" len="med"/>
              </a:ln>
            </p:spPr>
          </p:cxnSp>
          <p:sp>
            <p:nvSpPr>
              <p:cNvPr id="64" name="椭圆 20"/>
              <p:cNvSpPr>
                <a:spLocks noChangeArrowheads="1"/>
              </p:cNvSpPr>
              <p:nvPr/>
            </p:nvSpPr>
            <p:spPr bwMode="auto">
              <a:xfrm>
                <a:off x="7840470" y="2616253"/>
                <a:ext cx="447675" cy="504825"/>
              </a:xfrm>
              <a:prstGeom prst="ellipse">
                <a:avLst/>
              </a:prstGeom>
              <a:noFill/>
              <a:ln w="25400" cmpd="sng">
                <a:solidFill>
                  <a:srgbClr val="FF0000"/>
                </a:solidFill>
                <a:prstDash val="sysDash"/>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mtClean="0">
                  <a:solidFill>
                    <a:schemeClr val="accent6">
                      <a:lumMod val="50000"/>
                    </a:schemeClr>
                  </a:solidFill>
                  <a:latin typeface="Calibri" panose="020F0502020204030204" pitchFamily="34" charset="0"/>
                </a:endParaRPr>
              </a:p>
            </p:txBody>
          </p:sp>
          <p:cxnSp>
            <p:nvCxnSpPr>
              <p:cNvPr id="65" name="直接箭头连接符 17"/>
              <p:cNvCxnSpPr>
                <a:cxnSpLocks noChangeShapeType="1"/>
                <a:stCxn id="64" idx="4"/>
              </p:cNvCxnSpPr>
              <p:nvPr/>
            </p:nvCxnSpPr>
            <p:spPr bwMode="auto">
              <a:xfrm>
                <a:off x="8064308" y="3121078"/>
                <a:ext cx="614997" cy="491552"/>
              </a:xfrm>
              <a:prstGeom prst="straightConnector1">
                <a:avLst/>
              </a:prstGeom>
              <a:noFill/>
              <a:ln w="25400">
                <a:solidFill>
                  <a:srgbClr val="FF0000"/>
                </a:solidFill>
                <a:round/>
                <a:headEnd/>
                <a:tailEnd type="none" w="med" len="med"/>
              </a:ln>
            </p:spPr>
          </p:cxnSp>
        </p:grpSp>
        <p:cxnSp>
          <p:nvCxnSpPr>
            <p:cNvPr id="67" name="直接箭头连接符 66"/>
            <p:cNvCxnSpPr/>
            <p:nvPr/>
          </p:nvCxnSpPr>
          <p:spPr>
            <a:xfrm flipH="1">
              <a:off x="3912433" y="2068643"/>
              <a:ext cx="14990" cy="1349114"/>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282848" y="2683239"/>
              <a:ext cx="782587" cy="369332"/>
            </a:xfrm>
            <a:prstGeom prst="rect">
              <a:avLst/>
            </a:prstGeom>
            <a:noFill/>
          </p:spPr>
          <p:txBody>
            <a:bodyPr wrap="none" rtlCol="0">
              <a:spAutoFit/>
            </a:bodyPr>
            <a:lstStyle/>
            <a:p>
              <a:r>
                <a:rPr lang="en-US" altLang="zh-CN" dirty="0" smtClean="0">
                  <a:solidFill>
                    <a:schemeClr val="bg1"/>
                  </a:solidFill>
                </a:rPr>
                <a:t>53 </a:t>
              </a:r>
              <a:r>
                <a:rPr lang="en-US" altLang="zh-CN" dirty="0" err="1" smtClean="0">
                  <a:solidFill>
                    <a:schemeClr val="bg1"/>
                  </a:solidFill>
                </a:rPr>
                <a:t>μm</a:t>
              </a:r>
              <a:endParaRPr lang="zh-CN" altLang="en-US" dirty="0">
                <a:solidFill>
                  <a:schemeClr val="bg1"/>
                </a:solidFill>
              </a:endParaRPr>
            </a:p>
          </p:txBody>
        </p:sp>
      </p:grpSp>
      <p:grpSp>
        <p:nvGrpSpPr>
          <p:cNvPr id="82" name="组合 81"/>
          <p:cNvGrpSpPr/>
          <p:nvPr/>
        </p:nvGrpSpPr>
        <p:grpSpPr>
          <a:xfrm>
            <a:off x="9584047" y="1693813"/>
            <a:ext cx="2483215" cy="1843868"/>
            <a:chOff x="9359197" y="1798743"/>
            <a:chExt cx="2483215" cy="1843868"/>
          </a:xfrm>
        </p:grpSpPr>
        <p:pic>
          <p:nvPicPr>
            <p:cNvPr id="59" name="Picture 8" descr="C:\Users\Administrator\Documents\Tencent Files\212479523\FileRecv\SLL5.BMP"/>
            <p:cNvPicPr>
              <a:picLocks noChangeAspect="1" noChangeArrowheads="1"/>
            </p:cNvPicPr>
            <p:nvPr/>
          </p:nvPicPr>
          <p:blipFill>
            <a:blip r:embed="rId10" cstate="print"/>
            <a:srcRect/>
            <a:stretch>
              <a:fillRect/>
            </a:stretch>
          </p:blipFill>
          <p:spPr bwMode="auto">
            <a:xfrm>
              <a:off x="9374187" y="1798743"/>
              <a:ext cx="2468225" cy="1843868"/>
            </a:xfrm>
            <a:prstGeom prst="rect">
              <a:avLst/>
            </a:prstGeom>
            <a:noFill/>
            <a:ln w="9525">
              <a:noFill/>
              <a:miter lim="800000"/>
              <a:headEnd/>
              <a:tailEnd/>
            </a:ln>
          </p:spPr>
        </p:pic>
        <p:pic>
          <p:nvPicPr>
            <p:cNvPr id="76" name="Picture 3" descr="C:\Users\Administrator\Desktop\IMG_3636.JPG"/>
            <p:cNvPicPr>
              <a:picLocks noChangeAspect="1" noChangeArrowheads="1"/>
            </p:cNvPicPr>
            <p:nvPr/>
          </p:nvPicPr>
          <p:blipFill>
            <a:blip r:embed="rId11" cstate="print"/>
            <a:srcRect t="14630" r="-3085" b="9435"/>
            <a:stretch>
              <a:fillRect/>
            </a:stretch>
          </p:blipFill>
          <p:spPr bwMode="auto">
            <a:xfrm>
              <a:off x="9359197" y="2901175"/>
              <a:ext cx="909066" cy="741433"/>
            </a:xfrm>
            <a:prstGeom prst="rect">
              <a:avLst/>
            </a:prstGeom>
            <a:noFill/>
            <a:ln w="9525">
              <a:noFill/>
              <a:miter lim="800000"/>
              <a:headEnd/>
              <a:tailEnd/>
            </a:ln>
          </p:spPr>
        </p:pic>
      </p:grpSp>
      <p:sp>
        <p:nvSpPr>
          <p:cNvPr id="83" name="TextBox 82"/>
          <p:cNvSpPr txBox="1"/>
          <p:nvPr/>
        </p:nvSpPr>
        <p:spPr>
          <a:xfrm>
            <a:off x="712296" y="1713784"/>
            <a:ext cx="4069567" cy="1754326"/>
          </a:xfrm>
          <a:prstGeom prst="rect">
            <a:avLst/>
          </a:prstGeom>
          <a:noFill/>
        </p:spPr>
        <p:txBody>
          <a:bodyPr wrap="square" rtlCol="0">
            <a:spAutoFit/>
          </a:bodyPr>
          <a:lstStyle/>
          <a:p>
            <a:pPr>
              <a:lnSpc>
                <a:spcPct val="150000"/>
              </a:lnSpc>
              <a:buFont typeface="Wingdings" pitchFamily="2" charset="2"/>
              <a:buChar char="Ø"/>
            </a:pPr>
            <a:r>
              <a:rPr lang="en-US" altLang="zh-CN" b="1" dirty="0" smtClean="0"/>
              <a:t>Plasma enhanced chemical vapor deposition (PECVD)</a:t>
            </a:r>
          </a:p>
          <a:p>
            <a:pPr>
              <a:lnSpc>
                <a:spcPct val="150000"/>
              </a:lnSpc>
              <a:buFont typeface="Wingdings" pitchFamily="2" charset="2"/>
              <a:buChar char="Ø"/>
            </a:pPr>
            <a:r>
              <a:rPr lang="en-US" altLang="zh-CN" b="1" dirty="0" smtClean="0"/>
              <a:t>  Reducing the internal stress by designing Si doped and multilayer </a:t>
            </a:r>
          </a:p>
        </p:txBody>
      </p:sp>
      <p:sp>
        <p:nvSpPr>
          <p:cNvPr id="85" name="TextBox 84"/>
          <p:cNvSpPr txBox="1"/>
          <p:nvPr/>
        </p:nvSpPr>
        <p:spPr>
          <a:xfrm>
            <a:off x="425670" y="4286832"/>
            <a:ext cx="4925726" cy="2585323"/>
          </a:xfrm>
          <a:prstGeom prst="rect">
            <a:avLst/>
          </a:prstGeom>
          <a:noFill/>
        </p:spPr>
        <p:txBody>
          <a:bodyPr wrap="square" rtlCol="0">
            <a:spAutoFit/>
          </a:bodyPr>
          <a:lstStyle/>
          <a:p>
            <a:pPr>
              <a:lnSpc>
                <a:spcPct val="150000"/>
              </a:lnSpc>
              <a:buFont typeface="Wingdings" pitchFamily="2" charset="2"/>
              <a:buChar char="Ø"/>
            </a:pPr>
            <a:r>
              <a:rPr lang="en-US" altLang="zh-CN" b="1" dirty="0" smtClean="0"/>
              <a:t> Apply to field such as oil, gas, automotive and others</a:t>
            </a:r>
          </a:p>
          <a:p>
            <a:pPr>
              <a:lnSpc>
                <a:spcPct val="150000"/>
              </a:lnSpc>
              <a:buFont typeface="Wingdings" pitchFamily="2" charset="2"/>
              <a:buChar char="Ø"/>
            </a:pPr>
            <a:r>
              <a:rPr lang="en-US" altLang="zh-CN" b="1" dirty="0" smtClean="0"/>
              <a:t> Hollow cathode Plasma enhanced chemical vapor deposition (HC-PECVD)</a:t>
            </a:r>
          </a:p>
          <a:p>
            <a:pPr>
              <a:lnSpc>
                <a:spcPct val="150000"/>
              </a:lnSpc>
              <a:buFont typeface="Wingdings" pitchFamily="2" charset="2"/>
              <a:buChar char="Ø"/>
            </a:pPr>
            <a:r>
              <a:rPr lang="en-US" altLang="zh-CN" b="1" dirty="0" smtClean="0"/>
              <a:t> Deposition based on  element doping and multilayer  structure</a:t>
            </a:r>
          </a:p>
        </p:txBody>
      </p:sp>
      <p:sp>
        <p:nvSpPr>
          <p:cNvPr id="86" name="TextBox 85"/>
          <p:cNvSpPr txBox="1"/>
          <p:nvPr/>
        </p:nvSpPr>
        <p:spPr>
          <a:xfrm>
            <a:off x="5102513" y="3545434"/>
            <a:ext cx="4101450" cy="307777"/>
          </a:xfrm>
          <a:prstGeom prst="rect">
            <a:avLst/>
          </a:prstGeom>
          <a:noFill/>
        </p:spPr>
        <p:txBody>
          <a:bodyPr wrap="square" rtlCol="0">
            <a:spAutoFit/>
          </a:bodyPr>
          <a:lstStyle/>
          <a:p>
            <a:pPr algn="ctr"/>
            <a:r>
              <a:rPr lang="en-US" altLang="zh-CN" sz="1400" b="1" dirty="0" smtClean="0">
                <a:solidFill>
                  <a:srgbClr val="0000FF"/>
                </a:solidFill>
              </a:rPr>
              <a:t>Super DLC by designing of Si</a:t>
            </a:r>
            <a:r>
              <a:rPr lang="en-US" altLang="zh-CN" sz="1400" b="1" baseline="-25000" dirty="0" smtClean="0">
                <a:solidFill>
                  <a:srgbClr val="0000FF"/>
                </a:solidFill>
              </a:rPr>
              <a:t>x</a:t>
            </a:r>
            <a:r>
              <a:rPr lang="en-US" altLang="zh-CN" sz="1400" b="1" dirty="0" smtClean="0">
                <a:solidFill>
                  <a:srgbClr val="0000FF"/>
                </a:solidFill>
              </a:rPr>
              <a:t>-DLC/</a:t>
            </a:r>
            <a:r>
              <a:rPr lang="en-US" altLang="zh-CN" sz="1400" b="1" dirty="0" err="1" smtClean="0">
                <a:solidFill>
                  <a:srgbClr val="0000FF"/>
                </a:solidFill>
              </a:rPr>
              <a:t>Si</a:t>
            </a:r>
            <a:r>
              <a:rPr lang="en-US" altLang="zh-CN" sz="1400" b="1" baseline="-25000" dirty="0" err="1" smtClean="0">
                <a:solidFill>
                  <a:srgbClr val="0000FF"/>
                </a:solidFill>
              </a:rPr>
              <a:t>y</a:t>
            </a:r>
            <a:r>
              <a:rPr lang="en-US" altLang="zh-CN" sz="1400" b="1" dirty="0" smtClean="0">
                <a:solidFill>
                  <a:srgbClr val="0000FF"/>
                </a:solidFill>
              </a:rPr>
              <a:t>-DLC multilayer</a:t>
            </a:r>
          </a:p>
        </p:txBody>
      </p:sp>
      <p:sp>
        <p:nvSpPr>
          <p:cNvPr id="87" name="TextBox 86"/>
          <p:cNvSpPr txBox="1"/>
          <p:nvPr/>
        </p:nvSpPr>
        <p:spPr>
          <a:xfrm>
            <a:off x="9716123" y="2445896"/>
            <a:ext cx="782587" cy="369332"/>
          </a:xfrm>
          <a:prstGeom prst="rect">
            <a:avLst/>
          </a:prstGeom>
          <a:noFill/>
        </p:spPr>
        <p:txBody>
          <a:bodyPr wrap="none" rtlCol="0">
            <a:spAutoFit/>
          </a:bodyPr>
          <a:lstStyle/>
          <a:p>
            <a:r>
              <a:rPr lang="en-US" altLang="zh-CN" dirty="0" smtClean="0">
                <a:solidFill>
                  <a:schemeClr val="bg1"/>
                </a:solidFill>
              </a:rPr>
              <a:t>37 </a:t>
            </a:r>
            <a:r>
              <a:rPr lang="en-US" altLang="zh-CN" dirty="0" err="1" smtClean="0">
                <a:solidFill>
                  <a:schemeClr val="bg1"/>
                </a:solidFill>
              </a:rPr>
              <a:t>μm</a:t>
            </a:r>
            <a:endParaRPr lang="zh-CN" altLang="en-US" dirty="0">
              <a:solidFill>
                <a:schemeClr val="bg1"/>
              </a:solidFill>
            </a:endParaRPr>
          </a:p>
        </p:txBody>
      </p:sp>
      <p:sp>
        <p:nvSpPr>
          <p:cNvPr id="88" name="TextBox 87"/>
          <p:cNvSpPr txBox="1"/>
          <p:nvPr/>
        </p:nvSpPr>
        <p:spPr>
          <a:xfrm>
            <a:off x="9459312" y="3498307"/>
            <a:ext cx="2490951" cy="523220"/>
          </a:xfrm>
          <a:prstGeom prst="rect">
            <a:avLst/>
          </a:prstGeom>
          <a:noFill/>
        </p:spPr>
        <p:txBody>
          <a:bodyPr wrap="square" rtlCol="0">
            <a:spAutoFit/>
          </a:bodyPr>
          <a:lstStyle/>
          <a:p>
            <a:pPr algn="ctr"/>
            <a:r>
              <a:rPr lang="en-US" altLang="zh-CN" sz="1400" b="1" dirty="0" smtClean="0">
                <a:solidFill>
                  <a:srgbClr val="0000FF"/>
                </a:solidFill>
              </a:rPr>
              <a:t>Super thick DLC on surface of piston rings</a:t>
            </a:r>
          </a:p>
        </p:txBody>
      </p:sp>
      <p:sp>
        <p:nvSpPr>
          <p:cNvPr id="90" name="TextBox 89"/>
          <p:cNvSpPr txBox="1"/>
          <p:nvPr/>
        </p:nvSpPr>
        <p:spPr>
          <a:xfrm>
            <a:off x="9653666" y="6402442"/>
            <a:ext cx="2523344" cy="307777"/>
          </a:xfrm>
          <a:prstGeom prst="rect">
            <a:avLst/>
          </a:prstGeom>
          <a:noFill/>
        </p:spPr>
        <p:txBody>
          <a:bodyPr wrap="square" rtlCol="0">
            <a:spAutoFit/>
          </a:bodyPr>
          <a:lstStyle/>
          <a:p>
            <a:pPr algn="ctr"/>
            <a:r>
              <a:rPr lang="en-US" altLang="zh-CN" sz="1400" b="1" dirty="0" smtClean="0">
                <a:solidFill>
                  <a:srgbClr val="0000FF"/>
                </a:solidFill>
              </a:rPr>
              <a:t>Cross-section image of DLC</a:t>
            </a:r>
          </a:p>
        </p:txBody>
      </p:sp>
      <p:sp>
        <p:nvSpPr>
          <p:cNvPr id="91" name="TextBox 90"/>
          <p:cNvSpPr txBox="1"/>
          <p:nvPr/>
        </p:nvSpPr>
        <p:spPr>
          <a:xfrm>
            <a:off x="5299885" y="6383401"/>
            <a:ext cx="4101450" cy="307777"/>
          </a:xfrm>
          <a:prstGeom prst="rect">
            <a:avLst/>
          </a:prstGeom>
          <a:noFill/>
        </p:spPr>
        <p:txBody>
          <a:bodyPr wrap="square" rtlCol="0">
            <a:spAutoFit/>
          </a:bodyPr>
          <a:lstStyle/>
          <a:p>
            <a:pPr algn="ctr"/>
            <a:r>
              <a:rPr lang="en-US" altLang="zh-CN" sz="1400" b="1" dirty="0" smtClean="0">
                <a:solidFill>
                  <a:srgbClr val="0000FF"/>
                </a:solidFill>
              </a:rPr>
              <a:t>The DLC deposited on the inner wall of the tube</a:t>
            </a: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1"/>
          <p:cNvSpPr txBox="1">
            <a:spLocks/>
          </p:cNvSpPr>
          <p:nvPr/>
        </p:nvSpPr>
        <p:spPr>
          <a:xfrm>
            <a:off x="353618" y="117812"/>
            <a:ext cx="10392052" cy="6463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4000" b="1" dirty="0" smtClean="0">
                <a:solidFill>
                  <a:srgbClr val="0000FF"/>
                </a:solidFill>
                <a:latin typeface="Arial" panose="020B0604020202020204" pitchFamily="34" charset="0"/>
                <a:cs typeface="Arial" panose="020B0604020202020204" pitchFamily="34" charset="0"/>
              </a:rPr>
              <a:t>Outline</a:t>
            </a:r>
            <a:endParaRPr lang="zh-CN" altLang="en-US" sz="4000" b="1" dirty="0">
              <a:solidFill>
                <a:srgbClr val="0000FF"/>
              </a:solidFill>
              <a:latin typeface="Arial" panose="020B0604020202020204" pitchFamily="34" charset="0"/>
              <a:cs typeface="Arial" panose="020B0604020202020204" pitchFamily="34" charset="0"/>
            </a:endParaRPr>
          </a:p>
        </p:txBody>
      </p:sp>
      <p:sp>
        <p:nvSpPr>
          <p:cNvPr id="4" name="TextBox 67"/>
          <p:cNvSpPr txBox="1"/>
          <p:nvPr/>
        </p:nvSpPr>
        <p:spPr>
          <a:xfrm>
            <a:off x="382308" y="1887680"/>
            <a:ext cx="11715750" cy="3785652"/>
          </a:xfrm>
          <a:prstGeom prst="rect">
            <a:avLst/>
          </a:prstGeom>
          <a:noFill/>
        </p:spPr>
        <p:txBody>
          <a:bodyPr wrap="square" rtlCol="0">
            <a:spAutoFit/>
          </a:bodyPr>
          <a:lstStyle/>
          <a:p>
            <a:pPr marL="342900" indent="-342900" defTabSz="357188">
              <a:lnSpc>
                <a:spcPct val="150000"/>
              </a:lnSpc>
              <a:buFont typeface="Wingdings" pitchFamily="2" charset="2"/>
              <a:buChar char="Ø"/>
              <a:tabLst>
                <a:tab pos="357188" algn="l"/>
              </a:tabLst>
            </a:pPr>
            <a:r>
              <a:rPr lang="en-US" altLang="zh-CN" sz="4000" b="1" i="1" dirty="0" smtClean="0">
                <a:solidFill>
                  <a:srgbClr val="0000FF"/>
                </a:solidFill>
                <a:cs typeface="Arial" panose="020B0604020202020204" pitchFamily="34" charset="0"/>
              </a:rPr>
              <a:t> Principle and characters of magnetron sputtering</a:t>
            </a:r>
          </a:p>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Devices &amp; infrastructures for DLC coatings in LICP </a:t>
            </a:r>
          </a:p>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Research &amp; Applications as solid lubricant material</a:t>
            </a:r>
          </a:p>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Research &amp; Applications as resistive electrodes </a:t>
            </a:r>
            <a:endParaRPr lang="en-US" altLang="zh-CN" sz="2400" b="1" i="1" dirty="0" smtClean="0">
              <a:solidFill>
                <a:schemeClr val="accent1">
                  <a:lumMod val="40000"/>
                  <a:lumOff val="60000"/>
                </a:schemeClr>
              </a:solidFill>
              <a:cs typeface="Arial" panose="020B0604020202020204" pitchFamily="34" charset="0"/>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7"/>
          <p:cNvSpPr txBox="1"/>
          <p:nvPr/>
        </p:nvSpPr>
        <p:spPr>
          <a:xfrm>
            <a:off x="382308" y="1824616"/>
            <a:ext cx="11715750" cy="3785652"/>
          </a:xfrm>
          <a:prstGeom prst="rect">
            <a:avLst/>
          </a:prstGeom>
          <a:noFill/>
        </p:spPr>
        <p:txBody>
          <a:bodyPr wrap="square" rtlCol="0">
            <a:spAutoFit/>
          </a:bodyPr>
          <a:lstStyle/>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Principle and characters of magnetron sputtering</a:t>
            </a:r>
          </a:p>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Devices &amp; infrastructures for DLC coatings in LICP </a:t>
            </a:r>
          </a:p>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Research &amp; Applications as solid lubricant material</a:t>
            </a:r>
          </a:p>
          <a:p>
            <a:pPr marL="342900" indent="-342900" defTabSz="357188">
              <a:lnSpc>
                <a:spcPct val="150000"/>
              </a:lnSpc>
              <a:buFont typeface="Wingdings" pitchFamily="2" charset="2"/>
              <a:buChar char="Ø"/>
              <a:tabLst>
                <a:tab pos="357188" algn="l"/>
              </a:tabLst>
            </a:pPr>
            <a:r>
              <a:rPr lang="en-US" altLang="zh-CN" sz="4000" b="1" i="1" dirty="0" smtClean="0">
                <a:solidFill>
                  <a:srgbClr val="0000FF"/>
                </a:solidFill>
                <a:cs typeface="Arial" panose="020B0604020202020204" pitchFamily="34" charset="0"/>
              </a:rPr>
              <a:t> Research &amp; Applications as resistive electrodes </a:t>
            </a:r>
            <a:endParaRPr lang="en-US" altLang="zh-CN" sz="2400" b="1" i="1" dirty="0" smtClean="0">
              <a:solidFill>
                <a:srgbClr val="0000FF"/>
              </a:solidFill>
              <a:cs typeface="Arial" panose="020B0604020202020204" pitchFamily="34" charset="0"/>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1"/>
          <p:cNvSpPr txBox="1">
            <a:spLocks/>
          </p:cNvSpPr>
          <p:nvPr/>
        </p:nvSpPr>
        <p:spPr>
          <a:xfrm>
            <a:off x="343397" y="153390"/>
            <a:ext cx="9888423"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Deposition DLC for resistive electrode</a:t>
            </a:r>
            <a:endParaRPr lang="zh-CN" altLang="en-US" sz="3600" dirty="0"/>
          </a:p>
        </p:txBody>
      </p:sp>
      <p:sp>
        <p:nvSpPr>
          <p:cNvPr id="28" name="圆角矩形 27"/>
          <p:cNvSpPr/>
          <p:nvPr/>
        </p:nvSpPr>
        <p:spPr>
          <a:xfrm>
            <a:off x="2514600" y="1231290"/>
            <a:ext cx="1085850" cy="4849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Sample Clamping</a:t>
            </a:r>
            <a:endParaRPr lang="zh-CN" altLang="en-US" sz="1400" b="1" dirty="0">
              <a:latin typeface="Arial" panose="020B0604020202020204" pitchFamily="34" charset="0"/>
              <a:cs typeface="Arial" panose="020B0604020202020204" pitchFamily="34" charset="0"/>
            </a:endParaRPr>
          </a:p>
        </p:txBody>
      </p:sp>
      <p:sp>
        <p:nvSpPr>
          <p:cNvPr id="29" name="圆角矩形 28"/>
          <p:cNvSpPr/>
          <p:nvPr/>
        </p:nvSpPr>
        <p:spPr>
          <a:xfrm>
            <a:off x="3943643" y="1231289"/>
            <a:ext cx="1237958" cy="4849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Vacuum Pumping</a:t>
            </a:r>
            <a:endParaRPr lang="zh-CN" altLang="en-US" sz="1400" b="1" baseline="30000" dirty="0">
              <a:latin typeface="Arial" panose="020B0604020202020204" pitchFamily="34" charset="0"/>
              <a:cs typeface="Arial" panose="020B0604020202020204" pitchFamily="34" charset="0"/>
            </a:endParaRPr>
          </a:p>
        </p:txBody>
      </p:sp>
      <p:cxnSp>
        <p:nvCxnSpPr>
          <p:cNvPr id="33" name="直接箭头连接符 32"/>
          <p:cNvCxnSpPr>
            <a:stCxn id="28" idx="3"/>
            <a:endCxn id="29" idx="1"/>
          </p:cNvCxnSpPr>
          <p:nvPr/>
        </p:nvCxnSpPr>
        <p:spPr>
          <a:xfrm>
            <a:off x="3600450" y="1473777"/>
            <a:ext cx="343193" cy="0"/>
          </a:xfrm>
          <a:prstGeom prst="straightConnector1">
            <a:avLst/>
          </a:prstGeom>
          <a:ln w="38100">
            <a:solidFill>
              <a:schemeClr val="tx1"/>
            </a:solidFill>
            <a:tailEnd type="triangle"/>
          </a:ln>
        </p:spPr>
        <p:style>
          <a:lnRef idx="3">
            <a:schemeClr val="accent1"/>
          </a:lnRef>
          <a:fillRef idx="0">
            <a:schemeClr val="accent1"/>
          </a:fillRef>
          <a:effectRef idx="2">
            <a:schemeClr val="accent1"/>
          </a:effectRef>
          <a:fontRef idx="minor">
            <a:schemeClr val="tx1"/>
          </a:fontRef>
        </p:style>
      </p:cxnSp>
      <p:pic>
        <p:nvPicPr>
          <p:cNvPr id="52" name="图片 3"/>
          <p:cNvPicPr>
            <a:picLocks noChangeAspect="1"/>
          </p:cNvPicPr>
          <p:nvPr/>
        </p:nvPicPr>
        <p:blipFill>
          <a:blip r:embed="rId3" cstate="print">
            <a:extLst>
              <a:ext uri="{28A0092B-C50C-407E-A947-70E740481C1C}">
                <a14:useLocalDpi xmlns:a14="http://schemas.microsoft.com/office/drawing/2010/main" xmlns="" val="0"/>
              </a:ext>
            </a:extLst>
          </a:blip>
          <a:srcRect l="10913"/>
          <a:stretch>
            <a:fillRect/>
          </a:stretch>
        </p:blipFill>
        <p:spPr bwMode="auto">
          <a:xfrm>
            <a:off x="552450" y="2159762"/>
            <a:ext cx="2730299" cy="204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2" name="组合 71"/>
          <p:cNvGrpSpPr/>
          <p:nvPr/>
        </p:nvGrpSpPr>
        <p:grpSpPr>
          <a:xfrm>
            <a:off x="5962296" y="1263105"/>
            <a:ext cx="5905855" cy="4809083"/>
            <a:chOff x="6038496" y="1491705"/>
            <a:chExt cx="5905855" cy="4809083"/>
          </a:xfrm>
        </p:grpSpPr>
        <p:grpSp>
          <p:nvGrpSpPr>
            <p:cNvPr id="50" name="组合 49"/>
            <p:cNvGrpSpPr/>
            <p:nvPr/>
          </p:nvGrpSpPr>
          <p:grpSpPr>
            <a:xfrm>
              <a:off x="6038496" y="1491705"/>
              <a:ext cx="5905855" cy="4300538"/>
              <a:chOff x="5108302" y="1412875"/>
              <a:chExt cx="5905855" cy="4300538"/>
            </a:xfrm>
          </p:grpSpPr>
          <p:pic>
            <p:nvPicPr>
              <p:cNvPr id="17" name="图片 65" descr="IMG_4761"/>
              <p:cNvPicPr>
                <a:picLocks noChangeAspect="1" noChangeArrowheads="1"/>
              </p:cNvPicPr>
              <p:nvPr/>
            </p:nvPicPr>
            <p:blipFill>
              <a:blip r:embed="rId4" cstate="print"/>
              <a:srcRect/>
              <a:stretch>
                <a:fillRect/>
              </a:stretch>
            </p:blipFill>
            <p:spPr bwMode="auto">
              <a:xfrm>
                <a:off x="5108302" y="1412875"/>
                <a:ext cx="2954337" cy="2012950"/>
              </a:xfrm>
              <a:prstGeom prst="rect">
                <a:avLst/>
              </a:prstGeom>
              <a:noFill/>
              <a:ln w="9525">
                <a:noFill/>
                <a:miter lim="800000"/>
                <a:headEnd/>
                <a:tailEnd/>
              </a:ln>
            </p:spPr>
          </p:pic>
          <p:pic>
            <p:nvPicPr>
              <p:cNvPr id="18" name="图片 66"/>
              <p:cNvPicPr>
                <a:picLocks noChangeAspect="1"/>
              </p:cNvPicPr>
              <p:nvPr/>
            </p:nvPicPr>
            <p:blipFill>
              <a:blip r:embed="rId5" cstate="print"/>
              <a:srcRect/>
              <a:stretch>
                <a:fillRect/>
              </a:stretch>
            </p:blipFill>
            <p:spPr bwMode="auto">
              <a:xfrm>
                <a:off x="8137253" y="1420813"/>
                <a:ext cx="2876904" cy="2008187"/>
              </a:xfrm>
              <a:prstGeom prst="rect">
                <a:avLst/>
              </a:prstGeom>
              <a:noFill/>
              <a:ln w="9525">
                <a:noFill/>
                <a:miter lim="800000"/>
                <a:headEnd/>
                <a:tailEnd/>
              </a:ln>
            </p:spPr>
          </p:pic>
          <p:sp>
            <p:nvSpPr>
              <p:cNvPr id="20" name="椭圆 1"/>
              <p:cNvSpPr>
                <a:spLocks noChangeArrowheads="1"/>
              </p:cNvSpPr>
              <p:nvPr/>
            </p:nvSpPr>
            <p:spPr bwMode="auto">
              <a:xfrm>
                <a:off x="6433864" y="1908175"/>
                <a:ext cx="1123950" cy="617538"/>
              </a:xfrm>
              <a:prstGeom prst="ellipse">
                <a:avLst/>
              </a:prstGeom>
              <a:noFill/>
              <a:ln w="25400" algn="ctr">
                <a:solidFill>
                  <a:srgbClr val="FF0000"/>
                </a:solidFill>
                <a:round/>
                <a:headEnd/>
                <a:tailEnd/>
              </a:ln>
            </p:spPr>
            <p:txBody>
              <a:bodyPr>
                <a:spAutoFit/>
              </a:bodyPr>
              <a:lstStyle/>
              <a:p>
                <a:pPr eaLnBrk="1" hangingPunct="1">
                  <a:spcBef>
                    <a:spcPct val="50000"/>
                  </a:spcBef>
                </a:pPr>
                <a:endParaRPr lang="zh-CN" altLang="en-US"/>
              </a:p>
            </p:txBody>
          </p:sp>
          <p:pic>
            <p:nvPicPr>
              <p:cNvPr id="21" name="图片 9"/>
              <p:cNvPicPr>
                <a:picLocks noChangeAspect="1"/>
              </p:cNvPicPr>
              <p:nvPr/>
            </p:nvPicPr>
            <p:blipFill>
              <a:blip r:embed="rId6" cstate="print"/>
              <a:srcRect/>
              <a:stretch>
                <a:fillRect/>
              </a:stretch>
            </p:blipFill>
            <p:spPr bwMode="auto">
              <a:xfrm>
                <a:off x="5108302" y="3744913"/>
                <a:ext cx="2954337" cy="1968500"/>
              </a:xfrm>
              <a:prstGeom prst="rect">
                <a:avLst/>
              </a:prstGeom>
              <a:noFill/>
              <a:ln w="9525">
                <a:noFill/>
                <a:miter lim="800000"/>
                <a:headEnd/>
                <a:tailEnd/>
              </a:ln>
            </p:spPr>
          </p:pic>
          <p:cxnSp>
            <p:nvCxnSpPr>
              <p:cNvPr id="22" name="直接连接符 3"/>
              <p:cNvCxnSpPr>
                <a:cxnSpLocks noChangeShapeType="1"/>
                <a:stCxn id="20" idx="0"/>
              </p:cNvCxnSpPr>
              <p:nvPr/>
            </p:nvCxnSpPr>
            <p:spPr bwMode="auto">
              <a:xfrm flipV="1">
                <a:off x="6995839" y="1420813"/>
                <a:ext cx="1141413" cy="487362"/>
              </a:xfrm>
              <a:prstGeom prst="line">
                <a:avLst/>
              </a:prstGeom>
              <a:noFill/>
              <a:ln w="25400" algn="ctr">
                <a:solidFill>
                  <a:srgbClr val="FF0000"/>
                </a:solidFill>
                <a:round/>
                <a:headEnd/>
                <a:tailEnd/>
              </a:ln>
            </p:spPr>
          </p:cxnSp>
          <p:cxnSp>
            <p:nvCxnSpPr>
              <p:cNvPr id="23" name="直接连接符 72"/>
              <p:cNvCxnSpPr>
                <a:cxnSpLocks noChangeShapeType="1"/>
              </p:cNvCxnSpPr>
              <p:nvPr/>
            </p:nvCxnSpPr>
            <p:spPr bwMode="auto">
              <a:xfrm>
                <a:off x="6887889" y="2532063"/>
                <a:ext cx="1249363" cy="893762"/>
              </a:xfrm>
              <a:prstGeom prst="line">
                <a:avLst/>
              </a:prstGeom>
              <a:noFill/>
              <a:ln w="25400" algn="ctr">
                <a:solidFill>
                  <a:srgbClr val="FF0000"/>
                </a:solidFill>
                <a:round/>
                <a:headEnd/>
                <a:tailEnd/>
              </a:ln>
            </p:spPr>
          </p:cxnSp>
        </p:grpSp>
        <p:sp>
          <p:nvSpPr>
            <p:cNvPr id="27" name="TextBox 24"/>
            <p:cNvSpPr txBox="1">
              <a:spLocks noChangeArrowheads="1"/>
            </p:cNvSpPr>
            <p:nvPr/>
          </p:nvSpPr>
          <p:spPr bwMode="auto">
            <a:xfrm>
              <a:off x="11374164" y="5932488"/>
              <a:ext cx="312738" cy="368300"/>
            </a:xfrm>
            <a:prstGeom prst="rect">
              <a:avLst/>
            </a:prstGeom>
            <a:noFill/>
            <a:ln w="9525">
              <a:noFill/>
              <a:miter lim="800000"/>
              <a:headEnd/>
              <a:tailEnd/>
            </a:ln>
          </p:spPr>
          <p:txBody>
            <a:bodyPr wrap="none">
              <a:spAutoFit/>
            </a:bodyPr>
            <a:lstStyle/>
            <a:p>
              <a:r>
                <a:rPr lang="en-US" altLang="zh-CN" sz="1800" b="1">
                  <a:solidFill>
                    <a:schemeClr val="bg2"/>
                  </a:solidFill>
                </a:rPr>
                <a:t>9</a:t>
              </a:r>
              <a:endParaRPr lang="zh-CN" altLang="en-US" sz="1800" b="1">
                <a:solidFill>
                  <a:schemeClr val="bg2"/>
                </a:solidFill>
              </a:endParaRPr>
            </a:p>
          </p:txBody>
        </p:sp>
        <p:pic>
          <p:nvPicPr>
            <p:cNvPr id="64" name="Picture 2"/>
            <p:cNvPicPr>
              <a:picLocks noChangeAspect="1" noChangeArrowheads="1"/>
            </p:cNvPicPr>
            <p:nvPr/>
          </p:nvPicPr>
          <p:blipFill>
            <a:blip r:embed="rId7" cstate="print"/>
            <a:srcRect l="9001" r="3990"/>
            <a:stretch>
              <a:fillRect/>
            </a:stretch>
          </p:blipFill>
          <p:spPr bwMode="auto">
            <a:xfrm>
              <a:off x="9068835" y="3794700"/>
              <a:ext cx="2856465" cy="1977450"/>
            </a:xfrm>
            <a:prstGeom prst="rect">
              <a:avLst/>
            </a:prstGeom>
            <a:noFill/>
            <a:ln w="9525">
              <a:noFill/>
              <a:miter lim="800000"/>
              <a:headEnd/>
              <a:tailEnd/>
            </a:ln>
          </p:spPr>
        </p:pic>
        <p:sp>
          <p:nvSpPr>
            <p:cNvPr id="65" name="椭圆 64"/>
            <p:cNvSpPr/>
            <p:nvPr/>
          </p:nvSpPr>
          <p:spPr bwMode="auto">
            <a:xfrm>
              <a:off x="9988196" y="4629151"/>
              <a:ext cx="927454" cy="519351"/>
            </a:xfrm>
            <a:prstGeom prst="ellipse">
              <a:avLst/>
            </a:prstGeom>
            <a:noFill/>
            <a:ln w="25400" cap="flat" cmpd="sng" algn="ctr">
              <a:solidFill>
                <a:srgbClr val="0000FF"/>
              </a:solidFill>
              <a:prstDash val="solid"/>
              <a:round/>
              <a:headEnd type="none" w="med" len="med"/>
              <a:tailEnd type="none" w="med" len="med"/>
            </a:ln>
            <a:effectLst/>
          </p:spPr>
          <p:txBody>
            <a:bodyPr wrap="square">
              <a:spAutoFit/>
            </a:bodyPr>
            <a:lstStyle/>
            <a:p>
              <a:pPr eaLnBrk="1" hangingPunct="1">
                <a:spcBef>
                  <a:spcPct val="50000"/>
                </a:spcBef>
                <a:defRPr/>
              </a:pPr>
              <a:endParaRPr lang="zh-CN" altLang="en-US"/>
            </a:p>
          </p:txBody>
        </p:sp>
        <p:cxnSp>
          <p:nvCxnSpPr>
            <p:cNvPr id="66" name="直接连接符 80"/>
            <p:cNvCxnSpPr>
              <a:cxnSpLocks noChangeShapeType="1"/>
              <a:endCxn id="65" idx="1"/>
            </p:cNvCxnSpPr>
            <p:nvPr/>
          </p:nvCxnSpPr>
          <p:spPr bwMode="auto">
            <a:xfrm>
              <a:off x="8953146" y="3820568"/>
              <a:ext cx="1170873" cy="884640"/>
            </a:xfrm>
            <a:prstGeom prst="line">
              <a:avLst/>
            </a:prstGeom>
            <a:noFill/>
            <a:ln w="25400" algn="ctr">
              <a:solidFill>
                <a:srgbClr val="0000FF"/>
              </a:solidFill>
              <a:round/>
              <a:headEnd/>
              <a:tailEnd/>
            </a:ln>
          </p:spPr>
        </p:cxnSp>
        <p:cxnSp>
          <p:nvCxnSpPr>
            <p:cNvPr id="67" name="直接连接符 83"/>
            <p:cNvCxnSpPr>
              <a:cxnSpLocks noChangeShapeType="1"/>
              <a:endCxn id="65" idx="3"/>
            </p:cNvCxnSpPr>
            <p:nvPr/>
          </p:nvCxnSpPr>
          <p:spPr bwMode="auto">
            <a:xfrm flipV="1">
              <a:off x="8992833" y="5072445"/>
              <a:ext cx="1131186" cy="694399"/>
            </a:xfrm>
            <a:prstGeom prst="line">
              <a:avLst/>
            </a:prstGeom>
            <a:noFill/>
            <a:ln w="25400" algn="ctr">
              <a:solidFill>
                <a:srgbClr val="0000FF"/>
              </a:solidFill>
              <a:round/>
              <a:headEnd/>
              <a:tailEnd/>
            </a:ln>
          </p:spPr>
        </p:cxnSp>
        <p:cxnSp>
          <p:nvCxnSpPr>
            <p:cNvPr id="68" name="直接箭头连接符 67"/>
            <p:cNvCxnSpPr/>
            <p:nvPr/>
          </p:nvCxnSpPr>
          <p:spPr>
            <a:xfrm flipH="1">
              <a:off x="10595131" y="3486150"/>
              <a:ext cx="2004" cy="315237"/>
            </a:xfrm>
            <a:prstGeom prst="straightConnector1">
              <a:avLst/>
            </a:prstGeom>
            <a:ln w="63500">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
        <p:nvSpPr>
          <p:cNvPr id="87" name="圆角矩形 86"/>
          <p:cNvSpPr/>
          <p:nvPr/>
        </p:nvSpPr>
        <p:spPr>
          <a:xfrm>
            <a:off x="1238250" y="1231290"/>
            <a:ext cx="989548" cy="4849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Sample Baking</a:t>
            </a:r>
            <a:endParaRPr lang="zh-CN" altLang="en-US" sz="1400" b="1" dirty="0">
              <a:latin typeface="Arial" panose="020B0604020202020204" pitchFamily="34" charset="0"/>
              <a:cs typeface="Arial" panose="020B0604020202020204" pitchFamily="34" charset="0"/>
            </a:endParaRPr>
          </a:p>
        </p:txBody>
      </p:sp>
      <p:sp>
        <p:nvSpPr>
          <p:cNvPr id="91" name="上箭头 90"/>
          <p:cNvSpPr/>
          <p:nvPr/>
        </p:nvSpPr>
        <p:spPr>
          <a:xfrm>
            <a:off x="1485900" y="1790700"/>
            <a:ext cx="47625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箭头连接符 97"/>
          <p:cNvCxnSpPr>
            <a:stCxn id="87" idx="3"/>
            <a:endCxn id="28" idx="1"/>
          </p:cNvCxnSpPr>
          <p:nvPr/>
        </p:nvCxnSpPr>
        <p:spPr>
          <a:xfrm>
            <a:off x="2227798" y="1473777"/>
            <a:ext cx="28680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圆角矩形 120"/>
          <p:cNvSpPr/>
          <p:nvPr/>
        </p:nvSpPr>
        <p:spPr>
          <a:xfrm>
            <a:off x="3943643" y="2012339"/>
            <a:ext cx="1237958" cy="4849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Sample Pre-treating</a:t>
            </a:r>
            <a:endParaRPr lang="zh-CN" altLang="en-US" sz="1400" b="1" baseline="30000" dirty="0">
              <a:latin typeface="Arial" panose="020B0604020202020204" pitchFamily="34" charset="0"/>
              <a:cs typeface="Arial" panose="020B0604020202020204" pitchFamily="34" charset="0"/>
            </a:endParaRPr>
          </a:p>
        </p:txBody>
      </p:sp>
      <p:sp>
        <p:nvSpPr>
          <p:cNvPr id="122" name="圆角矩形 121"/>
          <p:cNvSpPr/>
          <p:nvPr/>
        </p:nvSpPr>
        <p:spPr>
          <a:xfrm>
            <a:off x="3943643" y="2793389"/>
            <a:ext cx="1237958" cy="4849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Deposition</a:t>
            </a:r>
            <a:endParaRPr lang="zh-CN" altLang="en-US" sz="1400" b="1" baseline="30000" dirty="0">
              <a:latin typeface="Arial" panose="020B0604020202020204" pitchFamily="34" charset="0"/>
              <a:cs typeface="Arial" panose="020B0604020202020204" pitchFamily="34" charset="0"/>
            </a:endParaRPr>
          </a:p>
        </p:txBody>
      </p:sp>
      <p:sp>
        <p:nvSpPr>
          <p:cNvPr id="123" name="圆角矩形 122"/>
          <p:cNvSpPr/>
          <p:nvPr/>
        </p:nvSpPr>
        <p:spPr>
          <a:xfrm>
            <a:off x="3943643" y="3605612"/>
            <a:ext cx="1237958" cy="4849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Cooling in Vacuum</a:t>
            </a:r>
            <a:endParaRPr lang="zh-CN" altLang="en-US" sz="1400" b="1" baseline="30000" dirty="0">
              <a:latin typeface="Arial" panose="020B0604020202020204" pitchFamily="34" charset="0"/>
              <a:cs typeface="Arial" panose="020B0604020202020204" pitchFamily="34" charset="0"/>
            </a:endParaRPr>
          </a:p>
        </p:txBody>
      </p:sp>
      <p:sp>
        <p:nvSpPr>
          <p:cNvPr id="124" name="圆角矩形 123"/>
          <p:cNvSpPr/>
          <p:nvPr/>
        </p:nvSpPr>
        <p:spPr>
          <a:xfrm>
            <a:off x="3886492" y="4424762"/>
            <a:ext cx="1333207" cy="4849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Sample </a:t>
            </a:r>
          </a:p>
          <a:p>
            <a:pPr algn="ctr"/>
            <a:r>
              <a:rPr lang="en-US" altLang="zh-CN" sz="1400" b="1" dirty="0" smtClean="0">
                <a:latin typeface="Arial" panose="020B0604020202020204" pitchFamily="34" charset="0"/>
                <a:cs typeface="Arial" panose="020B0604020202020204" pitchFamily="34" charset="0"/>
              </a:rPr>
              <a:t>taking down</a:t>
            </a:r>
            <a:endParaRPr lang="zh-CN" altLang="en-US" sz="1400" b="1" dirty="0">
              <a:latin typeface="Arial" panose="020B0604020202020204" pitchFamily="34" charset="0"/>
              <a:cs typeface="Arial" panose="020B0604020202020204" pitchFamily="34" charset="0"/>
            </a:endParaRPr>
          </a:p>
        </p:txBody>
      </p:sp>
      <p:sp>
        <p:nvSpPr>
          <p:cNvPr id="125" name="圆角矩形 124"/>
          <p:cNvSpPr/>
          <p:nvPr/>
        </p:nvSpPr>
        <p:spPr>
          <a:xfrm>
            <a:off x="3848393" y="5231789"/>
            <a:ext cx="1428457" cy="4849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Measurement</a:t>
            </a:r>
          </a:p>
        </p:txBody>
      </p:sp>
      <p:sp>
        <p:nvSpPr>
          <p:cNvPr id="126" name="上箭头 125"/>
          <p:cNvSpPr/>
          <p:nvPr/>
        </p:nvSpPr>
        <p:spPr>
          <a:xfrm rot="16200000">
            <a:off x="3314700" y="5353050"/>
            <a:ext cx="47625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右大括号 127"/>
          <p:cNvSpPr/>
          <p:nvPr/>
        </p:nvSpPr>
        <p:spPr>
          <a:xfrm>
            <a:off x="5353050" y="1352550"/>
            <a:ext cx="285750" cy="35052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29" name="直接箭头连接符 128"/>
          <p:cNvCxnSpPr>
            <a:stCxn id="29" idx="2"/>
            <a:endCxn id="121" idx="0"/>
          </p:cNvCxnSpPr>
          <p:nvPr/>
        </p:nvCxnSpPr>
        <p:spPr>
          <a:xfrm>
            <a:off x="4562622" y="1716264"/>
            <a:ext cx="0" cy="2960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接箭头连接符 131"/>
          <p:cNvCxnSpPr>
            <a:stCxn id="121" idx="2"/>
            <a:endCxn id="122" idx="0"/>
          </p:cNvCxnSpPr>
          <p:nvPr/>
        </p:nvCxnSpPr>
        <p:spPr>
          <a:xfrm>
            <a:off x="4562622" y="2497314"/>
            <a:ext cx="0" cy="2960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a:stCxn id="122" idx="2"/>
            <a:endCxn id="123" idx="0"/>
          </p:cNvCxnSpPr>
          <p:nvPr/>
        </p:nvCxnSpPr>
        <p:spPr>
          <a:xfrm>
            <a:off x="4562622" y="3278364"/>
            <a:ext cx="0" cy="3272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接箭头连接符 137"/>
          <p:cNvCxnSpPr>
            <a:stCxn id="123" idx="2"/>
            <a:endCxn id="124" idx="0"/>
          </p:cNvCxnSpPr>
          <p:nvPr/>
        </p:nvCxnSpPr>
        <p:spPr>
          <a:xfrm flipH="1">
            <a:off x="4553096" y="4090587"/>
            <a:ext cx="9526" cy="3341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接箭头连接符 140"/>
          <p:cNvCxnSpPr>
            <a:stCxn id="124" idx="2"/>
            <a:endCxn id="125" idx="0"/>
          </p:cNvCxnSpPr>
          <p:nvPr/>
        </p:nvCxnSpPr>
        <p:spPr>
          <a:xfrm>
            <a:off x="4553096" y="4909737"/>
            <a:ext cx="9526" cy="3220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544513" y="4424762"/>
            <a:ext cx="2770187" cy="2069611"/>
            <a:chOff x="544513" y="4424762"/>
            <a:chExt cx="2770187" cy="2069611"/>
          </a:xfrm>
        </p:grpSpPr>
        <p:pic>
          <p:nvPicPr>
            <p:cNvPr id="39"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544513" y="4424762"/>
              <a:ext cx="2757488" cy="2069611"/>
            </a:xfrm>
            <a:prstGeom prst="rect">
              <a:avLst/>
            </a:prstGeom>
            <a:noFill/>
          </p:spPr>
        </p:pic>
        <p:pic>
          <p:nvPicPr>
            <p:cNvPr id="40" name="Picture 3"/>
            <p:cNvPicPr>
              <a:picLocks noChangeAspect="1" noChangeArrowheads="1"/>
            </p:cNvPicPr>
            <p:nvPr/>
          </p:nvPicPr>
          <p:blipFill>
            <a:blip r:embed="rId9" cstate="print"/>
            <a:srcRect/>
            <a:stretch>
              <a:fillRect/>
            </a:stretch>
          </p:blipFill>
          <p:spPr bwMode="auto">
            <a:xfrm>
              <a:off x="2220474" y="4437131"/>
              <a:ext cx="1094226" cy="820669"/>
            </a:xfrm>
            <a:prstGeom prst="rect">
              <a:avLst/>
            </a:prstGeom>
            <a:noFill/>
            <a:ln w="12700">
              <a:solidFill>
                <a:srgbClr val="FF0000"/>
              </a:solidFill>
              <a:miter lim="800000"/>
              <a:headEnd/>
              <a:tailEnd/>
            </a:ln>
          </p:spPr>
        </p:pic>
      </p:grpSp>
      <p:sp>
        <p:nvSpPr>
          <p:cNvPr id="41" name="矩形 40"/>
          <p:cNvSpPr/>
          <p:nvPr/>
        </p:nvSpPr>
        <p:spPr>
          <a:xfrm>
            <a:off x="3788978" y="5852449"/>
            <a:ext cx="8066694" cy="990015"/>
          </a:xfrm>
          <a:prstGeom prst="rect">
            <a:avLst/>
          </a:prstGeom>
        </p:spPr>
        <p:txBody>
          <a:bodyPr wrap="square">
            <a:spAutoFit/>
          </a:bodyPr>
          <a:lstStyle/>
          <a:p>
            <a:pPr marL="457200" indent="-457200">
              <a:lnSpc>
                <a:spcPts val="1600"/>
              </a:lnSpc>
              <a:spcAft>
                <a:spcPts val="600"/>
              </a:spcAft>
              <a:buFont typeface="Wingdings" panose="05000000000000000000" pitchFamily="2" charset="2"/>
              <a:buChar char="Ø"/>
            </a:pPr>
            <a:r>
              <a:rPr lang="en-US" altLang="zh-CN" b="1" i="1" dirty="0" smtClean="0">
                <a:solidFill>
                  <a:srgbClr val="0000FF"/>
                </a:solidFill>
              </a:rPr>
              <a:t>Resistive DLC prepared by magnetron sputtering the high purity graphite targets</a:t>
            </a:r>
          </a:p>
          <a:p>
            <a:pPr marL="457200" indent="-457200">
              <a:lnSpc>
                <a:spcPts val="1600"/>
              </a:lnSpc>
              <a:spcAft>
                <a:spcPts val="600"/>
              </a:spcAft>
              <a:buFont typeface="Wingdings" panose="05000000000000000000" pitchFamily="2" charset="2"/>
              <a:buChar char="Ø"/>
            </a:pPr>
            <a:r>
              <a:rPr kumimoji="1" lang="en-US" altLang="zh-CN" b="1" i="1" dirty="0" smtClean="0">
                <a:solidFill>
                  <a:srgbClr val="0000FF"/>
                </a:solidFill>
                <a:cs typeface="Arial" pitchFamily="34" charset="0"/>
              </a:rPr>
              <a:t>Resistivity controlled by adjusting target power, deposition time, vacuum degree, and so on.</a:t>
            </a: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3" cstate="print"/>
          <a:srcRect/>
          <a:stretch>
            <a:fillRect/>
          </a:stretch>
        </p:blipFill>
        <p:spPr bwMode="auto">
          <a:xfrm>
            <a:off x="419428" y="1136486"/>
            <a:ext cx="3900324" cy="2573727"/>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8071950" y="1183782"/>
            <a:ext cx="3925611" cy="2768440"/>
          </a:xfrm>
          <a:prstGeom prst="rect">
            <a:avLst/>
          </a:prstGeom>
          <a:noFill/>
          <a:ln w="9525">
            <a:noFill/>
            <a:miter lim="800000"/>
            <a:headEnd/>
            <a:tailEnd/>
          </a:ln>
        </p:spPr>
      </p:pic>
      <p:pic>
        <p:nvPicPr>
          <p:cNvPr id="13" name="Picture 12"/>
          <p:cNvPicPr>
            <a:picLocks noChangeAspect="1" noChangeArrowheads="1"/>
          </p:cNvPicPr>
          <p:nvPr/>
        </p:nvPicPr>
        <p:blipFill>
          <a:blip r:embed="rId5" cstate="print"/>
          <a:srcRect/>
          <a:stretch>
            <a:fillRect/>
          </a:stretch>
        </p:blipFill>
        <p:spPr bwMode="auto">
          <a:xfrm>
            <a:off x="4314052" y="1160792"/>
            <a:ext cx="3764808" cy="2591402"/>
          </a:xfrm>
          <a:prstGeom prst="rect">
            <a:avLst/>
          </a:prstGeom>
          <a:noFill/>
          <a:ln w="9525">
            <a:noFill/>
            <a:miter lim="800000"/>
            <a:headEnd/>
            <a:tailEnd/>
          </a:ln>
        </p:spPr>
      </p:pic>
      <p:sp>
        <p:nvSpPr>
          <p:cNvPr id="14" name="TextBox 13"/>
          <p:cNvSpPr txBox="1"/>
          <p:nvPr/>
        </p:nvSpPr>
        <p:spPr>
          <a:xfrm>
            <a:off x="4792712" y="4209396"/>
            <a:ext cx="7241628" cy="2169825"/>
          </a:xfrm>
          <a:prstGeom prst="rect">
            <a:avLst/>
          </a:prstGeom>
          <a:noFill/>
        </p:spPr>
        <p:txBody>
          <a:bodyPr wrap="square" rtlCol="0">
            <a:spAutoFit/>
          </a:bodyPr>
          <a:lstStyle/>
          <a:p>
            <a:pPr>
              <a:lnSpc>
                <a:spcPct val="150000"/>
              </a:lnSpc>
              <a:buFont typeface="Wingdings" pitchFamily="2" charset="2"/>
              <a:buChar char="Ø"/>
            </a:pPr>
            <a:r>
              <a:rPr lang="en-US" altLang="zh-CN" b="1" dirty="0" smtClean="0">
                <a:solidFill>
                  <a:srgbClr val="0000FF"/>
                </a:solidFill>
              </a:rPr>
              <a:t> The resistance is greatly effected by the target current</a:t>
            </a:r>
          </a:p>
          <a:p>
            <a:pPr>
              <a:lnSpc>
                <a:spcPct val="150000"/>
              </a:lnSpc>
              <a:buFont typeface="Wingdings" pitchFamily="2" charset="2"/>
              <a:buChar char="Ø"/>
            </a:pPr>
            <a:r>
              <a:rPr lang="en-US" altLang="zh-CN" b="1" dirty="0" smtClean="0">
                <a:solidFill>
                  <a:srgbClr val="0000FF"/>
                </a:solidFill>
              </a:rPr>
              <a:t> The smaller  target current, the better uniform of resistivity</a:t>
            </a:r>
          </a:p>
          <a:p>
            <a:pPr>
              <a:lnSpc>
                <a:spcPct val="150000"/>
              </a:lnSpc>
              <a:buFont typeface="Wingdings" pitchFamily="2" charset="2"/>
              <a:buChar char="Ø"/>
            </a:pPr>
            <a:r>
              <a:rPr lang="en-US" altLang="zh-CN" b="1" dirty="0" smtClean="0">
                <a:solidFill>
                  <a:srgbClr val="0000FF"/>
                </a:solidFill>
              </a:rPr>
              <a:t>The resistivity tends to decrease with the increasing of the target current and deposition time</a:t>
            </a:r>
          </a:p>
          <a:p>
            <a:pPr>
              <a:lnSpc>
                <a:spcPct val="150000"/>
              </a:lnSpc>
              <a:buFont typeface="Wingdings" pitchFamily="2" charset="2"/>
              <a:buChar char="Ø"/>
            </a:pPr>
            <a:r>
              <a:rPr lang="en-US" altLang="zh-CN" b="1" dirty="0" smtClean="0">
                <a:solidFill>
                  <a:srgbClr val="0000FF"/>
                </a:solidFill>
              </a:rPr>
              <a:t> The larger thickness of the DLC, the smaller resistivity</a:t>
            </a:r>
            <a:endParaRPr lang="zh-CN" altLang="en-US" b="1" dirty="0">
              <a:solidFill>
                <a:srgbClr val="0000FF"/>
              </a:solidFill>
            </a:endParaRPr>
          </a:p>
        </p:txBody>
      </p:sp>
      <p:sp>
        <p:nvSpPr>
          <p:cNvPr id="16" name="标题 11"/>
          <p:cNvSpPr txBox="1">
            <a:spLocks/>
          </p:cNvSpPr>
          <p:nvPr/>
        </p:nvSpPr>
        <p:spPr>
          <a:xfrm>
            <a:off x="343397" y="153390"/>
            <a:ext cx="7381705"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Resistivity </a:t>
            </a:r>
            <a:r>
              <a:rPr lang="en-US" altLang="zh-CN" sz="3600" b="1" dirty="0" err="1" smtClean="0">
                <a:solidFill>
                  <a:srgbClr val="0000FF"/>
                </a:solidFill>
                <a:latin typeface="Arial" panose="020B0604020202020204" pitchFamily="34" charset="0"/>
                <a:cs typeface="Arial" panose="020B0604020202020204" pitchFamily="34" charset="0"/>
              </a:rPr>
              <a:t>vs</a:t>
            </a:r>
            <a:r>
              <a:rPr lang="en-US" altLang="zh-CN" sz="3600" b="1" dirty="0" smtClean="0">
                <a:solidFill>
                  <a:srgbClr val="0000FF"/>
                </a:solidFill>
                <a:latin typeface="Arial" panose="020B0604020202020204" pitchFamily="34" charset="0"/>
                <a:cs typeface="Arial" panose="020B0604020202020204" pitchFamily="34" charset="0"/>
              </a:rPr>
              <a:t> thickness</a:t>
            </a:r>
          </a:p>
        </p:txBody>
      </p:sp>
      <p:pic>
        <p:nvPicPr>
          <p:cNvPr id="17" name="Picture 9"/>
          <p:cNvPicPr>
            <a:picLocks noChangeAspect="1" noChangeArrowheads="1"/>
          </p:cNvPicPr>
          <p:nvPr/>
        </p:nvPicPr>
        <p:blipFill>
          <a:blip r:embed="rId6" cstate="print"/>
          <a:srcRect/>
          <a:stretch>
            <a:fillRect/>
          </a:stretch>
        </p:blipFill>
        <p:spPr bwMode="auto">
          <a:xfrm>
            <a:off x="441433" y="3847347"/>
            <a:ext cx="3957145" cy="2959123"/>
          </a:xfrm>
          <a:prstGeom prst="rect">
            <a:avLst/>
          </a:prstGeom>
          <a:noFill/>
          <a:ln w="9525">
            <a:noFill/>
            <a:miter lim="800000"/>
            <a:headEnd/>
            <a:tailEnd/>
          </a:ln>
        </p:spPr>
      </p:pic>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cstate="print"/>
          <a:srcRect/>
          <a:stretch>
            <a:fillRect/>
          </a:stretch>
        </p:blipFill>
        <p:spPr bwMode="auto">
          <a:xfrm>
            <a:off x="924674" y="1436219"/>
            <a:ext cx="4828426" cy="3798428"/>
          </a:xfrm>
          <a:prstGeom prst="rect">
            <a:avLst/>
          </a:prstGeom>
          <a:noFill/>
          <a:ln w="9525">
            <a:noFill/>
            <a:miter lim="800000"/>
            <a:headEnd/>
            <a:tailEnd/>
          </a:ln>
        </p:spPr>
      </p:pic>
      <p:pic>
        <p:nvPicPr>
          <p:cNvPr id="7" name="Picture 7"/>
          <p:cNvPicPr>
            <a:picLocks noChangeAspect="1" noChangeArrowheads="1"/>
          </p:cNvPicPr>
          <p:nvPr/>
        </p:nvPicPr>
        <p:blipFill>
          <a:blip r:embed="rId4" cstate="print"/>
          <a:srcRect/>
          <a:stretch>
            <a:fillRect/>
          </a:stretch>
        </p:blipFill>
        <p:spPr bwMode="auto">
          <a:xfrm>
            <a:off x="6269752" y="1399574"/>
            <a:ext cx="4994011" cy="3858226"/>
          </a:xfrm>
          <a:prstGeom prst="rect">
            <a:avLst/>
          </a:prstGeom>
          <a:noFill/>
          <a:ln w="9525">
            <a:noFill/>
            <a:miter lim="800000"/>
            <a:headEnd/>
            <a:tailEnd/>
          </a:ln>
        </p:spPr>
      </p:pic>
      <p:sp>
        <p:nvSpPr>
          <p:cNvPr id="9" name="TextBox 8"/>
          <p:cNvSpPr txBox="1"/>
          <p:nvPr/>
        </p:nvSpPr>
        <p:spPr>
          <a:xfrm>
            <a:off x="1028700" y="5432525"/>
            <a:ext cx="10732376" cy="923330"/>
          </a:xfrm>
          <a:prstGeom prst="rect">
            <a:avLst/>
          </a:prstGeom>
          <a:noFill/>
        </p:spPr>
        <p:txBody>
          <a:bodyPr wrap="square" rtlCol="0">
            <a:spAutoFit/>
          </a:bodyPr>
          <a:lstStyle/>
          <a:p>
            <a:pPr>
              <a:lnSpc>
                <a:spcPct val="150000"/>
              </a:lnSpc>
              <a:buFont typeface="Wingdings" pitchFamily="2" charset="2"/>
              <a:buChar char="Ø"/>
            </a:pPr>
            <a:r>
              <a:rPr lang="en-US" altLang="zh-CN" b="1" dirty="0" smtClean="0">
                <a:solidFill>
                  <a:srgbClr val="0000FF"/>
                </a:solidFill>
              </a:rPr>
              <a:t> Hydrogen doped by adding C</a:t>
            </a:r>
            <a:r>
              <a:rPr lang="en-US" altLang="zh-CN" b="1" baseline="-25000" dirty="0" smtClean="0">
                <a:solidFill>
                  <a:srgbClr val="0000FF"/>
                </a:solidFill>
              </a:rPr>
              <a:t>4</a:t>
            </a:r>
            <a:r>
              <a:rPr lang="en-US" altLang="zh-CN" b="1" dirty="0" smtClean="0">
                <a:solidFill>
                  <a:srgbClr val="0000FF"/>
                </a:solidFill>
              </a:rPr>
              <a:t>H</a:t>
            </a:r>
            <a:r>
              <a:rPr lang="en-US" altLang="zh-CN" b="1" baseline="-25000" dirty="0" smtClean="0">
                <a:solidFill>
                  <a:srgbClr val="0000FF"/>
                </a:solidFill>
              </a:rPr>
              <a:t>10</a:t>
            </a:r>
            <a:r>
              <a:rPr lang="en-US" altLang="zh-CN" b="1" dirty="0" smtClean="0">
                <a:solidFill>
                  <a:srgbClr val="0000FF"/>
                </a:solidFill>
              </a:rPr>
              <a:t>  during  DLC deposition can significantly increase the resistivity </a:t>
            </a:r>
          </a:p>
          <a:p>
            <a:pPr>
              <a:lnSpc>
                <a:spcPct val="150000"/>
              </a:lnSpc>
              <a:buFont typeface="Wingdings" pitchFamily="2" charset="2"/>
              <a:buChar char="Ø"/>
            </a:pPr>
            <a:r>
              <a:rPr lang="en-US" altLang="zh-CN" b="1" dirty="0" smtClean="0">
                <a:solidFill>
                  <a:srgbClr val="0000FF"/>
                </a:solidFill>
              </a:rPr>
              <a:t> The resistivity of nitrogen-doped DLC is unstable, which increasing with the time exposed in air</a:t>
            </a:r>
            <a:endParaRPr lang="zh-CN" altLang="en-US" b="1" dirty="0">
              <a:solidFill>
                <a:srgbClr val="0000FF"/>
              </a:solidFill>
            </a:endParaRPr>
          </a:p>
        </p:txBody>
      </p:sp>
      <p:sp>
        <p:nvSpPr>
          <p:cNvPr id="10" name="标题 11"/>
          <p:cNvSpPr txBox="1">
            <a:spLocks/>
          </p:cNvSpPr>
          <p:nvPr/>
        </p:nvSpPr>
        <p:spPr>
          <a:xfrm>
            <a:off x="343397" y="153390"/>
            <a:ext cx="9289334"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Resistivity </a:t>
            </a:r>
            <a:r>
              <a:rPr lang="en-US" altLang="zh-CN" sz="3600" b="1" dirty="0" err="1" smtClean="0">
                <a:solidFill>
                  <a:srgbClr val="0000FF"/>
                </a:solidFill>
                <a:latin typeface="Arial" panose="020B0604020202020204" pitchFamily="34" charset="0"/>
                <a:cs typeface="Arial" panose="020B0604020202020204" pitchFamily="34" charset="0"/>
              </a:rPr>
              <a:t>vs</a:t>
            </a:r>
            <a:r>
              <a:rPr lang="en-US" altLang="zh-CN" sz="3600" b="1" dirty="0" smtClean="0">
                <a:solidFill>
                  <a:srgbClr val="0000FF"/>
                </a:solidFill>
                <a:latin typeface="Arial" panose="020B0604020202020204" pitchFamily="34" charset="0"/>
                <a:cs typeface="Arial" panose="020B0604020202020204" pitchFamily="34" charset="0"/>
              </a:rPr>
              <a:t> element doped</a:t>
            </a: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0"/>
          <p:cNvGrpSpPr>
            <a:grpSpLocks/>
          </p:cNvGrpSpPr>
          <p:nvPr/>
        </p:nvGrpSpPr>
        <p:grpSpPr bwMode="auto">
          <a:xfrm>
            <a:off x="620618" y="1336941"/>
            <a:ext cx="4977469" cy="4087708"/>
            <a:chOff x="1691680" y="1772816"/>
            <a:chExt cx="5333655" cy="4104456"/>
          </a:xfrm>
        </p:grpSpPr>
        <p:pic>
          <p:nvPicPr>
            <p:cNvPr id="19" name="Picture 4"/>
            <p:cNvPicPr>
              <a:picLocks noChangeAspect="1" noChangeArrowheads="1"/>
            </p:cNvPicPr>
            <p:nvPr/>
          </p:nvPicPr>
          <p:blipFill>
            <a:blip r:embed="rId3" cstate="print"/>
            <a:srcRect/>
            <a:stretch>
              <a:fillRect/>
            </a:stretch>
          </p:blipFill>
          <p:spPr bwMode="auto">
            <a:xfrm>
              <a:off x="1691680" y="1772816"/>
              <a:ext cx="5333655" cy="4104456"/>
            </a:xfrm>
            <a:prstGeom prst="rect">
              <a:avLst/>
            </a:prstGeom>
            <a:noFill/>
            <a:ln w="9525">
              <a:noFill/>
              <a:miter lim="800000"/>
              <a:headEnd/>
              <a:tailEnd/>
            </a:ln>
          </p:spPr>
        </p:pic>
        <p:sp>
          <p:nvSpPr>
            <p:cNvPr id="20" name="矩形 6"/>
            <p:cNvSpPr>
              <a:spLocks noChangeArrowheads="1"/>
            </p:cNvSpPr>
            <p:nvPr/>
          </p:nvSpPr>
          <p:spPr bwMode="auto">
            <a:xfrm>
              <a:off x="5076057" y="1989200"/>
              <a:ext cx="1728192" cy="3240000"/>
            </a:xfrm>
            <a:prstGeom prst="rect">
              <a:avLst/>
            </a:prstGeom>
            <a:noFill/>
            <a:ln w="12700" algn="ctr">
              <a:solidFill>
                <a:srgbClr val="FF0000"/>
              </a:solidFill>
              <a:prstDash val="dash"/>
              <a:round/>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1" name="TextBox 7"/>
            <p:cNvSpPr txBox="1">
              <a:spLocks noChangeArrowheads="1"/>
            </p:cNvSpPr>
            <p:nvPr/>
          </p:nvSpPr>
          <p:spPr bwMode="auto">
            <a:xfrm>
              <a:off x="5148064" y="4437112"/>
              <a:ext cx="1779272" cy="338554"/>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smtClean="0">
                  <a:ln>
                    <a:noFill/>
                  </a:ln>
                  <a:solidFill>
                    <a:srgbClr val="FF0000"/>
                  </a:solidFill>
                  <a:effectLst/>
                  <a:uLnTx/>
                  <a:uFillTx/>
                </a:rPr>
                <a:t>Lower vacuum</a:t>
              </a:r>
              <a:endParaRPr kumimoji="0" lang="zh-CN" altLang="en-US" sz="1800" b="1" i="0" u="none" strike="noStrike" kern="0" cap="none" spc="0" normalizeH="0" baseline="0" noProof="0" smtClean="0">
                <a:ln>
                  <a:noFill/>
                </a:ln>
                <a:solidFill>
                  <a:sysClr val="windowText" lastClr="000000"/>
                </a:solidFill>
                <a:effectLst/>
                <a:uLnTx/>
                <a:uFillTx/>
              </a:endParaRPr>
            </a:p>
          </p:txBody>
        </p:sp>
        <p:sp>
          <p:nvSpPr>
            <p:cNvPr id="22" name="矩形 8"/>
            <p:cNvSpPr>
              <a:spLocks noChangeArrowheads="1"/>
            </p:cNvSpPr>
            <p:nvPr/>
          </p:nvSpPr>
          <p:spPr bwMode="auto">
            <a:xfrm>
              <a:off x="2411760" y="2781208"/>
              <a:ext cx="2160240" cy="2520000"/>
            </a:xfrm>
            <a:prstGeom prst="rect">
              <a:avLst/>
            </a:prstGeom>
            <a:noFill/>
            <a:ln w="12700" algn="ctr">
              <a:solidFill>
                <a:srgbClr val="FF0000"/>
              </a:solidFill>
              <a:prstDash val="dash"/>
              <a:round/>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3" name="TextBox 9"/>
            <p:cNvSpPr txBox="1">
              <a:spLocks noChangeArrowheads="1"/>
            </p:cNvSpPr>
            <p:nvPr/>
          </p:nvSpPr>
          <p:spPr bwMode="auto">
            <a:xfrm>
              <a:off x="2555776" y="3429000"/>
              <a:ext cx="1779272" cy="338554"/>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smtClean="0">
                  <a:ln>
                    <a:noFill/>
                  </a:ln>
                  <a:solidFill>
                    <a:srgbClr val="FF0000"/>
                  </a:solidFill>
                  <a:effectLst/>
                  <a:uLnTx/>
                  <a:uFillTx/>
                </a:rPr>
                <a:t>Higher vacuum</a:t>
              </a:r>
              <a:endParaRPr kumimoji="0" lang="zh-CN" altLang="en-US" sz="1800" b="1" i="0" u="none" strike="noStrike" kern="0" cap="none" spc="0" normalizeH="0" baseline="0" noProof="0" smtClean="0">
                <a:ln>
                  <a:noFill/>
                </a:ln>
                <a:solidFill>
                  <a:sysClr val="windowText" lastClr="000000"/>
                </a:solidFill>
                <a:effectLst/>
                <a:uLnTx/>
                <a:uFillTx/>
              </a:endParaRPr>
            </a:p>
          </p:txBody>
        </p:sp>
      </p:grpSp>
      <p:pic>
        <p:nvPicPr>
          <p:cNvPr id="24" name="Picture 8"/>
          <p:cNvPicPr>
            <a:picLocks noChangeAspect="1" noChangeArrowheads="1"/>
          </p:cNvPicPr>
          <p:nvPr/>
        </p:nvPicPr>
        <p:blipFill>
          <a:blip r:embed="rId4" cstate="print"/>
          <a:srcRect/>
          <a:stretch>
            <a:fillRect/>
          </a:stretch>
        </p:blipFill>
        <p:spPr bwMode="auto">
          <a:xfrm>
            <a:off x="6110288" y="1375161"/>
            <a:ext cx="5240883" cy="3802514"/>
          </a:xfrm>
          <a:prstGeom prst="rect">
            <a:avLst/>
          </a:prstGeom>
          <a:noFill/>
          <a:ln w="9525">
            <a:noFill/>
            <a:miter lim="800000"/>
            <a:headEnd/>
            <a:tailEnd/>
          </a:ln>
        </p:spPr>
      </p:pic>
      <p:sp>
        <p:nvSpPr>
          <p:cNvPr id="25" name="标题 11"/>
          <p:cNvSpPr txBox="1">
            <a:spLocks/>
          </p:cNvSpPr>
          <p:nvPr/>
        </p:nvSpPr>
        <p:spPr>
          <a:xfrm>
            <a:off x="343397" y="208790"/>
            <a:ext cx="10708231" cy="5355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b="1" dirty="0" smtClean="0">
                <a:solidFill>
                  <a:srgbClr val="0000FF"/>
                </a:solidFill>
                <a:latin typeface="Arial" panose="020B0604020202020204" pitchFamily="34" charset="0"/>
                <a:cs typeface="Arial" panose="020B0604020202020204" pitchFamily="34" charset="0"/>
              </a:rPr>
              <a:t>Resistivity </a:t>
            </a:r>
            <a:r>
              <a:rPr lang="en-US" altLang="zh-CN" sz="3200" b="1" dirty="0" err="1" smtClean="0">
                <a:solidFill>
                  <a:srgbClr val="0000FF"/>
                </a:solidFill>
                <a:latin typeface="Arial" panose="020B0604020202020204" pitchFamily="34" charset="0"/>
                <a:cs typeface="Arial" panose="020B0604020202020204" pitchFamily="34" charset="0"/>
              </a:rPr>
              <a:t>vs</a:t>
            </a:r>
            <a:r>
              <a:rPr lang="en-US" altLang="zh-CN" sz="3200" b="1" dirty="0" smtClean="0">
                <a:solidFill>
                  <a:srgbClr val="0000FF"/>
                </a:solidFill>
                <a:latin typeface="Arial" panose="020B0604020202020204" pitchFamily="34" charset="0"/>
                <a:cs typeface="Arial" panose="020B0604020202020204" pitchFamily="34" charset="0"/>
              </a:rPr>
              <a:t> vacuum degree &amp; heat treatment</a:t>
            </a:r>
          </a:p>
        </p:txBody>
      </p:sp>
      <p:sp>
        <p:nvSpPr>
          <p:cNvPr id="26" name="TextBox 25"/>
          <p:cNvSpPr txBox="1"/>
          <p:nvPr/>
        </p:nvSpPr>
        <p:spPr>
          <a:xfrm>
            <a:off x="477886" y="5561946"/>
            <a:ext cx="5327602" cy="923330"/>
          </a:xfrm>
          <a:prstGeom prst="rect">
            <a:avLst/>
          </a:prstGeom>
          <a:noFill/>
        </p:spPr>
        <p:txBody>
          <a:bodyPr wrap="square" rtlCol="0">
            <a:spAutoFit/>
          </a:bodyPr>
          <a:lstStyle/>
          <a:p>
            <a:pPr>
              <a:lnSpc>
                <a:spcPct val="150000"/>
              </a:lnSpc>
              <a:buFont typeface="Wingdings" pitchFamily="2" charset="2"/>
              <a:buChar char="Ø"/>
            </a:pPr>
            <a:r>
              <a:rPr lang="en-US" altLang="zh-CN" b="1" dirty="0" smtClean="0">
                <a:solidFill>
                  <a:srgbClr val="0000FF"/>
                </a:solidFill>
              </a:rPr>
              <a:t> The higher  vacuum degree, the lower resistivity</a:t>
            </a:r>
          </a:p>
          <a:p>
            <a:pPr>
              <a:lnSpc>
                <a:spcPct val="150000"/>
              </a:lnSpc>
              <a:buFont typeface="Wingdings" pitchFamily="2" charset="2"/>
              <a:buChar char="Ø"/>
            </a:pPr>
            <a:r>
              <a:rPr lang="en-US" altLang="zh-CN" b="1" dirty="0" smtClean="0">
                <a:solidFill>
                  <a:srgbClr val="0000FF"/>
                </a:solidFill>
              </a:rPr>
              <a:t> Better  uniformity resistivity during higher vacuum</a:t>
            </a:r>
            <a:endParaRPr lang="zh-CN" altLang="en-US" b="1" dirty="0">
              <a:solidFill>
                <a:srgbClr val="0000FF"/>
              </a:solidFill>
            </a:endParaRPr>
          </a:p>
        </p:txBody>
      </p:sp>
      <p:sp>
        <p:nvSpPr>
          <p:cNvPr id="27" name="TextBox 26"/>
          <p:cNvSpPr txBox="1"/>
          <p:nvPr/>
        </p:nvSpPr>
        <p:spPr>
          <a:xfrm>
            <a:off x="5929815" y="5533699"/>
            <a:ext cx="5768209" cy="923330"/>
          </a:xfrm>
          <a:prstGeom prst="rect">
            <a:avLst/>
          </a:prstGeom>
          <a:noFill/>
        </p:spPr>
        <p:txBody>
          <a:bodyPr wrap="square" rtlCol="0">
            <a:spAutoFit/>
          </a:bodyPr>
          <a:lstStyle/>
          <a:p>
            <a:pPr>
              <a:lnSpc>
                <a:spcPct val="150000"/>
              </a:lnSpc>
              <a:buFont typeface="Wingdings" pitchFamily="2" charset="2"/>
              <a:buChar char="Ø"/>
            </a:pPr>
            <a:r>
              <a:rPr lang="en-US" altLang="zh-CN" b="1" dirty="0" smtClean="0">
                <a:solidFill>
                  <a:srgbClr val="0000FF"/>
                </a:solidFill>
              </a:rPr>
              <a:t> The resistivity of DLC reduced to around 1/3 after 5 hrs </a:t>
            </a:r>
          </a:p>
          <a:p>
            <a:pPr>
              <a:lnSpc>
                <a:spcPct val="150000"/>
              </a:lnSpc>
              <a:buFont typeface="Wingdings" pitchFamily="2" charset="2"/>
              <a:buChar char="Ø"/>
            </a:pPr>
            <a:r>
              <a:rPr lang="en-US" altLang="zh-CN" b="1" dirty="0" smtClean="0">
                <a:solidFill>
                  <a:srgbClr val="0000FF"/>
                </a:solidFill>
              </a:rPr>
              <a:t> The resistivity  of DLC will be stable exposed in air</a:t>
            </a:r>
            <a:endParaRPr lang="zh-CN" altLang="en-US" b="1" dirty="0">
              <a:solidFill>
                <a:srgbClr val="0000FF"/>
              </a:solidFill>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4"/>
          <p:cNvPicPr>
            <a:picLocks noChangeAspect="1"/>
          </p:cNvPicPr>
          <p:nvPr/>
        </p:nvPicPr>
        <p:blipFill>
          <a:blip r:embed="rId3" cstate="print"/>
          <a:srcRect t="15981" r="6560" b="10708"/>
          <a:stretch>
            <a:fillRect/>
          </a:stretch>
        </p:blipFill>
        <p:spPr bwMode="auto">
          <a:xfrm>
            <a:off x="9520238" y="5337506"/>
            <a:ext cx="1931541" cy="1406194"/>
          </a:xfrm>
          <a:prstGeom prst="rect">
            <a:avLst/>
          </a:prstGeom>
          <a:noFill/>
          <a:ln w="9525">
            <a:noFill/>
            <a:miter lim="800000"/>
            <a:headEnd/>
            <a:tailEnd/>
          </a:ln>
        </p:spPr>
      </p:pic>
      <p:sp>
        <p:nvSpPr>
          <p:cNvPr id="50" name="标题 11"/>
          <p:cNvSpPr txBox="1">
            <a:spLocks/>
          </p:cNvSpPr>
          <p:nvPr/>
        </p:nvSpPr>
        <p:spPr>
          <a:xfrm>
            <a:off x="343397" y="153390"/>
            <a:ext cx="10124905"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Deposition of thick DLC</a:t>
            </a:r>
          </a:p>
        </p:txBody>
      </p:sp>
      <p:sp>
        <p:nvSpPr>
          <p:cNvPr id="5" name="TextBox 4"/>
          <p:cNvSpPr txBox="1"/>
          <p:nvPr/>
        </p:nvSpPr>
        <p:spPr>
          <a:xfrm>
            <a:off x="439786" y="1123296"/>
            <a:ext cx="5327602" cy="1338828"/>
          </a:xfrm>
          <a:prstGeom prst="rect">
            <a:avLst/>
          </a:prstGeom>
          <a:noFill/>
        </p:spPr>
        <p:txBody>
          <a:bodyPr wrap="square" rtlCol="0">
            <a:spAutoFit/>
          </a:bodyPr>
          <a:lstStyle/>
          <a:p>
            <a:pPr>
              <a:lnSpc>
                <a:spcPct val="150000"/>
              </a:lnSpc>
              <a:buFont typeface="Wingdings" pitchFamily="2" charset="2"/>
              <a:buChar char="Ø"/>
            </a:pPr>
            <a:r>
              <a:rPr lang="en-US" altLang="zh-CN" b="1" dirty="0" smtClean="0">
                <a:solidFill>
                  <a:srgbClr val="009900"/>
                </a:solidFill>
              </a:rPr>
              <a:t> The resistivity is stable with higher thickness</a:t>
            </a:r>
          </a:p>
          <a:p>
            <a:pPr>
              <a:lnSpc>
                <a:spcPct val="150000"/>
              </a:lnSpc>
              <a:buFont typeface="Wingdings" pitchFamily="2" charset="2"/>
              <a:buChar char="Ø"/>
            </a:pPr>
            <a:r>
              <a:rPr lang="en-US" altLang="zh-CN" b="1" dirty="0" smtClean="0">
                <a:solidFill>
                  <a:srgbClr val="009900"/>
                </a:solidFill>
              </a:rPr>
              <a:t> Cover the roughness of the substrate such as PSB</a:t>
            </a:r>
          </a:p>
          <a:p>
            <a:pPr>
              <a:lnSpc>
                <a:spcPct val="150000"/>
              </a:lnSpc>
              <a:buFont typeface="Wingdings" pitchFamily="2" charset="2"/>
              <a:buChar char="Ø"/>
            </a:pPr>
            <a:r>
              <a:rPr lang="en-US" altLang="zh-CN" b="1" dirty="0" smtClean="0">
                <a:solidFill>
                  <a:srgbClr val="009900"/>
                </a:solidFill>
              </a:rPr>
              <a:t> Stronger resistance to discharge/spark </a:t>
            </a:r>
          </a:p>
        </p:txBody>
      </p:sp>
      <p:sp>
        <p:nvSpPr>
          <p:cNvPr id="7" name="爆炸形 1 6"/>
          <p:cNvSpPr/>
          <p:nvPr/>
        </p:nvSpPr>
        <p:spPr>
          <a:xfrm>
            <a:off x="5595938" y="1238250"/>
            <a:ext cx="914400" cy="914400"/>
          </a:xfrm>
          <a:prstGeom prst="irregularSeal1">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VS</a:t>
            </a:r>
            <a:endParaRPr lang="zh-CN" altLang="en-US" sz="2400" b="1" dirty="0">
              <a:solidFill>
                <a:schemeClr val="tx1"/>
              </a:solidFill>
            </a:endParaRPr>
          </a:p>
        </p:txBody>
      </p:sp>
      <p:sp>
        <p:nvSpPr>
          <p:cNvPr id="8" name="TextBox 7"/>
          <p:cNvSpPr txBox="1"/>
          <p:nvPr/>
        </p:nvSpPr>
        <p:spPr>
          <a:xfrm>
            <a:off x="6731048" y="1008996"/>
            <a:ext cx="5327602" cy="1754326"/>
          </a:xfrm>
          <a:prstGeom prst="rect">
            <a:avLst/>
          </a:prstGeom>
          <a:noFill/>
        </p:spPr>
        <p:txBody>
          <a:bodyPr wrap="square" rtlCol="0">
            <a:spAutoFit/>
          </a:bodyPr>
          <a:lstStyle/>
          <a:p>
            <a:pPr>
              <a:lnSpc>
                <a:spcPct val="150000"/>
              </a:lnSpc>
              <a:buFont typeface="Wingdings" pitchFamily="2" charset="2"/>
              <a:buChar char="Ø"/>
            </a:pPr>
            <a:r>
              <a:rPr lang="en-US" altLang="zh-CN" b="1" dirty="0" smtClean="0">
                <a:solidFill>
                  <a:srgbClr val="0000FF"/>
                </a:solidFill>
              </a:rPr>
              <a:t>Higher internal stress due to curl phenomenon because of soft substrate</a:t>
            </a:r>
          </a:p>
          <a:p>
            <a:pPr>
              <a:lnSpc>
                <a:spcPct val="150000"/>
              </a:lnSpc>
              <a:buFont typeface="Wingdings" pitchFamily="2" charset="2"/>
              <a:buChar char="Ø"/>
            </a:pPr>
            <a:r>
              <a:rPr lang="en-US" altLang="zh-CN" b="1" dirty="0" smtClean="0">
                <a:solidFill>
                  <a:srgbClr val="0000FF"/>
                </a:solidFill>
              </a:rPr>
              <a:t> Improved deposition process because of resistivity is closed to thickness</a:t>
            </a:r>
          </a:p>
        </p:txBody>
      </p:sp>
      <p:grpSp>
        <p:nvGrpSpPr>
          <p:cNvPr id="60" name="组合 59"/>
          <p:cNvGrpSpPr/>
          <p:nvPr/>
        </p:nvGrpSpPr>
        <p:grpSpPr>
          <a:xfrm>
            <a:off x="375557" y="2506723"/>
            <a:ext cx="5734731" cy="4294127"/>
            <a:chOff x="375557" y="2716273"/>
            <a:chExt cx="5734731" cy="4548852"/>
          </a:xfrm>
        </p:grpSpPr>
        <p:grpSp>
          <p:nvGrpSpPr>
            <p:cNvPr id="9" name="组合 8"/>
            <p:cNvGrpSpPr/>
            <p:nvPr/>
          </p:nvGrpSpPr>
          <p:grpSpPr>
            <a:xfrm>
              <a:off x="375557" y="2716273"/>
              <a:ext cx="3624943" cy="4548852"/>
              <a:chOff x="220699" y="1457259"/>
              <a:chExt cx="3806663" cy="4786658"/>
            </a:xfrm>
          </p:grpSpPr>
          <p:sp>
            <p:nvSpPr>
              <p:cNvPr id="10" name="圆角矩形 9"/>
              <p:cNvSpPr/>
              <p:nvPr/>
            </p:nvSpPr>
            <p:spPr>
              <a:xfrm>
                <a:off x="240706" y="1457260"/>
                <a:ext cx="1228025" cy="4849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Sample clamping</a:t>
                </a:r>
                <a:endParaRPr lang="zh-CN" altLang="en-US" sz="1400" b="1" dirty="0">
                  <a:latin typeface="Arial" panose="020B0604020202020204" pitchFamily="34" charset="0"/>
                  <a:cs typeface="Arial" panose="020B0604020202020204" pitchFamily="34" charset="0"/>
                </a:endParaRPr>
              </a:p>
            </p:txBody>
          </p:sp>
          <p:sp>
            <p:nvSpPr>
              <p:cNvPr id="11" name="圆角矩形 10"/>
              <p:cNvSpPr/>
              <p:nvPr/>
            </p:nvSpPr>
            <p:spPr>
              <a:xfrm>
                <a:off x="2527374" y="1457259"/>
                <a:ext cx="1457885" cy="4849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Vacuum Pumping</a:t>
                </a:r>
                <a:endParaRPr lang="zh-CN" altLang="en-US" sz="1400" b="1" baseline="30000" dirty="0">
                  <a:latin typeface="Arial" panose="020B0604020202020204" pitchFamily="34" charset="0"/>
                  <a:cs typeface="Arial" panose="020B0604020202020204" pitchFamily="34" charset="0"/>
                </a:endParaRPr>
              </a:p>
            </p:txBody>
          </p:sp>
          <p:sp>
            <p:nvSpPr>
              <p:cNvPr id="13" name="圆角矩形 12"/>
              <p:cNvSpPr/>
              <p:nvPr/>
            </p:nvSpPr>
            <p:spPr>
              <a:xfrm>
                <a:off x="2557701" y="3045546"/>
                <a:ext cx="1450375" cy="5948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Deposition Start</a:t>
                </a:r>
                <a:endParaRPr lang="zh-CN" altLang="en-US" sz="1400" b="1" dirty="0">
                  <a:latin typeface="Arial" panose="020B0604020202020204" pitchFamily="34" charset="0"/>
                  <a:cs typeface="Arial" panose="020B0604020202020204" pitchFamily="34" charset="0"/>
                </a:endParaRPr>
              </a:p>
            </p:txBody>
          </p:sp>
          <p:sp>
            <p:nvSpPr>
              <p:cNvPr id="14" name="圆角矩形 13"/>
              <p:cNvSpPr/>
              <p:nvPr/>
            </p:nvSpPr>
            <p:spPr>
              <a:xfrm>
                <a:off x="2527373" y="2249614"/>
                <a:ext cx="1480703" cy="55015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Pumping for Residual Gas</a:t>
                </a:r>
                <a:endParaRPr lang="zh-CN" altLang="en-US" sz="1400" b="1" baseline="30000" dirty="0">
                  <a:latin typeface="Arial" panose="020B0604020202020204" pitchFamily="34" charset="0"/>
                  <a:cs typeface="Arial" panose="020B0604020202020204" pitchFamily="34" charset="0"/>
                </a:endParaRPr>
              </a:p>
            </p:txBody>
          </p:sp>
          <p:sp>
            <p:nvSpPr>
              <p:cNvPr id="15" name="圆角矩形 14"/>
              <p:cNvSpPr/>
              <p:nvPr/>
            </p:nvSpPr>
            <p:spPr>
              <a:xfrm>
                <a:off x="220699" y="2274064"/>
                <a:ext cx="1228026" cy="5099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Nitrogen</a:t>
                </a:r>
              </a:p>
              <a:p>
                <a:pPr algn="ctr"/>
                <a:r>
                  <a:rPr lang="en-US" altLang="zh-CN" sz="1400" b="1" dirty="0" smtClean="0">
                    <a:latin typeface="Arial" panose="020B0604020202020204" pitchFamily="34" charset="0"/>
                    <a:cs typeface="Arial" panose="020B0604020202020204" pitchFamily="34" charset="0"/>
                  </a:rPr>
                  <a:t>Start</a:t>
                </a:r>
                <a:endParaRPr lang="zh-CN" altLang="en-US" sz="1400" b="1" dirty="0">
                  <a:latin typeface="Arial" panose="020B0604020202020204" pitchFamily="34" charset="0"/>
                  <a:cs typeface="Arial" panose="020B0604020202020204" pitchFamily="34" charset="0"/>
                </a:endParaRPr>
              </a:p>
            </p:txBody>
          </p:sp>
          <p:cxnSp>
            <p:nvCxnSpPr>
              <p:cNvPr id="16" name="直接箭头连接符 15"/>
              <p:cNvCxnSpPr>
                <a:stCxn id="10" idx="3"/>
                <a:endCxn id="11" idx="1"/>
              </p:cNvCxnSpPr>
              <p:nvPr/>
            </p:nvCxnSpPr>
            <p:spPr>
              <a:xfrm>
                <a:off x="1468731" y="1699747"/>
                <a:ext cx="1058644" cy="0"/>
              </a:xfrm>
              <a:prstGeom prst="straightConnector1">
                <a:avLst/>
              </a:prstGeom>
              <a:ln w="2857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7" name="直接箭头连接符 16"/>
              <p:cNvCxnSpPr>
                <a:stCxn id="11" idx="2"/>
              </p:cNvCxnSpPr>
              <p:nvPr/>
            </p:nvCxnSpPr>
            <p:spPr>
              <a:xfrm flipH="1">
                <a:off x="3254313" y="1942234"/>
                <a:ext cx="2004" cy="315237"/>
              </a:xfrm>
              <a:prstGeom prst="straightConnector1">
                <a:avLst/>
              </a:prstGeom>
              <a:ln w="28575">
                <a:solidFill>
                  <a:schemeClr val="tx1"/>
                </a:solidFill>
                <a:tailEnd type="triangle"/>
              </a:ln>
            </p:spPr>
            <p:style>
              <a:lnRef idx="3">
                <a:schemeClr val="accent2"/>
              </a:lnRef>
              <a:fillRef idx="0">
                <a:schemeClr val="accent2"/>
              </a:fillRef>
              <a:effectRef idx="2">
                <a:schemeClr val="accent2"/>
              </a:effectRef>
              <a:fontRef idx="minor">
                <a:schemeClr val="tx1"/>
              </a:fontRef>
            </p:style>
          </p:cxnSp>
          <p:cxnSp>
            <p:nvCxnSpPr>
              <p:cNvPr id="18" name="直接箭头连接符 17"/>
              <p:cNvCxnSpPr>
                <a:stCxn id="14" idx="1"/>
                <a:endCxn id="15" idx="3"/>
              </p:cNvCxnSpPr>
              <p:nvPr/>
            </p:nvCxnSpPr>
            <p:spPr>
              <a:xfrm flipH="1">
                <a:off x="1448725" y="2524694"/>
                <a:ext cx="1078649" cy="4368"/>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9" name="圆角矩形 18"/>
              <p:cNvSpPr/>
              <p:nvPr/>
            </p:nvSpPr>
            <p:spPr>
              <a:xfrm>
                <a:off x="2557702" y="3940242"/>
                <a:ext cx="1450374" cy="6418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Deposition Stop</a:t>
                </a:r>
                <a:endParaRPr lang="zh-CN" altLang="en-US" sz="1400" b="1" dirty="0">
                  <a:latin typeface="Arial" panose="020B0604020202020204" pitchFamily="34" charset="0"/>
                  <a:cs typeface="Arial" panose="020B0604020202020204" pitchFamily="34" charset="0"/>
                </a:endParaRPr>
              </a:p>
            </p:txBody>
          </p:sp>
          <p:cxnSp>
            <p:nvCxnSpPr>
              <p:cNvPr id="20" name="直接箭头连接符 19"/>
              <p:cNvCxnSpPr>
                <a:stCxn id="13" idx="2"/>
                <a:endCxn id="19" idx="0"/>
              </p:cNvCxnSpPr>
              <p:nvPr/>
            </p:nvCxnSpPr>
            <p:spPr>
              <a:xfrm>
                <a:off x="3282889" y="3640369"/>
                <a:ext cx="1" cy="299873"/>
              </a:xfrm>
              <a:prstGeom prst="straightConnector1">
                <a:avLst/>
              </a:prstGeom>
              <a:ln w="28575">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21" name="圆角矩形 20"/>
              <p:cNvSpPr/>
              <p:nvPr/>
            </p:nvSpPr>
            <p:spPr>
              <a:xfrm>
                <a:off x="440754" y="4022104"/>
                <a:ext cx="1255095" cy="4857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Nitrogen Stop</a:t>
                </a:r>
                <a:endParaRPr lang="zh-CN" altLang="en-US" sz="1400" b="1" dirty="0">
                  <a:latin typeface="Arial" panose="020B0604020202020204" pitchFamily="34" charset="0"/>
                  <a:cs typeface="Arial" panose="020B0604020202020204" pitchFamily="34" charset="0"/>
                </a:endParaRPr>
              </a:p>
            </p:txBody>
          </p:sp>
          <p:cxnSp>
            <p:nvCxnSpPr>
              <p:cNvPr id="22" name="直接箭头连接符 21"/>
              <p:cNvCxnSpPr>
                <a:stCxn id="19" idx="1"/>
                <a:endCxn id="21" idx="3"/>
              </p:cNvCxnSpPr>
              <p:nvPr/>
            </p:nvCxnSpPr>
            <p:spPr>
              <a:xfrm flipH="1">
                <a:off x="1695849" y="4261175"/>
                <a:ext cx="861854" cy="3817"/>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4" name="圆角矩形 23"/>
              <p:cNvSpPr/>
              <p:nvPr/>
            </p:nvSpPr>
            <p:spPr>
              <a:xfrm>
                <a:off x="2557701" y="4818368"/>
                <a:ext cx="1450375" cy="57368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Cooling in Vacuum</a:t>
                </a:r>
                <a:endParaRPr lang="zh-CN" altLang="en-US" sz="1400" b="1" baseline="30000" dirty="0">
                  <a:latin typeface="Arial" panose="020B0604020202020204" pitchFamily="34" charset="0"/>
                  <a:cs typeface="Arial" panose="020B0604020202020204" pitchFamily="34" charset="0"/>
                </a:endParaRPr>
              </a:p>
            </p:txBody>
          </p:sp>
          <p:cxnSp>
            <p:nvCxnSpPr>
              <p:cNvPr id="26" name="肘形连接符 64"/>
              <p:cNvCxnSpPr>
                <a:stCxn id="21" idx="2"/>
                <a:endCxn id="24" idx="1"/>
              </p:cNvCxnSpPr>
              <p:nvPr/>
            </p:nvCxnSpPr>
            <p:spPr>
              <a:xfrm rot="16200000" flipH="1">
                <a:off x="1514335" y="4061844"/>
                <a:ext cx="597332" cy="1489400"/>
              </a:xfrm>
              <a:prstGeom prst="bentConnector2">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7" name="圆角矩形 26"/>
              <p:cNvSpPr/>
              <p:nvPr/>
            </p:nvSpPr>
            <p:spPr>
              <a:xfrm>
                <a:off x="2530160" y="5667741"/>
                <a:ext cx="1497202" cy="5761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Sample </a:t>
                </a:r>
              </a:p>
              <a:p>
                <a:pPr algn="ctr"/>
                <a:r>
                  <a:rPr lang="en-US" altLang="zh-CN" sz="1400" b="1" dirty="0" smtClean="0">
                    <a:latin typeface="Arial" panose="020B0604020202020204" pitchFamily="34" charset="0"/>
                    <a:cs typeface="Arial" panose="020B0604020202020204" pitchFamily="34" charset="0"/>
                  </a:rPr>
                  <a:t>taking down</a:t>
                </a:r>
                <a:endParaRPr lang="zh-CN" altLang="en-US" sz="1400" b="1" dirty="0">
                  <a:latin typeface="Arial" panose="020B0604020202020204" pitchFamily="34" charset="0"/>
                  <a:cs typeface="Arial" panose="020B0604020202020204" pitchFamily="34" charset="0"/>
                </a:endParaRPr>
              </a:p>
            </p:txBody>
          </p:sp>
          <p:cxnSp>
            <p:nvCxnSpPr>
              <p:cNvPr id="30" name="肘形连接符 51"/>
              <p:cNvCxnSpPr>
                <a:stCxn id="15" idx="2"/>
                <a:endCxn id="13" idx="1"/>
              </p:cNvCxnSpPr>
              <p:nvPr/>
            </p:nvCxnSpPr>
            <p:spPr>
              <a:xfrm rot="16200000" flipH="1">
                <a:off x="1416757" y="2202014"/>
                <a:ext cx="558899" cy="1722989"/>
              </a:xfrm>
              <a:prstGeom prst="bentConnector2">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
          <p:nvSpPr>
            <p:cNvPr id="40" name="圆角矩形 39"/>
            <p:cNvSpPr/>
            <p:nvPr/>
          </p:nvSpPr>
          <p:spPr>
            <a:xfrm>
              <a:off x="4940885" y="3486150"/>
              <a:ext cx="1169403" cy="48465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err="1" smtClean="0">
                  <a:latin typeface="Arial" panose="020B0604020202020204" pitchFamily="34" charset="0"/>
                  <a:cs typeface="Arial" panose="020B0604020202020204" pitchFamily="34" charset="0"/>
                </a:rPr>
                <a:t>Isobutane</a:t>
              </a:r>
              <a:r>
                <a:rPr lang="en-US" altLang="zh-CN" sz="1400" b="1" dirty="0" smtClean="0">
                  <a:latin typeface="Arial" panose="020B0604020202020204" pitchFamily="34" charset="0"/>
                  <a:cs typeface="Arial" panose="020B0604020202020204" pitchFamily="34" charset="0"/>
                </a:rPr>
                <a:t> Start</a:t>
              </a:r>
              <a:endParaRPr lang="zh-CN" altLang="en-US" sz="1400" b="1" dirty="0">
                <a:latin typeface="Arial" panose="020B0604020202020204" pitchFamily="34" charset="0"/>
                <a:cs typeface="Arial" panose="020B0604020202020204" pitchFamily="34" charset="0"/>
              </a:endParaRPr>
            </a:p>
          </p:txBody>
        </p:sp>
        <p:cxnSp>
          <p:nvCxnSpPr>
            <p:cNvPr id="41" name="直接箭头连接符 40"/>
            <p:cNvCxnSpPr>
              <a:stCxn id="40" idx="1"/>
              <a:endCxn id="14" idx="3"/>
            </p:cNvCxnSpPr>
            <p:nvPr/>
          </p:nvCxnSpPr>
          <p:spPr>
            <a:xfrm flipH="1">
              <a:off x="3982135" y="3728480"/>
              <a:ext cx="958750" cy="2197"/>
            </a:xfrm>
            <a:prstGeom prst="straightConnector1">
              <a:avLst/>
            </a:prstGeom>
            <a:ln w="28575">
              <a:solidFill>
                <a:srgbClr val="0000FF"/>
              </a:solidFill>
              <a:headEnd type="triangle"/>
              <a:tailEnd type="none"/>
            </a:ln>
          </p:spPr>
          <p:style>
            <a:lnRef idx="3">
              <a:schemeClr val="accent2"/>
            </a:lnRef>
            <a:fillRef idx="0">
              <a:schemeClr val="accent2"/>
            </a:fillRef>
            <a:effectRef idx="2">
              <a:schemeClr val="accent2"/>
            </a:effectRef>
            <a:fontRef idx="minor">
              <a:schemeClr val="tx1"/>
            </a:fontRef>
          </p:style>
        </p:cxnSp>
        <p:sp>
          <p:nvSpPr>
            <p:cNvPr id="44" name="文本框 82"/>
            <p:cNvSpPr txBox="1"/>
            <p:nvPr/>
          </p:nvSpPr>
          <p:spPr>
            <a:xfrm>
              <a:off x="1102862" y="3385482"/>
              <a:ext cx="1948546" cy="326034"/>
            </a:xfrm>
            <a:prstGeom prst="rect">
              <a:avLst/>
            </a:prstGeom>
            <a:noFill/>
          </p:spPr>
          <p:txBody>
            <a:bodyPr wrap="square" rtlCol="0">
              <a:spAutoFit/>
            </a:bodyPr>
            <a:lstStyle/>
            <a:p>
              <a:pPr algn="ctr"/>
              <a:r>
                <a:rPr lang="en-US" altLang="zh-CN" sz="1400" b="1" dirty="0" smtClean="0">
                  <a:solidFill>
                    <a:srgbClr val="0000FF"/>
                  </a:solidFill>
                  <a:latin typeface="Arial" panose="020B0604020202020204" pitchFamily="34" charset="0"/>
                  <a:cs typeface="Arial" panose="020B0604020202020204" pitchFamily="34" charset="0"/>
                </a:rPr>
                <a:t> </a:t>
              </a:r>
              <a:r>
                <a:rPr lang="en-US" altLang="zh-CN" sz="1400" b="1" dirty="0" smtClean="0">
                  <a:solidFill>
                    <a:srgbClr val="FF0000"/>
                  </a:solidFill>
                  <a:latin typeface="Arial" panose="020B0604020202020204" pitchFamily="34" charset="0"/>
                  <a:cs typeface="Arial" panose="020B0604020202020204" pitchFamily="34" charset="0"/>
                </a:rPr>
                <a:t>N-doped DLC</a:t>
              </a:r>
              <a:endParaRPr lang="zh-CN" altLang="en-US" sz="1400" b="1" baseline="30000" dirty="0">
                <a:solidFill>
                  <a:srgbClr val="FF0000"/>
                </a:solidFill>
                <a:latin typeface="Arial" panose="020B0604020202020204" pitchFamily="34" charset="0"/>
                <a:cs typeface="Arial" panose="020B0604020202020204" pitchFamily="34" charset="0"/>
              </a:endParaRPr>
            </a:p>
          </p:txBody>
        </p:sp>
        <p:cxnSp>
          <p:nvCxnSpPr>
            <p:cNvPr id="45" name="肘形连接符 51"/>
            <p:cNvCxnSpPr>
              <a:stCxn id="40" idx="2"/>
              <a:endCxn id="13" idx="3"/>
            </p:cNvCxnSpPr>
            <p:nvPr/>
          </p:nvCxnSpPr>
          <p:spPr>
            <a:xfrm rot="5400000">
              <a:off x="4485121" y="3467823"/>
              <a:ext cx="537480" cy="1543452"/>
            </a:xfrm>
            <a:prstGeom prst="bentConnector2">
              <a:avLst/>
            </a:prstGeom>
            <a:ln w="28575">
              <a:solidFill>
                <a:srgbClr val="0000FF"/>
              </a:solidFill>
              <a:tailEnd type="triangle"/>
            </a:ln>
          </p:spPr>
          <p:style>
            <a:lnRef idx="3">
              <a:schemeClr val="accent2"/>
            </a:lnRef>
            <a:fillRef idx="0">
              <a:schemeClr val="accent2"/>
            </a:fillRef>
            <a:effectRef idx="2">
              <a:schemeClr val="accent2"/>
            </a:effectRef>
            <a:fontRef idx="minor">
              <a:schemeClr val="tx1"/>
            </a:fontRef>
          </p:style>
        </p:cxnSp>
        <p:sp>
          <p:nvSpPr>
            <p:cNvPr id="49" name="圆角矩形 48"/>
            <p:cNvSpPr/>
            <p:nvPr/>
          </p:nvSpPr>
          <p:spPr>
            <a:xfrm>
              <a:off x="4940885" y="5143500"/>
              <a:ext cx="1169403" cy="48465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err="1" smtClean="0">
                  <a:latin typeface="Arial" panose="020B0604020202020204" pitchFamily="34" charset="0"/>
                  <a:cs typeface="Arial" panose="020B0604020202020204" pitchFamily="34" charset="0"/>
                </a:rPr>
                <a:t>Isobutane</a:t>
              </a:r>
              <a:endParaRPr lang="en-US" altLang="zh-CN" sz="1400" b="1" dirty="0" smtClean="0">
                <a:latin typeface="Arial" panose="020B0604020202020204" pitchFamily="34" charset="0"/>
                <a:cs typeface="Arial" panose="020B0604020202020204" pitchFamily="34" charset="0"/>
              </a:endParaRPr>
            </a:p>
            <a:p>
              <a:pPr algn="ctr"/>
              <a:r>
                <a:rPr lang="en-US" altLang="zh-CN" sz="1400" b="1" dirty="0" smtClean="0">
                  <a:latin typeface="Arial" panose="020B0604020202020204" pitchFamily="34" charset="0"/>
                  <a:cs typeface="Arial" panose="020B0604020202020204" pitchFamily="34" charset="0"/>
                </a:rPr>
                <a:t>Stop</a:t>
              </a:r>
              <a:endParaRPr lang="zh-CN" altLang="en-US" sz="1400" b="1" dirty="0">
                <a:latin typeface="Arial" panose="020B0604020202020204" pitchFamily="34" charset="0"/>
                <a:cs typeface="Arial" panose="020B0604020202020204" pitchFamily="34" charset="0"/>
              </a:endParaRPr>
            </a:p>
          </p:txBody>
        </p:sp>
        <p:cxnSp>
          <p:nvCxnSpPr>
            <p:cNvPr id="51" name="直接箭头连接符 50"/>
            <p:cNvCxnSpPr>
              <a:stCxn id="49" idx="1"/>
              <a:endCxn id="19" idx="3"/>
            </p:cNvCxnSpPr>
            <p:nvPr/>
          </p:nvCxnSpPr>
          <p:spPr>
            <a:xfrm flipH="1" flipV="1">
              <a:off x="3982135" y="5380888"/>
              <a:ext cx="958750" cy="4942"/>
            </a:xfrm>
            <a:prstGeom prst="straightConnector1">
              <a:avLst/>
            </a:prstGeom>
            <a:ln w="28575">
              <a:solidFill>
                <a:srgbClr val="0000FF"/>
              </a:solidFill>
              <a:headEnd type="triangle"/>
              <a:tailEnd type="none"/>
            </a:ln>
          </p:spPr>
          <p:style>
            <a:lnRef idx="3">
              <a:schemeClr val="accent2"/>
            </a:lnRef>
            <a:fillRef idx="0">
              <a:schemeClr val="accent2"/>
            </a:fillRef>
            <a:effectRef idx="2">
              <a:schemeClr val="accent2"/>
            </a:effectRef>
            <a:fontRef idx="minor">
              <a:schemeClr val="tx1"/>
            </a:fontRef>
          </p:style>
        </p:cxnSp>
        <p:cxnSp>
          <p:nvCxnSpPr>
            <p:cNvPr id="52" name="肘形连接符 51"/>
            <p:cNvCxnSpPr>
              <a:stCxn id="49" idx="2"/>
            </p:cNvCxnSpPr>
            <p:nvPr/>
          </p:nvCxnSpPr>
          <p:spPr>
            <a:xfrm rot="5400000">
              <a:off x="4485970" y="5124324"/>
              <a:ext cx="535782" cy="1543452"/>
            </a:xfrm>
            <a:prstGeom prst="bentConnector2">
              <a:avLst/>
            </a:prstGeom>
            <a:ln w="28575">
              <a:solidFill>
                <a:srgbClr val="0000FF"/>
              </a:solidFill>
              <a:tailEnd type="triangle"/>
            </a:ln>
          </p:spPr>
          <p:style>
            <a:lnRef idx="3">
              <a:schemeClr val="accent2"/>
            </a:lnRef>
            <a:fillRef idx="0">
              <a:schemeClr val="accent2"/>
            </a:fillRef>
            <a:effectRef idx="2">
              <a:schemeClr val="accent2"/>
            </a:effectRef>
            <a:fontRef idx="minor">
              <a:schemeClr val="tx1"/>
            </a:fontRef>
          </p:style>
        </p:cxnSp>
        <p:cxnSp>
          <p:nvCxnSpPr>
            <p:cNvPr id="56" name="直接箭头连接符 55"/>
            <p:cNvCxnSpPr>
              <a:stCxn id="24" idx="2"/>
              <a:endCxn id="27" idx="0"/>
            </p:cNvCxnSpPr>
            <p:nvPr/>
          </p:nvCxnSpPr>
          <p:spPr>
            <a:xfrm flipH="1">
              <a:off x="3287635" y="6455583"/>
              <a:ext cx="3931" cy="261991"/>
            </a:xfrm>
            <a:prstGeom prst="straightConnector1">
              <a:avLst/>
            </a:prstGeom>
            <a:ln w="28575">
              <a:solidFill>
                <a:schemeClr val="tx1"/>
              </a:solidFill>
              <a:tailEnd type="triangle"/>
            </a:ln>
          </p:spPr>
          <p:style>
            <a:lnRef idx="3">
              <a:schemeClr val="accent2"/>
            </a:lnRef>
            <a:fillRef idx="0">
              <a:schemeClr val="accent2"/>
            </a:fillRef>
            <a:effectRef idx="2">
              <a:schemeClr val="accent2"/>
            </a:effectRef>
            <a:fontRef idx="minor">
              <a:schemeClr val="tx1"/>
            </a:fontRef>
          </p:style>
        </p:cxnSp>
      </p:grpSp>
      <p:pic>
        <p:nvPicPr>
          <p:cNvPr id="61" name="Picture 5"/>
          <p:cNvPicPr>
            <a:picLocks noChangeAspect="1" noChangeArrowheads="1"/>
          </p:cNvPicPr>
          <p:nvPr/>
        </p:nvPicPr>
        <p:blipFill>
          <a:blip r:embed="rId4" cstate="print"/>
          <a:srcRect/>
          <a:stretch>
            <a:fillRect/>
          </a:stretch>
        </p:blipFill>
        <p:spPr bwMode="auto">
          <a:xfrm>
            <a:off x="6338888" y="2741612"/>
            <a:ext cx="2783172" cy="2405926"/>
          </a:xfrm>
          <a:prstGeom prst="rect">
            <a:avLst/>
          </a:prstGeom>
          <a:noFill/>
          <a:ln w="9525">
            <a:noFill/>
            <a:miter lim="800000"/>
            <a:headEnd/>
            <a:tailEnd/>
          </a:ln>
        </p:spPr>
      </p:pic>
      <p:pic>
        <p:nvPicPr>
          <p:cNvPr id="62" name="Picture 6"/>
          <p:cNvPicPr>
            <a:picLocks noChangeAspect="1" noChangeArrowheads="1"/>
          </p:cNvPicPr>
          <p:nvPr/>
        </p:nvPicPr>
        <p:blipFill>
          <a:blip r:embed="rId5" cstate="print"/>
          <a:srcRect/>
          <a:stretch>
            <a:fillRect/>
          </a:stretch>
        </p:blipFill>
        <p:spPr bwMode="auto">
          <a:xfrm>
            <a:off x="9258009" y="2717801"/>
            <a:ext cx="2762541" cy="2273300"/>
          </a:xfrm>
          <a:prstGeom prst="rect">
            <a:avLst/>
          </a:prstGeom>
          <a:noFill/>
          <a:ln w="9525">
            <a:noFill/>
            <a:miter lim="800000"/>
            <a:headEnd/>
            <a:tailEnd/>
          </a:ln>
        </p:spPr>
      </p:pic>
      <p:sp>
        <p:nvSpPr>
          <p:cNvPr id="65" name="圆角矩形 64"/>
          <p:cNvSpPr/>
          <p:nvPr/>
        </p:nvSpPr>
        <p:spPr>
          <a:xfrm>
            <a:off x="3867150" y="2952750"/>
            <a:ext cx="2319338" cy="2971800"/>
          </a:xfrm>
          <a:prstGeom prst="roundRect">
            <a:avLst/>
          </a:prstGeom>
          <a:noFill/>
          <a:ln w="25400">
            <a:solidFill>
              <a:srgbClr val="C41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爆炸形 1 65"/>
          <p:cNvSpPr/>
          <p:nvPr/>
        </p:nvSpPr>
        <p:spPr>
          <a:xfrm>
            <a:off x="776288" y="5695950"/>
            <a:ext cx="1352550" cy="781050"/>
          </a:xfrm>
          <a:prstGeom prst="irregularSeal1">
            <a:avLst/>
          </a:prstGeom>
          <a:solidFill>
            <a:schemeClr val="bg1">
              <a:lumMod val="9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0000"/>
                </a:solidFill>
              </a:rPr>
              <a:t>Failed</a:t>
            </a:r>
            <a:r>
              <a:rPr lang="zh-CN" altLang="en-US" b="1" dirty="0" smtClean="0">
                <a:solidFill>
                  <a:srgbClr val="FF0000"/>
                </a:solidFill>
              </a:rPr>
              <a:t>！</a:t>
            </a:r>
            <a:endParaRPr lang="zh-CN" altLang="en-US" b="1" dirty="0"/>
          </a:p>
        </p:txBody>
      </p:sp>
      <p:sp>
        <p:nvSpPr>
          <p:cNvPr id="67" name="圆角矩形 66"/>
          <p:cNvSpPr/>
          <p:nvPr/>
        </p:nvSpPr>
        <p:spPr>
          <a:xfrm>
            <a:off x="385762" y="2971800"/>
            <a:ext cx="2319338" cy="2971800"/>
          </a:xfrm>
          <a:prstGeom prst="roundRect">
            <a:avLst/>
          </a:prstGeom>
          <a:noFill/>
          <a:ln w="25400">
            <a:solidFill>
              <a:srgbClr val="C41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爆炸形 1 67"/>
          <p:cNvSpPr/>
          <p:nvPr/>
        </p:nvSpPr>
        <p:spPr>
          <a:xfrm>
            <a:off x="4757738" y="5657850"/>
            <a:ext cx="1352550" cy="781050"/>
          </a:xfrm>
          <a:prstGeom prst="irregularSeal1">
            <a:avLst/>
          </a:prstGeom>
          <a:solidFill>
            <a:schemeClr val="bg1">
              <a:lumMod val="9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0000"/>
                </a:solidFill>
              </a:rPr>
              <a:t>OK</a:t>
            </a:r>
            <a:r>
              <a:rPr lang="zh-CN" altLang="en-US" b="1" dirty="0" smtClean="0">
                <a:solidFill>
                  <a:srgbClr val="FF0000"/>
                </a:solidFill>
              </a:rPr>
              <a:t>！</a:t>
            </a:r>
            <a:endParaRPr lang="zh-CN" altLang="en-US" b="1" dirty="0"/>
          </a:p>
        </p:txBody>
      </p:sp>
      <p:pic>
        <p:nvPicPr>
          <p:cNvPr id="69" name="图片 68"/>
          <p:cNvPicPr>
            <a:picLocks noChangeAspect="1"/>
          </p:cNvPicPr>
          <p:nvPr/>
        </p:nvPicPr>
        <p:blipFill>
          <a:blip r:embed="rId6" cstate="print"/>
          <a:stretch>
            <a:fillRect/>
          </a:stretch>
        </p:blipFill>
        <p:spPr>
          <a:xfrm>
            <a:off x="6758463" y="5323050"/>
            <a:ext cx="1871187" cy="1403488"/>
          </a:xfrm>
          <a:prstGeom prst="rect">
            <a:avLst/>
          </a:prstGeom>
        </p:spPr>
      </p:pic>
      <p:sp>
        <p:nvSpPr>
          <p:cNvPr id="70" name="TextBox 69"/>
          <p:cNvSpPr txBox="1"/>
          <p:nvPr/>
        </p:nvSpPr>
        <p:spPr>
          <a:xfrm>
            <a:off x="7334250" y="5295900"/>
            <a:ext cx="768159" cy="523220"/>
          </a:xfrm>
          <a:prstGeom prst="rect">
            <a:avLst/>
          </a:prstGeom>
          <a:noFill/>
        </p:spPr>
        <p:txBody>
          <a:bodyPr wrap="none" rtlCol="0">
            <a:spAutoFit/>
          </a:bodyPr>
          <a:lstStyle/>
          <a:p>
            <a:r>
              <a:rPr lang="en-US" altLang="zh-CN" sz="2800" b="1" dirty="0" smtClean="0">
                <a:solidFill>
                  <a:srgbClr val="FF0000"/>
                </a:solidFill>
              </a:rPr>
              <a:t>PCB</a:t>
            </a:r>
            <a:endParaRPr lang="zh-CN" altLang="en-US" sz="2800" b="1" dirty="0">
              <a:solidFill>
                <a:srgbClr val="FF0000"/>
              </a:solidFill>
            </a:endParaRPr>
          </a:p>
        </p:txBody>
      </p:sp>
      <p:sp>
        <p:nvSpPr>
          <p:cNvPr id="71" name="TextBox 70"/>
          <p:cNvSpPr txBox="1"/>
          <p:nvPr/>
        </p:nvSpPr>
        <p:spPr>
          <a:xfrm>
            <a:off x="9906000" y="5372100"/>
            <a:ext cx="1250663" cy="523220"/>
          </a:xfrm>
          <a:prstGeom prst="rect">
            <a:avLst/>
          </a:prstGeom>
          <a:noFill/>
        </p:spPr>
        <p:txBody>
          <a:bodyPr wrap="none" rtlCol="0">
            <a:spAutoFit/>
          </a:bodyPr>
          <a:lstStyle/>
          <a:p>
            <a:r>
              <a:rPr lang="en-US" altLang="zh-CN" sz="2800" b="1" dirty="0" smtClean="0">
                <a:solidFill>
                  <a:srgbClr val="FF0000"/>
                </a:solidFill>
              </a:rPr>
              <a:t>APICAL</a:t>
            </a:r>
            <a:endParaRPr lang="zh-CN" altLang="en-US" sz="2800" b="1" dirty="0">
              <a:solidFill>
                <a:srgbClr val="FF0000"/>
              </a:solidFill>
            </a:endParaRPr>
          </a:p>
        </p:txBody>
      </p:sp>
      <p:sp>
        <p:nvSpPr>
          <p:cNvPr id="72" name="TextBox 71"/>
          <p:cNvSpPr txBox="1"/>
          <p:nvPr/>
        </p:nvSpPr>
        <p:spPr>
          <a:xfrm>
            <a:off x="7334250" y="3148340"/>
            <a:ext cx="1112677" cy="307777"/>
          </a:xfrm>
          <a:prstGeom prst="rect">
            <a:avLst/>
          </a:prstGeom>
          <a:noFill/>
        </p:spPr>
        <p:txBody>
          <a:bodyPr wrap="none" rtlCol="0">
            <a:spAutoFit/>
          </a:bodyPr>
          <a:lstStyle/>
          <a:p>
            <a:r>
              <a:rPr lang="en-US" altLang="zh-CN" sz="1400" b="1" dirty="0" smtClean="0">
                <a:solidFill>
                  <a:srgbClr val="FF0000"/>
                </a:solidFill>
              </a:rPr>
              <a:t>Up to 1.1μm</a:t>
            </a:r>
          </a:p>
        </p:txBody>
      </p:sp>
      <p:sp>
        <p:nvSpPr>
          <p:cNvPr id="73" name="TextBox 72"/>
          <p:cNvSpPr txBox="1"/>
          <p:nvPr/>
        </p:nvSpPr>
        <p:spPr>
          <a:xfrm>
            <a:off x="10325100" y="3643640"/>
            <a:ext cx="1286314" cy="307777"/>
          </a:xfrm>
          <a:prstGeom prst="rect">
            <a:avLst/>
          </a:prstGeom>
          <a:noFill/>
        </p:spPr>
        <p:txBody>
          <a:bodyPr wrap="none" rtlCol="0">
            <a:spAutoFit/>
          </a:bodyPr>
          <a:lstStyle/>
          <a:p>
            <a:r>
              <a:rPr lang="en-US" altLang="zh-CN" sz="1400" b="1" dirty="0" smtClean="0">
                <a:solidFill>
                  <a:srgbClr val="FF0000"/>
                </a:solidFill>
              </a:rPr>
              <a:t>Better stability</a:t>
            </a:r>
          </a:p>
        </p:txBody>
      </p:sp>
      <p:sp>
        <p:nvSpPr>
          <p:cNvPr id="74" name="文本框 82"/>
          <p:cNvSpPr txBox="1"/>
          <p:nvPr/>
        </p:nvSpPr>
        <p:spPr>
          <a:xfrm>
            <a:off x="3475942" y="3102173"/>
            <a:ext cx="1948546" cy="307777"/>
          </a:xfrm>
          <a:prstGeom prst="rect">
            <a:avLst/>
          </a:prstGeom>
          <a:noFill/>
        </p:spPr>
        <p:txBody>
          <a:bodyPr wrap="square" rtlCol="0">
            <a:spAutoFit/>
          </a:bodyPr>
          <a:lstStyle/>
          <a:p>
            <a:pPr algn="ctr"/>
            <a:r>
              <a:rPr lang="en-US" altLang="zh-CN" sz="1400" b="1" dirty="0" smtClean="0">
                <a:solidFill>
                  <a:srgbClr val="0000FF"/>
                </a:solidFill>
                <a:latin typeface="Arial" panose="020B0604020202020204" pitchFamily="34" charset="0"/>
                <a:cs typeface="Arial" panose="020B0604020202020204" pitchFamily="34" charset="0"/>
              </a:rPr>
              <a:t> H-doped DLC</a:t>
            </a:r>
            <a:endParaRPr lang="zh-CN" altLang="en-US" sz="1400" b="1" baseline="30000" dirty="0">
              <a:solidFill>
                <a:srgbClr val="0000FF"/>
              </a:solidFill>
              <a:latin typeface="Arial" panose="020B0604020202020204" pitchFamily="34" charset="0"/>
              <a:cs typeface="Arial" panose="020B0604020202020204" pitchFamily="34" charset="0"/>
            </a:endParaRPr>
          </a:p>
        </p:txBody>
      </p:sp>
      <p:sp>
        <p:nvSpPr>
          <p:cNvPr id="79" name="矩形 78"/>
          <p:cNvSpPr/>
          <p:nvPr/>
        </p:nvSpPr>
        <p:spPr>
          <a:xfrm>
            <a:off x="6281738" y="2667000"/>
            <a:ext cx="5815012" cy="2476500"/>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右箭头 79"/>
          <p:cNvSpPr/>
          <p:nvPr/>
        </p:nvSpPr>
        <p:spPr>
          <a:xfrm rot="19690892">
            <a:off x="5624513" y="4210052"/>
            <a:ext cx="971550" cy="571500"/>
          </a:xfrm>
          <a:prstGeom prst="rightArrow">
            <a:avLst/>
          </a:prstGeom>
          <a:gradFill>
            <a:gsLst>
              <a:gs pos="0">
                <a:srgbClr val="FF3399"/>
              </a:gs>
              <a:gs pos="25000">
                <a:srgbClr val="FF6633"/>
              </a:gs>
              <a:gs pos="50000">
                <a:srgbClr val="FFFF00"/>
              </a:gs>
              <a:gs pos="75000">
                <a:srgbClr val="01A78F"/>
              </a:gs>
              <a:gs pos="100000">
                <a:srgbClr val="3366FF"/>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73649" y="4627959"/>
            <a:ext cx="1839261" cy="1825586"/>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43703" y="4615729"/>
            <a:ext cx="1869222" cy="1822319"/>
          </a:xfrm>
          <a:prstGeom prst="rect">
            <a:avLst/>
          </a:prstGeom>
        </p:spPr>
      </p:pic>
      <p:sp>
        <p:nvSpPr>
          <p:cNvPr id="5" name="TextBox 4"/>
          <p:cNvSpPr txBox="1"/>
          <p:nvPr/>
        </p:nvSpPr>
        <p:spPr>
          <a:xfrm>
            <a:off x="4473649" y="1959849"/>
            <a:ext cx="7422397" cy="2308324"/>
          </a:xfrm>
          <a:prstGeom prst="rect">
            <a:avLst/>
          </a:prstGeom>
          <a:noFill/>
        </p:spPr>
        <p:txBody>
          <a:bodyPr wrap="square" rtlCol="0">
            <a:spAutoFit/>
          </a:bodyPr>
          <a:lstStyle/>
          <a:p>
            <a:pPr marL="285750" indent="-285750">
              <a:lnSpc>
                <a:spcPct val="120000"/>
              </a:lnSpc>
              <a:buFont typeface="Wingdings" panose="05000000000000000000" pitchFamily="2" charset="2"/>
              <a:buChar char="Ø"/>
            </a:pPr>
            <a:r>
              <a:rPr lang="en-US" altLang="zh-CN" sz="2000" b="1" i="1" dirty="0" smtClean="0">
                <a:solidFill>
                  <a:srgbClr val="0000FF"/>
                </a:solidFill>
              </a:rPr>
              <a:t>Simplifying the manufacture process and improving the quality of resistive MPGDs</a:t>
            </a:r>
          </a:p>
          <a:p>
            <a:pPr marL="285750" lvl="0" indent="-285750">
              <a:lnSpc>
                <a:spcPct val="120000"/>
              </a:lnSpc>
              <a:buFont typeface="Wingdings" panose="05000000000000000000" pitchFamily="2" charset="2"/>
              <a:buChar char="Ø"/>
            </a:pPr>
            <a:r>
              <a:rPr lang="en-US" altLang="zh-CN" sz="2000" b="1" i="1" dirty="0" smtClean="0">
                <a:solidFill>
                  <a:srgbClr val="0000FF"/>
                </a:solidFill>
              </a:rPr>
              <a:t>Allowing precise printed circuit layouts on DLC resistive electrode thus realizing complex functions</a:t>
            </a:r>
          </a:p>
          <a:p>
            <a:pPr marL="285750" lvl="0" indent="-285750">
              <a:lnSpc>
                <a:spcPct val="120000"/>
              </a:lnSpc>
              <a:buFont typeface="Wingdings" panose="05000000000000000000" pitchFamily="2" charset="2"/>
              <a:buChar char="Ø"/>
            </a:pPr>
            <a:r>
              <a:rPr lang="en-US" altLang="zh-CN" sz="2000" b="1" i="1" dirty="0" smtClean="0">
                <a:solidFill>
                  <a:srgbClr val="0000FF"/>
                </a:solidFill>
              </a:rPr>
              <a:t>Expanding the capacity and applications of the MPGDs  and opening the way for new MPGD architectures</a:t>
            </a:r>
          </a:p>
        </p:txBody>
      </p:sp>
      <p:grpSp>
        <p:nvGrpSpPr>
          <p:cNvPr id="6" name="组合 11"/>
          <p:cNvGrpSpPr/>
          <p:nvPr/>
        </p:nvGrpSpPr>
        <p:grpSpPr>
          <a:xfrm>
            <a:off x="631199" y="1268760"/>
            <a:ext cx="3653941" cy="5122347"/>
            <a:chOff x="393906" y="2815827"/>
            <a:chExt cx="3358370" cy="3803450"/>
          </a:xfrm>
        </p:grpSpPr>
        <p:sp>
          <p:nvSpPr>
            <p:cNvPr id="122" name="圆角矩形 121"/>
            <p:cNvSpPr/>
            <p:nvPr/>
          </p:nvSpPr>
          <p:spPr>
            <a:xfrm>
              <a:off x="393907" y="4288539"/>
              <a:ext cx="1291547" cy="4098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Deposition  DLC</a:t>
              </a:r>
              <a:endParaRPr lang="zh-CN" altLang="en-US" sz="1400" b="1" baseline="30000" dirty="0">
                <a:latin typeface="Arial" panose="020B0604020202020204" pitchFamily="34" charset="0"/>
                <a:cs typeface="Arial" panose="020B0604020202020204" pitchFamily="34" charset="0"/>
              </a:endParaRPr>
            </a:p>
          </p:txBody>
        </p:sp>
        <p:sp>
          <p:nvSpPr>
            <p:cNvPr id="65" name="圆角矩形 64"/>
            <p:cNvSpPr/>
            <p:nvPr/>
          </p:nvSpPr>
          <p:spPr>
            <a:xfrm>
              <a:off x="393906" y="3625681"/>
              <a:ext cx="1292322" cy="4098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Vacuum Pumping</a:t>
              </a:r>
              <a:endParaRPr lang="zh-CN" altLang="en-US" sz="1400" b="1" baseline="30000" dirty="0">
                <a:solidFill>
                  <a:schemeClr val="tx1"/>
                </a:solidFill>
                <a:latin typeface="Arial" panose="020B0604020202020204" pitchFamily="34" charset="0"/>
                <a:cs typeface="Arial" panose="020B0604020202020204" pitchFamily="34" charset="0"/>
              </a:endParaRPr>
            </a:p>
          </p:txBody>
        </p:sp>
        <p:cxnSp>
          <p:nvCxnSpPr>
            <p:cNvPr id="66" name="直接箭头连接符 65"/>
            <p:cNvCxnSpPr>
              <a:stCxn id="75" idx="2"/>
              <a:endCxn id="65" idx="0"/>
            </p:cNvCxnSpPr>
            <p:nvPr/>
          </p:nvCxnSpPr>
          <p:spPr>
            <a:xfrm>
              <a:off x="1039681" y="3373151"/>
              <a:ext cx="386" cy="252529"/>
            </a:xfrm>
            <a:prstGeom prst="straightConnector1">
              <a:avLst/>
            </a:prstGeom>
            <a:ln w="38100">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69" name="圆角矩形 68"/>
            <p:cNvSpPr/>
            <p:nvPr/>
          </p:nvSpPr>
          <p:spPr>
            <a:xfrm>
              <a:off x="393906" y="5010021"/>
              <a:ext cx="1291547" cy="4098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Cooling in Vacuum</a:t>
              </a:r>
              <a:endParaRPr lang="zh-CN" altLang="en-US" sz="1400" b="1" baseline="30000" dirty="0">
                <a:latin typeface="Arial" panose="020B0604020202020204" pitchFamily="34" charset="0"/>
                <a:cs typeface="Arial" panose="020B0604020202020204" pitchFamily="34" charset="0"/>
              </a:endParaRPr>
            </a:p>
          </p:txBody>
        </p:sp>
        <p:sp>
          <p:nvSpPr>
            <p:cNvPr id="70" name="圆角矩形 69"/>
            <p:cNvSpPr/>
            <p:nvPr/>
          </p:nvSpPr>
          <p:spPr>
            <a:xfrm>
              <a:off x="393906" y="5656826"/>
              <a:ext cx="1291547" cy="4098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DLC Sample taking down</a:t>
              </a:r>
              <a:endParaRPr lang="zh-CN" altLang="en-US" sz="1400" b="1" dirty="0">
                <a:latin typeface="Arial" panose="020B0604020202020204" pitchFamily="34" charset="0"/>
                <a:cs typeface="Arial" panose="020B0604020202020204" pitchFamily="34" charset="0"/>
              </a:endParaRPr>
            </a:p>
          </p:txBody>
        </p:sp>
        <p:cxnSp>
          <p:nvCxnSpPr>
            <p:cNvPr id="71" name="直接箭头连接符 70"/>
            <p:cNvCxnSpPr>
              <a:stCxn id="65" idx="2"/>
              <a:endCxn id="122" idx="0"/>
            </p:cNvCxnSpPr>
            <p:nvPr/>
          </p:nvCxnSpPr>
          <p:spPr>
            <a:xfrm flipH="1">
              <a:off x="1039681" y="4035529"/>
              <a:ext cx="386" cy="2530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a:stCxn id="122" idx="2"/>
              <a:endCxn id="69" idx="0"/>
            </p:cNvCxnSpPr>
            <p:nvPr/>
          </p:nvCxnSpPr>
          <p:spPr>
            <a:xfrm flipH="1">
              <a:off x="1039680" y="4698387"/>
              <a:ext cx="1" cy="3116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a:stCxn id="69" idx="2"/>
              <a:endCxn id="70" idx="0"/>
            </p:cNvCxnSpPr>
            <p:nvPr/>
          </p:nvCxnSpPr>
          <p:spPr>
            <a:xfrm>
              <a:off x="1039680" y="5419869"/>
              <a:ext cx="0" cy="2369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圆角矩形 74"/>
            <p:cNvSpPr/>
            <p:nvPr/>
          </p:nvSpPr>
          <p:spPr>
            <a:xfrm>
              <a:off x="393908" y="2963304"/>
              <a:ext cx="1291547" cy="409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Sample Clamping</a:t>
              </a:r>
              <a:endParaRPr lang="zh-CN" altLang="en-US" sz="1400" b="1" dirty="0">
                <a:latin typeface="Arial" panose="020B0604020202020204" pitchFamily="34" charset="0"/>
                <a:cs typeface="Arial" panose="020B0604020202020204" pitchFamily="34" charset="0"/>
              </a:endParaRPr>
            </a:p>
          </p:txBody>
        </p:sp>
        <p:sp>
          <p:nvSpPr>
            <p:cNvPr id="146" name="圆角右箭头 145"/>
            <p:cNvSpPr/>
            <p:nvPr/>
          </p:nvSpPr>
          <p:spPr>
            <a:xfrm flipV="1">
              <a:off x="1037078" y="6153056"/>
              <a:ext cx="978011" cy="370935"/>
            </a:xfrm>
            <a:prstGeom prst="bentArrow">
              <a:avLst>
                <a:gd name="adj1" fmla="val 25000"/>
                <a:gd name="adj2" fmla="val 23911"/>
                <a:gd name="adj3" fmla="val 35345"/>
                <a:gd name="adj4" fmla="val 43750"/>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7" name="组合 76"/>
            <p:cNvGrpSpPr/>
            <p:nvPr/>
          </p:nvGrpSpPr>
          <p:grpSpPr>
            <a:xfrm>
              <a:off x="1907632" y="2815827"/>
              <a:ext cx="1844644" cy="3803450"/>
              <a:chOff x="1781504" y="2784295"/>
              <a:chExt cx="1844644" cy="3803450"/>
            </a:xfrm>
          </p:grpSpPr>
          <p:sp>
            <p:nvSpPr>
              <p:cNvPr id="111" name="圆角矩形 110"/>
              <p:cNvSpPr/>
              <p:nvPr/>
            </p:nvSpPr>
            <p:spPr>
              <a:xfrm>
                <a:off x="2060491" y="6176894"/>
                <a:ext cx="1269900" cy="410851"/>
              </a:xfrm>
              <a:prstGeom prst="round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DLC sample Clamping</a:t>
                </a:r>
                <a:endParaRPr lang="zh-CN" altLang="en-US" sz="1400" b="1" dirty="0">
                  <a:latin typeface="Arial" panose="020B0604020202020204" pitchFamily="34" charset="0"/>
                  <a:cs typeface="Arial" panose="020B0604020202020204" pitchFamily="34" charset="0"/>
                </a:endParaRPr>
              </a:p>
            </p:txBody>
          </p:sp>
          <p:sp>
            <p:nvSpPr>
              <p:cNvPr id="116" name="圆角矩形 115"/>
              <p:cNvSpPr/>
              <p:nvPr/>
            </p:nvSpPr>
            <p:spPr>
              <a:xfrm>
                <a:off x="2060491" y="5545488"/>
                <a:ext cx="1270662" cy="410851"/>
              </a:xfrm>
              <a:prstGeom prst="round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Vacuum Pumping</a:t>
                </a:r>
                <a:endParaRPr lang="zh-CN" altLang="en-US" sz="1400" b="1" baseline="30000" dirty="0">
                  <a:solidFill>
                    <a:schemeClr val="tx1"/>
                  </a:solidFill>
                  <a:latin typeface="Arial" panose="020B0604020202020204" pitchFamily="34" charset="0"/>
                  <a:cs typeface="Arial" panose="020B0604020202020204" pitchFamily="34" charset="0"/>
                </a:endParaRPr>
              </a:p>
            </p:txBody>
          </p:sp>
          <p:sp>
            <p:nvSpPr>
              <p:cNvPr id="117" name="圆角矩形 116"/>
              <p:cNvSpPr/>
              <p:nvPr/>
            </p:nvSpPr>
            <p:spPr>
              <a:xfrm>
                <a:off x="1949038" y="5011422"/>
                <a:ext cx="1506912" cy="321381"/>
              </a:xfrm>
              <a:prstGeom prst="round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Deposition Cr</a:t>
                </a:r>
                <a:endParaRPr lang="zh-CN" altLang="en-US" sz="1400" b="1" baseline="30000" dirty="0">
                  <a:solidFill>
                    <a:schemeClr val="tx1"/>
                  </a:solidFill>
                  <a:latin typeface="Arial" panose="020B0604020202020204" pitchFamily="34" charset="0"/>
                  <a:cs typeface="Arial" panose="020B0604020202020204" pitchFamily="34" charset="0"/>
                </a:endParaRPr>
              </a:p>
            </p:txBody>
          </p:sp>
          <p:sp>
            <p:nvSpPr>
              <p:cNvPr id="118" name="圆角矩形 117"/>
              <p:cNvSpPr/>
              <p:nvPr/>
            </p:nvSpPr>
            <p:spPr>
              <a:xfrm>
                <a:off x="1813329" y="4485664"/>
                <a:ext cx="1778331" cy="320007"/>
              </a:xfrm>
              <a:prstGeom prst="round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Deposition Cr-Cu</a:t>
                </a:r>
                <a:endParaRPr lang="zh-CN" altLang="en-US" sz="1400" b="1" baseline="30000" dirty="0">
                  <a:solidFill>
                    <a:schemeClr val="tx1"/>
                  </a:solidFill>
                  <a:latin typeface="Arial" panose="020B0604020202020204" pitchFamily="34" charset="0"/>
                  <a:cs typeface="Arial" panose="020B0604020202020204" pitchFamily="34" charset="0"/>
                </a:endParaRPr>
              </a:p>
            </p:txBody>
          </p:sp>
          <p:sp>
            <p:nvSpPr>
              <p:cNvPr id="119" name="圆角矩形 118"/>
              <p:cNvSpPr/>
              <p:nvPr/>
            </p:nvSpPr>
            <p:spPr>
              <a:xfrm>
                <a:off x="1921345" y="3948498"/>
                <a:ext cx="1559638" cy="342196"/>
              </a:xfrm>
              <a:prstGeom prst="round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solidFill>
                      <a:schemeClr val="tx1"/>
                    </a:solidFill>
                    <a:latin typeface="Arial" panose="020B0604020202020204" pitchFamily="34" charset="0"/>
                    <a:cs typeface="Arial" panose="020B0604020202020204" pitchFamily="34" charset="0"/>
                  </a:rPr>
                  <a:t>Deposition Cu</a:t>
                </a:r>
                <a:endParaRPr lang="zh-CN" altLang="en-US" sz="1400" b="1" baseline="30000" dirty="0">
                  <a:solidFill>
                    <a:schemeClr val="tx1"/>
                  </a:solidFill>
                  <a:latin typeface="Arial" panose="020B0604020202020204" pitchFamily="34" charset="0"/>
                  <a:cs typeface="Arial" panose="020B0604020202020204" pitchFamily="34" charset="0"/>
                </a:endParaRPr>
              </a:p>
            </p:txBody>
          </p:sp>
          <p:sp>
            <p:nvSpPr>
              <p:cNvPr id="120" name="圆角矩形 119"/>
              <p:cNvSpPr/>
              <p:nvPr/>
            </p:nvSpPr>
            <p:spPr>
              <a:xfrm>
                <a:off x="2061253" y="3351808"/>
                <a:ext cx="1269900" cy="410851"/>
              </a:xfrm>
              <a:prstGeom prst="round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Cooling in Vacuum</a:t>
                </a:r>
                <a:endParaRPr lang="zh-CN" altLang="en-US" sz="1400" b="1" baseline="30000" dirty="0">
                  <a:latin typeface="Arial" panose="020B0604020202020204" pitchFamily="34" charset="0"/>
                  <a:cs typeface="Arial" panose="020B0604020202020204" pitchFamily="34" charset="0"/>
                </a:endParaRPr>
              </a:p>
            </p:txBody>
          </p:sp>
          <p:sp>
            <p:nvSpPr>
              <p:cNvPr id="134" name="圆角矩形 133"/>
              <p:cNvSpPr/>
              <p:nvPr/>
            </p:nvSpPr>
            <p:spPr>
              <a:xfrm>
                <a:off x="1781504" y="2784295"/>
                <a:ext cx="1844644" cy="410851"/>
              </a:xfrm>
              <a:prstGeom prst="round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b="1" dirty="0" smtClean="0">
                    <a:latin typeface="Arial" panose="020B0604020202020204" pitchFamily="34" charset="0"/>
                    <a:cs typeface="Arial" panose="020B0604020202020204" pitchFamily="34" charset="0"/>
                  </a:rPr>
                  <a:t>DLC + Cu Sample taking down</a:t>
                </a:r>
                <a:endParaRPr lang="zh-CN" altLang="en-US" sz="1400" b="1" dirty="0">
                  <a:latin typeface="Arial" panose="020B0604020202020204" pitchFamily="34" charset="0"/>
                  <a:cs typeface="Arial" panose="020B0604020202020204" pitchFamily="34" charset="0"/>
                </a:endParaRPr>
              </a:p>
            </p:txBody>
          </p:sp>
          <p:cxnSp>
            <p:nvCxnSpPr>
              <p:cNvPr id="136" name="直接箭头连接符 135"/>
              <p:cNvCxnSpPr>
                <a:stCxn id="111" idx="0"/>
                <a:endCxn id="116" idx="2"/>
              </p:cNvCxnSpPr>
              <p:nvPr/>
            </p:nvCxnSpPr>
            <p:spPr>
              <a:xfrm flipV="1">
                <a:off x="2695441" y="5956339"/>
                <a:ext cx="381" cy="2205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a:stCxn id="116" idx="0"/>
                <a:endCxn id="117" idx="2"/>
              </p:cNvCxnSpPr>
              <p:nvPr/>
            </p:nvCxnSpPr>
            <p:spPr>
              <a:xfrm flipV="1">
                <a:off x="2695822" y="5332803"/>
                <a:ext cx="6672" cy="2126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接箭头连接符 146"/>
              <p:cNvCxnSpPr>
                <a:stCxn id="117" idx="0"/>
                <a:endCxn id="118" idx="2"/>
              </p:cNvCxnSpPr>
              <p:nvPr/>
            </p:nvCxnSpPr>
            <p:spPr>
              <a:xfrm flipV="1">
                <a:off x="2702494" y="4805671"/>
                <a:ext cx="1" cy="2057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接箭头连接符 149"/>
              <p:cNvCxnSpPr>
                <a:stCxn id="118" idx="0"/>
                <a:endCxn id="119" idx="2"/>
              </p:cNvCxnSpPr>
              <p:nvPr/>
            </p:nvCxnSpPr>
            <p:spPr>
              <a:xfrm flipH="1" flipV="1">
                <a:off x="2701164" y="4290694"/>
                <a:ext cx="1331" cy="1949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直接箭头连接符 150"/>
              <p:cNvCxnSpPr>
                <a:stCxn id="119" idx="0"/>
                <a:endCxn id="120" idx="2"/>
              </p:cNvCxnSpPr>
              <p:nvPr/>
            </p:nvCxnSpPr>
            <p:spPr>
              <a:xfrm flipH="1" flipV="1">
                <a:off x="2696203" y="3762659"/>
                <a:ext cx="4961" cy="1858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直接箭头连接符 151"/>
              <p:cNvCxnSpPr>
                <a:stCxn id="120" idx="0"/>
                <a:endCxn id="134" idx="2"/>
              </p:cNvCxnSpPr>
              <p:nvPr/>
            </p:nvCxnSpPr>
            <p:spPr>
              <a:xfrm flipV="1">
                <a:off x="2696203" y="3195146"/>
                <a:ext cx="7623" cy="1566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 name="组合 75"/>
          <p:cNvGrpSpPr>
            <a:grpSpLocks noChangeAspect="1"/>
          </p:cNvGrpSpPr>
          <p:nvPr/>
        </p:nvGrpSpPr>
        <p:grpSpPr>
          <a:xfrm>
            <a:off x="6394382" y="4627959"/>
            <a:ext cx="3677313" cy="1835768"/>
            <a:chOff x="8466082" y="2680139"/>
            <a:chExt cx="3536732" cy="2112576"/>
          </a:xfrm>
        </p:grpSpPr>
        <p:grpSp>
          <p:nvGrpSpPr>
            <p:cNvPr id="9" name="组合 43"/>
            <p:cNvGrpSpPr/>
            <p:nvPr/>
          </p:nvGrpSpPr>
          <p:grpSpPr>
            <a:xfrm>
              <a:off x="8471651" y="2695902"/>
              <a:ext cx="3499624" cy="2096813"/>
              <a:chOff x="1403649" y="2018587"/>
              <a:chExt cx="4229415" cy="2778562"/>
            </a:xfrm>
          </p:grpSpPr>
          <p:grpSp>
            <p:nvGrpSpPr>
              <p:cNvPr id="10" name="组合 25"/>
              <p:cNvGrpSpPr/>
              <p:nvPr/>
            </p:nvGrpSpPr>
            <p:grpSpPr>
              <a:xfrm>
                <a:off x="1403649" y="2018587"/>
                <a:ext cx="4229415" cy="2778562"/>
                <a:chOff x="4164579" y="2911882"/>
                <a:chExt cx="4279949" cy="2101294"/>
              </a:xfrm>
            </p:grpSpPr>
            <p:sp>
              <p:nvSpPr>
                <p:cNvPr id="47" name="矩形 46"/>
                <p:cNvSpPr/>
                <p:nvPr/>
              </p:nvSpPr>
              <p:spPr>
                <a:xfrm>
                  <a:off x="4164580" y="3598667"/>
                  <a:ext cx="2351638" cy="162016"/>
                </a:xfrm>
                <a:prstGeom prst="rect">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8" name="矩形 47"/>
                <p:cNvSpPr/>
                <p:nvPr/>
              </p:nvSpPr>
              <p:spPr>
                <a:xfrm>
                  <a:off x="4164579" y="3423290"/>
                  <a:ext cx="2351637" cy="174024"/>
                </a:xfrm>
                <a:prstGeom prst="rect">
                  <a:avLst/>
                </a:prstGeom>
                <a:solidFill>
                  <a:srgbClr val="F79646">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9" name="矩形 48"/>
                <p:cNvSpPr/>
                <p:nvPr/>
              </p:nvSpPr>
              <p:spPr>
                <a:xfrm>
                  <a:off x="4164579" y="2911882"/>
                  <a:ext cx="2351637" cy="522064"/>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0" name="矩形 49"/>
                <p:cNvSpPr/>
                <p:nvPr/>
              </p:nvSpPr>
              <p:spPr>
                <a:xfrm>
                  <a:off x="4164579" y="3726902"/>
                  <a:ext cx="2351637" cy="188144"/>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1" name="矩形 50"/>
                <p:cNvSpPr/>
                <p:nvPr/>
              </p:nvSpPr>
              <p:spPr>
                <a:xfrm>
                  <a:off x="4164579" y="3915048"/>
                  <a:ext cx="2351637" cy="1098128"/>
                </a:xfrm>
                <a:prstGeom prst="rect">
                  <a:avLst/>
                </a:prstGeom>
                <a:solidFill>
                  <a:srgbClr val="F79646">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2" name="矩形 51"/>
                <p:cNvSpPr/>
                <p:nvPr/>
              </p:nvSpPr>
              <p:spPr>
                <a:xfrm>
                  <a:off x="6570440" y="4451073"/>
                  <a:ext cx="318480" cy="72000"/>
                </a:xfrm>
                <a:prstGeom prst="rect">
                  <a:avLst/>
                </a:prstGeom>
                <a:solidFill>
                  <a:srgbClr val="F79646">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3" name="矩形 52"/>
                <p:cNvSpPr/>
                <p:nvPr/>
              </p:nvSpPr>
              <p:spPr>
                <a:xfrm>
                  <a:off x="6570440" y="4073024"/>
                  <a:ext cx="318480" cy="72000"/>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4" name="矩形 53"/>
                <p:cNvSpPr/>
                <p:nvPr/>
              </p:nvSpPr>
              <p:spPr>
                <a:xfrm>
                  <a:off x="6570440" y="3766984"/>
                  <a:ext cx="318480" cy="72000"/>
                </a:xfrm>
                <a:prstGeom prst="rect">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5" name="矩形 54"/>
                <p:cNvSpPr/>
                <p:nvPr/>
              </p:nvSpPr>
              <p:spPr>
                <a:xfrm>
                  <a:off x="6578824" y="3064912"/>
                  <a:ext cx="318480" cy="96000"/>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7" name="TextBox 56"/>
                <p:cNvSpPr txBox="1"/>
                <p:nvPr/>
              </p:nvSpPr>
              <p:spPr>
                <a:xfrm>
                  <a:off x="6816999" y="2920895"/>
                  <a:ext cx="94604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Cu layer</a:t>
                  </a:r>
                  <a:endParaRPr kumimoji="0" lang="zh-CN" altLang="en-US" sz="14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
              <p:nvSpPr>
                <p:cNvPr id="60" name="TextBox 59"/>
                <p:cNvSpPr txBox="1"/>
                <p:nvPr/>
              </p:nvSpPr>
              <p:spPr>
                <a:xfrm>
                  <a:off x="6797717" y="3343996"/>
                  <a:ext cx="164681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Cr-Cu interlayer</a:t>
                  </a:r>
                  <a:endParaRPr kumimoji="0" lang="zh-CN" altLang="en-US" sz="14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
              <p:nvSpPr>
                <p:cNvPr id="61" name="TextBox 60"/>
                <p:cNvSpPr txBox="1"/>
                <p:nvPr/>
              </p:nvSpPr>
              <p:spPr>
                <a:xfrm>
                  <a:off x="6825303" y="3670733"/>
                  <a:ext cx="97099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Cr  layer</a:t>
                  </a:r>
                  <a:endParaRPr kumimoji="0" lang="zh-CN" altLang="en-US" sz="14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
              <p:nvSpPr>
                <p:cNvPr id="62" name="TextBox 61"/>
                <p:cNvSpPr txBox="1"/>
                <p:nvPr/>
              </p:nvSpPr>
              <p:spPr>
                <a:xfrm>
                  <a:off x="6825303" y="3978510"/>
                  <a:ext cx="111408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DLC</a:t>
                  </a:r>
                  <a:r>
                    <a:rPr kumimoji="0" lang="zh-CN" altLang="en-US" sz="14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altLang="zh-CN" sz="14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layer</a:t>
                  </a:r>
                  <a:endParaRPr kumimoji="0" lang="zh-CN" altLang="en-US" sz="14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
              <p:nvSpPr>
                <p:cNvPr id="63" name="TextBox 62"/>
                <p:cNvSpPr txBox="1"/>
                <p:nvPr/>
              </p:nvSpPr>
              <p:spPr>
                <a:xfrm>
                  <a:off x="6825303" y="4359704"/>
                  <a:ext cx="108905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Apical foil</a:t>
                  </a:r>
                  <a:endParaRPr kumimoji="0" lang="zh-CN" altLang="en-US" sz="14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grpSp>
          <p:sp>
            <p:nvSpPr>
              <p:cNvPr id="46" name="矩形 45"/>
              <p:cNvSpPr/>
              <p:nvPr/>
            </p:nvSpPr>
            <p:spPr>
              <a:xfrm>
                <a:off x="3795923" y="2697066"/>
                <a:ext cx="308184" cy="128529"/>
              </a:xfrm>
              <a:prstGeom prst="rect">
                <a:avLst/>
              </a:prstGeom>
              <a:solidFill>
                <a:srgbClr val="F79646">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72" name="矩形 71"/>
            <p:cNvSpPr/>
            <p:nvPr/>
          </p:nvSpPr>
          <p:spPr>
            <a:xfrm>
              <a:off x="8466082" y="2680139"/>
              <a:ext cx="3536732" cy="20968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4711714" y="1150228"/>
            <a:ext cx="4001865" cy="738664"/>
          </a:xfrm>
          <a:prstGeom prst="rect">
            <a:avLst/>
          </a:prstGeom>
        </p:spPr>
        <p:txBody>
          <a:bodyPr wrap="none">
            <a:spAutoFit/>
          </a:bodyPr>
          <a:lstStyle/>
          <a:p>
            <a:pPr>
              <a:lnSpc>
                <a:spcPct val="150000"/>
              </a:lnSpc>
            </a:pPr>
            <a:r>
              <a:rPr lang="en-US" altLang="zh-CN" sz="2800" b="1" i="1" dirty="0" smtClean="0">
                <a:solidFill>
                  <a:srgbClr val="0000FF"/>
                </a:solidFill>
              </a:rPr>
              <a:t>Advantages of “DLC + Cu”</a:t>
            </a:r>
            <a:endParaRPr lang="en-US" altLang="zh-CN" sz="2800" b="1" i="1" dirty="0">
              <a:solidFill>
                <a:srgbClr val="0000FF"/>
              </a:solidFill>
            </a:endParaRPr>
          </a:p>
        </p:txBody>
      </p:sp>
      <p:sp>
        <p:nvSpPr>
          <p:cNvPr id="59" name="标题 11"/>
          <p:cNvSpPr txBox="1">
            <a:spLocks/>
          </p:cNvSpPr>
          <p:nvPr/>
        </p:nvSpPr>
        <p:spPr>
          <a:xfrm>
            <a:off x="343397" y="153390"/>
            <a:ext cx="10124905"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Deposition of “</a:t>
            </a:r>
            <a:r>
              <a:rPr lang="en-US" altLang="zh-CN" sz="3600" b="1" dirty="0" err="1" smtClean="0">
                <a:solidFill>
                  <a:srgbClr val="0000FF"/>
                </a:solidFill>
                <a:latin typeface="Arial" panose="020B0604020202020204" pitchFamily="34" charset="0"/>
                <a:cs typeface="Arial" panose="020B0604020202020204" pitchFamily="34" charset="0"/>
              </a:rPr>
              <a:t>DLC+Cu</a:t>
            </a:r>
            <a:r>
              <a:rPr lang="en-US" altLang="zh-CN" sz="3600" b="1" dirty="0" smtClean="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13977" y="1029405"/>
            <a:ext cx="9817844" cy="461665"/>
          </a:xfrm>
          <a:prstGeom prst="rect">
            <a:avLst/>
          </a:prstGeom>
        </p:spPr>
        <p:txBody>
          <a:bodyPr wrap="square">
            <a:spAutoFit/>
          </a:bodyPr>
          <a:lstStyle/>
          <a:p>
            <a:r>
              <a:rPr lang="en-US" altLang="zh-CN" sz="2400" b="1" dirty="0" smtClean="0"/>
              <a:t>DLC applied as the radiation-hard photocathode for PICOSEC MM detector</a:t>
            </a:r>
            <a:endParaRPr lang="zh-CN" altLang="en-US" sz="2400" b="1" dirty="0"/>
          </a:p>
        </p:txBody>
      </p:sp>
      <p:sp>
        <p:nvSpPr>
          <p:cNvPr id="32" name="TextBox 31"/>
          <p:cNvSpPr txBox="1"/>
          <p:nvPr/>
        </p:nvSpPr>
        <p:spPr>
          <a:xfrm>
            <a:off x="609683" y="1842295"/>
            <a:ext cx="3310330" cy="369332"/>
          </a:xfrm>
          <a:prstGeom prst="rect">
            <a:avLst/>
          </a:prstGeom>
          <a:noFill/>
        </p:spPr>
        <p:txBody>
          <a:bodyPr wrap="none" rtlCol="0">
            <a:spAutoFit/>
          </a:bodyPr>
          <a:lstStyle/>
          <a:p>
            <a:pPr>
              <a:buFont typeface="Wingdings" pitchFamily="2" charset="2"/>
              <a:buChar char="Ø"/>
            </a:pPr>
            <a:r>
              <a:rPr lang="en-US" altLang="zh-CN" b="1" dirty="0" smtClean="0">
                <a:solidFill>
                  <a:srgbClr val="0000FF"/>
                </a:solidFill>
              </a:rPr>
              <a:t> Pure DCL &amp; Boron doped  DLC </a:t>
            </a:r>
            <a:endParaRPr lang="zh-CN" altLang="en-US" b="1" dirty="0">
              <a:solidFill>
                <a:srgbClr val="0000FF"/>
              </a:solidFill>
            </a:endParaRPr>
          </a:p>
        </p:txBody>
      </p:sp>
      <p:sp>
        <p:nvSpPr>
          <p:cNvPr id="33" name="TextBox 32"/>
          <p:cNvSpPr txBox="1"/>
          <p:nvPr/>
        </p:nvSpPr>
        <p:spPr>
          <a:xfrm>
            <a:off x="4685347" y="1905357"/>
            <a:ext cx="3031023" cy="369332"/>
          </a:xfrm>
          <a:prstGeom prst="rect">
            <a:avLst/>
          </a:prstGeom>
          <a:noFill/>
        </p:spPr>
        <p:txBody>
          <a:bodyPr wrap="none" rtlCol="0">
            <a:spAutoFit/>
          </a:bodyPr>
          <a:lstStyle/>
          <a:p>
            <a:pPr>
              <a:buFont typeface="Wingdings" pitchFamily="2" charset="2"/>
              <a:buChar char="Ø"/>
            </a:pPr>
            <a:r>
              <a:rPr lang="en-US" altLang="zh-CN" b="1" dirty="0" smtClean="0">
                <a:solidFill>
                  <a:srgbClr val="0000FF"/>
                </a:solidFill>
              </a:rPr>
              <a:t> Increase sp</a:t>
            </a:r>
            <a:r>
              <a:rPr lang="en-US" altLang="zh-CN" b="1" baseline="30000" dirty="0" smtClean="0">
                <a:solidFill>
                  <a:srgbClr val="0000FF"/>
                </a:solidFill>
              </a:rPr>
              <a:t>3</a:t>
            </a:r>
            <a:r>
              <a:rPr lang="en-US" altLang="zh-CN" b="1" dirty="0" smtClean="0">
                <a:solidFill>
                  <a:srgbClr val="0000FF"/>
                </a:solidFill>
              </a:rPr>
              <a:t>/sp</a:t>
            </a:r>
            <a:r>
              <a:rPr lang="en-US" altLang="zh-CN" b="1" baseline="30000" dirty="0" smtClean="0">
                <a:solidFill>
                  <a:srgbClr val="0000FF"/>
                </a:solidFill>
              </a:rPr>
              <a:t>2</a:t>
            </a:r>
            <a:r>
              <a:rPr lang="en-US" altLang="zh-CN" b="1" dirty="0" smtClean="0">
                <a:solidFill>
                  <a:srgbClr val="0000FF"/>
                </a:solidFill>
              </a:rPr>
              <a:t> ratio (</a:t>
            </a:r>
            <a:r>
              <a:rPr lang="en-US" altLang="zh-CN" b="1" dirty="0" err="1" smtClean="0">
                <a:solidFill>
                  <a:srgbClr val="0000FF"/>
                </a:solidFill>
              </a:rPr>
              <a:t>ta</a:t>
            </a:r>
            <a:r>
              <a:rPr lang="en-US" altLang="zh-CN" b="1" dirty="0" smtClean="0">
                <a:solidFill>
                  <a:srgbClr val="0000FF"/>
                </a:solidFill>
              </a:rPr>
              <a:t>-C)</a:t>
            </a:r>
          </a:p>
        </p:txBody>
      </p:sp>
      <p:grpSp>
        <p:nvGrpSpPr>
          <p:cNvPr id="70" name="组合 69"/>
          <p:cNvGrpSpPr/>
          <p:nvPr/>
        </p:nvGrpSpPr>
        <p:grpSpPr>
          <a:xfrm>
            <a:off x="4830280" y="2711671"/>
            <a:ext cx="3005182" cy="1913667"/>
            <a:chOff x="4846046" y="2787758"/>
            <a:chExt cx="2729998" cy="1774516"/>
          </a:xfrm>
        </p:grpSpPr>
        <p:pic>
          <p:nvPicPr>
            <p:cNvPr id="5122" name="Picture 2"/>
            <p:cNvPicPr>
              <a:picLocks noChangeAspect="1" noChangeArrowheads="1"/>
            </p:cNvPicPr>
            <p:nvPr/>
          </p:nvPicPr>
          <p:blipFill>
            <a:blip r:embed="rId3" cstate="print"/>
            <a:srcRect/>
            <a:stretch>
              <a:fillRect/>
            </a:stretch>
          </p:blipFill>
          <p:spPr bwMode="auto">
            <a:xfrm>
              <a:off x="6257116" y="2799440"/>
              <a:ext cx="1318928" cy="1758571"/>
            </a:xfrm>
            <a:prstGeom prst="rect">
              <a:avLst/>
            </a:prstGeom>
            <a:noFill/>
            <a:ln w="25400">
              <a:solidFill>
                <a:srgbClr val="FF0000"/>
              </a:solidFill>
              <a:miter lim="800000"/>
              <a:headEnd/>
              <a:tailEnd/>
            </a:ln>
          </p:spPr>
        </p:pic>
        <p:pic>
          <p:nvPicPr>
            <p:cNvPr id="34" name="图片 3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46046" y="2787758"/>
              <a:ext cx="1329182" cy="1772242"/>
            </a:xfrm>
            <a:prstGeom prst="rect">
              <a:avLst/>
            </a:prstGeom>
          </p:spPr>
        </p:pic>
        <p:sp>
          <p:nvSpPr>
            <p:cNvPr id="35" name="矩形 34"/>
            <p:cNvSpPr/>
            <p:nvPr/>
          </p:nvSpPr>
          <p:spPr>
            <a:xfrm>
              <a:off x="5409460" y="3086041"/>
              <a:ext cx="738472" cy="10372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a:stCxn id="35" idx="0"/>
            </p:cNvCxnSpPr>
            <p:nvPr/>
          </p:nvCxnSpPr>
          <p:spPr bwMode="auto">
            <a:xfrm flipV="1">
              <a:off x="5778696" y="2817324"/>
              <a:ext cx="515015" cy="268717"/>
            </a:xfrm>
            <a:prstGeom prst="line">
              <a:avLst/>
            </a:prstGeom>
            <a:noFill/>
            <a:ln w="25400" cap="flat" cmpd="sng" algn="ctr">
              <a:solidFill>
                <a:srgbClr val="FF0000"/>
              </a:solidFill>
              <a:prstDash val="solid"/>
              <a:round/>
              <a:headEnd type="none" w="med" len="med"/>
              <a:tailEnd type="none" w="med" len="med"/>
            </a:ln>
            <a:effectLst/>
          </p:spPr>
        </p:cxnSp>
        <p:cxnSp>
          <p:nvCxnSpPr>
            <p:cNvPr id="38" name="直接连接符 37"/>
            <p:cNvCxnSpPr>
              <a:endCxn id="35" idx="2"/>
            </p:cNvCxnSpPr>
            <p:nvPr/>
          </p:nvCxnSpPr>
          <p:spPr bwMode="auto">
            <a:xfrm flipH="1" flipV="1">
              <a:off x="5778696" y="4123271"/>
              <a:ext cx="515016" cy="439003"/>
            </a:xfrm>
            <a:prstGeom prst="line">
              <a:avLst/>
            </a:prstGeom>
            <a:noFill/>
            <a:ln w="25400" cap="flat" cmpd="sng" algn="ctr">
              <a:solidFill>
                <a:srgbClr val="FF0000"/>
              </a:solidFill>
              <a:prstDash val="solid"/>
              <a:round/>
              <a:headEnd type="none" w="med" len="med"/>
              <a:tailEnd type="none" w="med" len="med"/>
            </a:ln>
            <a:effectLst/>
          </p:spPr>
        </p:cxnSp>
        <p:pic>
          <p:nvPicPr>
            <p:cNvPr id="40" name="图片 3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21047" y="3694085"/>
              <a:ext cx="841764" cy="838619"/>
            </a:xfrm>
            <a:prstGeom prst="rect">
              <a:avLst/>
            </a:prstGeom>
            <a:ln w="25400">
              <a:solidFill>
                <a:srgbClr val="FF0000"/>
              </a:solidFill>
              <a:prstDash val="dash"/>
            </a:ln>
          </p:spPr>
        </p:pic>
      </p:grpSp>
      <p:pic>
        <p:nvPicPr>
          <p:cNvPr id="41" name="图片 40"/>
          <p:cNvPicPr>
            <a:picLocks noChangeAspect="1"/>
          </p:cNvPicPr>
          <p:nvPr/>
        </p:nvPicPr>
        <p:blipFill rotWithShape="1">
          <a:blip r:embed="rId6" cstate="print">
            <a:extLst>
              <a:ext uri="{28A0092B-C50C-407E-A947-70E740481C1C}">
                <a14:useLocalDpi xmlns:a14="http://schemas.microsoft.com/office/drawing/2010/main" xmlns="" val="0"/>
              </a:ext>
            </a:extLst>
          </a:blip>
          <a:srcRect t="29425"/>
          <a:stretch/>
        </p:blipFill>
        <p:spPr>
          <a:xfrm>
            <a:off x="8261131" y="2742379"/>
            <a:ext cx="3086891" cy="1955745"/>
          </a:xfrm>
          <a:prstGeom prst="rect">
            <a:avLst/>
          </a:prstGeom>
          <a:ln w="25400">
            <a:solidFill>
              <a:srgbClr val="FF0000"/>
            </a:solidFill>
          </a:ln>
        </p:spPr>
      </p:pic>
      <p:pic>
        <p:nvPicPr>
          <p:cNvPr id="42" name="图片 4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633876" y="2844761"/>
            <a:ext cx="1050010" cy="787507"/>
          </a:xfrm>
          <a:prstGeom prst="rect">
            <a:avLst/>
          </a:prstGeom>
          <a:ln w="12700">
            <a:solidFill>
              <a:srgbClr val="FF0000"/>
            </a:solidFill>
            <a:prstDash val="dash"/>
          </a:ln>
        </p:spPr>
      </p:pic>
      <p:pic>
        <p:nvPicPr>
          <p:cNvPr id="43" name="图片 4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281754" y="3907450"/>
            <a:ext cx="1064089" cy="789199"/>
          </a:xfrm>
          <a:prstGeom prst="rect">
            <a:avLst/>
          </a:prstGeom>
          <a:ln w="12700">
            <a:solidFill>
              <a:srgbClr val="FF0000"/>
            </a:solidFill>
            <a:prstDash val="dash"/>
          </a:ln>
        </p:spPr>
      </p:pic>
      <p:sp>
        <p:nvSpPr>
          <p:cNvPr id="44" name="TextBox 43"/>
          <p:cNvSpPr txBox="1"/>
          <p:nvPr/>
        </p:nvSpPr>
        <p:spPr>
          <a:xfrm>
            <a:off x="3116636" y="2854029"/>
            <a:ext cx="956737" cy="307777"/>
          </a:xfrm>
          <a:prstGeom prst="rect">
            <a:avLst/>
          </a:prstGeom>
          <a:noFill/>
        </p:spPr>
        <p:txBody>
          <a:bodyPr wrap="none" rtlCol="0">
            <a:spAutoFit/>
          </a:bodyPr>
          <a:lstStyle/>
          <a:p>
            <a:r>
              <a:rPr lang="en-US" altLang="zh-CN" sz="1400" b="1" dirty="0" smtClean="0">
                <a:solidFill>
                  <a:schemeClr val="bg1"/>
                </a:solidFill>
              </a:rPr>
              <a:t>B4C target</a:t>
            </a:r>
            <a:endParaRPr lang="zh-CN" altLang="en-US" sz="1400" b="1" dirty="0">
              <a:solidFill>
                <a:schemeClr val="bg1"/>
              </a:solidFill>
            </a:endParaRPr>
          </a:p>
        </p:txBody>
      </p:sp>
      <p:sp>
        <p:nvSpPr>
          <p:cNvPr id="45" name="TextBox 44"/>
          <p:cNvSpPr txBox="1"/>
          <p:nvPr/>
        </p:nvSpPr>
        <p:spPr>
          <a:xfrm>
            <a:off x="675962" y="2842656"/>
            <a:ext cx="804451" cy="307777"/>
          </a:xfrm>
          <a:prstGeom prst="rect">
            <a:avLst/>
          </a:prstGeom>
          <a:noFill/>
        </p:spPr>
        <p:txBody>
          <a:bodyPr wrap="none" rtlCol="0">
            <a:spAutoFit/>
          </a:bodyPr>
          <a:lstStyle/>
          <a:p>
            <a:r>
              <a:rPr lang="en-US" altLang="zh-CN" sz="1400" b="1" dirty="0" smtClean="0">
                <a:solidFill>
                  <a:schemeClr val="bg1"/>
                </a:solidFill>
              </a:rPr>
              <a:t>C  target</a:t>
            </a:r>
            <a:endParaRPr lang="zh-CN" altLang="en-US" sz="1400" b="1" dirty="0">
              <a:solidFill>
                <a:schemeClr val="bg1"/>
              </a:solidFill>
            </a:endParaRPr>
          </a:p>
        </p:txBody>
      </p:sp>
      <p:sp>
        <p:nvSpPr>
          <p:cNvPr id="46" name="矩形 45"/>
          <p:cNvSpPr/>
          <p:nvPr/>
        </p:nvSpPr>
        <p:spPr>
          <a:xfrm>
            <a:off x="720743" y="4855989"/>
            <a:ext cx="3353482" cy="369332"/>
          </a:xfrm>
          <a:prstGeom prst="rect">
            <a:avLst/>
          </a:prstGeom>
        </p:spPr>
        <p:txBody>
          <a:bodyPr wrap="none">
            <a:spAutoFit/>
          </a:bodyPr>
          <a:lstStyle/>
          <a:p>
            <a:r>
              <a:rPr lang="en-US" altLang="zh-CN" b="1" dirty="0" smtClean="0"/>
              <a:t>Magnetron sputtering deposition</a:t>
            </a:r>
            <a:endParaRPr lang="zh-CN" altLang="en-US" b="1" dirty="0" smtClean="0"/>
          </a:p>
        </p:txBody>
      </p:sp>
      <p:sp>
        <p:nvSpPr>
          <p:cNvPr id="47" name="矩形 46"/>
          <p:cNvSpPr/>
          <p:nvPr/>
        </p:nvSpPr>
        <p:spPr>
          <a:xfrm>
            <a:off x="4775464" y="4854028"/>
            <a:ext cx="3207417" cy="369332"/>
          </a:xfrm>
          <a:prstGeom prst="rect">
            <a:avLst/>
          </a:prstGeom>
        </p:spPr>
        <p:txBody>
          <a:bodyPr wrap="none">
            <a:spAutoFit/>
          </a:bodyPr>
          <a:lstStyle/>
          <a:p>
            <a:r>
              <a:rPr lang="en-US" altLang="zh-CN" b="1" dirty="0" err="1" smtClean="0"/>
              <a:t>Cathodic</a:t>
            </a:r>
            <a:r>
              <a:rPr lang="en-US" altLang="zh-CN" b="1" dirty="0" smtClean="0"/>
              <a:t> vacuum arc deposition</a:t>
            </a:r>
            <a:endParaRPr lang="zh-CN" altLang="en-US" b="1" dirty="0" smtClean="0"/>
          </a:p>
        </p:txBody>
      </p:sp>
      <p:sp>
        <p:nvSpPr>
          <p:cNvPr id="48" name="矩形 47"/>
          <p:cNvSpPr/>
          <p:nvPr/>
        </p:nvSpPr>
        <p:spPr>
          <a:xfrm>
            <a:off x="8733479" y="4887834"/>
            <a:ext cx="2398413" cy="369332"/>
          </a:xfrm>
          <a:prstGeom prst="rect">
            <a:avLst/>
          </a:prstGeom>
        </p:spPr>
        <p:txBody>
          <a:bodyPr wrap="none">
            <a:spAutoFit/>
          </a:bodyPr>
          <a:lstStyle/>
          <a:p>
            <a:r>
              <a:rPr lang="en-US" altLang="zh-CN" b="1" dirty="0" smtClean="0"/>
              <a:t>Pulsed laser deposition</a:t>
            </a:r>
            <a:endParaRPr lang="zh-CN" altLang="en-US" b="1" dirty="0" smtClean="0"/>
          </a:p>
        </p:txBody>
      </p:sp>
      <p:sp>
        <p:nvSpPr>
          <p:cNvPr id="49" name="矩形 48"/>
          <p:cNvSpPr/>
          <p:nvPr/>
        </p:nvSpPr>
        <p:spPr>
          <a:xfrm>
            <a:off x="694684" y="5577631"/>
            <a:ext cx="10336676" cy="880369"/>
          </a:xfrm>
          <a:prstGeom prst="rect">
            <a:avLst/>
          </a:prstGeom>
        </p:spPr>
        <p:txBody>
          <a:bodyPr wrap="none">
            <a:spAutoFit/>
          </a:bodyPr>
          <a:lstStyle/>
          <a:p>
            <a:pPr>
              <a:lnSpc>
                <a:spcPct val="150000"/>
              </a:lnSpc>
              <a:buFont typeface="Wingdings" pitchFamily="2" charset="2"/>
              <a:buChar char="Ø"/>
            </a:pPr>
            <a:r>
              <a:rPr lang="en-US" altLang="zh-CN" b="1" dirty="0" smtClean="0">
                <a:solidFill>
                  <a:srgbClr val="0000FF"/>
                </a:solidFill>
              </a:rPr>
              <a:t> Sample pure B4C_10nm has the highest QE than the other</a:t>
            </a:r>
          </a:p>
          <a:p>
            <a:pPr>
              <a:lnSpc>
                <a:spcPct val="150000"/>
              </a:lnSpc>
              <a:buFont typeface="Wingdings" pitchFamily="2" charset="2"/>
              <a:buChar char="Ø"/>
            </a:pPr>
            <a:r>
              <a:rPr lang="en-US" altLang="zh-CN" b="1" dirty="0" smtClean="0">
                <a:solidFill>
                  <a:srgbClr val="0000FF"/>
                </a:solidFill>
              </a:rPr>
              <a:t> PLD samples have higher QE than the Magnetron Sputtering Deposition samples (at the same thickness)</a:t>
            </a:r>
            <a:endParaRPr lang="zh-CN" altLang="en-US" b="1" dirty="0">
              <a:solidFill>
                <a:srgbClr val="0000FF"/>
              </a:solidFill>
            </a:endParaRPr>
          </a:p>
        </p:txBody>
      </p:sp>
      <p:sp>
        <p:nvSpPr>
          <p:cNvPr id="50" name="TextBox 49"/>
          <p:cNvSpPr txBox="1"/>
          <p:nvPr/>
        </p:nvSpPr>
        <p:spPr>
          <a:xfrm>
            <a:off x="8195802" y="1950715"/>
            <a:ext cx="3031023" cy="369332"/>
          </a:xfrm>
          <a:prstGeom prst="rect">
            <a:avLst/>
          </a:prstGeom>
          <a:noFill/>
        </p:spPr>
        <p:txBody>
          <a:bodyPr wrap="none" rtlCol="0">
            <a:spAutoFit/>
          </a:bodyPr>
          <a:lstStyle/>
          <a:p>
            <a:pPr>
              <a:buFont typeface="Wingdings" pitchFamily="2" charset="2"/>
              <a:buChar char="Ø"/>
            </a:pPr>
            <a:r>
              <a:rPr lang="en-US" altLang="zh-CN" b="1" dirty="0" smtClean="0">
                <a:solidFill>
                  <a:srgbClr val="0000FF"/>
                </a:solidFill>
              </a:rPr>
              <a:t> Increase sp</a:t>
            </a:r>
            <a:r>
              <a:rPr lang="en-US" altLang="zh-CN" b="1" baseline="30000" dirty="0" smtClean="0">
                <a:solidFill>
                  <a:srgbClr val="0000FF"/>
                </a:solidFill>
              </a:rPr>
              <a:t>3</a:t>
            </a:r>
            <a:r>
              <a:rPr lang="en-US" altLang="zh-CN" b="1" dirty="0" smtClean="0">
                <a:solidFill>
                  <a:srgbClr val="0000FF"/>
                </a:solidFill>
              </a:rPr>
              <a:t>/sp</a:t>
            </a:r>
            <a:r>
              <a:rPr lang="en-US" altLang="zh-CN" b="1" baseline="30000" dirty="0" smtClean="0">
                <a:solidFill>
                  <a:srgbClr val="0000FF"/>
                </a:solidFill>
              </a:rPr>
              <a:t>2</a:t>
            </a:r>
            <a:r>
              <a:rPr lang="en-US" altLang="zh-CN" b="1" dirty="0" smtClean="0">
                <a:solidFill>
                  <a:srgbClr val="0000FF"/>
                </a:solidFill>
              </a:rPr>
              <a:t> ratio (</a:t>
            </a:r>
            <a:r>
              <a:rPr lang="en-US" altLang="zh-CN" b="1" dirty="0" err="1" smtClean="0">
                <a:solidFill>
                  <a:srgbClr val="0000FF"/>
                </a:solidFill>
              </a:rPr>
              <a:t>ta</a:t>
            </a:r>
            <a:r>
              <a:rPr lang="en-US" altLang="zh-CN" b="1" dirty="0" smtClean="0">
                <a:solidFill>
                  <a:srgbClr val="0000FF"/>
                </a:solidFill>
              </a:rPr>
              <a:t>-C)</a:t>
            </a:r>
          </a:p>
        </p:txBody>
      </p:sp>
      <p:sp>
        <p:nvSpPr>
          <p:cNvPr id="51" name="标题 11"/>
          <p:cNvSpPr txBox="1">
            <a:spLocks/>
          </p:cNvSpPr>
          <p:nvPr/>
        </p:nvSpPr>
        <p:spPr>
          <a:xfrm>
            <a:off x="343397" y="153390"/>
            <a:ext cx="10124905"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Deposition of DLC photocathode </a:t>
            </a:r>
          </a:p>
        </p:txBody>
      </p:sp>
      <p:grpSp>
        <p:nvGrpSpPr>
          <p:cNvPr id="52" name="组合 51"/>
          <p:cNvGrpSpPr/>
          <p:nvPr/>
        </p:nvGrpSpPr>
        <p:grpSpPr>
          <a:xfrm>
            <a:off x="706145" y="2650893"/>
            <a:ext cx="3503250" cy="1984169"/>
            <a:chOff x="5996697" y="1520661"/>
            <a:chExt cx="4364775" cy="2322044"/>
          </a:xfrm>
        </p:grpSpPr>
        <p:grpSp>
          <p:nvGrpSpPr>
            <p:cNvPr id="53" name="组合 87"/>
            <p:cNvGrpSpPr/>
            <p:nvPr/>
          </p:nvGrpSpPr>
          <p:grpSpPr>
            <a:xfrm>
              <a:off x="6025257" y="1520661"/>
              <a:ext cx="4336215" cy="2322044"/>
              <a:chOff x="3386137" y="1716640"/>
              <a:chExt cx="3310004" cy="1675508"/>
            </a:xfrm>
          </p:grpSpPr>
          <p:grpSp>
            <p:nvGrpSpPr>
              <p:cNvPr id="55" name="组合 75"/>
              <p:cNvGrpSpPr/>
              <p:nvPr/>
            </p:nvGrpSpPr>
            <p:grpSpPr>
              <a:xfrm>
                <a:off x="3386137" y="1716640"/>
                <a:ext cx="3188081" cy="1675508"/>
                <a:chOff x="7185628" y="1669343"/>
                <a:chExt cx="3188081" cy="1675508"/>
              </a:xfrm>
            </p:grpSpPr>
            <p:grpSp>
              <p:nvGrpSpPr>
                <p:cNvPr id="58" name="组合 35"/>
                <p:cNvGrpSpPr/>
                <p:nvPr/>
              </p:nvGrpSpPr>
              <p:grpSpPr>
                <a:xfrm>
                  <a:off x="7185628" y="1669343"/>
                  <a:ext cx="2507404" cy="1649415"/>
                  <a:chOff x="638855" y="3836988"/>
                  <a:chExt cx="3276971" cy="2088232"/>
                </a:xfrm>
              </p:grpSpPr>
              <p:grpSp>
                <p:nvGrpSpPr>
                  <p:cNvPr id="60" name="组合 17"/>
                  <p:cNvGrpSpPr/>
                  <p:nvPr/>
                </p:nvGrpSpPr>
                <p:grpSpPr>
                  <a:xfrm>
                    <a:off x="638855" y="3836988"/>
                    <a:ext cx="3276971" cy="2088232"/>
                    <a:chOff x="2699792" y="915566"/>
                    <a:chExt cx="3096344" cy="1800200"/>
                  </a:xfrm>
                </p:grpSpPr>
                <p:pic>
                  <p:nvPicPr>
                    <p:cNvPr id="62" name="Picture 2"/>
                    <p:cNvPicPr>
                      <a:picLocks noChangeAspect="1" noChangeArrowheads="1"/>
                    </p:cNvPicPr>
                    <p:nvPr/>
                  </p:nvPicPr>
                  <p:blipFill>
                    <a:blip r:embed="rId9" cstate="print"/>
                    <a:srcRect l="9001" r="6526"/>
                    <a:stretch>
                      <a:fillRect/>
                    </a:stretch>
                  </p:blipFill>
                  <p:spPr bwMode="auto">
                    <a:xfrm>
                      <a:off x="3635896" y="915566"/>
                      <a:ext cx="2027372" cy="1800000"/>
                    </a:xfrm>
                    <a:prstGeom prst="rect">
                      <a:avLst/>
                    </a:prstGeom>
                    <a:noFill/>
                    <a:ln w="9525">
                      <a:noFill/>
                      <a:miter lim="800000"/>
                      <a:headEnd/>
                      <a:tailEnd/>
                    </a:ln>
                  </p:spPr>
                </p:pic>
                <p:pic>
                  <p:nvPicPr>
                    <p:cNvPr id="63" name="Picture 6"/>
                    <p:cNvPicPr>
                      <a:picLocks noChangeAspect="1" noChangeArrowheads="1"/>
                    </p:cNvPicPr>
                    <p:nvPr/>
                  </p:nvPicPr>
                  <p:blipFill>
                    <a:blip r:embed="rId10" cstate="print"/>
                    <a:srcRect r="35993"/>
                    <a:stretch>
                      <a:fillRect/>
                    </a:stretch>
                  </p:blipFill>
                  <p:spPr bwMode="auto">
                    <a:xfrm>
                      <a:off x="2699792" y="915566"/>
                      <a:ext cx="864096" cy="1800000"/>
                    </a:xfrm>
                    <a:prstGeom prst="rect">
                      <a:avLst/>
                    </a:prstGeom>
                    <a:noFill/>
                    <a:ln w="25400">
                      <a:solidFill>
                        <a:srgbClr val="FF0000"/>
                      </a:solidFill>
                      <a:miter lim="800000"/>
                      <a:headEnd/>
                      <a:tailEnd/>
                    </a:ln>
                  </p:spPr>
                </p:pic>
                <p:sp>
                  <p:nvSpPr>
                    <p:cNvPr id="64" name="矩形 63"/>
                    <p:cNvSpPr/>
                    <p:nvPr/>
                  </p:nvSpPr>
                  <p:spPr bwMode="auto">
                    <a:xfrm>
                      <a:off x="3779912" y="1347614"/>
                      <a:ext cx="288032" cy="1008112"/>
                    </a:xfrm>
                    <a:prstGeom prst="rect">
                      <a:avLst/>
                    </a:prstGeom>
                    <a:noFill/>
                    <a:ln w="254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600" b="0" i="0" u="none" strike="noStrike" cap="none" normalizeH="0" baseline="0" smtClean="0">
                        <a:ln>
                          <a:noFill/>
                        </a:ln>
                        <a:solidFill>
                          <a:schemeClr val="tx1"/>
                        </a:solidFill>
                        <a:effectLst/>
                        <a:latin typeface="Gill Sans MT" pitchFamily="34" charset="0"/>
                      </a:endParaRPr>
                    </a:p>
                  </p:txBody>
                </p:sp>
                <p:sp>
                  <p:nvSpPr>
                    <p:cNvPr id="65" name="矩形 64"/>
                    <p:cNvSpPr/>
                    <p:nvPr/>
                  </p:nvSpPr>
                  <p:spPr bwMode="auto">
                    <a:xfrm>
                      <a:off x="5292080" y="1347614"/>
                      <a:ext cx="288032" cy="1008112"/>
                    </a:xfrm>
                    <a:prstGeom prst="rect">
                      <a:avLst/>
                    </a:prstGeom>
                    <a:noFill/>
                    <a:ln w="254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600" b="0" i="0" u="none" strike="noStrike" cap="none" normalizeH="0" baseline="0" smtClean="0">
                        <a:ln>
                          <a:noFill/>
                        </a:ln>
                        <a:solidFill>
                          <a:schemeClr val="tx1"/>
                        </a:solidFill>
                        <a:effectLst/>
                        <a:latin typeface="Gill Sans MT" pitchFamily="34" charset="0"/>
                      </a:endParaRPr>
                    </a:p>
                  </p:txBody>
                </p:sp>
                <p:cxnSp>
                  <p:nvCxnSpPr>
                    <p:cNvPr id="66" name="直接连接符 65"/>
                    <p:cNvCxnSpPr>
                      <a:stCxn id="64" idx="0"/>
                    </p:cNvCxnSpPr>
                    <p:nvPr/>
                  </p:nvCxnSpPr>
                  <p:spPr bwMode="auto">
                    <a:xfrm flipH="1" flipV="1">
                      <a:off x="3563888" y="915566"/>
                      <a:ext cx="360040" cy="432048"/>
                    </a:xfrm>
                    <a:prstGeom prst="line">
                      <a:avLst/>
                    </a:prstGeom>
                    <a:noFill/>
                    <a:ln w="25400" cap="flat" cmpd="sng" algn="ctr">
                      <a:solidFill>
                        <a:srgbClr val="FF0000"/>
                      </a:solidFill>
                      <a:prstDash val="solid"/>
                      <a:round/>
                      <a:headEnd type="none" w="med" len="med"/>
                      <a:tailEnd type="none" w="med" len="med"/>
                    </a:ln>
                    <a:effectLst/>
                  </p:spPr>
                </p:cxnSp>
                <p:cxnSp>
                  <p:nvCxnSpPr>
                    <p:cNvPr id="67" name="直接连接符 66"/>
                    <p:cNvCxnSpPr/>
                    <p:nvPr/>
                  </p:nvCxnSpPr>
                  <p:spPr bwMode="auto">
                    <a:xfrm flipH="1" flipV="1">
                      <a:off x="5436096" y="2355726"/>
                      <a:ext cx="360040" cy="360040"/>
                    </a:xfrm>
                    <a:prstGeom prst="line">
                      <a:avLst/>
                    </a:prstGeom>
                    <a:noFill/>
                    <a:ln w="25400" cap="flat" cmpd="sng" algn="ctr">
                      <a:solidFill>
                        <a:srgbClr val="FF0000"/>
                      </a:solidFill>
                      <a:prstDash val="solid"/>
                      <a:round/>
                      <a:headEnd type="none" w="med" len="med"/>
                      <a:tailEnd type="none" w="med" len="med"/>
                    </a:ln>
                    <a:effectLst/>
                  </p:spPr>
                </p:cxnSp>
                <p:cxnSp>
                  <p:nvCxnSpPr>
                    <p:cNvPr id="68" name="直接连接符 67"/>
                    <p:cNvCxnSpPr/>
                    <p:nvPr/>
                  </p:nvCxnSpPr>
                  <p:spPr bwMode="auto">
                    <a:xfrm flipV="1">
                      <a:off x="3563888" y="2355726"/>
                      <a:ext cx="360040" cy="360040"/>
                    </a:xfrm>
                    <a:prstGeom prst="line">
                      <a:avLst/>
                    </a:prstGeom>
                    <a:noFill/>
                    <a:ln w="25400" cap="flat" cmpd="sng" algn="ctr">
                      <a:solidFill>
                        <a:srgbClr val="FF0000"/>
                      </a:solidFill>
                      <a:prstDash val="solid"/>
                      <a:round/>
                      <a:headEnd type="none" w="med" len="med"/>
                      <a:tailEnd type="none" w="med" len="med"/>
                    </a:ln>
                    <a:effectLst/>
                  </p:spPr>
                </p:cxnSp>
                <p:cxnSp>
                  <p:nvCxnSpPr>
                    <p:cNvPr id="69" name="直接连接符 68"/>
                    <p:cNvCxnSpPr/>
                    <p:nvPr/>
                  </p:nvCxnSpPr>
                  <p:spPr bwMode="auto">
                    <a:xfrm flipV="1">
                      <a:off x="5436096" y="915566"/>
                      <a:ext cx="360040" cy="432048"/>
                    </a:xfrm>
                    <a:prstGeom prst="line">
                      <a:avLst/>
                    </a:prstGeom>
                    <a:noFill/>
                    <a:ln w="25400" cap="flat" cmpd="sng" algn="ctr">
                      <a:solidFill>
                        <a:srgbClr val="FF0000"/>
                      </a:solidFill>
                      <a:prstDash val="solid"/>
                      <a:round/>
                      <a:headEnd type="none" w="med" len="med"/>
                      <a:tailEnd type="none" w="med" len="med"/>
                    </a:ln>
                    <a:effectLst/>
                  </p:spPr>
                </p:cxnSp>
              </p:grpSp>
              <p:pic>
                <p:nvPicPr>
                  <p:cNvPr id="61" name="图片 60"/>
                  <p:cNvPicPr>
                    <a:picLocks noChangeAspect="1"/>
                  </p:cNvPicPr>
                  <p:nvPr/>
                </p:nvPicPr>
                <p:blipFill rotWithShape="1">
                  <a:blip r:embed="rId11" cstate="print">
                    <a:extLst>
                      <a:ext uri="{28A0092B-C50C-407E-A947-70E740481C1C}">
                        <a14:useLocalDpi xmlns:a14="http://schemas.microsoft.com/office/drawing/2010/main" xmlns="" val="0"/>
                      </a:ext>
                    </a:extLst>
                  </a:blip>
                  <a:srcRect l="17591"/>
                  <a:stretch/>
                </p:blipFill>
                <p:spPr>
                  <a:xfrm>
                    <a:off x="2094266" y="4437489"/>
                    <a:ext cx="1257499" cy="1144445"/>
                  </a:xfrm>
                  <a:prstGeom prst="rect">
                    <a:avLst/>
                  </a:prstGeom>
                </p:spPr>
              </p:pic>
            </p:grpSp>
            <p:pic>
              <p:nvPicPr>
                <p:cNvPr id="59" name="Picture 6"/>
                <p:cNvPicPr>
                  <a:picLocks noChangeAspect="1" noChangeArrowheads="1"/>
                </p:cNvPicPr>
                <p:nvPr/>
              </p:nvPicPr>
              <p:blipFill>
                <a:blip r:embed="rId10" cstate="print"/>
                <a:srcRect l="5273" r="35993"/>
                <a:stretch>
                  <a:fillRect/>
                </a:stretch>
              </p:blipFill>
              <p:spPr bwMode="auto">
                <a:xfrm rot="10800000">
                  <a:off x="9671323" y="1695619"/>
                  <a:ext cx="702386" cy="1649232"/>
                </a:xfrm>
                <a:prstGeom prst="rect">
                  <a:avLst/>
                </a:prstGeom>
                <a:noFill/>
                <a:ln w="25400">
                  <a:solidFill>
                    <a:srgbClr val="FF0000"/>
                  </a:solidFill>
                  <a:miter lim="800000"/>
                  <a:headEnd/>
                  <a:tailEnd/>
                </a:ln>
              </p:spPr>
            </p:pic>
          </p:grpSp>
          <p:sp>
            <p:nvSpPr>
              <p:cNvPr id="56" name="TextBox 55"/>
              <p:cNvSpPr txBox="1"/>
              <p:nvPr/>
            </p:nvSpPr>
            <p:spPr>
              <a:xfrm>
                <a:off x="5848798" y="1751704"/>
                <a:ext cx="847343" cy="199873"/>
              </a:xfrm>
              <a:prstGeom prst="rect">
                <a:avLst/>
              </a:prstGeom>
              <a:noFill/>
            </p:spPr>
            <p:txBody>
              <a:bodyPr wrap="none" rtlCol="0">
                <a:spAutoFit/>
              </a:bodyPr>
              <a:lstStyle/>
              <a:p>
                <a:r>
                  <a:rPr lang="en-US" altLang="zh-CN" sz="1200" b="1" dirty="0" smtClean="0">
                    <a:solidFill>
                      <a:schemeClr val="bg1"/>
                    </a:solidFill>
                  </a:rPr>
                  <a:t>C or B</a:t>
                </a:r>
                <a:r>
                  <a:rPr lang="en-US" altLang="zh-CN" sz="1200" b="1" baseline="-25000" dirty="0" smtClean="0">
                    <a:solidFill>
                      <a:schemeClr val="bg1"/>
                    </a:solidFill>
                  </a:rPr>
                  <a:t>4</a:t>
                </a:r>
                <a:r>
                  <a:rPr lang="en-US" altLang="zh-CN" sz="1200" b="1" dirty="0" smtClean="0">
                    <a:solidFill>
                      <a:schemeClr val="bg1"/>
                    </a:solidFill>
                  </a:rPr>
                  <a:t>C target</a:t>
                </a:r>
                <a:endParaRPr lang="zh-CN" altLang="en-US" sz="1200" b="1" dirty="0">
                  <a:solidFill>
                    <a:schemeClr val="bg1"/>
                  </a:solidFill>
                </a:endParaRPr>
              </a:p>
            </p:txBody>
          </p:sp>
          <p:sp>
            <p:nvSpPr>
              <p:cNvPr id="57" name="文本框 72"/>
              <p:cNvSpPr txBox="1"/>
              <p:nvPr/>
            </p:nvSpPr>
            <p:spPr>
              <a:xfrm>
                <a:off x="4315376" y="1743537"/>
                <a:ext cx="1499834" cy="199873"/>
              </a:xfrm>
              <a:prstGeom prst="rect">
                <a:avLst/>
              </a:prstGeom>
              <a:noFill/>
            </p:spPr>
            <p:txBody>
              <a:bodyPr wrap="none" rtlCol="0">
                <a:spAutoFit/>
              </a:bodyPr>
              <a:lstStyle/>
              <a:p>
                <a:r>
                  <a:rPr lang="en-US" altLang="zh-CN" sz="1200" b="1" dirty="0" smtClean="0">
                    <a:solidFill>
                      <a:schemeClr val="bg1"/>
                    </a:solidFill>
                  </a:rPr>
                  <a:t>MgF</a:t>
                </a:r>
                <a:r>
                  <a:rPr lang="en-US" altLang="zh-CN" sz="1200" b="1" baseline="-25000" dirty="0" smtClean="0">
                    <a:solidFill>
                      <a:schemeClr val="bg1"/>
                    </a:solidFill>
                  </a:rPr>
                  <a:t>2</a:t>
                </a:r>
                <a:r>
                  <a:rPr lang="en-US" altLang="zh-CN" sz="1200" b="1" dirty="0" smtClean="0">
                    <a:solidFill>
                      <a:schemeClr val="bg1"/>
                    </a:solidFill>
                  </a:rPr>
                  <a:t> in the device chamber</a:t>
                </a:r>
                <a:endParaRPr lang="zh-CN" altLang="en-US" sz="1200" b="1" dirty="0">
                  <a:solidFill>
                    <a:schemeClr val="bg1"/>
                  </a:solidFill>
                </a:endParaRPr>
              </a:p>
            </p:txBody>
          </p:sp>
        </p:grpSp>
        <p:sp>
          <p:nvSpPr>
            <p:cNvPr id="54" name="TextBox 53"/>
            <p:cNvSpPr txBox="1"/>
            <p:nvPr/>
          </p:nvSpPr>
          <p:spPr>
            <a:xfrm>
              <a:off x="5996697" y="1558680"/>
              <a:ext cx="1110047" cy="276999"/>
            </a:xfrm>
            <a:prstGeom prst="rect">
              <a:avLst/>
            </a:prstGeom>
            <a:noFill/>
          </p:spPr>
          <p:txBody>
            <a:bodyPr wrap="none" rtlCol="0">
              <a:spAutoFit/>
            </a:bodyPr>
            <a:lstStyle/>
            <a:p>
              <a:r>
                <a:rPr lang="en-US" altLang="zh-CN" sz="1200" b="1" dirty="0" smtClean="0">
                  <a:solidFill>
                    <a:schemeClr val="bg1"/>
                  </a:solidFill>
                </a:rPr>
                <a:t>C or B</a:t>
              </a:r>
              <a:r>
                <a:rPr lang="en-US" altLang="zh-CN" sz="1200" b="1" baseline="-25000" dirty="0" smtClean="0">
                  <a:solidFill>
                    <a:schemeClr val="bg1"/>
                  </a:solidFill>
                </a:rPr>
                <a:t>4</a:t>
              </a:r>
              <a:r>
                <a:rPr lang="en-US" altLang="zh-CN" sz="1200" b="1" dirty="0" smtClean="0">
                  <a:solidFill>
                    <a:schemeClr val="bg1"/>
                  </a:solidFill>
                </a:rPr>
                <a:t>C target</a:t>
              </a:r>
              <a:endParaRPr lang="zh-CN" altLang="en-US" sz="1200" b="1" dirty="0">
                <a:solidFill>
                  <a:schemeClr val="bg1"/>
                </a:solidFill>
              </a:endParaRPr>
            </a:p>
          </p:txBody>
        </p:sp>
      </p:gr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a:hlinkClick r:id="" action="ppaction://noaction">
              <a:snd r:embed="rId3" name="applause.wav"/>
            </a:hlinkClick>
          </p:cNvPr>
          <p:cNvSpPr>
            <a:spLocks noChangeArrowheads="1" noChangeShapeType="1" noTextEdit="1"/>
          </p:cNvSpPr>
          <p:nvPr/>
        </p:nvSpPr>
        <p:spPr bwMode="auto">
          <a:xfrm>
            <a:off x="9212349" y="5381060"/>
            <a:ext cx="2641744" cy="625596"/>
          </a:xfrm>
          <a:prstGeom prst="rect">
            <a:avLst/>
          </a:prstGeom>
        </p:spPr>
        <p:txBody>
          <a:bodyPr wrap="none" fromWordArt="1">
            <a:prstTxWarp prst="textCascadeUp">
              <a:avLst>
                <a:gd name="adj" fmla="val 44444"/>
              </a:avLst>
            </a:prstTxWarp>
            <a:scene3d>
              <a:camera prst="legacyPerspectiveFront">
                <a:rot lat="20519972" lon="1080000" rev="0"/>
              </a:camera>
              <a:lightRig rig="legacyFlat1" dir="r"/>
            </a:scene3d>
            <a:sp3d extrusionH="430200" prstMaterial="legacyMatte">
              <a:extrusionClr>
                <a:srgbClr val="FF6600"/>
              </a:extrusionClr>
            </a:sp3d>
          </a:bodyPr>
          <a:lstStyle/>
          <a:p>
            <a:pPr algn="ctr">
              <a:defRPr/>
            </a:pPr>
            <a:r>
              <a:rPr lang="en-US" sz="7200" dirty="0">
                <a:ln w="9525" cmpd="sng">
                  <a:round/>
                  <a:headEnd/>
                  <a:tailEnd/>
                </a:ln>
                <a:gradFill rotWithShape="1">
                  <a:gsLst>
                    <a:gs pos="0">
                      <a:srgbClr val="FE3E02"/>
                    </a:gs>
                    <a:gs pos="100000">
                      <a:srgbClr val="FFE701"/>
                    </a:gs>
                  </a:gsLst>
                  <a:lin ang="5400000" scaled="1"/>
                </a:gradFill>
                <a:latin typeface="Impact"/>
                <a:ea typeface="Impact"/>
                <a:cs typeface="Impact"/>
              </a:rPr>
              <a:t>Thank You</a:t>
            </a:r>
          </a:p>
        </p:txBody>
      </p:sp>
      <p:sp>
        <p:nvSpPr>
          <p:cNvPr id="5" name="TextBox 4"/>
          <p:cNvSpPr txBox="1"/>
          <p:nvPr/>
        </p:nvSpPr>
        <p:spPr>
          <a:xfrm>
            <a:off x="993228" y="1387369"/>
            <a:ext cx="9758856" cy="4616648"/>
          </a:xfrm>
          <a:prstGeom prst="rect">
            <a:avLst/>
          </a:prstGeom>
          <a:noFill/>
        </p:spPr>
        <p:txBody>
          <a:bodyPr wrap="square" rtlCol="0">
            <a:spAutoFit/>
          </a:bodyPr>
          <a:lstStyle/>
          <a:p>
            <a:pPr>
              <a:lnSpc>
                <a:spcPct val="150000"/>
              </a:lnSpc>
              <a:buFont typeface="Wingdings" pitchFamily="2" charset="2"/>
              <a:buChar char="Ø"/>
            </a:pPr>
            <a:r>
              <a:rPr lang="en-US" altLang="zh-CN" sz="2800" b="1" dirty="0" smtClean="0">
                <a:solidFill>
                  <a:srgbClr val="0000FF"/>
                </a:solidFill>
              </a:rPr>
              <a:t>  Magnetron sputtering is one of excellent method to deposited DLC, especially for resistive electrodes in </a:t>
            </a:r>
            <a:r>
              <a:rPr lang="en-US" altLang="zh-CN" sz="2800" b="1" dirty="0" err="1" smtClean="0">
                <a:solidFill>
                  <a:srgbClr val="0000FF"/>
                </a:solidFill>
              </a:rPr>
              <a:t>MPGDs</a:t>
            </a:r>
            <a:endParaRPr lang="en-US" altLang="zh-CN" sz="2800" b="1" dirty="0" smtClean="0">
              <a:solidFill>
                <a:srgbClr val="0000FF"/>
              </a:solidFill>
            </a:endParaRPr>
          </a:p>
          <a:p>
            <a:pPr>
              <a:lnSpc>
                <a:spcPct val="150000"/>
              </a:lnSpc>
              <a:buFont typeface="Wingdings" pitchFamily="2" charset="2"/>
              <a:buChar char="Ø"/>
            </a:pPr>
            <a:r>
              <a:rPr lang="en-US" altLang="zh-CN" sz="2800" b="1" dirty="0" smtClean="0">
                <a:solidFill>
                  <a:srgbClr val="0000FF"/>
                </a:solidFill>
              </a:rPr>
              <a:t> There are lots of works to do in order to make the DLC resistivity be controllable</a:t>
            </a:r>
          </a:p>
          <a:p>
            <a:pPr>
              <a:lnSpc>
                <a:spcPct val="150000"/>
              </a:lnSpc>
              <a:buFont typeface="Wingdings" pitchFamily="2" charset="2"/>
              <a:buChar char="Ø"/>
            </a:pPr>
            <a:r>
              <a:rPr lang="en-US" altLang="zh-CN" sz="2800" b="1" dirty="0" smtClean="0">
                <a:solidFill>
                  <a:srgbClr val="0000FF"/>
                </a:solidFill>
              </a:rPr>
              <a:t> Explore reliable methods for the resistive DLC characterization</a:t>
            </a:r>
          </a:p>
          <a:p>
            <a:pPr>
              <a:lnSpc>
                <a:spcPct val="150000"/>
              </a:lnSpc>
              <a:buFont typeface="Wingdings" pitchFamily="2" charset="2"/>
              <a:buChar char="Ø"/>
            </a:pPr>
            <a:r>
              <a:rPr lang="en-US" altLang="zh-CN" sz="2800" b="1" dirty="0" smtClean="0">
                <a:solidFill>
                  <a:srgbClr val="0000FF"/>
                </a:solidFill>
              </a:rPr>
              <a:t> Optimizing   process of resistive DLC deposition and developing large area resistive DLC electrodes</a:t>
            </a:r>
            <a:endParaRPr lang="zh-CN" altLang="en-US" sz="2800" b="1" dirty="0">
              <a:solidFill>
                <a:srgbClr val="0000FF"/>
              </a:solidFill>
            </a:endParaRPr>
          </a:p>
        </p:txBody>
      </p:sp>
      <p:sp>
        <p:nvSpPr>
          <p:cNvPr id="7" name="标题 11"/>
          <p:cNvSpPr txBox="1">
            <a:spLocks/>
          </p:cNvSpPr>
          <p:nvPr/>
        </p:nvSpPr>
        <p:spPr>
          <a:xfrm>
            <a:off x="343396" y="153390"/>
            <a:ext cx="4960515"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Summary &amp; Outlook</a:t>
            </a: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www.bnl.gov/nsls2/images/sciOps/growth_processing.gif"/>
          <p:cNvPicPr>
            <a:picLocks noChangeAspect="1" noChangeArrowheads="1"/>
          </p:cNvPicPr>
          <p:nvPr/>
        </p:nvPicPr>
        <p:blipFill>
          <a:blip r:embed="rId3" cstate="print"/>
          <a:srcRect b="37734"/>
          <a:stretch>
            <a:fillRect/>
          </a:stretch>
        </p:blipFill>
        <p:spPr bwMode="auto">
          <a:xfrm>
            <a:off x="817054" y="1399979"/>
            <a:ext cx="5369736" cy="3129527"/>
          </a:xfrm>
          <a:prstGeom prst="rect">
            <a:avLst/>
          </a:prstGeom>
          <a:noFill/>
        </p:spPr>
      </p:pic>
      <p:sp>
        <p:nvSpPr>
          <p:cNvPr id="8"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Sputtering Model &amp; Deposition Principle</a:t>
            </a:r>
            <a:endParaRPr lang="zh-CN" altLang="en-US" sz="3600" b="1" dirty="0">
              <a:solidFill>
                <a:srgbClr val="0000FF"/>
              </a:solidFill>
              <a:latin typeface="Arial" panose="020B0604020202020204" pitchFamily="34" charset="0"/>
              <a:cs typeface="Arial" panose="020B0604020202020204" pitchFamily="34" charset="0"/>
            </a:endParaRPr>
          </a:p>
        </p:txBody>
      </p:sp>
      <p:grpSp>
        <p:nvGrpSpPr>
          <p:cNvPr id="14" name="组合 13"/>
          <p:cNvGrpSpPr/>
          <p:nvPr/>
        </p:nvGrpSpPr>
        <p:grpSpPr>
          <a:xfrm>
            <a:off x="7064234" y="1157394"/>
            <a:ext cx="4706235" cy="3448259"/>
            <a:chOff x="7025323" y="1726858"/>
            <a:chExt cx="4706235" cy="3448259"/>
          </a:xfrm>
        </p:grpSpPr>
        <p:pic>
          <p:nvPicPr>
            <p:cNvPr id="38916" name="Picture 4" descr="E:\课题组资料\高校合作项目\中国科技大学\RCGD会议\PPT照片\无标题.png"/>
            <p:cNvPicPr>
              <a:picLocks noChangeAspect="1" noChangeArrowheads="1"/>
            </p:cNvPicPr>
            <p:nvPr/>
          </p:nvPicPr>
          <p:blipFill>
            <a:blip r:embed="rId4" cstate="print"/>
            <a:srcRect/>
            <a:stretch>
              <a:fillRect/>
            </a:stretch>
          </p:blipFill>
          <p:spPr bwMode="auto">
            <a:xfrm>
              <a:off x="7025323" y="1726858"/>
              <a:ext cx="4706235" cy="3448259"/>
            </a:xfrm>
            <a:prstGeom prst="rect">
              <a:avLst/>
            </a:prstGeom>
            <a:noFill/>
          </p:spPr>
        </p:pic>
        <p:sp>
          <p:nvSpPr>
            <p:cNvPr id="11" name="TextBox 10"/>
            <p:cNvSpPr txBox="1"/>
            <p:nvPr/>
          </p:nvSpPr>
          <p:spPr>
            <a:xfrm>
              <a:off x="7859949" y="2548648"/>
              <a:ext cx="2308965" cy="369332"/>
            </a:xfrm>
            <a:prstGeom prst="rect">
              <a:avLst/>
            </a:prstGeom>
            <a:noFill/>
          </p:spPr>
          <p:txBody>
            <a:bodyPr wrap="none" rtlCol="0">
              <a:spAutoFit/>
            </a:bodyPr>
            <a:lstStyle/>
            <a:p>
              <a:r>
                <a:rPr lang="en-US" altLang="zh-CN" b="1" dirty="0" err="1" smtClean="0"/>
                <a:t>Volmer</a:t>
              </a:r>
              <a:r>
                <a:rPr lang="en-US" altLang="zh-CN" b="1" dirty="0" smtClean="0"/>
                <a:t>-Weber </a:t>
              </a:r>
              <a:r>
                <a:rPr lang="en-US" altLang="zh-CN" b="1" dirty="0" err="1" smtClean="0"/>
                <a:t>Modle</a:t>
              </a:r>
              <a:r>
                <a:rPr lang="en-US" altLang="zh-CN" b="1" dirty="0" smtClean="0"/>
                <a:t> </a:t>
              </a:r>
              <a:endParaRPr lang="zh-CN" altLang="en-US" b="1" dirty="0"/>
            </a:p>
          </p:txBody>
        </p:sp>
        <p:sp>
          <p:nvSpPr>
            <p:cNvPr id="12" name="矩形 11"/>
            <p:cNvSpPr/>
            <p:nvPr/>
          </p:nvSpPr>
          <p:spPr>
            <a:xfrm>
              <a:off x="7709988" y="3652895"/>
              <a:ext cx="2979405" cy="369332"/>
            </a:xfrm>
            <a:prstGeom prst="rect">
              <a:avLst/>
            </a:prstGeom>
          </p:spPr>
          <p:txBody>
            <a:bodyPr wrap="none">
              <a:spAutoFit/>
            </a:bodyPr>
            <a:lstStyle/>
            <a:p>
              <a:r>
                <a:rPr lang="en-US" altLang="zh-CN" b="1" dirty="0" err="1" smtClean="0"/>
                <a:t>Frand</a:t>
              </a:r>
              <a:r>
                <a:rPr lang="en-US" altLang="zh-CN" b="1" dirty="0" smtClean="0"/>
                <a:t>-van </a:t>
              </a:r>
              <a:r>
                <a:rPr lang="en-US" altLang="zh-CN" b="1" dirty="0" err="1" smtClean="0"/>
                <a:t>der</a:t>
              </a:r>
              <a:r>
                <a:rPr lang="en-US" altLang="zh-CN" b="1" dirty="0" smtClean="0"/>
                <a:t> </a:t>
              </a:r>
              <a:r>
                <a:rPr lang="en-US" altLang="zh-CN" b="1" dirty="0" err="1" smtClean="0"/>
                <a:t>Merwe</a:t>
              </a:r>
              <a:r>
                <a:rPr lang="en-US" altLang="zh-CN" b="1" dirty="0" smtClean="0"/>
                <a:t>  </a:t>
              </a:r>
              <a:r>
                <a:rPr lang="en-US" altLang="zh-CN" b="1" dirty="0" err="1" smtClean="0"/>
                <a:t>Modle</a:t>
              </a:r>
              <a:endParaRPr lang="zh-CN" altLang="en-US" b="1" dirty="0"/>
            </a:p>
          </p:txBody>
        </p:sp>
        <p:sp>
          <p:nvSpPr>
            <p:cNvPr id="13" name="矩形 12"/>
            <p:cNvSpPr/>
            <p:nvPr/>
          </p:nvSpPr>
          <p:spPr>
            <a:xfrm>
              <a:off x="7784904" y="4781304"/>
              <a:ext cx="2639953" cy="369332"/>
            </a:xfrm>
            <a:prstGeom prst="rect">
              <a:avLst/>
            </a:prstGeom>
          </p:spPr>
          <p:txBody>
            <a:bodyPr wrap="none">
              <a:spAutoFit/>
            </a:bodyPr>
            <a:lstStyle/>
            <a:p>
              <a:r>
                <a:rPr lang="en-US" altLang="zh-CN" b="1" dirty="0" err="1" smtClean="0"/>
                <a:t>Stranski-Krastanov</a:t>
              </a:r>
              <a:r>
                <a:rPr lang="en-US" altLang="zh-CN" b="1" dirty="0" smtClean="0"/>
                <a:t> </a:t>
              </a:r>
              <a:r>
                <a:rPr lang="en-US" altLang="zh-CN" b="1" dirty="0" err="1" smtClean="0"/>
                <a:t>Modle</a:t>
              </a:r>
              <a:endParaRPr lang="zh-CN" altLang="en-US" b="1" dirty="0"/>
            </a:p>
          </p:txBody>
        </p:sp>
      </p:grpSp>
      <p:sp>
        <p:nvSpPr>
          <p:cNvPr id="15" name="矩形 14"/>
          <p:cNvSpPr/>
          <p:nvPr/>
        </p:nvSpPr>
        <p:spPr>
          <a:xfrm>
            <a:off x="789718" y="4653470"/>
            <a:ext cx="5376153" cy="369332"/>
          </a:xfrm>
          <a:prstGeom prst="rect">
            <a:avLst/>
          </a:prstGeom>
        </p:spPr>
        <p:txBody>
          <a:bodyPr wrap="square">
            <a:spAutoFit/>
          </a:bodyPr>
          <a:lstStyle/>
          <a:p>
            <a:r>
              <a:rPr lang="en-US" altLang="zh-CN" b="1" dirty="0" smtClean="0">
                <a:solidFill>
                  <a:srgbClr val="0000FF"/>
                </a:solidFill>
              </a:rPr>
              <a:t>Schematic diagram of nucleation and growth process</a:t>
            </a:r>
            <a:endParaRPr lang="zh-CN" altLang="en-US" b="1" dirty="0">
              <a:solidFill>
                <a:srgbClr val="0000FF"/>
              </a:solidFill>
            </a:endParaRPr>
          </a:p>
        </p:txBody>
      </p:sp>
      <p:sp>
        <p:nvSpPr>
          <p:cNvPr id="16" name="矩形 15"/>
          <p:cNvSpPr/>
          <p:nvPr/>
        </p:nvSpPr>
        <p:spPr>
          <a:xfrm>
            <a:off x="7767926" y="4669277"/>
            <a:ext cx="3262024" cy="369332"/>
          </a:xfrm>
          <a:prstGeom prst="rect">
            <a:avLst/>
          </a:prstGeom>
        </p:spPr>
        <p:txBody>
          <a:bodyPr wrap="square">
            <a:spAutoFit/>
          </a:bodyPr>
          <a:lstStyle/>
          <a:p>
            <a:r>
              <a:rPr lang="en-US" altLang="zh-CN" b="1" dirty="0" smtClean="0">
                <a:solidFill>
                  <a:srgbClr val="0000FF"/>
                </a:solidFill>
              </a:rPr>
              <a:t>Three growth modes of the film</a:t>
            </a:r>
            <a:endParaRPr lang="zh-CN" altLang="en-US" b="1" dirty="0">
              <a:solidFill>
                <a:srgbClr val="0000FF"/>
              </a:solidFill>
            </a:endParaRPr>
          </a:p>
        </p:txBody>
      </p:sp>
      <p:sp>
        <p:nvSpPr>
          <p:cNvPr id="17" name="TextBox 19"/>
          <p:cNvSpPr txBox="1">
            <a:spLocks noChangeArrowheads="1"/>
          </p:cNvSpPr>
          <p:nvPr/>
        </p:nvSpPr>
        <p:spPr bwMode="auto">
          <a:xfrm>
            <a:off x="778420" y="5063626"/>
            <a:ext cx="11242130" cy="1754326"/>
          </a:xfrm>
          <a:prstGeom prst="rect">
            <a:avLst/>
          </a:prstGeom>
          <a:noFill/>
          <a:ln w="9525">
            <a:noFill/>
            <a:miter lim="800000"/>
            <a:headEnd/>
            <a:tailEnd/>
          </a:ln>
        </p:spPr>
        <p:txBody>
          <a:bodyPr wrap="square">
            <a:spAutoFit/>
          </a:bodyPr>
          <a:lstStyle/>
          <a:p>
            <a:pPr>
              <a:lnSpc>
                <a:spcPct val="150000"/>
              </a:lnSpc>
              <a:buFont typeface="Wingdings" pitchFamily="2" charset="2"/>
              <a:buChar char="Ø"/>
              <a:defRPr/>
            </a:pPr>
            <a:r>
              <a:rPr kumimoji="0" lang="en-US" altLang="zh-CN" sz="1800" b="1" i="0" u="none" strike="noStrike" kern="0" cap="none" spc="0" normalizeH="0" baseline="0" noProof="0" dirty="0" smtClean="0">
                <a:ln>
                  <a:noFill/>
                </a:ln>
                <a:solidFill>
                  <a:srgbClr val="000000"/>
                </a:solidFill>
                <a:effectLst/>
                <a:uLnTx/>
                <a:uFillTx/>
              </a:rPr>
              <a:t> </a:t>
            </a:r>
            <a:r>
              <a:rPr lang="en-US" altLang="zh-CN" b="1" kern="0" noProof="0" dirty="0" smtClean="0">
                <a:solidFill>
                  <a:srgbClr val="000000"/>
                </a:solidFill>
              </a:rPr>
              <a:t>T</a:t>
            </a:r>
            <a:r>
              <a:rPr lang="en-US" altLang="zh-CN" b="1" kern="0" dirty="0" smtClean="0">
                <a:solidFill>
                  <a:srgbClr val="000000"/>
                </a:solidFill>
              </a:rPr>
              <a:t>he gas phase atoms with amount of energy from the evaporation source or the sputtering source</a:t>
            </a:r>
          </a:p>
          <a:p>
            <a:pPr>
              <a:lnSpc>
                <a:spcPct val="150000"/>
              </a:lnSpc>
              <a:buFont typeface="Wingdings" pitchFamily="2" charset="2"/>
              <a:buChar char="Ø"/>
              <a:defRPr/>
            </a:pPr>
            <a:r>
              <a:rPr lang="en-US" altLang="zh-CN" b="1" kern="0" dirty="0" smtClean="0">
                <a:solidFill>
                  <a:srgbClr val="000000"/>
                </a:solidFill>
              </a:rPr>
              <a:t> The phenomenon of complete inelastic collision, partial elastic collision and complete elastic collision</a:t>
            </a:r>
          </a:p>
          <a:p>
            <a:pPr>
              <a:lnSpc>
                <a:spcPct val="150000"/>
              </a:lnSpc>
              <a:buFont typeface="Wingdings" pitchFamily="2" charset="2"/>
              <a:buChar char="Ø"/>
              <a:defRPr/>
            </a:pPr>
            <a:r>
              <a:rPr lang="en-US" altLang="zh-CN" b="1" kern="0" dirty="0" smtClean="0">
                <a:solidFill>
                  <a:srgbClr val="000000"/>
                </a:solidFill>
              </a:rPr>
              <a:t> The remaining atoms are diffuse, </a:t>
            </a:r>
            <a:r>
              <a:rPr lang="en-US" altLang="zh-CN" b="1" kern="0" dirty="0" smtClean="0">
                <a:solidFill>
                  <a:srgbClr val="000000"/>
                </a:solidFill>
              </a:rPr>
              <a:t>migratory </a:t>
            </a:r>
            <a:r>
              <a:rPr lang="en-US" altLang="zh-CN" b="1" kern="0" dirty="0" smtClean="0">
                <a:solidFill>
                  <a:srgbClr val="000000"/>
                </a:solidFill>
              </a:rPr>
              <a:t>and nucleate on the surface</a:t>
            </a:r>
          </a:p>
          <a:p>
            <a:pPr>
              <a:lnSpc>
                <a:spcPct val="150000"/>
              </a:lnSpc>
              <a:buFont typeface="Wingdings" pitchFamily="2" charset="2"/>
              <a:buChar char="Ø"/>
              <a:defRPr/>
            </a:pPr>
            <a:r>
              <a:rPr lang="en-US" altLang="zh-CN" b="1" kern="0" dirty="0" smtClean="0">
                <a:solidFill>
                  <a:srgbClr val="000000"/>
                </a:solidFill>
              </a:rPr>
              <a:t> The growth is a non-equilibrium phenomenon governed by a competition between kinetics and thermodynamics</a:t>
            </a:r>
            <a:endParaRPr lang="zh-CN" altLang="en-US" b="1" kern="0" dirty="0" smtClean="0">
              <a:solidFill>
                <a:srgbClr val="000000"/>
              </a:solidFill>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Principle of Magnetron Sputtering</a:t>
            </a:r>
            <a:endParaRPr lang="zh-CN" altLang="en-US" sz="3600" b="1" dirty="0">
              <a:solidFill>
                <a:srgbClr val="0000FF"/>
              </a:solidFill>
              <a:latin typeface="Arial" panose="020B0604020202020204" pitchFamily="34" charset="0"/>
              <a:cs typeface="Arial" panose="020B0604020202020204" pitchFamily="34" charset="0"/>
            </a:endParaRPr>
          </a:p>
        </p:txBody>
      </p:sp>
      <p:sp>
        <p:nvSpPr>
          <p:cNvPr id="13" name="TextBox 12"/>
          <p:cNvSpPr txBox="1"/>
          <p:nvPr/>
        </p:nvSpPr>
        <p:spPr>
          <a:xfrm>
            <a:off x="5423359" y="6488668"/>
            <a:ext cx="6936828" cy="369332"/>
          </a:xfrm>
          <a:prstGeom prst="rect">
            <a:avLst/>
          </a:prstGeom>
          <a:noFill/>
        </p:spPr>
        <p:txBody>
          <a:bodyPr wrap="square" rtlCol="0">
            <a:spAutoFit/>
          </a:bodyPr>
          <a:lstStyle/>
          <a:p>
            <a:pPr algn="ctr"/>
            <a:r>
              <a:rPr lang="en-US" altLang="zh-CN" b="1" dirty="0" smtClean="0">
                <a:solidFill>
                  <a:srgbClr val="0000FF"/>
                </a:solidFill>
              </a:rPr>
              <a:t>Schematic of magnetron sputtering &amp; distribution of magnetic field</a:t>
            </a:r>
            <a:endParaRPr lang="zh-CN" altLang="en-US" b="1" dirty="0">
              <a:solidFill>
                <a:srgbClr val="0000FF"/>
              </a:solidFill>
            </a:endParaRPr>
          </a:p>
        </p:txBody>
      </p:sp>
      <p:grpSp>
        <p:nvGrpSpPr>
          <p:cNvPr id="17" name="组合 16"/>
          <p:cNvGrpSpPr/>
          <p:nvPr/>
        </p:nvGrpSpPr>
        <p:grpSpPr>
          <a:xfrm>
            <a:off x="6085497" y="1213942"/>
            <a:ext cx="5785945" cy="2837795"/>
            <a:chOff x="5849007" y="1245474"/>
            <a:chExt cx="5785945" cy="2837795"/>
          </a:xfrm>
        </p:grpSpPr>
        <p:sp>
          <p:nvSpPr>
            <p:cNvPr id="15" name="矩形 14"/>
            <p:cNvSpPr/>
            <p:nvPr/>
          </p:nvSpPr>
          <p:spPr>
            <a:xfrm>
              <a:off x="5849007" y="1245474"/>
              <a:ext cx="5785945" cy="283779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a:t>
              </a:r>
              <a:endParaRPr lang="zh-CN" altLang="en-US" dirty="0" smtClean="0"/>
            </a:p>
          </p:txBody>
        </p:sp>
        <p:pic>
          <p:nvPicPr>
            <p:cNvPr id="2050" name="Picture 2"/>
            <p:cNvPicPr>
              <a:picLocks noChangeAspect="1" noChangeArrowheads="1"/>
            </p:cNvPicPr>
            <p:nvPr/>
          </p:nvPicPr>
          <p:blipFill>
            <a:blip r:embed="rId3" cstate="print"/>
            <a:srcRect/>
            <a:stretch>
              <a:fillRect/>
            </a:stretch>
          </p:blipFill>
          <p:spPr bwMode="auto">
            <a:xfrm>
              <a:off x="5980878" y="1345102"/>
              <a:ext cx="5494337" cy="2654300"/>
            </a:xfrm>
            <a:prstGeom prst="rect">
              <a:avLst/>
            </a:prstGeom>
            <a:noFill/>
            <a:ln w="9525">
              <a:noFill/>
              <a:miter lim="800000"/>
              <a:headEnd/>
              <a:tailEnd/>
            </a:ln>
          </p:spPr>
        </p:pic>
      </p:grpSp>
      <p:grpSp>
        <p:nvGrpSpPr>
          <p:cNvPr id="19" name="组合 18"/>
          <p:cNvGrpSpPr/>
          <p:nvPr/>
        </p:nvGrpSpPr>
        <p:grpSpPr>
          <a:xfrm>
            <a:off x="6085496" y="4162099"/>
            <a:ext cx="5785945" cy="2359572"/>
            <a:chOff x="5864772" y="4256695"/>
            <a:chExt cx="5785945" cy="2359572"/>
          </a:xfrm>
        </p:grpSpPr>
        <p:grpSp>
          <p:nvGrpSpPr>
            <p:cNvPr id="12" name="组合 11"/>
            <p:cNvGrpSpPr/>
            <p:nvPr/>
          </p:nvGrpSpPr>
          <p:grpSpPr>
            <a:xfrm>
              <a:off x="6296808" y="4335517"/>
              <a:ext cx="4912475" cy="2144109"/>
              <a:chOff x="6705302" y="4317126"/>
              <a:chExt cx="4636817" cy="2090044"/>
            </a:xfrm>
          </p:grpSpPr>
          <p:pic>
            <p:nvPicPr>
              <p:cNvPr id="1026" name="Picture 2"/>
              <p:cNvPicPr>
                <a:picLocks noChangeAspect="1" noChangeArrowheads="1"/>
              </p:cNvPicPr>
              <p:nvPr/>
            </p:nvPicPr>
            <p:blipFill>
              <a:blip r:embed="rId4" cstate="print"/>
              <a:srcRect/>
              <a:stretch>
                <a:fillRect/>
              </a:stretch>
            </p:blipFill>
            <p:spPr bwMode="auto">
              <a:xfrm>
                <a:off x="6705302" y="4317126"/>
                <a:ext cx="2405330" cy="2090044"/>
              </a:xfrm>
              <a:prstGeom prst="rect">
                <a:avLst/>
              </a:prstGeom>
              <a:noFill/>
              <a:ln w="9525">
                <a:noFill/>
                <a:miter lim="800000"/>
                <a:headEnd/>
                <a:tailEnd/>
              </a:ln>
            </p:spPr>
          </p:pic>
          <p:pic>
            <p:nvPicPr>
              <p:cNvPr id="36867" name="Picture 3" descr="多靶位磁控溅射磁场分布示意图"/>
              <p:cNvPicPr>
                <a:picLocks noChangeAspect="1" noChangeArrowheads="1"/>
              </p:cNvPicPr>
              <p:nvPr/>
            </p:nvPicPr>
            <p:blipFill>
              <a:blip r:embed="rId5" cstate="print"/>
              <a:srcRect l="47632" r="2434" b="4504"/>
              <a:stretch>
                <a:fillRect/>
              </a:stretch>
            </p:blipFill>
            <p:spPr bwMode="auto">
              <a:xfrm>
                <a:off x="9192307" y="4329140"/>
                <a:ext cx="2149812" cy="2019300"/>
              </a:xfrm>
              <a:prstGeom prst="rect">
                <a:avLst/>
              </a:prstGeom>
              <a:noFill/>
              <a:ln w="9525">
                <a:noFill/>
                <a:miter lim="800000"/>
                <a:headEnd/>
                <a:tailEnd/>
              </a:ln>
            </p:spPr>
          </p:pic>
        </p:grpSp>
        <p:sp>
          <p:nvSpPr>
            <p:cNvPr id="18" name="矩形 17"/>
            <p:cNvSpPr/>
            <p:nvPr/>
          </p:nvSpPr>
          <p:spPr>
            <a:xfrm>
              <a:off x="5864772" y="4256695"/>
              <a:ext cx="5785945" cy="235957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smtClean="0"/>
            </a:p>
          </p:txBody>
        </p:sp>
      </p:grpSp>
      <p:sp>
        <p:nvSpPr>
          <p:cNvPr id="21" name="TextBox 19"/>
          <p:cNvSpPr txBox="1">
            <a:spLocks noChangeArrowheads="1"/>
          </p:cNvSpPr>
          <p:nvPr/>
        </p:nvSpPr>
        <p:spPr bwMode="auto">
          <a:xfrm>
            <a:off x="378370" y="4149226"/>
            <a:ext cx="5612525" cy="2759730"/>
          </a:xfrm>
          <a:prstGeom prst="rect">
            <a:avLst/>
          </a:prstGeom>
          <a:noFill/>
          <a:ln w="9525">
            <a:noFill/>
            <a:miter lim="800000"/>
            <a:headEnd/>
            <a:tailEnd/>
          </a:ln>
        </p:spPr>
        <p:txBody>
          <a:bodyPr wrap="square">
            <a:spAutoFit/>
          </a:bodyPr>
          <a:lstStyle/>
          <a:p>
            <a:pPr>
              <a:lnSpc>
                <a:spcPts val="2600"/>
              </a:lnSpc>
              <a:buFont typeface="Wingdings" pitchFamily="2" charset="2"/>
              <a:buChar char="Ø"/>
              <a:defRPr/>
            </a:pPr>
            <a:r>
              <a:rPr kumimoji="0" lang="en-US" altLang="zh-CN" sz="1800" b="1" i="0" u="none" strike="noStrike" kern="0" cap="none" spc="0" normalizeH="0" baseline="0" noProof="0" dirty="0" smtClean="0">
                <a:ln>
                  <a:noFill/>
                </a:ln>
                <a:solidFill>
                  <a:srgbClr val="000000"/>
                </a:solidFill>
                <a:effectLst/>
                <a:uLnTx/>
                <a:uFillTx/>
              </a:rPr>
              <a:t> </a:t>
            </a:r>
            <a:r>
              <a:rPr lang="en-US" altLang="zh-CN" b="1" kern="0" dirty="0" smtClean="0">
                <a:solidFill>
                  <a:srgbClr val="000000"/>
                </a:solidFill>
              </a:rPr>
              <a:t> The bombardment process causes target atoms condense on a substrate as a thin film</a:t>
            </a:r>
          </a:p>
          <a:p>
            <a:pPr>
              <a:lnSpc>
                <a:spcPts val="2600"/>
              </a:lnSpc>
              <a:buFont typeface="Wingdings" pitchFamily="2" charset="2"/>
              <a:buChar char="Ø"/>
              <a:defRPr/>
            </a:pPr>
            <a:r>
              <a:rPr lang="en-US" altLang="zh-CN" b="1" kern="0" dirty="0" smtClean="0">
                <a:solidFill>
                  <a:srgbClr val="000000"/>
                </a:solidFill>
              </a:rPr>
              <a:t>  </a:t>
            </a:r>
            <a:r>
              <a:rPr kumimoji="0" lang="en-US" altLang="zh-CN" sz="1800" b="1" i="0" u="none" strike="noStrike" kern="0" cap="none" spc="0" normalizeH="0" baseline="0" noProof="0" dirty="0" smtClean="0">
                <a:ln>
                  <a:noFill/>
                </a:ln>
                <a:solidFill>
                  <a:srgbClr val="000000"/>
                </a:solidFill>
                <a:effectLst/>
                <a:uLnTx/>
                <a:uFillTx/>
              </a:rPr>
              <a:t>The </a:t>
            </a:r>
            <a:r>
              <a:rPr lang="en-US" altLang="zh-CN" b="1" kern="0" dirty="0" smtClean="0">
                <a:solidFill>
                  <a:srgbClr val="000000"/>
                </a:solidFill>
              </a:rPr>
              <a:t>magnetic field can constrain secondary electron motion to the vicinity of the target</a:t>
            </a:r>
          </a:p>
          <a:p>
            <a:pPr>
              <a:lnSpc>
                <a:spcPts val="2600"/>
              </a:lnSpc>
              <a:buFont typeface="Wingdings" pitchFamily="2" charset="2"/>
              <a:buChar char="Ø"/>
              <a:defRPr/>
            </a:pPr>
            <a:r>
              <a:rPr lang="en-US" altLang="zh-CN" b="1" kern="0" dirty="0" smtClean="0">
                <a:solidFill>
                  <a:srgbClr val="000000"/>
                </a:solidFill>
              </a:rPr>
              <a:t> The increased </a:t>
            </a:r>
            <a:r>
              <a:rPr lang="en-US" altLang="zh-CN" b="1" kern="0" dirty="0" err="1" smtClean="0">
                <a:solidFill>
                  <a:srgbClr val="000000"/>
                </a:solidFill>
              </a:rPr>
              <a:t>ionisation</a:t>
            </a:r>
            <a:r>
              <a:rPr lang="en-US" altLang="zh-CN" b="1" kern="0" dirty="0" smtClean="0">
                <a:solidFill>
                  <a:srgbClr val="000000"/>
                </a:solidFill>
              </a:rPr>
              <a:t> efficiency achieved in the magnetron mode allows the discharge to be maintained</a:t>
            </a:r>
            <a:endParaRPr kumimoji="0" lang="en-US" altLang="zh-CN" sz="1800" b="1" i="0" u="none" strike="noStrike" kern="0" cap="none" spc="0" normalizeH="0" baseline="0" noProof="0" dirty="0" smtClean="0">
              <a:ln>
                <a:noFill/>
              </a:ln>
              <a:solidFill>
                <a:srgbClr val="000000"/>
              </a:solidFill>
              <a:effectLst/>
              <a:uLnTx/>
              <a:uFillTx/>
            </a:endParaRPr>
          </a:p>
          <a:p>
            <a:pPr>
              <a:lnSpc>
                <a:spcPts val="2600"/>
              </a:lnSpc>
              <a:buFont typeface="Wingdings" pitchFamily="2" charset="2"/>
              <a:buChar char="Ø"/>
              <a:defRPr/>
            </a:pPr>
            <a:r>
              <a:rPr lang="en-US" altLang="zh-CN" b="1" kern="0" dirty="0" smtClean="0">
                <a:solidFill>
                  <a:srgbClr val="000000"/>
                </a:solidFill>
              </a:rPr>
              <a:t> The plasma allowed to flow out towards the substrate by u</a:t>
            </a:r>
            <a:r>
              <a:rPr kumimoji="0" lang="en-US" altLang="zh-CN" sz="1800" b="1" i="0" u="none" strike="noStrike" kern="0" cap="none" spc="0" normalizeH="0" baseline="0" noProof="0" dirty="0" err="1" smtClean="0">
                <a:ln>
                  <a:noFill/>
                </a:ln>
                <a:solidFill>
                  <a:srgbClr val="000000"/>
                </a:solidFill>
                <a:effectLst/>
                <a:uLnTx/>
                <a:uFillTx/>
              </a:rPr>
              <a:t>nbalanced</a:t>
            </a:r>
            <a:r>
              <a:rPr kumimoji="0" lang="en-US" altLang="zh-CN" sz="1800" b="1" i="0" u="none" strike="noStrike" kern="0" cap="none" spc="0" normalizeH="0" baseline="0" noProof="0" dirty="0" smtClean="0">
                <a:ln>
                  <a:noFill/>
                </a:ln>
                <a:solidFill>
                  <a:srgbClr val="000000"/>
                </a:solidFill>
                <a:effectLst/>
                <a:uLnTx/>
                <a:uFillTx/>
              </a:rPr>
              <a:t> </a:t>
            </a:r>
            <a:r>
              <a:rPr lang="en-US" altLang="zh-CN" b="1" kern="0" dirty="0" smtClean="0">
                <a:solidFill>
                  <a:srgbClr val="000000"/>
                </a:solidFill>
              </a:rPr>
              <a:t>magnetron</a:t>
            </a:r>
            <a:endParaRPr lang="zh-CN" altLang="en-US" b="1" kern="0" dirty="0" smtClean="0">
              <a:solidFill>
                <a:srgbClr val="000000"/>
              </a:solidFill>
            </a:endParaRPr>
          </a:p>
        </p:txBody>
      </p:sp>
      <p:grpSp>
        <p:nvGrpSpPr>
          <p:cNvPr id="22" name="组合 21"/>
          <p:cNvGrpSpPr/>
          <p:nvPr/>
        </p:nvGrpSpPr>
        <p:grpSpPr>
          <a:xfrm>
            <a:off x="599094" y="1213938"/>
            <a:ext cx="5029200" cy="2885093"/>
            <a:chOff x="472966" y="1213938"/>
            <a:chExt cx="5029200" cy="2885093"/>
          </a:xfrm>
        </p:grpSpPr>
        <p:grpSp>
          <p:nvGrpSpPr>
            <p:cNvPr id="20" name="组合 19"/>
            <p:cNvGrpSpPr/>
            <p:nvPr/>
          </p:nvGrpSpPr>
          <p:grpSpPr>
            <a:xfrm>
              <a:off x="472966" y="1213938"/>
              <a:ext cx="5029200" cy="2885093"/>
              <a:chOff x="472966" y="1340066"/>
              <a:chExt cx="5029200" cy="2885093"/>
            </a:xfrm>
          </p:grpSpPr>
          <p:pic>
            <p:nvPicPr>
              <p:cNvPr id="3074" name="Picture 2"/>
              <p:cNvPicPr>
                <a:picLocks noChangeAspect="1" noChangeArrowheads="1"/>
              </p:cNvPicPr>
              <p:nvPr/>
            </p:nvPicPr>
            <p:blipFill>
              <a:blip r:embed="rId6" cstate="print"/>
              <a:srcRect b="17929"/>
              <a:stretch>
                <a:fillRect/>
              </a:stretch>
            </p:blipFill>
            <p:spPr bwMode="auto">
              <a:xfrm>
                <a:off x="524584" y="1366896"/>
                <a:ext cx="4966633" cy="2759008"/>
              </a:xfrm>
              <a:prstGeom prst="rect">
                <a:avLst/>
              </a:prstGeom>
              <a:noFill/>
              <a:ln w="9525">
                <a:noFill/>
                <a:miter lim="800000"/>
                <a:headEnd/>
                <a:tailEnd/>
              </a:ln>
            </p:spPr>
          </p:pic>
          <p:sp>
            <p:nvSpPr>
              <p:cNvPr id="16" name="矩形 15"/>
              <p:cNvSpPr/>
              <p:nvPr/>
            </p:nvSpPr>
            <p:spPr>
              <a:xfrm>
                <a:off x="472966" y="1340066"/>
                <a:ext cx="5029200" cy="2885093"/>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smtClean="0"/>
              </a:p>
            </p:txBody>
          </p:sp>
        </p:grpSp>
        <p:pic>
          <p:nvPicPr>
            <p:cNvPr id="2051" name="Picture 3"/>
            <p:cNvPicPr>
              <a:picLocks noChangeAspect="1" noChangeArrowheads="1"/>
            </p:cNvPicPr>
            <p:nvPr/>
          </p:nvPicPr>
          <p:blipFill>
            <a:blip r:embed="rId7" cstate="print"/>
            <a:srcRect/>
            <a:stretch>
              <a:fillRect/>
            </a:stretch>
          </p:blipFill>
          <p:spPr bwMode="auto">
            <a:xfrm>
              <a:off x="960218" y="2129005"/>
              <a:ext cx="1190625" cy="266700"/>
            </a:xfrm>
            <a:prstGeom prst="rect">
              <a:avLst/>
            </a:prstGeom>
            <a:noFill/>
            <a:ln w="9525">
              <a:noFill/>
              <a:miter lim="800000"/>
              <a:headEnd/>
              <a:tailEnd/>
            </a:ln>
          </p:spPr>
        </p:pic>
        <p:pic>
          <p:nvPicPr>
            <p:cNvPr id="2052" name="Picture 4"/>
            <p:cNvPicPr>
              <a:picLocks noChangeAspect="1" noChangeArrowheads="1"/>
            </p:cNvPicPr>
            <p:nvPr/>
          </p:nvPicPr>
          <p:blipFill>
            <a:blip r:embed="rId8" cstate="print"/>
            <a:srcRect/>
            <a:stretch>
              <a:fillRect/>
            </a:stretch>
          </p:blipFill>
          <p:spPr bwMode="auto">
            <a:xfrm>
              <a:off x="3120423" y="2225080"/>
              <a:ext cx="1095375" cy="295275"/>
            </a:xfrm>
            <a:prstGeom prst="rect">
              <a:avLst/>
            </a:prstGeom>
            <a:noFill/>
            <a:ln w="9525">
              <a:noFill/>
              <a:miter lim="800000"/>
              <a:headEnd/>
              <a:tailEnd/>
            </a:ln>
          </p:spPr>
        </p:pic>
      </p:gr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1112162" y="4739471"/>
            <a:ext cx="10610146" cy="2118529"/>
          </a:xfrm>
          <a:prstGeom prst="rect">
            <a:avLst/>
          </a:prstGeom>
          <a:noFill/>
          <a:ln w="9525">
            <a:noFill/>
            <a:miter lim="800000"/>
            <a:headEnd/>
            <a:tailEnd/>
          </a:ln>
        </p:spPr>
        <p:txBody>
          <a:bodyPr wrap="square">
            <a:spAutoFit/>
          </a:bodyPr>
          <a:lstStyle/>
          <a:p>
            <a:pPr marL="457200" indent="-457200">
              <a:lnSpc>
                <a:spcPts val="2800"/>
              </a:lnSpc>
              <a:spcAft>
                <a:spcPts val="600"/>
              </a:spcAft>
              <a:buFont typeface="Wingdings" panose="05000000000000000000" pitchFamily="2" charset="2"/>
              <a:buChar char="Ø"/>
            </a:pPr>
            <a:r>
              <a:rPr lang="en-US" altLang="zh-CN" sz="2000" b="1" i="1" dirty="0" smtClean="0">
                <a:solidFill>
                  <a:srgbClr val="0000FF"/>
                </a:solidFill>
              </a:rPr>
              <a:t>Can be Deposited by chemical reaction or magnetron sputtering (or together)</a:t>
            </a:r>
          </a:p>
          <a:p>
            <a:pPr marL="457200" indent="-457200">
              <a:lnSpc>
                <a:spcPts val="2800"/>
              </a:lnSpc>
              <a:spcAft>
                <a:spcPts val="600"/>
              </a:spcAft>
              <a:buFont typeface="Wingdings" panose="05000000000000000000" pitchFamily="2" charset="2"/>
              <a:buChar char="Ø"/>
            </a:pPr>
            <a:r>
              <a:rPr lang="en-US" altLang="zh-CN" sz="2000" b="1" i="1" dirty="0" smtClean="0">
                <a:solidFill>
                  <a:srgbClr val="0000FF"/>
                </a:solidFill>
              </a:rPr>
              <a:t>Low deposition temperature, high bonding strength, high deposition rate</a:t>
            </a:r>
          </a:p>
          <a:p>
            <a:pPr marL="457200" indent="-457200">
              <a:lnSpc>
                <a:spcPts val="2800"/>
              </a:lnSpc>
              <a:spcAft>
                <a:spcPts val="600"/>
              </a:spcAft>
              <a:buFont typeface="Wingdings" panose="05000000000000000000" pitchFamily="2" charset="2"/>
              <a:buChar char="Ø"/>
            </a:pPr>
            <a:r>
              <a:rPr lang="en-US" altLang="zh-CN" sz="2000" b="1" i="1" dirty="0" smtClean="0">
                <a:solidFill>
                  <a:srgbClr val="0000FF"/>
                </a:solidFill>
              </a:rPr>
              <a:t>Pure DLC, Cr, Cu are deposited by magnetron sputtering</a:t>
            </a:r>
          </a:p>
          <a:p>
            <a:pPr marL="457200" indent="-457200">
              <a:lnSpc>
                <a:spcPts val="2800"/>
              </a:lnSpc>
              <a:spcAft>
                <a:spcPts val="600"/>
              </a:spcAft>
              <a:buFont typeface="Wingdings" panose="05000000000000000000" pitchFamily="2" charset="2"/>
              <a:buChar char="Ø"/>
            </a:pPr>
            <a:r>
              <a:rPr lang="en-US" altLang="zh-CN" sz="2000" b="1" i="1" dirty="0" smtClean="0">
                <a:solidFill>
                  <a:srgbClr val="0000FF"/>
                </a:solidFill>
              </a:rPr>
              <a:t>Hydrogen doped DLC (a-C:H) is deposited by  graphite targets </a:t>
            </a:r>
            <a:r>
              <a:rPr lang="en-US" altLang="zh-CN" sz="2000" b="1" i="1" dirty="0">
                <a:solidFill>
                  <a:srgbClr val="0000FF"/>
                </a:solidFill>
              </a:rPr>
              <a:t>sputtering </a:t>
            </a:r>
            <a:r>
              <a:rPr lang="en-US" altLang="zh-CN" sz="2000" b="1" i="1" dirty="0" smtClean="0">
                <a:solidFill>
                  <a:srgbClr val="0000FF"/>
                </a:solidFill>
              </a:rPr>
              <a:t>and </a:t>
            </a:r>
            <a:r>
              <a:rPr lang="en-US" altLang="zh-CN" sz="2000" b="1" i="1" dirty="0">
                <a:solidFill>
                  <a:srgbClr val="0000FF"/>
                </a:solidFill>
              </a:rPr>
              <a:t>hydrocarbon </a:t>
            </a:r>
            <a:r>
              <a:rPr lang="en-US" altLang="zh-CN" sz="2000" b="1" i="1" dirty="0" smtClean="0">
                <a:solidFill>
                  <a:srgbClr val="0000FF"/>
                </a:solidFill>
              </a:rPr>
              <a:t>gas  dissociating at the same time</a:t>
            </a:r>
          </a:p>
        </p:txBody>
      </p:sp>
      <p:pic>
        <p:nvPicPr>
          <p:cNvPr id="6" name="Picture 4" descr="E:\课题组资料\高校合作项目\中国科技大学\MPGD会议\PPT picture\示意图.png"/>
          <p:cNvPicPr>
            <a:picLocks noChangeAspect="1" noChangeArrowheads="1"/>
          </p:cNvPicPr>
          <p:nvPr/>
        </p:nvPicPr>
        <p:blipFill>
          <a:blip r:embed="rId3" cstate="print"/>
          <a:srcRect r="12476"/>
          <a:stretch>
            <a:fillRect/>
          </a:stretch>
        </p:blipFill>
        <p:spPr bwMode="auto">
          <a:xfrm>
            <a:off x="3110518" y="1124984"/>
            <a:ext cx="5589873" cy="3619641"/>
          </a:xfrm>
          <a:prstGeom prst="rect">
            <a:avLst/>
          </a:prstGeom>
          <a:noFill/>
        </p:spPr>
      </p:pic>
      <p:sp>
        <p:nvSpPr>
          <p:cNvPr id="7"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Principle of HPCVD</a:t>
            </a:r>
            <a:endParaRPr lang="zh-CN" altLang="en-US"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1" lang="en-US" altLang="zh-CN" sz="3600" b="1" kern="0" dirty="0" smtClean="0">
                <a:solidFill>
                  <a:srgbClr val="3333FF"/>
                </a:solidFill>
                <a:latin typeface="Arial" pitchFamily="34" charset="0"/>
                <a:ea typeface="幼圆" pitchFamily="49" charset="-122"/>
                <a:cs typeface="Arial" pitchFamily="34" charset="0"/>
              </a:rPr>
              <a:t>Introduction of our Lab</a:t>
            </a:r>
          </a:p>
        </p:txBody>
      </p:sp>
      <p:grpSp>
        <p:nvGrpSpPr>
          <p:cNvPr id="19" name="Group 5"/>
          <p:cNvGrpSpPr>
            <a:grpSpLocks/>
          </p:cNvGrpSpPr>
          <p:nvPr/>
        </p:nvGrpSpPr>
        <p:grpSpPr bwMode="auto">
          <a:xfrm>
            <a:off x="3013871" y="4330591"/>
            <a:ext cx="9082088" cy="2543175"/>
            <a:chOff x="-119" y="2401"/>
            <a:chExt cx="5721" cy="1602"/>
          </a:xfrm>
        </p:grpSpPr>
        <p:sp>
          <p:nvSpPr>
            <p:cNvPr id="20" name="Rectangle 6"/>
            <p:cNvSpPr>
              <a:spLocks noChangeArrowheads="1"/>
            </p:cNvSpPr>
            <p:nvPr/>
          </p:nvSpPr>
          <p:spPr bwMode="auto">
            <a:xfrm>
              <a:off x="-119" y="2401"/>
              <a:ext cx="1774" cy="229"/>
            </a:xfrm>
            <a:prstGeom prst="rect">
              <a:avLst/>
            </a:prstGeom>
            <a:noFill/>
            <a:ln w="25400">
              <a:solidFill>
                <a:srgbClr val="0000FF"/>
              </a:solidFill>
              <a:prstDash val="sysDot"/>
              <a:miter lim="800000"/>
              <a:headEnd/>
              <a:tailEnd/>
            </a:ln>
            <a:effectLst/>
          </p:spPr>
          <p:txBody>
            <a:bodyPr wrap="square">
              <a:spAutoFit/>
            </a:bodyPr>
            <a:lstStyle/>
            <a:p>
              <a:pPr marL="292100" marR="0" lvl="0" indent="-292100" algn="ctr" defTabSz="914400" eaLnBrk="1" fontAlgn="auto" latinLnBrk="0" hangingPunct="1">
                <a:lnSpc>
                  <a:spcPct val="105000"/>
                </a:lnSpc>
                <a:spcBef>
                  <a:spcPct val="50000"/>
                </a:spcBef>
                <a:spcAft>
                  <a:spcPts val="0"/>
                </a:spcAft>
                <a:buClrTx/>
                <a:buSzTx/>
                <a:buFontTx/>
                <a:buNone/>
                <a:tabLst/>
                <a:defRPr/>
              </a:pPr>
              <a:r>
                <a:rPr kumimoji="1" lang="en-US" altLang="zh-CN" sz="1800" b="1" i="0" u="none" strike="noStrike" kern="0" cap="none" spc="0" normalizeH="0" baseline="0" noProof="0" dirty="0">
                  <a:ln>
                    <a:noFill/>
                  </a:ln>
                  <a:solidFill>
                    <a:srgbClr val="FF0000"/>
                  </a:solidFill>
                  <a:effectLst/>
                  <a:uLnTx/>
                  <a:uFillTx/>
                  <a:latin typeface="Arial" pitchFamily="34" charset="0"/>
                  <a:ea typeface="仿宋_GB2312" pitchFamily="49" charset="-122"/>
                  <a:cs typeface="Arial" pitchFamily="34" charset="0"/>
                </a:rPr>
                <a:t>Fundamental research</a:t>
              </a:r>
            </a:p>
          </p:txBody>
        </p:sp>
        <p:sp>
          <p:nvSpPr>
            <p:cNvPr id="21" name="Rectangle 7"/>
            <p:cNvSpPr>
              <a:spLocks noChangeArrowheads="1"/>
            </p:cNvSpPr>
            <p:nvPr/>
          </p:nvSpPr>
          <p:spPr bwMode="auto">
            <a:xfrm>
              <a:off x="1878" y="2412"/>
              <a:ext cx="1996" cy="229"/>
            </a:xfrm>
            <a:prstGeom prst="rect">
              <a:avLst/>
            </a:prstGeom>
            <a:noFill/>
            <a:ln w="31750">
              <a:solidFill>
                <a:srgbClr val="0000FF"/>
              </a:solidFill>
              <a:prstDash val="sysDot"/>
              <a:miter lim="800000"/>
              <a:headEnd/>
              <a:tailEnd/>
            </a:ln>
            <a:effectLst/>
          </p:spPr>
          <p:txBody>
            <a:bodyPr>
              <a:spAutoFit/>
            </a:bodyPr>
            <a:lstStyle/>
            <a:p>
              <a:pPr marL="292100" marR="0" lvl="0" indent="-292100" algn="ctr" defTabSz="914400" eaLnBrk="1" fontAlgn="auto" latinLnBrk="0" hangingPunct="1">
                <a:lnSpc>
                  <a:spcPct val="105000"/>
                </a:lnSpc>
                <a:spcBef>
                  <a:spcPct val="50000"/>
                </a:spcBef>
                <a:spcAft>
                  <a:spcPts val="0"/>
                </a:spcAft>
                <a:buClrTx/>
                <a:buSzTx/>
                <a:buFontTx/>
                <a:buNone/>
                <a:tabLst/>
                <a:defRPr/>
              </a:pPr>
              <a:r>
                <a:rPr kumimoji="1" lang="en-US" altLang="zh-CN" sz="1800" b="1" i="0" u="none" strike="noStrike" kern="0" cap="none" spc="0" normalizeH="0" baseline="0" noProof="0" dirty="0">
                  <a:ln>
                    <a:noFill/>
                  </a:ln>
                  <a:solidFill>
                    <a:srgbClr val="3333FF"/>
                  </a:solidFill>
                  <a:effectLst/>
                  <a:uLnTx/>
                  <a:uFillTx/>
                  <a:latin typeface="Arial" pitchFamily="34" charset="0"/>
                  <a:ea typeface="仿宋_GB2312" pitchFamily="49" charset="-122"/>
                  <a:cs typeface="Arial" pitchFamily="34" charset="0"/>
                </a:rPr>
                <a:t>Key techniques/processes</a:t>
              </a:r>
            </a:p>
          </p:txBody>
        </p:sp>
        <p:sp>
          <p:nvSpPr>
            <p:cNvPr id="22" name="Rectangle 8"/>
            <p:cNvSpPr>
              <a:spLocks noChangeArrowheads="1"/>
            </p:cNvSpPr>
            <p:nvPr/>
          </p:nvSpPr>
          <p:spPr bwMode="auto">
            <a:xfrm>
              <a:off x="4105" y="2440"/>
              <a:ext cx="1497" cy="200"/>
            </a:xfrm>
            <a:prstGeom prst="rect">
              <a:avLst/>
            </a:prstGeom>
            <a:noFill/>
            <a:ln w="31750">
              <a:solidFill>
                <a:srgbClr val="0000FF"/>
              </a:solidFill>
              <a:prstDash val="sysDot"/>
              <a:miter lim="800000"/>
              <a:headEnd/>
              <a:tailEnd/>
            </a:ln>
            <a:effectLst/>
          </p:spPr>
          <p:txBody>
            <a:bodyPr>
              <a:spAutoFit/>
            </a:bodyPr>
            <a:lstStyle/>
            <a:p>
              <a:pPr marL="292100" marR="0" lvl="0" indent="-292100" algn="ctr" defTabSz="914400" eaLnBrk="1" fontAlgn="auto" latinLnBrk="0" hangingPunct="1">
                <a:lnSpc>
                  <a:spcPct val="105000"/>
                </a:lnSpc>
                <a:spcBef>
                  <a:spcPct val="50000"/>
                </a:spcBef>
                <a:spcAft>
                  <a:spcPts val="0"/>
                </a:spcAft>
                <a:buClrTx/>
                <a:buSzTx/>
                <a:buFontTx/>
                <a:buNone/>
                <a:tabLst/>
                <a:defRPr/>
              </a:pPr>
              <a:r>
                <a:rPr kumimoji="1" lang="en-US" altLang="zh-CN" sz="1500" b="1" i="0" u="none" strike="noStrike" kern="0" cap="none" spc="0" normalizeH="0" baseline="0" noProof="0">
                  <a:ln>
                    <a:noFill/>
                  </a:ln>
                  <a:solidFill>
                    <a:srgbClr val="FF0000"/>
                  </a:solidFill>
                  <a:effectLst/>
                  <a:uLnTx/>
                  <a:uFillTx/>
                  <a:latin typeface="Arial" pitchFamily="34" charset="0"/>
                  <a:ea typeface="仿宋_GB2312" pitchFamily="49" charset="-122"/>
                  <a:cs typeface="Arial" pitchFamily="34" charset="0"/>
                </a:rPr>
                <a:t>High-tech applications</a:t>
              </a:r>
            </a:p>
          </p:txBody>
        </p:sp>
        <p:sp>
          <p:nvSpPr>
            <p:cNvPr id="23" name="Line 9"/>
            <p:cNvSpPr>
              <a:spLocks noChangeShapeType="1"/>
            </p:cNvSpPr>
            <p:nvPr/>
          </p:nvSpPr>
          <p:spPr bwMode="auto">
            <a:xfrm flipV="1">
              <a:off x="1658" y="2543"/>
              <a:ext cx="199" cy="10"/>
            </a:xfrm>
            <a:prstGeom prst="line">
              <a:avLst/>
            </a:prstGeom>
            <a:noFill/>
            <a:ln w="25400">
              <a:solidFill>
                <a:srgbClr val="000000"/>
              </a:solidFill>
              <a:prstDash val="sysDot"/>
              <a:round/>
              <a:headEnd/>
              <a:tailEnd type="triangle" w="med" len="med"/>
            </a:ln>
            <a:effectLst/>
          </p:spPr>
          <p:txBody>
            <a:bodyPr lIns="92075" tIns="46038" rIns="92075" bIns="46038"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Line 10"/>
            <p:cNvSpPr>
              <a:spLocks noChangeShapeType="1"/>
            </p:cNvSpPr>
            <p:nvPr/>
          </p:nvSpPr>
          <p:spPr bwMode="auto">
            <a:xfrm>
              <a:off x="3903" y="2553"/>
              <a:ext cx="189" cy="0"/>
            </a:xfrm>
            <a:prstGeom prst="line">
              <a:avLst/>
            </a:prstGeom>
            <a:noFill/>
            <a:ln w="25400">
              <a:solidFill>
                <a:srgbClr val="000000"/>
              </a:solidFill>
              <a:prstDash val="sysDot"/>
              <a:round/>
              <a:headEnd/>
              <a:tailEnd type="triangle" w="med" len="med"/>
            </a:ln>
            <a:effectLst/>
          </p:spPr>
          <p:txBody>
            <a:bodyPr lIns="92075" tIns="46038" rIns="92075" bIns="46038"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25" name="Picture 11"/>
            <p:cNvPicPr>
              <a:picLocks noChangeAspect="1" noChangeArrowheads="1"/>
            </p:cNvPicPr>
            <p:nvPr/>
          </p:nvPicPr>
          <p:blipFill>
            <a:blip r:embed="rId3" cstate="print"/>
            <a:srcRect/>
            <a:stretch>
              <a:fillRect/>
            </a:stretch>
          </p:blipFill>
          <p:spPr bwMode="auto">
            <a:xfrm>
              <a:off x="207" y="2810"/>
              <a:ext cx="930" cy="1162"/>
            </a:xfrm>
            <a:prstGeom prst="rect">
              <a:avLst/>
            </a:prstGeom>
            <a:noFill/>
            <a:ln w="9525">
              <a:noFill/>
              <a:miter lim="800000"/>
              <a:headEnd/>
              <a:tailEnd/>
            </a:ln>
            <a:effectLst/>
          </p:spPr>
        </p:pic>
        <p:pic>
          <p:nvPicPr>
            <p:cNvPr id="26" name="Picture 12"/>
            <p:cNvPicPr>
              <a:picLocks noChangeAspect="1" noChangeArrowheads="1"/>
            </p:cNvPicPr>
            <p:nvPr/>
          </p:nvPicPr>
          <p:blipFill>
            <a:blip r:embed="rId4" cstate="print"/>
            <a:srcRect r="27480"/>
            <a:stretch>
              <a:fillRect/>
            </a:stretch>
          </p:blipFill>
          <p:spPr bwMode="auto">
            <a:xfrm>
              <a:off x="1616" y="2645"/>
              <a:ext cx="816" cy="748"/>
            </a:xfrm>
            <a:prstGeom prst="rect">
              <a:avLst/>
            </a:prstGeom>
            <a:noFill/>
            <a:ln w="9525">
              <a:noFill/>
              <a:miter lim="800000"/>
              <a:headEnd/>
              <a:tailEnd/>
            </a:ln>
            <a:effectLst/>
          </p:spPr>
        </p:pic>
        <p:pic>
          <p:nvPicPr>
            <p:cNvPr id="27" name="Picture 6"/>
            <p:cNvPicPr>
              <a:picLocks noChangeAspect="1" noChangeArrowheads="1"/>
            </p:cNvPicPr>
            <p:nvPr/>
          </p:nvPicPr>
          <p:blipFill>
            <a:blip r:embed="rId5" cstate="print"/>
            <a:srcRect/>
            <a:stretch>
              <a:fillRect/>
            </a:stretch>
          </p:blipFill>
          <p:spPr bwMode="auto">
            <a:xfrm>
              <a:off x="1616" y="3416"/>
              <a:ext cx="816" cy="587"/>
            </a:xfrm>
            <a:prstGeom prst="rect">
              <a:avLst/>
            </a:prstGeom>
            <a:noFill/>
            <a:ln w="12700">
              <a:noFill/>
              <a:miter lim="800000"/>
              <a:headEnd type="none" w="sm" len="sm"/>
              <a:tailEnd type="none" w="sm" len="sm"/>
            </a:ln>
          </p:spPr>
        </p:pic>
        <p:pic>
          <p:nvPicPr>
            <p:cNvPr id="28" name="Picture 29"/>
            <p:cNvPicPr>
              <a:picLocks noChangeAspect="1" noChangeArrowheads="1"/>
            </p:cNvPicPr>
            <p:nvPr/>
          </p:nvPicPr>
          <p:blipFill>
            <a:blip r:embed="rId6" cstate="print"/>
            <a:srcRect/>
            <a:stretch>
              <a:fillRect/>
            </a:stretch>
          </p:blipFill>
          <p:spPr bwMode="auto">
            <a:xfrm>
              <a:off x="3684" y="2841"/>
              <a:ext cx="1655" cy="1119"/>
            </a:xfrm>
            <a:prstGeom prst="rect">
              <a:avLst/>
            </a:prstGeom>
            <a:noFill/>
            <a:ln w="9525">
              <a:noFill/>
              <a:miter lim="800000"/>
              <a:headEnd/>
              <a:tailEnd/>
            </a:ln>
          </p:spPr>
        </p:pic>
        <p:sp>
          <p:nvSpPr>
            <p:cNvPr id="29" name="Line 15"/>
            <p:cNvSpPr>
              <a:spLocks noChangeShapeType="1"/>
            </p:cNvSpPr>
            <p:nvPr/>
          </p:nvSpPr>
          <p:spPr bwMode="auto">
            <a:xfrm>
              <a:off x="1189" y="3370"/>
              <a:ext cx="317" cy="0"/>
            </a:xfrm>
            <a:prstGeom prst="line">
              <a:avLst/>
            </a:prstGeom>
            <a:noFill/>
            <a:ln w="63500">
              <a:solidFill>
                <a:srgbClr val="FF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Line 16"/>
            <p:cNvSpPr>
              <a:spLocks noChangeShapeType="1"/>
            </p:cNvSpPr>
            <p:nvPr/>
          </p:nvSpPr>
          <p:spPr bwMode="auto">
            <a:xfrm>
              <a:off x="2478" y="3386"/>
              <a:ext cx="317" cy="0"/>
            </a:xfrm>
            <a:prstGeom prst="line">
              <a:avLst/>
            </a:prstGeom>
            <a:noFill/>
            <a:ln w="63500">
              <a:solidFill>
                <a:srgbClr val="FF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31" name="Picture 17"/>
            <p:cNvPicPr>
              <a:picLocks noChangeAspect="1" noChangeArrowheads="1"/>
            </p:cNvPicPr>
            <p:nvPr/>
          </p:nvPicPr>
          <p:blipFill>
            <a:blip r:embed="rId7" cstate="print"/>
            <a:srcRect/>
            <a:stretch>
              <a:fillRect/>
            </a:stretch>
          </p:blipFill>
          <p:spPr bwMode="auto">
            <a:xfrm>
              <a:off x="2523" y="2826"/>
              <a:ext cx="1134" cy="393"/>
            </a:xfrm>
            <a:prstGeom prst="rect">
              <a:avLst/>
            </a:prstGeom>
            <a:noFill/>
            <a:ln w="9525">
              <a:noFill/>
              <a:miter lim="800000"/>
              <a:headEnd/>
              <a:tailEnd/>
            </a:ln>
          </p:spPr>
        </p:pic>
        <p:pic>
          <p:nvPicPr>
            <p:cNvPr id="32" name="Picture 19" descr="器件"/>
            <p:cNvPicPr>
              <a:picLocks noChangeAspect="1" noChangeArrowheads="1"/>
            </p:cNvPicPr>
            <p:nvPr/>
          </p:nvPicPr>
          <p:blipFill>
            <a:blip r:embed="rId8" cstate="print"/>
            <a:srcRect/>
            <a:stretch>
              <a:fillRect/>
            </a:stretch>
          </p:blipFill>
          <p:spPr bwMode="auto">
            <a:xfrm>
              <a:off x="2795" y="3325"/>
              <a:ext cx="816" cy="635"/>
            </a:xfrm>
            <a:prstGeom prst="rect">
              <a:avLst/>
            </a:prstGeom>
            <a:noFill/>
            <a:ln w="9525">
              <a:noFill/>
              <a:miter lim="800000"/>
              <a:headEnd/>
              <a:tailEnd/>
            </a:ln>
          </p:spPr>
        </p:pic>
      </p:grpSp>
      <p:pic>
        <p:nvPicPr>
          <p:cNvPr id="33" name="Picture 44" descr="W020150911357656558103"/>
          <p:cNvPicPr>
            <a:picLocks noChangeAspect="1" noChangeArrowheads="1"/>
          </p:cNvPicPr>
          <p:nvPr/>
        </p:nvPicPr>
        <p:blipFill>
          <a:blip r:embed="rId9" cstate="print"/>
          <a:srcRect l="6133" t="24823" r="4701" b="19600"/>
          <a:stretch>
            <a:fillRect/>
          </a:stretch>
        </p:blipFill>
        <p:spPr bwMode="auto">
          <a:xfrm>
            <a:off x="393430" y="4776951"/>
            <a:ext cx="3154524" cy="1221336"/>
          </a:xfrm>
          <a:prstGeom prst="rect">
            <a:avLst/>
          </a:prstGeom>
          <a:noFill/>
          <a:ln w="9525">
            <a:noFill/>
            <a:miter lim="800000"/>
            <a:headEnd/>
            <a:tailEnd/>
          </a:ln>
        </p:spPr>
      </p:pic>
      <p:sp>
        <p:nvSpPr>
          <p:cNvPr id="38" name="TextBox 37"/>
          <p:cNvSpPr txBox="1"/>
          <p:nvPr/>
        </p:nvSpPr>
        <p:spPr>
          <a:xfrm>
            <a:off x="488730" y="6085541"/>
            <a:ext cx="2790497" cy="646331"/>
          </a:xfrm>
          <a:prstGeom prst="rect">
            <a:avLst/>
          </a:prstGeom>
          <a:noFill/>
        </p:spPr>
        <p:txBody>
          <a:bodyPr wrap="square" rtlCol="0">
            <a:spAutoFit/>
          </a:bodyPr>
          <a:lstStyle/>
          <a:p>
            <a:pPr algn="ctr"/>
            <a:r>
              <a:rPr lang="en-US" altLang="zh-CN" b="1" dirty="0" smtClean="0">
                <a:solidFill>
                  <a:srgbClr val="0000FF"/>
                </a:solidFill>
              </a:rPr>
              <a:t>Focus on the Carbon-based </a:t>
            </a:r>
            <a:r>
              <a:rPr lang="en-US" altLang="zh-CN" b="1" dirty="0" err="1" smtClean="0">
                <a:solidFill>
                  <a:srgbClr val="0000FF"/>
                </a:solidFill>
              </a:rPr>
              <a:t>tribological</a:t>
            </a:r>
            <a:r>
              <a:rPr lang="en-US" altLang="zh-CN" b="1" dirty="0" smtClean="0">
                <a:solidFill>
                  <a:srgbClr val="0000FF"/>
                </a:solidFill>
              </a:rPr>
              <a:t> coatings</a:t>
            </a:r>
            <a:endParaRPr lang="zh-CN" altLang="en-US" b="1" dirty="0">
              <a:solidFill>
                <a:srgbClr val="0000FF"/>
              </a:solidFill>
            </a:endParaRPr>
          </a:p>
        </p:txBody>
      </p:sp>
      <p:grpSp>
        <p:nvGrpSpPr>
          <p:cNvPr id="43" name="组合 42"/>
          <p:cNvGrpSpPr/>
          <p:nvPr/>
        </p:nvGrpSpPr>
        <p:grpSpPr>
          <a:xfrm>
            <a:off x="7427779" y="1259625"/>
            <a:ext cx="4220801" cy="3042547"/>
            <a:chOff x="7637639" y="809925"/>
            <a:chExt cx="4220801" cy="3042547"/>
          </a:xfrm>
        </p:grpSpPr>
        <p:grpSp>
          <p:nvGrpSpPr>
            <p:cNvPr id="39" name="组合 38"/>
            <p:cNvGrpSpPr/>
            <p:nvPr/>
          </p:nvGrpSpPr>
          <p:grpSpPr>
            <a:xfrm>
              <a:off x="7637639" y="809925"/>
              <a:ext cx="4144630" cy="3042547"/>
              <a:chOff x="7700703" y="749964"/>
              <a:chExt cx="4144630" cy="3042547"/>
            </a:xfrm>
          </p:grpSpPr>
          <p:pic>
            <p:nvPicPr>
              <p:cNvPr id="34" name="Picture 3"/>
              <p:cNvPicPr>
                <a:picLocks noChangeAspect="1" noChangeArrowheads="1"/>
              </p:cNvPicPr>
              <p:nvPr/>
            </p:nvPicPr>
            <p:blipFill>
              <a:blip r:embed="rId10" cstate="print"/>
              <a:srcRect t="5144"/>
              <a:stretch>
                <a:fillRect/>
              </a:stretch>
            </p:blipFill>
            <p:spPr bwMode="auto">
              <a:xfrm>
                <a:off x="7702711" y="749964"/>
                <a:ext cx="2088969" cy="1550888"/>
              </a:xfrm>
              <a:prstGeom prst="rect">
                <a:avLst/>
              </a:prstGeom>
              <a:noFill/>
              <a:ln w="9525">
                <a:noFill/>
                <a:miter lim="800000"/>
                <a:headEnd/>
                <a:tailEnd/>
              </a:ln>
              <a:effectLst/>
            </p:spPr>
          </p:pic>
          <p:pic>
            <p:nvPicPr>
              <p:cNvPr id="36" name="Picture 12"/>
              <p:cNvPicPr>
                <a:picLocks noChangeAspect="1" noChangeArrowheads="1"/>
              </p:cNvPicPr>
              <p:nvPr/>
            </p:nvPicPr>
            <p:blipFill>
              <a:blip r:embed="rId11" cstate="print"/>
              <a:srcRect/>
              <a:stretch>
                <a:fillRect/>
              </a:stretch>
            </p:blipFill>
            <p:spPr bwMode="auto">
              <a:xfrm>
                <a:off x="7700703" y="2293277"/>
                <a:ext cx="2089672" cy="1499234"/>
              </a:xfrm>
              <a:prstGeom prst="rect">
                <a:avLst/>
              </a:prstGeom>
              <a:noFill/>
              <a:ln w="9525">
                <a:noFill/>
                <a:miter lim="800000"/>
                <a:headEnd/>
                <a:tailEnd/>
              </a:ln>
              <a:effectLst/>
            </p:spPr>
          </p:pic>
          <p:pic>
            <p:nvPicPr>
              <p:cNvPr id="37" name="Picture 13" descr="样品2"/>
              <p:cNvPicPr>
                <a:picLocks noChangeAspect="1" noChangeArrowheads="1"/>
              </p:cNvPicPr>
              <p:nvPr/>
            </p:nvPicPr>
            <p:blipFill>
              <a:blip r:embed="rId12" cstate="print"/>
              <a:srcRect t="4984" r="4890"/>
              <a:stretch>
                <a:fillRect/>
              </a:stretch>
            </p:blipFill>
            <p:spPr bwMode="auto">
              <a:xfrm>
                <a:off x="9791680" y="757518"/>
                <a:ext cx="2053653" cy="1504959"/>
              </a:xfrm>
              <a:prstGeom prst="rect">
                <a:avLst/>
              </a:prstGeom>
              <a:noFill/>
              <a:ln w="9525">
                <a:noFill/>
                <a:miter lim="800000"/>
                <a:headEnd/>
                <a:tailEnd/>
              </a:ln>
            </p:spPr>
          </p:pic>
        </p:grpSp>
        <p:pic>
          <p:nvPicPr>
            <p:cNvPr id="1029" name="Picture 5" descr="E:\课题组资料\高校合作项目\中国科技大学\RCGD会议\PPT照片\图片3.png"/>
            <p:cNvPicPr>
              <a:picLocks noChangeAspect="1" noChangeArrowheads="1"/>
            </p:cNvPicPr>
            <p:nvPr/>
          </p:nvPicPr>
          <p:blipFill>
            <a:blip r:embed="rId13" cstate="print"/>
            <a:srcRect/>
            <a:stretch>
              <a:fillRect/>
            </a:stretch>
          </p:blipFill>
          <p:spPr bwMode="auto">
            <a:xfrm>
              <a:off x="9711415" y="2338465"/>
              <a:ext cx="2147025" cy="1514007"/>
            </a:xfrm>
            <a:prstGeom prst="rect">
              <a:avLst/>
            </a:prstGeom>
            <a:noFill/>
          </p:spPr>
        </p:pic>
      </p:grpSp>
      <p:sp>
        <p:nvSpPr>
          <p:cNvPr id="44" name="Rectangle 4"/>
          <p:cNvSpPr>
            <a:spLocks noChangeArrowheads="1"/>
          </p:cNvSpPr>
          <p:nvPr/>
        </p:nvSpPr>
        <p:spPr bwMode="auto">
          <a:xfrm>
            <a:off x="464691" y="1340523"/>
            <a:ext cx="7045382" cy="2785378"/>
          </a:xfrm>
          <a:prstGeom prst="rect">
            <a:avLst/>
          </a:prstGeom>
          <a:noFill/>
          <a:ln w="9525">
            <a:noFill/>
            <a:miter lim="800000"/>
            <a:headEnd/>
            <a:tailEnd/>
          </a:ln>
        </p:spPr>
        <p:txBody>
          <a:bodyPr wrap="square">
            <a:spAutoFit/>
          </a:bodyPr>
          <a:lstStyle/>
          <a:p>
            <a:pPr lvl="1" indent="-457200">
              <a:spcAft>
                <a:spcPts val="600"/>
              </a:spcAft>
              <a:buFont typeface="Wingdings" pitchFamily="2" charset="2"/>
              <a:buChar char="Ø"/>
            </a:pPr>
            <a:r>
              <a:rPr kumimoji="1" lang="en-US" altLang="zh-CN" sz="2000" b="1" dirty="0" smtClean="0">
                <a:latin typeface="Arial" pitchFamily="34" charset="0"/>
                <a:cs typeface="Arial" pitchFamily="34" charset="0"/>
              </a:rPr>
              <a:t>Lubricating materials and techniques under special working conditions</a:t>
            </a:r>
          </a:p>
          <a:p>
            <a:pPr lvl="1" indent="-457200">
              <a:spcAft>
                <a:spcPts val="600"/>
              </a:spcAft>
              <a:buFont typeface="Wingdings" pitchFamily="2" charset="2"/>
              <a:buChar char="Ø"/>
            </a:pPr>
            <a:r>
              <a:rPr kumimoji="1" lang="en-US" altLang="zh-CN" sz="2000" b="1" dirty="0" smtClean="0">
                <a:latin typeface="Arial" pitchFamily="34" charset="0"/>
                <a:cs typeface="Arial" pitchFamily="34" charset="0"/>
              </a:rPr>
              <a:t>Friction and wear of materials and surface engineering</a:t>
            </a:r>
          </a:p>
          <a:p>
            <a:pPr lvl="1" indent="-457200">
              <a:spcAft>
                <a:spcPts val="600"/>
              </a:spcAft>
              <a:buFont typeface="Wingdings" pitchFamily="2" charset="2"/>
              <a:buChar char="Ø"/>
            </a:pPr>
            <a:r>
              <a:rPr kumimoji="1" lang="en-US" altLang="zh-CN" sz="2000" b="1" dirty="0" smtClean="0">
                <a:latin typeface="Arial" pitchFamily="34" charset="0"/>
                <a:cs typeface="Arial" pitchFamily="34" charset="0"/>
              </a:rPr>
              <a:t>High-performance lubricating materials and </a:t>
            </a:r>
            <a:r>
              <a:rPr kumimoji="1" lang="en-US" altLang="zh-CN" sz="2000" b="1" dirty="0" err="1" smtClean="0">
                <a:latin typeface="Arial" pitchFamily="34" charset="0"/>
                <a:cs typeface="Arial" pitchFamily="34" charset="0"/>
              </a:rPr>
              <a:t>tribo</a:t>
            </a:r>
            <a:r>
              <a:rPr kumimoji="1" lang="en-US" altLang="zh-CN" sz="2000" b="1" dirty="0" smtClean="0">
                <a:latin typeface="Arial" pitchFamily="34" charset="0"/>
                <a:cs typeface="Arial" pitchFamily="34" charset="0"/>
              </a:rPr>
              <a:t>-chemistry</a:t>
            </a:r>
          </a:p>
          <a:p>
            <a:pPr lvl="1" indent="-457200">
              <a:spcAft>
                <a:spcPts val="600"/>
              </a:spcAft>
              <a:buFont typeface="Wingdings" pitchFamily="2" charset="2"/>
              <a:buChar char="Ø"/>
            </a:pPr>
            <a:r>
              <a:rPr kumimoji="1" lang="en-US" altLang="zh-CN" sz="2000" b="1" dirty="0" smtClean="0">
                <a:latin typeface="Arial" pitchFamily="34" charset="0"/>
                <a:cs typeface="Arial" pitchFamily="34" charset="0"/>
              </a:rPr>
              <a:t>Advanced lubricating and functional protective materials</a:t>
            </a: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7"/>
          <p:cNvSpPr txBox="1"/>
          <p:nvPr/>
        </p:nvSpPr>
        <p:spPr>
          <a:xfrm>
            <a:off x="382308" y="1887680"/>
            <a:ext cx="11715750" cy="3785652"/>
          </a:xfrm>
          <a:prstGeom prst="rect">
            <a:avLst/>
          </a:prstGeom>
          <a:noFill/>
        </p:spPr>
        <p:txBody>
          <a:bodyPr wrap="square" rtlCol="0">
            <a:spAutoFit/>
          </a:bodyPr>
          <a:lstStyle/>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Principle and characters of magnetron sputtering</a:t>
            </a:r>
          </a:p>
          <a:p>
            <a:pPr marL="342900" indent="-342900" defTabSz="357188">
              <a:lnSpc>
                <a:spcPct val="150000"/>
              </a:lnSpc>
              <a:buFont typeface="Wingdings" pitchFamily="2" charset="2"/>
              <a:buChar char="Ø"/>
              <a:tabLst>
                <a:tab pos="357188" algn="l"/>
              </a:tabLst>
            </a:pPr>
            <a:r>
              <a:rPr lang="en-US" altLang="zh-CN" sz="4000" b="1" i="1" dirty="0" smtClean="0">
                <a:solidFill>
                  <a:srgbClr val="0000FF"/>
                </a:solidFill>
                <a:cs typeface="Arial" panose="020B0604020202020204" pitchFamily="34" charset="0"/>
              </a:rPr>
              <a:t> Devices &amp; infrastructures for DLC coatings in LICP </a:t>
            </a:r>
          </a:p>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Research &amp; Applications as solid lubricant material</a:t>
            </a:r>
          </a:p>
          <a:p>
            <a:pPr marL="342900" indent="-342900" defTabSz="357188">
              <a:lnSpc>
                <a:spcPct val="150000"/>
              </a:lnSpc>
              <a:buFont typeface="Wingdings" pitchFamily="2" charset="2"/>
              <a:buChar char="Ø"/>
              <a:tabLst>
                <a:tab pos="357188" algn="l"/>
              </a:tabLst>
            </a:pPr>
            <a:r>
              <a:rPr lang="en-US" altLang="zh-CN" sz="4000" b="1" i="1" dirty="0" smtClean="0">
                <a:solidFill>
                  <a:schemeClr val="accent1">
                    <a:lumMod val="40000"/>
                    <a:lumOff val="60000"/>
                  </a:schemeClr>
                </a:solidFill>
                <a:cs typeface="Arial" panose="020B0604020202020204" pitchFamily="34" charset="0"/>
              </a:rPr>
              <a:t> Research &amp; Applications as resistive electrodes </a:t>
            </a:r>
            <a:endParaRPr lang="en-US" altLang="zh-CN" sz="2400" b="1" i="1" dirty="0" smtClean="0">
              <a:solidFill>
                <a:schemeClr val="accent1">
                  <a:lumMod val="40000"/>
                  <a:lumOff val="60000"/>
                </a:schemeClr>
              </a:solidFill>
              <a:cs typeface="Arial" panose="020B0604020202020204" pitchFamily="34" charset="0"/>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1"/>
          <p:cNvSpPr txBox="1">
            <a:spLocks/>
          </p:cNvSpPr>
          <p:nvPr/>
        </p:nvSpPr>
        <p:spPr>
          <a:xfrm>
            <a:off x="343398" y="153390"/>
            <a:ext cx="6643185"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 Diamond-Like carbon </a:t>
            </a:r>
            <a:endParaRPr lang="en-US" altLang="zh-CN" sz="3600" b="1" dirty="0">
              <a:solidFill>
                <a:srgbClr val="0000FF"/>
              </a:solidFill>
              <a:latin typeface="Arial" panose="020B0604020202020204" pitchFamily="34" charset="0"/>
              <a:cs typeface="Arial" panose="020B0604020202020204" pitchFamily="34" charset="0"/>
            </a:endParaRPr>
          </a:p>
        </p:txBody>
      </p:sp>
      <p:pic>
        <p:nvPicPr>
          <p:cNvPr id="13" name="图片 7"/>
          <p:cNvPicPr>
            <a:picLocks noChangeAspect="1" noChangeArrowheads="1"/>
          </p:cNvPicPr>
          <p:nvPr/>
        </p:nvPicPr>
        <p:blipFill>
          <a:blip r:embed="rId3" cstate="print"/>
          <a:srcRect/>
          <a:stretch>
            <a:fillRect/>
          </a:stretch>
        </p:blipFill>
        <p:spPr bwMode="auto">
          <a:xfrm>
            <a:off x="812981" y="1285829"/>
            <a:ext cx="4505105" cy="3364999"/>
          </a:xfrm>
          <a:prstGeom prst="rect">
            <a:avLst/>
          </a:prstGeom>
          <a:noFill/>
          <a:ln w="9525">
            <a:noFill/>
            <a:miter lim="800000"/>
            <a:headEnd/>
            <a:tailEnd/>
          </a:ln>
        </p:spPr>
      </p:pic>
      <p:sp>
        <p:nvSpPr>
          <p:cNvPr id="7" name="Rectangle 4"/>
          <p:cNvSpPr>
            <a:spLocks noChangeArrowheads="1"/>
          </p:cNvSpPr>
          <p:nvPr/>
        </p:nvSpPr>
        <p:spPr bwMode="auto">
          <a:xfrm>
            <a:off x="5454869" y="1115672"/>
            <a:ext cx="6611003" cy="3554819"/>
          </a:xfrm>
          <a:prstGeom prst="rect">
            <a:avLst/>
          </a:prstGeom>
          <a:noFill/>
          <a:ln w="9525">
            <a:noFill/>
            <a:miter lim="800000"/>
            <a:headEnd/>
            <a:tailEnd/>
          </a:ln>
        </p:spPr>
        <p:txBody>
          <a:bodyPr wrap="square">
            <a:spAutoFit/>
          </a:bodyPr>
          <a:lstStyle/>
          <a:p>
            <a:pPr lvl="1" indent="-457200">
              <a:lnSpc>
                <a:spcPct val="150000"/>
              </a:lnSpc>
              <a:spcAft>
                <a:spcPts val="600"/>
              </a:spcAft>
              <a:buFont typeface="Wingdings" pitchFamily="2" charset="2"/>
              <a:buChar char="Ø"/>
            </a:pPr>
            <a:r>
              <a:rPr kumimoji="1" lang="en-US" altLang="zh-CN" sz="2000" b="1" dirty="0" smtClean="0">
                <a:solidFill>
                  <a:srgbClr val="0000FF"/>
                </a:solidFill>
                <a:latin typeface="Arial" pitchFamily="34" charset="0"/>
                <a:cs typeface="Arial" pitchFamily="34" charset="0"/>
              </a:rPr>
              <a:t>Amorphous solid carbon films deposited by thin film techniques</a:t>
            </a:r>
          </a:p>
          <a:p>
            <a:pPr lvl="1" indent="-457200">
              <a:lnSpc>
                <a:spcPct val="150000"/>
              </a:lnSpc>
              <a:spcAft>
                <a:spcPts val="600"/>
              </a:spcAft>
              <a:buFont typeface="Wingdings" pitchFamily="2" charset="2"/>
              <a:buChar char="Ø"/>
            </a:pPr>
            <a:r>
              <a:rPr kumimoji="1" lang="en-US" altLang="zh-CN" sz="2000" b="1" dirty="0" smtClean="0">
                <a:solidFill>
                  <a:srgbClr val="0000FF"/>
                </a:solidFill>
                <a:latin typeface="Arial" pitchFamily="34" charset="0"/>
                <a:cs typeface="Arial" pitchFamily="34" charset="0"/>
              </a:rPr>
              <a:t>Composed of diamond structure (sp3) and graphite structure (sp2)</a:t>
            </a:r>
          </a:p>
          <a:p>
            <a:pPr lvl="1" indent="-457200">
              <a:lnSpc>
                <a:spcPct val="150000"/>
              </a:lnSpc>
              <a:spcAft>
                <a:spcPts val="600"/>
              </a:spcAft>
              <a:buFont typeface="Wingdings" pitchFamily="2" charset="2"/>
              <a:buChar char="Ø"/>
            </a:pPr>
            <a:r>
              <a:rPr kumimoji="1" lang="en-US" altLang="zh-CN" sz="2000" b="1" dirty="0" smtClean="0">
                <a:solidFill>
                  <a:srgbClr val="0000FF"/>
                </a:solidFill>
                <a:latin typeface="Arial" pitchFamily="34" charset="0"/>
                <a:cs typeface="Arial" pitchFamily="34" charset="0"/>
              </a:rPr>
              <a:t>High hardness, low friction, Wear Resistance, excellent electrical and optical properties</a:t>
            </a:r>
          </a:p>
          <a:p>
            <a:pPr lvl="1" indent="-457200">
              <a:lnSpc>
                <a:spcPct val="150000"/>
              </a:lnSpc>
              <a:spcAft>
                <a:spcPts val="600"/>
              </a:spcAft>
              <a:buFont typeface="Wingdings" pitchFamily="2" charset="2"/>
              <a:buChar char="Ø"/>
            </a:pPr>
            <a:r>
              <a:rPr kumimoji="1" lang="en-US" altLang="zh-CN" sz="2000" b="1" dirty="0" smtClean="0">
                <a:solidFill>
                  <a:srgbClr val="0000FF"/>
                </a:solidFill>
                <a:latin typeface="Arial" pitchFamily="34" charset="0"/>
                <a:cs typeface="Arial" pitchFamily="34" charset="0"/>
              </a:rPr>
              <a:t>…………</a:t>
            </a:r>
          </a:p>
        </p:txBody>
      </p:sp>
      <p:pic>
        <p:nvPicPr>
          <p:cNvPr id="8" name="Picture 9"/>
          <p:cNvPicPr>
            <a:picLocks noChangeAspect="1" noChangeArrowheads="1"/>
          </p:cNvPicPr>
          <p:nvPr/>
        </p:nvPicPr>
        <p:blipFill>
          <a:blip r:embed="rId4" cstate="print"/>
          <a:srcRect/>
          <a:stretch>
            <a:fillRect/>
          </a:stretch>
        </p:blipFill>
        <p:spPr bwMode="auto">
          <a:xfrm>
            <a:off x="2027125" y="4718189"/>
            <a:ext cx="1845414" cy="1875095"/>
          </a:xfrm>
          <a:prstGeom prst="rect">
            <a:avLst/>
          </a:prstGeom>
          <a:noFill/>
          <a:ln w="9525">
            <a:noFill/>
            <a:miter lim="800000"/>
            <a:headEnd/>
            <a:tailEnd/>
          </a:ln>
        </p:spPr>
      </p:pic>
      <p:pic>
        <p:nvPicPr>
          <p:cNvPr id="9" name="Picture 10"/>
          <p:cNvPicPr>
            <a:picLocks noChangeAspect="1" noChangeArrowheads="1"/>
          </p:cNvPicPr>
          <p:nvPr/>
        </p:nvPicPr>
        <p:blipFill>
          <a:blip r:embed="rId5" cstate="print"/>
          <a:srcRect/>
          <a:stretch>
            <a:fillRect/>
          </a:stretch>
        </p:blipFill>
        <p:spPr bwMode="auto">
          <a:xfrm>
            <a:off x="5127659" y="4739454"/>
            <a:ext cx="1947039" cy="1853830"/>
          </a:xfrm>
          <a:prstGeom prst="rect">
            <a:avLst/>
          </a:prstGeom>
          <a:noFill/>
          <a:ln w="9525">
            <a:noFill/>
            <a:miter lim="800000"/>
            <a:headEnd/>
            <a:tailEnd/>
          </a:ln>
        </p:spPr>
      </p:pic>
      <p:pic>
        <p:nvPicPr>
          <p:cNvPr id="10" name="Picture 11"/>
          <p:cNvPicPr>
            <a:picLocks noChangeAspect="1" noChangeArrowheads="1"/>
          </p:cNvPicPr>
          <p:nvPr/>
        </p:nvPicPr>
        <p:blipFill>
          <a:blip r:embed="rId6" cstate="print"/>
          <a:srcRect l="3703" b="3249"/>
          <a:stretch>
            <a:fillRect/>
          </a:stretch>
        </p:blipFill>
        <p:spPr bwMode="auto">
          <a:xfrm>
            <a:off x="8363303" y="4675659"/>
            <a:ext cx="1781927" cy="1917625"/>
          </a:xfrm>
          <a:prstGeom prst="rect">
            <a:avLst/>
          </a:prstGeom>
          <a:noFill/>
          <a:ln w="9525">
            <a:noFill/>
            <a:miter lim="800000"/>
            <a:headEnd/>
            <a:tailEnd/>
          </a:ln>
        </p:spPr>
      </p:pic>
      <p:sp>
        <p:nvSpPr>
          <p:cNvPr id="11" name="矩形 10"/>
          <p:cNvSpPr/>
          <p:nvPr/>
        </p:nvSpPr>
        <p:spPr>
          <a:xfrm>
            <a:off x="1808844" y="6407692"/>
            <a:ext cx="2236510" cy="369332"/>
          </a:xfrm>
          <a:prstGeom prst="rect">
            <a:avLst/>
          </a:prstGeom>
        </p:spPr>
        <p:txBody>
          <a:bodyPr wrap="none">
            <a:spAutoFit/>
          </a:bodyPr>
          <a:lstStyle/>
          <a:p>
            <a:pPr lvl="0">
              <a:defRPr/>
            </a:pPr>
            <a:r>
              <a:rPr lang="en-US" altLang="zh-CN" b="1" kern="0" dirty="0" smtClean="0">
                <a:solidFill>
                  <a:srgbClr val="0000E5"/>
                </a:solidFill>
                <a:latin typeface="Arial" pitchFamily="34" charset="0"/>
                <a:cs typeface="Arial" pitchFamily="34" charset="0"/>
              </a:rPr>
              <a:t>Diamond structure</a:t>
            </a:r>
            <a:endParaRPr lang="zh-CN" altLang="zh-CN" b="1" kern="0" dirty="0" smtClean="0">
              <a:solidFill>
                <a:srgbClr val="000000"/>
              </a:solidFill>
              <a:latin typeface="Arial" pitchFamily="34" charset="0"/>
              <a:cs typeface="Arial" pitchFamily="34" charset="0"/>
            </a:endParaRPr>
          </a:p>
        </p:txBody>
      </p:sp>
      <p:sp>
        <p:nvSpPr>
          <p:cNvPr id="12" name="矩形 11"/>
          <p:cNvSpPr/>
          <p:nvPr/>
        </p:nvSpPr>
        <p:spPr>
          <a:xfrm>
            <a:off x="5299866" y="6436268"/>
            <a:ext cx="1723549" cy="369332"/>
          </a:xfrm>
          <a:prstGeom prst="rect">
            <a:avLst/>
          </a:prstGeom>
        </p:spPr>
        <p:txBody>
          <a:bodyPr wrap="none">
            <a:spAutoFit/>
          </a:bodyPr>
          <a:lstStyle/>
          <a:p>
            <a:pPr lvl="0">
              <a:defRPr/>
            </a:pPr>
            <a:r>
              <a:rPr lang="en-US" altLang="zh-CN" b="1" kern="0" dirty="0" smtClean="0">
                <a:solidFill>
                  <a:srgbClr val="0000E5"/>
                </a:solidFill>
                <a:latin typeface="Arial" pitchFamily="34" charset="0"/>
                <a:cs typeface="Arial" pitchFamily="34" charset="0"/>
              </a:rPr>
              <a:t>DLC structure</a:t>
            </a:r>
            <a:endParaRPr lang="zh-CN" altLang="zh-CN" b="1" kern="0" dirty="0" smtClean="0">
              <a:solidFill>
                <a:srgbClr val="000000"/>
              </a:solidFill>
              <a:latin typeface="Arial" pitchFamily="34" charset="0"/>
              <a:cs typeface="Arial" pitchFamily="34" charset="0"/>
            </a:endParaRPr>
          </a:p>
        </p:txBody>
      </p:sp>
      <p:sp>
        <p:nvSpPr>
          <p:cNvPr id="14" name="矩形 13"/>
          <p:cNvSpPr/>
          <p:nvPr/>
        </p:nvSpPr>
        <p:spPr>
          <a:xfrm>
            <a:off x="8237997" y="6415003"/>
            <a:ext cx="2198038" cy="369332"/>
          </a:xfrm>
          <a:prstGeom prst="rect">
            <a:avLst/>
          </a:prstGeom>
        </p:spPr>
        <p:txBody>
          <a:bodyPr wrap="none">
            <a:spAutoFit/>
          </a:bodyPr>
          <a:lstStyle/>
          <a:p>
            <a:pPr lvl="0">
              <a:defRPr/>
            </a:pPr>
            <a:r>
              <a:rPr lang="en-US" altLang="zh-CN" b="1" kern="0" dirty="0" smtClean="0">
                <a:solidFill>
                  <a:srgbClr val="0000E5"/>
                </a:solidFill>
                <a:latin typeface="Arial" pitchFamily="34" charset="0"/>
                <a:cs typeface="Arial" pitchFamily="34" charset="0"/>
              </a:rPr>
              <a:t>Graphite structure</a:t>
            </a:r>
            <a:endParaRPr lang="zh-CN" altLang="zh-CN" b="1" kern="0" dirty="0" smtClean="0">
              <a:solidFill>
                <a:srgbClr val="000000"/>
              </a:solidFill>
              <a:latin typeface="Arial" pitchFamily="34" charset="0"/>
              <a:cs typeface="Arial" pitchFamily="34" charset="0"/>
            </a:endParaRPr>
          </a:p>
        </p:txBody>
      </p:sp>
      <p:sp>
        <p:nvSpPr>
          <p:cNvPr id="15" name="椭圆 14"/>
          <p:cNvSpPr/>
          <p:nvPr/>
        </p:nvSpPr>
        <p:spPr>
          <a:xfrm>
            <a:off x="4495800" y="4791730"/>
            <a:ext cx="3228975" cy="198596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411628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发动机关键零部件表面薄膜沉积系统"/>
          <p:cNvPicPr>
            <a:picLocks noChangeAspect="1" noChangeArrowheads="1"/>
          </p:cNvPicPr>
          <p:nvPr/>
        </p:nvPicPr>
        <p:blipFill>
          <a:blip r:embed="rId3" cstate="print"/>
          <a:srcRect t="7291" r="7755" b="22931"/>
          <a:stretch>
            <a:fillRect/>
          </a:stretch>
        </p:blipFill>
        <p:spPr bwMode="auto">
          <a:xfrm>
            <a:off x="1458969" y="1236882"/>
            <a:ext cx="4103688" cy="2592387"/>
          </a:xfrm>
          <a:prstGeom prst="rect">
            <a:avLst/>
          </a:prstGeom>
          <a:noFill/>
          <a:ln w="9525">
            <a:noFill/>
            <a:miter lim="800000"/>
            <a:headEnd/>
            <a:tailEnd/>
          </a:ln>
        </p:spPr>
      </p:pic>
      <p:pic>
        <p:nvPicPr>
          <p:cNvPr id="12" name="Picture 5" descr="IMG_3001"/>
          <p:cNvPicPr>
            <a:picLocks noChangeAspect="1" noChangeArrowheads="1"/>
          </p:cNvPicPr>
          <p:nvPr/>
        </p:nvPicPr>
        <p:blipFill>
          <a:blip r:embed="rId4" cstate="print"/>
          <a:srcRect r="8665" b="7013"/>
          <a:stretch>
            <a:fillRect/>
          </a:stretch>
        </p:blipFill>
        <p:spPr bwMode="auto">
          <a:xfrm>
            <a:off x="6414334" y="1265457"/>
            <a:ext cx="3887787" cy="2563812"/>
          </a:xfrm>
          <a:prstGeom prst="rect">
            <a:avLst/>
          </a:prstGeom>
          <a:noFill/>
          <a:ln w="9525">
            <a:noFill/>
            <a:miter lim="800000"/>
            <a:headEnd/>
            <a:tailEnd/>
          </a:ln>
        </p:spPr>
      </p:pic>
      <p:sp>
        <p:nvSpPr>
          <p:cNvPr id="13" name="矩形 5"/>
          <p:cNvSpPr>
            <a:spLocks noChangeArrowheads="1"/>
          </p:cNvSpPr>
          <p:nvPr/>
        </p:nvSpPr>
        <p:spPr bwMode="auto">
          <a:xfrm>
            <a:off x="2262244" y="3902294"/>
            <a:ext cx="2582863" cy="64611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800" b="1" i="0" u="none" strike="noStrike" kern="0" cap="none" spc="0" normalizeH="0" baseline="0" noProof="0" dirty="0" smtClean="0">
                <a:ln>
                  <a:noFill/>
                </a:ln>
                <a:solidFill>
                  <a:srgbClr val="3333FF"/>
                </a:solidFill>
                <a:effectLst/>
                <a:uLnTx/>
                <a:uFillTx/>
                <a:latin typeface="Arial" pitchFamily="34" charset="0"/>
                <a:ea typeface="黑体" pitchFamily="49" charset="-122"/>
                <a:cs typeface="Arial" pitchFamily="34" charset="0"/>
              </a:rPr>
              <a:t>Direct-current (DC)</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800" b="1" i="0" u="none" strike="noStrike" kern="0" cap="none" spc="0" normalizeH="0" baseline="0" noProof="0" dirty="0" smtClean="0">
                <a:ln>
                  <a:noFill/>
                </a:ln>
                <a:solidFill>
                  <a:srgbClr val="3333FF"/>
                </a:solidFill>
                <a:effectLst/>
                <a:uLnTx/>
                <a:uFillTx/>
                <a:latin typeface="Arial" pitchFamily="34" charset="0"/>
                <a:ea typeface="黑体" pitchFamily="49" charset="-122"/>
                <a:cs typeface="Arial" pitchFamily="34" charset="0"/>
              </a:rPr>
              <a:t>Magnetron Sputtering</a:t>
            </a:r>
            <a:endParaRPr kumimoji="0" lang="zh-CN" altLang="en-US" sz="1800" b="1" i="0" u="none" strike="noStrike" kern="0" cap="none" spc="0" normalizeH="0" baseline="0" noProof="0" dirty="0" smtClean="0">
              <a:ln>
                <a:noFill/>
              </a:ln>
              <a:solidFill>
                <a:sysClr val="windowText" lastClr="000000"/>
              </a:solidFill>
              <a:effectLst/>
              <a:uLnTx/>
              <a:uFillTx/>
              <a:ea typeface="黑体" pitchFamily="49" charset="-122"/>
              <a:cs typeface="Arial" pitchFamily="34" charset="0"/>
            </a:endParaRPr>
          </a:p>
        </p:txBody>
      </p:sp>
      <p:sp>
        <p:nvSpPr>
          <p:cNvPr id="14" name="矩形 6"/>
          <p:cNvSpPr>
            <a:spLocks noChangeArrowheads="1"/>
          </p:cNvSpPr>
          <p:nvPr/>
        </p:nvSpPr>
        <p:spPr bwMode="auto">
          <a:xfrm>
            <a:off x="6894365" y="3918060"/>
            <a:ext cx="2674938" cy="64611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800" b="1" i="0" u="none" strike="noStrike" kern="0" cap="none" spc="0" normalizeH="0" baseline="0" noProof="0" dirty="0" smtClean="0">
                <a:ln>
                  <a:noFill/>
                </a:ln>
                <a:solidFill>
                  <a:srgbClr val="3333FF"/>
                </a:solidFill>
                <a:effectLst/>
                <a:uLnTx/>
                <a:uFillTx/>
                <a:latin typeface="Arial" pitchFamily="34" charset="0"/>
                <a:ea typeface="黑体" pitchFamily="49" charset="-122"/>
                <a:cs typeface="Arial" pitchFamily="34" charset="0"/>
              </a:rPr>
              <a:t>Radio frequency (RF)</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800" b="1" i="0" u="none" strike="noStrike" kern="0" cap="none" spc="0" normalizeH="0" baseline="0" noProof="0" dirty="0" smtClean="0">
                <a:ln>
                  <a:noFill/>
                </a:ln>
                <a:solidFill>
                  <a:srgbClr val="3333FF"/>
                </a:solidFill>
                <a:effectLst/>
                <a:uLnTx/>
                <a:uFillTx/>
                <a:latin typeface="Arial" pitchFamily="34" charset="0"/>
                <a:ea typeface="黑体" pitchFamily="49" charset="-122"/>
                <a:cs typeface="Arial" pitchFamily="34" charset="0"/>
              </a:rPr>
              <a:t> Magnetron Sputtering</a:t>
            </a:r>
            <a:endParaRPr kumimoji="0" lang="zh-CN" altLang="en-US" sz="1800" b="1" i="0" u="none" strike="noStrike" kern="0" cap="none" spc="0" normalizeH="0" baseline="0" noProof="0" dirty="0" smtClean="0">
              <a:ln>
                <a:noFill/>
              </a:ln>
              <a:solidFill>
                <a:sysClr val="windowText" lastClr="000000"/>
              </a:solidFill>
              <a:effectLst/>
              <a:uLnTx/>
              <a:uFillTx/>
              <a:ea typeface="黑体" pitchFamily="49" charset="-122"/>
              <a:cs typeface="Arial" pitchFamily="34" charset="0"/>
            </a:endParaRPr>
          </a:p>
        </p:txBody>
      </p:sp>
      <p:sp>
        <p:nvSpPr>
          <p:cNvPr id="15" name="TextBox 7"/>
          <p:cNvSpPr txBox="1">
            <a:spLocks noChangeArrowheads="1"/>
          </p:cNvSpPr>
          <p:nvPr/>
        </p:nvSpPr>
        <p:spPr bwMode="auto">
          <a:xfrm>
            <a:off x="977462" y="4644587"/>
            <a:ext cx="4882493" cy="1759456"/>
          </a:xfrm>
          <a:prstGeom prst="rect">
            <a:avLst/>
          </a:prstGeom>
          <a:noFill/>
          <a:ln w="9525">
            <a:noFill/>
            <a:miter lim="800000"/>
            <a:headEnd/>
            <a:tailEnd/>
          </a:ln>
        </p:spPr>
        <p:txBody>
          <a:bodyPr wrap="square">
            <a:spAutoFit/>
          </a:bodyPr>
          <a:lstStyle/>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Use DC power suppliers</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Small (60mm*130mm) and conductive targets</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Depositing  thin film material by sputtering, such as  DLC, metal film</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Lower deposition temperature</a:t>
            </a:r>
            <a:endParaRPr kumimoji="0" lang="zh-CN" altLang="en-US" sz="1800" b="1" i="0" u="none" strike="noStrike" kern="0" cap="none" spc="0" normalizeH="0" baseline="0" noProof="0" dirty="0" smtClean="0">
              <a:ln>
                <a:noFill/>
              </a:ln>
              <a:solidFill>
                <a:srgbClr val="000000"/>
              </a:solidFill>
              <a:effectLst/>
              <a:uLnTx/>
              <a:uFillTx/>
            </a:endParaRPr>
          </a:p>
        </p:txBody>
      </p:sp>
      <p:sp>
        <p:nvSpPr>
          <p:cNvPr id="16" name="TextBox 8"/>
          <p:cNvSpPr txBox="1">
            <a:spLocks noChangeArrowheads="1"/>
          </p:cNvSpPr>
          <p:nvPr/>
        </p:nvSpPr>
        <p:spPr bwMode="auto">
          <a:xfrm>
            <a:off x="6481227" y="4770657"/>
            <a:ext cx="4221162" cy="1760537"/>
          </a:xfrm>
          <a:prstGeom prst="rect">
            <a:avLst/>
          </a:prstGeom>
          <a:noFill/>
          <a:ln w="9525">
            <a:noFill/>
            <a:miter lim="800000"/>
            <a:headEnd/>
            <a:tailEnd/>
          </a:ln>
        </p:spPr>
        <p:txBody>
          <a:bodyPr>
            <a:spAutoFit/>
          </a:bodyPr>
          <a:lstStyle/>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Use RF power suppliers</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Small (60mm*130mm) and mostly various targets</a:t>
            </a:r>
          </a:p>
          <a:p>
            <a:pPr marL="0" marR="0" lvl="0" indent="0" defTabSz="914400" eaLnBrk="1" fontAlgn="auto" latinLnBrk="0" hangingPunct="1">
              <a:lnSpc>
                <a:spcPts val="2600"/>
              </a:lnSpc>
              <a:spcBef>
                <a:spcPts val="0"/>
              </a:spcBef>
              <a:spcAft>
                <a:spcPts val="0"/>
              </a:spcAft>
              <a:buClrTx/>
              <a:buSzTx/>
              <a:buFont typeface="Wingdings" pitchFamily="2" charset="2"/>
              <a:buChar char="Ø"/>
              <a:tabLst/>
              <a:defRPr/>
            </a:pPr>
            <a:r>
              <a:rPr kumimoji="0" lang="en-US" altLang="zh-CN" sz="1800" b="1" i="0" u="none" strike="noStrike" kern="0" cap="none" spc="0" normalizeH="0" baseline="0" noProof="0" dirty="0" smtClean="0">
                <a:ln>
                  <a:noFill/>
                </a:ln>
                <a:solidFill>
                  <a:srgbClr val="000000"/>
                </a:solidFill>
                <a:effectLst/>
                <a:uLnTx/>
                <a:uFillTx/>
              </a:rPr>
              <a:t> Depositing  thin film material by sputtering, especially ceramic film</a:t>
            </a:r>
            <a:endParaRPr kumimoji="0" lang="zh-CN" altLang="en-US" sz="1800" b="1" i="0" u="none" strike="noStrike" kern="0" cap="none" spc="0" normalizeH="0" baseline="0" noProof="0" dirty="0" smtClean="0">
              <a:ln>
                <a:noFill/>
              </a:ln>
              <a:solidFill>
                <a:srgbClr val="000000"/>
              </a:solidFill>
              <a:effectLst/>
              <a:uLnTx/>
              <a:uFillTx/>
            </a:endParaRPr>
          </a:p>
        </p:txBody>
      </p:sp>
      <p:sp>
        <p:nvSpPr>
          <p:cNvPr id="17" name="标题 11"/>
          <p:cNvSpPr txBox="1">
            <a:spLocks/>
          </p:cNvSpPr>
          <p:nvPr/>
        </p:nvSpPr>
        <p:spPr>
          <a:xfrm>
            <a:off x="353618" y="173212"/>
            <a:ext cx="10392052" cy="590931"/>
          </a:xfrm>
          <a:prstGeom prst="rect">
            <a:avLst/>
          </a:prstGeom>
          <a:noFill/>
        </p:spPr>
        <p:txBody>
          <a:bodyPr wrap="square"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solidFill>
                  <a:srgbClr val="0000FF"/>
                </a:solidFill>
                <a:latin typeface="Arial" panose="020B0604020202020204" pitchFamily="34" charset="0"/>
                <a:cs typeface="Arial" panose="020B0604020202020204" pitchFamily="34" charset="0"/>
              </a:rPr>
              <a:t>DC &amp; RF Magnetron Sputtering</a:t>
            </a:r>
            <a:endParaRPr lang="zh-CN" altLang="en-US"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932799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39946</TotalTime>
  <Words>3483</Words>
  <Application>Microsoft Office PowerPoint</Application>
  <PresentationFormat>自定义</PresentationFormat>
  <Paragraphs>332</Paragraphs>
  <Slides>28</Slides>
  <Notes>27</Notes>
  <HiddenSlides>0</HiddenSlides>
  <MMClips>0</MMClips>
  <ScaleCrop>false</ScaleCrop>
  <HeadingPairs>
    <vt:vector size="4" baseType="variant">
      <vt:variant>
        <vt:lpstr>主题</vt:lpstr>
      </vt:variant>
      <vt:variant>
        <vt:i4>1</vt:i4>
      </vt:variant>
      <vt:variant>
        <vt:lpstr>幻灯片标题</vt:lpstr>
      </vt:variant>
      <vt:variant>
        <vt:i4>28</vt:i4>
      </vt:variant>
    </vt:vector>
  </HeadingPairs>
  <TitlesOfParts>
    <vt:vector size="29" baseType="lpstr">
      <vt:lpstr>Office 主题</vt:lpstr>
      <vt:lpstr>幻灯片 0</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Yi Zhou</dc:creator>
  <cp:lastModifiedBy>shanglunlin</cp:lastModifiedBy>
  <cp:revision>1220</cp:revision>
  <cp:lastPrinted>2018-06-20T10:20:34Z</cp:lastPrinted>
  <dcterms:created xsi:type="dcterms:W3CDTF">2016-09-22T06:01:20Z</dcterms:created>
  <dcterms:modified xsi:type="dcterms:W3CDTF">2019-05-14T06:32:55Z</dcterms:modified>
</cp:coreProperties>
</file>