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65" r:id="rId4"/>
    <p:sldId id="258" r:id="rId5"/>
    <p:sldId id="259" r:id="rId6"/>
    <p:sldId id="260" r:id="rId7"/>
    <p:sldId id="264" r:id="rId8"/>
    <p:sldId id="256" r:id="rId9"/>
    <p:sldId id="261" r:id="rId10"/>
    <p:sldId id="262" r:id="rId11"/>
    <p:sldId id="266" r:id="rId12"/>
    <p:sldId id="269" r:id="rId13"/>
    <p:sldId id="268" r:id="rId14"/>
    <p:sldId id="267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1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2466E-3484-44E5-ABB6-EF476219DF5E}" type="datetimeFigureOut">
              <a:rPr kumimoji="1" lang="ja-JP" altLang="en-US" smtClean="0"/>
              <a:t>2019/5/13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77F2E-AD85-4941-B3FB-A24CF19FEC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534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CAD7A-FC95-4DF0-9DAA-FA8E7995A06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76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473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0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2DA2BF">
                    <a:tint val="20000"/>
                  </a:srgbClr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2DA2BF">
                  <a:tint val="20000"/>
                </a:srgbClr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0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3926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525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1052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14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7670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49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766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5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146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33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309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70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70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869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752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57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320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BE7B-38DB-4615-92E4-AFB1BD24E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46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7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Micro Patterning Techniques on 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-PIC (and MM etc.) 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Atsuhiko</a:t>
            </a:r>
            <a:r>
              <a:rPr kumimoji="1" lang="en-US" altLang="ja-JP" dirty="0" smtClean="0"/>
              <a:t> Ochi</a:t>
            </a:r>
          </a:p>
          <a:p>
            <a:r>
              <a:rPr lang="en-US" altLang="ja-JP" dirty="0" smtClean="0"/>
              <a:t>Kobe University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53824" y="6333914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RCGD2019@Bari  13/05/2019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Signals with / without zigzag connection (HV bias)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3" t="27042" r="42381" b="41437"/>
          <a:stretch/>
        </p:blipFill>
        <p:spPr>
          <a:xfrm>
            <a:off x="4974511" y="4427220"/>
            <a:ext cx="3587907" cy="2083301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/>
          <a:srcRect t="38615" r="50658" b="22980"/>
          <a:stretch/>
        </p:blipFill>
        <p:spPr>
          <a:xfrm>
            <a:off x="541425" y="4488181"/>
            <a:ext cx="2974930" cy="20223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t="43328" r="41547"/>
          <a:stretch/>
        </p:blipFill>
        <p:spPr>
          <a:xfrm>
            <a:off x="541425" y="1905001"/>
            <a:ext cx="2909267" cy="22670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580" y="2034540"/>
            <a:ext cx="3493770" cy="204978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 flipH="1">
            <a:off x="6768464" y="6325855"/>
            <a:ext cx="209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Channel number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6661784" y="3873222"/>
            <a:ext cx="209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Channel number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9257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78"/>
          <a:stretch/>
        </p:blipFill>
        <p:spPr>
          <a:xfrm>
            <a:off x="304800" y="312302"/>
            <a:ext cx="8610888" cy="6118888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6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Imaging using u-PIC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26BD2B0-9406-B24C-BB4D-554B067BEC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7011" y="1164312"/>
            <a:ext cx="2304256" cy="100567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541" y="2439262"/>
            <a:ext cx="2710766" cy="2033075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71" y="2244432"/>
            <a:ext cx="2006600" cy="3848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3727" y="2561492"/>
            <a:ext cx="2988767" cy="1922599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03" y="2316440"/>
            <a:ext cx="2425100" cy="37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0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For investigating DLC patterning for 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-PIC, 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Liftoff process using metal mask</a:t>
            </a:r>
          </a:p>
          <a:p>
            <a:pPr lvl="1"/>
            <a:r>
              <a:rPr kumimoji="1" lang="en-US" altLang="ja-JP" dirty="0" smtClean="0"/>
              <a:t>Zigzag connection between DLC and metal</a:t>
            </a:r>
          </a:p>
          <a:p>
            <a:pPr marL="0" indent="0">
              <a:buNone/>
            </a:pPr>
            <a:r>
              <a:rPr kumimoji="1" lang="en-US" altLang="ja-JP" dirty="0" smtClean="0"/>
              <a:t>  has been tested and worked well</a:t>
            </a:r>
          </a:p>
          <a:p>
            <a:r>
              <a:rPr kumimoji="1" lang="en-US" altLang="ja-JP" dirty="0" smtClean="0"/>
              <a:t>Liftoff using photo-sensitive resist is still important technique for large size patterning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70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The m-PIC has very precise pattern, and there are many HV line connections.</a:t>
            </a:r>
          </a:p>
          <a:p>
            <a:r>
              <a:rPr lang="en-US" altLang="ja-JP" dirty="0" smtClean="0"/>
              <a:t>In this talk, two type of micro patterning techniques are shown for DLC</a:t>
            </a:r>
          </a:p>
          <a:p>
            <a:pPr lvl="1"/>
            <a:r>
              <a:rPr kumimoji="1" lang="en-US" altLang="ja-JP" sz="2800" dirty="0" smtClean="0">
                <a:solidFill>
                  <a:srgbClr val="FF0000"/>
                </a:solidFill>
              </a:rPr>
              <a:t>Liftoff patterning</a:t>
            </a:r>
          </a:p>
          <a:p>
            <a:pPr lvl="1"/>
            <a:r>
              <a:rPr lang="en-US" altLang="ja-JP" sz="2800" dirty="0" smtClean="0">
                <a:solidFill>
                  <a:srgbClr val="FF0000"/>
                </a:solidFill>
              </a:rPr>
              <a:t>Connection from metal electrodes to DLC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Micro patterning technique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68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179512" y="1625345"/>
            <a:ext cx="4032448" cy="259574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Very fine structure (a few tens micro meter) can be formed using photo resist. (same as PCB)</a:t>
            </a:r>
          </a:p>
          <a:p>
            <a:r>
              <a:rPr lang="en-US" altLang="ja-JP" dirty="0" smtClean="0"/>
              <a:t>Surface resistivity can be controlled by sputtering material and their thickness</a:t>
            </a:r>
          </a:p>
          <a:p>
            <a:endParaRPr lang="en-US" altLang="ja-JP" dirty="0" smtClean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13/05/2019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29" name="フッター プレースホル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82ED-759A-488C-8F9C-37F11B7873EF}" type="slidenum">
              <a:rPr kumimoji="1" lang="ja-JP" altLang="en-US" smtClean="0">
                <a:solidFill>
                  <a:prstClr val="black"/>
                </a:solidFill>
              </a:rPr>
              <a:pPr/>
              <a:t>3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Liftoff process using sputtering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879596" y="2348880"/>
            <a:ext cx="2952328" cy="504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Substrate (polyimide)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031996" y="2132856"/>
            <a:ext cx="927720" cy="2076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760188" y="2132856"/>
            <a:ext cx="927720" cy="2076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21799" y="1608475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Photo resist</a:t>
            </a:r>
          </a:p>
          <a:p>
            <a:endParaRPr kumimoji="1" lang="ja-JP" altLang="en-US" sz="1200" dirty="0"/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6671684" y="1916832"/>
            <a:ext cx="36004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751804" y="1916832"/>
            <a:ext cx="432048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5879596" y="4293096"/>
            <a:ext cx="2952328" cy="504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Substrate (polyimide)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031996" y="4077072"/>
            <a:ext cx="927720" cy="2076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760188" y="4077072"/>
            <a:ext cx="927720" cy="2076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下矢印 19"/>
          <p:cNvSpPr/>
          <p:nvPr/>
        </p:nvSpPr>
        <p:spPr>
          <a:xfrm>
            <a:off x="5879596" y="3284984"/>
            <a:ext cx="2952328" cy="720080"/>
          </a:xfrm>
          <a:prstGeom prst="downArrow">
            <a:avLst>
              <a:gd name="adj1" fmla="val 57079"/>
              <a:gd name="adj2" fmla="val 50000"/>
            </a:avLst>
          </a:prstGeom>
          <a:solidFill>
            <a:srgbClr val="FFCC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Carbon sputtering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023612" y="4005064"/>
            <a:ext cx="927720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7751804" y="4005064"/>
            <a:ext cx="927720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6959716" y="4221088"/>
            <a:ext cx="792088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879596" y="4221088"/>
            <a:ext cx="144016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8687908" y="4221088"/>
            <a:ext cx="144016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5879596" y="5661248"/>
            <a:ext cx="2952328" cy="504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Substrate (polyimide)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959716" y="5589240"/>
            <a:ext cx="792088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879596" y="5589240"/>
            <a:ext cx="144016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8687908" y="5589240"/>
            <a:ext cx="144016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095620" y="5157192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Developing the resists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067944" y="2204864"/>
            <a:ext cx="166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@PCB company</a:t>
            </a:r>
          </a:p>
          <a:p>
            <a:r>
              <a:rPr lang="en-US" altLang="ja-JP" dirty="0" smtClean="0"/>
              <a:t>(</a:t>
            </a:r>
            <a:r>
              <a:rPr lang="en-US" altLang="ja-JP" dirty="0" err="1" smtClean="0"/>
              <a:t>Laytech</a:t>
            </a:r>
            <a:r>
              <a:rPr lang="en-US" altLang="ja-JP" dirty="0" smtClean="0"/>
              <a:t> inc.)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079396" y="3861048"/>
            <a:ext cx="1712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@Sputtering</a:t>
            </a:r>
          </a:p>
          <a:p>
            <a:r>
              <a:rPr kumimoji="1" lang="en-US" altLang="ja-JP" dirty="0" smtClean="0"/>
              <a:t> company</a:t>
            </a:r>
          </a:p>
          <a:p>
            <a:r>
              <a:rPr lang="en-US" altLang="ja-JP" dirty="0" smtClean="0"/>
              <a:t>(Be-Sputter inc.)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067944" y="5589240"/>
            <a:ext cx="166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@PCB company</a:t>
            </a:r>
          </a:p>
          <a:p>
            <a:r>
              <a:rPr lang="en-US" altLang="ja-JP" dirty="0" smtClean="0"/>
              <a:t>(</a:t>
            </a:r>
            <a:r>
              <a:rPr lang="en-US" altLang="ja-JP" dirty="0" err="1" smtClean="0"/>
              <a:t>Laytech</a:t>
            </a:r>
            <a:r>
              <a:rPr lang="en-US" altLang="ja-JP" dirty="0" smtClean="0"/>
              <a:t> inc.)</a:t>
            </a:r>
            <a:endParaRPr kumimoji="1" lang="ja-JP" altLang="en-US" dirty="0"/>
          </a:p>
        </p:txBody>
      </p:sp>
      <p:pic>
        <p:nvPicPr>
          <p:cNvPr id="36" name="Picture 2" descr="D:\ochi\Pictures\upic\mm_sputter\mm_spt_test2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38100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3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80A6-B2AB-4E65-BBED-4CC7C8D7B5E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3074" name="Picture 2" descr="C:\Users\ochi\AppData\Local\Temp\VMwareDnD\bde09100\P10508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241" r="498" b="3883"/>
          <a:stretch/>
        </p:blipFill>
        <p:spPr bwMode="auto">
          <a:xfrm>
            <a:off x="323528" y="116632"/>
            <a:ext cx="6501364" cy="639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Enlarged picture of </a:t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smtClean="0">
                <a:solidFill>
                  <a:schemeClr val="tx1"/>
                </a:solidFill>
              </a:rPr>
              <a:t>resistive strip foil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339752" y="2492896"/>
            <a:ext cx="1872208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771800" y="2060848"/>
            <a:ext cx="124425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10 mm</a:t>
            </a:r>
            <a:endParaRPr kumimoji="1" lang="ja-JP" altLang="en-US" sz="2400" dirty="0"/>
          </a:p>
        </p:txBody>
      </p:sp>
      <p:grpSp>
        <p:nvGrpSpPr>
          <p:cNvPr id="2" name="グループ化 14"/>
          <p:cNvGrpSpPr/>
          <p:nvPr/>
        </p:nvGrpSpPr>
        <p:grpSpPr>
          <a:xfrm>
            <a:off x="5580112" y="2060848"/>
            <a:ext cx="3240360" cy="4320480"/>
            <a:chOff x="1331640" y="1844824"/>
            <a:chExt cx="3240360" cy="4320480"/>
          </a:xfrm>
        </p:grpSpPr>
        <p:pic>
          <p:nvPicPr>
            <p:cNvPr id="10" name="Picture 2" descr="\\133.30.116.91\Users\ochi\Documents\megas\largesize\mm_l1_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91580" y="2384884"/>
              <a:ext cx="432048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直線矢印コネクタ 10"/>
            <p:cNvCxnSpPr/>
            <p:nvPr/>
          </p:nvCxnSpPr>
          <p:spPr>
            <a:xfrm flipV="1">
              <a:off x="3347864" y="3789040"/>
              <a:ext cx="36004" cy="122413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>
              <a:off x="3347864" y="4221088"/>
              <a:ext cx="8338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 mm</a:t>
              </a:r>
              <a:endParaRPr kumimoji="1" lang="ja-JP" altLang="en-US" dirty="0"/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 flipV="1">
              <a:off x="3203848" y="3111804"/>
              <a:ext cx="0" cy="42463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3242666" y="3177544"/>
              <a:ext cx="10534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0.3</a:t>
              </a:r>
              <a:r>
                <a:rPr kumimoji="1" lang="en-US" altLang="ja-JP" dirty="0" smtClean="0"/>
                <a:t> mm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904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Fine patterning …</a:t>
            </a:r>
            <a:r>
              <a:rPr lang="ja-JP" altLang="en-US" dirty="0" smtClean="0"/>
              <a:t> </a:t>
            </a:r>
            <a:r>
              <a:rPr lang="el-GR" altLang="ja-JP" dirty="0" smtClean="0"/>
              <a:t>μ-</a:t>
            </a:r>
            <a:r>
              <a:rPr lang="en-US" altLang="ja-JP" dirty="0" smtClean="0"/>
              <a:t>PIC with resistive cathode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DLC u-PIC in previous production</a:t>
            </a:r>
            <a:endParaRPr kumimoji="1" lang="ja-JP" altLang="en-US" dirty="0"/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99634" y="2564904"/>
            <a:ext cx="4472366" cy="3288704"/>
            <a:chOff x="92520" y="277818"/>
            <a:chExt cx="8944745" cy="6577407"/>
          </a:xfrm>
        </p:grpSpPr>
        <p:grpSp>
          <p:nvGrpSpPr>
            <p:cNvPr id="5" name="グループ化 302"/>
            <p:cNvGrpSpPr/>
            <p:nvPr/>
          </p:nvGrpSpPr>
          <p:grpSpPr>
            <a:xfrm>
              <a:off x="92520" y="2945847"/>
              <a:ext cx="8944745" cy="3190920"/>
              <a:chOff x="92520" y="2945847"/>
              <a:chExt cx="8944745" cy="3190920"/>
            </a:xfrm>
          </p:grpSpPr>
          <p:sp>
            <p:nvSpPr>
              <p:cNvPr id="51" name="直方体 2"/>
              <p:cNvSpPr/>
              <p:nvPr/>
            </p:nvSpPr>
            <p:spPr>
              <a:xfrm>
                <a:off x="459523" y="5408091"/>
                <a:ext cx="7063270" cy="447675"/>
              </a:xfrm>
              <a:prstGeom prst="cube">
                <a:avLst>
                  <a:gd name="adj" fmla="val 87766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52" name="直方体 51"/>
              <p:cNvSpPr/>
              <p:nvPr/>
            </p:nvSpPr>
            <p:spPr>
              <a:xfrm>
                <a:off x="959583" y="4907955"/>
                <a:ext cx="7063270" cy="447675"/>
              </a:xfrm>
              <a:prstGeom prst="cube">
                <a:avLst>
                  <a:gd name="adj" fmla="val 87766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53" name="直方体 52"/>
              <p:cNvSpPr/>
              <p:nvPr/>
            </p:nvSpPr>
            <p:spPr>
              <a:xfrm>
                <a:off x="1469170" y="4403131"/>
                <a:ext cx="7063270" cy="447675"/>
              </a:xfrm>
              <a:prstGeom prst="cube">
                <a:avLst>
                  <a:gd name="adj" fmla="val 87766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54" name="直方体 53"/>
              <p:cNvSpPr/>
              <p:nvPr/>
            </p:nvSpPr>
            <p:spPr>
              <a:xfrm>
                <a:off x="1973995" y="3893542"/>
                <a:ext cx="7063270" cy="447675"/>
              </a:xfrm>
              <a:prstGeom prst="cube">
                <a:avLst>
                  <a:gd name="adj" fmla="val 87766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55" name="直方体 54"/>
              <p:cNvSpPr/>
              <p:nvPr/>
            </p:nvSpPr>
            <p:spPr>
              <a:xfrm>
                <a:off x="232221" y="5906597"/>
                <a:ext cx="6738626" cy="230170"/>
              </a:xfrm>
              <a:prstGeom prst="cube">
                <a:avLst>
                  <a:gd name="adj" fmla="val 75352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56" name="フローチャート : 磁気ディスク 55"/>
              <p:cNvSpPr/>
              <p:nvPr/>
            </p:nvSpPr>
            <p:spPr>
              <a:xfrm>
                <a:off x="3798301" y="5278438"/>
                <a:ext cx="323850" cy="389977"/>
              </a:xfrm>
              <a:prstGeom prst="flowChartMagneticDisk">
                <a:avLst/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57" name="フローチャート : 磁気ディスク 56"/>
              <p:cNvSpPr/>
              <p:nvPr/>
            </p:nvSpPr>
            <p:spPr>
              <a:xfrm>
                <a:off x="6041449" y="5278438"/>
                <a:ext cx="323850" cy="389977"/>
              </a:xfrm>
              <a:prstGeom prst="flowChartMagneticDisk">
                <a:avLst/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58" name="フローチャート : 磁気ディスク 57"/>
              <p:cNvSpPr/>
              <p:nvPr/>
            </p:nvSpPr>
            <p:spPr>
              <a:xfrm>
                <a:off x="1550401" y="5278438"/>
                <a:ext cx="323850" cy="389977"/>
              </a:xfrm>
              <a:prstGeom prst="flowChartMagneticDisk">
                <a:avLst/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grpSp>
            <p:nvGrpSpPr>
              <p:cNvPr id="59" name="グループ化 247"/>
              <p:cNvGrpSpPr/>
              <p:nvPr/>
            </p:nvGrpSpPr>
            <p:grpSpPr>
              <a:xfrm>
                <a:off x="92520" y="3186113"/>
                <a:ext cx="8943976" cy="2828928"/>
                <a:chOff x="-1" y="3186113"/>
                <a:chExt cx="8943976" cy="2828928"/>
              </a:xfrm>
            </p:grpSpPr>
            <p:sp>
              <p:nvSpPr>
                <p:cNvPr id="195" name="直方体 194"/>
                <p:cNvSpPr/>
                <p:nvPr/>
              </p:nvSpPr>
              <p:spPr>
                <a:xfrm>
                  <a:off x="0" y="3190879"/>
                  <a:ext cx="8943975" cy="2824162"/>
                </a:xfrm>
                <a:prstGeom prst="cube">
                  <a:avLst>
                    <a:gd name="adj" fmla="val 81249"/>
                  </a:avLst>
                </a:prstGeom>
                <a:solidFill>
                  <a:srgbClr val="00B050">
                    <a:alpha val="50196"/>
                  </a:srgbClr>
                </a:solidFill>
                <a:ln w="9525">
                  <a:solidFill>
                    <a:srgbClr val="00B050">
                      <a:alpha val="69804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96" name="平行四辺形 195"/>
                <p:cNvSpPr/>
                <p:nvPr/>
              </p:nvSpPr>
              <p:spPr>
                <a:xfrm>
                  <a:off x="-1" y="3186113"/>
                  <a:ext cx="8943975" cy="2300287"/>
                </a:xfrm>
                <a:prstGeom prst="parallelogram">
                  <a:avLst>
                    <a:gd name="adj" fmla="val 100155"/>
                  </a:avLst>
                </a:prstGeom>
                <a:solidFill>
                  <a:srgbClr val="00B050">
                    <a:alpha val="69804"/>
                  </a:srgbClr>
                </a:solidFill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</p:grpSp>
          <p:sp>
            <p:nvSpPr>
              <p:cNvPr id="60" name="直方体 59"/>
              <p:cNvSpPr/>
              <p:nvPr/>
            </p:nvSpPr>
            <p:spPr>
              <a:xfrm>
                <a:off x="6336730" y="3145871"/>
                <a:ext cx="2680716" cy="2343151"/>
              </a:xfrm>
              <a:prstGeom prst="cube">
                <a:avLst>
                  <a:gd name="adj" fmla="val 97754"/>
                </a:avLst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1" name="直方体 12"/>
              <p:cNvSpPr/>
              <p:nvPr/>
            </p:nvSpPr>
            <p:spPr>
              <a:xfrm>
                <a:off x="2502346" y="2991837"/>
                <a:ext cx="6531323" cy="2453387"/>
              </a:xfrm>
              <a:prstGeom prst="cube">
                <a:avLst>
                  <a:gd name="adj" fmla="val 94042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2" name="平行四辺形 61"/>
              <p:cNvSpPr/>
              <p:nvPr/>
            </p:nvSpPr>
            <p:spPr>
              <a:xfrm>
                <a:off x="2509043" y="2991836"/>
                <a:ext cx="6519861" cy="2300287"/>
              </a:xfrm>
              <a:prstGeom prst="parallelogram">
                <a:avLst>
                  <a:gd name="adj" fmla="val 100155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grpSp>
            <p:nvGrpSpPr>
              <p:cNvPr id="63" name="グループ化 82"/>
              <p:cNvGrpSpPr/>
              <p:nvPr/>
            </p:nvGrpSpPr>
            <p:grpSpPr>
              <a:xfrm>
                <a:off x="4736529" y="2945847"/>
                <a:ext cx="4278574" cy="3181353"/>
                <a:chOff x="2412586" y="2948971"/>
                <a:chExt cx="4278574" cy="3181353"/>
              </a:xfrm>
            </p:grpSpPr>
            <p:sp>
              <p:nvSpPr>
                <p:cNvPr id="162" name="直方体 161"/>
                <p:cNvSpPr/>
                <p:nvPr/>
              </p:nvSpPr>
              <p:spPr>
                <a:xfrm>
                  <a:off x="2412588" y="2948971"/>
                  <a:ext cx="4278572" cy="2343151"/>
                </a:xfrm>
                <a:prstGeom prst="cube">
                  <a:avLst>
                    <a:gd name="adj" fmla="val 98364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63" name="AutoShape 426"/>
                <p:cNvSpPr>
                  <a:spLocks noChangeArrowheads="1"/>
                </p:cNvSpPr>
                <p:nvPr/>
              </p:nvSpPr>
              <p:spPr bwMode="auto">
                <a:xfrm>
                  <a:off x="2412586" y="2950543"/>
                  <a:ext cx="4275899" cy="2297317"/>
                </a:xfrm>
                <a:prstGeom prst="parallelogram">
                  <a:avLst>
                    <a:gd name="adj" fmla="val 99943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64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3208224" y="4581086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91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2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3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4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65" name="グループ化 398"/>
                <p:cNvGrpSpPr>
                  <a:grpSpLocks noChangeAspect="1"/>
                </p:cNvGrpSpPr>
                <p:nvPr/>
              </p:nvGrpSpPr>
              <p:grpSpPr>
                <a:xfrm>
                  <a:off x="2696313" y="5081013"/>
                  <a:ext cx="1314456" cy="368492"/>
                  <a:chOff x="5143504" y="1214422"/>
                  <a:chExt cx="2857520" cy="1019003"/>
                </a:xfrm>
              </p:grpSpPr>
              <p:grpSp>
                <p:nvGrpSpPr>
                  <p:cNvPr id="182" name="グループ化 311"/>
                  <p:cNvGrpSpPr/>
                  <p:nvPr/>
                </p:nvGrpSpPr>
                <p:grpSpPr>
                  <a:xfrm>
                    <a:off x="5143504" y="1214422"/>
                    <a:ext cx="2857520" cy="928694"/>
                    <a:chOff x="5143504" y="1214422"/>
                    <a:chExt cx="2857520" cy="928694"/>
                  </a:xfrm>
                </p:grpSpPr>
                <p:sp>
                  <p:nvSpPr>
                    <p:cNvPr id="189" name="円弧 140"/>
                    <p:cNvSpPr/>
                    <p:nvPr/>
                  </p:nvSpPr>
                  <p:spPr>
                    <a:xfrm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90" name="円弧 189"/>
                    <p:cNvSpPr/>
                    <p:nvPr/>
                  </p:nvSpPr>
                  <p:spPr>
                    <a:xfrm flipH="1"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" name="グループ化 312"/>
                  <p:cNvGrpSpPr/>
                  <p:nvPr/>
                </p:nvGrpSpPr>
                <p:grpSpPr>
                  <a:xfrm>
                    <a:off x="5143504" y="1304731"/>
                    <a:ext cx="2857520" cy="928694"/>
                    <a:chOff x="5143504" y="1233293"/>
                    <a:chExt cx="2857520" cy="928694"/>
                  </a:xfrm>
                </p:grpSpPr>
                <p:sp>
                  <p:nvSpPr>
                    <p:cNvPr id="187" name="円弧 186"/>
                    <p:cNvSpPr/>
                    <p:nvPr/>
                  </p:nvSpPr>
                  <p:spPr>
                    <a:xfrm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88" name="円弧 139"/>
                    <p:cNvSpPr/>
                    <p:nvPr/>
                  </p:nvSpPr>
                  <p:spPr>
                    <a:xfrm flipH="1"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" name="グループ化 315"/>
                  <p:cNvGrpSpPr>
                    <a:grpSpLocks noChangeAspect="1"/>
                  </p:cNvGrpSpPr>
                  <p:nvPr/>
                </p:nvGrpSpPr>
                <p:grpSpPr>
                  <a:xfrm>
                    <a:off x="6194452" y="1593597"/>
                    <a:ext cx="714380" cy="282670"/>
                    <a:chOff x="5143504" y="1321461"/>
                    <a:chExt cx="2857520" cy="1130674"/>
                  </a:xfrm>
                  <a:solidFill>
                    <a:srgbClr val="CC6600"/>
                  </a:solidFill>
                </p:grpSpPr>
                <p:sp>
                  <p:nvSpPr>
                    <p:cNvPr id="185" name="円弧 184"/>
                    <p:cNvSpPr/>
                    <p:nvPr/>
                  </p:nvSpPr>
                  <p:spPr>
                    <a:xfrm>
                      <a:off x="5143504" y="1321461"/>
                      <a:ext cx="2857520" cy="113067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86" name="円弧 185"/>
                    <p:cNvSpPr/>
                    <p:nvPr/>
                  </p:nvSpPr>
                  <p:spPr>
                    <a:xfrm flipH="1">
                      <a:off x="5143504" y="1321461"/>
                      <a:ext cx="2857520" cy="113067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66" name="正方形/長方形 20"/>
                <p:cNvSpPr/>
                <p:nvPr/>
              </p:nvSpPr>
              <p:spPr>
                <a:xfrm>
                  <a:off x="3180704" y="5273184"/>
                  <a:ext cx="328612" cy="857140"/>
                </a:xfrm>
                <a:prstGeom prst="rect">
                  <a:avLst/>
                </a:prstGeom>
                <a:solidFill>
                  <a:srgbClr val="9249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167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3701824" y="4078382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78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9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0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1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68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4209072" y="3568854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74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5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6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7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69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4716320" y="3066150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70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1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2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3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64" name="グループ化 206"/>
              <p:cNvGrpSpPr/>
              <p:nvPr/>
            </p:nvGrpSpPr>
            <p:grpSpPr>
              <a:xfrm>
                <a:off x="2497584" y="5443535"/>
                <a:ext cx="1981200" cy="52390"/>
                <a:chOff x="2405063" y="5443535"/>
                <a:chExt cx="1981200" cy="52390"/>
              </a:xfrm>
            </p:grpSpPr>
            <p:sp>
              <p:nvSpPr>
                <p:cNvPr id="160" name="正方形/長方形 159"/>
                <p:cNvSpPr/>
                <p:nvPr/>
              </p:nvSpPr>
              <p:spPr>
                <a:xfrm>
                  <a:off x="2405063" y="5443537"/>
                  <a:ext cx="280987" cy="47625"/>
                </a:xfrm>
                <a:prstGeom prst="rect">
                  <a:avLst/>
                </a:prstGeom>
                <a:solidFill>
                  <a:srgbClr val="9249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61" name="正方形/長方形 160"/>
                <p:cNvSpPr/>
                <p:nvPr/>
              </p:nvSpPr>
              <p:spPr>
                <a:xfrm>
                  <a:off x="4014803" y="5443535"/>
                  <a:ext cx="371460" cy="52390"/>
                </a:xfrm>
                <a:prstGeom prst="rect">
                  <a:avLst/>
                </a:prstGeom>
                <a:solidFill>
                  <a:srgbClr val="9249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</p:grpSp>
          <p:sp>
            <p:nvSpPr>
              <p:cNvPr id="65" name="正方形/長方形 16"/>
              <p:cNvSpPr/>
              <p:nvPr/>
            </p:nvSpPr>
            <p:spPr>
              <a:xfrm>
                <a:off x="4740721" y="5448300"/>
                <a:ext cx="280987" cy="47625"/>
              </a:xfrm>
              <a:prstGeom prst="rect">
                <a:avLst/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grpSp>
            <p:nvGrpSpPr>
              <p:cNvPr id="66" name="グループ化 299"/>
              <p:cNvGrpSpPr/>
              <p:nvPr/>
            </p:nvGrpSpPr>
            <p:grpSpPr>
              <a:xfrm>
                <a:off x="225887" y="4158398"/>
                <a:ext cx="3310322" cy="1973565"/>
                <a:chOff x="225887" y="4158398"/>
                <a:chExt cx="3310322" cy="1973565"/>
              </a:xfrm>
            </p:grpSpPr>
            <p:sp>
              <p:nvSpPr>
                <p:cNvPr id="125" name="直方体 124"/>
                <p:cNvSpPr/>
                <p:nvPr/>
              </p:nvSpPr>
              <p:spPr>
                <a:xfrm>
                  <a:off x="225887" y="4158398"/>
                  <a:ext cx="3310322" cy="1327966"/>
                </a:xfrm>
                <a:prstGeom prst="cube">
                  <a:avLst>
                    <a:gd name="adj" fmla="val 96652"/>
                  </a:avLst>
                </a:prstGeom>
                <a:solidFill>
                  <a:srgbClr val="9249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grpSp>
              <p:nvGrpSpPr>
                <p:cNvPr id="126" name="グループ化 298"/>
                <p:cNvGrpSpPr/>
                <p:nvPr/>
              </p:nvGrpSpPr>
              <p:grpSpPr>
                <a:xfrm>
                  <a:off x="1556605" y="4246101"/>
                  <a:ext cx="1326280" cy="394955"/>
                  <a:chOff x="1556605" y="4246101"/>
                  <a:chExt cx="1326280" cy="394955"/>
                </a:xfrm>
              </p:grpSpPr>
              <p:grpSp>
                <p:nvGrpSpPr>
                  <p:cNvPr id="154" name="グループ化 176"/>
                  <p:cNvGrpSpPr/>
                  <p:nvPr/>
                </p:nvGrpSpPr>
                <p:grpSpPr>
                  <a:xfrm>
                    <a:off x="1556605" y="4246101"/>
                    <a:ext cx="1326280" cy="391585"/>
                    <a:chOff x="1340246" y="4503303"/>
                    <a:chExt cx="1326280" cy="391585"/>
                  </a:xfrm>
                </p:grpSpPr>
                <p:sp>
                  <p:nvSpPr>
                    <p:cNvPr id="157" name="Oval 1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340246" y="4528024"/>
                      <a:ext cx="1326280" cy="33368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58" name="Oval 1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340246" y="4561208"/>
                      <a:ext cx="1326280" cy="333680"/>
                    </a:xfrm>
                    <a:prstGeom prst="ellipse">
                      <a:avLst/>
                    </a:prstGeom>
                    <a:solidFill>
                      <a:srgbClr val="00D25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59" name="Oval 1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37183" y="4503303"/>
                      <a:ext cx="332484" cy="103668"/>
                    </a:xfrm>
                    <a:prstGeom prst="ellipse">
                      <a:avLst/>
                    </a:prstGeom>
                    <a:solidFill>
                      <a:srgbClr val="CC66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55" name="フリーフォーム 106"/>
                  <p:cNvSpPr/>
                  <p:nvPr/>
                </p:nvSpPr>
                <p:spPr>
                  <a:xfrm>
                    <a:off x="2035621" y="4574382"/>
                    <a:ext cx="330994" cy="66674"/>
                  </a:xfrm>
                  <a:custGeom>
                    <a:avLst/>
                    <a:gdLst>
                      <a:gd name="connsiteX0" fmla="*/ 0 w 330994"/>
                      <a:gd name="connsiteY0" fmla="*/ 0 h 42863"/>
                      <a:gd name="connsiteX1" fmla="*/ 2381 w 330994"/>
                      <a:gd name="connsiteY1" fmla="*/ 35719 h 42863"/>
                      <a:gd name="connsiteX2" fmla="*/ 47625 w 330994"/>
                      <a:gd name="connsiteY2" fmla="*/ 40482 h 42863"/>
                      <a:gd name="connsiteX3" fmla="*/ 130969 w 330994"/>
                      <a:gd name="connsiteY3" fmla="*/ 42863 h 42863"/>
                      <a:gd name="connsiteX4" fmla="*/ 197644 w 330994"/>
                      <a:gd name="connsiteY4" fmla="*/ 42863 h 42863"/>
                      <a:gd name="connsiteX5" fmla="*/ 278606 w 330994"/>
                      <a:gd name="connsiteY5" fmla="*/ 42863 h 42863"/>
                      <a:gd name="connsiteX6" fmla="*/ 330994 w 330994"/>
                      <a:gd name="connsiteY6" fmla="*/ 38100 h 42863"/>
                      <a:gd name="connsiteX7" fmla="*/ 330994 w 330994"/>
                      <a:gd name="connsiteY7" fmla="*/ 2382 h 42863"/>
                      <a:gd name="connsiteX8" fmla="*/ 0 w 330994"/>
                      <a:gd name="connsiteY8" fmla="*/ 0 h 42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0994" h="42863">
                        <a:moveTo>
                          <a:pt x="0" y="0"/>
                        </a:moveTo>
                        <a:lnTo>
                          <a:pt x="2381" y="35719"/>
                        </a:lnTo>
                        <a:lnTo>
                          <a:pt x="47625" y="40482"/>
                        </a:lnTo>
                        <a:lnTo>
                          <a:pt x="130969" y="42863"/>
                        </a:lnTo>
                        <a:lnTo>
                          <a:pt x="197644" y="42863"/>
                        </a:lnTo>
                        <a:lnTo>
                          <a:pt x="278606" y="42863"/>
                        </a:lnTo>
                        <a:lnTo>
                          <a:pt x="330994" y="38100"/>
                        </a:lnTo>
                        <a:lnTo>
                          <a:pt x="330994" y="23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56" name="フリーフォーム 107"/>
                  <p:cNvSpPr/>
                  <p:nvPr/>
                </p:nvSpPr>
                <p:spPr>
                  <a:xfrm>
                    <a:off x="2023715" y="4581526"/>
                    <a:ext cx="354806" cy="50005"/>
                  </a:xfrm>
                  <a:custGeom>
                    <a:avLst/>
                    <a:gdLst>
                      <a:gd name="connsiteX0" fmla="*/ 0 w 330994"/>
                      <a:gd name="connsiteY0" fmla="*/ 0 h 42863"/>
                      <a:gd name="connsiteX1" fmla="*/ 2381 w 330994"/>
                      <a:gd name="connsiteY1" fmla="*/ 35719 h 42863"/>
                      <a:gd name="connsiteX2" fmla="*/ 47625 w 330994"/>
                      <a:gd name="connsiteY2" fmla="*/ 40482 h 42863"/>
                      <a:gd name="connsiteX3" fmla="*/ 130969 w 330994"/>
                      <a:gd name="connsiteY3" fmla="*/ 42863 h 42863"/>
                      <a:gd name="connsiteX4" fmla="*/ 197644 w 330994"/>
                      <a:gd name="connsiteY4" fmla="*/ 42863 h 42863"/>
                      <a:gd name="connsiteX5" fmla="*/ 278606 w 330994"/>
                      <a:gd name="connsiteY5" fmla="*/ 42863 h 42863"/>
                      <a:gd name="connsiteX6" fmla="*/ 330994 w 330994"/>
                      <a:gd name="connsiteY6" fmla="*/ 38100 h 42863"/>
                      <a:gd name="connsiteX7" fmla="*/ 330994 w 330994"/>
                      <a:gd name="connsiteY7" fmla="*/ 2382 h 42863"/>
                      <a:gd name="connsiteX8" fmla="*/ 0 w 330994"/>
                      <a:gd name="connsiteY8" fmla="*/ 0 h 42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0994" h="42863">
                        <a:moveTo>
                          <a:pt x="0" y="0"/>
                        </a:moveTo>
                        <a:lnTo>
                          <a:pt x="2381" y="35719"/>
                        </a:lnTo>
                        <a:lnTo>
                          <a:pt x="47625" y="40482"/>
                        </a:lnTo>
                        <a:lnTo>
                          <a:pt x="130969" y="42863"/>
                        </a:lnTo>
                        <a:lnTo>
                          <a:pt x="197644" y="42863"/>
                        </a:lnTo>
                        <a:lnTo>
                          <a:pt x="278606" y="42863"/>
                        </a:lnTo>
                        <a:lnTo>
                          <a:pt x="330994" y="38100"/>
                        </a:lnTo>
                        <a:lnTo>
                          <a:pt x="330994" y="23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50">
                      <a:alpha val="69804"/>
                    </a:srgb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</p:grpSp>
            <p:grpSp>
              <p:nvGrpSpPr>
                <p:cNvPr id="127" name="グループ化 295"/>
                <p:cNvGrpSpPr/>
                <p:nvPr/>
              </p:nvGrpSpPr>
              <p:grpSpPr>
                <a:xfrm>
                  <a:off x="540229" y="5281954"/>
                  <a:ext cx="1314456" cy="368491"/>
                  <a:chOff x="540229" y="5281954"/>
                  <a:chExt cx="1314456" cy="368491"/>
                </a:xfrm>
              </p:grpSpPr>
              <p:grpSp>
                <p:nvGrpSpPr>
                  <p:cNvPr id="142" name="グループ化 311"/>
                  <p:cNvGrpSpPr/>
                  <p:nvPr/>
                </p:nvGrpSpPr>
                <p:grpSpPr>
                  <a:xfrm>
                    <a:off x="540229" y="5281954"/>
                    <a:ext cx="1314456" cy="335834"/>
                    <a:chOff x="5143504" y="1214422"/>
                    <a:chExt cx="2857520" cy="928694"/>
                  </a:xfrm>
                </p:grpSpPr>
                <p:sp>
                  <p:nvSpPr>
                    <p:cNvPr id="152" name="円弧 151"/>
                    <p:cNvSpPr/>
                    <p:nvPr/>
                  </p:nvSpPr>
                  <p:spPr>
                    <a:xfrm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53" name="円弧 152"/>
                    <p:cNvSpPr/>
                    <p:nvPr/>
                  </p:nvSpPr>
                  <p:spPr>
                    <a:xfrm flipH="1"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3" name="グループ化 278"/>
                  <p:cNvGrpSpPr/>
                  <p:nvPr/>
                </p:nvGrpSpPr>
                <p:grpSpPr>
                  <a:xfrm>
                    <a:off x="540229" y="5314611"/>
                    <a:ext cx="1314456" cy="335834"/>
                    <a:chOff x="447708" y="5314611"/>
                    <a:chExt cx="1314456" cy="335834"/>
                  </a:xfrm>
                  <a:solidFill>
                    <a:schemeClr val="bg1"/>
                  </a:solidFill>
                </p:grpSpPr>
                <p:sp>
                  <p:nvSpPr>
                    <p:cNvPr id="150" name="円弧 149"/>
                    <p:cNvSpPr/>
                    <p:nvPr/>
                  </p:nvSpPr>
                  <p:spPr>
                    <a:xfrm>
                      <a:off x="447708" y="5314611"/>
                      <a:ext cx="1314456" cy="33583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51" name="円弧 150"/>
                    <p:cNvSpPr/>
                    <p:nvPr/>
                  </p:nvSpPr>
                  <p:spPr>
                    <a:xfrm flipH="1">
                      <a:off x="447708" y="5314611"/>
                      <a:ext cx="1314456" cy="33583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sp>
                <p:nvSpPr>
                  <p:cNvPr id="144" name="フリーフォーム 143"/>
                  <p:cNvSpPr/>
                  <p:nvPr/>
                </p:nvSpPr>
                <p:spPr>
                  <a:xfrm>
                    <a:off x="960879" y="5323428"/>
                    <a:ext cx="716757" cy="34765"/>
                  </a:xfrm>
                  <a:custGeom>
                    <a:avLst/>
                    <a:gdLst>
                      <a:gd name="connsiteX0" fmla="*/ 0 w 581024"/>
                      <a:gd name="connsiteY0" fmla="*/ 0 h 45719"/>
                      <a:gd name="connsiteX1" fmla="*/ 581024 w 581024"/>
                      <a:gd name="connsiteY1" fmla="*/ 0 h 45719"/>
                      <a:gd name="connsiteX2" fmla="*/ 581024 w 581024"/>
                      <a:gd name="connsiteY2" fmla="*/ 45719 h 45719"/>
                      <a:gd name="connsiteX3" fmla="*/ 0 w 581024"/>
                      <a:gd name="connsiteY3" fmla="*/ 45719 h 45719"/>
                      <a:gd name="connsiteX4" fmla="*/ 0 w 581024"/>
                      <a:gd name="connsiteY4" fmla="*/ 0 h 45719"/>
                      <a:gd name="connsiteX0" fmla="*/ 0 w 581024"/>
                      <a:gd name="connsiteY0" fmla="*/ 2381 h 48100"/>
                      <a:gd name="connsiteX1" fmla="*/ 300037 w 581024"/>
                      <a:gd name="connsiteY1" fmla="*/ 0 h 48100"/>
                      <a:gd name="connsiteX2" fmla="*/ 581024 w 581024"/>
                      <a:gd name="connsiteY2" fmla="*/ 48100 h 48100"/>
                      <a:gd name="connsiteX3" fmla="*/ 0 w 581024"/>
                      <a:gd name="connsiteY3" fmla="*/ 48100 h 48100"/>
                      <a:gd name="connsiteX4" fmla="*/ 0 w 581024"/>
                      <a:gd name="connsiteY4" fmla="*/ 2381 h 48100"/>
                      <a:gd name="connsiteX0" fmla="*/ 0 w 628649"/>
                      <a:gd name="connsiteY0" fmla="*/ 2381 h 48100"/>
                      <a:gd name="connsiteX1" fmla="*/ 300037 w 628649"/>
                      <a:gd name="connsiteY1" fmla="*/ 0 h 48100"/>
                      <a:gd name="connsiteX2" fmla="*/ 628649 w 628649"/>
                      <a:gd name="connsiteY2" fmla="*/ 48100 h 48100"/>
                      <a:gd name="connsiteX3" fmla="*/ 0 w 628649"/>
                      <a:gd name="connsiteY3" fmla="*/ 48100 h 48100"/>
                      <a:gd name="connsiteX4" fmla="*/ 0 w 628649"/>
                      <a:gd name="connsiteY4" fmla="*/ 2381 h 48100"/>
                      <a:gd name="connsiteX0" fmla="*/ 0 w 628649"/>
                      <a:gd name="connsiteY0" fmla="*/ -1 h 45718"/>
                      <a:gd name="connsiteX1" fmla="*/ 402375 w 628649"/>
                      <a:gd name="connsiteY1" fmla="*/ 749 h 45718"/>
                      <a:gd name="connsiteX2" fmla="*/ 628649 w 628649"/>
                      <a:gd name="connsiteY2" fmla="*/ 45718 h 45718"/>
                      <a:gd name="connsiteX3" fmla="*/ 0 w 628649"/>
                      <a:gd name="connsiteY3" fmla="*/ 45718 h 45718"/>
                      <a:gd name="connsiteX4" fmla="*/ 0 w 628649"/>
                      <a:gd name="connsiteY4" fmla="*/ -1 h 45718"/>
                      <a:gd name="connsiteX0" fmla="*/ 0 w 628649"/>
                      <a:gd name="connsiteY0" fmla="*/ 0 h 45719"/>
                      <a:gd name="connsiteX1" fmla="*/ 439968 w 628649"/>
                      <a:gd name="connsiteY1" fmla="*/ 751 h 45719"/>
                      <a:gd name="connsiteX2" fmla="*/ 628649 w 628649"/>
                      <a:gd name="connsiteY2" fmla="*/ 45719 h 45719"/>
                      <a:gd name="connsiteX3" fmla="*/ 0 w 628649"/>
                      <a:gd name="connsiteY3" fmla="*/ 45719 h 45719"/>
                      <a:gd name="connsiteX4" fmla="*/ 0 w 628649"/>
                      <a:gd name="connsiteY4" fmla="*/ 0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649" h="45719">
                        <a:moveTo>
                          <a:pt x="0" y="0"/>
                        </a:moveTo>
                        <a:lnTo>
                          <a:pt x="439968" y="751"/>
                        </a:lnTo>
                        <a:lnTo>
                          <a:pt x="628649" y="45719"/>
                        </a:lnTo>
                        <a:lnTo>
                          <a:pt x="0" y="457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E3C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45" name="フリーフォーム 144"/>
                  <p:cNvSpPr/>
                  <p:nvPr/>
                </p:nvSpPr>
                <p:spPr>
                  <a:xfrm>
                    <a:off x="1549846" y="5345906"/>
                    <a:ext cx="304800" cy="142875"/>
                  </a:xfrm>
                  <a:custGeom>
                    <a:avLst/>
                    <a:gdLst>
                      <a:gd name="connsiteX0" fmla="*/ 0 w 304800"/>
                      <a:gd name="connsiteY0" fmla="*/ 142875 h 142875"/>
                      <a:gd name="connsiteX1" fmla="*/ 304800 w 304800"/>
                      <a:gd name="connsiteY1" fmla="*/ 142875 h 142875"/>
                      <a:gd name="connsiteX2" fmla="*/ 297656 w 304800"/>
                      <a:gd name="connsiteY2" fmla="*/ 111919 h 142875"/>
                      <a:gd name="connsiteX3" fmla="*/ 245269 w 304800"/>
                      <a:gd name="connsiteY3" fmla="*/ 66675 h 142875"/>
                      <a:gd name="connsiteX4" fmla="*/ 183356 w 304800"/>
                      <a:gd name="connsiteY4" fmla="*/ 40482 h 142875"/>
                      <a:gd name="connsiteX5" fmla="*/ 109538 w 304800"/>
                      <a:gd name="connsiteY5" fmla="*/ 19050 h 142875"/>
                      <a:gd name="connsiteX6" fmla="*/ 33338 w 304800"/>
                      <a:gd name="connsiteY6" fmla="*/ 2382 h 142875"/>
                      <a:gd name="connsiteX7" fmla="*/ 2381 w 304800"/>
                      <a:gd name="connsiteY7" fmla="*/ 0 h 142875"/>
                      <a:gd name="connsiteX8" fmla="*/ 0 w 304800"/>
                      <a:gd name="connsiteY8" fmla="*/ 142875 h 142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4800" h="142875">
                        <a:moveTo>
                          <a:pt x="0" y="142875"/>
                        </a:moveTo>
                        <a:lnTo>
                          <a:pt x="304800" y="142875"/>
                        </a:lnTo>
                        <a:lnTo>
                          <a:pt x="297656" y="111919"/>
                        </a:lnTo>
                        <a:lnTo>
                          <a:pt x="245269" y="66675"/>
                        </a:lnTo>
                        <a:lnTo>
                          <a:pt x="183356" y="40482"/>
                        </a:lnTo>
                        <a:lnTo>
                          <a:pt x="109538" y="19050"/>
                        </a:lnTo>
                        <a:lnTo>
                          <a:pt x="33338" y="2382"/>
                        </a:lnTo>
                        <a:lnTo>
                          <a:pt x="2381" y="0"/>
                        </a:lnTo>
                        <a:cubicBezTo>
                          <a:pt x="1587" y="47625"/>
                          <a:pt x="794" y="95250"/>
                          <a:pt x="0" y="142875"/>
                        </a:cubicBezTo>
                        <a:close/>
                      </a:path>
                    </a:pathLst>
                  </a:cu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46" name="フリーフォーム 145"/>
                  <p:cNvSpPr/>
                  <p:nvPr/>
                </p:nvSpPr>
                <p:spPr>
                  <a:xfrm>
                    <a:off x="771972" y="5412584"/>
                    <a:ext cx="773112" cy="71436"/>
                  </a:xfrm>
                  <a:custGeom>
                    <a:avLst/>
                    <a:gdLst>
                      <a:gd name="connsiteX0" fmla="*/ 0 w 200025"/>
                      <a:gd name="connsiteY0" fmla="*/ 0 h 71436"/>
                      <a:gd name="connsiteX1" fmla="*/ 200025 w 200025"/>
                      <a:gd name="connsiteY1" fmla="*/ 0 h 71436"/>
                      <a:gd name="connsiteX2" fmla="*/ 200025 w 200025"/>
                      <a:gd name="connsiteY2" fmla="*/ 71436 h 71436"/>
                      <a:gd name="connsiteX3" fmla="*/ 0 w 200025"/>
                      <a:gd name="connsiteY3" fmla="*/ 71436 h 71436"/>
                      <a:gd name="connsiteX4" fmla="*/ 0 w 200025"/>
                      <a:gd name="connsiteY4" fmla="*/ 0 h 71436"/>
                      <a:gd name="connsiteX0" fmla="*/ 45243 w 245268"/>
                      <a:gd name="connsiteY0" fmla="*/ 0 h 71436"/>
                      <a:gd name="connsiteX1" fmla="*/ 245268 w 245268"/>
                      <a:gd name="connsiteY1" fmla="*/ 0 h 71436"/>
                      <a:gd name="connsiteX2" fmla="*/ 245268 w 245268"/>
                      <a:gd name="connsiteY2" fmla="*/ 71436 h 71436"/>
                      <a:gd name="connsiteX3" fmla="*/ 0 w 245268"/>
                      <a:gd name="connsiteY3" fmla="*/ 71436 h 71436"/>
                      <a:gd name="connsiteX4" fmla="*/ 45243 w 245268"/>
                      <a:gd name="connsiteY4" fmla="*/ 0 h 71436"/>
                      <a:gd name="connsiteX0" fmla="*/ 69055 w 245268"/>
                      <a:gd name="connsiteY0" fmla="*/ 0 h 71436"/>
                      <a:gd name="connsiteX1" fmla="*/ 245268 w 245268"/>
                      <a:gd name="connsiteY1" fmla="*/ 0 h 71436"/>
                      <a:gd name="connsiteX2" fmla="*/ 245268 w 245268"/>
                      <a:gd name="connsiteY2" fmla="*/ 71436 h 71436"/>
                      <a:gd name="connsiteX3" fmla="*/ 0 w 245268"/>
                      <a:gd name="connsiteY3" fmla="*/ 71436 h 71436"/>
                      <a:gd name="connsiteX4" fmla="*/ 69055 w 245268"/>
                      <a:gd name="connsiteY4" fmla="*/ 0 h 71436"/>
                      <a:gd name="connsiteX0" fmla="*/ 76199 w 245268"/>
                      <a:gd name="connsiteY0" fmla="*/ 0 h 71436"/>
                      <a:gd name="connsiteX1" fmla="*/ 245268 w 245268"/>
                      <a:gd name="connsiteY1" fmla="*/ 0 h 71436"/>
                      <a:gd name="connsiteX2" fmla="*/ 245268 w 245268"/>
                      <a:gd name="connsiteY2" fmla="*/ 71436 h 71436"/>
                      <a:gd name="connsiteX3" fmla="*/ 0 w 245268"/>
                      <a:gd name="connsiteY3" fmla="*/ 71436 h 71436"/>
                      <a:gd name="connsiteX4" fmla="*/ 76199 w 245268"/>
                      <a:gd name="connsiteY4" fmla="*/ 0 h 71436"/>
                      <a:gd name="connsiteX0" fmla="*/ 23318 w 245268"/>
                      <a:gd name="connsiteY0" fmla="*/ 2382 h 71436"/>
                      <a:gd name="connsiteX1" fmla="*/ 245268 w 245268"/>
                      <a:gd name="connsiteY1" fmla="*/ 0 h 71436"/>
                      <a:gd name="connsiteX2" fmla="*/ 245268 w 245268"/>
                      <a:gd name="connsiteY2" fmla="*/ 71436 h 71436"/>
                      <a:gd name="connsiteX3" fmla="*/ 0 w 245268"/>
                      <a:gd name="connsiteY3" fmla="*/ 71436 h 71436"/>
                      <a:gd name="connsiteX4" fmla="*/ 23318 w 245268"/>
                      <a:gd name="connsiteY4" fmla="*/ 2382 h 7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5268" h="71436">
                        <a:moveTo>
                          <a:pt x="23318" y="2382"/>
                        </a:moveTo>
                        <a:lnTo>
                          <a:pt x="245268" y="0"/>
                        </a:lnTo>
                        <a:lnTo>
                          <a:pt x="245268" y="71436"/>
                        </a:lnTo>
                        <a:lnTo>
                          <a:pt x="0" y="71436"/>
                        </a:lnTo>
                        <a:lnTo>
                          <a:pt x="23318" y="2382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grpSp>
                <p:nvGrpSpPr>
                  <p:cNvPr id="147" name="グループ化 284"/>
                  <p:cNvGrpSpPr/>
                  <p:nvPr/>
                </p:nvGrpSpPr>
                <p:grpSpPr>
                  <a:xfrm>
                    <a:off x="540229" y="5312230"/>
                    <a:ext cx="1314456" cy="335834"/>
                    <a:chOff x="447708" y="5314611"/>
                    <a:chExt cx="1314456" cy="335834"/>
                  </a:xfrm>
                  <a:solidFill>
                    <a:srgbClr val="00B050">
                      <a:alpha val="69804"/>
                    </a:srgbClr>
                  </a:solidFill>
                </p:grpSpPr>
                <p:sp>
                  <p:nvSpPr>
                    <p:cNvPr id="148" name="円弧 147"/>
                    <p:cNvSpPr/>
                    <p:nvPr/>
                  </p:nvSpPr>
                  <p:spPr>
                    <a:xfrm>
                      <a:off x="447708" y="5314611"/>
                      <a:ext cx="1314456" cy="33583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49" name="円弧 148"/>
                    <p:cNvSpPr/>
                    <p:nvPr/>
                  </p:nvSpPr>
                  <p:spPr>
                    <a:xfrm flipH="1">
                      <a:off x="447708" y="5314611"/>
                      <a:ext cx="1314456" cy="33583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28" name="正方形/長方形 20"/>
                <p:cNvSpPr/>
                <p:nvPr/>
              </p:nvSpPr>
              <p:spPr>
                <a:xfrm>
                  <a:off x="1021254" y="5274823"/>
                  <a:ext cx="328612" cy="857140"/>
                </a:xfrm>
                <a:prstGeom prst="rect">
                  <a:avLst/>
                </a:prstGeom>
                <a:solidFill>
                  <a:srgbClr val="9249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129" name="グループ化 315"/>
                <p:cNvGrpSpPr>
                  <a:grpSpLocks noChangeAspect="1"/>
                </p:cNvGrpSpPr>
                <p:nvPr/>
              </p:nvGrpSpPr>
              <p:grpSpPr>
                <a:xfrm>
                  <a:off x="1023664" y="5223790"/>
                  <a:ext cx="328614" cy="102220"/>
                  <a:chOff x="5143504" y="-838617"/>
                  <a:chExt cx="2857520" cy="1130689"/>
                </a:xfrm>
                <a:solidFill>
                  <a:srgbClr val="CC6600"/>
                </a:solidFill>
              </p:grpSpPr>
              <p:sp>
                <p:nvSpPr>
                  <p:cNvPr id="140" name="円弧 139"/>
                  <p:cNvSpPr/>
                  <p:nvPr/>
                </p:nvSpPr>
                <p:spPr>
                  <a:xfrm>
                    <a:off x="5143504" y="-838617"/>
                    <a:ext cx="2857520" cy="1130689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grpFill/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41" name="円弧 140"/>
                  <p:cNvSpPr/>
                  <p:nvPr/>
                </p:nvSpPr>
                <p:spPr>
                  <a:xfrm flipH="1">
                    <a:off x="5143504" y="-838617"/>
                    <a:ext cx="2857520" cy="1130667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grpFill/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</p:grpSp>
            <p:grpSp>
              <p:nvGrpSpPr>
                <p:cNvPr id="130" name="グループ化 293"/>
                <p:cNvGrpSpPr/>
                <p:nvPr/>
              </p:nvGrpSpPr>
              <p:grpSpPr>
                <a:xfrm>
                  <a:off x="1054090" y="4727148"/>
                  <a:ext cx="1328664" cy="418734"/>
                  <a:chOff x="1054090" y="4727148"/>
                  <a:chExt cx="1328664" cy="418734"/>
                </a:xfrm>
              </p:grpSpPr>
              <p:sp>
                <p:nvSpPr>
                  <p:cNvPr id="131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56474" y="4770921"/>
                    <a:ext cx="1326280" cy="33368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2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56474" y="4804105"/>
                    <a:ext cx="1326280" cy="3336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3" name="フリーフォーム 132"/>
                  <p:cNvSpPr/>
                  <p:nvPr/>
                </p:nvSpPr>
                <p:spPr>
                  <a:xfrm>
                    <a:off x="1185517" y="4905375"/>
                    <a:ext cx="1191419" cy="240507"/>
                  </a:xfrm>
                  <a:custGeom>
                    <a:avLst/>
                    <a:gdLst>
                      <a:gd name="connsiteX0" fmla="*/ 0 w 1190625"/>
                      <a:gd name="connsiteY0" fmla="*/ 161925 h 228600"/>
                      <a:gd name="connsiteX1" fmla="*/ 280987 w 1190625"/>
                      <a:gd name="connsiteY1" fmla="*/ 221457 h 228600"/>
                      <a:gd name="connsiteX2" fmla="*/ 566737 w 1190625"/>
                      <a:gd name="connsiteY2" fmla="*/ 228600 h 228600"/>
                      <a:gd name="connsiteX3" fmla="*/ 873919 w 1190625"/>
                      <a:gd name="connsiteY3" fmla="*/ 209550 h 228600"/>
                      <a:gd name="connsiteX4" fmla="*/ 1045369 w 1190625"/>
                      <a:gd name="connsiteY4" fmla="*/ 169069 h 228600"/>
                      <a:gd name="connsiteX5" fmla="*/ 1171575 w 1190625"/>
                      <a:gd name="connsiteY5" fmla="*/ 109538 h 228600"/>
                      <a:gd name="connsiteX6" fmla="*/ 1190625 w 1190625"/>
                      <a:gd name="connsiteY6" fmla="*/ 57150 h 228600"/>
                      <a:gd name="connsiteX7" fmla="*/ 1162050 w 1190625"/>
                      <a:gd name="connsiteY7" fmla="*/ 16669 h 228600"/>
                      <a:gd name="connsiteX8" fmla="*/ 1135856 w 1190625"/>
                      <a:gd name="connsiteY8" fmla="*/ 0 h 228600"/>
                      <a:gd name="connsiteX9" fmla="*/ 164306 w 1190625"/>
                      <a:gd name="connsiteY9" fmla="*/ 0 h 228600"/>
                      <a:gd name="connsiteX10" fmla="*/ 0 w 1190625"/>
                      <a:gd name="connsiteY10" fmla="*/ 161925 h 228600"/>
                      <a:gd name="connsiteX0" fmla="*/ 0 w 1190625"/>
                      <a:gd name="connsiteY0" fmla="*/ 161925 h 228600"/>
                      <a:gd name="connsiteX1" fmla="*/ 280987 w 1190625"/>
                      <a:gd name="connsiteY1" fmla="*/ 221457 h 228600"/>
                      <a:gd name="connsiteX2" fmla="*/ 566737 w 1190625"/>
                      <a:gd name="connsiteY2" fmla="*/ 228600 h 228600"/>
                      <a:gd name="connsiteX3" fmla="*/ 873919 w 1190625"/>
                      <a:gd name="connsiteY3" fmla="*/ 209550 h 228600"/>
                      <a:gd name="connsiteX4" fmla="*/ 1045369 w 1190625"/>
                      <a:gd name="connsiteY4" fmla="*/ 169069 h 228600"/>
                      <a:gd name="connsiteX5" fmla="*/ 1171575 w 1190625"/>
                      <a:gd name="connsiteY5" fmla="*/ 109538 h 228600"/>
                      <a:gd name="connsiteX6" fmla="*/ 1190625 w 1190625"/>
                      <a:gd name="connsiteY6" fmla="*/ 57150 h 228600"/>
                      <a:gd name="connsiteX7" fmla="*/ 1162050 w 1190625"/>
                      <a:gd name="connsiteY7" fmla="*/ 16669 h 228600"/>
                      <a:gd name="connsiteX8" fmla="*/ 1135856 w 1190625"/>
                      <a:gd name="connsiteY8" fmla="*/ 0 h 228600"/>
                      <a:gd name="connsiteX9" fmla="*/ 164306 w 1190625"/>
                      <a:gd name="connsiteY9" fmla="*/ 0 h 228600"/>
                      <a:gd name="connsiteX10" fmla="*/ 0 w 1190625"/>
                      <a:gd name="connsiteY10" fmla="*/ 161925 h 228600"/>
                      <a:gd name="connsiteX0" fmla="*/ 0 w 1190625"/>
                      <a:gd name="connsiteY0" fmla="*/ 161925 h 228600"/>
                      <a:gd name="connsiteX1" fmla="*/ 280987 w 1190625"/>
                      <a:gd name="connsiteY1" fmla="*/ 221457 h 228600"/>
                      <a:gd name="connsiteX2" fmla="*/ 566737 w 1190625"/>
                      <a:gd name="connsiteY2" fmla="*/ 228600 h 228600"/>
                      <a:gd name="connsiteX3" fmla="*/ 873919 w 1190625"/>
                      <a:gd name="connsiteY3" fmla="*/ 209550 h 228600"/>
                      <a:gd name="connsiteX4" fmla="*/ 1045369 w 1190625"/>
                      <a:gd name="connsiteY4" fmla="*/ 169069 h 228600"/>
                      <a:gd name="connsiteX5" fmla="*/ 1171575 w 1190625"/>
                      <a:gd name="connsiteY5" fmla="*/ 109538 h 228600"/>
                      <a:gd name="connsiteX6" fmla="*/ 1190625 w 1190625"/>
                      <a:gd name="connsiteY6" fmla="*/ 57150 h 228600"/>
                      <a:gd name="connsiteX7" fmla="*/ 1162050 w 1190625"/>
                      <a:gd name="connsiteY7" fmla="*/ 16669 h 228600"/>
                      <a:gd name="connsiteX8" fmla="*/ 1135856 w 1190625"/>
                      <a:gd name="connsiteY8" fmla="*/ 0 h 228600"/>
                      <a:gd name="connsiteX9" fmla="*/ 164306 w 1190625"/>
                      <a:gd name="connsiteY9" fmla="*/ 0 h 228600"/>
                      <a:gd name="connsiteX10" fmla="*/ 0 w 1190625"/>
                      <a:gd name="connsiteY10" fmla="*/ 161925 h 228600"/>
                      <a:gd name="connsiteX0" fmla="*/ 0 w 1190625"/>
                      <a:gd name="connsiteY0" fmla="*/ 161925 h 228600"/>
                      <a:gd name="connsiteX1" fmla="*/ 280987 w 1190625"/>
                      <a:gd name="connsiteY1" fmla="*/ 221457 h 228600"/>
                      <a:gd name="connsiteX2" fmla="*/ 566737 w 1190625"/>
                      <a:gd name="connsiteY2" fmla="*/ 228600 h 228600"/>
                      <a:gd name="connsiteX3" fmla="*/ 873919 w 1190625"/>
                      <a:gd name="connsiteY3" fmla="*/ 209550 h 228600"/>
                      <a:gd name="connsiteX4" fmla="*/ 1045369 w 1190625"/>
                      <a:gd name="connsiteY4" fmla="*/ 169069 h 228600"/>
                      <a:gd name="connsiteX5" fmla="*/ 1171575 w 1190625"/>
                      <a:gd name="connsiteY5" fmla="*/ 109538 h 228600"/>
                      <a:gd name="connsiteX6" fmla="*/ 1190625 w 1190625"/>
                      <a:gd name="connsiteY6" fmla="*/ 57150 h 228600"/>
                      <a:gd name="connsiteX7" fmla="*/ 1162050 w 1190625"/>
                      <a:gd name="connsiteY7" fmla="*/ 16669 h 228600"/>
                      <a:gd name="connsiteX8" fmla="*/ 1135856 w 1190625"/>
                      <a:gd name="connsiteY8" fmla="*/ 0 h 228600"/>
                      <a:gd name="connsiteX9" fmla="*/ 164306 w 1190625"/>
                      <a:gd name="connsiteY9" fmla="*/ 0 h 228600"/>
                      <a:gd name="connsiteX10" fmla="*/ 0 w 1190625"/>
                      <a:gd name="connsiteY10" fmla="*/ 161925 h 228600"/>
                      <a:gd name="connsiteX0" fmla="*/ 0 w 1190625"/>
                      <a:gd name="connsiteY0" fmla="*/ 161925 h 233363"/>
                      <a:gd name="connsiteX1" fmla="*/ 280987 w 1190625"/>
                      <a:gd name="connsiteY1" fmla="*/ 221457 h 233363"/>
                      <a:gd name="connsiteX2" fmla="*/ 566737 w 1190625"/>
                      <a:gd name="connsiteY2" fmla="*/ 228600 h 233363"/>
                      <a:gd name="connsiteX3" fmla="*/ 873919 w 1190625"/>
                      <a:gd name="connsiteY3" fmla="*/ 209550 h 233363"/>
                      <a:gd name="connsiteX4" fmla="*/ 1045369 w 1190625"/>
                      <a:gd name="connsiteY4" fmla="*/ 169069 h 233363"/>
                      <a:gd name="connsiteX5" fmla="*/ 1171575 w 1190625"/>
                      <a:gd name="connsiteY5" fmla="*/ 109538 h 233363"/>
                      <a:gd name="connsiteX6" fmla="*/ 1190625 w 1190625"/>
                      <a:gd name="connsiteY6" fmla="*/ 57150 h 233363"/>
                      <a:gd name="connsiteX7" fmla="*/ 1162050 w 1190625"/>
                      <a:gd name="connsiteY7" fmla="*/ 16669 h 233363"/>
                      <a:gd name="connsiteX8" fmla="*/ 1135856 w 1190625"/>
                      <a:gd name="connsiteY8" fmla="*/ 0 h 233363"/>
                      <a:gd name="connsiteX9" fmla="*/ 164306 w 1190625"/>
                      <a:gd name="connsiteY9" fmla="*/ 0 h 233363"/>
                      <a:gd name="connsiteX10" fmla="*/ 0 w 1190625"/>
                      <a:gd name="connsiteY10" fmla="*/ 161925 h 233363"/>
                      <a:gd name="connsiteX0" fmla="*/ 0 w 1190625"/>
                      <a:gd name="connsiteY0" fmla="*/ 161925 h 233363"/>
                      <a:gd name="connsiteX1" fmla="*/ 280987 w 1190625"/>
                      <a:gd name="connsiteY1" fmla="*/ 221457 h 233363"/>
                      <a:gd name="connsiteX2" fmla="*/ 566737 w 1190625"/>
                      <a:gd name="connsiteY2" fmla="*/ 228600 h 233363"/>
                      <a:gd name="connsiteX3" fmla="*/ 873919 w 1190625"/>
                      <a:gd name="connsiteY3" fmla="*/ 209550 h 233363"/>
                      <a:gd name="connsiteX4" fmla="*/ 1045369 w 1190625"/>
                      <a:gd name="connsiteY4" fmla="*/ 169069 h 233363"/>
                      <a:gd name="connsiteX5" fmla="*/ 1171575 w 1190625"/>
                      <a:gd name="connsiteY5" fmla="*/ 109538 h 233363"/>
                      <a:gd name="connsiteX6" fmla="*/ 1190625 w 1190625"/>
                      <a:gd name="connsiteY6" fmla="*/ 57150 h 233363"/>
                      <a:gd name="connsiteX7" fmla="*/ 1162050 w 1190625"/>
                      <a:gd name="connsiteY7" fmla="*/ 16669 h 233363"/>
                      <a:gd name="connsiteX8" fmla="*/ 1135856 w 1190625"/>
                      <a:gd name="connsiteY8" fmla="*/ 0 h 233363"/>
                      <a:gd name="connsiteX9" fmla="*/ 164306 w 1190625"/>
                      <a:gd name="connsiteY9" fmla="*/ 0 h 233363"/>
                      <a:gd name="connsiteX10" fmla="*/ 0 w 1190625"/>
                      <a:gd name="connsiteY10" fmla="*/ 161925 h 233363"/>
                      <a:gd name="connsiteX0" fmla="*/ 0 w 1190625"/>
                      <a:gd name="connsiteY0" fmla="*/ 161925 h 233363"/>
                      <a:gd name="connsiteX1" fmla="*/ 280987 w 1190625"/>
                      <a:gd name="connsiteY1" fmla="*/ 221457 h 233363"/>
                      <a:gd name="connsiteX2" fmla="*/ 566737 w 1190625"/>
                      <a:gd name="connsiteY2" fmla="*/ 228600 h 233363"/>
                      <a:gd name="connsiteX3" fmla="*/ 873919 w 1190625"/>
                      <a:gd name="connsiteY3" fmla="*/ 209550 h 233363"/>
                      <a:gd name="connsiteX4" fmla="*/ 1045369 w 1190625"/>
                      <a:gd name="connsiteY4" fmla="*/ 169069 h 233363"/>
                      <a:gd name="connsiteX5" fmla="*/ 1171575 w 1190625"/>
                      <a:gd name="connsiteY5" fmla="*/ 109538 h 233363"/>
                      <a:gd name="connsiteX6" fmla="*/ 1190625 w 1190625"/>
                      <a:gd name="connsiteY6" fmla="*/ 57150 h 233363"/>
                      <a:gd name="connsiteX7" fmla="*/ 1162050 w 1190625"/>
                      <a:gd name="connsiteY7" fmla="*/ 16669 h 233363"/>
                      <a:gd name="connsiteX8" fmla="*/ 1135856 w 1190625"/>
                      <a:gd name="connsiteY8" fmla="*/ 0 h 233363"/>
                      <a:gd name="connsiteX9" fmla="*/ 164306 w 1190625"/>
                      <a:gd name="connsiteY9" fmla="*/ 0 h 233363"/>
                      <a:gd name="connsiteX10" fmla="*/ 0 w 1190625"/>
                      <a:gd name="connsiteY10" fmla="*/ 161925 h 233363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1419"/>
                      <a:gd name="connsiteY0" fmla="*/ 161925 h 240507"/>
                      <a:gd name="connsiteX1" fmla="*/ 280987 w 1191419"/>
                      <a:gd name="connsiteY1" fmla="*/ 221457 h 240507"/>
                      <a:gd name="connsiteX2" fmla="*/ 571500 w 1191419"/>
                      <a:gd name="connsiteY2" fmla="*/ 235744 h 240507"/>
                      <a:gd name="connsiteX3" fmla="*/ 873919 w 1191419"/>
                      <a:gd name="connsiteY3" fmla="*/ 209550 h 240507"/>
                      <a:gd name="connsiteX4" fmla="*/ 1045369 w 1191419"/>
                      <a:gd name="connsiteY4" fmla="*/ 169069 h 240507"/>
                      <a:gd name="connsiteX5" fmla="*/ 1171575 w 1191419"/>
                      <a:gd name="connsiteY5" fmla="*/ 109538 h 240507"/>
                      <a:gd name="connsiteX6" fmla="*/ 1190625 w 1191419"/>
                      <a:gd name="connsiteY6" fmla="*/ 57150 h 240507"/>
                      <a:gd name="connsiteX7" fmla="*/ 1162050 w 1191419"/>
                      <a:gd name="connsiteY7" fmla="*/ 16669 h 240507"/>
                      <a:gd name="connsiteX8" fmla="*/ 1135856 w 1191419"/>
                      <a:gd name="connsiteY8" fmla="*/ 0 h 240507"/>
                      <a:gd name="connsiteX9" fmla="*/ 164306 w 1191419"/>
                      <a:gd name="connsiteY9" fmla="*/ 0 h 240507"/>
                      <a:gd name="connsiteX10" fmla="*/ 0 w 1191419"/>
                      <a:gd name="connsiteY10" fmla="*/ 161925 h 240507"/>
                      <a:gd name="connsiteX0" fmla="*/ 0 w 1191419"/>
                      <a:gd name="connsiteY0" fmla="*/ 161925 h 240507"/>
                      <a:gd name="connsiteX1" fmla="*/ 280987 w 1191419"/>
                      <a:gd name="connsiteY1" fmla="*/ 221457 h 240507"/>
                      <a:gd name="connsiteX2" fmla="*/ 571500 w 1191419"/>
                      <a:gd name="connsiteY2" fmla="*/ 235744 h 240507"/>
                      <a:gd name="connsiteX3" fmla="*/ 873919 w 1191419"/>
                      <a:gd name="connsiteY3" fmla="*/ 209550 h 240507"/>
                      <a:gd name="connsiteX4" fmla="*/ 1045369 w 1191419"/>
                      <a:gd name="connsiteY4" fmla="*/ 169069 h 240507"/>
                      <a:gd name="connsiteX5" fmla="*/ 1171575 w 1191419"/>
                      <a:gd name="connsiteY5" fmla="*/ 109538 h 240507"/>
                      <a:gd name="connsiteX6" fmla="*/ 1190625 w 1191419"/>
                      <a:gd name="connsiteY6" fmla="*/ 47625 h 240507"/>
                      <a:gd name="connsiteX7" fmla="*/ 1162050 w 1191419"/>
                      <a:gd name="connsiteY7" fmla="*/ 16669 h 240507"/>
                      <a:gd name="connsiteX8" fmla="*/ 1135856 w 1191419"/>
                      <a:gd name="connsiteY8" fmla="*/ 0 h 240507"/>
                      <a:gd name="connsiteX9" fmla="*/ 164306 w 1191419"/>
                      <a:gd name="connsiteY9" fmla="*/ 0 h 240507"/>
                      <a:gd name="connsiteX10" fmla="*/ 0 w 1191419"/>
                      <a:gd name="connsiteY10" fmla="*/ 161925 h 240507"/>
                      <a:gd name="connsiteX0" fmla="*/ 0 w 1191419"/>
                      <a:gd name="connsiteY0" fmla="*/ 161925 h 240507"/>
                      <a:gd name="connsiteX1" fmla="*/ 280987 w 1191419"/>
                      <a:gd name="connsiteY1" fmla="*/ 221457 h 240507"/>
                      <a:gd name="connsiteX2" fmla="*/ 571500 w 1191419"/>
                      <a:gd name="connsiteY2" fmla="*/ 235744 h 240507"/>
                      <a:gd name="connsiteX3" fmla="*/ 873919 w 1191419"/>
                      <a:gd name="connsiteY3" fmla="*/ 209550 h 240507"/>
                      <a:gd name="connsiteX4" fmla="*/ 1045369 w 1191419"/>
                      <a:gd name="connsiteY4" fmla="*/ 169069 h 240507"/>
                      <a:gd name="connsiteX5" fmla="*/ 1171575 w 1191419"/>
                      <a:gd name="connsiteY5" fmla="*/ 109538 h 240507"/>
                      <a:gd name="connsiteX6" fmla="*/ 1190625 w 1191419"/>
                      <a:gd name="connsiteY6" fmla="*/ 47625 h 240507"/>
                      <a:gd name="connsiteX7" fmla="*/ 1162050 w 1191419"/>
                      <a:gd name="connsiteY7" fmla="*/ 16669 h 240507"/>
                      <a:gd name="connsiteX8" fmla="*/ 1135856 w 1191419"/>
                      <a:gd name="connsiteY8" fmla="*/ 0 h 240507"/>
                      <a:gd name="connsiteX9" fmla="*/ 164306 w 1191419"/>
                      <a:gd name="connsiteY9" fmla="*/ 0 h 240507"/>
                      <a:gd name="connsiteX10" fmla="*/ 0 w 1191419"/>
                      <a:gd name="connsiteY10" fmla="*/ 161925 h 240507"/>
                      <a:gd name="connsiteX0" fmla="*/ 0 w 1191419"/>
                      <a:gd name="connsiteY0" fmla="*/ 161925 h 240507"/>
                      <a:gd name="connsiteX1" fmla="*/ 280987 w 1191419"/>
                      <a:gd name="connsiteY1" fmla="*/ 221457 h 240507"/>
                      <a:gd name="connsiteX2" fmla="*/ 571500 w 1191419"/>
                      <a:gd name="connsiteY2" fmla="*/ 235744 h 240507"/>
                      <a:gd name="connsiteX3" fmla="*/ 873919 w 1191419"/>
                      <a:gd name="connsiteY3" fmla="*/ 209550 h 240507"/>
                      <a:gd name="connsiteX4" fmla="*/ 1045369 w 1191419"/>
                      <a:gd name="connsiteY4" fmla="*/ 169069 h 240507"/>
                      <a:gd name="connsiteX5" fmla="*/ 1171575 w 1191419"/>
                      <a:gd name="connsiteY5" fmla="*/ 109538 h 240507"/>
                      <a:gd name="connsiteX6" fmla="*/ 1190625 w 1191419"/>
                      <a:gd name="connsiteY6" fmla="*/ 47625 h 240507"/>
                      <a:gd name="connsiteX7" fmla="*/ 1162050 w 1191419"/>
                      <a:gd name="connsiteY7" fmla="*/ 9526 h 240507"/>
                      <a:gd name="connsiteX8" fmla="*/ 1135856 w 1191419"/>
                      <a:gd name="connsiteY8" fmla="*/ 0 h 240507"/>
                      <a:gd name="connsiteX9" fmla="*/ 164306 w 1191419"/>
                      <a:gd name="connsiteY9" fmla="*/ 0 h 240507"/>
                      <a:gd name="connsiteX10" fmla="*/ 0 w 1191419"/>
                      <a:gd name="connsiteY10" fmla="*/ 161925 h 240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1419" h="240507">
                        <a:moveTo>
                          <a:pt x="0" y="161925"/>
                        </a:moveTo>
                        <a:cubicBezTo>
                          <a:pt x="93662" y="191294"/>
                          <a:pt x="168275" y="206375"/>
                          <a:pt x="280987" y="221457"/>
                        </a:cubicBezTo>
                        <a:cubicBezTo>
                          <a:pt x="383380" y="233363"/>
                          <a:pt x="438944" y="240507"/>
                          <a:pt x="571500" y="235744"/>
                        </a:cubicBezTo>
                        <a:cubicBezTo>
                          <a:pt x="707232" y="231775"/>
                          <a:pt x="773906" y="225425"/>
                          <a:pt x="873919" y="209550"/>
                        </a:cubicBezTo>
                        <a:cubicBezTo>
                          <a:pt x="945356" y="198437"/>
                          <a:pt x="988219" y="182563"/>
                          <a:pt x="1045369" y="169069"/>
                        </a:cubicBezTo>
                        <a:cubicBezTo>
                          <a:pt x="1094582" y="151606"/>
                          <a:pt x="1131888" y="138907"/>
                          <a:pt x="1171575" y="109538"/>
                        </a:cubicBezTo>
                        <a:cubicBezTo>
                          <a:pt x="1189831" y="80169"/>
                          <a:pt x="1191419" y="72232"/>
                          <a:pt x="1190625" y="47625"/>
                        </a:cubicBezTo>
                        <a:cubicBezTo>
                          <a:pt x="1181100" y="37306"/>
                          <a:pt x="1178719" y="19845"/>
                          <a:pt x="1162050" y="9526"/>
                        </a:cubicBezTo>
                        <a:lnTo>
                          <a:pt x="1135856" y="0"/>
                        </a:lnTo>
                        <a:lnTo>
                          <a:pt x="164306" y="0"/>
                        </a:lnTo>
                        <a:lnTo>
                          <a:pt x="0" y="161925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34" name="フリーフォーム 133"/>
                  <p:cNvSpPr/>
                  <p:nvPr/>
                </p:nvSpPr>
                <p:spPr>
                  <a:xfrm>
                    <a:off x="1556990" y="4993481"/>
                    <a:ext cx="321469" cy="135732"/>
                  </a:xfrm>
                  <a:custGeom>
                    <a:avLst/>
                    <a:gdLst>
                      <a:gd name="connsiteX0" fmla="*/ 0 w 321469"/>
                      <a:gd name="connsiteY0" fmla="*/ 0 h 135732"/>
                      <a:gd name="connsiteX1" fmla="*/ 0 w 321469"/>
                      <a:gd name="connsiteY1" fmla="*/ 128588 h 135732"/>
                      <a:gd name="connsiteX2" fmla="*/ 61912 w 321469"/>
                      <a:gd name="connsiteY2" fmla="*/ 133350 h 135732"/>
                      <a:gd name="connsiteX3" fmla="*/ 119062 w 321469"/>
                      <a:gd name="connsiteY3" fmla="*/ 135732 h 135732"/>
                      <a:gd name="connsiteX4" fmla="*/ 176212 w 321469"/>
                      <a:gd name="connsiteY4" fmla="*/ 135732 h 135732"/>
                      <a:gd name="connsiteX5" fmla="*/ 252412 w 321469"/>
                      <a:gd name="connsiteY5" fmla="*/ 133350 h 135732"/>
                      <a:gd name="connsiteX6" fmla="*/ 319087 w 321469"/>
                      <a:gd name="connsiteY6" fmla="*/ 130969 h 135732"/>
                      <a:gd name="connsiteX7" fmla="*/ 321469 w 321469"/>
                      <a:gd name="connsiteY7" fmla="*/ 0 h 135732"/>
                      <a:gd name="connsiteX8" fmla="*/ 283369 w 321469"/>
                      <a:gd name="connsiteY8" fmla="*/ 14288 h 135732"/>
                      <a:gd name="connsiteX9" fmla="*/ 250031 w 321469"/>
                      <a:gd name="connsiteY9" fmla="*/ 21432 h 135732"/>
                      <a:gd name="connsiteX10" fmla="*/ 204787 w 321469"/>
                      <a:gd name="connsiteY10" fmla="*/ 28575 h 135732"/>
                      <a:gd name="connsiteX11" fmla="*/ 116681 w 321469"/>
                      <a:gd name="connsiteY11" fmla="*/ 30957 h 135732"/>
                      <a:gd name="connsiteX12" fmla="*/ 64294 w 321469"/>
                      <a:gd name="connsiteY12" fmla="*/ 23813 h 135732"/>
                      <a:gd name="connsiteX13" fmla="*/ 0 w 321469"/>
                      <a:gd name="connsiteY13" fmla="*/ 0 h 135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1469" h="135732">
                        <a:moveTo>
                          <a:pt x="0" y="0"/>
                        </a:moveTo>
                        <a:lnTo>
                          <a:pt x="0" y="128588"/>
                        </a:lnTo>
                        <a:lnTo>
                          <a:pt x="61912" y="133350"/>
                        </a:lnTo>
                        <a:lnTo>
                          <a:pt x="119062" y="135732"/>
                        </a:lnTo>
                        <a:lnTo>
                          <a:pt x="176212" y="135732"/>
                        </a:lnTo>
                        <a:lnTo>
                          <a:pt x="252412" y="133350"/>
                        </a:lnTo>
                        <a:lnTo>
                          <a:pt x="319087" y="130969"/>
                        </a:lnTo>
                        <a:lnTo>
                          <a:pt x="321469" y="0"/>
                        </a:lnTo>
                        <a:lnTo>
                          <a:pt x="283369" y="14288"/>
                        </a:lnTo>
                        <a:lnTo>
                          <a:pt x="250031" y="21432"/>
                        </a:lnTo>
                        <a:lnTo>
                          <a:pt x="204787" y="28575"/>
                        </a:lnTo>
                        <a:lnTo>
                          <a:pt x="116681" y="30957"/>
                        </a:lnTo>
                        <a:lnTo>
                          <a:pt x="64294" y="238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35" name="フリーフォーム 134"/>
                  <p:cNvSpPr/>
                  <p:nvPr/>
                </p:nvSpPr>
                <p:spPr>
                  <a:xfrm>
                    <a:off x="1458560" y="4813841"/>
                    <a:ext cx="716757" cy="34765"/>
                  </a:xfrm>
                  <a:custGeom>
                    <a:avLst/>
                    <a:gdLst>
                      <a:gd name="connsiteX0" fmla="*/ 0 w 581024"/>
                      <a:gd name="connsiteY0" fmla="*/ 0 h 45719"/>
                      <a:gd name="connsiteX1" fmla="*/ 581024 w 581024"/>
                      <a:gd name="connsiteY1" fmla="*/ 0 h 45719"/>
                      <a:gd name="connsiteX2" fmla="*/ 581024 w 581024"/>
                      <a:gd name="connsiteY2" fmla="*/ 45719 h 45719"/>
                      <a:gd name="connsiteX3" fmla="*/ 0 w 581024"/>
                      <a:gd name="connsiteY3" fmla="*/ 45719 h 45719"/>
                      <a:gd name="connsiteX4" fmla="*/ 0 w 581024"/>
                      <a:gd name="connsiteY4" fmla="*/ 0 h 45719"/>
                      <a:gd name="connsiteX0" fmla="*/ 0 w 581024"/>
                      <a:gd name="connsiteY0" fmla="*/ 2381 h 48100"/>
                      <a:gd name="connsiteX1" fmla="*/ 300037 w 581024"/>
                      <a:gd name="connsiteY1" fmla="*/ 0 h 48100"/>
                      <a:gd name="connsiteX2" fmla="*/ 581024 w 581024"/>
                      <a:gd name="connsiteY2" fmla="*/ 48100 h 48100"/>
                      <a:gd name="connsiteX3" fmla="*/ 0 w 581024"/>
                      <a:gd name="connsiteY3" fmla="*/ 48100 h 48100"/>
                      <a:gd name="connsiteX4" fmla="*/ 0 w 581024"/>
                      <a:gd name="connsiteY4" fmla="*/ 2381 h 48100"/>
                      <a:gd name="connsiteX0" fmla="*/ 0 w 628649"/>
                      <a:gd name="connsiteY0" fmla="*/ 2381 h 48100"/>
                      <a:gd name="connsiteX1" fmla="*/ 300037 w 628649"/>
                      <a:gd name="connsiteY1" fmla="*/ 0 h 48100"/>
                      <a:gd name="connsiteX2" fmla="*/ 628649 w 628649"/>
                      <a:gd name="connsiteY2" fmla="*/ 48100 h 48100"/>
                      <a:gd name="connsiteX3" fmla="*/ 0 w 628649"/>
                      <a:gd name="connsiteY3" fmla="*/ 48100 h 48100"/>
                      <a:gd name="connsiteX4" fmla="*/ 0 w 628649"/>
                      <a:gd name="connsiteY4" fmla="*/ 2381 h 48100"/>
                      <a:gd name="connsiteX0" fmla="*/ 0 w 628649"/>
                      <a:gd name="connsiteY0" fmla="*/ -1 h 45718"/>
                      <a:gd name="connsiteX1" fmla="*/ 402375 w 628649"/>
                      <a:gd name="connsiteY1" fmla="*/ 749 h 45718"/>
                      <a:gd name="connsiteX2" fmla="*/ 628649 w 628649"/>
                      <a:gd name="connsiteY2" fmla="*/ 45718 h 45718"/>
                      <a:gd name="connsiteX3" fmla="*/ 0 w 628649"/>
                      <a:gd name="connsiteY3" fmla="*/ 45718 h 45718"/>
                      <a:gd name="connsiteX4" fmla="*/ 0 w 628649"/>
                      <a:gd name="connsiteY4" fmla="*/ -1 h 45718"/>
                      <a:gd name="connsiteX0" fmla="*/ 0 w 628649"/>
                      <a:gd name="connsiteY0" fmla="*/ 0 h 45719"/>
                      <a:gd name="connsiteX1" fmla="*/ 439968 w 628649"/>
                      <a:gd name="connsiteY1" fmla="*/ 751 h 45719"/>
                      <a:gd name="connsiteX2" fmla="*/ 628649 w 628649"/>
                      <a:gd name="connsiteY2" fmla="*/ 45719 h 45719"/>
                      <a:gd name="connsiteX3" fmla="*/ 0 w 628649"/>
                      <a:gd name="connsiteY3" fmla="*/ 45719 h 45719"/>
                      <a:gd name="connsiteX4" fmla="*/ 0 w 628649"/>
                      <a:gd name="connsiteY4" fmla="*/ 0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649" h="45719">
                        <a:moveTo>
                          <a:pt x="0" y="0"/>
                        </a:moveTo>
                        <a:lnTo>
                          <a:pt x="439968" y="751"/>
                        </a:lnTo>
                        <a:lnTo>
                          <a:pt x="628649" y="45719"/>
                        </a:lnTo>
                        <a:lnTo>
                          <a:pt x="0" y="457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E3C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36" name="弦 135"/>
                  <p:cNvSpPr/>
                  <p:nvPr/>
                </p:nvSpPr>
                <p:spPr>
                  <a:xfrm>
                    <a:off x="1066452" y="4800600"/>
                    <a:ext cx="1314450" cy="338138"/>
                  </a:xfrm>
                  <a:prstGeom prst="chord">
                    <a:avLst>
                      <a:gd name="adj1" fmla="val 20165485"/>
                      <a:gd name="adj2" fmla="val 1446023"/>
                    </a:avLst>
                  </a:pr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37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54090" y="4804106"/>
                    <a:ext cx="1326280" cy="333680"/>
                  </a:xfrm>
                  <a:prstGeom prst="ellipse">
                    <a:avLst/>
                  </a:prstGeom>
                  <a:solidFill>
                    <a:srgbClr val="00B050">
                      <a:alpha val="69804"/>
                    </a:srgb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" name="フローチャート : 磁気ディスク 89"/>
                  <p:cNvSpPr/>
                  <p:nvPr/>
                </p:nvSpPr>
                <p:spPr>
                  <a:xfrm>
                    <a:off x="1555266" y="4744516"/>
                    <a:ext cx="323850" cy="266699"/>
                  </a:xfrm>
                  <a:prstGeom prst="flowChartMagneticDisk">
                    <a:avLst/>
                  </a:pr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39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53411" y="4727148"/>
                    <a:ext cx="332484" cy="103668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67" name="グループ化 196"/>
              <p:cNvGrpSpPr/>
              <p:nvPr/>
            </p:nvGrpSpPr>
            <p:grpSpPr>
              <a:xfrm>
                <a:off x="1087884" y="2948759"/>
                <a:ext cx="3752850" cy="1623241"/>
                <a:chOff x="995363" y="2948759"/>
                <a:chExt cx="3752850" cy="1623241"/>
              </a:xfrm>
            </p:grpSpPr>
            <p:sp>
              <p:nvSpPr>
                <p:cNvPr id="104" name="直方体 103"/>
                <p:cNvSpPr/>
                <p:nvPr/>
              </p:nvSpPr>
              <p:spPr>
                <a:xfrm>
                  <a:off x="1000125" y="2982100"/>
                  <a:ext cx="3715891" cy="1589900"/>
                </a:xfrm>
                <a:prstGeom prst="cube">
                  <a:avLst>
                    <a:gd name="adj" fmla="val 90613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05" name="平行四辺形 56"/>
                <p:cNvSpPr/>
                <p:nvPr/>
              </p:nvSpPr>
              <p:spPr>
                <a:xfrm>
                  <a:off x="995363" y="2977548"/>
                  <a:ext cx="3752850" cy="1451577"/>
                </a:xfrm>
                <a:prstGeom prst="parallelogram">
                  <a:avLst>
                    <a:gd name="adj" fmla="val 100155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06" name="直方体 105"/>
                <p:cNvSpPr/>
                <p:nvPr/>
              </p:nvSpPr>
              <p:spPr>
                <a:xfrm>
                  <a:off x="1147764" y="2948759"/>
                  <a:ext cx="3310322" cy="1313679"/>
                </a:xfrm>
                <a:prstGeom prst="cube">
                  <a:avLst>
                    <a:gd name="adj" fmla="val 95217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07" name="AutoShape 426"/>
                <p:cNvSpPr>
                  <a:spLocks noChangeArrowheads="1"/>
                </p:cNvSpPr>
                <p:nvPr/>
              </p:nvSpPr>
              <p:spPr bwMode="auto">
                <a:xfrm>
                  <a:off x="1143000" y="2950332"/>
                  <a:ext cx="3312411" cy="1264481"/>
                </a:xfrm>
                <a:prstGeom prst="parallelogram">
                  <a:avLst>
                    <a:gd name="adj" fmla="val 99943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08" name="グループ化 398"/>
                <p:cNvGrpSpPr>
                  <a:grpSpLocks noChangeAspect="1"/>
                </p:cNvGrpSpPr>
                <p:nvPr/>
              </p:nvGrpSpPr>
              <p:grpSpPr>
                <a:xfrm>
                  <a:off x="1457344" y="4077072"/>
                  <a:ext cx="1314456" cy="368492"/>
                  <a:chOff x="5143504" y="1214422"/>
                  <a:chExt cx="2857520" cy="1019003"/>
                </a:xfrm>
              </p:grpSpPr>
              <p:grpSp>
                <p:nvGrpSpPr>
                  <p:cNvPr id="119" name="グループ化 311"/>
                  <p:cNvGrpSpPr/>
                  <p:nvPr/>
                </p:nvGrpSpPr>
                <p:grpSpPr>
                  <a:xfrm>
                    <a:off x="5143504" y="1214422"/>
                    <a:ext cx="2857520" cy="928694"/>
                    <a:chOff x="5143504" y="1214422"/>
                    <a:chExt cx="2857520" cy="928694"/>
                  </a:xfrm>
                </p:grpSpPr>
                <p:sp>
                  <p:nvSpPr>
                    <p:cNvPr id="123" name="円弧 74"/>
                    <p:cNvSpPr/>
                    <p:nvPr/>
                  </p:nvSpPr>
                  <p:spPr>
                    <a:xfrm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24" name="円弧 75"/>
                    <p:cNvSpPr/>
                    <p:nvPr/>
                  </p:nvSpPr>
                  <p:spPr>
                    <a:xfrm flipH="1"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0" name="グループ化 312"/>
                  <p:cNvGrpSpPr/>
                  <p:nvPr/>
                </p:nvGrpSpPr>
                <p:grpSpPr>
                  <a:xfrm>
                    <a:off x="5143504" y="1304731"/>
                    <a:ext cx="2857520" cy="928694"/>
                    <a:chOff x="5143504" y="1233293"/>
                    <a:chExt cx="2857520" cy="928694"/>
                  </a:xfrm>
                </p:grpSpPr>
                <p:sp>
                  <p:nvSpPr>
                    <p:cNvPr id="121" name="円弧 120"/>
                    <p:cNvSpPr/>
                    <p:nvPr/>
                  </p:nvSpPr>
                  <p:spPr>
                    <a:xfrm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22" name="円弧 73"/>
                    <p:cNvSpPr/>
                    <p:nvPr/>
                  </p:nvSpPr>
                  <p:spPr>
                    <a:xfrm flipH="1"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9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1975998" y="3568642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15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6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7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8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10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2483246" y="3065938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11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2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3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4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68" name="Oval 184"/>
              <p:cNvSpPr>
                <a:spLocks noChangeAspect="1" noChangeArrowheads="1"/>
              </p:cNvSpPr>
              <p:nvPr/>
            </p:nvSpPr>
            <p:spPr bwMode="auto">
              <a:xfrm>
                <a:off x="2035757" y="4268162"/>
                <a:ext cx="332484" cy="103668"/>
              </a:xfrm>
              <a:prstGeom prst="ellipse">
                <a:avLst/>
              </a:prstGeom>
              <a:solidFill>
                <a:srgbClr val="924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Oval 184"/>
              <p:cNvSpPr>
                <a:spLocks noChangeAspect="1" noChangeArrowheads="1"/>
              </p:cNvSpPr>
              <p:nvPr/>
            </p:nvSpPr>
            <p:spPr bwMode="auto">
              <a:xfrm>
                <a:off x="2039627" y="4234481"/>
                <a:ext cx="332484" cy="103668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0" name="グループ化 81"/>
              <p:cNvGrpSpPr/>
              <p:nvPr/>
            </p:nvGrpSpPr>
            <p:grpSpPr>
              <a:xfrm>
                <a:off x="2505107" y="2948971"/>
                <a:ext cx="4278574" cy="3181353"/>
                <a:chOff x="2412586" y="2948971"/>
                <a:chExt cx="4278574" cy="3181353"/>
              </a:xfrm>
            </p:grpSpPr>
            <p:sp>
              <p:nvSpPr>
                <p:cNvPr id="71" name="直方体 70"/>
                <p:cNvSpPr/>
                <p:nvPr/>
              </p:nvSpPr>
              <p:spPr>
                <a:xfrm>
                  <a:off x="2412588" y="2948971"/>
                  <a:ext cx="4278572" cy="2343151"/>
                </a:xfrm>
                <a:prstGeom prst="cube">
                  <a:avLst>
                    <a:gd name="adj" fmla="val 98364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72" name="AutoShape 426"/>
                <p:cNvSpPr>
                  <a:spLocks noChangeArrowheads="1"/>
                </p:cNvSpPr>
                <p:nvPr/>
              </p:nvSpPr>
              <p:spPr bwMode="auto">
                <a:xfrm>
                  <a:off x="2412586" y="2950543"/>
                  <a:ext cx="4275899" cy="2297317"/>
                </a:xfrm>
                <a:prstGeom prst="parallelogram">
                  <a:avLst>
                    <a:gd name="adj" fmla="val 99943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3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3208224" y="4581086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00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1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2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3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74" name="グループ化 398"/>
                <p:cNvGrpSpPr>
                  <a:grpSpLocks noChangeAspect="1"/>
                </p:cNvGrpSpPr>
                <p:nvPr/>
              </p:nvGrpSpPr>
              <p:grpSpPr>
                <a:xfrm>
                  <a:off x="2696313" y="5081013"/>
                  <a:ext cx="1314456" cy="368492"/>
                  <a:chOff x="5143504" y="1214422"/>
                  <a:chExt cx="2857520" cy="1019003"/>
                </a:xfrm>
              </p:grpSpPr>
              <p:grpSp>
                <p:nvGrpSpPr>
                  <p:cNvPr id="91" name="グループ化 311"/>
                  <p:cNvGrpSpPr/>
                  <p:nvPr/>
                </p:nvGrpSpPr>
                <p:grpSpPr>
                  <a:xfrm>
                    <a:off x="5143504" y="1214422"/>
                    <a:ext cx="2857520" cy="928694"/>
                    <a:chOff x="5143504" y="1214422"/>
                    <a:chExt cx="2857520" cy="928694"/>
                  </a:xfrm>
                </p:grpSpPr>
                <p:sp>
                  <p:nvSpPr>
                    <p:cNvPr id="98" name="円弧 97"/>
                    <p:cNvSpPr/>
                    <p:nvPr/>
                  </p:nvSpPr>
                  <p:spPr>
                    <a:xfrm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99" name="円弧 98"/>
                    <p:cNvSpPr/>
                    <p:nvPr/>
                  </p:nvSpPr>
                  <p:spPr>
                    <a:xfrm flipH="1"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2" name="グループ化 312"/>
                  <p:cNvGrpSpPr/>
                  <p:nvPr/>
                </p:nvGrpSpPr>
                <p:grpSpPr>
                  <a:xfrm>
                    <a:off x="5143504" y="1304731"/>
                    <a:ext cx="2857520" cy="928694"/>
                    <a:chOff x="5143504" y="1233293"/>
                    <a:chExt cx="2857520" cy="928694"/>
                  </a:xfrm>
                </p:grpSpPr>
                <p:sp>
                  <p:nvSpPr>
                    <p:cNvPr id="96" name="円弧 95"/>
                    <p:cNvSpPr/>
                    <p:nvPr/>
                  </p:nvSpPr>
                  <p:spPr>
                    <a:xfrm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97" name="円弧 96"/>
                    <p:cNvSpPr/>
                    <p:nvPr/>
                  </p:nvSpPr>
                  <p:spPr>
                    <a:xfrm flipH="1"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3" name="グループ化 315"/>
                  <p:cNvGrpSpPr>
                    <a:grpSpLocks noChangeAspect="1"/>
                  </p:cNvGrpSpPr>
                  <p:nvPr/>
                </p:nvGrpSpPr>
                <p:grpSpPr>
                  <a:xfrm>
                    <a:off x="6194452" y="1593597"/>
                    <a:ext cx="714380" cy="282670"/>
                    <a:chOff x="5143504" y="1321461"/>
                    <a:chExt cx="2857520" cy="1130674"/>
                  </a:xfrm>
                  <a:solidFill>
                    <a:srgbClr val="CC6600"/>
                  </a:solidFill>
                </p:grpSpPr>
                <p:sp>
                  <p:nvSpPr>
                    <p:cNvPr id="94" name="円弧 93"/>
                    <p:cNvSpPr/>
                    <p:nvPr/>
                  </p:nvSpPr>
                  <p:spPr>
                    <a:xfrm>
                      <a:off x="5143504" y="1321461"/>
                      <a:ext cx="2857520" cy="113067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95" name="円弧 94"/>
                    <p:cNvSpPr/>
                    <p:nvPr/>
                  </p:nvSpPr>
                  <p:spPr>
                    <a:xfrm flipH="1">
                      <a:off x="5143504" y="1321461"/>
                      <a:ext cx="2857520" cy="113067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5" name="正方形/長方形 20"/>
                <p:cNvSpPr/>
                <p:nvPr/>
              </p:nvSpPr>
              <p:spPr>
                <a:xfrm>
                  <a:off x="3180704" y="5273184"/>
                  <a:ext cx="328612" cy="857140"/>
                </a:xfrm>
                <a:prstGeom prst="rect">
                  <a:avLst/>
                </a:prstGeom>
                <a:solidFill>
                  <a:srgbClr val="9249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76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3701824" y="4078382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87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8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9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0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77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4209072" y="3568854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83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4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5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6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78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4716320" y="3066150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79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0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1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2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6" name="平行四辺形 5"/>
            <p:cNvSpPr/>
            <p:nvPr/>
          </p:nvSpPr>
          <p:spPr>
            <a:xfrm>
              <a:off x="107504" y="277818"/>
              <a:ext cx="8928992" cy="2300287"/>
            </a:xfrm>
            <a:prstGeom prst="parallelogram">
              <a:avLst>
                <a:gd name="adj" fmla="val 100155"/>
              </a:avLst>
            </a:prstGeom>
            <a:gradFill>
              <a:gsLst>
                <a:gs pos="16000">
                  <a:schemeClr val="bg1"/>
                </a:gs>
                <a:gs pos="35000">
                  <a:srgbClr val="00C0C0"/>
                </a:gs>
                <a:gs pos="50000">
                  <a:schemeClr val="bg1"/>
                </a:gs>
                <a:gs pos="65000">
                  <a:srgbClr val="00C0C0"/>
                </a:gs>
                <a:gs pos="86000">
                  <a:schemeClr val="bg1"/>
                </a:gs>
              </a:gsLst>
              <a:lin ang="2700000" scaled="0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Drift plane</a:t>
              </a:r>
              <a:endParaRPr kumimoji="1" lang="ja-JP" alt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1374402" y="3685094"/>
              <a:ext cx="855241" cy="5760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2051720" y="3068960"/>
              <a:ext cx="249931" cy="40011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827584" y="3356992"/>
              <a:ext cx="112274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050" dirty="0" smtClean="0">
                  <a:latin typeface="Times New Roman" pitchFamily="18" charset="0"/>
                  <a:cs typeface="Times New Roman" pitchFamily="18" charset="0"/>
                </a:rPr>
                <a:t>Anode</a:t>
              </a:r>
              <a:endParaRPr kumimoji="1" lang="ja-JP" altLang="en-US" sz="10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071992" y="2636912"/>
              <a:ext cx="3094436" cy="5078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dirty="0" smtClean="0">
                  <a:latin typeface="Times New Roman" pitchFamily="18" charset="0"/>
                  <a:cs typeface="Times New Roman" pitchFamily="18" charset="0"/>
                </a:rPr>
                <a:t>Resistive cathode</a:t>
              </a:r>
              <a:r>
                <a:rPr kumimoji="1" lang="ja-JP" altLang="en-US" sz="1050" dirty="0" smtClean="0">
                  <a:latin typeface="Times New Roman" pitchFamily="18" charset="0"/>
                  <a:cs typeface="Times New Roman" pitchFamily="18" charset="0"/>
                </a:rPr>
                <a:t>　</a:t>
              </a:r>
              <a:r>
                <a:rPr lang="en-US" altLang="ja-JP" sz="1050" dirty="0" smtClean="0">
                  <a:latin typeface="Times New Roman" pitchFamily="18" charset="0"/>
                  <a:cs typeface="Times New Roman" pitchFamily="18" charset="0"/>
                </a:rPr>
                <a:t>(-HV)</a:t>
              </a:r>
              <a:endParaRPr kumimoji="1" lang="ja-JP" altLang="en-US" sz="105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755576" y="5229200"/>
              <a:ext cx="144016" cy="115212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>
              <a:off x="323528" y="6237311"/>
              <a:ext cx="2164696" cy="5078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050" dirty="0" smtClean="0">
                  <a:latin typeface="Times New Roman" pitchFamily="18" charset="0"/>
                  <a:cs typeface="Times New Roman" pitchFamily="18" charset="0"/>
                </a:rPr>
                <a:t>Pickup </a:t>
              </a:r>
              <a:r>
                <a:rPr kumimoji="1" lang="en-US" altLang="ja-JP" sz="1050" dirty="0" smtClean="0">
                  <a:latin typeface="Times New Roman" pitchFamily="18" charset="0"/>
                  <a:cs typeface="Times New Roman" pitchFamily="18" charset="0"/>
                </a:rPr>
                <a:t>electrode</a:t>
              </a:r>
              <a:endParaRPr kumimoji="1" lang="ja-JP" altLang="en-US" sz="10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07504" y="3645023"/>
              <a:ext cx="1366400" cy="861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050" dirty="0" smtClean="0">
                  <a:latin typeface="Times New Roman" pitchFamily="18" charset="0"/>
                  <a:cs typeface="Times New Roman" pitchFamily="18" charset="0"/>
                </a:rPr>
                <a:t>Thin</a:t>
              </a:r>
            </a:p>
            <a:p>
              <a:r>
                <a:rPr lang="en-US" altLang="ja-JP" sz="1050" dirty="0" smtClean="0">
                  <a:latin typeface="Times New Roman" pitchFamily="18" charset="0"/>
                  <a:cs typeface="Times New Roman" pitchFamily="18" charset="0"/>
                </a:rPr>
                <a:t>substrate</a:t>
              </a:r>
              <a:endParaRPr kumimoji="1" lang="ja-JP" altLang="en-US" sz="105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827584" y="4293096"/>
              <a:ext cx="504056" cy="21602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グループ化 320"/>
            <p:cNvGrpSpPr/>
            <p:nvPr/>
          </p:nvGrpSpPr>
          <p:grpSpPr>
            <a:xfrm>
              <a:off x="5489886" y="2564904"/>
              <a:ext cx="2250466" cy="576064"/>
              <a:chOff x="3725834" y="2893006"/>
              <a:chExt cx="2250466" cy="576064"/>
            </a:xfrm>
          </p:grpSpPr>
          <p:cxnSp>
            <p:nvCxnSpPr>
              <p:cNvPr id="46" name="直線コネクタ 45"/>
              <p:cNvCxnSpPr/>
              <p:nvPr/>
            </p:nvCxnSpPr>
            <p:spPr>
              <a:xfrm>
                <a:off x="3725834" y="2893006"/>
                <a:ext cx="0" cy="5760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矢印コネクタ 46"/>
              <p:cNvCxnSpPr/>
              <p:nvPr/>
            </p:nvCxnSpPr>
            <p:spPr>
              <a:xfrm flipH="1">
                <a:off x="5256220" y="3109030"/>
                <a:ext cx="72008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テキスト ボックス 47"/>
              <p:cNvSpPr txBox="1"/>
              <p:nvPr/>
            </p:nvSpPr>
            <p:spPr>
              <a:xfrm>
                <a:off x="4364942" y="2898050"/>
                <a:ext cx="1231748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kumimoji="1" lang="en-US" altLang="ja-JP" sz="1050" dirty="0" smtClean="0">
                    <a:latin typeface="Times New Roman" pitchFamily="18" charset="0"/>
                    <a:cs typeface="Times New Roman" pitchFamily="18" charset="0"/>
                  </a:rPr>
                  <a:t>00 </a:t>
                </a:r>
                <a:r>
                  <a:rPr kumimoji="1" lang="el-GR" altLang="ja-JP" sz="1050" dirty="0" smtClean="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kumimoji="1" lang="en-US" altLang="ja-JP" sz="1050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1" lang="ja-JP" altLang="en-US" sz="105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9" name="直線コネクタ 48"/>
              <p:cNvCxnSpPr/>
              <p:nvPr/>
            </p:nvCxnSpPr>
            <p:spPr>
              <a:xfrm>
                <a:off x="5976300" y="2893006"/>
                <a:ext cx="0" cy="5760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矢印コネクタ 49"/>
              <p:cNvCxnSpPr/>
              <p:nvPr/>
            </p:nvCxnSpPr>
            <p:spPr>
              <a:xfrm>
                <a:off x="3725834" y="3109030"/>
                <a:ext cx="72008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直線コネクタ 15"/>
            <p:cNvCxnSpPr/>
            <p:nvPr/>
          </p:nvCxnSpPr>
          <p:spPr>
            <a:xfrm flipH="1">
              <a:off x="2843808" y="5661248"/>
              <a:ext cx="216024" cy="6480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2339752" y="6237311"/>
              <a:ext cx="209416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050" dirty="0" smtClean="0">
                  <a:latin typeface="Times New Roman" pitchFamily="18" charset="0"/>
                  <a:cs typeface="Times New Roman" pitchFamily="18" charset="0"/>
                </a:rPr>
                <a:t>Thick substrate</a:t>
              </a:r>
              <a:endParaRPr kumimoji="1" lang="ja-JP" altLang="en-US" sz="10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8" name="グループ化 331"/>
            <p:cNvGrpSpPr/>
            <p:nvPr/>
          </p:nvGrpSpPr>
          <p:grpSpPr>
            <a:xfrm>
              <a:off x="5273907" y="6165016"/>
              <a:ext cx="1090684" cy="690209"/>
              <a:chOff x="3743764" y="4653136"/>
              <a:chExt cx="1090684" cy="690209"/>
            </a:xfrm>
          </p:grpSpPr>
          <p:cxnSp>
            <p:nvCxnSpPr>
              <p:cNvPr id="41" name="直線コネクタ 40"/>
              <p:cNvCxnSpPr/>
              <p:nvPr/>
            </p:nvCxnSpPr>
            <p:spPr>
              <a:xfrm>
                <a:off x="3978006" y="4653136"/>
                <a:ext cx="0" cy="28803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 flipH="1">
                <a:off x="3761982" y="4797152"/>
                <a:ext cx="216024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テキスト ボックス 42"/>
              <p:cNvSpPr txBox="1"/>
              <p:nvPr/>
            </p:nvSpPr>
            <p:spPr>
              <a:xfrm>
                <a:off x="3743764" y="4820126"/>
                <a:ext cx="1090684" cy="5232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kumimoji="1" lang="en-US" altLang="ja-JP" sz="1050" dirty="0" smtClean="0">
                    <a:latin typeface="Times New Roman" pitchFamily="18" charset="0"/>
                    <a:cs typeface="Times New Roman" pitchFamily="18" charset="0"/>
                  </a:rPr>
                  <a:t>0 </a:t>
                </a:r>
                <a:r>
                  <a:rPr kumimoji="1" lang="el-GR" altLang="ja-JP" sz="1050" dirty="0" smtClean="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kumimoji="1" lang="en-US" altLang="ja-JP" sz="1050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1" lang="ja-JP" altLang="en-US" sz="105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4" name="直線コネクタ 43"/>
              <p:cNvCxnSpPr/>
              <p:nvPr/>
            </p:nvCxnSpPr>
            <p:spPr>
              <a:xfrm>
                <a:off x="4310863" y="4653136"/>
                <a:ext cx="0" cy="28803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矢印コネクタ 44"/>
              <p:cNvCxnSpPr/>
              <p:nvPr/>
            </p:nvCxnSpPr>
            <p:spPr>
              <a:xfrm>
                <a:off x="4310863" y="4797152"/>
                <a:ext cx="216024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337"/>
            <p:cNvGrpSpPr/>
            <p:nvPr/>
          </p:nvGrpSpPr>
          <p:grpSpPr>
            <a:xfrm>
              <a:off x="7812360" y="5013176"/>
              <a:ext cx="1080120" cy="216024"/>
              <a:chOff x="5076056" y="5661248"/>
              <a:chExt cx="1080120" cy="216024"/>
            </a:xfrm>
          </p:grpSpPr>
          <p:cxnSp>
            <p:nvCxnSpPr>
              <p:cNvPr id="35" name="直線コネクタ 34"/>
              <p:cNvCxnSpPr/>
              <p:nvPr/>
            </p:nvCxnSpPr>
            <p:spPr>
              <a:xfrm>
                <a:off x="5076056" y="5767160"/>
                <a:ext cx="28803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>
                <a:off x="5436096" y="5767160"/>
                <a:ext cx="28803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>
                <a:off x="5364088" y="5661248"/>
                <a:ext cx="0" cy="21602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>
                <a:off x="5436096" y="5661248"/>
                <a:ext cx="0" cy="21602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二等辺三角形 38"/>
              <p:cNvSpPr/>
              <p:nvPr/>
            </p:nvSpPr>
            <p:spPr>
              <a:xfrm rot="5400000">
                <a:off x="5760132" y="5625244"/>
                <a:ext cx="216024" cy="288032"/>
              </a:xfrm>
              <a:prstGeom prst="triangl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cxnSp>
            <p:nvCxnSpPr>
              <p:cNvPr id="40" name="直線コネクタ 39"/>
              <p:cNvCxnSpPr/>
              <p:nvPr/>
            </p:nvCxnSpPr>
            <p:spPr>
              <a:xfrm>
                <a:off x="6012160" y="5767163"/>
                <a:ext cx="144016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グループ化 344"/>
            <p:cNvGrpSpPr/>
            <p:nvPr/>
          </p:nvGrpSpPr>
          <p:grpSpPr>
            <a:xfrm>
              <a:off x="7308304" y="5517232"/>
              <a:ext cx="1080120" cy="216024"/>
              <a:chOff x="5076056" y="5661248"/>
              <a:chExt cx="1080120" cy="216024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>
                <a:off x="5076056" y="5767160"/>
                <a:ext cx="28803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>
                <a:off x="5436096" y="5767160"/>
                <a:ext cx="28803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>
                <a:off x="5364088" y="5661248"/>
                <a:ext cx="0" cy="21602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>
                <a:off x="5436096" y="5661248"/>
                <a:ext cx="0" cy="21602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二等辺三角形 32"/>
              <p:cNvSpPr/>
              <p:nvPr/>
            </p:nvSpPr>
            <p:spPr>
              <a:xfrm rot="5400000">
                <a:off x="5760132" y="5625244"/>
                <a:ext cx="216024" cy="288032"/>
              </a:xfrm>
              <a:prstGeom prst="triangl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cxnSp>
            <p:nvCxnSpPr>
              <p:cNvPr id="34" name="直線コネクタ 33"/>
              <p:cNvCxnSpPr/>
              <p:nvPr/>
            </p:nvCxnSpPr>
            <p:spPr>
              <a:xfrm>
                <a:off x="6012160" y="5767163"/>
                <a:ext cx="144016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グループ化 358"/>
            <p:cNvGrpSpPr/>
            <p:nvPr/>
          </p:nvGrpSpPr>
          <p:grpSpPr>
            <a:xfrm rot="10800000">
              <a:off x="3923928" y="5421899"/>
              <a:ext cx="347173" cy="581459"/>
              <a:chOff x="8236318" y="2186003"/>
              <a:chExt cx="347173" cy="581459"/>
            </a:xfrm>
          </p:grpSpPr>
          <p:cxnSp>
            <p:nvCxnSpPr>
              <p:cNvPr id="26" name="直線コネクタ 25"/>
              <p:cNvCxnSpPr/>
              <p:nvPr/>
            </p:nvCxnSpPr>
            <p:spPr>
              <a:xfrm rot="18811902">
                <a:off x="8092302" y="2623446"/>
                <a:ext cx="28803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二等辺三角形 26"/>
              <p:cNvSpPr/>
              <p:nvPr/>
            </p:nvSpPr>
            <p:spPr>
              <a:xfrm rot="2611902">
                <a:off x="8328212" y="2272055"/>
                <a:ext cx="216024" cy="288032"/>
              </a:xfrm>
              <a:prstGeom prst="triangl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cxnSp>
            <p:nvCxnSpPr>
              <p:cNvPr id="28" name="直線コネクタ 27"/>
              <p:cNvCxnSpPr/>
              <p:nvPr/>
            </p:nvCxnSpPr>
            <p:spPr>
              <a:xfrm rot="18811902">
                <a:off x="8511483" y="2258011"/>
                <a:ext cx="144016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グループ化 359"/>
            <p:cNvGrpSpPr/>
            <p:nvPr/>
          </p:nvGrpSpPr>
          <p:grpSpPr>
            <a:xfrm rot="10800000">
              <a:off x="1632538" y="5373216"/>
              <a:ext cx="347173" cy="581459"/>
              <a:chOff x="8236318" y="2186003"/>
              <a:chExt cx="347173" cy="581459"/>
            </a:xfrm>
          </p:grpSpPr>
          <p:cxnSp>
            <p:nvCxnSpPr>
              <p:cNvPr id="23" name="直線コネクタ 22"/>
              <p:cNvCxnSpPr/>
              <p:nvPr/>
            </p:nvCxnSpPr>
            <p:spPr>
              <a:xfrm rot="18811902">
                <a:off x="8092302" y="2623446"/>
                <a:ext cx="28803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二等辺三角形 23"/>
              <p:cNvSpPr/>
              <p:nvPr/>
            </p:nvSpPr>
            <p:spPr>
              <a:xfrm rot="2611902">
                <a:off x="8328212" y="2272055"/>
                <a:ext cx="216024" cy="288032"/>
              </a:xfrm>
              <a:prstGeom prst="triangl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cxnSp>
            <p:nvCxnSpPr>
              <p:cNvPr id="25" name="直線コネクタ 24"/>
              <p:cNvCxnSpPr/>
              <p:nvPr/>
            </p:nvCxnSpPr>
            <p:spPr>
              <a:xfrm rot="18811902">
                <a:off x="8511483" y="2258011"/>
                <a:ext cx="144016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8" name="図 19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241237" cy="3180928"/>
          </a:xfrm>
          <a:prstGeom prst="rect">
            <a:avLst/>
          </a:prstGeom>
        </p:spPr>
      </p:pic>
      <p:pic>
        <p:nvPicPr>
          <p:cNvPr id="197" name="図 19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20290" r="18841" b="19228"/>
          <a:stretch/>
        </p:blipFill>
        <p:spPr>
          <a:xfrm>
            <a:off x="5796136" y="4509120"/>
            <a:ext cx="2795030" cy="2073091"/>
          </a:xfrm>
          <a:prstGeom prst="rect">
            <a:avLst/>
          </a:prstGeom>
        </p:spPr>
      </p:pic>
      <p:sp>
        <p:nvSpPr>
          <p:cNvPr id="199" name="日付プレースホルダ 19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200" name="スライド番号プレースホルダ 1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41A1C-8F10-4197-8DFA-D32D3C0AFBB1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201" name="フッター プレースホルダ 20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87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81328"/>
            <a:ext cx="4765940" cy="4525963"/>
          </a:xfrm>
        </p:spPr>
        <p:txBody>
          <a:bodyPr/>
          <a:lstStyle/>
          <a:p>
            <a:r>
              <a:rPr lang="en-US" altLang="ja-JP" dirty="0" smtClean="0"/>
              <a:t>The etching for remained resist is effected only from side</a:t>
            </a:r>
          </a:p>
          <a:p>
            <a:r>
              <a:rPr kumimoji="1" lang="en-US" altLang="ja-JP" dirty="0" smtClean="0"/>
              <a:t>For large area (&gt; 5mm) of masked area, those mask cannot be removed</a:t>
            </a: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 DLC remained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problem in liftoff method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879596" y="3462516"/>
            <a:ext cx="2952328" cy="504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Substrate (polyimide)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031996" y="3246492"/>
            <a:ext cx="927720" cy="2076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760188" y="3246492"/>
            <a:ext cx="927720" cy="2076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023612" y="3174484"/>
            <a:ext cx="927720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751804" y="3174484"/>
            <a:ext cx="927720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959716" y="3390508"/>
            <a:ext cx="792088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879596" y="3390508"/>
            <a:ext cx="144016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8687908" y="3390508"/>
            <a:ext cx="144016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5879596" y="4830668"/>
            <a:ext cx="2952328" cy="504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Substrate (polyimide)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959716" y="4758660"/>
            <a:ext cx="792088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879596" y="4758660"/>
            <a:ext cx="144016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8687908" y="4758660"/>
            <a:ext cx="144016" cy="7200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72100" y="4022901"/>
            <a:ext cx="408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DLC and resist can be remained</a:t>
            </a:r>
          </a:p>
          <a:p>
            <a:r>
              <a:rPr lang="en-US" altLang="ja-JP" dirty="0" smtClean="0"/>
              <a:t>In thick (negative) pattern</a:t>
            </a:r>
            <a:endParaRPr kumimoji="1" lang="ja-JP" altLang="en-US" dirty="0"/>
          </a:p>
        </p:txBody>
      </p:sp>
      <p:sp>
        <p:nvSpPr>
          <p:cNvPr id="23" name="曲折矢印 22"/>
          <p:cNvSpPr/>
          <p:nvPr/>
        </p:nvSpPr>
        <p:spPr>
          <a:xfrm rot="10800000" flipH="1">
            <a:off x="5276120" y="2741672"/>
            <a:ext cx="662940" cy="716652"/>
          </a:xfrm>
          <a:prstGeom prst="bentArrow">
            <a:avLst>
              <a:gd name="adj1" fmla="val 15805"/>
              <a:gd name="adj2" fmla="val 25000"/>
              <a:gd name="adj3" fmla="val 25000"/>
              <a:gd name="adj4" fmla="val 4375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89190" y="2336336"/>
            <a:ext cx="326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Etching the resist from side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8039100" y="4545059"/>
            <a:ext cx="405164" cy="79628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台形 26"/>
          <p:cNvSpPr/>
          <p:nvPr/>
        </p:nvSpPr>
        <p:spPr>
          <a:xfrm rot="10800000">
            <a:off x="8039100" y="4624688"/>
            <a:ext cx="405164" cy="205980"/>
          </a:xfrm>
          <a:prstGeom prst="trapezoid">
            <a:avLst>
              <a:gd name="adj" fmla="val 80954"/>
            </a:avLst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 rot="19071279">
            <a:off x="7825964" y="4644659"/>
            <a:ext cx="239337" cy="49146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3" y="4454542"/>
            <a:ext cx="2786745" cy="231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3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Manufacturing process of resistive m-PIC (2017-2018)</a:t>
            </a:r>
            <a:endParaRPr kumimoji="1" lang="ja-JP" altLang="en-US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166" b="27813"/>
          <a:stretch/>
        </p:blipFill>
        <p:spPr bwMode="auto">
          <a:xfrm>
            <a:off x="554867" y="1690689"/>
            <a:ext cx="2520000" cy="493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708" r="49618"/>
          <a:stretch/>
        </p:blipFill>
        <p:spPr bwMode="auto">
          <a:xfrm>
            <a:off x="3448911" y="1760935"/>
            <a:ext cx="2520000" cy="195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139" t="43890"/>
          <a:stretch/>
        </p:blipFill>
        <p:spPr bwMode="auto">
          <a:xfrm>
            <a:off x="6342955" y="1859967"/>
            <a:ext cx="2520000" cy="390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151" t="4343" b="55443"/>
          <a:stretch/>
        </p:blipFill>
        <p:spPr bwMode="auto">
          <a:xfrm>
            <a:off x="3448911" y="3782151"/>
            <a:ext cx="2520000" cy="280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楕円 10"/>
          <p:cNvSpPr/>
          <p:nvPr/>
        </p:nvSpPr>
        <p:spPr>
          <a:xfrm>
            <a:off x="6042660" y="1690689"/>
            <a:ext cx="3002280" cy="22488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6462423" y="1490635"/>
            <a:ext cx="247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Liftoff using metal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960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13/05/2019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t>A. Ochi, RCGD2019@Bari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41A1C-8F10-4197-8DFA-D32D3C0AFBB1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Connection between metal &amp; DLC</a:t>
            </a:r>
            <a:endParaRPr kumimoji="1" lang="ja-JP" alt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43333A0-95AA-9A4A-8AB5-B325D471D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8813" y="2355046"/>
            <a:ext cx="5666002" cy="259228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00661" y="393922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Anode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6524" y="3219142"/>
            <a:ext cx="295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Cathode Pickup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8532" y="2427054"/>
            <a:ext cx="243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DLC cathode</a:t>
            </a:r>
            <a:endParaRPr kumimoji="1" lang="ja-JP" altLang="en-US" sz="2800" dirty="0"/>
          </a:p>
        </p:txBody>
      </p:sp>
      <p:cxnSp>
        <p:nvCxnSpPr>
          <p:cNvPr id="11" name="直線矢印コネクタ 10"/>
          <p:cNvCxnSpPr>
            <a:stCxn id="10" idx="3"/>
          </p:cNvCxnSpPr>
          <p:nvPr/>
        </p:nvCxnSpPr>
        <p:spPr>
          <a:xfrm>
            <a:off x="3086099" y="2688664"/>
            <a:ext cx="298738" cy="984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9" idx="3"/>
          </p:cNvCxnSpPr>
          <p:nvPr/>
        </p:nvCxnSpPr>
        <p:spPr>
          <a:xfrm flipV="1">
            <a:off x="3528853" y="3147134"/>
            <a:ext cx="1080120" cy="3336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2952789" y="3939224"/>
            <a:ext cx="1440160" cy="2160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48533" y="462416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Anode readout</a:t>
            </a:r>
            <a:endParaRPr kumimoji="1" lang="ja-JP" altLang="en-US" sz="2800" dirty="0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3528853" y="4443278"/>
            <a:ext cx="1080120" cy="4671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927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Prototype Chamber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1118" y="1402054"/>
            <a:ext cx="6587490" cy="2911562"/>
          </a:xfrm>
        </p:spPr>
        <p:txBody>
          <a:bodyPr>
            <a:normAutofit/>
          </a:bodyPr>
          <a:lstStyle/>
          <a:p>
            <a:pPr lvl="1"/>
            <a:r>
              <a:rPr lang="en-US" altLang="ja-JP" sz="2000" dirty="0"/>
              <a:t>Detection area:  10 cm X 10 cm</a:t>
            </a:r>
          </a:p>
          <a:p>
            <a:pPr lvl="1"/>
            <a:r>
              <a:rPr lang="en-US" altLang="ja-JP" sz="2000" dirty="0"/>
              <a:t>2-dimensional,  400 </a:t>
            </a:r>
            <a:r>
              <a:rPr lang="en-US" altLang="ja-JP" sz="2000" dirty="0">
                <a:latin typeface="Symbol" pitchFamily="18" charset="2"/>
              </a:rPr>
              <a:t>m</a:t>
            </a:r>
            <a:r>
              <a:rPr lang="en-US" altLang="ja-JP" sz="2000" dirty="0"/>
              <a:t>m spacing</a:t>
            </a:r>
          </a:p>
          <a:p>
            <a:pPr lvl="1"/>
            <a:r>
              <a:rPr lang="en-US" altLang="ja-JP" sz="2000" dirty="0"/>
              <a:t>Cathode: </a:t>
            </a:r>
            <a:r>
              <a:rPr lang="en-US" altLang="ja-JP" sz="2000" i="1" dirty="0">
                <a:latin typeface="Symbol" pitchFamily="18" charset="2"/>
              </a:rPr>
              <a:t>f</a:t>
            </a:r>
            <a:r>
              <a:rPr lang="en-US" altLang="ja-JP" sz="2000" dirty="0"/>
              <a:t>270 </a:t>
            </a:r>
            <a:r>
              <a:rPr lang="en-US" altLang="ja-JP" sz="2000" dirty="0">
                <a:latin typeface="Symbol" pitchFamily="18" charset="2"/>
              </a:rPr>
              <a:t>m</a:t>
            </a:r>
            <a:r>
              <a:rPr lang="en-US" altLang="ja-JP" sz="2000" dirty="0"/>
              <a:t>m</a:t>
            </a:r>
          </a:p>
          <a:p>
            <a:pPr lvl="1"/>
            <a:r>
              <a:rPr lang="en-US" altLang="ja-JP" sz="2000" dirty="0"/>
              <a:t>Anode: </a:t>
            </a:r>
            <a:r>
              <a:rPr lang="en-US" altLang="ja-JP" sz="2000" i="1" dirty="0">
                <a:latin typeface="Symbol" pitchFamily="18" charset="2"/>
              </a:rPr>
              <a:t>f</a:t>
            </a:r>
            <a:r>
              <a:rPr lang="en-US" altLang="ja-JP" sz="2000" dirty="0"/>
              <a:t>50 </a:t>
            </a:r>
            <a:r>
              <a:rPr lang="en-US" altLang="ja-JP" sz="2000" dirty="0">
                <a:latin typeface="Symbol" pitchFamily="18" charset="2"/>
              </a:rPr>
              <a:t>m</a:t>
            </a:r>
            <a:r>
              <a:rPr lang="en-US" altLang="ja-JP" sz="2000" dirty="0"/>
              <a:t>m</a:t>
            </a:r>
          </a:p>
          <a:p>
            <a:pPr lvl="1"/>
            <a:r>
              <a:rPr lang="en-US" altLang="ja-JP" dirty="0"/>
              <a:t>256 x 256 readout</a:t>
            </a:r>
          </a:p>
          <a:p>
            <a:pPr lvl="2"/>
            <a:r>
              <a:rPr lang="en-US" altLang="ja-JP" dirty="0"/>
              <a:t>With APV25 + SRS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1695" y="1275632"/>
            <a:ext cx="3967680" cy="205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/>
          <a:srcRect b="22980"/>
          <a:stretch/>
        </p:blipFill>
        <p:spPr>
          <a:xfrm>
            <a:off x="240457" y="3457255"/>
            <a:ext cx="4914214" cy="3305677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2622441" y="4981212"/>
            <a:ext cx="1388717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 flipH="1">
            <a:off x="2979504" y="4559653"/>
            <a:ext cx="125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2mm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13/05/2019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RCGD2019@Bari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BE7B-38DB-4615-92E4-AFB1BD24E9F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341373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2209</TotalTime>
  <Words>426</Words>
  <Application>Microsoft Office PowerPoint</Application>
  <PresentationFormat>画面に合わせる (4:3)</PresentationFormat>
  <Paragraphs>111</Paragraphs>
  <Slides>13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13</vt:i4>
      </vt:variant>
    </vt:vector>
  </HeadingPairs>
  <TitlesOfParts>
    <vt:vector size="28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Lucida Sans Unicode</vt:lpstr>
      <vt:lpstr>Symbol</vt:lpstr>
      <vt:lpstr>Times New Roman</vt:lpstr>
      <vt:lpstr>Verdana</vt:lpstr>
      <vt:lpstr>Wingdings</vt:lpstr>
      <vt:lpstr>Wingdings 2</vt:lpstr>
      <vt:lpstr>Wingdings 3</vt:lpstr>
      <vt:lpstr>Office テーマ</vt:lpstr>
      <vt:lpstr>ビジネス</vt:lpstr>
      <vt:lpstr>Micro Patterning Techniques on m-PIC (and MM etc.) </vt:lpstr>
      <vt:lpstr>Micro patterning technique</vt:lpstr>
      <vt:lpstr>Liftoff process using sputtering</vt:lpstr>
      <vt:lpstr>Enlarged picture of  resistive strip foil</vt:lpstr>
      <vt:lpstr>DLC u-PIC in previous production</vt:lpstr>
      <vt:lpstr>The problem in liftoff method</vt:lpstr>
      <vt:lpstr>Manufacturing process of resistive m-PIC (2017-2018)</vt:lpstr>
      <vt:lpstr>Connection between metal &amp; DLC</vt:lpstr>
      <vt:lpstr>Prototype Chamber</vt:lpstr>
      <vt:lpstr>Signals with / without zigzag connection (HV bias)</vt:lpstr>
      <vt:lpstr>PowerPoint プレゼンテーション</vt:lpstr>
      <vt:lpstr>Imaging using u-PIC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Patterning Techniques on m-PIC (and MM)</dc:title>
  <dc:creator>Atsuhiko Ochi</dc:creator>
  <cp:lastModifiedBy>Atsuhiko Ochi</cp:lastModifiedBy>
  <cp:revision>17</cp:revision>
  <dcterms:created xsi:type="dcterms:W3CDTF">2019-05-11T08:51:09Z</dcterms:created>
  <dcterms:modified xsi:type="dcterms:W3CDTF">2019-05-13T14:13:26Z</dcterms:modified>
</cp:coreProperties>
</file>