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0"/>
    <p:restoredTop sz="87861"/>
  </p:normalViewPr>
  <p:slideViewPr>
    <p:cSldViewPr snapToGrid="0" snapToObjects="1" showGuides="1">
      <p:cViewPr>
        <p:scale>
          <a:sx n="100" d="100"/>
          <a:sy n="100" d="100"/>
        </p:scale>
        <p:origin x="1192" y="176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30FD-0272-7849-AD8A-640BD473069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C330-2EB6-5F45-9A87-C693CB046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92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30FD-0272-7849-AD8A-640BD473069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C330-2EB6-5F45-9A87-C693CB046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2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30FD-0272-7849-AD8A-640BD473069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C330-2EB6-5F45-9A87-C693CB046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55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30FD-0272-7849-AD8A-640BD473069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C330-2EB6-5F45-9A87-C693CB046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23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30FD-0272-7849-AD8A-640BD473069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C330-2EB6-5F45-9A87-C693CB046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2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30FD-0272-7849-AD8A-640BD473069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C330-2EB6-5F45-9A87-C693CB046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46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30FD-0272-7849-AD8A-640BD473069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C330-2EB6-5F45-9A87-C693CB046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02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30FD-0272-7849-AD8A-640BD473069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C330-2EB6-5F45-9A87-C693CB046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42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30FD-0272-7849-AD8A-640BD473069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C330-2EB6-5F45-9A87-C693CB046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84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30FD-0272-7849-AD8A-640BD473069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C330-2EB6-5F45-9A87-C693CB046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41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30FD-0272-7849-AD8A-640BD473069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C330-2EB6-5F45-9A87-C693CB046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10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30FD-0272-7849-AD8A-640BD473069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6C330-2EB6-5F45-9A87-C693CB046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15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24B079-A5E5-BF44-B7A7-C67AA6278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9" t="5195"/>
          <a:stretch/>
        </p:blipFill>
        <p:spPr>
          <a:xfrm>
            <a:off x="409575" y="441551"/>
            <a:ext cx="1419226" cy="7860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932E28-1154-C643-A070-CD5A6B92CC27}"/>
              </a:ext>
            </a:extLst>
          </p:cNvPr>
          <p:cNvSpPr txBox="1"/>
          <p:nvPr/>
        </p:nvSpPr>
        <p:spPr>
          <a:xfrm>
            <a:off x="1958200" y="1971676"/>
            <a:ext cx="522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Characterization and Optimization of the 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PMQDs for the SIDDHARTA-2 IR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85197D-735B-6345-BA35-A19BF3A1BEA0}"/>
              </a:ext>
            </a:extLst>
          </p:cNvPr>
          <p:cNvSpPr txBox="1"/>
          <p:nvPr/>
        </p:nvSpPr>
        <p:spPr>
          <a:xfrm>
            <a:off x="3647932" y="5943600"/>
            <a:ext cx="184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January 11</a:t>
            </a:r>
            <a:r>
              <a:rPr lang="en-GB" baseline="30000" dirty="0"/>
              <a:t>th</a:t>
            </a:r>
            <a:r>
              <a:rPr lang="en-GB" dirty="0"/>
              <a:t>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A6AC4-9DFC-5D40-BF82-D08D8C1CD91E}"/>
              </a:ext>
            </a:extLst>
          </p:cNvPr>
          <p:cNvSpPr txBox="1"/>
          <p:nvPr/>
        </p:nvSpPr>
        <p:spPr>
          <a:xfrm>
            <a:off x="4029991" y="3685996"/>
            <a:ext cx="108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C. </a:t>
            </a:r>
            <a:r>
              <a:rPr lang="en-GB" dirty="0" err="1"/>
              <a:t>Milardi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15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24B079-A5E5-BF44-B7A7-C67AA6278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9" t="5195"/>
          <a:stretch/>
        </p:blipFill>
        <p:spPr>
          <a:xfrm>
            <a:off x="409575" y="441551"/>
            <a:ext cx="1419226" cy="7860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932E28-1154-C643-A070-CD5A6B92CC27}"/>
              </a:ext>
            </a:extLst>
          </p:cNvPr>
          <p:cNvSpPr txBox="1"/>
          <p:nvPr/>
        </p:nvSpPr>
        <p:spPr>
          <a:xfrm>
            <a:off x="2133601" y="603751"/>
            <a:ext cx="522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PMQD Assembly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46C242-61F8-3F40-BBF8-5BAED69C1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458" y="2645311"/>
            <a:ext cx="3403967" cy="2552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FEBF2D-2454-6D4D-9070-7967EB8E30B1}"/>
              </a:ext>
            </a:extLst>
          </p:cNvPr>
          <p:cNvSpPr txBox="1"/>
          <p:nvPr/>
        </p:nvSpPr>
        <p:spPr>
          <a:xfrm>
            <a:off x="976208" y="1219728"/>
            <a:ext cx="7183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L. Pellegrino, G. </a:t>
            </a:r>
            <a:r>
              <a:rPr lang="en-GB" sz="1600" dirty="0" err="1"/>
              <a:t>Sensolini</a:t>
            </a:r>
            <a:r>
              <a:rPr lang="en-GB" sz="1600" dirty="0"/>
              <a:t>, and all the member of the Mechanical Engineering Group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04CDD-4A99-FF4D-B522-655531440C1A}"/>
              </a:ext>
            </a:extLst>
          </p:cNvPr>
          <p:cNvSpPr txBox="1"/>
          <p:nvPr/>
        </p:nvSpPr>
        <p:spPr>
          <a:xfrm>
            <a:off x="409575" y="2645311"/>
            <a:ext cx="4781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solidFill>
                  <a:srgbClr val="002060"/>
                </a:solidFill>
              </a:rPr>
              <a:t>Cases start to arrive at LNF on Jan 15</a:t>
            </a:r>
            <a:r>
              <a:rPr lang="en-GB" baseline="30000" dirty="0">
                <a:solidFill>
                  <a:srgbClr val="002060"/>
                </a:solidFill>
              </a:rPr>
              <a:t>th</a:t>
            </a:r>
            <a:r>
              <a:rPr lang="en-GB" dirty="0">
                <a:solidFill>
                  <a:srgbClr val="002060"/>
                </a:solidFill>
              </a:rPr>
              <a:t> 2019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solidFill>
                  <a:srgbClr val="002060"/>
                </a:solidFill>
              </a:rPr>
              <a:t>Mechanical measurements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solidFill>
                  <a:srgbClr val="002060"/>
                </a:solidFill>
              </a:rPr>
              <a:t>Assembly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solidFill>
                  <a:srgbClr val="002060"/>
                </a:solidFill>
              </a:rPr>
              <a:t>PMQD1 upper half completed on Jan 24</a:t>
            </a:r>
            <a:r>
              <a:rPr lang="en-GB" baseline="30000" dirty="0">
                <a:solidFill>
                  <a:srgbClr val="002060"/>
                </a:solidFill>
              </a:rPr>
              <a:t>th</a:t>
            </a:r>
            <a:r>
              <a:rPr lang="en-GB" dirty="0">
                <a:solidFill>
                  <a:srgbClr val="002060"/>
                </a:solidFill>
              </a:rPr>
              <a:t> 2019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solidFill>
                  <a:srgbClr val="002060"/>
                </a:solidFill>
              </a:rPr>
              <a:t>PMQD1 closed on Jan 30</a:t>
            </a:r>
            <a:r>
              <a:rPr lang="en-GB" baseline="30000" dirty="0">
                <a:solidFill>
                  <a:srgbClr val="002060"/>
                </a:solidFill>
              </a:rPr>
              <a:t>th</a:t>
            </a:r>
            <a:r>
              <a:rPr lang="en-GB" dirty="0">
                <a:solidFill>
                  <a:srgbClr val="002060"/>
                </a:solidFill>
              </a:rPr>
              <a:t> 2019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solidFill>
                  <a:srgbClr val="002060"/>
                </a:solidFill>
              </a:rPr>
              <a:t>Feb. 1</a:t>
            </a:r>
            <a:r>
              <a:rPr lang="en-GB" baseline="30000" dirty="0">
                <a:solidFill>
                  <a:srgbClr val="002060"/>
                </a:solidFill>
              </a:rPr>
              <a:t>st</a:t>
            </a:r>
            <a:r>
              <a:rPr lang="en-GB" dirty="0">
                <a:solidFill>
                  <a:srgbClr val="002060"/>
                </a:solidFill>
              </a:rPr>
              <a:t> 2019 both PMQDs ready for preliminary magnetic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132042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24B079-A5E5-BF44-B7A7-C67AA6278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9" t="5195"/>
          <a:stretch/>
        </p:blipFill>
        <p:spPr>
          <a:xfrm>
            <a:off x="409575" y="441551"/>
            <a:ext cx="1419226" cy="7860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932E28-1154-C643-A070-CD5A6B92CC27}"/>
              </a:ext>
            </a:extLst>
          </p:cNvPr>
          <p:cNvSpPr txBox="1"/>
          <p:nvPr/>
        </p:nvSpPr>
        <p:spPr>
          <a:xfrm>
            <a:off x="2215375" y="396620"/>
            <a:ext cx="522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</a:rPr>
              <a:t>Magnetic Characterization at LNF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239BE-1033-CD49-81E4-7ABED971B2D5}"/>
              </a:ext>
            </a:extLst>
          </p:cNvPr>
          <p:cNvSpPr txBox="1"/>
          <p:nvPr/>
        </p:nvSpPr>
        <p:spPr>
          <a:xfrm>
            <a:off x="1111095" y="1227617"/>
            <a:ext cx="8128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F. </a:t>
            </a:r>
            <a:r>
              <a:rPr lang="en-GB" sz="1600" dirty="0" err="1"/>
              <a:t>Iungo</a:t>
            </a:r>
            <a:r>
              <a:rPr lang="en-GB" sz="1600" dirty="0"/>
              <a:t>, A. </a:t>
            </a:r>
            <a:r>
              <a:rPr lang="en-GB" sz="1600" dirty="0" err="1"/>
              <a:t>Vannozzi</a:t>
            </a:r>
            <a:r>
              <a:rPr lang="en-GB" sz="1600" dirty="0"/>
              <a:t>, L. </a:t>
            </a:r>
            <a:r>
              <a:rPr lang="en-GB" sz="1600" dirty="0" err="1"/>
              <a:t>Sabbatini</a:t>
            </a:r>
            <a:r>
              <a:rPr lang="en-GB" sz="1600" dirty="0"/>
              <a:t> and all the member of the Electrotechnical Engineering Group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5B7C98-09F0-A445-BB96-10B2EAD1C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75" t="32907" b="25784"/>
          <a:stretch/>
        </p:blipFill>
        <p:spPr>
          <a:xfrm>
            <a:off x="4377666" y="4374544"/>
            <a:ext cx="3951630" cy="2378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23DED7-BA0D-7E4F-A8AD-7A2FBA2940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07" b="21825"/>
          <a:stretch/>
        </p:blipFill>
        <p:spPr>
          <a:xfrm>
            <a:off x="4191479" y="1665922"/>
            <a:ext cx="4324004" cy="26098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375779-11FA-D34A-90E2-0C7C31656DE0}"/>
              </a:ext>
            </a:extLst>
          </p:cNvPr>
          <p:cNvSpPr txBox="1"/>
          <p:nvPr/>
        </p:nvSpPr>
        <p:spPr>
          <a:xfrm>
            <a:off x="259942" y="3059668"/>
            <a:ext cx="373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Hall probe preliminary measurements</a:t>
            </a:r>
          </a:p>
        </p:txBody>
      </p:sp>
    </p:spTree>
    <p:extLst>
      <p:ext uri="{BB962C8B-B14F-4D97-AF65-F5344CB8AC3E}">
        <p14:creationId xmlns:p14="http://schemas.microsoft.com/office/powerpoint/2010/main" val="144626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24B079-A5E5-BF44-B7A7-C67AA6278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9" t="5195"/>
          <a:stretch/>
        </p:blipFill>
        <p:spPr>
          <a:xfrm>
            <a:off x="409575" y="441551"/>
            <a:ext cx="1419226" cy="7860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932E28-1154-C643-A070-CD5A6B92CC27}"/>
              </a:ext>
            </a:extLst>
          </p:cNvPr>
          <p:cNvSpPr txBox="1"/>
          <p:nvPr/>
        </p:nvSpPr>
        <p:spPr>
          <a:xfrm>
            <a:off x="1958200" y="603751"/>
            <a:ext cx="522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</a:rPr>
              <a:t>Leaving for Grenoble </a:t>
            </a:r>
            <a:r>
              <a:rPr lang="en-GB">
                <a:solidFill>
                  <a:srgbClr val="FF0000"/>
                </a:solidFill>
              </a:rPr>
              <a:t>(on Feb. 5</a:t>
            </a:r>
            <a:r>
              <a:rPr lang="en-GB" baseline="30000">
                <a:solidFill>
                  <a:srgbClr val="FF0000"/>
                </a:solidFill>
              </a:rPr>
              <a:t>th</a:t>
            </a:r>
            <a:r>
              <a:rPr lang="en-GB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EFEBC-D6D1-0D43-B0CD-E10BD7A3C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199817"/>
            <a:ext cx="5268058" cy="2634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57740C-7843-A543-BF7E-9636D99F3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498" y="3968248"/>
            <a:ext cx="5268058" cy="263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24B079-A5E5-BF44-B7A7-C67AA6278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9" t="5195"/>
          <a:stretch/>
        </p:blipFill>
        <p:spPr>
          <a:xfrm>
            <a:off x="409575" y="441551"/>
            <a:ext cx="1419226" cy="7860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932E28-1154-C643-A070-CD5A6B92CC27}"/>
              </a:ext>
            </a:extLst>
          </p:cNvPr>
          <p:cNvSpPr txBox="1"/>
          <p:nvPr/>
        </p:nvSpPr>
        <p:spPr>
          <a:xfrm>
            <a:off x="2215375" y="396620"/>
            <a:ext cx="522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</a:rPr>
              <a:t>Magnetic Characterization at Grenoble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239BE-1033-CD49-81E4-7ABED971B2D5}"/>
              </a:ext>
            </a:extLst>
          </p:cNvPr>
          <p:cNvSpPr txBox="1"/>
          <p:nvPr/>
        </p:nvSpPr>
        <p:spPr>
          <a:xfrm>
            <a:off x="1780744" y="1058340"/>
            <a:ext cx="6096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/>
              <a:t>G. Le </a:t>
            </a:r>
            <a:r>
              <a:rPr lang="en-GB" sz="1600" err="1"/>
              <a:t>Bec</a:t>
            </a:r>
            <a:r>
              <a:rPr lang="en-GB" sz="1600"/>
              <a:t>, J. </a:t>
            </a:r>
            <a:r>
              <a:rPr lang="en-GB" sz="1600" err="1"/>
              <a:t>Chavanne</a:t>
            </a:r>
            <a:r>
              <a:rPr lang="en-GB" sz="1600"/>
              <a:t>, C. </a:t>
            </a:r>
            <a:r>
              <a:rPr lang="en-GB" sz="1600" err="1"/>
              <a:t>Milardi</a:t>
            </a:r>
            <a:r>
              <a:rPr lang="en-GB" sz="1600"/>
              <a:t>, L. Pellegrino, G. </a:t>
            </a:r>
            <a:r>
              <a:rPr lang="en-GB" sz="1600" err="1"/>
              <a:t>Sensolini</a:t>
            </a:r>
            <a:r>
              <a:rPr lang="en-GB" sz="1600"/>
              <a:t>, A. </a:t>
            </a:r>
            <a:r>
              <a:rPr lang="en-GB" sz="1600" err="1"/>
              <a:t>Vannozzi</a:t>
            </a:r>
            <a:endParaRPr lang="en-GB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F434B-8CAE-A142-86A4-4D95782BA479}"/>
              </a:ext>
            </a:extLst>
          </p:cNvPr>
          <p:cNvSpPr txBox="1"/>
          <p:nvPr/>
        </p:nvSpPr>
        <p:spPr>
          <a:xfrm>
            <a:off x="717521" y="1754123"/>
            <a:ext cx="50230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solidFill>
                  <a:srgbClr val="002060"/>
                </a:solidFill>
              </a:rPr>
              <a:t>Stretched wire measurement outlined:</a:t>
            </a:r>
          </a:p>
          <a:p>
            <a:pPr marL="493713" lvl="1" indent="-2667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a</a:t>
            </a:r>
            <a:r>
              <a:rPr lang="en" dirty="0">
                <a:solidFill>
                  <a:srgbClr val="002060"/>
                </a:solidFill>
              </a:rPr>
              <a:t> slight difference in the integrated gradient </a:t>
            </a:r>
            <a:r>
              <a:rPr lang="en" dirty="0" err="1">
                <a:solidFill>
                  <a:srgbClr val="002060"/>
                </a:solidFill>
              </a:rPr>
              <a:t>streng</a:t>
            </a:r>
            <a:r>
              <a:rPr lang="it-IT" dirty="0" err="1">
                <a:solidFill>
                  <a:srgbClr val="002060"/>
                </a:solidFill>
              </a:rPr>
              <a:t>th</a:t>
            </a:r>
            <a:r>
              <a:rPr lang="en" dirty="0">
                <a:solidFill>
                  <a:srgbClr val="002060"/>
                </a:solidFill>
              </a:rPr>
              <a:t> </a:t>
            </a:r>
            <a:r>
              <a:rPr lang="en" dirty="0" err="1">
                <a:solidFill>
                  <a:srgbClr val="002060"/>
                </a:solidFill>
              </a:rPr>
              <a:t>wrt</a:t>
            </a:r>
            <a:r>
              <a:rPr lang="en" dirty="0">
                <a:solidFill>
                  <a:srgbClr val="002060"/>
                </a:solidFill>
              </a:rPr>
              <a:t> the nominal value 6.55 T (</a:t>
            </a:r>
            <a:r>
              <a:rPr lang="en" b="1" dirty="0">
                <a:solidFill>
                  <a:srgbClr val="002060"/>
                </a:solidFill>
              </a:rPr>
              <a:t>6.71 T</a:t>
            </a:r>
            <a:r>
              <a:rPr lang="en" dirty="0">
                <a:solidFill>
                  <a:srgbClr val="002060"/>
                </a:solidFill>
              </a:rPr>
              <a:t>)</a:t>
            </a:r>
          </a:p>
          <a:p>
            <a:pPr marL="493713" lvl="1" indent="-266700"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2060"/>
                </a:solidFill>
              </a:rPr>
              <a:t>some multipole strength out of specification</a:t>
            </a:r>
          </a:p>
          <a:p>
            <a:endParaRPr lang="en" dirty="0">
              <a:solidFill>
                <a:srgbClr val="002060"/>
              </a:solidFill>
            </a:endParaRPr>
          </a:p>
          <a:p>
            <a:r>
              <a:rPr lang="en" dirty="0">
                <a:solidFill>
                  <a:srgbClr val="002060"/>
                </a:solidFill>
              </a:rPr>
              <a:t>multipole terms are comparable in the two PMQDs:</a:t>
            </a:r>
            <a:br>
              <a:rPr lang="en" dirty="0">
                <a:solidFill>
                  <a:srgbClr val="002060"/>
                </a:solidFill>
              </a:rPr>
            </a:br>
            <a:endParaRPr lang="en" dirty="0">
              <a:solidFill>
                <a:srgbClr val="002060"/>
              </a:solidFill>
            </a:endParaRPr>
          </a:p>
          <a:p>
            <a:pPr lvl="1"/>
            <a:r>
              <a:rPr lang="en" dirty="0">
                <a:solidFill>
                  <a:srgbClr val="002060"/>
                </a:solidFill>
              </a:rPr>
              <a:t>Skew </a:t>
            </a:r>
            <a:r>
              <a:rPr lang="en" dirty="0" err="1">
                <a:solidFill>
                  <a:srgbClr val="002060"/>
                </a:solidFill>
              </a:rPr>
              <a:t>Sextupole</a:t>
            </a:r>
            <a:endParaRPr lang="en" dirty="0">
              <a:solidFill>
                <a:srgbClr val="002060"/>
              </a:solidFill>
            </a:endParaRPr>
          </a:p>
          <a:p>
            <a:pPr marL="454025" lvl="1"/>
            <a:r>
              <a:rPr lang="it-IT" dirty="0">
                <a:solidFill>
                  <a:srgbClr val="002060"/>
                </a:solidFill>
              </a:rPr>
              <a:t>O</a:t>
            </a:r>
            <a:r>
              <a:rPr lang="en" dirty="0" err="1">
                <a:solidFill>
                  <a:srgbClr val="002060"/>
                </a:solidFill>
              </a:rPr>
              <a:t>ctupole</a:t>
            </a:r>
            <a:r>
              <a:rPr lang="en" dirty="0">
                <a:solidFill>
                  <a:srgbClr val="002060"/>
                </a:solidFill>
              </a:rPr>
              <a:t> </a:t>
            </a:r>
          </a:p>
          <a:p>
            <a:pPr marL="454025" lvl="1"/>
            <a:r>
              <a:rPr lang="en" dirty="0" err="1">
                <a:solidFill>
                  <a:srgbClr val="002060"/>
                </a:solidFill>
              </a:rPr>
              <a:t>Dodecapole</a:t>
            </a:r>
            <a:endParaRPr lang="en" dirty="0">
              <a:solidFill>
                <a:srgbClr val="002060"/>
              </a:solidFill>
            </a:endParaRPr>
          </a:p>
          <a:p>
            <a:pPr lvl="1"/>
            <a:endParaRPr lang="en" dirty="0">
              <a:solidFill>
                <a:srgbClr val="002060"/>
              </a:solidFill>
            </a:endParaRPr>
          </a:p>
          <a:p>
            <a:pPr lvl="1"/>
            <a:endParaRPr lang="en" dirty="0">
              <a:solidFill>
                <a:srgbClr val="002060"/>
              </a:solidFill>
            </a:endParaRPr>
          </a:p>
          <a:p>
            <a:r>
              <a:rPr lang="en" dirty="0">
                <a:solidFill>
                  <a:srgbClr val="002060"/>
                </a:solidFill>
              </a:rPr>
              <a:t>Measurements done on two different benches analyzed by </a:t>
            </a:r>
            <a:r>
              <a:rPr lang="en-US" dirty="0">
                <a:solidFill>
                  <a:srgbClr val="002060"/>
                </a:solidFill>
              </a:rPr>
              <a:t>different </a:t>
            </a:r>
            <a:r>
              <a:rPr lang="en" dirty="0">
                <a:solidFill>
                  <a:srgbClr val="002060"/>
                </a:solidFill>
              </a:rPr>
              <a:t>approaches returned the same results</a:t>
            </a:r>
          </a:p>
          <a:p>
            <a:endParaRPr lang="en" dirty="0">
              <a:solidFill>
                <a:srgbClr val="002060"/>
              </a:solidFill>
            </a:endParaRPr>
          </a:p>
          <a:p>
            <a:r>
              <a:rPr lang="en" dirty="0">
                <a:solidFill>
                  <a:srgbClr val="002060"/>
                </a:solidFill>
              </a:rPr>
              <a:t>Benchmark the RADIA code with measurements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6AC9AF-92DE-B242-AAC9-2379603D8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559" y="2013683"/>
            <a:ext cx="3085625" cy="41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2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24B079-A5E5-BF44-B7A7-C67AA6278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9" t="5195"/>
          <a:stretch/>
        </p:blipFill>
        <p:spPr>
          <a:xfrm>
            <a:off x="409575" y="441551"/>
            <a:ext cx="1419226" cy="7860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932E28-1154-C643-A070-CD5A6B92CC27}"/>
              </a:ext>
            </a:extLst>
          </p:cNvPr>
          <p:cNvSpPr txBox="1"/>
          <p:nvPr/>
        </p:nvSpPr>
        <p:spPr>
          <a:xfrm>
            <a:off x="2215375" y="396620"/>
            <a:ext cx="522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</a:rPr>
              <a:t>Magnetic Characterization at Grenoble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239BE-1033-CD49-81E4-7ABED971B2D5}"/>
              </a:ext>
            </a:extLst>
          </p:cNvPr>
          <p:cNvSpPr txBox="1"/>
          <p:nvPr/>
        </p:nvSpPr>
        <p:spPr>
          <a:xfrm>
            <a:off x="1780744" y="1058340"/>
            <a:ext cx="6096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/>
              <a:t>G. Le </a:t>
            </a:r>
            <a:r>
              <a:rPr lang="en-GB" sz="1600" err="1"/>
              <a:t>Bec</a:t>
            </a:r>
            <a:r>
              <a:rPr lang="en-GB" sz="1600"/>
              <a:t>, J. </a:t>
            </a:r>
            <a:r>
              <a:rPr lang="en-GB" sz="1600" err="1"/>
              <a:t>Chavanne</a:t>
            </a:r>
            <a:r>
              <a:rPr lang="en-GB" sz="1600"/>
              <a:t>, C. </a:t>
            </a:r>
            <a:r>
              <a:rPr lang="en-GB" sz="1600" err="1"/>
              <a:t>Milardi</a:t>
            </a:r>
            <a:r>
              <a:rPr lang="en-GB" sz="1600"/>
              <a:t>, L. Pellegrino, G. </a:t>
            </a:r>
            <a:r>
              <a:rPr lang="en-GB" sz="1600" err="1"/>
              <a:t>Sensolini</a:t>
            </a:r>
            <a:r>
              <a:rPr lang="en-GB" sz="1600"/>
              <a:t>, A. </a:t>
            </a:r>
            <a:r>
              <a:rPr lang="en-GB" sz="1600" err="1"/>
              <a:t>Vannozzi</a:t>
            </a:r>
            <a:endParaRPr lang="en-GB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F434B-8CAE-A142-86A4-4D95782BA479}"/>
              </a:ext>
            </a:extLst>
          </p:cNvPr>
          <p:cNvSpPr txBox="1"/>
          <p:nvPr/>
        </p:nvSpPr>
        <p:spPr>
          <a:xfrm>
            <a:off x="409575" y="2243281"/>
            <a:ext cx="55793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solidFill>
                  <a:srgbClr val="002060"/>
                </a:solidFill>
              </a:rPr>
              <a:t>Largest part of the imperfection can be recovered by:</a:t>
            </a:r>
          </a:p>
          <a:p>
            <a:endParaRPr lang="en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" dirty="0">
                <a:solidFill>
                  <a:srgbClr val="002060"/>
                </a:solidFill>
              </a:rPr>
              <a:t>machining the two halves of the PMQD cases in order to remove 200 micron of Al  from the bottom of each half case </a:t>
            </a:r>
          </a:p>
          <a:p>
            <a:pPr marL="285750" indent="-285750">
              <a:buFont typeface="Wingdings" pitchFamily="2" charset="2"/>
              <a:buChar char="v"/>
            </a:pPr>
            <a:endParaRPr lang="en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" dirty="0">
                <a:solidFill>
                  <a:srgbClr val="002060"/>
                </a:solidFill>
              </a:rPr>
              <a:t>shimming four lines, the first and the last for each PMQD half, in the inner wedge ring by adding 200 </a:t>
            </a:r>
            <a:r>
              <a:rPr lang="en" dirty="0">
                <a:solidFill>
                  <a:srgbClr val="002060"/>
                </a:solidFill>
                <a:latin typeface="Symbol" pitchFamily="2" charset="2"/>
              </a:rPr>
              <a:t>m</a:t>
            </a:r>
            <a:r>
              <a:rPr lang="en" dirty="0">
                <a:solidFill>
                  <a:srgbClr val="002060"/>
                </a:solidFill>
              </a:rPr>
              <a:t> thick shims in order to move the wedges inward </a:t>
            </a:r>
          </a:p>
          <a:p>
            <a:endParaRPr lang="en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Fine optimization </a:t>
            </a:r>
            <a:r>
              <a:rPr lang="en" dirty="0">
                <a:solidFill>
                  <a:srgbClr val="002060"/>
                </a:solidFill>
              </a:rPr>
              <a:t>can be done by tuning the position of the outer blocks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ED365-A65F-744D-AF91-97C568AE3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270" y="2497931"/>
            <a:ext cx="3160925" cy="275785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C301BC-1094-EF42-8ED0-EA8B97D45C54}"/>
              </a:ext>
            </a:extLst>
          </p:cNvPr>
          <p:cNvCxnSpPr>
            <a:cxnSpLocks/>
          </p:cNvCxnSpPr>
          <p:nvPr/>
        </p:nvCxnSpPr>
        <p:spPr>
          <a:xfrm>
            <a:off x="6659481" y="3776373"/>
            <a:ext cx="20727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94476E5-C7CE-E444-9A80-0CDE56D88A0D}"/>
              </a:ext>
            </a:extLst>
          </p:cNvPr>
          <p:cNvCxnSpPr>
            <a:cxnSpLocks/>
          </p:cNvCxnSpPr>
          <p:nvPr/>
        </p:nvCxnSpPr>
        <p:spPr>
          <a:xfrm flipV="1">
            <a:off x="6659481" y="3951441"/>
            <a:ext cx="207277" cy="344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AD4A76-7B33-CB4A-BBE2-6C097F989E25}"/>
              </a:ext>
            </a:extLst>
          </p:cNvPr>
          <p:cNvCxnSpPr>
            <a:cxnSpLocks/>
          </p:cNvCxnSpPr>
          <p:nvPr/>
        </p:nvCxnSpPr>
        <p:spPr>
          <a:xfrm flipH="1" flipV="1">
            <a:off x="7868245" y="3937066"/>
            <a:ext cx="287972" cy="48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04C222-D5AF-4341-A62A-780DA832BDB8}"/>
              </a:ext>
            </a:extLst>
          </p:cNvPr>
          <p:cNvCxnSpPr>
            <a:cxnSpLocks/>
          </p:cNvCxnSpPr>
          <p:nvPr/>
        </p:nvCxnSpPr>
        <p:spPr>
          <a:xfrm flipH="1">
            <a:off x="7890049" y="3712779"/>
            <a:ext cx="266168" cy="63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2616888-0FF7-0447-9F8F-08870E02B39A}"/>
              </a:ext>
            </a:extLst>
          </p:cNvPr>
          <p:cNvCxnSpPr/>
          <p:nvPr/>
        </p:nvCxnSpPr>
        <p:spPr>
          <a:xfrm>
            <a:off x="6203729" y="3853209"/>
            <a:ext cx="23884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3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24B079-A5E5-BF44-B7A7-C67AA6278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9" t="5195"/>
          <a:stretch/>
        </p:blipFill>
        <p:spPr>
          <a:xfrm>
            <a:off x="409575" y="441551"/>
            <a:ext cx="1419226" cy="7860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932E28-1154-C643-A070-CD5A6B92CC27}"/>
              </a:ext>
            </a:extLst>
          </p:cNvPr>
          <p:cNvSpPr txBox="1"/>
          <p:nvPr/>
        </p:nvSpPr>
        <p:spPr>
          <a:xfrm>
            <a:off x="2133601" y="603751"/>
            <a:ext cx="522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Plan (under way)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04CDD-4A99-FF4D-B522-655531440C1A}"/>
              </a:ext>
            </a:extLst>
          </p:cNvPr>
          <p:cNvSpPr txBox="1"/>
          <p:nvPr/>
        </p:nvSpPr>
        <p:spPr>
          <a:xfrm>
            <a:off x="2362460" y="1897165"/>
            <a:ext cx="4419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solidFill>
                  <a:srgbClr val="002060"/>
                </a:solidFill>
              </a:rPr>
              <a:t>Mechanical finish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solidFill>
                  <a:srgbClr val="002060"/>
                </a:solidFill>
              </a:rPr>
              <a:t>Wedge shimming 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solidFill>
                  <a:srgbClr val="002060"/>
                </a:solidFill>
              </a:rPr>
              <a:t>Provide shims with progressive variable thickness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solidFill>
                  <a:srgbClr val="002060"/>
                </a:solidFill>
              </a:rPr>
              <a:t>Revise shift organization 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63E51-1B83-584D-A01D-D41175FE9B63}"/>
              </a:ext>
            </a:extLst>
          </p:cNvPr>
          <p:cNvSpPr txBox="1"/>
          <p:nvPr/>
        </p:nvSpPr>
        <p:spPr>
          <a:xfrm>
            <a:off x="1331374" y="4708714"/>
            <a:ext cx="6832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The idea is to go back to Grenoble, </a:t>
            </a:r>
            <a:r>
              <a:rPr lang="en-GB" u="sng" dirty="0">
                <a:solidFill>
                  <a:srgbClr val="C00000"/>
                </a:solidFill>
              </a:rPr>
              <a:t>at last </a:t>
            </a:r>
            <a:r>
              <a:rPr lang="en-GB" dirty="0">
                <a:solidFill>
                  <a:srgbClr val="C00000"/>
                </a:solidFill>
              </a:rPr>
              <a:t>by February 25</a:t>
            </a:r>
            <a:r>
              <a:rPr lang="en-GB" baseline="30000" dirty="0">
                <a:solidFill>
                  <a:srgbClr val="C00000"/>
                </a:solidFill>
              </a:rPr>
              <a:t>th</a:t>
            </a:r>
            <a:r>
              <a:rPr lang="en-GB" dirty="0">
                <a:solidFill>
                  <a:srgbClr val="C00000"/>
                </a:solidFill>
              </a:rPr>
              <a:t>, in order to measure the PMQDs and al least one PMQF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107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275</Words>
  <Application>Microsoft Macintosh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Catia Milardi</dc:creator>
  <cp:lastModifiedBy>Catia Milardi</cp:lastModifiedBy>
  <cp:revision>46</cp:revision>
  <dcterms:created xsi:type="dcterms:W3CDTF">2019-02-08T15:57:01Z</dcterms:created>
  <dcterms:modified xsi:type="dcterms:W3CDTF">2019-02-11T09:43:08Z</dcterms:modified>
</cp:coreProperties>
</file>