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9" r:id="rId31"/>
    <p:sldId id="286" r:id="rId32"/>
    <p:sldId id="288" r:id="rId33"/>
    <p:sldId id="290" r:id="rId34"/>
    <p:sldId id="287" r:id="rId35"/>
    <p:sldId id="285" r:id="rId3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9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3E260-3831-7E4C-887A-0A1ED95F6CFC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7ADB8-9F95-C248-86AB-629DDD669BA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86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Nuclear Technology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Nuclear Astrophysics 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Medical Physics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Fundamental Nuclear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Physics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2735-DD34-344F-82C2-47DD0549692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623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CD047A-8646-4149-8CDB-F380F0C54D51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119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B1EB6-B742-3349-8E2D-2E62791155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84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67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13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630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954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70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buFontTx/>
              <a:buChar char="•"/>
            </a:pPr>
            <a:r>
              <a:rPr lang="en-US" sz="2000">
                <a:latin typeface="Calibri" charset="0"/>
              </a:rPr>
              <a:t>EXPLAIN more- theoretical vs exp, scale</a:t>
            </a:r>
          </a:p>
          <a:p>
            <a:pPr marL="742950" lvl="1" indent="-285750">
              <a:buFontTx/>
              <a:buChar char="•"/>
            </a:pPr>
            <a:endParaRPr lang="en-US" sz="2000">
              <a:latin typeface="Calibri" charset="0"/>
            </a:endParaRPr>
          </a:p>
          <a:p>
            <a:pPr marL="742950" lvl="1" indent="-285750">
              <a:buFontTx/>
              <a:buChar char="•"/>
            </a:pPr>
            <a:r>
              <a:rPr lang="en-US" sz="2000">
                <a:latin typeface="Calibri" charset="0"/>
              </a:rPr>
              <a:t>Reaction rates</a:t>
            </a:r>
          </a:p>
          <a:p>
            <a:pPr marL="742950" lvl="1" indent="-285750">
              <a:buFontTx/>
              <a:buChar char="•"/>
            </a:pPr>
            <a:r>
              <a:rPr lang="en-US" sz="2000">
                <a:latin typeface="Calibri" charset="0"/>
              </a:rPr>
              <a:t>Possible anisotropy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Factor of two difference in published rates (BOTH reactions)</a:t>
            </a:r>
          </a:p>
          <a:p>
            <a:r>
              <a:rPr lang="en-US">
                <a:latin typeface="Calibri" charset="0"/>
              </a:rPr>
              <a:t>Strip detectors to investigate anisotropic particle emission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7B4E1123-6D53-7047-89E5-648C530BC007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Nuclear Technology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Nuclear Astrophysics 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Medical Physics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Fundamental Nuclear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Physics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2735-DD34-344F-82C2-47DD0549692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623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>
                <a:latin typeface="Calibri" charset="0"/>
              </a:rPr>
              <a:t>Boron cross section is higher, so seen throughout, whilst 26Al only seen at the resonances.</a:t>
            </a:r>
            <a:br>
              <a:rPr lang="en-US" i="1">
                <a:latin typeface="Calibri" charset="0"/>
              </a:rPr>
            </a:br>
            <a:r>
              <a:rPr lang="en-US" i="1">
                <a:latin typeface="Calibri" charset="0"/>
              </a:rPr>
              <a:t/>
            </a:r>
            <a:br>
              <a:rPr lang="en-US" i="1">
                <a:latin typeface="Calibri" charset="0"/>
              </a:rPr>
            </a:br>
            <a:r>
              <a:rPr lang="en-US" i="1">
                <a:latin typeface="Calibri" charset="0"/>
              </a:rPr>
              <a:t/>
            </a:r>
            <a:br>
              <a:rPr lang="en-US" i="1">
                <a:latin typeface="Calibri" charset="0"/>
              </a:rPr>
            </a:br>
            <a:r>
              <a:rPr lang="en-US" i="1">
                <a:latin typeface="Calibri" charset="0"/>
              </a:rPr>
              <a:t/>
            </a:r>
            <a:br>
              <a:rPr lang="en-US" i="1">
                <a:latin typeface="Calibri" charset="0"/>
              </a:rPr>
            </a:br>
            <a:r>
              <a:rPr lang="en-US" i="1">
                <a:latin typeface="Calibri" charset="0"/>
              </a:rPr>
              <a:t>Make sure to explain what time of flight is; t-t(gamma_flash)</a:t>
            </a:r>
          </a:p>
          <a:p>
            <a:pPr lvl="1"/>
            <a:r>
              <a:rPr lang="en-US" i="1">
                <a:latin typeface="Calibri" charset="0"/>
              </a:rPr>
              <a:t>AND explain what is the ”gamma flash”.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70B8D336-1AA2-3742-AA9C-42568F771C49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Neutron</a:t>
            </a:r>
            <a:r>
              <a:rPr lang="it-IT" dirty="0" smtClean="0"/>
              <a:t> </a:t>
            </a:r>
            <a:r>
              <a:rPr lang="it-IT" dirty="0" err="1" smtClean="0"/>
              <a:t>capture</a:t>
            </a:r>
            <a:r>
              <a:rPr lang="it-IT" dirty="0" smtClean="0"/>
              <a:t>, </a:t>
            </a:r>
            <a:r>
              <a:rPr lang="it-IT" dirty="0" err="1" smtClean="0"/>
              <a:t>Neutron</a:t>
            </a:r>
            <a:r>
              <a:rPr lang="it-IT" dirty="0" smtClean="0"/>
              <a:t> </a:t>
            </a:r>
            <a:r>
              <a:rPr lang="it-IT" dirty="0" err="1" smtClean="0"/>
              <a:t>freeze</a:t>
            </a:r>
            <a:r>
              <a:rPr lang="it-IT" dirty="0" smtClean="0"/>
              <a:t> out, beta </a:t>
            </a:r>
            <a:r>
              <a:rPr lang="it-IT" dirty="0" err="1" smtClean="0"/>
              <a:t>decay</a:t>
            </a:r>
            <a:r>
              <a:rPr lang="it-IT" dirty="0" smtClean="0"/>
              <a:t>, </a:t>
            </a:r>
            <a:r>
              <a:rPr lang="it-IT" dirty="0" err="1" smtClean="0"/>
              <a:t>fission</a:t>
            </a:r>
            <a:r>
              <a:rPr lang="it-IT" dirty="0" smtClean="0"/>
              <a:t>,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other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stuff</a:t>
            </a:r>
            <a:r>
              <a:rPr lang="it-IT" baseline="0" dirty="0" smtClean="0"/>
              <a:t>. Alpha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, beta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fission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G. Tagliente INFN Bari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8FFA9E-51FB-7E41-AA72-8FF074D377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86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7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D11F6-EAB4-4F87-A69C-0F0F90EBBA71}" type="slidenum">
              <a:rPr lang="it-IT" smtClean="0">
                <a:latin typeface="Arial" charset="0"/>
                <a:cs typeface="Arial" charset="0"/>
              </a:rPr>
              <a:pPr/>
              <a:t>4</a:t>
            </a:fld>
            <a:endParaRPr lang="it-IT" smtClean="0">
              <a:latin typeface="Arial" charset="0"/>
              <a:cs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B3D746-B8CB-4092-9D0B-15C876587FFF}" type="slidenum">
              <a:rPr lang="it-IT" smtClean="0">
                <a:latin typeface="Arial" charset="0"/>
                <a:cs typeface="Arial" charset="0"/>
              </a:rPr>
              <a:pPr/>
              <a:t>5</a:t>
            </a:fld>
            <a:endParaRPr lang="it-IT" smtClean="0">
              <a:latin typeface="Arial" charset="0"/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7238" cy="342582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2" y="4344988"/>
            <a:ext cx="5029200" cy="4113212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48FB5-0C47-43E1-8F48-2241B4108256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32FA36-5B92-455D-AD11-7002EC51AD4F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it-IT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Nicola Colonna</a:t>
            </a:r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dirty="0" smtClean="0"/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5CCF84-B008-48C8-91C8-524111CEF53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With </a:t>
            </a:r>
            <a:r>
              <a:rPr lang="it-IT" dirty="0" err="1" smtClean="0"/>
              <a:t>greater</a:t>
            </a:r>
            <a:r>
              <a:rPr lang="it-IT" dirty="0" smtClean="0"/>
              <a:t> </a:t>
            </a:r>
            <a:r>
              <a:rPr lang="it-IT" dirty="0" err="1" smtClean="0"/>
              <a:t>accuracy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107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CD047A-8646-4149-8CDB-F380F0C54D51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5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1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06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11/12/2017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Perillo-Marcone – n_TOF Target #3 Project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1" y="1245523"/>
            <a:ext cx="8226425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/>
              <a:t>Slide text first level</a:t>
            </a:r>
          </a:p>
          <a:p>
            <a:pPr lvl="1"/>
            <a:r>
              <a:rPr lang="x-none" dirty="0"/>
              <a:t>Slide text second level</a:t>
            </a:r>
          </a:p>
          <a:p>
            <a:pPr lvl="2"/>
            <a:r>
              <a:rPr lang="x-none" dirty="0"/>
              <a:t>Slide text third level</a:t>
            </a:r>
          </a:p>
          <a:p>
            <a:pPr lvl="3"/>
            <a:r>
              <a:rPr lang="x-none" dirty="0"/>
              <a:t>Slide text fourth level</a:t>
            </a:r>
          </a:p>
          <a:p>
            <a:pPr lvl="4"/>
            <a:r>
              <a:rPr lang="x-none" dirty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48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5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0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0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16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28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0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2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4E979-CE2F-874B-BD8A-2C83A2857B98}" type="datetimeFigureOut">
              <a:rPr lang="it-IT" smtClean="0"/>
              <a:t>11/06/18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ED75-3B1B-A447-870A-D0A4D12D7D4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38.png"/><Relationship Id="rId6" Type="http://schemas.openxmlformats.org/officeDocument/2006/relationships/image" Target="../media/image41.png"/><Relationship Id="rId7" Type="http://schemas.openxmlformats.org/officeDocument/2006/relationships/image" Target="../media/image9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9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5" Type="http://schemas.openxmlformats.org/officeDocument/2006/relationships/image" Target="../media/image54.emf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74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NTOFPublic/DataDissemination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5.png"/><Relationship Id="rId5" Type="http://schemas.openxmlformats.org/officeDocument/2006/relationships/image" Target="../media/image16.wmf"/><Relationship Id="rId6" Type="http://schemas.openxmlformats.org/officeDocument/2006/relationships/image" Target="../media/image17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wm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9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9192343" cy="3331923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-36512" y="-32097"/>
            <a:ext cx="9180512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00FF"/>
                </a:solidFill>
              </a:rPr>
              <a:t>15</a:t>
            </a:r>
            <a:r>
              <a:rPr lang="en-US" sz="26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2600" b="1" dirty="0" smtClean="0">
                <a:solidFill>
                  <a:srgbClr val="0000FF"/>
                </a:solidFill>
              </a:rPr>
              <a:t> International Conference on Nuclear Reaction Mechanisms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420736"/>
            <a:ext cx="2046604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480" b="13033"/>
          <a:stretch/>
        </p:blipFill>
        <p:spPr>
          <a:xfrm>
            <a:off x="5508104" y="5420736"/>
            <a:ext cx="1689078" cy="136815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5420736"/>
            <a:ext cx="1289522" cy="136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3941" y="5420736"/>
            <a:ext cx="1882155" cy="138589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5" descr="DSC086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6296" y="5420736"/>
            <a:ext cx="1822837" cy="1368152"/>
          </a:xfrm>
          <a:prstGeom prst="rect">
            <a:avLst/>
          </a:prstGeom>
          <a:ln>
            <a:solidFill>
              <a:srgbClr val="3861AA"/>
            </a:solidFill>
          </a:ln>
        </p:spPr>
      </p:pic>
      <p:sp>
        <p:nvSpPr>
          <p:cNvPr id="11" name="Rettangolo 10"/>
          <p:cNvSpPr/>
          <p:nvPr/>
        </p:nvSpPr>
        <p:spPr>
          <a:xfrm>
            <a:off x="2854201" y="4066181"/>
            <a:ext cx="626469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ts val="6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Giuseppe </a:t>
            </a:r>
            <a:r>
              <a:rPr lang="en-US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Tagliente</a:t>
            </a:r>
            <a:endParaRPr lang="en-US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342900" lvl="0" indent="-342900" algn="ctr">
              <a:spcBef>
                <a:spcPts val="600"/>
              </a:spcBef>
              <a:defRPr/>
            </a:pPr>
            <a:r>
              <a:rPr lang="en-US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Istituto</a:t>
            </a:r>
            <a:r>
              <a:rPr lang="en-US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Nazionale</a:t>
            </a:r>
            <a:r>
              <a:rPr lang="en-US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Fisica</a:t>
            </a:r>
            <a:r>
              <a:rPr lang="en-US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Nucleare</a:t>
            </a:r>
            <a:r>
              <a:rPr lang="en-US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Sezione</a:t>
            </a:r>
            <a:r>
              <a:rPr lang="en-US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 di Bari, Italy</a:t>
            </a:r>
            <a:endParaRPr lang="en-US" b="1" i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71788" y="3311904"/>
            <a:ext cx="81997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Recent results at the </a:t>
            </a:r>
            <a:r>
              <a:rPr lang="en-US" sz="26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n_TOF</a:t>
            </a:r>
            <a:r>
              <a:rPr lang="en-US" sz="26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 </a:t>
            </a:r>
            <a:r>
              <a:rPr lang="en-US" sz="26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facilty</a:t>
            </a:r>
            <a:r>
              <a:rPr lang="en-US" sz="26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(</a:t>
            </a:r>
            <a:r>
              <a:rPr lang="en-US" sz="2600" b="1" dirty="0">
                <a:solidFill>
                  <a:srgbClr val="0000CC"/>
                </a:solidFill>
                <a:latin typeface="Century Gothic" panose="020B0502020202020204" pitchFamily="34" charset="0"/>
              </a:rPr>
              <a:t>CERN</a:t>
            </a:r>
            <a:r>
              <a:rPr lang="en-US" sz="26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)</a:t>
            </a:r>
            <a:endParaRPr lang="it-IT" sz="2600" b="1" dirty="0" smtClean="0">
              <a:solidFill>
                <a:srgbClr val="0000CC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002381" y="4967192"/>
            <a:ext cx="3843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ts val="600"/>
              </a:spcBef>
              <a:defRPr/>
            </a:pPr>
            <a:r>
              <a:rPr lang="en-US" b="1" i="1" dirty="0">
                <a:latin typeface="Century Gothic"/>
                <a:cs typeface="Century Gothic"/>
              </a:rPr>
              <a:t>on behalf of </a:t>
            </a:r>
            <a:r>
              <a:rPr lang="en-US" b="1" dirty="0" err="1" smtClean="0">
                <a:latin typeface="Century Gothic" panose="020B0502020202020204" pitchFamily="34" charset="0"/>
              </a:rPr>
              <a:t>n_TOF</a:t>
            </a:r>
            <a:r>
              <a:rPr lang="en-US" b="1" dirty="0" smtClean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Collaboration</a:t>
            </a:r>
          </a:p>
        </p:txBody>
      </p:sp>
      <p:pic>
        <p:nvPicPr>
          <p:cNvPr id="15" name="Immagine 1" descr="image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080" y="4099396"/>
            <a:ext cx="2045596" cy="125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5267" y="3318497"/>
            <a:ext cx="1731290" cy="11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3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o 76"/>
          <p:cNvGrpSpPr>
            <a:grpSpLocks noChangeAspect="1"/>
          </p:cNvGrpSpPr>
          <p:nvPr/>
        </p:nvGrpSpPr>
        <p:grpSpPr>
          <a:xfrm>
            <a:off x="179512" y="974960"/>
            <a:ext cx="5739541" cy="4207632"/>
            <a:chOff x="571500" y="131134"/>
            <a:chExt cx="8199341" cy="6010903"/>
          </a:xfrm>
        </p:grpSpPr>
        <p:pic>
          <p:nvPicPr>
            <p:cNvPr id="78" name="Picture 2" descr="MapaCER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" y="609600"/>
              <a:ext cx="8066088" cy="553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4" descr="googl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03687" y="131134"/>
              <a:ext cx="1306513" cy="520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Oval 3"/>
            <p:cNvSpPr>
              <a:spLocks noChangeArrowheads="1"/>
            </p:cNvSpPr>
            <p:nvPr/>
          </p:nvSpPr>
          <p:spPr bwMode="auto">
            <a:xfrm>
              <a:off x="5899150" y="4570412"/>
              <a:ext cx="1366838" cy="1322388"/>
            </a:xfrm>
            <a:prstGeom prst="ellips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s-ES" b="1">
                <a:latin typeface="Arial Black" pitchFamily="34" charset="0"/>
              </a:endParaRPr>
            </a:p>
          </p:txBody>
        </p:sp>
        <p:sp>
          <p:nvSpPr>
            <p:cNvPr id="81" name="Text Box 4"/>
            <p:cNvSpPr txBox="1">
              <a:spLocks noChangeArrowheads="1"/>
            </p:cNvSpPr>
            <p:nvPr/>
          </p:nvSpPr>
          <p:spPr bwMode="auto">
            <a:xfrm>
              <a:off x="7162800" y="4572000"/>
              <a:ext cx="1608041" cy="439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  <a:latin typeface="Comic Sans MS" charset="0"/>
                </a:rPr>
                <a:t>PS </a:t>
              </a:r>
              <a:r>
                <a:rPr lang="en-US" sz="1400" b="1" dirty="0" smtClean="0">
                  <a:solidFill>
                    <a:schemeClr val="accent6">
                      <a:lumMod val="75000"/>
                    </a:schemeClr>
                  </a:solidFill>
                  <a:latin typeface="Comic Sans MS" charset="0"/>
                </a:rPr>
                <a:t>20 GeV</a:t>
              </a:r>
              <a:endParaRPr lang="fr-FR" sz="1400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</a:endParaRPr>
            </a:p>
          </p:txBody>
        </p:sp>
        <p:sp>
          <p:nvSpPr>
            <p:cNvPr id="82" name="Oval 6"/>
            <p:cNvSpPr>
              <a:spLocks noChangeArrowheads="1"/>
            </p:cNvSpPr>
            <p:nvPr/>
          </p:nvSpPr>
          <p:spPr bwMode="auto">
            <a:xfrm>
              <a:off x="5538788" y="4498975"/>
              <a:ext cx="360362" cy="358775"/>
            </a:xfrm>
            <a:prstGeom prst="ellipse">
              <a:avLst/>
            </a:prstGeom>
            <a:noFill/>
            <a:ln w="57150" cap="rnd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s-ES" b="1">
                <a:latin typeface="Arial Black" pitchFamily="34" charset="0"/>
              </a:endParaRPr>
            </a:p>
          </p:txBody>
        </p:sp>
        <p:sp>
          <p:nvSpPr>
            <p:cNvPr id="83" name="Line 7"/>
            <p:cNvSpPr>
              <a:spLocks noChangeShapeType="1"/>
            </p:cNvSpPr>
            <p:nvPr/>
          </p:nvSpPr>
          <p:spPr bwMode="auto">
            <a:xfrm flipV="1">
              <a:off x="5704516" y="4775679"/>
              <a:ext cx="173038" cy="863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Text Box 8"/>
            <p:cNvSpPr txBox="1">
              <a:spLocks noChangeArrowheads="1"/>
            </p:cNvSpPr>
            <p:nvPr/>
          </p:nvSpPr>
          <p:spPr bwMode="auto">
            <a:xfrm>
              <a:off x="4480504" y="5100907"/>
              <a:ext cx="1232481" cy="747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solidFill>
                    <a:srgbClr val="FFFF00"/>
                  </a:solidFill>
                  <a:latin typeface="Comic Sans MS" charset="0"/>
                </a:rPr>
                <a:t>Linac</a:t>
              </a:r>
              <a:endParaRPr lang="en-US" sz="1400" b="1" dirty="0">
                <a:solidFill>
                  <a:srgbClr val="FFFF00"/>
                </a:solidFill>
                <a:latin typeface="Comic Sans MS" charset="0"/>
              </a:endParaRPr>
            </a:p>
            <a:p>
              <a:pPr>
                <a:defRPr/>
              </a:pPr>
              <a:r>
                <a:rPr lang="en-US" sz="1400" b="1" dirty="0">
                  <a:solidFill>
                    <a:srgbClr val="FFFF00"/>
                  </a:solidFill>
                  <a:latin typeface="Comic Sans MS" charset="0"/>
                </a:rPr>
                <a:t>50 </a:t>
              </a:r>
              <a:r>
                <a:rPr lang="en-US" sz="1400" b="1" dirty="0" err="1">
                  <a:solidFill>
                    <a:srgbClr val="FFFF00"/>
                  </a:solidFill>
                  <a:latin typeface="Comic Sans MS" charset="0"/>
                </a:rPr>
                <a:t>MeV</a:t>
              </a:r>
              <a:endParaRPr lang="fr-FR" sz="1400" b="1" dirty="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85" name="Text Box 9"/>
            <p:cNvSpPr txBox="1">
              <a:spLocks noChangeArrowheads="1"/>
            </p:cNvSpPr>
            <p:nvPr/>
          </p:nvSpPr>
          <p:spPr bwMode="auto">
            <a:xfrm>
              <a:off x="5245854" y="3783013"/>
              <a:ext cx="1292021" cy="747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C000"/>
                  </a:solidFill>
                  <a:latin typeface="Comic Sans MS" charset="0"/>
                </a:rPr>
                <a:t>Booster</a:t>
              </a:r>
            </a:p>
            <a:p>
              <a:pPr>
                <a:defRPr/>
              </a:pPr>
              <a:r>
                <a:rPr lang="en-US" sz="1400" b="1" dirty="0">
                  <a:solidFill>
                    <a:srgbClr val="FFC000"/>
                  </a:solidFill>
                  <a:latin typeface="Comic Sans MS" charset="0"/>
                </a:rPr>
                <a:t>1.4 GeV</a:t>
              </a:r>
              <a:endParaRPr lang="fr-FR" sz="1400" b="1" dirty="0">
                <a:solidFill>
                  <a:srgbClr val="FFC000"/>
                </a:solidFill>
                <a:latin typeface="Comic Sans MS" charset="0"/>
              </a:endParaRPr>
            </a:p>
          </p:txBody>
        </p:sp>
        <p:sp>
          <p:nvSpPr>
            <p:cNvPr id="86" name="Line 10"/>
            <p:cNvSpPr>
              <a:spLocks noChangeShapeType="1"/>
            </p:cNvSpPr>
            <p:nvPr/>
          </p:nvSpPr>
          <p:spPr bwMode="auto">
            <a:xfrm>
              <a:off x="3019425" y="1690687"/>
              <a:ext cx="1152525" cy="10080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stealth"/>
              <a:tailEnd type="none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" name="Line 11"/>
            <p:cNvSpPr>
              <a:spLocks noChangeShapeType="1"/>
            </p:cNvSpPr>
            <p:nvPr/>
          </p:nvSpPr>
          <p:spPr bwMode="auto">
            <a:xfrm>
              <a:off x="4332139" y="2825750"/>
              <a:ext cx="1655762" cy="2736850"/>
            </a:xfrm>
            <a:prstGeom prst="line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pic>
          <p:nvPicPr>
            <p:cNvPr id="88" name="Picture 116" descr="Fond.png"/>
            <p:cNvPicPr>
              <a:picLocks noChangeAspect="1"/>
            </p:cNvPicPr>
            <p:nvPr/>
          </p:nvPicPr>
          <p:blipFill>
            <a:blip r:embed="rId5" cstate="print"/>
            <a:srcRect t="-1643" r="86229" b="69751"/>
            <a:stretch>
              <a:fillRect/>
            </a:stretch>
          </p:blipFill>
          <p:spPr bwMode="auto">
            <a:xfrm>
              <a:off x="623888" y="652462"/>
              <a:ext cx="835025" cy="1328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Text Box 12"/>
            <p:cNvSpPr txBox="1">
              <a:spLocks noChangeArrowheads="1"/>
            </p:cNvSpPr>
            <p:nvPr/>
          </p:nvSpPr>
          <p:spPr bwMode="auto">
            <a:xfrm>
              <a:off x="1497317" y="1204345"/>
              <a:ext cx="1495425" cy="7474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rgbClr val="FF0000"/>
                  </a:solidFill>
                </a:rPr>
                <a:t>185 </a:t>
              </a:r>
              <a:r>
                <a:rPr lang="es-ES" sz="1400" b="1" dirty="0">
                  <a:solidFill>
                    <a:srgbClr val="FF0000"/>
                  </a:solidFill>
                </a:rPr>
                <a:t>m flight path</a:t>
              </a:r>
            </a:p>
          </p:txBody>
        </p:sp>
        <p:sp>
          <p:nvSpPr>
            <p:cNvPr id="90" name="AutoShape 13"/>
            <p:cNvSpPr>
              <a:spLocks noChangeArrowheads="1"/>
            </p:cNvSpPr>
            <p:nvPr/>
          </p:nvSpPr>
          <p:spPr bwMode="auto">
            <a:xfrm>
              <a:off x="3959194" y="2313087"/>
              <a:ext cx="571504" cy="830104"/>
            </a:xfrm>
            <a:prstGeom prst="irregularSeal2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FF66"/>
                </a:gs>
                <a:gs pos="100000">
                  <a:srgbClr val="FFFF66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b="1">
                <a:latin typeface="Arial Black" charset="0"/>
              </a:endParaRPr>
            </a:p>
          </p:txBody>
        </p:sp>
        <p:sp>
          <p:nvSpPr>
            <p:cNvPr id="91" name="Line 7"/>
            <p:cNvSpPr>
              <a:spLocks noChangeShapeType="1"/>
            </p:cNvSpPr>
            <p:nvPr/>
          </p:nvSpPr>
          <p:spPr bwMode="auto">
            <a:xfrm flipV="1">
              <a:off x="5791035" y="4581522"/>
              <a:ext cx="589127" cy="27622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3851920" y="4619264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39941" name="AutoShape 7"/>
          <p:cNvSpPr>
            <a:spLocks noChangeArrowheads="1"/>
          </p:cNvSpPr>
          <p:nvPr/>
        </p:nvSpPr>
        <p:spPr bwMode="auto">
          <a:xfrm>
            <a:off x="2169096" y="5030688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39942" name="AutoShape 8"/>
          <p:cNvSpPr>
            <a:spLocks noChangeArrowheads="1"/>
          </p:cNvSpPr>
          <p:nvPr/>
        </p:nvSpPr>
        <p:spPr bwMode="auto">
          <a:xfrm>
            <a:off x="2321496" y="5329808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700933" y="2677752"/>
            <a:ext cx="142875" cy="142875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6000760" y="1357868"/>
            <a:ext cx="1000132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The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Facility at CERN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42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547289" y="5462037"/>
            <a:ext cx="800635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 innovative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features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of n_TOF come from the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characteristics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of the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proton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beam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it-IT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high </a:t>
            </a:r>
            <a:r>
              <a:rPr lang="it-IT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energy</a:t>
            </a:r>
            <a:r>
              <a:rPr lang="it-IT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, high </a:t>
            </a:r>
            <a:r>
              <a:rPr lang="it-IT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peak</a:t>
            </a:r>
            <a:r>
              <a:rPr lang="it-IT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current</a:t>
            </a:r>
            <a:r>
              <a:rPr lang="it-IT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(50 A over 20 ns), low duty </a:t>
            </a:r>
            <a:r>
              <a:rPr lang="it-IT" sz="16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cycle</a:t>
            </a:r>
            <a:r>
              <a:rPr lang="it-IT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(&lt; 1 Hz).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6245382" y="1789994"/>
            <a:ext cx="2613314" cy="3159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Nominal proton Intensity: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	7x10</a:t>
            </a: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12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p/pulse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71450" marR="0" lvl="0" indent="-17145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Proton pulse width:           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	7 ns (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r.m.s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.)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71450" marR="0" lvl="0" indent="-17145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Low repetition rate:          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	 &lt; 0.8 Hz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71450" marR="0" lvl="0" indent="-17145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Wide energy spectrum:    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	&lt; 25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meV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 1 GeV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171450" marR="0" lvl="0" indent="-17145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High instantaneous flux:   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     	10</a:t>
            </a: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-10</a:t>
            </a: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7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n/cm</a:t>
            </a:r>
            <a:r>
              <a:rPr kumimoji="0" lang="en-GB" sz="14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/pulse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AutoShape 2"/>
          <p:cNvSpPr>
            <a:spLocks noChangeArrowheads="1"/>
          </p:cNvSpPr>
          <p:nvPr/>
        </p:nvSpPr>
        <p:spPr bwMode="auto">
          <a:xfrm>
            <a:off x="217045" y="674353"/>
            <a:ext cx="6965623" cy="64939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n_TOF</a:t>
            </a:r>
            <a:r>
              <a:rPr lang="en-US" sz="1600" dirty="0" smtClean="0">
                <a:latin typeface="Century Gothic" panose="020B0502020202020204" pitchFamily="34" charset="0"/>
              </a:rPr>
              <a:t> is a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spallation</a:t>
            </a:r>
            <a:r>
              <a:rPr lang="en-US" sz="1600" dirty="0" smtClean="0">
                <a:latin typeface="Century Gothic" panose="020B0502020202020204" pitchFamily="34" charset="0"/>
              </a:rPr>
              <a:t> neutron source based on the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20 GeV/c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proton beam </a:t>
            </a:r>
            <a:r>
              <a:rPr lang="en-US" sz="1600" dirty="0" smtClean="0">
                <a:latin typeface="Century Gothic" panose="020B0502020202020204" pitchFamily="34" charset="0"/>
              </a:rPr>
              <a:t>from the CERN PS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hitting a massive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Pb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block.</a:t>
            </a:r>
            <a:endParaRPr lang="en-US" sz="16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0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1" name="Picture 17" descr="tof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52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5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185 C -0.01232 -0.03146 0.00261 -0.07424 0.02986 -0.08974 C 0.05643 -0.10523 0.08646 -0.09066 0.09809 -0.05643 C 0.10903 -0.02406 0.09618 0.01526 0.06997 0.03052 C 0.04167 0.04764 0.01198 0.03353 -0.00035 0.00185 Z " pathEditMode="relative" rAng="14761151" ptsTypes="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2104 L -0.12586 -0.28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9.99075E-7 L -0.07882 -0.0839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" y="-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0" grpId="0" animBg="1"/>
      <p:bldP spid="10" grpId="1" animBg="1"/>
      <p:bldP spid="43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2293999" y="874564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Content Placeholder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364" y="1048070"/>
            <a:ext cx="7958076" cy="4867054"/>
          </a:xfrm>
          <a:prstGeom prst="rect">
            <a:avLst/>
          </a:prstGeom>
        </p:spPr>
      </p:pic>
      <p:pic>
        <p:nvPicPr>
          <p:cNvPr id="27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35283"/>
            <a:ext cx="2659494" cy="336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772" y="1160397"/>
            <a:ext cx="3213893" cy="2145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/>
          <p:cNvSpPr txBox="1"/>
          <p:nvPr/>
        </p:nvSpPr>
        <p:spPr>
          <a:xfrm>
            <a:off x="863707" y="4599235"/>
            <a:ext cx="1467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33CC33"/>
                </a:solidFill>
              </a:rPr>
              <a:t>Proton </a:t>
            </a:r>
            <a:r>
              <a:rPr lang="it-IT" sz="1400" b="1" dirty="0" err="1" smtClean="0">
                <a:solidFill>
                  <a:srgbClr val="33CC33"/>
                </a:solidFill>
              </a:rPr>
              <a:t>beam</a:t>
            </a:r>
            <a:r>
              <a:rPr lang="it-IT" sz="1400" b="1" dirty="0" smtClean="0">
                <a:solidFill>
                  <a:srgbClr val="33CC33"/>
                </a:solidFill>
              </a:rPr>
              <a:t> line</a:t>
            </a:r>
            <a:endParaRPr lang="it-IT" sz="1400" b="1" dirty="0">
              <a:solidFill>
                <a:srgbClr val="33CC33"/>
              </a:solidFill>
            </a:endParaRPr>
          </a:p>
        </p:txBody>
      </p:sp>
      <p:cxnSp>
        <p:nvCxnSpPr>
          <p:cNvPr id="4" name="Connettore 2 3"/>
          <p:cNvCxnSpPr/>
          <p:nvPr/>
        </p:nvCxnSpPr>
        <p:spPr>
          <a:xfrm>
            <a:off x="2123728" y="4907012"/>
            <a:ext cx="72008" cy="216024"/>
          </a:xfrm>
          <a:prstGeom prst="straightConnector1">
            <a:avLst/>
          </a:prstGeom>
          <a:ln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V="1">
            <a:off x="2699792" y="5123036"/>
            <a:ext cx="72008" cy="36004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EAR1 &amp; EAR2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9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2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3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4" name="Picture 17" descr="tof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35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cern.ch\dfs\Services\MechanicalCAD\Catia\CERN\TOF\TOFLCT__\Image pour Physiciens et D Grenier\Target Bottom 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03123"/>
            <a:ext cx="2299248" cy="4299465"/>
          </a:xfrm>
          <a:prstGeom prst="rect">
            <a:avLst/>
          </a:prstGeom>
          <a:noFill/>
        </p:spPr>
      </p:pic>
      <p:pic>
        <p:nvPicPr>
          <p:cNvPr id="20" name="Immagine 19" descr="Picture%2002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547" y="1854116"/>
            <a:ext cx="2713365" cy="408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1220350" y="1268760"/>
            <a:ext cx="237626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Phase</a:t>
            </a:r>
            <a:r>
              <a:rPr lang="it-IT" b="1" dirty="0" smtClean="0">
                <a:solidFill>
                  <a:schemeClr val="bg1"/>
                </a:solidFill>
              </a:rPr>
              <a:t> I: 2001 – 2004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292080" y="1268760"/>
            <a:ext cx="228780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Phase</a:t>
            </a:r>
            <a:r>
              <a:rPr lang="it-IT" b="1" dirty="0" smtClean="0">
                <a:solidFill>
                  <a:schemeClr val="bg1"/>
                </a:solidFill>
              </a:rPr>
              <a:t> II: 2008 – </a:t>
            </a:r>
            <a:r>
              <a:rPr lang="it-IT" b="1" dirty="0" err="1" smtClean="0">
                <a:solidFill>
                  <a:schemeClr val="bg1"/>
                </a:solidFill>
              </a:rPr>
              <a:t>today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961130"/>
            <a:ext cx="2687423" cy="378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The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spalation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Target(s)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29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0" name="Picture 17" descr="tof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31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2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/>
          <p:cNvSpPr txBox="1"/>
          <p:nvPr/>
        </p:nvSpPr>
        <p:spPr>
          <a:xfrm>
            <a:off x="1115616" y="973759"/>
            <a:ext cx="7272808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 smtClean="0"/>
              <a:t>The </a:t>
            </a:r>
            <a:r>
              <a:rPr lang="it-IT" sz="1600" dirty="0" err="1" smtClean="0"/>
              <a:t>cooling</a:t>
            </a:r>
            <a:r>
              <a:rPr lang="it-IT" sz="1600" dirty="0" smtClean="0"/>
              <a:t> and the moderator </a:t>
            </a:r>
            <a:r>
              <a:rPr lang="it-IT" sz="1600" dirty="0" err="1" smtClean="0"/>
              <a:t>systems</a:t>
            </a:r>
            <a:r>
              <a:rPr lang="it-IT" sz="1600" dirty="0" smtClean="0"/>
              <a:t> in the target are </a:t>
            </a:r>
            <a:r>
              <a:rPr lang="it-IT" sz="1600" dirty="0" err="1" smtClean="0"/>
              <a:t>separated</a:t>
            </a:r>
            <a:r>
              <a:rPr lang="it-IT" sz="1600" dirty="0" smtClean="0"/>
              <a:t>, so </a:t>
            </a:r>
            <a:r>
              <a:rPr lang="it-IT" sz="1600" dirty="0" err="1" smtClean="0"/>
              <a:t>to</a:t>
            </a:r>
            <a:r>
              <a:rPr lang="it-IT" sz="1600" dirty="0" smtClean="0"/>
              <a:t> </a:t>
            </a:r>
            <a:r>
              <a:rPr lang="it-IT" sz="1600" dirty="0" err="1" smtClean="0"/>
              <a:t>optimize</a:t>
            </a:r>
            <a:r>
              <a:rPr lang="it-IT" sz="1600" dirty="0" smtClean="0"/>
              <a:t> </a:t>
            </a:r>
            <a:r>
              <a:rPr lang="it-IT" sz="1600" dirty="0" err="1" smtClean="0"/>
              <a:t>neutron</a:t>
            </a:r>
            <a:r>
              <a:rPr lang="it-IT" sz="1600" dirty="0" smtClean="0"/>
              <a:t> </a:t>
            </a:r>
            <a:r>
              <a:rPr lang="it-IT" sz="1600" dirty="0" err="1" smtClean="0"/>
              <a:t>spectrum</a:t>
            </a:r>
            <a:r>
              <a:rPr lang="it-IT" sz="1600" dirty="0" smtClean="0"/>
              <a:t> or </a:t>
            </a:r>
            <a:r>
              <a:rPr lang="it-IT" sz="1600" dirty="0" err="1" smtClean="0"/>
              <a:t>minimize</a:t>
            </a:r>
            <a:r>
              <a:rPr lang="it-IT" sz="1600" dirty="0" smtClean="0"/>
              <a:t> background</a:t>
            </a:r>
          </a:p>
        </p:txBody>
      </p:sp>
      <p:pic>
        <p:nvPicPr>
          <p:cNvPr id="24" name="Immagine 23" descr="l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646" y="1700807"/>
            <a:ext cx="2976330" cy="2232248"/>
          </a:xfrm>
          <a:prstGeom prst="rect">
            <a:avLst/>
          </a:prstGeom>
        </p:spPr>
      </p:pic>
      <p:pic>
        <p:nvPicPr>
          <p:cNvPr id="29" name="Immagine 28" descr="Finished_vess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005064"/>
            <a:ext cx="3072341" cy="230425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700808"/>
            <a:ext cx="3240360" cy="455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uppo 32"/>
          <p:cNvGrpSpPr/>
          <p:nvPr/>
        </p:nvGrpSpPr>
        <p:grpSpPr>
          <a:xfrm>
            <a:off x="2411760" y="1556413"/>
            <a:ext cx="5143536" cy="4536883"/>
            <a:chOff x="2411760" y="1556413"/>
            <a:chExt cx="5143536" cy="4536883"/>
          </a:xfrm>
        </p:grpSpPr>
        <p:grpSp>
          <p:nvGrpSpPr>
            <p:cNvPr id="17" name="Gruppo 26"/>
            <p:cNvGrpSpPr/>
            <p:nvPr/>
          </p:nvGrpSpPr>
          <p:grpSpPr>
            <a:xfrm>
              <a:off x="2411760" y="1556413"/>
              <a:ext cx="5143536" cy="4536883"/>
              <a:chOff x="500034" y="928670"/>
              <a:chExt cx="5143536" cy="4536883"/>
            </a:xfrm>
          </p:grpSpPr>
          <p:pic>
            <p:nvPicPr>
              <p:cNvPr id="18" name="Picture 18" descr="LeadTarget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00034" y="928670"/>
                <a:ext cx="4783203" cy="4536883"/>
              </a:xfrm>
              <a:prstGeom prst="rect">
                <a:avLst/>
              </a:prstGeom>
            </p:spPr>
          </p:pic>
          <p:sp>
            <p:nvSpPr>
              <p:cNvPr id="19" name="CasellaDiTesto 18"/>
              <p:cNvSpPr txBox="1"/>
              <p:nvPr/>
            </p:nvSpPr>
            <p:spPr>
              <a:xfrm>
                <a:off x="644050" y="1505113"/>
                <a:ext cx="100811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/>
                  <a:t>Vessel</a:t>
                </a:r>
              </a:p>
              <a:p>
                <a:endParaRPr lang="it-IT" sz="1400" dirty="0"/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4071934" y="1465025"/>
                <a:ext cx="114300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/>
                  <a:t>Moderator (4 cm)</a:t>
                </a:r>
                <a:endParaRPr lang="it-IT" sz="1400" dirty="0"/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4143372" y="2214554"/>
                <a:ext cx="150019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 smtClean="0"/>
                  <a:t>Cooling</a:t>
                </a:r>
                <a:r>
                  <a:rPr lang="it-IT" sz="1400" dirty="0" smtClean="0"/>
                  <a:t> water</a:t>
                </a:r>
              </a:p>
              <a:p>
                <a:r>
                  <a:rPr lang="it-IT" sz="1400" dirty="0" smtClean="0"/>
                  <a:t> (1 cm)</a:t>
                </a:r>
                <a:endParaRPr lang="it-IT" sz="1400" dirty="0"/>
              </a:p>
            </p:txBody>
          </p:sp>
          <p:sp>
            <p:nvSpPr>
              <p:cNvPr id="27" name="CasellaDiTesto 26"/>
              <p:cNvSpPr txBox="1"/>
              <p:nvPr/>
            </p:nvSpPr>
            <p:spPr>
              <a:xfrm>
                <a:off x="612130" y="3574181"/>
                <a:ext cx="998992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 smtClean="0"/>
                  <a:t>Retention</a:t>
                </a:r>
                <a:r>
                  <a:rPr lang="it-IT" sz="1400" dirty="0" smtClean="0"/>
                  <a:t> vessel</a:t>
                </a:r>
                <a:endParaRPr lang="it-IT" sz="1400" dirty="0"/>
              </a:p>
            </p:txBody>
          </p:sp>
          <p:sp>
            <p:nvSpPr>
              <p:cNvPr id="28" name="CasellaDiTesto 27"/>
              <p:cNvSpPr txBox="1"/>
              <p:nvPr/>
            </p:nvSpPr>
            <p:spPr>
              <a:xfrm>
                <a:off x="2143108" y="2536595"/>
                <a:ext cx="1021433" cy="830997"/>
              </a:xfrm>
              <a:prstGeom prst="rect">
                <a:avLst/>
              </a:prstGeom>
              <a:solidFill>
                <a:srgbClr val="A3A6B3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600" b="1" dirty="0" err="1" smtClean="0"/>
                  <a:t>Pb</a:t>
                </a:r>
                <a:endParaRPr lang="it-IT" sz="1600" b="1" dirty="0" smtClean="0"/>
              </a:p>
              <a:p>
                <a:r>
                  <a:rPr lang="it-IT" sz="1600" b="1" dirty="0" smtClean="0"/>
                  <a:t>Ø = 60 cm</a:t>
                </a:r>
              </a:p>
              <a:p>
                <a:r>
                  <a:rPr lang="it-IT" sz="1600" b="1" dirty="0" smtClean="0"/>
                  <a:t>L = 40 cm</a:t>
                </a:r>
                <a:endParaRPr lang="it-IT" sz="1600" b="1" dirty="0"/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906045" y="3108099"/>
                <a:ext cx="80432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 err="1" smtClean="0">
                    <a:solidFill>
                      <a:srgbClr val="FF0000"/>
                    </a:solidFill>
                  </a:rPr>
                  <a:t>protons</a:t>
                </a:r>
                <a:r>
                  <a:rPr lang="it-IT" sz="1400" b="1" dirty="0" smtClean="0">
                    <a:solidFill>
                      <a:srgbClr val="FF0000"/>
                    </a:solidFill>
                  </a:rPr>
                  <a:t> </a:t>
                </a:r>
                <a:endParaRPr lang="it-IT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5" name="Rettangolo 24"/>
            <p:cNvSpPr/>
            <p:nvPr/>
          </p:nvSpPr>
          <p:spPr>
            <a:xfrm>
              <a:off x="6084168" y="3789040"/>
              <a:ext cx="100811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/>
            <p:cNvSpPr/>
            <p:nvPr/>
          </p:nvSpPr>
          <p:spPr>
            <a:xfrm rot="19301257">
              <a:off x="5632851" y="4083630"/>
              <a:ext cx="100811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0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The spallation Target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42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4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5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6" name="Picture 17" descr="tof_sma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47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6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DSCF8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39552"/>
            <a:ext cx="2743198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5112" name="Picture 8" descr="DSC0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39552"/>
            <a:ext cx="2743200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5" descr="P10207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6149" y="3212976"/>
            <a:ext cx="4426331" cy="2952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 descr="D:\Profiles\cguerrer\AppData\Local\Microsoft\Windows\Temporary Internet Files\Content.Outlook\BSCXCR2I\P10504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7" y="3194974"/>
            <a:ext cx="4056451" cy="30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SCF84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939552"/>
            <a:ext cx="2743200" cy="2057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1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The </a:t>
            </a:r>
            <a:r>
              <a:rPr lang="en-GB" sz="3600" dirty="0" err="1">
                <a:solidFill>
                  <a:srgbClr val="000090"/>
                </a:solidFill>
                <a:latin typeface="Calibri" pitchFamily="34" charset="0"/>
              </a:rPr>
              <a:t>F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acilty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23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5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6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7" name="Picture 17" descr="tof_smal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28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6" y="332988"/>
            <a:ext cx="4644818" cy="597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Callout 2 7"/>
          <p:cNvSpPr/>
          <p:nvPr/>
        </p:nvSpPr>
        <p:spPr>
          <a:xfrm>
            <a:off x="6481177" y="740514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8826"/>
              <a:gd name="adj6" fmla="val -123577"/>
            </a:avLst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Beam Dump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6481177" y="1556792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6912"/>
              <a:gd name="adj6" fmla="val -125211"/>
            </a:avLst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EAR-2 Exp. Hall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6444208" y="2348880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6167"/>
              <a:gd name="adj6" fmla="val -138523"/>
            </a:avLst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r>
              <a:rPr lang="en-GB" baseline="30000" dirty="0" smtClean="0">
                <a:solidFill>
                  <a:schemeClr val="tx1"/>
                </a:solidFill>
              </a:rPr>
              <a:t>nd</a:t>
            </a:r>
            <a:r>
              <a:rPr lang="en-GB" dirty="0" smtClean="0">
                <a:solidFill>
                  <a:schemeClr val="tx1"/>
                </a:solidFill>
              </a:rPr>
              <a:t> Collimator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6462841" y="3943316"/>
            <a:ext cx="1921028" cy="349780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-42017"/>
              <a:gd name="adj6" fmla="val -138717"/>
            </a:avLst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</a:t>
            </a:r>
          </a:p>
        </p:txBody>
      </p:sp>
      <p:sp>
        <p:nvSpPr>
          <p:cNvPr id="12" name="Line Callout 2 11"/>
          <p:cNvSpPr/>
          <p:nvPr/>
        </p:nvSpPr>
        <p:spPr>
          <a:xfrm>
            <a:off x="6481177" y="5062656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0263"/>
              <a:gd name="adj6" fmla="val -140526"/>
            </a:avLst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Pit Shielding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Line Callout 2 18"/>
          <p:cNvSpPr/>
          <p:nvPr/>
        </p:nvSpPr>
        <p:spPr>
          <a:xfrm>
            <a:off x="6467396" y="4486592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-70811"/>
              <a:gd name="adj6" fmla="val -143560"/>
            </a:avLst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1</a:t>
            </a:r>
            <a:r>
              <a:rPr lang="en-GB" baseline="30000" dirty="0" smtClean="0">
                <a:solidFill>
                  <a:schemeClr val="tx1"/>
                </a:solidFill>
              </a:rPr>
              <a:t>st</a:t>
            </a:r>
            <a:r>
              <a:rPr lang="en-GB" dirty="0" smtClean="0">
                <a:solidFill>
                  <a:schemeClr val="tx1"/>
                </a:solidFill>
              </a:rPr>
              <a:t> Collimator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Line Callout 2 19"/>
          <p:cNvSpPr/>
          <p:nvPr/>
        </p:nvSpPr>
        <p:spPr>
          <a:xfrm>
            <a:off x="6444208" y="3406472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6167"/>
              <a:gd name="adj6" fmla="val -140412"/>
            </a:avLst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Filter Box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Line Callout 2 20"/>
          <p:cNvSpPr/>
          <p:nvPr/>
        </p:nvSpPr>
        <p:spPr>
          <a:xfrm>
            <a:off x="6444208" y="2852936"/>
            <a:ext cx="1921028" cy="382568"/>
          </a:xfrm>
          <a:prstGeom prst="borderCallout2">
            <a:avLst>
              <a:gd name="adj1" fmla="val 48675"/>
              <a:gd name="adj2" fmla="val 95"/>
              <a:gd name="adj3" fmla="val 50171"/>
              <a:gd name="adj4" fmla="val -32076"/>
              <a:gd name="adj5" fmla="val 40263"/>
              <a:gd name="adj6" fmla="val -140526"/>
            </a:avLst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</a:t>
            </a:r>
            <a:r>
              <a:rPr lang="en-GB" dirty="0" smtClean="0">
                <a:solidFill>
                  <a:schemeClr val="tx1"/>
                </a:solidFill>
              </a:rPr>
              <a:t>hielding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03648" y="327569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Service Gallery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83968" y="2780928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ISR Tunnel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07504" y="260648"/>
            <a:ext cx="3528072" cy="6048672"/>
            <a:chOff x="107504" y="260648"/>
            <a:chExt cx="3528072" cy="6048672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827584" y="260648"/>
              <a:ext cx="0" cy="6048672"/>
            </a:xfrm>
            <a:prstGeom prst="straightConnector1">
              <a:avLst/>
            </a:prstGeom>
            <a:ln w="12700" cap="flat">
              <a:solidFill>
                <a:schemeClr val="bg1">
                  <a:lumMod val="50000"/>
                </a:schemeClr>
              </a:solidFill>
              <a:prstDash val="solid"/>
              <a:round/>
              <a:tailEnd type="arrow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55576" y="5805264"/>
              <a:ext cx="288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55576" y="3933056"/>
              <a:ext cx="288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5576" y="2301530"/>
              <a:ext cx="288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55576" y="980728"/>
              <a:ext cx="2880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lg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504" y="260648"/>
              <a:ext cx="684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h</a:t>
              </a:r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 [m]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5536" y="5602640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1520" y="378904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9.8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9512" y="2132856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18.2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79512" y="76470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>
                      <a:lumMod val="50000"/>
                    </a:schemeClr>
                  </a:solidFill>
                </a:rPr>
                <a:t>24.5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067944" y="5373216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EAR1</a:t>
            </a:r>
            <a:endParaRPr lang="en-US" dirty="0"/>
          </a:p>
        </p:txBody>
      </p:sp>
      <p:cxnSp>
        <p:nvCxnSpPr>
          <p:cNvPr id="48" name="Straight Arrow Connector 47"/>
          <p:cNvCxnSpPr>
            <a:stCxn id="46" idx="1"/>
            <a:endCxn id="46" idx="3"/>
          </p:cNvCxnSpPr>
          <p:nvPr/>
        </p:nvCxnSpPr>
        <p:spPr>
          <a:xfrm>
            <a:off x="4067944" y="5557882"/>
            <a:ext cx="720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9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0" name="Picture 17" descr="tof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51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52" name="Immagin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8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7" y="1052513"/>
            <a:ext cx="9053513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71775" y="1619250"/>
            <a:ext cx="21605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Palatino Linotype" panose="02040502050505030304" pitchFamily="18" charset="0"/>
                <a:ea typeface="+mn-ea"/>
              </a:rPr>
              <a:t>EAR2 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Palatino Linotype" panose="02040502050505030304" pitchFamily="18" charset="0"/>
              <a:ea typeface="+mn-ea"/>
            </a:endParaRPr>
          </a:p>
        </p:txBody>
      </p:sp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3563938" y="2484438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r>
              <a:rPr lang="en-US" b="1" dirty="0"/>
              <a:t>EAR1 </a:t>
            </a:r>
            <a:endParaRPr lang="en-GB" b="1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11188" y="5649913"/>
            <a:ext cx="7550150" cy="4762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3" name="TextBox 13"/>
          <p:cNvSpPr txBox="1">
            <a:spLocks noChangeArrowheads="1"/>
          </p:cNvSpPr>
          <p:nvPr/>
        </p:nvSpPr>
        <p:spPr bwMode="auto">
          <a:xfrm>
            <a:off x="250825" y="5516563"/>
            <a:ext cx="431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charset="0"/>
                <a:ea typeface="ＭＳ Ｐゴシック" charset="0"/>
              </a:defRPr>
            </a:lvl9pPr>
          </a:lstStyle>
          <a:p>
            <a:r>
              <a:rPr lang="en-US" sz="1600" b="1"/>
              <a:t>40</a:t>
            </a:r>
            <a:endParaRPr lang="en-GB" sz="1600" b="1"/>
          </a:p>
        </p:txBody>
      </p:sp>
      <p:sp>
        <p:nvSpPr>
          <p:cNvPr id="5" name="Oval 4"/>
          <p:cNvSpPr/>
          <p:nvPr/>
        </p:nvSpPr>
        <p:spPr>
          <a:xfrm>
            <a:off x="250825" y="5516563"/>
            <a:ext cx="360363" cy="360362"/>
          </a:xfrm>
          <a:prstGeom prst="ellipse">
            <a:avLst/>
          </a:prstGeom>
          <a:noFill/>
          <a:ln w="38100">
            <a:solidFill>
              <a:srgbClr val="EB1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sp>
        <p:nvSpPr>
          <p:cNvPr id="20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Ratio Evaluated Flux  EAR1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vs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EAR2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22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9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0" name="Picture 17" descr="tof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31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4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2280854" y="1196752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83568" y="764704"/>
            <a:ext cx="785293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600" dirty="0" err="1" smtClean="0">
                <a:latin typeface="Century Gothic" panose="020B0502020202020204" pitchFamily="34" charset="0"/>
              </a:rPr>
              <a:t>Together</a:t>
            </a:r>
            <a:r>
              <a:rPr lang="it-IT" sz="1600" dirty="0" smtClean="0">
                <a:latin typeface="Century Gothic" panose="020B0502020202020204" pitchFamily="34" charset="0"/>
              </a:rPr>
              <a:t> with innovative </a:t>
            </a:r>
            <a:r>
              <a:rPr lang="it-IT" sz="1600" dirty="0" err="1" smtClean="0">
                <a:latin typeface="Century Gothic" panose="020B0502020202020204" pitchFamily="34" charset="0"/>
              </a:rPr>
              <a:t>neutron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beams</a:t>
            </a:r>
            <a:r>
              <a:rPr lang="it-IT" sz="1600" dirty="0" smtClean="0">
                <a:latin typeface="Century Gothic" panose="020B0502020202020204" pitchFamily="34" charset="0"/>
              </a:rPr>
              <a:t>, accurate </a:t>
            </a:r>
            <a:r>
              <a:rPr lang="it-IT" sz="1600" dirty="0" err="1" smtClean="0">
                <a:latin typeface="Century Gothic" panose="020B0502020202020204" pitchFamily="34" charset="0"/>
              </a:rPr>
              <a:t>nuclear</a:t>
            </a:r>
            <a:r>
              <a:rPr lang="it-IT" sz="1600" dirty="0" smtClean="0">
                <a:latin typeface="Century Gothic" panose="020B0502020202020204" pitchFamily="34" charset="0"/>
              </a:rPr>
              <a:t> data for </a:t>
            </a:r>
            <a:r>
              <a:rPr lang="it-IT" sz="1600" dirty="0" err="1" smtClean="0">
                <a:latin typeface="Century Gothic" panose="020B0502020202020204" pitchFamily="34" charset="0"/>
              </a:rPr>
              <a:t>Nuclear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Astrophysics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require</a:t>
            </a:r>
            <a:r>
              <a:rPr lang="it-IT" sz="1600" dirty="0" smtClean="0">
                <a:latin typeface="Century Gothic" panose="020B0502020202020204" pitchFamily="34" charset="0"/>
              </a:rPr>
              <a:t>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 smtClean="0">
                <a:latin typeface="Century Gothic" panose="020B0502020202020204" pitchFamily="34" charset="0"/>
              </a:rPr>
              <a:t>High performance </a:t>
            </a:r>
            <a:r>
              <a:rPr lang="it-IT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detectors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 smtClean="0">
                <a:latin typeface="Century Gothic" panose="020B0502020202020204" pitchFamily="34" charset="0"/>
              </a:rPr>
              <a:t>High </a:t>
            </a:r>
            <a:r>
              <a:rPr lang="it-IT" sz="1400" dirty="0" err="1" smtClean="0">
                <a:latin typeface="Century Gothic" panose="020B0502020202020204" pitchFamily="34" charset="0"/>
              </a:rPr>
              <a:t>purity</a:t>
            </a:r>
            <a:r>
              <a:rPr lang="it-IT" sz="1400" dirty="0" smtClean="0">
                <a:latin typeface="Century Gothic" panose="020B0502020202020204" pitchFamily="34" charset="0"/>
              </a:rPr>
              <a:t> and </a:t>
            </a:r>
            <a:r>
              <a:rPr lang="it-IT" sz="1400" dirty="0" err="1" smtClean="0">
                <a:latin typeface="Century Gothic" panose="020B0502020202020204" pitchFamily="34" charset="0"/>
              </a:rPr>
              <a:t>well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characterized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samples</a:t>
            </a:r>
            <a:r>
              <a:rPr lang="it-IT" sz="1400" dirty="0" smtClean="0">
                <a:latin typeface="Century Gothic" panose="020B0502020202020204" pitchFamily="34" charset="0"/>
              </a:rPr>
              <a:t> (targets)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 err="1" smtClean="0">
                <a:latin typeface="Century Gothic" panose="020B0502020202020204" pitchFamily="34" charset="0"/>
              </a:rPr>
              <a:t>Improvements</a:t>
            </a:r>
            <a:r>
              <a:rPr lang="it-IT" sz="1400" dirty="0" smtClean="0">
                <a:latin typeface="Century Gothic" panose="020B0502020202020204" pitchFamily="34" charset="0"/>
              </a:rPr>
              <a:t> in </a:t>
            </a:r>
            <a:r>
              <a:rPr lang="it-IT" sz="1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analysis</a:t>
            </a:r>
            <a:r>
              <a:rPr lang="it-IT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and </a:t>
            </a:r>
            <a:r>
              <a:rPr lang="it-IT" sz="1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simulation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techniques</a:t>
            </a:r>
            <a:endParaRPr lang="it-IT" sz="1400" dirty="0" smtClean="0">
              <a:latin typeface="Century Gothic" panose="020B0502020202020204" pitchFamily="34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2133600" y="5105400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329472" y="2935590"/>
            <a:ext cx="1936886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Background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Efficiency</a:t>
            </a:r>
            <a:endParaRPr lang="it-IT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Neutron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flux</a:t>
            </a:r>
            <a:endParaRPr lang="it-IT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High accuracy results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34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0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2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3" name="Picture 17" descr="tof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44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uppo 134"/>
          <p:cNvGrpSpPr/>
          <p:nvPr/>
        </p:nvGrpSpPr>
        <p:grpSpPr>
          <a:xfrm>
            <a:off x="-1" y="927319"/>
            <a:ext cx="9105901" cy="5588185"/>
            <a:chOff x="-1" y="1079719"/>
            <a:chExt cx="9105901" cy="5588185"/>
          </a:xfrm>
        </p:grpSpPr>
        <p:sp>
          <p:nvSpPr>
            <p:cNvPr id="4" name="CasellaDiTesto 3"/>
            <p:cNvSpPr txBox="1"/>
            <p:nvPr/>
          </p:nvSpPr>
          <p:spPr>
            <a:xfrm>
              <a:off x="5189933" y="5339518"/>
              <a:ext cx="515812" cy="923618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238</a:t>
              </a:r>
              <a:r>
                <a:rPr lang="en-US" sz="1400" dirty="0" smtClean="0"/>
                <a:t>U</a:t>
              </a:r>
            </a:p>
            <a:p>
              <a:pPr algn="ctr"/>
              <a:r>
                <a:rPr lang="en-US" sz="1400" baseline="30000" dirty="0" smtClean="0"/>
                <a:t>25</a:t>
              </a:r>
              <a:r>
                <a:rPr lang="en-US" sz="1400" dirty="0" smtClean="0"/>
                <a:t>Mg</a:t>
              </a:r>
            </a:p>
            <a:p>
              <a:pPr algn="ctr"/>
              <a:r>
                <a:rPr lang="en-US" sz="1400" baseline="30000" dirty="0" smtClean="0"/>
                <a:t>92</a:t>
              </a:r>
              <a:r>
                <a:rPr lang="en-US" sz="1400" dirty="0" smtClean="0"/>
                <a:t>Zr</a:t>
              </a:r>
            </a:p>
            <a:p>
              <a:pPr algn="ctr"/>
              <a:r>
                <a:rPr lang="en-US" sz="1400" baseline="30000" dirty="0" smtClean="0"/>
                <a:t>93</a:t>
              </a:r>
              <a:r>
                <a:rPr lang="en-US" sz="1400" dirty="0" smtClean="0"/>
                <a:t>Zr</a:t>
              </a:r>
              <a:endParaRPr lang="en-US" sz="1400" dirty="0"/>
            </a:p>
          </p:txBody>
        </p:sp>
        <p:sp>
          <p:nvSpPr>
            <p:cNvPr id="5" name="CasellaDiTesto 4"/>
            <p:cNvSpPr txBox="1"/>
            <p:nvPr/>
          </p:nvSpPr>
          <p:spPr>
            <a:xfrm rot="16200000">
              <a:off x="4518711" y="5584400"/>
              <a:ext cx="1139583" cy="226957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88241" y="4920293"/>
              <a:ext cx="515812" cy="1340737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151</a:t>
              </a:r>
              <a:r>
                <a:rPr lang="en-US" sz="1400" dirty="0" smtClean="0"/>
                <a:t>Sm</a:t>
              </a:r>
            </a:p>
            <a:p>
              <a:pPr algn="ctr"/>
              <a:r>
                <a:rPr lang="en-US" sz="1400" baseline="30000" dirty="0" smtClean="0"/>
                <a:t>204</a:t>
              </a:r>
              <a:r>
                <a:rPr lang="en-US" sz="1400" dirty="0" smtClean="0"/>
                <a:t>Pb</a:t>
              </a:r>
            </a:p>
            <a:p>
              <a:pPr algn="ctr"/>
              <a:r>
                <a:rPr lang="en-US" sz="1400" baseline="30000" dirty="0" smtClean="0"/>
                <a:t>206</a:t>
              </a:r>
              <a:r>
                <a:rPr lang="en-US" sz="1400" dirty="0" smtClean="0"/>
                <a:t>Pb</a:t>
              </a:r>
            </a:p>
            <a:p>
              <a:pPr algn="ctr"/>
              <a:r>
                <a:rPr lang="en-US" sz="1400" baseline="30000" dirty="0" smtClean="0"/>
                <a:t>207</a:t>
              </a:r>
              <a:r>
                <a:rPr lang="en-US" sz="1400" dirty="0" smtClean="0"/>
                <a:t>Pb</a:t>
              </a:r>
            </a:p>
            <a:p>
              <a:pPr algn="ctr"/>
              <a:r>
                <a:rPr lang="en-US" sz="1400" baseline="30000" dirty="0" smtClean="0"/>
                <a:t>209</a:t>
              </a:r>
              <a:r>
                <a:rPr lang="en-US" sz="1400" dirty="0" smtClean="0"/>
                <a:t>Bi</a:t>
              </a:r>
            </a:p>
            <a:p>
              <a:pPr algn="ctr"/>
              <a:r>
                <a:rPr lang="en-US" sz="1400" baseline="30000" dirty="0" smtClean="0"/>
                <a:t>232</a:t>
              </a:r>
              <a:r>
                <a:rPr lang="en-US" sz="1400" dirty="0" smtClean="0"/>
                <a:t>Th</a:t>
              </a:r>
              <a:endParaRPr lang="en-US" sz="1400" dirty="0"/>
            </a:p>
          </p:txBody>
        </p:sp>
        <p:sp>
          <p:nvSpPr>
            <p:cNvPr id="8" name="CasellaDiTesto 7"/>
            <p:cNvSpPr txBox="1"/>
            <p:nvPr/>
          </p:nvSpPr>
          <p:spPr>
            <a:xfrm rot="16200000">
              <a:off x="-575873" y="5516416"/>
              <a:ext cx="1331255" cy="171937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05065" y="4344633"/>
              <a:ext cx="515812" cy="5065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232</a:t>
              </a:r>
              <a:r>
                <a:rPr lang="en-US" sz="1400" dirty="0" smtClean="0"/>
                <a:t>Th</a:t>
              </a:r>
            </a:p>
            <a:p>
              <a:pPr algn="ctr"/>
              <a:r>
                <a:rPr lang="en-US" sz="1400" baseline="30000" dirty="0" smtClean="0"/>
                <a:t>234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 rot="16200000">
              <a:off x="-150379" y="4513225"/>
              <a:ext cx="505319" cy="171937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PPAC</a:t>
              </a:r>
              <a:endParaRPr lang="en-US" sz="1200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975192" y="3460969"/>
              <a:ext cx="515812" cy="2800651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186</a:t>
              </a:r>
              <a:r>
                <a:rPr lang="en-US" sz="1400" dirty="0" smtClean="0"/>
                <a:t>Os</a:t>
              </a:r>
            </a:p>
            <a:p>
              <a:pPr algn="ctr"/>
              <a:r>
                <a:rPr lang="en-US" sz="1400" baseline="30000" dirty="0" smtClean="0"/>
                <a:t>187</a:t>
              </a:r>
              <a:r>
                <a:rPr lang="en-US" sz="1400" dirty="0" smtClean="0"/>
                <a:t>Os</a:t>
              </a:r>
            </a:p>
            <a:p>
              <a:pPr algn="ctr"/>
              <a:r>
                <a:rPr lang="en-US" sz="1400" baseline="30000" dirty="0" smtClean="0"/>
                <a:t>188</a:t>
              </a:r>
              <a:r>
                <a:rPr lang="en-US" sz="1400" dirty="0" smtClean="0"/>
                <a:t>Os</a:t>
              </a:r>
            </a:p>
            <a:p>
              <a:pPr algn="ctr"/>
              <a:r>
                <a:rPr lang="en-US" sz="1400" baseline="30000" dirty="0" smtClean="0"/>
                <a:t>90</a:t>
              </a:r>
              <a:r>
                <a:rPr lang="en-US" sz="1400" dirty="0" smtClean="0"/>
                <a:t>Zr</a:t>
              </a:r>
            </a:p>
            <a:p>
              <a:pPr algn="ctr"/>
              <a:r>
                <a:rPr lang="en-US" sz="1400" baseline="30000" dirty="0" smtClean="0"/>
                <a:t>91</a:t>
              </a:r>
              <a:r>
                <a:rPr lang="en-US" sz="1400" dirty="0" smtClean="0"/>
                <a:t>Zr</a:t>
              </a:r>
            </a:p>
            <a:p>
              <a:pPr algn="ctr"/>
              <a:r>
                <a:rPr lang="en-US" sz="1400" baseline="30000" dirty="0" smtClean="0"/>
                <a:t>92</a:t>
              </a:r>
              <a:r>
                <a:rPr lang="en-US" sz="1400" dirty="0" smtClean="0"/>
                <a:t>Zr</a:t>
              </a:r>
            </a:p>
            <a:p>
              <a:pPr algn="ctr"/>
              <a:r>
                <a:rPr lang="en-US" sz="1400" baseline="30000" dirty="0" smtClean="0"/>
                <a:t>93</a:t>
              </a:r>
              <a:r>
                <a:rPr lang="en-US" sz="1400" dirty="0" smtClean="0"/>
                <a:t>Zr</a:t>
              </a:r>
            </a:p>
            <a:p>
              <a:pPr algn="ctr"/>
              <a:r>
                <a:rPr lang="en-US" sz="1400" baseline="30000" dirty="0" smtClean="0"/>
                <a:t>94</a:t>
              </a:r>
              <a:r>
                <a:rPr lang="en-US" sz="1400" dirty="0" smtClean="0"/>
                <a:t>Zr</a:t>
              </a:r>
            </a:p>
            <a:p>
              <a:pPr algn="ctr"/>
              <a:r>
                <a:rPr lang="en-US" sz="1400" baseline="30000" dirty="0" smtClean="0"/>
                <a:t>96</a:t>
              </a:r>
              <a:r>
                <a:rPr lang="en-US" sz="1400" dirty="0" smtClean="0"/>
                <a:t>Zr</a:t>
              </a:r>
            </a:p>
            <a:p>
              <a:pPr algn="ctr"/>
              <a:r>
                <a:rPr lang="en-US" sz="1400" baseline="30000" dirty="0" smtClean="0"/>
                <a:t>24</a:t>
              </a:r>
              <a:r>
                <a:rPr lang="en-US" sz="1400" dirty="0" smtClean="0"/>
                <a:t>Mg</a:t>
              </a:r>
            </a:p>
            <a:p>
              <a:pPr algn="ctr"/>
              <a:r>
                <a:rPr lang="en-US" sz="1400" baseline="30000" dirty="0" smtClean="0"/>
                <a:t>25</a:t>
              </a:r>
              <a:r>
                <a:rPr lang="en-US" sz="1400" dirty="0" smtClean="0"/>
                <a:t>Mg</a:t>
              </a:r>
            </a:p>
            <a:p>
              <a:pPr algn="ctr"/>
              <a:r>
                <a:rPr lang="en-US" sz="1400" baseline="30000" dirty="0" smtClean="0"/>
                <a:t>208</a:t>
              </a:r>
              <a:r>
                <a:rPr lang="en-US" sz="1400" dirty="0" smtClean="0"/>
                <a:t>Pb</a:t>
              </a:r>
            </a:p>
            <a:p>
              <a:pPr algn="ctr"/>
              <a:r>
                <a:rPr lang="en-US" sz="1400" baseline="30000" dirty="0" smtClean="0"/>
                <a:t>129</a:t>
              </a:r>
              <a:r>
                <a:rPr lang="en-US" sz="1400" dirty="0" smtClean="0"/>
                <a:t>La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 rot="16200000">
              <a:off x="-526099" y="4760202"/>
              <a:ext cx="2787969" cy="2160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04511" y="3778059"/>
              <a:ext cx="515812" cy="522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234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 rot="16200000">
              <a:off x="-154725" y="3936358"/>
              <a:ext cx="51577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FIC0</a:t>
              </a:r>
              <a:endParaRPr lang="en-US" sz="1200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983784" y="2470908"/>
              <a:ext cx="515812" cy="92361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245</a:t>
              </a:r>
              <a:r>
                <a:rPr lang="en-US" sz="1400" dirty="0" smtClean="0"/>
                <a:t>Cm</a:t>
              </a:r>
            </a:p>
            <a:p>
              <a:pPr algn="ctr"/>
              <a:r>
                <a:rPr lang="en-US" sz="1400" baseline="30000" dirty="0" smtClean="0"/>
                <a:t>233</a:t>
              </a:r>
              <a:r>
                <a:rPr lang="en-US" sz="1400" dirty="0" smtClean="0"/>
                <a:t>U</a:t>
              </a:r>
            </a:p>
            <a:p>
              <a:pPr algn="ctr"/>
              <a:r>
                <a:rPr lang="en-US" sz="1400" baseline="30000" dirty="0" smtClean="0"/>
                <a:t>241</a:t>
              </a:r>
              <a:r>
                <a:rPr lang="en-US" sz="1400" dirty="0" smtClean="0"/>
                <a:t>Am</a:t>
              </a:r>
            </a:p>
            <a:p>
              <a:pPr algn="ctr"/>
              <a:r>
                <a:rPr lang="en-US" sz="1400" baseline="30000" dirty="0" smtClean="0"/>
                <a:t>243</a:t>
              </a:r>
              <a:r>
                <a:rPr lang="en-US" sz="1400" dirty="0" smtClean="0"/>
                <a:t>Am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 rot="16200000">
              <a:off x="440135" y="2829272"/>
              <a:ext cx="906090" cy="2160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FIC1</a:t>
              </a:r>
              <a:endParaRPr lang="en-US" sz="1200" dirty="0"/>
            </a:p>
          </p:txBody>
        </p:sp>
        <p:sp>
          <p:nvSpPr>
            <p:cNvPr id="19" name="CasellaDiTesto 18"/>
            <p:cNvSpPr txBox="1"/>
            <p:nvPr/>
          </p:nvSpPr>
          <p:spPr>
            <a:xfrm rot="16200000">
              <a:off x="428689" y="1831345"/>
              <a:ext cx="925200" cy="2160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FIC0</a:t>
              </a:r>
              <a:endParaRPr lang="en-US" sz="1200" dirty="0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2640959" y="5745215"/>
              <a:ext cx="515812" cy="522744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aseline="30000" dirty="0" smtClean="0"/>
                <a:t>56</a:t>
              </a:r>
              <a:r>
                <a:rPr lang="en-US" sz="1600" dirty="0" smtClean="0"/>
                <a:t>Fe</a:t>
              </a:r>
            </a:p>
            <a:p>
              <a:pPr algn="ctr"/>
              <a:r>
                <a:rPr lang="en-US" sz="1600" baseline="30000" dirty="0" smtClean="0"/>
                <a:t>62</a:t>
              </a:r>
              <a:r>
                <a:rPr lang="en-US" sz="1600" dirty="0" smtClean="0"/>
                <a:t>Ni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 rot="16200000">
              <a:off x="2276424" y="5891170"/>
              <a:ext cx="52274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1817639" y="5335677"/>
              <a:ext cx="515812" cy="923618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233</a:t>
              </a:r>
              <a:r>
                <a:rPr lang="en-US" sz="1400" dirty="0" smtClean="0"/>
                <a:t>U</a:t>
              </a:r>
            </a:p>
            <a:p>
              <a:r>
                <a:rPr lang="en-US" sz="1400" baseline="30000" dirty="0" smtClean="0"/>
                <a:t>240</a:t>
              </a:r>
              <a:r>
                <a:rPr lang="en-US" sz="1400" dirty="0" smtClean="0"/>
                <a:t>Pu</a:t>
              </a:r>
            </a:p>
            <a:p>
              <a:r>
                <a:rPr lang="en-US" sz="1400" baseline="30000" dirty="0" smtClean="0"/>
                <a:t>237</a:t>
              </a:r>
              <a:r>
                <a:rPr lang="en-US" sz="1400" dirty="0" smtClean="0"/>
                <a:t>Np</a:t>
              </a:r>
            </a:p>
            <a:p>
              <a:r>
                <a:rPr lang="en-US" sz="1400" baseline="30000" dirty="0" smtClean="0"/>
                <a:t>243</a:t>
              </a:r>
              <a:r>
                <a:rPr lang="en-US" sz="1400" dirty="0" smtClean="0"/>
                <a:t>Am</a:t>
              </a:r>
              <a:endParaRPr lang="en-US" sz="1400" dirty="0"/>
            </a:p>
          </p:txBody>
        </p:sp>
        <p:sp>
          <p:nvSpPr>
            <p:cNvPr id="23" name="CasellaDiTesto 22"/>
            <p:cNvSpPr txBox="1"/>
            <p:nvPr/>
          </p:nvSpPr>
          <p:spPr>
            <a:xfrm rot="16200000">
              <a:off x="1236924" y="5695423"/>
              <a:ext cx="930485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TAC</a:t>
              </a:r>
              <a:endParaRPr lang="en-US" sz="1200" dirty="0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1811957" y="3919492"/>
              <a:ext cx="514800" cy="13849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237</a:t>
              </a:r>
              <a:r>
                <a:rPr lang="en-US" sz="1400" dirty="0" smtClean="0"/>
                <a:t>Np</a:t>
              </a:r>
            </a:p>
            <a:p>
              <a:r>
                <a:rPr lang="en-US" sz="1400" baseline="30000" dirty="0" smtClean="0"/>
                <a:t>233</a:t>
              </a:r>
              <a:r>
                <a:rPr lang="en-US" sz="1400" dirty="0" smtClean="0"/>
                <a:t>U</a:t>
              </a:r>
            </a:p>
            <a:p>
              <a:r>
                <a:rPr lang="en-US" sz="1400" baseline="30000" dirty="0" smtClean="0"/>
                <a:t>234</a:t>
              </a:r>
              <a:r>
                <a:rPr lang="en-US" sz="1400" dirty="0" smtClean="0"/>
                <a:t>U</a:t>
              </a:r>
            </a:p>
            <a:p>
              <a:r>
                <a:rPr lang="en-US" sz="1400" baseline="30000" dirty="0" smtClean="0"/>
                <a:t>209</a:t>
              </a:r>
              <a:r>
                <a:rPr lang="en-US" sz="1400" dirty="0" smtClean="0"/>
                <a:t>Bi</a:t>
              </a:r>
            </a:p>
            <a:p>
              <a:r>
                <a:rPr lang="en-US" sz="1400" baseline="30000" dirty="0" smtClean="0"/>
                <a:t>nat</a:t>
              </a:r>
              <a:r>
                <a:rPr lang="en-US" sz="1400" dirty="0" smtClean="0"/>
                <a:t>Pb</a:t>
              </a:r>
              <a:r>
                <a:rPr lang="en-US" sz="1400" baseline="30000" dirty="0" smtClean="0"/>
                <a:t>2</a:t>
              </a:r>
            </a:p>
            <a:p>
              <a:r>
                <a:rPr lang="en-US" sz="1400" baseline="30000" dirty="0" smtClean="0"/>
                <a:t>232</a:t>
              </a:r>
              <a:r>
                <a:rPr lang="en-US" sz="1400" dirty="0" smtClean="0"/>
                <a:t>Th</a:t>
              </a:r>
              <a:endParaRPr lang="en-US" sz="1400" dirty="0" smtClean="0"/>
            </a:p>
          </p:txBody>
        </p:sp>
        <p:sp>
          <p:nvSpPr>
            <p:cNvPr id="25" name="CasellaDiTesto 24"/>
            <p:cNvSpPr txBox="1"/>
            <p:nvPr/>
          </p:nvSpPr>
          <p:spPr>
            <a:xfrm rot="16200000">
              <a:off x="1030857" y="4491255"/>
              <a:ext cx="1331255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PPAC</a:t>
              </a:r>
              <a:endParaRPr lang="en-US" sz="1200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1803500" y="3353587"/>
              <a:ext cx="515812" cy="5065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235</a:t>
              </a:r>
              <a:r>
                <a:rPr lang="en-US" sz="1400" dirty="0"/>
                <a:t>U</a:t>
              </a:r>
              <a:endParaRPr lang="en-US" sz="1400" dirty="0" smtClean="0"/>
            </a:p>
            <a:p>
              <a:pPr algn="ctr"/>
              <a:r>
                <a:rPr lang="en-US" sz="1400" baseline="30000" dirty="0" smtClean="0"/>
                <a:t>238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 rot="16200000">
              <a:off x="1450264" y="3513698"/>
              <a:ext cx="487895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FIC2</a:t>
              </a:r>
              <a:endParaRPr lang="en-US" sz="1200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805508" y="2364959"/>
              <a:ext cx="515812" cy="92361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245</a:t>
              </a:r>
              <a:r>
                <a:rPr lang="en-US" sz="1400" dirty="0" smtClean="0"/>
                <a:t>Cm</a:t>
              </a:r>
            </a:p>
            <a:p>
              <a:pPr algn="ctr"/>
              <a:r>
                <a:rPr lang="en-US" sz="1400" baseline="30000" dirty="0" smtClean="0"/>
                <a:t>233</a:t>
              </a:r>
              <a:r>
                <a:rPr lang="en-US" sz="1400" dirty="0" smtClean="0"/>
                <a:t>U</a:t>
              </a:r>
            </a:p>
            <a:p>
              <a:pPr algn="ctr"/>
              <a:r>
                <a:rPr lang="en-US" sz="1400" baseline="30000" dirty="0" smtClean="0"/>
                <a:t>241</a:t>
              </a:r>
              <a:r>
                <a:rPr lang="en-US" sz="1400" dirty="0" smtClean="0"/>
                <a:t>Am</a:t>
              </a:r>
            </a:p>
            <a:p>
              <a:pPr algn="ctr"/>
              <a:r>
                <a:rPr lang="en-US" sz="1400" baseline="30000" dirty="0" smtClean="0"/>
                <a:t>243</a:t>
              </a:r>
              <a:r>
                <a:rPr lang="en-US" sz="1400" dirty="0" smtClean="0"/>
                <a:t>Am</a:t>
              </a:r>
            </a:p>
          </p:txBody>
        </p:sp>
        <p:sp>
          <p:nvSpPr>
            <p:cNvPr id="29" name="CasellaDiTesto 28"/>
            <p:cNvSpPr txBox="1"/>
            <p:nvPr/>
          </p:nvSpPr>
          <p:spPr>
            <a:xfrm rot="16200000">
              <a:off x="1228278" y="2728689"/>
              <a:ext cx="923515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FIC1</a:t>
              </a:r>
              <a:endParaRPr lang="en-US" sz="1200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1813676" y="1774109"/>
              <a:ext cx="515812" cy="522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236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31" name="CasellaDiTesto 30"/>
            <p:cNvSpPr txBox="1"/>
            <p:nvPr/>
          </p:nvSpPr>
          <p:spPr>
            <a:xfrm rot="16200000">
              <a:off x="1438824" y="1928923"/>
              <a:ext cx="52274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FIC0</a:t>
              </a:r>
              <a:endParaRPr lang="en-US" sz="1200" dirty="0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3485102" y="5756710"/>
              <a:ext cx="515812" cy="5065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54</a:t>
              </a:r>
              <a:r>
                <a:rPr lang="en-US" sz="1400" dirty="0" smtClean="0"/>
                <a:t>Fe</a:t>
              </a:r>
            </a:p>
            <a:p>
              <a:pPr algn="ctr"/>
              <a:r>
                <a:rPr lang="en-US" sz="1400" baseline="30000" dirty="0" smtClean="0"/>
                <a:t>241</a:t>
              </a:r>
              <a:r>
                <a:rPr lang="en-US" sz="1400" dirty="0" smtClean="0"/>
                <a:t>Am</a:t>
              </a:r>
            </a:p>
          </p:txBody>
        </p:sp>
        <p:sp>
          <p:nvSpPr>
            <p:cNvPr id="33" name="CasellaDiTesto 32"/>
            <p:cNvSpPr txBox="1"/>
            <p:nvPr/>
          </p:nvSpPr>
          <p:spPr>
            <a:xfrm rot="16200000">
              <a:off x="3110518" y="5911376"/>
              <a:ext cx="505319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485102" y="5179413"/>
              <a:ext cx="515812" cy="522744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235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 rot="16200000">
              <a:off x="3113936" y="5337661"/>
              <a:ext cx="52274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TAC</a:t>
              </a:r>
              <a:endParaRPr lang="en-US" sz="1200" dirty="0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479453" y="4581825"/>
              <a:ext cx="515812" cy="522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232</a:t>
              </a:r>
              <a:r>
                <a:rPr lang="en-US" sz="1400" dirty="0" smtClean="0"/>
                <a:t>Th</a:t>
              </a:r>
            </a:p>
            <a:p>
              <a:pPr algn="ctr"/>
              <a:r>
                <a:rPr lang="en-US" sz="1400" baseline="30000" dirty="0" smtClean="0"/>
                <a:t>237</a:t>
              </a:r>
              <a:r>
                <a:rPr lang="en-US" sz="1400" dirty="0" smtClean="0"/>
                <a:t>Np</a:t>
              </a:r>
            </a:p>
          </p:txBody>
        </p:sp>
        <p:sp>
          <p:nvSpPr>
            <p:cNvPr id="37" name="CasellaDiTesto 36"/>
            <p:cNvSpPr txBox="1"/>
            <p:nvPr/>
          </p:nvSpPr>
          <p:spPr>
            <a:xfrm rot="16200000">
              <a:off x="3095107" y="4748378"/>
              <a:ext cx="52274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PPAC</a:t>
              </a:r>
              <a:endParaRPr lang="en-US" sz="1200" dirty="0"/>
            </a:p>
          </p:txBody>
        </p:sp>
        <p:cxnSp>
          <p:nvCxnSpPr>
            <p:cNvPr id="39" name="Connettore 1 38"/>
            <p:cNvCxnSpPr/>
            <p:nvPr/>
          </p:nvCxnSpPr>
          <p:spPr>
            <a:xfrm>
              <a:off x="34171" y="6286786"/>
              <a:ext cx="87344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sellaDiTesto 41"/>
            <p:cNvSpPr txBox="1"/>
            <p:nvPr/>
          </p:nvSpPr>
          <p:spPr>
            <a:xfrm>
              <a:off x="4340915" y="4929969"/>
              <a:ext cx="515812" cy="1340737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236</a:t>
              </a:r>
              <a:r>
                <a:rPr lang="en-US" sz="1400" dirty="0" smtClean="0"/>
                <a:t>U</a:t>
              </a:r>
            </a:p>
            <a:p>
              <a:r>
                <a:rPr lang="en-US" sz="1400" baseline="30000" dirty="0" smtClean="0"/>
                <a:t>238</a:t>
              </a:r>
              <a:r>
                <a:rPr lang="en-US" sz="1400" dirty="0"/>
                <a:t>U</a:t>
              </a:r>
              <a:endParaRPr lang="en-US" sz="1400" dirty="0" smtClean="0"/>
            </a:p>
            <a:p>
              <a:r>
                <a:rPr lang="en-US" sz="1400" baseline="30000" dirty="0" smtClean="0"/>
                <a:t>63</a:t>
              </a:r>
              <a:r>
                <a:rPr lang="en-US" sz="1400" dirty="0" smtClean="0"/>
                <a:t>Ni</a:t>
              </a:r>
            </a:p>
            <a:p>
              <a:r>
                <a:rPr lang="en-US" sz="1400" baseline="30000" dirty="0" smtClean="0"/>
                <a:t>62</a:t>
              </a:r>
              <a:r>
                <a:rPr lang="en-US" sz="1400" dirty="0" smtClean="0"/>
                <a:t>Ni</a:t>
              </a:r>
            </a:p>
            <a:p>
              <a:r>
                <a:rPr lang="en-US" sz="1400" baseline="30000" dirty="0" smtClean="0"/>
                <a:t>57</a:t>
              </a:r>
              <a:r>
                <a:rPr lang="en-US" sz="1400" dirty="0" smtClean="0"/>
                <a:t>Ni</a:t>
              </a:r>
            </a:p>
            <a:p>
              <a:r>
                <a:rPr lang="en-US" sz="1400" baseline="30000" dirty="0" smtClean="0"/>
                <a:t>58</a:t>
              </a:r>
              <a:r>
                <a:rPr lang="en-US" sz="1400" dirty="0" smtClean="0"/>
                <a:t>Ni</a:t>
              </a:r>
              <a:endParaRPr lang="en-US" sz="1400" dirty="0"/>
            </a:p>
          </p:txBody>
        </p:sp>
        <p:sp>
          <p:nvSpPr>
            <p:cNvPr id="43" name="CasellaDiTesto 42"/>
            <p:cNvSpPr txBox="1"/>
            <p:nvPr/>
          </p:nvSpPr>
          <p:spPr>
            <a:xfrm rot="16200000">
              <a:off x="3561849" y="5502104"/>
              <a:ext cx="1341710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4340975" y="4295909"/>
              <a:ext cx="515812" cy="566089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aseline="30000" dirty="0" smtClean="0"/>
                <a:t>238</a:t>
              </a:r>
              <a:r>
                <a:rPr lang="en-US" sz="1600" dirty="0"/>
                <a:t>U</a:t>
              </a:r>
              <a:endParaRPr lang="en-US" sz="1600" dirty="0" smtClean="0"/>
            </a:p>
            <a:p>
              <a:pPr algn="ctr"/>
              <a:r>
                <a:rPr lang="en-US" sz="1600" baseline="30000" dirty="0" smtClean="0"/>
                <a:t>87</a:t>
              </a:r>
              <a:r>
                <a:rPr lang="en-US" sz="1600" dirty="0" smtClean="0"/>
                <a:t>Sr</a:t>
              </a:r>
            </a:p>
          </p:txBody>
        </p:sp>
        <p:sp>
          <p:nvSpPr>
            <p:cNvPr id="45" name="CasellaDiTesto 44"/>
            <p:cNvSpPr txBox="1"/>
            <p:nvPr/>
          </p:nvSpPr>
          <p:spPr>
            <a:xfrm rot="16200000">
              <a:off x="3939463" y="4478727"/>
              <a:ext cx="571961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TAC</a:t>
              </a:r>
              <a:endParaRPr lang="en-US" sz="1200" dirty="0"/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4328632" y="3708939"/>
              <a:ext cx="515812" cy="522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232</a:t>
              </a:r>
              <a:r>
                <a:rPr lang="en-US" sz="1400" dirty="0" smtClean="0"/>
                <a:t>Th</a:t>
              </a:r>
            </a:p>
            <a:p>
              <a:pPr algn="ctr"/>
              <a:r>
                <a:rPr lang="en-US" sz="1400" baseline="30000" dirty="0" smtClean="0"/>
                <a:t>237</a:t>
              </a:r>
              <a:r>
                <a:rPr lang="en-US" sz="1400" dirty="0" smtClean="0"/>
                <a:t>Np</a:t>
              </a:r>
            </a:p>
          </p:txBody>
        </p:sp>
        <p:sp>
          <p:nvSpPr>
            <p:cNvPr id="48" name="CasellaDiTesto 47"/>
            <p:cNvSpPr txBox="1"/>
            <p:nvPr/>
          </p:nvSpPr>
          <p:spPr>
            <a:xfrm rot="16200000">
              <a:off x="3956418" y="3875492"/>
              <a:ext cx="52274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PPAC</a:t>
              </a:r>
              <a:endParaRPr lang="en-US" sz="1200" dirty="0"/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4323626" y="3120860"/>
              <a:ext cx="515812" cy="5227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59</a:t>
              </a:r>
              <a:r>
                <a:rPr lang="en-US" sz="1400" dirty="0" smtClean="0"/>
                <a:t>Ni</a:t>
              </a:r>
            </a:p>
          </p:txBody>
        </p:sp>
        <p:sp>
          <p:nvSpPr>
            <p:cNvPr id="50" name="CasellaDiTesto 49"/>
            <p:cNvSpPr txBox="1"/>
            <p:nvPr/>
          </p:nvSpPr>
          <p:spPr>
            <a:xfrm rot="16200000">
              <a:off x="3956035" y="3275674"/>
              <a:ext cx="52274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CVD</a:t>
              </a:r>
              <a:endParaRPr lang="en-US" sz="1200" dirty="0"/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4311495" y="2518446"/>
              <a:ext cx="515812" cy="5227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3S</a:t>
              </a:r>
              <a:r>
                <a:rPr lang="en-US" sz="1400" dirty="0" smtClean="0"/>
                <a:t>S</a:t>
              </a:r>
            </a:p>
          </p:txBody>
        </p:sp>
        <p:sp>
          <p:nvSpPr>
            <p:cNvPr id="52" name="CasellaDiTesto 51"/>
            <p:cNvSpPr txBox="1"/>
            <p:nvPr/>
          </p:nvSpPr>
          <p:spPr>
            <a:xfrm rot="16200000">
              <a:off x="3931773" y="2649464"/>
              <a:ext cx="522744" cy="253916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M</a:t>
              </a:r>
              <a:r>
                <a:rPr lang="en-US" sz="1050" dirty="0" smtClean="0"/>
                <a:t>GAS</a:t>
              </a:r>
              <a:endParaRPr lang="en-US" sz="1050" dirty="0"/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5191664" y="4509419"/>
              <a:ext cx="515812" cy="522744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235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55" name="CasellaDiTesto 54"/>
            <p:cNvSpPr txBox="1"/>
            <p:nvPr/>
          </p:nvSpPr>
          <p:spPr>
            <a:xfrm rot="16200000">
              <a:off x="4820499" y="4667668"/>
              <a:ext cx="52274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TAC</a:t>
              </a:r>
              <a:endParaRPr lang="en-US" sz="1200" dirty="0"/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5175666" y="3904890"/>
              <a:ext cx="515812" cy="522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232</a:t>
              </a:r>
              <a:r>
                <a:rPr lang="en-US" sz="1400" dirty="0" smtClean="0"/>
                <a:t>Th</a:t>
              </a:r>
            </a:p>
            <a:p>
              <a:pPr algn="ctr"/>
              <a:r>
                <a:rPr lang="en-US" sz="1400" baseline="30000" dirty="0" smtClean="0"/>
                <a:t>234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58" name="CasellaDiTesto 57"/>
            <p:cNvSpPr txBox="1"/>
            <p:nvPr/>
          </p:nvSpPr>
          <p:spPr>
            <a:xfrm rot="16200000">
              <a:off x="4814999" y="4071157"/>
              <a:ext cx="52274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PPAC</a:t>
              </a:r>
              <a:endParaRPr lang="en-US" sz="1200" dirty="0"/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5186132" y="5126100"/>
              <a:ext cx="515812" cy="2979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12</a:t>
              </a:r>
              <a:r>
                <a:rPr lang="en-US" sz="1400" dirty="0"/>
                <a:t>C</a:t>
              </a:r>
              <a:endParaRPr lang="en-US" sz="1400" dirty="0" smtClean="0"/>
            </a:p>
          </p:txBody>
        </p:sp>
        <p:sp>
          <p:nvSpPr>
            <p:cNvPr id="61" name="CasellaDiTesto 60"/>
            <p:cNvSpPr txBox="1"/>
            <p:nvPr/>
          </p:nvSpPr>
          <p:spPr>
            <a:xfrm rot="16200000">
              <a:off x="4841608" y="3448585"/>
              <a:ext cx="522744" cy="253916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M</a:t>
              </a:r>
              <a:r>
                <a:rPr lang="en-US" sz="1050" dirty="0" smtClean="0"/>
                <a:t>GAS</a:t>
              </a:r>
              <a:endParaRPr lang="en-US" sz="1050" dirty="0"/>
            </a:p>
          </p:txBody>
        </p:sp>
        <p:sp>
          <p:nvSpPr>
            <p:cNvPr id="62" name="CasellaDiTesto 61"/>
            <p:cNvSpPr txBox="1"/>
            <p:nvPr/>
          </p:nvSpPr>
          <p:spPr>
            <a:xfrm>
              <a:off x="5169107" y="3314769"/>
              <a:ext cx="515812" cy="522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240</a:t>
              </a:r>
              <a:r>
                <a:rPr lang="en-US" sz="1400" dirty="0" smtClean="0"/>
                <a:t>Pu</a:t>
              </a:r>
            </a:p>
            <a:p>
              <a:pPr algn="ctr"/>
              <a:r>
                <a:rPr lang="en-US" sz="1400" baseline="30000" dirty="0" smtClean="0"/>
                <a:t>242</a:t>
              </a:r>
              <a:r>
                <a:rPr lang="en-US" sz="1400" dirty="0" smtClean="0"/>
                <a:t>Pu</a:t>
              </a:r>
            </a:p>
          </p:txBody>
        </p:sp>
        <p:sp>
          <p:nvSpPr>
            <p:cNvPr id="63" name="CasellaDiTesto 62"/>
            <p:cNvSpPr txBox="1"/>
            <p:nvPr/>
          </p:nvSpPr>
          <p:spPr>
            <a:xfrm>
              <a:off x="6042669" y="5696038"/>
              <a:ext cx="515812" cy="566089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aseline="30000" dirty="0" smtClean="0"/>
                <a:t>171</a:t>
              </a:r>
              <a:r>
                <a:rPr lang="en-US" sz="1600" dirty="0" smtClean="0"/>
                <a:t>Tm</a:t>
              </a:r>
            </a:p>
            <a:p>
              <a:pPr algn="ctr"/>
              <a:r>
                <a:rPr lang="en-US" sz="1600" baseline="30000" dirty="0" smtClean="0"/>
                <a:t>72</a:t>
              </a:r>
              <a:r>
                <a:rPr lang="en-US" sz="1600" dirty="0" smtClean="0"/>
                <a:t>Ge</a:t>
              </a:r>
            </a:p>
          </p:txBody>
        </p:sp>
        <p:sp>
          <p:nvSpPr>
            <p:cNvPr id="64" name="CasellaDiTesto 63"/>
            <p:cNvSpPr txBox="1"/>
            <p:nvPr/>
          </p:nvSpPr>
          <p:spPr>
            <a:xfrm rot="16200000">
              <a:off x="5660665" y="5878856"/>
              <a:ext cx="571961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65" name="CasellaDiTesto 64"/>
            <p:cNvSpPr txBox="1"/>
            <p:nvPr/>
          </p:nvSpPr>
          <p:spPr>
            <a:xfrm>
              <a:off x="5834293" y="5484057"/>
              <a:ext cx="722137" cy="209098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EAR1</a:t>
              </a:r>
              <a:endParaRPr lang="en-US" sz="1200" dirty="0"/>
            </a:p>
          </p:txBody>
        </p:sp>
        <p:sp>
          <p:nvSpPr>
            <p:cNvPr id="66" name="CasellaDiTesto 65"/>
            <p:cNvSpPr txBox="1"/>
            <p:nvPr/>
          </p:nvSpPr>
          <p:spPr>
            <a:xfrm rot="16200000">
              <a:off x="5681135" y="5022240"/>
              <a:ext cx="522744" cy="253916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M</a:t>
              </a:r>
              <a:r>
                <a:rPr lang="en-US" sz="1050" dirty="0" smtClean="0"/>
                <a:t>GAS</a:t>
              </a:r>
              <a:endParaRPr lang="en-US" sz="1050" dirty="0"/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6035991" y="4888423"/>
              <a:ext cx="515812" cy="522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240</a:t>
              </a:r>
              <a:r>
                <a:rPr lang="en-US" sz="1400" dirty="0" smtClean="0"/>
                <a:t>Pu</a:t>
              </a:r>
            </a:p>
            <a:p>
              <a:pPr algn="ctr"/>
              <a:endParaRPr lang="en-US" sz="1400" dirty="0" smtClean="0"/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5834293" y="4672641"/>
              <a:ext cx="722137" cy="209098"/>
            </a:xfrm>
            <a:prstGeom prst="rect">
              <a:avLst/>
            </a:prstGeom>
            <a:solidFill>
              <a:srgbClr val="0000FF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EAR2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6839930" y="4947678"/>
              <a:ext cx="515812" cy="1340737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147</a:t>
              </a:r>
              <a:r>
                <a:rPr lang="en-US" sz="1400" dirty="0" smtClean="0"/>
                <a:t>Pm</a:t>
              </a:r>
            </a:p>
            <a:p>
              <a:r>
                <a:rPr lang="en-US" sz="1400" baseline="30000" dirty="0" smtClean="0"/>
                <a:t>282</a:t>
              </a:r>
              <a:r>
                <a:rPr lang="en-US" sz="1400" dirty="0" smtClean="0"/>
                <a:t>Pu</a:t>
              </a:r>
            </a:p>
            <a:p>
              <a:r>
                <a:rPr lang="en-US" sz="1400" baseline="30000" dirty="0" smtClean="0"/>
                <a:t>204</a:t>
              </a:r>
              <a:r>
                <a:rPr lang="en-US" sz="1400" dirty="0" smtClean="0"/>
                <a:t>Tl</a:t>
              </a:r>
            </a:p>
            <a:p>
              <a:r>
                <a:rPr lang="en-US" sz="1400" baseline="30000" dirty="0" smtClean="0"/>
                <a:t>76</a:t>
              </a:r>
              <a:r>
                <a:rPr lang="en-US" sz="1400" dirty="0" smtClean="0"/>
                <a:t>Ge</a:t>
              </a:r>
            </a:p>
            <a:p>
              <a:r>
                <a:rPr lang="en-US" sz="1400" baseline="30000" dirty="0" smtClean="0"/>
                <a:t>74</a:t>
              </a:r>
              <a:r>
                <a:rPr lang="en-US" sz="1400" dirty="0" smtClean="0"/>
                <a:t>Ge</a:t>
              </a:r>
            </a:p>
            <a:p>
              <a:r>
                <a:rPr lang="en-US" sz="1400" baseline="30000" dirty="0" smtClean="0"/>
                <a:t>70</a:t>
              </a:r>
              <a:r>
                <a:rPr lang="en-US" sz="1400" dirty="0" smtClean="0"/>
                <a:t>Ge</a:t>
              </a:r>
              <a:endParaRPr lang="en-US" sz="1400" dirty="0"/>
            </a:p>
          </p:txBody>
        </p:sp>
        <p:sp>
          <p:nvSpPr>
            <p:cNvPr id="70" name="CasellaDiTesto 69"/>
            <p:cNvSpPr txBox="1"/>
            <p:nvPr/>
          </p:nvSpPr>
          <p:spPr>
            <a:xfrm rot="16200000">
              <a:off x="6060863" y="5514398"/>
              <a:ext cx="1341710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6837816" y="4445832"/>
              <a:ext cx="515812" cy="4878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237</a:t>
              </a:r>
              <a:r>
                <a:rPr lang="en-US" sz="1400" dirty="0" smtClean="0"/>
                <a:t>Np</a:t>
              </a:r>
            </a:p>
          </p:txBody>
        </p:sp>
        <p:sp>
          <p:nvSpPr>
            <p:cNvPr id="76" name="CasellaDiTesto 75"/>
            <p:cNvSpPr txBox="1"/>
            <p:nvPr/>
          </p:nvSpPr>
          <p:spPr>
            <a:xfrm rot="16200000">
              <a:off x="6482183" y="4594248"/>
              <a:ext cx="487895" cy="2052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PPAC</a:t>
              </a:r>
              <a:endParaRPr lang="en-US" sz="1100" dirty="0"/>
            </a:p>
          </p:txBody>
        </p:sp>
        <p:sp>
          <p:nvSpPr>
            <p:cNvPr id="77" name="CasellaDiTesto 76"/>
            <p:cNvSpPr txBox="1"/>
            <p:nvPr/>
          </p:nvSpPr>
          <p:spPr>
            <a:xfrm>
              <a:off x="6622817" y="4230051"/>
              <a:ext cx="722137" cy="209098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EAR1</a:t>
              </a:r>
              <a:endParaRPr lang="en-US" sz="1200" dirty="0"/>
            </a:p>
          </p:txBody>
        </p:sp>
        <p:sp>
          <p:nvSpPr>
            <p:cNvPr id="78" name="CasellaDiTesto 77"/>
            <p:cNvSpPr txBox="1"/>
            <p:nvPr/>
          </p:nvSpPr>
          <p:spPr>
            <a:xfrm>
              <a:off x="7652716" y="5550093"/>
              <a:ext cx="515812" cy="71506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155</a:t>
              </a:r>
              <a:r>
                <a:rPr lang="en-US" sz="1400" dirty="0" smtClean="0"/>
                <a:t>Gd</a:t>
              </a:r>
            </a:p>
            <a:p>
              <a:r>
                <a:rPr lang="en-US" sz="1400" baseline="30000" dirty="0" smtClean="0"/>
                <a:t>157</a:t>
              </a:r>
              <a:r>
                <a:rPr lang="en-US" sz="1400" dirty="0" smtClean="0"/>
                <a:t>Gd</a:t>
              </a:r>
            </a:p>
            <a:p>
              <a:r>
                <a:rPr lang="en-US" sz="1400" baseline="30000" dirty="0" smtClean="0"/>
                <a:t>72</a:t>
              </a:r>
              <a:r>
                <a:rPr lang="en-US" sz="1400" dirty="0" smtClean="0"/>
                <a:t>Ge</a:t>
              </a:r>
              <a:endParaRPr lang="en-US" sz="1400" dirty="0"/>
            </a:p>
          </p:txBody>
        </p:sp>
        <p:sp>
          <p:nvSpPr>
            <p:cNvPr id="79" name="CasellaDiTesto 78"/>
            <p:cNvSpPr txBox="1"/>
            <p:nvPr/>
          </p:nvSpPr>
          <p:spPr>
            <a:xfrm rot="16200000">
              <a:off x="7187296" y="5803456"/>
              <a:ext cx="714417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7650602" y="4630245"/>
              <a:ext cx="515812" cy="4878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237</a:t>
              </a:r>
              <a:r>
                <a:rPr lang="en-US" sz="1400" dirty="0" smtClean="0"/>
                <a:t>Np</a:t>
              </a:r>
            </a:p>
          </p:txBody>
        </p:sp>
        <p:sp>
          <p:nvSpPr>
            <p:cNvPr id="81" name="CasellaDiTesto 80"/>
            <p:cNvSpPr txBox="1"/>
            <p:nvPr/>
          </p:nvSpPr>
          <p:spPr>
            <a:xfrm rot="16200000">
              <a:off x="7294969" y="4778660"/>
              <a:ext cx="487895" cy="2052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PPAC</a:t>
              </a:r>
              <a:endParaRPr lang="en-US" sz="1100" dirty="0"/>
            </a:p>
          </p:txBody>
        </p:sp>
        <p:sp>
          <p:nvSpPr>
            <p:cNvPr id="82" name="CasellaDiTesto 81"/>
            <p:cNvSpPr txBox="1"/>
            <p:nvPr/>
          </p:nvSpPr>
          <p:spPr>
            <a:xfrm>
              <a:off x="7435603" y="3615343"/>
              <a:ext cx="722137" cy="209098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EAR1</a:t>
              </a:r>
              <a:endParaRPr lang="en-US" sz="1200" dirty="0"/>
            </a:p>
          </p:txBody>
        </p:sp>
        <p:sp>
          <p:nvSpPr>
            <p:cNvPr id="83" name="CasellaDiTesto 82"/>
            <p:cNvSpPr txBox="1"/>
            <p:nvPr/>
          </p:nvSpPr>
          <p:spPr>
            <a:xfrm>
              <a:off x="8453371" y="4694490"/>
              <a:ext cx="514800" cy="1600438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aseline="30000" dirty="0" smtClean="0"/>
                <a:t>89</a:t>
              </a:r>
              <a:r>
                <a:rPr lang="en-US" sz="1400" dirty="0"/>
                <a:t>Y</a:t>
              </a:r>
              <a:endParaRPr lang="en-US" sz="1400" dirty="0" smtClean="0"/>
            </a:p>
            <a:p>
              <a:r>
                <a:rPr lang="en-US" sz="1400" baseline="30000" dirty="0" smtClean="0"/>
                <a:t>88</a:t>
              </a:r>
              <a:r>
                <a:rPr lang="en-US" sz="1400" dirty="0" smtClean="0"/>
                <a:t>Sr</a:t>
              </a:r>
            </a:p>
            <a:p>
              <a:r>
                <a:rPr lang="en-US" sz="1400" baseline="30000" dirty="0" err="1" smtClean="0"/>
                <a:t>nat</a:t>
              </a:r>
              <a:r>
                <a:rPr lang="en-US" sz="1400" dirty="0" err="1" smtClean="0"/>
                <a:t>Gd</a:t>
              </a:r>
              <a:endParaRPr lang="en-US" sz="1400" dirty="0" smtClean="0"/>
            </a:p>
            <a:p>
              <a:r>
                <a:rPr lang="en-US" sz="1400" baseline="30000" dirty="0" smtClean="0"/>
                <a:t>154</a:t>
              </a:r>
              <a:r>
                <a:rPr lang="en-US" sz="1400" dirty="0" smtClean="0"/>
                <a:t>Gd</a:t>
              </a:r>
            </a:p>
            <a:p>
              <a:r>
                <a:rPr lang="en-US" sz="1400" baseline="30000" dirty="0" smtClean="0"/>
                <a:t>69</a:t>
              </a:r>
              <a:r>
                <a:rPr lang="en-US" sz="1400" dirty="0" smtClean="0"/>
                <a:t>Ga</a:t>
              </a:r>
            </a:p>
            <a:p>
              <a:r>
                <a:rPr lang="en-US" sz="1400" baseline="30000" dirty="0" smtClean="0"/>
                <a:t>71</a:t>
              </a:r>
              <a:r>
                <a:rPr lang="en-US" sz="1400" dirty="0" smtClean="0"/>
                <a:t>Ga</a:t>
              </a:r>
            </a:p>
            <a:p>
              <a:r>
                <a:rPr lang="en-US" sz="1400" baseline="30000" dirty="0" smtClean="0"/>
                <a:t>244</a:t>
              </a:r>
              <a:r>
                <a:rPr lang="en-US" sz="1400" dirty="0" smtClean="0"/>
                <a:t>Cm</a:t>
              </a:r>
              <a:endParaRPr lang="en-US" sz="1400" dirty="0"/>
            </a:p>
          </p:txBody>
        </p:sp>
        <p:sp>
          <p:nvSpPr>
            <p:cNvPr id="84" name="CasellaDiTesto 83"/>
            <p:cNvSpPr txBox="1"/>
            <p:nvPr/>
          </p:nvSpPr>
          <p:spPr>
            <a:xfrm rot="16200000">
              <a:off x="7546854" y="5386771"/>
              <a:ext cx="1602000" cy="2160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87" name="CasellaDiTesto 86"/>
            <p:cNvSpPr txBox="1"/>
            <p:nvPr/>
          </p:nvSpPr>
          <p:spPr>
            <a:xfrm>
              <a:off x="8248389" y="4471757"/>
              <a:ext cx="722137" cy="209098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EAR1</a:t>
              </a:r>
              <a:endParaRPr lang="en-US" sz="1200" dirty="0"/>
            </a:p>
          </p:txBody>
        </p:sp>
        <p:sp>
          <p:nvSpPr>
            <p:cNvPr id="88" name="CasellaDiTesto 87"/>
            <p:cNvSpPr txBox="1"/>
            <p:nvPr/>
          </p:nvSpPr>
          <p:spPr>
            <a:xfrm>
              <a:off x="6819062" y="3593735"/>
              <a:ext cx="515812" cy="566089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aseline="30000" dirty="0" smtClean="0"/>
                <a:t>171</a:t>
              </a:r>
              <a:r>
                <a:rPr lang="en-US" sz="1600" dirty="0" smtClean="0"/>
                <a:t>Tm</a:t>
              </a:r>
            </a:p>
            <a:p>
              <a:pPr algn="ctr"/>
              <a:r>
                <a:rPr lang="en-US" sz="1600" baseline="30000" dirty="0" smtClean="0"/>
                <a:t>72</a:t>
              </a:r>
              <a:r>
                <a:rPr lang="en-US" sz="1600" dirty="0" smtClean="0"/>
                <a:t>Ge</a:t>
              </a:r>
            </a:p>
          </p:txBody>
        </p:sp>
        <p:sp>
          <p:nvSpPr>
            <p:cNvPr id="89" name="CasellaDiTesto 88"/>
            <p:cNvSpPr txBox="1"/>
            <p:nvPr/>
          </p:nvSpPr>
          <p:spPr>
            <a:xfrm rot="16200000">
              <a:off x="6424927" y="3776553"/>
              <a:ext cx="571961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90" name="CasellaDiTesto 89"/>
            <p:cNvSpPr txBox="1"/>
            <p:nvPr/>
          </p:nvSpPr>
          <p:spPr>
            <a:xfrm>
              <a:off x="6604286" y="2011617"/>
              <a:ext cx="722137" cy="209098"/>
            </a:xfrm>
            <a:prstGeom prst="rect">
              <a:avLst/>
            </a:prstGeom>
            <a:solidFill>
              <a:srgbClr val="0000FF"/>
            </a:solidFill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EAR2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91" name="CasellaDiTesto 90"/>
            <p:cNvSpPr txBox="1"/>
            <p:nvPr/>
          </p:nvSpPr>
          <p:spPr>
            <a:xfrm>
              <a:off x="6817010" y="3064087"/>
              <a:ext cx="515812" cy="5227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3S</a:t>
              </a:r>
              <a:r>
                <a:rPr lang="en-US" sz="1400" dirty="0" smtClean="0"/>
                <a:t>S</a:t>
              </a:r>
            </a:p>
          </p:txBody>
        </p:sp>
        <p:sp>
          <p:nvSpPr>
            <p:cNvPr id="92" name="CasellaDiTesto 91"/>
            <p:cNvSpPr txBox="1"/>
            <p:nvPr/>
          </p:nvSpPr>
          <p:spPr>
            <a:xfrm rot="16200000">
              <a:off x="6433509" y="3214064"/>
              <a:ext cx="522744" cy="2160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M</a:t>
              </a:r>
              <a:r>
                <a:rPr lang="en-US" sz="1050" dirty="0" smtClean="0"/>
                <a:t>GAS</a:t>
              </a:r>
              <a:endParaRPr lang="en-US" sz="1050" dirty="0"/>
            </a:p>
          </p:txBody>
        </p:sp>
        <p:sp>
          <p:nvSpPr>
            <p:cNvPr id="93" name="CasellaDiTesto 92"/>
            <p:cNvSpPr txBox="1"/>
            <p:nvPr/>
          </p:nvSpPr>
          <p:spPr>
            <a:xfrm>
              <a:off x="6809880" y="2752918"/>
              <a:ext cx="515812" cy="2979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/>
                <a:t>7</a:t>
              </a:r>
              <a:r>
                <a:rPr lang="en-US" sz="1400" dirty="0" smtClean="0"/>
                <a:t>Be</a:t>
              </a:r>
            </a:p>
          </p:txBody>
        </p:sp>
        <p:sp>
          <p:nvSpPr>
            <p:cNvPr id="94" name="CasellaDiTesto 93"/>
            <p:cNvSpPr txBox="1"/>
            <p:nvPr/>
          </p:nvSpPr>
          <p:spPr>
            <a:xfrm rot="16200000">
              <a:off x="6550735" y="2794860"/>
              <a:ext cx="296222" cy="2160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Si</a:t>
              </a:r>
              <a:endParaRPr lang="en-US" sz="1100" dirty="0"/>
            </a:p>
          </p:txBody>
        </p:sp>
        <p:sp>
          <p:nvSpPr>
            <p:cNvPr id="95" name="CasellaDiTesto 94"/>
            <p:cNvSpPr txBox="1"/>
            <p:nvPr/>
          </p:nvSpPr>
          <p:spPr>
            <a:xfrm>
              <a:off x="6811704" y="2228994"/>
              <a:ext cx="515812" cy="522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235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96" name="CasellaDiTesto 95"/>
            <p:cNvSpPr txBox="1"/>
            <p:nvPr/>
          </p:nvSpPr>
          <p:spPr>
            <a:xfrm rot="16200000">
              <a:off x="6446708" y="2391265"/>
              <a:ext cx="522744" cy="2160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STEFF</a:t>
              </a:r>
              <a:endParaRPr lang="en-US" sz="1100" dirty="0"/>
            </a:p>
          </p:txBody>
        </p:sp>
        <p:sp>
          <p:nvSpPr>
            <p:cNvPr id="97" name="CasellaDiTesto 96"/>
            <p:cNvSpPr txBox="1"/>
            <p:nvPr/>
          </p:nvSpPr>
          <p:spPr>
            <a:xfrm>
              <a:off x="7649594" y="5130236"/>
              <a:ext cx="515812" cy="411226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233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98" name="CasellaDiTesto 97"/>
            <p:cNvSpPr txBox="1"/>
            <p:nvPr/>
          </p:nvSpPr>
          <p:spPr>
            <a:xfrm rot="16200000">
              <a:off x="7328873" y="5234159"/>
              <a:ext cx="411226" cy="2052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TAC</a:t>
              </a:r>
              <a:endParaRPr lang="en-US" sz="1100" dirty="0"/>
            </a:p>
          </p:txBody>
        </p:sp>
        <p:sp>
          <p:nvSpPr>
            <p:cNvPr id="99" name="CasellaDiTesto 98"/>
            <p:cNvSpPr txBox="1"/>
            <p:nvPr/>
          </p:nvSpPr>
          <p:spPr>
            <a:xfrm>
              <a:off x="7649594" y="4279619"/>
              <a:ext cx="515812" cy="34849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235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100" name="CasellaDiTesto 99"/>
            <p:cNvSpPr txBox="1"/>
            <p:nvPr/>
          </p:nvSpPr>
          <p:spPr>
            <a:xfrm rot="16200000">
              <a:off x="7364256" y="4374027"/>
              <a:ext cx="348496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Si</a:t>
              </a:r>
              <a:endParaRPr lang="en-US" sz="1200" dirty="0"/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7641667" y="3829924"/>
              <a:ext cx="515812" cy="45304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236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102" name="CasellaDiTesto 101"/>
            <p:cNvSpPr txBox="1"/>
            <p:nvPr/>
          </p:nvSpPr>
          <p:spPr>
            <a:xfrm rot="16200000">
              <a:off x="7319259" y="3962228"/>
              <a:ext cx="453045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FIC0</a:t>
              </a:r>
              <a:endParaRPr lang="en-US" sz="1200" dirty="0"/>
            </a:p>
          </p:txBody>
        </p:sp>
        <p:sp>
          <p:nvSpPr>
            <p:cNvPr id="103" name="CasellaDiTesto 102"/>
            <p:cNvSpPr txBox="1"/>
            <p:nvPr/>
          </p:nvSpPr>
          <p:spPr>
            <a:xfrm>
              <a:off x="7646928" y="3023390"/>
              <a:ext cx="515812" cy="5065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7</a:t>
              </a:r>
              <a:r>
                <a:rPr lang="en-US" sz="1400" dirty="0" smtClean="0"/>
                <a:t>Be</a:t>
              </a:r>
            </a:p>
            <a:p>
              <a:pPr algn="ctr"/>
              <a:r>
                <a:rPr lang="en-US" sz="1400" baseline="30000" dirty="0" smtClean="0"/>
                <a:t>26</a:t>
              </a:r>
              <a:r>
                <a:rPr lang="en-US" sz="1400" dirty="0" smtClean="0"/>
                <a:t>Al</a:t>
              </a:r>
            </a:p>
          </p:txBody>
        </p:sp>
        <p:sp>
          <p:nvSpPr>
            <p:cNvPr id="104" name="CasellaDiTesto 103"/>
            <p:cNvSpPr txBox="1"/>
            <p:nvPr/>
          </p:nvSpPr>
          <p:spPr>
            <a:xfrm rot="16200000">
              <a:off x="7278397" y="3174622"/>
              <a:ext cx="505319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Si</a:t>
              </a:r>
              <a:endParaRPr lang="en-US" sz="1100" dirty="0"/>
            </a:p>
          </p:txBody>
        </p:sp>
        <p:sp>
          <p:nvSpPr>
            <p:cNvPr id="105" name="CasellaDiTesto 104"/>
            <p:cNvSpPr txBox="1"/>
            <p:nvPr/>
          </p:nvSpPr>
          <p:spPr>
            <a:xfrm>
              <a:off x="7644473" y="2462671"/>
              <a:ext cx="515812" cy="566089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aseline="30000" dirty="0" smtClean="0"/>
                <a:t>244</a:t>
              </a:r>
              <a:r>
                <a:rPr lang="en-US" sz="1600" dirty="0" smtClean="0"/>
                <a:t>Cm</a:t>
              </a:r>
            </a:p>
            <a:p>
              <a:pPr algn="ctr"/>
              <a:r>
                <a:rPr lang="en-US" sz="1600" baseline="30000" dirty="0" smtClean="0"/>
                <a:t>246</a:t>
              </a:r>
              <a:r>
                <a:rPr lang="en-US" sz="1600" dirty="0" smtClean="0"/>
                <a:t>Cm</a:t>
              </a:r>
            </a:p>
          </p:txBody>
        </p:sp>
        <p:sp>
          <p:nvSpPr>
            <p:cNvPr id="106" name="CasellaDiTesto 105"/>
            <p:cNvSpPr txBox="1"/>
            <p:nvPr/>
          </p:nvSpPr>
          <p:spPr>
            <a:xfrm rot="16200000">
              <a:off x="7249844" y="2645489"/>
              <a:ext cx="571961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107" name="CasellaDiTesto 106"/>
            <p:cNvSpPr txBox="1"/>
            <p:nvPr/>
          </p:nvSpPr>
          <p:spPr>
            <a:xfrm>
              <a:off x="7650602" y="1938015"/>
              <a:ext cx="515812" cy="53668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237</a:t>
              </a:r>
              <a:r>
                <a:rPr lang="en-US" sz="1400" dirty="0" smtClean="0"/>
                <a:t>Np</a:t>
              </a:r>
            </a:p>
          </p:txBody>
        </p:sp>
        <p:sp>
          <p:nvSpPr>
            <p:cNvPr id="109" name="CasellaDiTesto 108"/>
            <p:cNvSpPr txBox="1"/>
            <p:nvPr/>
          </p:nvSpPr>
          <p:spPr>
            <a:xfrm rot="16200000">
              <a:off x="7296218" y="2077544"/>
              <a:ext cx="522744" cy="253916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M</a:t>
              </a:r>
              <a:r>
                <a:rPr lang="en-US" sz="1050" dirty="0" smtClean="0"/>
                <a:t>GAS</a:t>
              </a:r>
              <a:endParaRPr lang="en-US" sz="1050" dirty="0"/>
            </a:p>
          </p:txBody>
        </p:sp>
        <p:sp>
          <p:nvSpPr>
            <p:cNvPr id="110" name="CasellaDiTesto 109"/>
            <p:cNvSpPr txBox="1"/>
            <p:nvPr/>
          </p:nvSpPr>
          <p:spPr>
            <a:xfrm>
              <a:off x="7648753" y="1417578"/>
              <a:ext cx="515812" cy="52274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aseline="30000" dirty="0" smtClean="0"/>
                <a:t>235</a:t>
              </a:r>
              <a:r>
                <a:rPr lang="en-US" sz="1400" dirty="0" smtClean="0"/>
                <a:t>U</a:t>
              </a:r>
            </a:p>
          </p:txBody>
        </p:sp>
        <p:sp>
          <p:nvSpPr>
            <p:cNvPr id="111" name="CasellaDiTesto 110"/>
            <p:cNvSpPr txBox="1"/>
            <p:nvPr/>
          </p:nvSpPr>
          <p:spPr>
            <a:xfrm rot="16200000">
              <a:off x="7271625" y="1579849"/>
              <a:ext cx="522744" cy="216000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STEFF</a:t>
              </a:r>
              <a:endParaRPr lang="en-US" sz="1100" dirty="0"/>
            </a:p>
          </p:txBody>
        </p:sp>
        <p:sp>
          <p:nvSpPr>
            <p:cNvPr id="112" name="CasellaDiTesto 111"/>
            <p:cNvSpPr txBox="1"/>
            <p:nvPr/>
          </p:nvSpPr>
          <p:spPr>
            <a:xfrm>
              <a:off x="7429203" y="1212496"/>
              <a:ext cx="722137" cy="209098"/>
            </a:xfrm>
            <a:prstGeom prst="rect">
              <a:avLst/>
            </a:prstGeom>
            <a:solidFill>
              <a:srgbClr val="0000FF"/>
            </a:solidFill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EAR2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13" name="CasellaDiTesto 112"/>
            <p:cNvSpPr txBox="1"/>
            <p:nvPr/>
          </p:nvSpPr>
          <p:spPr>
            <a:xfrm>
              <a:off x="8442225" y="3787416"/>
              <a:ext cx="515812" cy="5227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14</a:t>
              </a:r>
              <a:r>
                <a:rPr lang="en-US" sz="1400" dirty="0" smtClean="0"/>
                <a:t>N</a:t>
              </a:r>
            </a:p>
            <a:p>
              <a:pPr algn="ctr"/>
              <a:r>
                <a:rPr lang="en-US" sz="1400" baseline="30000" dirty="0" smtClean="0"/>
                <a:t>35</a:t>
              </a:r>
              <a:r>
                <a:rPr lang="en-US" sz="1400" dirty="0" smtClean="0"/>
                <a:t>Cl</a:t>
              </a:r>
            </a:p>
          </p:txBody>
        </p:sp>
        <p:sp>
          <p:nvSpPr>
            <p:cNvPr id="114" name="CasellaDiTesto 113"/>
            <p:cNvSpPr txBox="1"/>
            <p:nvPr/>
          </p:nvSpPr>
          <p:spPr>
            <a:xfrm rot="16200000">
              <a:off x="8083604" y="3950740"/>
              <a:ext cx="522744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M</a:t>
              </a:r>
              <a:r>
                <a:rPr lang="en-US" sz="1100" dirty="0" smtClean="0"/>
                <a:t>GAS</a:t>
              </a:r>
              <a:endParaRPr lang="en-US" sz="1100" dirty="0"/>
            </a:p>
          </p:txBody>
        </p:sp>
        <p:sp>
          <p:nvSpPr>
            <p:cNvPr id="115" name="CasellaDiTesto 114"/>
            <p:cNvSpPr txBox="1"/>
            <p:nvPr/>
          </p:nvSpPr>
          <p:spPr>
            <a:xfrm>
              <a:off x="8445128" y="3217891"/>
              <a:ext cx="515812" cy="566089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aseline="30000" dirty="0" smtClean="0"/>
                <a:t>244</a:t>
              </a:r>
              <a:r>
                <a:rPr lang="en-US" sz="1600" dirty="0" smtClean="0"/>
                <a:t>Cm</a:t>
              </a:r>
            </a:p>
            <a:p>
              <a:pPr algn="ctr"/>
              <a:r>
                <a:rPr lang="en-US" sz="1600" baseline="30000" dirty="0" smtClean="0"/>
                <a:t>246</a:t>
              </a:r>
              <a:r>
                <a:rPr lang="en-US" sz="1600" dirty="0" smtClean="0"/>
                <a:t>Cm</a:t>
              </a:r>
            </a:p>
          </p:txBody>
        </p:sp>
        <p:sp>
          <p:nvSpPr>
            <p:cNvPr id="116" name="CasellaDiTesto 115"/>
            <p:cNvSpPr txBox="1"/>
            <p:nvPr/>
          </p:nvSpPr>
          <p:spPr>
            <a:xfrm rot="16200000">
              <a:off x="8062631" y="3400710"/>
              <a:ext cx="571961" cy="206325"/>
            </a:xfrm>
            <a:prstGeom prst="rect">
              <a:avLst/>
            </a:prstGeom>
            <a:noFill/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C6D6</a:t>
              </a:r>
              <a:endParaRPr lang="en-US" sz="1200" dirty="0"/>
            </a:p>
          </p:txBody>
        </p:sp>
        <p:sp>
          <p:nvSpPr>
            <p:cNvPr id="119" name="CasellaDiTesto 118"/>
            <p:cNvSpPr txBox="1"/>
            <p:nvPr/>
          </p:nvSpPr>
          <p:spPr>
            <a:xfrm>
              <a:off x="8241989" y="3012721"/>
              <a:ext cx="722137" cy="209098"/>
            </a:xfrm>
            <a:prstGeom prst="rect">
              <a:avLst/>
            </a:prstGeom>
            <a:solidFill>
              <a:srgbClr val="0000FF"/>
            </a:solidFill>
            <a:ln w="31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FFFF"/>
                  </a:solidFill>
                </a:rPr>
                <a:t>EAR2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27" name="Freccia su 126"/>
            <p:cNvSpPr/>
            <p:nvPr/>
          </p:nvSpPr>
          <p:spPr>
            <a:xfrm>
              <a:off x="5707476" y="1079719"/>
              <a:ext cx="175088" cy="5565991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CasellaDiTesto 127"/>
            <p:cNvSpPr txBox="1"/>
            <p:nvPr/>
          </p:nvSpPr>
          <p:spPr>
            <a:xfrm>
              <a:off x="205329" y="6335962"/>
              <a:ext cx="2113983" cy="327735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Phase I</a:t>
              </a:r>
            </a:p>
          </p:txBody>
        </p:sp>
        <p:sp>
          <p:nvSpPr>
            <p:cNvPr id="129" name="CasellaDiTesto 128"/>
            <p:cNvSpPr txBox="1"/>
            <p:nvPr/>
          </p:nvSpPr>
          <p:spPr>
            <a:xfrm>
              <a:off x="2653090" y="6340169"/>
              <a:ext cx="3043960" cy="327735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Phase II</a:t>
              </a:r>
            </a:p>
          </p:txBody>
        </p:sp>
        <p:sp>
          <p:nvSpPr>
            <p:cNvPr id="130" name="CasellaDiTesto 129"/>
            <p:cNvSpPr txBox="1"/>
            <p:nvPr/>
          </p:nvSpPr>
          <p:spPr>
            <a:xfrm>
              <a:off x="6061940" y="6340169"/>
              <a:ext cx="3043960" cy="327735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Phase III</a:t>
              </a:r>
            </a:p>
          </p:txBody>
        </p:sp>
        <p:sp>
          <p:nvSpPr>
            <p:cNvPr id="131" name="CasellaDiTesto 130"/>
            <p:cNvSpPr txBox="1"/>
            <p:nvPr/>
          </p:nvSpPr>
          <p:spPr>
            <a:xfrm>
              <a:off x="3213903" y="1215261"/>
              <a:ext cx="1223412" cy="830997"/>
            </a:xfrm>
            <a:prstGeom prst="rect">
              <a:avLst/>
            </a:prstGeom>
            <a:noFill/>
            <a:ln w="3175" cmpd="sng"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SzPct val="200000"/>
                <a:buFont typeface="Wingdings" charset="2"/>
                <a:buChar char="§"/>
              </a:pPr>
              <a:r>
                <a:rPr lang="en-US" sz="1600" dirty="0" smtClean="0">
                  <a:solidFill>
                    <a:srgbClr val="00FF00"/>
                  </a:solidFill>
                </a:rPr>
                <a:t>Capture</a:t>
              </a:r>
            </a:p>
            <a:p>
              <a:pPr marL="285750" indent="-285750">
                <a:buSzPct val="200000"/>
                <a:buFont typeface="Wingdings" charset="2"/>
                <a:buChar char="§"/>
              </a:pPr>
              <a:r>
                <a:rPr lang="en-US" sz="1600" dirty="0" smtClean="0">
                  <a:solidFill>
                    <a:srgbClr val="FF0000"/>
                  </a:solidFill>
                </a:rPr>
                <a:t>Fission</a:t>
              </a:r>
            </a:p>
            <a:p>
              <a:pPr marL="285750" indent="-285750">
                <a:buSzPct val="200000"/>
                <a:buFont typeface="Wingdings" charset="2"/>
                <a:buChar char="§"/>
              </a:pPr>
              <a:r>
                <a:rPr lang="en-US" sz="1600" dirty="0">
                  <a:solidFill>
                    <a:srgbClr val="FFFF00"/>
                  </a:solidFill>
                </a:rPr>
                <a:t>c</a:t>
              </a:r>
              <a:r>
                <a:rPr lang="en-US" sz="1600" dirty="0" smtClean="0">
                  <a:solidFill>
                    <a:srgbClr val="FFFF00"/>
                  </a:solidFill>
                </a:rPr>
                <a:t>har part</a:t>
              </a:r>
            </a:p>
          </p:txBody>
        </p:sp>
        <p:sp>
          <p:nvSpPr>
            <p:cNvPr id="133" name="CasellaDiTesto 132"/>
            <p:cNvSpPr txBox="1"/>
            <p:nvPr/>
          </p:nvSpPr>
          <p:spPr>
            <a:xfrm>
              <a:off x="978653" y="1462236"/>
              <a:ext cx="514800" cy="95410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aseline="30000" dirty="0" smtClean="0"/>
                <a:t>234</a:t>
              </a:r>
              <a:r>
                <a:rPr lang="en-US" sz="1400" dirty="0" smtClean="0"/>
                <a:t>U</a:t>
              </a:r>
            </a:p>
            <a:p>
              <a:pPr algn="ctr"/>
              <a:r>
                <a:rPr lang="en-US" sz="1400" baseline="30000" dirty="0" smtClean="0"/>
                <a:t>236</a:t>
              </a:r>
              <a:r>
                <a:rPr lang="en-US" sz="1400" dirty="0" smtClean="0"/>
                <a:t>U</a:t>
              </a:r>
            </a:p>
            <a:p>
              <a:pPr algn="ctr"/>
              <a:r>
                <a:rPr lang="en-US" sz="1400" baseline="30000" dirty="0" smtClean="0"/>
                <a:t>232</a:t>
              </a:r>
              <a:r>
                <a:rPr lang="en-US" sz="1400" dirty="0" smtClean="0"/>
                <a:t>Th</a:t>
              </a:r>
            </a:p>
            <a:p>
              <a:pPr algn="ctr"/>
              <a:r>
                <a:rPr lang="en-US" sz="1400" baseline="30000" dirty="0" smtClean="0"/>
                <a:t>237</a:t>
              </a:r>
              <a:r>
                <a:rPr lang="en-US" sz="1400" dirty="0" smtClean="0"/>
                <a:t>Np</a:t>
              </a:r>
            </a:p>
          </p:txBody>
        </p:sp>
      </p:grpSp>
      <p:sp>
        <p:nvSpPr>
          <p:cNvPr id="136" name="CasellaDiTesto 135"/>
          <p:cNvSpPr txBox="1"/>
          <p:nvPr/>
        </p:nvSpPr>
        <p:spPr>
          <a:xfrm>
            <a:off x="5517237" y="6527800"/>
            <a:ext cx="681797" cy="338554"/>
          </a:xfrm>
          <a:prstGeom prst="rect">
            <a:avLst/>
          </a:prstGeom>
          <a:solidFill>
            <a:srgbClr val="0000FF"/>
          </a:solidFill>
          <a:ln w="317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EAR-2</a:t>
            </a:r>
          </a:p>
        </p:txBody>
      </p:sp>
      <p:sp>
        <p:nvSpPr>
          <p:cNvPr id="137" name="Rectangle 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measurements (2001 to date)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39" name="Rectangle 6"/>
          <p:cNvSpPr/>
          <p:nvPr/>
        </p:nvSpPr>
        <p:spPr>
          <a:xfrm flipV="1">
            <a:off x="0" y="6088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2280854" y="1196752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2133600" y="5105400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395535" y="2247156"/>
            <a:ext cx="4608513" cy="3752309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1950" lvl="2" indent="-276225" algn="ctr">
              <a:spcBef>
                <a:spcPts val="600"/>
              </a:spcBef>
              <a:buClr>
                <a:schemeClr val="tx2"/>
              </a:buClr>
              <a:buSzPct val="65000"/>
            </a:pPr>
            <a:r>
              <a:rPr lang="it-IT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</a:t>
            </a:r>
            <a:r>
              <a:rPr lang="it-IT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apture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cross </a:t>
            </a:r>
            <a:r>
              <a:rPr lang="it-IT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sections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(s-</a:t>
            </a:r>
            <a:r>
              <a:rPr lang="it-IT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process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</a:p>
          <a:p>
            <a:pPr marL="361950" lvl="2" indent="-276225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65000"/>
              <a:buBlip>
                <a:blip r:embed="rId3"/>
              </a:buBlip>
            </a:pPr>
            <a:r>
              <a:rPr lang="it-IT" sz="1600" dirty="0" smtClean="0">
                <a:latin typeface="Century Gothic" panose="020B0502020202020204" pitchFamily="34" charset="0"/>
              </a:rPr>
              <a:t>branching </a:t>
            </a:r>
            <a:r>
              <a:rPr lang="it-IT" sz="1600" dirty="0" err="1" smtClean="0">
                <a:latin typeface="Century Gothic" panose="020B0502020202020204" pitchFamily="34" charset="0"/>
              </a:rPr>
              <a:t>point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isotopes</a:t>
            </a:r>
            <a:endParaRPr lang="it-IT" sz="1600" dirty="0" smtClean="0">
              <a:latin typeface="Century Gothic" panose="020B0502020202020204" pitchFamily="34" charset="0"/>
            </a:endParaRPr>
          </a:p>
          <a:p>
            <a:pPr marL="808038" lvl="3" indent="-179388">
              <a:lnSpc>
                <a:spcPct val="150000"/>
              </a:lnSpc>
              <a:buClr>
                <a:schemeClr val="tx2"/>
              </a:buClr>
              <a:buSzPct val="65000"/>
              <a:buFont typeface="Arial" pitchFamily="34" charset="0"/>
              <a:buChar char="•"/>
            </a:pPr>
            <a:r>
              <a:rPr lang="it-IT" sz="1400" baseline="300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151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Sm, </a:t>
            </a:r>
            <a:r>
              <a:rPr lang="it-IT" sz="1400" baseline="300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63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Ni, </a:t>
            </a:r>
            <a:r>
              <a:rPr lang="it-IT" sz="1400" baseline="300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147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Pm, </a:t>
            </a:r>
            <a:r>
              <a:rPr lang="it-IT" sz="1400" baseline="300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171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Tm, </a:t>
            </a:r>
            <a:r>
              <a:rPr lang="it-IT" sz="1400" baseline="300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204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  <a:sym typeface="Symbol" pitchFamily="18" charset="2"/>
              </a:rPr>
              <a:t>Tl</a:t>
            </a:r>
            <a:endParaRPr lang="it-IT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361950" lvl="2" indent="-276225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65000"/>
              <a:buBlip>
                <a:blip r:embed="rId3"/>
              </a:buBlip>
            </a:pPr>
            <a:r>
              <a:rPr lang="it-IT" sz="1600" dirty="0" err="1" smtClean="0">
                <a:latin typeface="Century Gothic" panose="020B0502020202020204" pitchFamily="34" charset="0"/>
              </a:rPr>
              <a:t>magic</a:t>
            </a:r>
            <a:r>
              <a:rPr lang="it-IT" sz="1600" dirty="0" smtClean="0">
                <a:latin typeface="Century Gothic" panose="020B0502020202020204" pitchFamily="34" charset="0"/>
              </a:rPr>
              <a:t> nuclei and end-</a:t>
            </a:r>
            <a:r>
              <a:rPr lang="it-IT" sz="1600" dirty="0" err="1" smtClean="0">
                <a:latin typeface="Century Gothic" panose="020B0502020202020204" pitchFamily="34" charset="0"/>
              </a:rPr>
              <a:t>point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</a:p>
          <a:p>
            <a:pPr marL="808038" lvl="3" indent="-180975">
              <a:lnSpc>
                <a:spcPct val="150000"/>
              </a:lnSpc>
              <a:buClr>
                <a:schemeClr val="tx2"/>
              </a:buClr>
              <a:buSzPct val="65000"/>
              <a:buFont typeface="Arial" pitchFamily="34" charset="0"/>
              <a:buChar char="•"/>
            </a:pPr>
            <a:r>
              <a:rPr lang="it-IT" sz="1400" baseline="30000" dirty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8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8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Sr, 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89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Y,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91,92</a:t>
            </a:r>
            <a:r>
              <a:rPr lang="it-IT" sz="1400" baseline="30000" dirty="0">
                <a:solidFill>
                  <a:srgbClr val="0000CC"/>
                </a:solidFill>
                <a:latin typeface="Century Gothic" panose="020B0502020202020204" pitchFamily="34" charset="0"/>
              </a:rPr>
              <a:t>, </a:t>
            </a:r>
            <a:r>
              <a:rPr lang="it-IT" sz="1400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93</a:t>
            </a:r>
            <a:r>
              <a:rPr lang="it-IT" sz="1400" baseline="30000" dirty="0">
                <a:solidFill>
                  <a:srgbClr val="0000CC"/>
                </a:solidFill>
                <a:latin typeface="Century Gothic" panose="020B0502020202020204" pitchFamily="34" charset="0"/>
              </a:rPr>
              <a:t>,94,96</a:t>
            </a:r>
            <a:r>
              <a:rPr lang="it-IT" sz="1400" dirty="0">
                <a:solidFill>
                  <a:srgbClr val="0000CC"/>
                </a:solidFill>
                <a:latin typeface="Century Gothic" panose="020B0502020202020204" pitchFamily="34" charset="0"/>
              </a:rPr>
              <a:t>Zr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,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1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39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La,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140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Ce, 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204,206,207,208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Pb,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209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Bi</a:t>
            </a:r>
            <a:endParaRPr lang="it-IT" sz="1400" dirty="0" smtClean="0">
              <a:solidFill>
                <a:srgbClr val="0000CC"/>
              </a:solidFill>
              <a:latin typeface="Century Gothic" panose="020B0502020202020204" pitchFamily="34" charset="0"/>
            </a:endParaRPr>
          </a:p>
          <a:p>
            <a:pPr marL="361950" lvl="2" indent="-276225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65000"/>
              <a:buBlip>
                <a:blip r:embed="rId3"/>
              </a:buBlip>
            </a:pPr>
            <a:r>
              <a:rPr lang="it-IT" sz="1600" dirty="0" err="1" smtClean="0">
                <a:latin typeface="Century Gothic" panose="020B0502020202020204" pitchFamily="34" charset="0"/>
              </a:rPr>
              <a:t>seeds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isotopes</a:t>
            </a:r>
            <a:endParaRPr lang="it-IT" sz="1600" dirty="0" smtClean="0">
              <a:latin typeface="Century Gothic" panose="020B0502020202020204" pitchFamily="34" charset="0"/>
            </a:endParaRPr>
          </a:p>
          <a:p>
            <a:pPr marL="808038" lvl="3" indent="-180975">
              <a:lnSpc>
                <a:spcPct val="150000"/>
              </a:lnSpc>
              <a:buClr>
                <a:schemeClr val="tx2"/>
              </a:buClr>
              <a:buSzPct val="65000"/>
              <a:buFont typeface="Arial" pitchFamily="34" charset="0"/>
              <a:buChar char="•"/>
            </a:pP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54,56,57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Fe,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 58,60,62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Ni</a:t>
            </a:r>
            <a:endParaRPr lang="it-IT" sz="1400" dirty="0" smtClean="0">
              <a:solidFill>
                <a:srgbClr val="0000CC"/>
              </a:solidFill>
              <a:latin typeface="Century Gothic" panose="020B0502020202020204" pitchFamily="34" charset="0"/>
            </a:endParaRPr>
          </a:p>
          <a:p>
            <a:pPr marL="361950" lvl="2" indent="-276225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65000"/>
              <a:buBlip>
                <a:blip r:embed="rId3"/>
              </a:buBlip>
            </a:pPr>
            <a:r>
              <a:rPr lang="it-IT" sz="1600" dirty="0" err="1" smtClean="0">
                <a:latin typeface="Century Gothic" panose="020B0502020202020204" pitchFamily="34" charset="0"/>
              </a:rPr>
              <a:t>Cosmocronometer</a:t>
            </a:r>
            <a:r>
              <a:rPr lang="it-IT" sz="1600" dirty="0" smtClean="0">
                <a:latin typeface="Century Gothic" panose="020B0502020202020204" pitchFamily="34" charset="0"/>
              </a:rPr>
              <a:t>, </a:t>
            </a:r>
            <a:r>
              <a:rPr lang="it-IT" sz="1600" dirty="0" err="1" smtClean="0">
                <a:latin typeface="Century Gothic" panose="020B0502020202020204" pitchFamily="34" charset="0"/>
              </a:rPr>
              <a:t>neutron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poison</a:t>
            </a:r>
            <a:r>
              <a:rPr lang="it-IT" sz="1600" dirty="0" smtClean="0">
                <a:latin typeface="Century Gothic" panose="020B0502020202020204" pitchFamily="34" charset="0"/>
              </a:rPr>
              <a:t>, etc.</a:t>
            </a:r>
          </a:p>
          <a:p>
            <a:pPr marL="808038" lvl="3" indent="-180975">
              <a:lnSpc>
                <a:spcPct val="150000"/>
              </a:lnSpc>
              <a:buClr>
                <a:schemeClr val="tx2"/>
              </a:buClr>
              <a:buSzPct val="65000"/>
              <a:buFont typeface="Arial" pitchFamily="34" charset="0"/>
              <a:buChar char="•"/>
            </a:pP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186,187,188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Os, </a:t>
            </a:r>
            <a:r>
              <a:rPr lang="it-IT" sz="1400" baseline="300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24,25,26</a:t>
            </a:r>
            <a:r>
              <a:rPr lang="it-IT" sz="1400" dirty="0" smtClean="0">
                <a:solidFill>
                  <a:srgbClr val="0000CC"/>
                </a:solidFill>
                <a:latin typeface="Century Gothic" panose="020B0502020202020204" pitchFamily="34" charset="0"/>
                <a:sym typeface="Symbol" pitchFamily="18" charset="2"/>
              </a:rPr>
              <a:t>Mg 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11560" y="777397"/>
            <a:ext cx="7920880" cy="819912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0462" tIns="40231" rIns="80462" bIns="40231">
            <a:spAutoFit/>
          </a:bodyPr>
          <a:lstStyle/>
          <a:p>
            <a:pPr algn="just" defTabSz="804863" eaLnBrk="0" hangingPunct="0">
              <a:spcBef>
                <a:spcPct val="30000"/>
              </a:spcBef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 combination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of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excellent resolution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unique brightness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low background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has allowed to collect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high-accuracy data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in some cases for the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first time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ever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1043608" y="1650008"/>
            <a:ext cx="7128792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</a:pPr>
            <a:r>
              <a:rPr lang="en-US" sz="2000" b="1" dirty="0" smtClean="0">
                <a:latin typeface="Century Gothic" panose="020B0502020202020204" pitchFamily="34" charset="0"/>
              </a:rPr>
              <a:t>n_TOF measurements </a:t>
            </a:r>
            <a:r>
              <a:rPr lang="en-US" sz="2000" b="1" dirty="0">
                <a:latin typeface="Century Gothic" panose="020B0502020202020204" pitchFamily="34" charset="0"/>
              </a:rPr>
              <a:t>relevant </a:t>
            </a:r>
            <a:r>
              <a:rPr lang="en-US" sz="2000" b="1" dirty="0" smtClean="0">
                <a:latin typeface="Century Gothic" panose="020B0502020202020204" pitchFamily="34" charset="0"/>
              </a:rPr>
              <a:t>for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latin typeface="Century Gothic" panose="020B0502020202020204" pitchFamily="34" charset="0"/>
              </a:rPr>
              <a:t>Nuclear Astrophysics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5182912" y="2562443"/>
            <a:ext cx="3710054" cy="2471446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28650" lvl="2" indent="-355600" algn="ctr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65000"/>
            </a:pP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(n,</a:t>
            </a:r>
            <a:r>
              <a:rPr lang="it-IT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cp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 </a:t>
            </a:r>
            <a:r>
              <a:rPr lang="it-IT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reactions</a:t>
            </a:r>
            <a:endParaRPr lang="it-IT" dirty="0" smtClean="0">
              <a:latin typeface="Century Gothic" panose="020B0502020202020204" pitchFamily="34" charset="0"/>
            </a:endParaRPr>
          </a:p>
          <a:p>
            <a:pPr marL="628650" lvl="2" indent="-3556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65000"/>
              <a:buFont typeface="Wingdings" pitchFamily="2" charset="2"/>
              <a:buChar char="n"/>
            </a:pPr>
            <a:r>
              <a:rPr lang="it-IT" sz="1600" dirty="0" smtClean="0">
                <a:latin typeface="Century Gothic" panose="020B0502020202020204" pitchFamily="34" charset="0"/>
              </a:rPr>
              <a:t>Big Bang </a:t>
            </a:r>
            <a:r>
              <a:rPr lang="it-IT" sz="1600" dirty="0" err="1" smtClean="0">
                <a:latin typeface="Century Gothic" panose="020B0502020202020204" pitchFamily="34" charset="0"/>
              </a:rPr>
              <a:t>Nucleosynthesis</a:t>
            </a:r>
            <a:endParaRPr lang="it-IT" sz="1600" dirty="0" smtClean="0">
              <a:latin typeface="Century Gothic" panose="020B0502020202020204" pitchFamily="34" charset="0"/>
            </a:endParaRPr>
          </a:p>
          <a:p>
            <a:pPr marL="1085850" lvl="3" indent="-3556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•"/>
            </a:pPr>
            <a:r>
              <a:rPr lang="it-IT" sz="1400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7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Be(</a:t>
            </a:r>
            <a:r>
              <a:rPr lang="it-IT" sz="14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n,a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 and </a:t>
            </a:r>
            <a:r>
              <a:rPr lang="it-IT" sz="1400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7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Be(</a:t>
            </a:r>
            <a:r>
              <a:rPr lang="it-IT" sz="14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n,p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endParaRPr lang="it-IT" sz="1400" dirty="0">
              <a:solidFill>
                <a:srgbClr val="FF0000"/>
              </a:solidFill>
              <a:latin typeface="Century Gothic" panose="020B0502020202020204" pitchFamily="34" charset="0"/>
              <a:sym typeface="Symbol" pitchFamily="18" charset="2"/>
            </a:endParaRPr>
          </a:p>
          <a:p>
            <a:pPr marL="628650" lvl="2" indent="-3556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65000"/>
              <a:buFont typeface="Wingdings" pitchFamily="2" charset="2"/>
              <a:buChar char="n"/>
            </a:pPr>
            <a:r>
              <a:rPr lang="it-IT" sz="1600" dirty="0" err="1" smtClean="0">
                <a:latin typeface="Century Gothic" panose="020B0502020202020204" pitchFamily="34" charset="0"/>
              </a:rPr>
              <a:t>Various</a:t>
            </a:r>
            <a:endParaRPr lang="it-IT" sz="1600" dirty="0" smtClean="0">
              <a:latin typeface="Century Gothic" panose="020B0502020202020204" pitchFamily="34" charset="0"/>
            </a:endParaRPr>
          </a:p>
          <a:p>
            <a:pPr marL="1016000" lvl="3" indent="-28575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buSzPct val="65000"/>
              <a:buFont typeface="Arial" panose="020B0604020202020204" pitchFamily="34" charset="0"/>
              <a:buChar char="•"/>
            </a:pPr>
            <a:r>
              <a:rPr lang="it-IT" sz="1400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59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Ni(</a:t>
            </a:r>
            <a:r>
              <a:rPr lang="it-IT" sz="14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n,a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), </a:t>
            </a:r>
            <a:r>
              <a:rPr lang="it-IT" sz="1400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26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Al(</a:t>
            </a:r>
            <a:r>
              <a:rPr lang="it-IT" sz="14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n,</a:t>
            </a:r>
            <a:r>
              <a:rPr lang="it-IT" sz="1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sz="1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r>
              <a:rPr lang="it-IT" sz="1400" dirty="0" smtClean="0">
                <a:latin typeface="Century Gothic" panose="020B0502020202020204" pitchFamily="34" charset="0"/>
              </a:rPr>
              <a:t>, </a:t>
            </a:r>
            <a:r>
              <a:rPr lang="it-IT" sz="1400" baseline="30000" dirty="0" smtClean="0">
                <a:latin typeface="Century Gothic" panose="020B0502020202020204" pitchFamily="34" charset="0"/>
                <a:sym typeface="Symbol" pitchFamily="18" charset="2"/>
              </a:rPr>
              <a:t>33</a:t>
            </a:r>
            <a:r>
              <a:rPr lang="it-IT" sz="1400" dirty="0" smtClean="0">
                <a:latin typeface="Century Gothic" panose="020B0502020202020204" pitchFamily="34" charset="0"/>
                <a:sym typeface="Symbol" pitchFamily="18" charset="2"/>
              </a:rPr>
              <a:t>S(</a:t>
            </a:r>
            <a:r>
              <a:rPr lang="it-IT" sz="1400" dirty="0" err="1" smtClean="0">
                <a:latin typeface="Century Gothic" panose="020B0502020202020204" pitchFamily="34" charset="0"/>
                <a:sym typeface="Symbol" pitchFamily="18" charset="2"/>
              </a:rPr>
              <a:t>n,</a:t>
            </a:r>
            <a:r>
              <a:rPr lang="it-IT" sz="1400" dirty="0" err="1" smtClean="0">
                <a:latin typeface="Symbol" panose="05050102010706020507" pitchFamily="18" charset="2"/>
                <a:sym typeface="Symbol" pitchFamily="18" charset="2"/>
              </a:rPr>
              <a:t>a</a:t>
            </a:r>
            <a:r>
              <a:rPr lang="it-IT" sz="1400" dirty="0" smtClean="0">
                <a:latin typeface="Century Gothic" panose="020B0502020202020204" pitchFamily="34" charset="0"/>
                <a:sym typeface="Symbol" pitchFamily="18" charset="2"/>
              </a:rPr>
              <a:t>)</a:t>
            </a:r>
            <a:endParaRPr lang="it-IT" sz="1400" dirty="0">
              <a:latin typeface="Century Gothic" panose="020B0502020202020204" pitchFamily="34" charset="0"/>
              <a:sym typeface="Symbol" pitchFamily="18" charset="2"/>
            </a:endParaRPr>
          </a:p>
          <a:p>
            <a:pPr marL="808038" lvl="3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</a:pPr>
            <a:endParaRPr lang="it-IT" sz="1600" dirty="0" smtClean="0">
              <a:latin typeface="Century Gothic" panose="020B0502020202020204" pitchFamily="34" charset="0"/>
              <a:sym typeface="Symbol" pitchFamily="18" charset="2"/>
            </a:endParaRPr>
          </a:p>
        </p:txBody>
      </p:sp>
      <p:sp>
        <p:nvSpPr>
          <p:cNvPr id="34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The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Astrophysics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pogram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36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8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9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0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41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2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92429" y="4033545"/>
            <a:ext cx="5341600" cy="21899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2429" y="1581690"/>
            <a:ext cx="3858208" cy="19884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46075"/>
            <a:endParaRPr lang="en-US" sz="1800" dirty="0" smtClean="0">
              <a:solidFill>
                <a:srgbClr val="000000"/>
              </a:solidFill>
            </a:endParaRPr>
          </a:p>
          <a:p>
            <a:pPr algn="l"/>
            <a:endParaRPr lang="en-US" sz="2000" b="1" dirty="0" smtClean="0">
              <a:solidFill>
                <a:srgbClr val="000000"/>
              </a:solidFill>
            </a:endParaRPr>
          </a:p>
          <a:p>
            <a:pPr algn="l"/>
            <a:endParaRPr 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Collaboration 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8" name="Picture 17" descr="tof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9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563329" y="801049"/>
            <a:ext cx="7907020" cy="4596130"/>
            <a:chOff x="576000" y="575999"/>
            <a:chExt cx="7907020" cy="4596130"/>
          </a:xfrm>
        </p:grpSpPr>
        <p:grpSp>
          <p:nvGrpSpPr>
            <p:cNvPr id="28" name="Gruppo 27"/>
            <p:cNvGrpSpPr>
              <a:grpSpLocks noChangeAspect="1"/>
            </p:cNvGrpSpPr>
            <p:nvPr/>
          </p:nvGrpSpPr>
          <p:grpSpPr bwMode="auto">
            <a:xfrm>
              <a:off x="576000" y="575999"/>
              <a:ext cx="7907020" cy="4596130"/>
              <a:chOff x="0" y="0"/>
              <a:chExt cx="11320" cy="6580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320" cy="6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1" y="5899"/>
                <a:ext cx="980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" name="Stella a 5 punte 28"/>
            <p:cNvSpPr>
              <a:spLocks noChangeAspect="1"/>
            </p:cNvSpPr>
            <p:nvPr/>
          </p:nvSpPr>
          <p:spPr>
            <a:xfrm>
              <a:off x="4194000" y="3726000"/>
              <a:ext cx="121497" cy="1188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2" name="CasellaDiTesto 31"/>
          <p:cNvSpPr txBox="1"/>
          <p:nvPr/>
        </p:nvSpPr>
        <p:spPr>
          <a:xfrm>
            <a:off x="858925" y="5421441"/>
            <a:ext cx="745749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entury Gothic" panose="020B0502020202020204" pitchFamily="34" charset="0"/>
              </a:rPr>
              <a:t>38 </a:t>
            </a:r>
            <a:r>
              <a:rPr lang="it-IT" dirty="0" err="1" smtClean="0">
                <a:latin typeface="Century Gothic" panose="020B0502020202020204" pitchFamily="34" charset="0"/>
              </a:rPr>
              <a:t>Participating</a:t>
            </a:r>
            <a:r>
              <a:rPr lang="it-IT" dirty="0" smtClean="0">
                <a:latin typeface="Century Gothic" panose="020B0502020202020204" pitchFamily="34" charset="0"/>
              </a:rPr>
              <a:t> </a:t>
            </a:r>
            <a:r>
              <a:rPr lang="it-IT" dirty="0" err="1" smtClean="0">
                <a:latin typeface="Century Gothic" panose="020B0502020202020204" pitchFamily="34" charset="0"/>
              </a:rPr>
              <a:t>Institues</a:t>
            </a:r>
            <a:r>
              <a:rPr lang="it-IT" dirty="0" smtClean="0">
                <a:latin typeface="Century Gothic" panose="020B0502020202020204" pitchFamily="34" charset="0"/>
              </a:rPr>
              <a:t>: EU (34), Japan (2), India (1), Australia (1)</a:t>
            </a:r>
            <a:endParaRPr lang="it-IT" dirty="0">
              <a:latin typeface="Century Gothic" panose="020B0502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it-IT" dirty="0" smtClean="0">
                <a:latin typeface="Century Gothic" panose="020B0502020202020204" pitchFamily="34" charset="0"/>
              </a:rPr>
              <a:t>120 </a:t>
            </a:r>
            <a:r>
              <a:rPr lang="it-IT" dirty="0" err="1" smtClean="0">
                <a:latin typeface="Century Gothic" panose="020B0502020202020204" pitchFamily="34" charset="0"/>
              </a:rPr>
              <a:t>Participating</a:t>
            </a:r>
            <a:r>
              <a:rPr lang="it-IT" dirty="0" smtClean="0">
                <a:latin typeface="Century Gothic" panose="020B0502020202020204" pitchFamily="34" charset="0"/>
              </a:rPr>
              <a:t> </a:t>
            </a:r>
            <a:r>
              <a:rPr lang="it-IT" dirty="0" err="1" smtClean="0">
                <a:latin typeface="Century Gothic" panose="020B0502020202020204" pitchFamily="34" charset="0"/>
              </a:rPr>
              <a:t>researchers</a:t>
            </a:r>
            <a:endParaRPr lang="it-IT" dirty="0" smtClean="0">
              <a:latin typeface="Century Gothic" panose="020B0502020202020204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2280854" y="1196752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Content Placeholder 3"/>
          <p:cNvSpPr txBox="1">
            <a:spLocks/>
          </p:cNvSpPr>
          <p:nvPr/>
        </p:nvSpPr>
        <p:spPr>
          <a:xfrm>
            <a:off x="5220072" y="688058"/>
            <a:ext cx="3306200" cy="6274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Wingdings 3"/>
              <a:buNone/>
              <a:defRPr/>
            </a:pPr>
            <a:r>
              <a:rPr lang="en-GB" sz="1600" baseline="30000" dirty="0" smtClean="0"/>
              <a:t>63</a:t>
            </a:r>
            <a:r>
              <a:rPr lang="en-GB" sz="1600" dirty="0" smtClean="0"/>
              <a:t>Ni (t</a:t>
            </a:r>
            <a:r>
              <a:rPr lang="en-GB" sz="1600" baseline="-25000" dirty="0" smtClean="0"/>
              <a:t>1/2</a:t>
            </a:r>
            <a:r>
              <a:rPr lang="en-GB" sz="1600" dirty="0" smtClean="0"/>
              <a:t>=100 y) </a:t>
            </a:r>
            <a:r>
              <a:rPr lang="en-GB" sz="1600" b="1" dirty="0" smtClean="0">
                <a:solidFill>
                  <a:srgbClr val="FF0000"/>
                </a:solidFill>
              </a:rPr>
              <a:t>first branching point</a:t>
            </a:r>
            <a:r>
              <a:rPr lang="en-GB" sz="1600" dirty="0" smtClean="0"/>
              <a:t> determines  </a:t>
            </a:r>
            <a:r>
              <a:rPr lang="en-GB" sz="1600" b="1" dirty="0" smtClean="0">
                <a:solidFill>
                  <a:srgbClr val="FF0000"/>
                </a:solidFill>
              </a:rPr>
              <a:t>abundance</a:t>
            </a:r>
            <a:r>
              <a:rPr lang="en-GB" sz="1600" dirty="0" smtClean="0"/>
              <a:t> of 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63,65</a:t>
            </a:r>
            <a:r>
              <a:rPr lang="en-GB" sz="1600" b="1" dirty="0" smtClean="0">
                <a:solidFill>
                  <a:srgbClr val="FF0000"/>
                </a:solidFill>
              </a:rPr>
              <a:t>Cu</a:t>
            </a:r>
            <a:endParaRPr lang="en-GB" sz="1600" dirty="0"/>
          </a:p>
        </p:txBody>
      </p:sp>
      <p:grpSp>
        <p:nvGrpSpPr>
          <p:cNvPr id="47" name="Gruppo 24"/>
          <p:cNvGrpSpPr>
            <a:grpSpLocks/>
          </p:cNvGrpSpPr>
          <p:nvPr/>
        </p:nvGrpSpPr>
        <p:grpSpPr bwMode="auto">
          <a:xfrm>
            <a:off x="4932040" y="1350717"/>
            <a:ext cx="3599417" cy="2469311"/>
            <a:chOff x="4355977" y="2722240"/>
            <a:chExt cx="4608511" cy="2987161"/>
          </a:xfrm>
        </p:grpSpPr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7" y="2722240"/>
              <a:ext cx="4608511" cy="2987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ttangolo 48"/>
            <p:cNvSpPr/>
            <p:nvPr/>
          </p:nvSpPr>
          <p:spPr>
            <a:xfrm>
              <a:off x="6876926" y="3069146"/>
              <a:ext cx="287338" cy="360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/>
            </a:p>
          </p:txBody>
        </p:sp>
      </p:grp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589" y="1364740"/>
            <a:ext cx="3608387" cy="2536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8" name="Content Placeholder 3"/>
          <p:cNvSpPr txBox="1">
            <a:spLocks/>
          </p:cNvSpPr>
          <p:nvPr/>
        </p:nvSpPr>
        <p:spPr>
          <a:xfrm>
            <a:off x="971600" y="693355"/>
            <a:ext cx="3306200" cy="6274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Wingdings 3"/>
              <a:buNone/>
              <a:defRPr/>
            </a:pPr>
            <a:r>
              <a:rPr lang="en-GB" sz="1600" baseline="30000" dirty="0" smtClean="0"/>
              <a:t>151</a:t>
            </a:r>
            <a:r>
              <a:rPr lang="en-GB" sz="1600" dirty="0" smtClean="0"/>
              <a:t>Sm (t</a:t>
            </a:r>
            <a:r>
              <a:rPr lang="en-GB" sz="1600" baseline="-25000" dirty="0" smtClean="0"/>
              <a:t>1/2</a:t>
            </a:r>
            <a:r>
              <a:rPr lang="en-GB" sz="1600" dirty="0" smtClean="0"/>
              <a:t>=93 y), determines  </a:t>
            </a:r>
            <a:r>
              <a:rPr lang="en-GB" sz="1600" b="1" dirty="0" smtClean="0">
                <a:solidFill>
                  <a:srgbClr val="FF0000"/>
                </a:solidFill>
              </a:rPr>
              <a:t>abundance</a:t>
            </a:r>
            <a:r>
              <a:rPr lang="en-GB" sz="1600" dirty="0" smtClean="0"/>
              <a:t> of 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152,154</a:t>
            </a:r>
            <a:r>
              <a:rPr lang="en-GB" sz="1600" b="1" dirty="0" smtClean="0">
                <a:solidFill>
                  <a:srgbClr val="FF0000"/>
                </a:solidFill>
              </a:rPr>
              <a:t>Gd</a:t>
            </a:r>
            <a:endParaRPr lang="en-GB" sz="1600" dirty="0"/>
          </a:p>
        </p:txBody>
      </p:sp>
      <p:grpSp>
        <p:nvGrpSpPr>
          <p:cNvPr id="39" name="Gruppo 66"/>
          <p:cNvGrpSpPr/>
          <p:nvPr/>
        </p:nvGrpSpPr>
        <p:grpSpPr>
          <a:xfrm>
            <a:off x="611560" y="3933056"/>
            <a:ext cx="4543377" cy="2304256"/>
            <a:chOff x="1570944" y="3933056"/>
            <a:chExt cx="5830518" cy="2304256"/>
          </a:xfrm>
          <a:effectLst/>
        </p:grpSpPr>
        <p:sp>
          <p:nvSpPr>
            <p:cNvPr id="42" name="Rettangolo 41"/>
            <p:cNvSpPr/>
            <p:nvPr/>
          </p:nvSpPr>
          <p:spPr>
            <a:xfrm>
              <a:off x="1691680" y="3933056"/>
              <a:ext cx="5688632" cy="2304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grpSp>
          <p:nvGrpSpPr>
            <p:cNvPr id="53" name="Group 13"/>
            <p:cNvGrpSpPr>
              <a:grpSpLocks/>
            </p:cNvGrpSpPr>
            <p:nvPr/>
          </p:nvGrpSpPr>
          <p:grpSpPr bwMode="auto">
            <a:xfrm>
              <a:off x="1570944" y="4077072"/>
              <a:ext cx="5830518" cy="2071687"/>
              <a:chOff x="670" y="991"/>
              <a:chExt cx="5082" cy="2032"/>
            </a:xfrm>
          </p:grpSpPr>
          <p:sp>
            <p:nvSpPr>
              <p:cNvPr id="55" name="Rectangle 14"/>
              <p:cNvSpPr>
                <a:spLocks noChangeArrowheads="1"/>
              </p:cNvSpPr>
              <p:nvPr/>
            </p:nvSpPr>
            <p:spPr bwMode="auto">
              <a:xfrm>
                <a:off x="1391" y="1060"/>
                <a:ext cx="3279" cy="1537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56" name="Line 15"/>
              <p:cNvSpPr>
                <a:spLocks noChangeShapeType="1"/>
              </p:cNvSpPr>
              <p:nvPr/>
            </p:nvSpPr>
            <p:spPr bwMode="auto">
              <a:xfrm>
                <a:off x="1391" y="2288"/>
                <a:ext cx="32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60" name="Line 16"/>
              <p:cNvSpPr>
                <a:spLocks noChangeShapeType="1"/>
              </p:cNvSpPr>
              <p:nvPr/>
            </p:nvSpPr>
            <p:spPr bwMode="auto">
              <a:xfrm>
                <a:off x="1391" y="1979"/>
                <a:ext cx="32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61" name="Line 17"/>
              <p:cNvSpPr>
                <a:spLocks noChangeShapeType="1"/>
              </p:cNvSpPr>
              <p:nvPr/>
            </p:nvSpPr>
            <p:spPr bwMode="auto">
              <a:xfrm>
                <a:off x="1391" y="1678"/>
                <a:ext cx="32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74" name="Line 18"/>
              <p:cNvSpPr>
                <a:spLocks noChangeShapeType="1"/>
              </p:cNvSpPr>
              <p:nvPr/>
            </p:nvSpPr>
            <p:spPr bwMode="auto">
              <a:xfrm>
                <a:off x="1368" y="1369"/>
                <a:ext cx="32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75" name="Line 19"/>
              <p:cNvSpPr>
                <a:spLocks noChangeShapeType="1"/>
              </p:cNvSpPr>
              <p:nvPr/>
            </p:nvSpPr>
            <p:spPr bwMode="auto">
              <a:xfrm>
                <a:off x="1391" y="1060"/>
                <a:ext cx="32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76" name="Line 20"/>
              <p:cNvSpPr>
                <a:spLocks noChangeShapeType="1"/>
              </p:cNvSpPr>
              <p:nvPr/>
            </p:nvSpPr>
            <p:spPr bwMode="auto">
              <a:xfrm>
                <a:off x="1826" y="1060"/>
                <a:ext cx="1" cy="15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77" name="Line 21"/>
              <p:cNvSpPr>
                <a:spLocks noChangeShapeType="1"/>
              </p:cNvSpPr>
              <p:nvPr/>
            </p:nvSpPr>
            <p:spPr bwMode="auto">
              <a:xfrm>
                <a:off x="2290" y="1060"/>
                <a:ext cx="1" cy="15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78" name="Line 22"/>
              <p:cNvSpPr>
                <a:spLocks noChangeShapeType="1"/>
              </p:cNvSpPr>
              <p:nvPr/>
            </p:nvSpPr>
            <p:spPr bwMode="auto">
              <a:xfrm>
                <a:off x="2762" y="1060"/>
                <a:ext cx="1" cy="15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79" name="Line 23"/>
              <p:cNvSpPr>
                <a:spLocks noChangeShapeType="1"/>
              </p:cNvSpPr>
              <p:nvPr/>
            </p:nvSpPr>
            <p:spPr bwMode="auto">
              <a:xfrm>
                <a:off x="3226" y="1060"/>
                <a:ext cx="1" cy="15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80" name="Line 24"/>
              <p:cNvSpPr>
                <a:spLocks noChangeShapeType="1"/>
              </p:cNvSpPr>
              <p:nvPr/>
            </p:nvSpPr>
            <p:spPr bwMode="auto">
              <a:xfrm>
                <a:off x="3698" y="1060"/>
                <a:ext cx="1" cy="15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81" name="Line 25"/>
              <p:cNvSpPr>
                <a:spLocks noChangeShapeType="1"/>
              </p:cNvSpPr>
              <p:nvPr/>
            </p:nvSpPr>
            <p:spPr bwMode="auto">
              <a:xfrm>
                <a:off x="4161" y="1060"/>
                <a:ext cx="1" cy="15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82" name="Line 26"/>
              <p:cNvSpPr>
                <a:spLocks noChangeShapeType="1"/>
              </p:cNvSpPr>
              <p:nvPr/>
            </p:nvSpPr>
            <p:spPr bwMode="auto">
              <a:xfrm>
                <a:off x="4669" y="1060"/>
                <a:ext cx="1" cy="15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84" name="Line 28"/>
              <p:cNvSpPr>
                <a:spLocks noChangeShapeType="1"/>
              </p:cNvSpPr>
              <p:nvPr/>
            </p:nvSpPr>
            <p:spPr bwMode="auto">
              <a:xfrm>
                <a:off x="1394" y="1062"/>
                <a:ext cx="1" cy="15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85" name="Line 29"/>
              <p:cNvSpPr>
                <a:spLocks noChangeShapeType="1"/>
              </p:cNvSpPr>
              <p:nvPr/>
            </p:nvSpPr>
            <p:spPr bwMode="auto">
              <a:xfrm>
                <a:off x="1320" y="2597"/>
                <a:ext cx="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86" name="Line 30"/>
              <p:cNvSpPr>
                <a:spLocks noChangeShapeType="1"/>
              </p:cNvSpPr>
              <p:nvPr/>
            </p:nvSpPr>
            <p:spPr bwMode="auto">
              <a:xfrm>
                <a:off x="1320" y="2288"/>
                <a:ext cx="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87" name="Line 31"/>
              <p:cNvSpPr>
                <a:spLocks noChangeShapeType="1"/>
              </p:cNvSpPr>
              <p:nvPr/>
            </p:nvSpPr>
            <p:spPr bwMode="auto">
              <a:xfrm>
                <a:off x="1320" y="1979"/>
                <a:ext cx="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88" name="Line 32"/>
              <p:cNvSpPr>
                <a:spLocks noChangeShapeType="1"/>
              </p:cNvSpPr>
              <p:nvPr/>
            </p:nvSpPr>
            <p:spPr bwMode="auto">
              <a:xfrm>
                <a:off x="1320" y="1678"/>
                <a:ext cx="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89" name="Line 33"/>
              <p:cNvSpPr>
                <a:spLocks noChangeShapeType="1"/>
              </p:cNvSpPr>
              <p:nvPr/>
            </p:nvSpPr>
            <p:spPr bwMode="auto">
              <a:xfrm>
                <a:off x="1320" y="1369"/>
                <a:ext cx="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0" name="Line 34"/>
              <p:cNvSpPr>
                <a:spLocks noChangeShapeType="1"/>
              </p:cNvSpPr>
              <p:nvPr/>
            </p:nvSpPr>
            <p:spPr bwMode="auto">
              <a:xfrm>
                <a:off x="1320" y="1060"/>
                <a:ext cx="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1" name="Line 35"/>
              <p:cNvSpPr>
                <a:spLocks noChangeShapeType="1"/>
              </p:cNvSpPr>
              <p:nvPr/>
            </p:nvSpPr>
            <p:spPr bwMode="auto">
              <a:xfrm>
                <a:off x="1388" y="2597"/>
                <a:ext cx="32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2" name="Line 36"/>
              <p:cNvSpPr>
                <a:spLocks noChangeShapeType="1"/>
              </p:cNvSpPr>
              <p:nvPr/>
            </p:nvSpPr>
            <p:spPr bwMode="auto">
              <a:xfrm flipV="1">
                <a:off x="1354" y="2597"/>
                <a:ext cx="1" cy="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3" name="Line 37"/>
              <p:cNvSpPr>
                <a:spLocks noChangeShapeType="1"/>
              </p:cNvSpPr>
              <p:nvPr/>
            </p:nvSpPr>
            <p:spPr bwMode="auto">
              <a:xfrm flipV="1">
                <a:off x="1826" y="2597"/>
                <a:ext cx="1" cy="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4" name="Line 38"/>
              <p:cNvSpPr>
                <a:spLocks noChangeShapeType="1"/>
              </p:cNvSpPr>
              <p:nvPr/>
            </p:nvSpPr>
            <p:spPr bwMode="auto">
              <a:xfrm flipV="1">
                <a:off x="2290" y="2597"/>
                <a:ext cx="1" cy="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5" name="Line 39"/>
              <p:cNvSpPr>
                <a:spLocks noChangeShapeType="1"/>
              </p:cNvSpPr>
              <p:nvPr/>
            </p:nvSpPr>
            <p:spPr bwMode="auto">
              <a:xfrm flipV="1">
                <a:off x="2762" y="2597"/>
                <a:ext cx="1" cy="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6" name="Line 40"/>
              <p:cNvSpPr>
                <a:spLocks noChangeShapeType="1"/>
              </p:cNvSpPr>
              <p:nvPr/>
            </p:nvSpPr>
            <p:spPr bwMode="auto">
              <a:xfrm flipV="1">
                <a:off x="3226" y="2597"/>
                <a:ext cx="1" cy="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7" name="Line 41"/>
              <p:cNvSpPr>
                <a:spLocks noChangeShapeType="1"/>
              </p:cNvSpPr>
              <p:nvPr/>
            </p:nvSpPr>
            <p:spPr bwMode="auto">
              <a:xfrm flipV="1">
                <a:off x="3698" y="2597"/>
                <a:ext cx="1" cy="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8" name="Line 42"/>
              <p:cNvSpPr>
                <a:spLocks noChangeShapeType="1"/>
              </p:cNvSpPr>
              <p:nvPr/>
            </p:nvSpPr>
            <p:spPr bwMode="auto">
              <a:xfrm flipV="1">
                <a:off x="4161" y="2597"/>
                <a:ext cx="1" cy="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99" name="Line 43"/>
              <p:cNvSpPr>
                <a:spLocks noChangeShapeType="1"/>
              </p:cNvSpPr>
              <p:nvPr/>
            </p:nvSpPr>
            <p:spPr bwMode="auto">
              <a:xfrm flipV="1">
                <a:off x="4633" y="2597"/>
                <a:ext cx="1" cy="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100" name="Oval 44"/>
              <p:cNvSpPr>
                <a:spLocks noChangeArrowheads="1"/>
              </p:cNvSpPr>
              <p:nvPr/>
            </p:nvSpPr>
            <p:spPr bwMode="auto">
              <a:xfrm>
                <a:off x="2341" y="2047"/>
                <a:ext cx="78" cy="78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1" name="Oval 45"/>
              <p:cNvSpPr>
                <a:spLocks noChangeArrowheads="1"/>
              </p:cNvSpPr>
              <p:nvPr/>
            </p:nvSpPr>
            <p:spPr bwMode="auto">
              <a:xfrm>
                <a:off x="1964" y="1858"/>
                <a:ext cx="77" cy="78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2" name="Oval 46"/>
              <p:cNvSpPr>
                <a:spLocks noChangeArrowheads="1"/>
              </p:cNvSpPr>
              <p:nvPr/>
            </p:nvSpPr>
            <p:spPr bwMode="auto">
              <a:xfrm>
                <a:off x="4118" y="2219"/>
                <a:ext cx="78" cy="77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3" name="Oval 47"/>
              <p:cNvSpPr>
                <a:spLocks noChangeArrowheads="1"/>
              </p:cNvSpPr>
              <p:nvPr/>
            </p:nvSpPr>
            <p:spPr bwMode="auto">
              <a:xfrm>
                <a:off x="3655" y="2047"/>
                <a:ext cx="77" cy="78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4" name="Oval 48"/>
              <p:cNvSpPr>
                <a:spLocks noChangeArrowheads="1"/>
              </p:cNvSpPr>
              <p:nvPr/>
            </p:nvSpPr>
            <p:spPr bwMode="auto">
              <a:xfrm>
                <a:off x="2814" y="1979"/>
                <a:ext cx="77" cy="77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5" name="Oval 49"/>
              <p:cNvSpPr>
                <a:spLocks noChangeArrowheads="1"/>
              </p:cNvSpPr>
              <p:nvPr/>
            </p:nvSpPr>
            <p:spPr bwMode="auto">
              <a:xfrm>
                <a:off x="2341" y="1438"/>
                <a:ext cx="78" cy="77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6" name="Oval 50"/>
              <p:cNvSpPr>
                <a:spLocks noChangeArrowheads="1"/>
              </p:cNvSpPr>
              <p:nvPr/>
            </p:nvSpPr>
            <p:spPr bwMode="auto">
              <a:xfrm>
                <a:off x="1869" y="1944"/>
                <a:ext cx="78" cy="77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7" name="Oval 51"/>
              <p:cNvSpPr>
                <a:spLocks noChangeArrowheads="1"/>
              </p:cNvSpPr>
              <p:nvPr/>
            </p:nvSpPr>
            <p:spPr bwMode="auto">
              <a:xfrm>
                <a:off x="4118" y="1506"/>
                <a:ext cx="78" cy="78"/>
              </a:xfrm>
              <a:prstGeom prst="ellipse">
                <a:avLst/>
              </a:prstGeom>
              <a:solidFill>
                <a:srgbClr val="FFFF00"/>
              </a:solidFill>
              <a:ln w="1428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8" name="Rectangle 52"/>
              <p:cNvSpPr>
                <a:spLocks noChangeArrowheads="1"/>
              </p:cNvSpPr>
              <p:nvPr/>
            </p:nvSpPr>
            <p:spPr bwMode="auto">
              <a:xfrm>
                <a:off x="1054" y="2528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1000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9" name="Rectangle 53"/>
              <p:cNvSpPr>
                <a:spLocks noChangeArrowheads="1"/>
              </p:cNvSpPr>
              <p:nvPr/>
            </p:nvSpPr>
            <p:spPr bwMode="auto">
              <a:xfrm>
                <a:off x="1054" y="2219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dirty="0">
                    <a:solidFill>
                      <a:srgbClr val="000000"/>
                    </a:solidFill>
                    <a:latin typeface="+mn-lt"/>
                    <a:cs typeface="+mn-cs"/>
                  </a:rPr>
                  <a:t>1500</a:t>
                </a:r>
                <a:endParaRPr lang="de-DE" sz="2000" dirty="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0" name="Rectangle 54"/>
              <p:cNvSpPr>
                <a:spLocks noChangeArrowheads="1"/>
              </p:cNvSpPr>
              <p:nvPr/>
            </p:nvSpPr>
            <p:spPr bwMode="auto">
              <a:xfrm>
                <a:off x="1054" y="1910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2000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1" name="Rectangle 55"/>
              <p:cNvSpPr>
                <a:spLocks noChangeArrowheads="1"/>
              </p:cNvSpPr>
              <p:nvPr/>
            </p:nvSpPr>
            <p:spPr bwMode="auto">
              <a:xfrm>
                <a:off x="1054" y="1609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dirty="0">
                    <a:solidFill>
                      <a:srgbClr val="000000"/>
                    </a:solidFill>
                    <a:latin typeface="+mn-lt"/>
                    <a:cs typeface="+mn-cs"/>
                  </a:rPr>
                  <a:t>2500</a:t>
                </a:r>
                <a:endParaRPr lang="de-DE" sz="2000" dirty="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2" name="Rectangle 56"/>
              <p:cNvSpPr>
                <a:spLocks noChangeArrowheads="1"/>
              </p:cNvSpPr>
              <p:nvPr/>
            </p:nvSpPr>
            <p:spPr bwMode="auto">
              <a:xfrm>
                <a:off x="1054" y="1300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3000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3" name="Rectangle 57"/>
              <p:cNvSpPr>
                <a:spLocks noChangeArrowheads="1"/>
              </p:cNvSpPr>
              <p:nvPr/>
            </p:nvSpPr>
            <p:spPr bwMode="auto">
              <a:xfrm>
                <a:off x="1054" y="991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3500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4" name="Rectangle 58"/>
              <p:cNvSpPr>
                <a:spLocks noChangeArrowheads="1"/>
              </p:cNvSpPr>
              <p:nvPr/>
            </p:nvSpPr>
            <p:spPr bwMode="auto">
              <a:xfrm>
                <a:off x="1260" y="2691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1970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5" name="Rectangle 59"/>
              <p:cNvSpPr>
                <a:spLocks noChangeArrowheads="1"/>
              </p:cNvSpPr>
              <p:nvPr/>
            </p:nvSpPr>
            <p:spPr bwMode="auto">
              <a:xfrm>
                <a:off x="1732" y="2691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1975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6" name="Rectangle 60"/>
              <p:cNvSpPr>
                <a:spLocks noChangeArrowheads="1"/>
              </p:cNvSpPr>
              <p:nvPr/>
            </p:nvSpPr>
            <p:spPr bwMode="auto">
              <a:xfrm>
                <a:off x="2196" y="2691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1980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7" name="Rectangle 61"/>
              <p:cNvSpPr>
                <a:spLocks noChangeArrowheads="1"/>
              </p:cNvSpPr>
              <p:nvPr/>
            </p:nvSpPr>
            <p:spPr bwMode="auto">
              <a:xfrm>
                <a:off x="2668" y="2691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1985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8" name="Rectangle 62"/>
              <p:cNvSpPr>
                <a:spLocks noChangeArrowheads="1"/>
              </p:cNvSpPr>
              <p:nvPr/>
            </p:nvSpPr>
            <p:spPr bwMode="auto">
              <a:xfrm>
                <a:off x="3131" y="2691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1990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19" name="Rectangle 63"/>
              <p:cNvSpPr>
                <a:spLocks noChangeArrowheads="1"/>
              </p:cNvSpPr>
              <p:nvPr/>
            </p:nvSpPr>
            <p:spPr bwMode="auto">
              <a:xfrm>
                <a:off x="3604" y="2691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1995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0" name="Rectangle 64"/>
              <p:cNvSpPr>
                <a:spLocks noChangeArrowheads="1"/>
              </p:cNvSpPr>
              <p:nvPr/>
            </p:nvSpPr>
            <p:spPr bwMode="auto">
              <a:xfrm>
                <a:off x="4067" y="2691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2000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1" name="Rectangle 65"/>
              <p:cNvSpPr>
                <a:spLocks noChangeArrowheads="1"/>
              </p:cNvSpPr>
              <p:nvPr/>
            </p:nvSpPr>
            <p:spPr bwMode="auto">
              <a:xfrm>
                <a:off x="4539" y="2691"/>
                <a:ext cx="24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>
                    <a:solidFill>
                      <a:srgbClr val="000000"/>
                    </a:solidFill>
                    <a:latin typeface="+mn-lt"/>
                    <a:cs typeface="+mn-cs"/>
                  </a:rPr>
                  <a:t>2005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2" name="Rectangle 66"/>
              <p:cNvSpPr>
                <a:spLocks noChangeArrowheads="1"/>
              </p:cNvSpPr>
              <p:nvPr/>
            </p:nvSpPr>
            <p:spPr bwMode="auto">
              <a:xfrm>
                <a:off x="2898" y="2889"/>
                <a:ext cx="243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>
                    <a:solidFill>
                      <a:srgbClr val="000000"/>
                    </a:solidFill>
                    <a:latin typeface="+mn-lt"/>
                    <a:cs typeface="+mn-cs"/>
                  </a:rPr>
                  <a:t>Year</a:t>
                </a:r>
                <a:endParaRPr lang="de-DE" sz="200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3" name="Rectangle 67"/>
              <p:cNvSpPr>
                <a:spLocks noChangeArrowheads="1"/>
              </p:cNvSpPr>
              <p:nvPr/>
            </p:nvSpPr>
            <p:spPr bwMode="auto">
              <a:xfrm rot="16200000">
                <a:off x="435" y="1733"/>
                <a:ext cx="603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7620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400" b="1" dirty="0">
                    <a:solidFill>
                      <a:srgbClr val="000000"/>
                    </a:solidFill>
                    <a:latin typeface="+mn-lt"/>
                    <a:cs typeface="+mn-cs"/>
                  </a:rPr>
                  <a:t>MACS [</a:t>
                </a:r>
                <a:r>
                  <a:rPr lang="de-DE" sz="1400" b="1" dirty="0" err="1">
                    <a:solidFill>
                      <a:srgbClr val="000000"/>
                    </a:solidFill>
                    <a:latin typeface="+mn-lt"/>
                    <a:cs typeface="+mn-cs"/>
                  </a:rPr>
                  <a:t>mb</a:t>
                </a:r>
                <a:r>
                  <a:rPr lang="de-DE" sz="1400" b="1" dirty="0">
                    <a:solidFill>
                      <a:srgbClr val="000000"/>
                    </a:solidFill>
                    <a:latin typeface="+mn-lt"/>
                    <a:cs typeface="+mn-cs"/>
                  </a:rPr>
                  <a:t>]</a:t>
                </a:r>
                <a:endParaRPr lang="de-DE" sz="2000" dirty="0">
                  <a:solidFill>
                    <a:srgbClr val="0099CC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4" name="Rectangle 68"/>
              <p:cNvSpPr>
                <a:spLocks noChangeArrowheads="1"/>
              </p:cNvSpPr>
              <p:nvPr/>
            </p:nvSpPr>
            <p:spPr bwMode="auto">
              <a:xfrm>
                <a:off x="1406" y="1254"/>
                <a:ext cx="3264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FF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5" name="Oval 69"/>
              <p:cNvSpPr>
                <a:spLocks noChangeArrowheads="1"/>
              </p:cNvSpPr>
              <p:nvPr/>
            </p:nvSpPr>
            <p:spPr bwMode="auto">
              <a:xfrm>
                <a:off x="4800" y="1801"/>
                <a:ext cx="109" cy="10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6" name="Rectangle 70"/>
              <p:cNvSpPr>
                <a:spLocks noChangeArrowheads="1"/>
              </p:cNvSpPr>
              <p:nvPr/>
            </p:nvSpPr>
            <p:spPr bwMode="auto">
              <a:xfrm>
                <a:off x="4752" y="1399"/>
                <a:ext cx="240" cy="4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>
                  <a:solidFill>
                    <a:srgbClr val="FF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27" name="Text Box 71"/>
              <p:cNvSpPr txBox="1">
                <a:spLocks noChangeArrowheads="1"/>
              </p:cNvSpPr>
              <p:nvPr/>
            </p:nvSpPr>
            <p:spPr bwMode="auto">
              <a:xfrm>
                <a:off x="4943" y="1276"/>
                <a:ext cx="809" cy="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200" b="1" dirty="0" err="1">
                    <a:solidFill>
                      <a:srgbClr val="000066"/>
                    </a:solidFill>
                    <a:latin typeface="Century Gothic" panose="020B0502020202020204" pitchFamily="34" charset="0"/>
                  </a:rPr>
                  <a:t>n_TOF</a:t>
                </a:r>
                <a:endParaRPr lang="en-US" sz="1200" b="1" dirty="0">
                  <a:solidFill>
                    <a:srgbClr val="000066"/>
                  </a:solidFill>
                  <a:latin typeface="Century Gothic" panose="020B0502020202020204" pitchFamily="34" charset="0"/>
                </a:endParaRPr>
              </a:p>
              <a:p>
                <a:pPr fontAlgn="auto">
                  <a:spcBef>
                    <a:spcPts val="200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66"/>
                    </a:solidFill>
                    <a:latin typeface="Century Gothic" panose="020B0502020202020204" pitchFamily="34" charset="0"/>
                  </a:rPr>
                  <a:t>Models</a:t>
                </a:r>
              </a:p>
            </p:txBody>
          </p:sp>
          <p:sp>
            <p:nvSpPr>
              <p:cNvPr id="128" name="Line 72"/>
              <p:cNvSpPr>
                <a:spLocks noChangeShapeType="1"/>
              </p:cNvSpPr>
              <p:nvPr/>
            </p:nvSpPr>
            <p:spPr bwMode="auto">
              <a:xfrm>
                <a:off x="3696" y="182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129" name="Line 73"/>
              <p:cNvSpPr>
                <a:spLocks noChangeShapeType="1"/>
              </p:cNvSpPr>
              <p:nvPr/>
            </p:nvSpPr>
            <p:spPr bwMode="auto">
              <a:xfrm>
                <a:off x="4153" y="1322"/>
                <a:ext cx="0" cy="48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4" name="CasellaDiTesto 3"/>
          <p:cNvSpPr txBox="1"/>
          <p:nvPr/>
        </p:nvSpPr>
        <p:spPr>
          <a:xfrm>
            <a:off x="1824486" y="135180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latin typeface="Century Gothic" panose="020B0502020202020204" pitchFamily="34" charset="0"/>
              </a:rPr>
              <a:t>200 mg</a:t>
            </a:r>
            <a:endParaRPr lang="it-IT" sz="1200" b="1" dirty="0">
              <a:latin typeface="Century Gothic" panose="020B0502020202020204" pitchFamily="34" charset="0"/>
            </a:endParaRPr>
          </a:p>
        </p:txBody>
      </p:sp>
      <p:sp>
        <p:nvSpPr>
          <p:cNvPr id="130" name="CasellaDiTesto 129"/>
          <p:cNvSpPr txBox="1"/>
          <p:nvPr/>
        </p:nvSpPr>
        <p:spPr>
          <a:xfrm>
            <a:off x="6144966" y="1428001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latin typeface="Century Gothic" panose="020B0502020202020204" pitchFamily="34" charset="0"/>
              </a:rPr>
              <a:t>130 mg</a:t>
            </a:r>
            <a:endParaRPr lang="it-IT" sz="1200" b="1" dirty="0">
              <a:latin typeface="Century Gothic" panose="020B0502020202020204" pitchFamily="34" charset="0"/>
            </a:endParaRPr>
          </a:p>
        </p:txBody>
      </p:sp>
      <p:sp>
        <p:nvSpPr>
          <p:cNvPr id="131" name="CasellaDiTesto 130"/>
          <p:cNvSpPr txBox="1"/>
          <p:nvPr/>
        </p:nvSpPr>
        <p:spPr>
          <a:xfrm>
            <a:off x="823728" y="4293096"/>
            <a:ext cx="3651758" cy="114073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First, strong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evidence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of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thermal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pulsing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in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low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mass AGB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stars</a:t>
            </a:r>
            <a:endParaRPr lang="it-IT" sz="16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it-IT" sz="12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U. </a:t>
            </a:r>
            <a:r>
              <a:rPr lang="it-IT" sz="12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Abbondanno</a:t>
            </a:r>
            <a:r>
              <a:rPr lang="it-IT" sz="12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et al., PRL 93, 161103 (2004)</a:t>
            </a:r>
          </a:p>
          <a:p>
            <a:pPr algn="ctr"/>
            <a:r>
              <a:rPr lang="it-IT" sz="12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S. Marrone et al., PRC 73, 036604 (2006)</a:t>
            </a:r>
          </a:p>
        </p:txBody>
      </p:sp>
      <p:sp>
        <p:nvSpPr>
          <p:cNvPr id="2" name="Ovale 1"/>
          <p:cNvSpPr/>
          <p:nvPr/>
        </p:nvSpPr>
        <p:spPr>
          <a:xfrm>
            <a:off x="1683482" y="1351801"/>
            <a:ext cx="936032" cy="276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Ovale 131"/>
          <p:cNvSpPr/>
          <p:nvPr/>
        </p:nvSpPr>
        <p:spPr>
          <a:xfrm>
            <a:off x="6012232" y="1402601"/>
            <a:ext cx="936032" cy="276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r="2362" b="-7779"/>
          <a:stretch/>
        </p:blipFill>
        <p:spPr bwMode="auto">
          <a:xfrm>
            <a:off x="4932040" y="3740736"/>
            <a:ext cx="3599908" cy="293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" name="CasellaDiTesto 71"/>
          <p:cNvSpPr txBox="1"/>
          <p:nvPr/>
        </p:nvSpPr>
        <p:spPr>
          <a:xfrm>
            <a:off x="5148064" y="4221088"/>
            <a:ext cx="3505291" cy="156638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Strong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constraints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on Cu, Ni and Zn production in massive AGB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stars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subsequent</a:t>
            </a:r>
            <a:r>
              <a:rPr lang="it-IT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supernovae</a:t>
            </a:r>
            <a:endParaRPr lang="it-IT" sz="16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it-IT" sz="12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C</a:t>
            </a:r>
            <a:r>
              <a:rPr lang="it-IT" sz="1200" b="1" dirty="0">
                <a:solidFill>
                  <a:srgbClr val="0000CC"/>
                </a:solidFill>
                <a:latin typeface="Century Gothic" panose="020B0502020202020204" pitchFamily="34" charset="0"/>
              </a:rPr>
              <a:t>. </a:t>
            </a:r>
            <a:r>
              <a:rPr lang="it-IT" sz="1200" b="1" dirty="0" err="1">
                <a:solidFill>
                  <a:srgbClr val="0000CC"/>
                </a:solidFill>
                <a:latin typeface="Century Gothic" panose="020B0502020202020204" pitchFamily="34" charset="0"/>
              </a:rPr>
              <a:t>Lederer</a:t>
            </a:r>
            <a:r>
              <a:rPr lang="it-IT" sz="1200" b="1" dirty="0">
                <a:solidFill>
                  <a:srgbClr val="0000CC"/>
                </a:solidFill>
                <a:latin typeface="Century Gothic" panose="020B0502020202020204" pitchFamily="34" charset="0"/>
              </a:rPr>
              <a:t> et al., PRL 110, 022501 (2013)  </a:t>
            </a:r>
          </a:p>
        </p:txBody>
      </p:sp>
      <p:sp>
        <p:nvSpPr>
          <p:cNvPr id="137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Branching points at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: 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151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Sm and 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63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Ni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39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0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1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42" name="Picture 17" descr="tof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43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44" name="Immagine 1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3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8" grpId="0" animBg="1"/>
      <p:bldP spid="4" grpId="0"/>
      <p:bldP spid="130" grpId="0"/>
      <p:bldP spid="131" grpId="0" animBg="1"/>
      <p:bldP spid="2" grpId="0" animBg="1"/>
      <p:bldP spid="132" grpId="0" animBg="1"/>
      <p:bldP spid="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57" y="3759728"/>
            <a:ext cx="4194675" cy="2621600"/>
          </a:xfrm>
          <a:prstGeom prst="rect">
            <a:avLst/>
          </a:prstGeom>
        </p:spPr>
      </p:pic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033183" cy="241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" name="Immagine 1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542" y="2564904"/>
            <a:ext cx="3964890" cy="244982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194730" y="827683"/>
            <a:ext cx="918841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600" b="1" baseline="30000" dirty="0" smtClean="0">
                <a:solidFill>
                  <a:srgbClr val="FF0000"/>
                </a:solidFill>
              </a:rPr>
              <a:t>204</a:t>
            </a:r>
            <a:r>
              <a:rPr lang="it-IT" sz="1600" b="1" dirty="0" smtClean="0">
                <a:solidFill>
                  <a:srgbClr val="FF0000"/>
                </a:solidFill>
              </a:rPr>
              <a:t>Tl(</a:t>
            </a:r>
            <a:r>
              <a:rPr lang="it-IT" sz="1600" b="1" dirty="0" err="1" smtClean="0">
                <a:solidFill>
                  <a:srgbClr val="FF0000"/>
                </a:solidFill>
              </a:rPr>
              <a:t>n,</a:t>
            </a:r>
            <a:r>
              <a:rPr lang="it-IT" sz="16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it-IT" sz="1600" b="1" dirty="0" smtClean="0">
                <a:solidFill>
                  <a:srgbClr val="FF0000"/>
                </a:solidFill>
              </a:rPr>
              <a:t>)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60" name="CasellaDiTesto 159"/>
          <p:cNvSpPr txBox="1"/>
          <p:nvPr/>
        </p:nvSpPr>
        <p:spPr>
          <a:xfrm>
            <a:off x="6367750" y="2731956"/>
            <a:ext cx="1025345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600" b="1" baseline="30000" dirty="0" smtClean="0">
                <a:solidFill>
                  <a:srgbClr val="FF0000"/>
                </a:solidFill>
              </a:rPr>
              <a:t>171</a:t>
            </a:r>
            <a:r>
              <a:rPr lang="it-IT" sz="1600" b="1" dirty="0" smtClean="0">
                <a:solidFill>
                  <a:srgbClr val="FF0000"/>
                </a:solidFill>
              </a:rPr>
              <a:t>Tm(</a:t>
            </a:r>
            <a:r>
              <a:rPr lang="it-IT" sz="1600" b="1" dirty="0" err="1" smtClean="0">
                <a:solidFill>
                  <a:srgbClr val="FF0000"/>
                </a:solidFill>
              </a:rPr>
              <a:t>n,</a:t>
            </a:r>
            <a:r>
              <a:rPr lang="it-IT" sz="16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it-IT" sz="1600" b="1" dirty="0" smtClean="0">
                <a:solidFill>
                  <a:srgbClr val="FF0000"/>
                </a:solidFill>
              </a:rPr>
              <a:t>)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44009" y="764704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Century Gothic" panose="020B0502020202020204" pitchFamily="34" charset="0"/>
              </a:rPr>
              <a:t>Short-</a:t>
            </a:r>
            <a:r>
              <a:rPr lang="it-IT" sz="1600" dirty="0" err="1" smtClean="0">
                <a:latin typeface="Century Gothic" panose="020B0502020202020204" pitchFamily="34" charset="0"/>
              </a:rPr>
              <a:t>lived</a:t>
            </a:r>
            <a:r>
              <a:rPr lang="it-IT" sz="1600" dirty="0" smtClean="0">
                <a:latin typeface="Century Gothic" panose="020B0502020202020204" pitchFamily="34" charset="0"/>
              </a:rPr>
              <a:t> branching </a:t>
            </a:r>
            <a:r>
              <a:rPr lang="it-IT" sz="1600" dirty="0" err="1" smtClean="0">
                <a:latin typeface="Century Gothic" panose="020B0502020202020204" pitchFamily="34" charset="0"/>
              </a:rPr>
              <a:t>isotopes</a:t>
            </a:r>
            <a:r>
              <a:rPr lang="it-IT" sz="1600" dirty="0" smtClean="0">
                <a:latin typeface="Century Gothic" panose="020B0502020202020204" pitchFamily="34" charset="0"/>
              </a:rPr>
              <a:t> (a </a:t>
            </a:r>
            <a:r>
              <a:rPr lang="it-IT" sz="1600" dirty="0" err="1" smtClean="0">
                <a:latin typeface="Century Gothic" panose="020B0502020202020204" pitchFamily="34" charset="0"/>
              </a:rPr>
              <a:t>few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years</a:t>
            </a:r>
            <a:r>
              <a:rPr lang="it-IT" sz="1600" dirty="0" smtClean="0">
                <a:latin typeface="Century Gothic" panose="020B0502020202020204" pitchFamily="34" charset="0"/>
              </a:rPr>
              <a:t>) </a:t>
            </a:r>
            <a:r>
              <a:rPr lang="it-IT" sz="1600" dirty="0" err="1" smtClean="0">
                <a:latin typeface="Century Gothic" panose="020B0502020202020204" pitchFamily="34" charset="0"/>
              </a:rPr>
              <a:t>have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either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never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been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measured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before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dirty="0" smtClean="0">
                <a:latin typeface="Century Gothic" panose="020B0502020202020204" pitchFamily="34" charset="0"/>
              </a:rPr>
              <a:t>or </a:t>
            </a:r>
            <a:r>
              <a:rPr lang="it-IT" sz="1600" dirty="0" err="1" smtClean="0">
                <a:latin typeface="Century Gothic" panose="020B0502020202020204" pitchFamily="34" charset="0"/>
              </a:rPr>
              <a:t>have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been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measured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only</a:t>
            </a:r>
            <a:r>
              <a:rPr lang="it-IT" sz="1600" dirty="0" smtClean="0">
                <a:latin typeface="Century Gothic" panose="020B0502020202020204" pitchFamily="34" charset="0"/>
              </a:rPr>
              <a:t> by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activation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(a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few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tens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of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ng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at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fixed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temperature.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2429023" y="4005064"/>
            <a:ext cx="10438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1600" b="1" baseline="30000" dirty="0" smtClean="0">
                <a:solidFill>
                  <a:srgbClr val="FF0000"/>
                </a:solidFill>
              </a:rPr>
              <a:t>147</a:t>
            </a:r>
            <a:r>
              <a:rPr lang="it-IT" sz="1600" b="1" dirty="0" smtClean="0">
                <a:solidFill>
                  <a:srgbClr val="FF0000"/>
                </a:solidFill>
              </a:rPr>
              <a:t>Pm(</a:t>
            </a:r>
            <a:r>
              <a:rPr lang="it-IT" sz="1600" b="1" dirty="0" err="1" smtClean="0">
                <a:solidFill>
                  <a:srgbClr val="FF0000"/>
                </a:solidFill>
              </a:rPr>
              <a:t>n,</a:t>
            </a:r>
            <a:r>
              <a:rPr lang="it-IT" sz="16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it-IT" sz="1600" b="1" dirty="0" smtClean="0">
                <a:solidFill>
                  <a:srgbClr val="FF0000"/>
                </a:solidFill>
              </a:rPr>
              <a:t>)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4788024" y="5302949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 smtClean="0">
                <a:latin typeface="Century Gothic" panose="020B0502020202020204" pitchFamily="34" charset="0"/>
              </a:rPr>
              <a:t>Theoretical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predictions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scattered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all</a:t>
            </a:r>
            <a:r>
              <a:rPr lang="it-IT" sz="1600" dirty="0" smtClean="0">
                <a:latin typeface="Century Gothic" panose="020B0502020202020204" pitchFamily="34" charset="0"/>
              </a:rPr>
              <a:t> over the </a:t>
            </a:r>
            <a:r>
              <a:rPr lang="it-IT" sz="1600" dirty="0" err="1" smtClean="0">
                <a:latin typeface="Century Gothic" panose="020B0502020202020204" pitchFamily="34" charset="0"/>
              </a:rPr>
              <a:t>place</a:t>
            </a:r>
            <a:r>
              <a:rPr lang="it-IT" sz="1600" dirty="0" smtClean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Branching points at </a:t>
            </a:r>
            <a:r>
              <a:rPr lang="en-GB" sz="3600" dirty="0" err="1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: 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147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Pm,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171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Tm,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204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Tl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37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9" name="Picture 17" descr="tof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20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527485"/>
            <a:ext cx="3927927" cy="2189547"/>
          </a:xfrm>
          <a:prstGeom prst="rect">
            <a:avLst/>
          </a:prstGeom>
        </p:spPr>
      </p:pic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755576" y="4293096"/>
            <a:ext cx="4032448" cy="1736646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1600" dirty="0" smtClean="0">
                <a:latin typeface="Century Gothic" panose="020B0502020202020204" pitchFamily="34" charset="0"/>
              </a:rPr>
              <a:t>Preliminary </a:t>
            </a:r>
            <a:r>
              <a:rPr lang="it-IT" sz="1600" dirty="0" err="1" smtClean="0">
                <a:latin typeface="Century Gothic" panose="020B0502020202020204" pitchFamily="34" charset="0"/>
              </a:rPr>
              <a:t>results</a:t>
            </a:r>
            <a:r>
              <a:rPr lang="it-IT" sz="1600" dirty="0" smtClean="0">
                <a:latin typeface="Century Gothic" panose="020B0502020202020204" pitchFamily="34" charset="0"/>
              </a:rPr>
              <a:t> indicate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important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differences</a:t>
            </a:r>
            <a:r>
              <a:rPr lang="it-IT" sz="1600" dirty="0" smtClean="0">
                <a:latin typeface="Century Gothic" panose="020B0502020202020204" pitchFamily="34" charset="0"/>
              </a:rPr>
              <a:t> in the MACS relative to </a:t>
            </a:r>
            <a:r>
              <a:rPr lang="it-IT" sz="1600" dirty="0" err="1" smtClean="0">
                <a:latin typeface="Century Gothic" panose="020B0502020202020204" pitchFamily="34" charset="0"/>
              </a:rPr>
              <a:t>calculations</a:t>
            </a:r>
            <a:r>
              <a:rPr lang="it-IT" sz="1600" dirty="0" smtClean="0">
                <a:latin typeface="Century Gothic" panose="020B0502020202020204" pitchFamily="34" charset="0"/>
              </a:rPr>
              <a:t> and (</a:t>
            </a:r>
            <a:r>
              <a:rPr lang="it-IT" sz="1600" dirty="0" err="1" smtClean="0">
                <a:latin typeface="Century Gothic" panose="020B0502020202020204" pitchFamily="34" charset="0"/>
              </a:rPr>
              <a:t>very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few</a:t>
            </a:r>
            <a:r>
              <a:rPr lang="it-IT" sz="1600" dirty="0" smtClean="0">
                <a:latin typeface="Century Gothic" panose="020B0502020202020204" pitchFamily="34" charset="0"/>
              </a:rPr>
              <a:t>) </a:t>
            </a:r>
            <a:r>
              <a:rPr lang="it-IT" sz="1600" dirty="0" err="1" smtClean="0">
                <a:latin typeface="Century Gothic" panose="020B0502020202020204" pitchFamily="34" charset="0"/>
              </a:rPr>
              <a:t>previous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integral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measurements</a:t>
            </a:r>
            <a:r>
              <a:rPr lang="it-IT" sz="1600" dirty="0" smtClean="0">
                <a:latin typeface="Century Gothic" panose="020B0502020202020204" pitchFamily="34" charset="0"/>
              </a:rPr>
              <a:t> (</a:t>
            </a:r>
            <a:r>
              <a:rPr lang="it-IT" sz="1600" dirty="0" err="1" smtClean="0">
                <a:latin typeface="Century Gothic" panose="020B0502020202020204" pitchFamily="34" charset="0"/>
              </a:rPr>
              <a:t>confirmed</a:t>
            </a:r>
            <a:r>
              <a:rPr lang="it-IT" sz="1600" dirty="0" smtClean="0">
                <a:latin typeface="Century Gothic" panose="020B0502020202020204" pitchFamily="34" charset="0"/>
              </a:rPr>
              <a:t> by </a:t>
            </a:r>
            <a:r>
              <a:rPr lang="it-IT" sz="1600" dirty="0" err="1" smtClean="0">
                <a:latin typeface="Century Gothic" panose="020B0502020202020204" pitchFamily="34" charset="0"/>
              </a:rPr>
              <a:t>complementary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measurements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at</a:t>
            </a:r>
            <a:r>
              <a:rPr lang="it-IT" sz="1600" dirty="0" smtClean="0">
                <a:latin typeface="Century Gothic" panose="020B0502020202020204" pitchFamily="34" charset="0"/>
              </a:rPr>
              <a:t> SARAF).</a:t>
            </a:r>
            <a:endParaRPr lang="it-IT" sz="1600" dirty="0">
              <a:latin typeface="Century Gothic" panose="020B0502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69989" y="691569"/>
            <a:ext cx="7102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latin typeface="Century Gothic" panose="020B0502020202020204" pitchFamily="34" charset="0"/>
              </a:rPr>
              <a:t>Isotope </a:t>
            </a:r>
            <a:r>
              <a:rPr lang="en-US" sz="1600" dirty="0" smtClean="0">
                <a:latin typeface="Century Gothic" panose="020B0502020202020204" pitchFamily="34" charset="0"/>
              </a:rPr>
              <a:t>production by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neutron irradiation at @ ILL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(Grenoble</a:t>
            </a:r>
            <a:r>
              <a:rPr lang="en-US" sz="1600" dirty="0" smtClean="0">
                <a:latin typeface="Century Gothic" panose="020B0502020202020204" pitchFamily="34" charset="0"/>
              </a:rPr>
              <a:t>)</a:t>
            </a:r>
          </a:p>
          <a:p>
            <a:pPr algn="ctr">
              <a:defRPr/>
            </a:pPr>
            <a:r>
              <a:rPr lang="en-US" sz="1600" dirty="0" smtClean="0">
                <a:latin typeface="Century Gothic" panose="020B0502020202020204" pitchFamily="34" charset="0"/>
              </a:rPr>
              <a:t>Chemical </a:t>
            </a:r>
            <a:r>
              <a:rPr lang="en-US" sz="1600" dirty="0">
                <a:latin typeface="Century Gothic" panose="020B0502020202020204" pitchFamily="34" charset="0"/>
              </a:rPr>
              <a:t>separation and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sample preparation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smtClean="0">
                <a:latin typeface="Century Gothic" panose="020B0502020202020204" pitchFamily="34" charset="0"/>
              </a:rPr>
              <a:t>by AC group @ PSI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10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21400"/>
            <a:ext cx="3648226" cy="2304256"/>
          </a:xfrm>
          <a:prstGeom prst="rect">
            <a:avLst/>
          </a:prstGeom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5429761" y="5992673"/>
            <a:ext cx="2727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J. Lerendegui et al., in </a:t>
            </a:r>
            <a:r>
              <a:rPr lang="it-IT" sz="12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preparation</a:t>
            </a:r>
            <a:endParaRPr lang="it-IT" sz="1200" b="1" dirty="0">
              <a:solidFill>
                <a:srgbClr val="0000C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38"/>
          <p:cNvSpPr/>
          <p:nvPr/>
        </p:nvSpPr>
        <p:spPr>
          <a:xfrm>
            <a:off x="5436096" y="3677385"/>
            <a:ext cx="2659083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baseline="30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147</a:t>
            </a:r>
            <a:r>
              <a:rPr lang="en-US" sz="1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Pm (2.6 y) - 80 </a:t>
            </a:r>
            <a:r>
              <a:rPr lang="en-US" sz="14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g sample</a:t>
            </a:r>
          </a:p>
        </p:txBody>
      </p:sp>
      <p:sp>
        <p:nvSpPr>
          <p:cNvPr id="106" name="Rectangle 38"/>
          <p:cNvSpPr/>
          <p:nvPr/>
        </p:nvSpPr>
        <p:spPr>
          <a:xfrm>
            <a:off x="1331640" y="1268760"/>
            <a:ext cx="309634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baseline="30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171</a:t>
            </a:r>
            <a:r>
              <a:rPr lang="en-US" sz="1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Tm </a:t>
            </a:r>
            <a:r>
              <a:rPr lang="en-US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(1.9 y) - 3.6 </a:t>
            </a:r>
            <a:r>
              <a:rPr lang="en-US" sz="1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mg sample</a:t>
            </a:r>
          </a:p>
        </p:txBody>
      </p:sp>
      <p:pic>
        <p:nvPicPr>
          <p:cNvPr id="31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6348" r="12200" b="19830"/>
          <a:stretch/>
        </p:blipFill>
        <p:spPr>
          <a:xfrm>
            <a:off x="539552" y="1628800"/>
            <a:ext cx="4426661" cy="22322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32298" y="3800073"/>
            <a:ext cx="2603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C. </a:t>
            </a:r>
            <a:r>
              <a:rPr lang="it-IT" sz="12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Guerrero</a:t>
            </a:r>
            <a:r>
              <a:rPr lang="it-IT" sz="12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et al., in </a:t>
            </a:r>
            <a:r>
              <a:rPr lang="it-IT" sz="12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preparation</a:t>
            </a:r>
            <a:endParaRPr lang="it-IT" sz="1200" b="1" dirty="0">
              <a:solidFill>
                <a:srgbClr val="0000CC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8"/>
          <p:cNvSpPr/>
          <p:nvPr/>
        </p:nvSpPr>
        <p:spPr>
          <a:xfrm>
            <a:off x="5480128" y="1321023"/>
            <a:ext cx="294394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baseline="30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204</a:t>
            </a:r>
            <a:r>
              <a:rPr lang="en-US" sz="1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Tl (3.8 </a:t>
            </a:r>
            <a:r>
              <a:rPr lang="en-US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y) </a:t>
            </a:r>
            <a:r>
              <a:rPr lang="en-US" sz="14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– 11 mg sample</a:t>
            </a:r>
          </a:p>
        </p:txBody>
      </p:sp>
      <p:sp>
        <p:nvSpPr>
          <p:cNvPr id="4" name="CasellaDiTesto 3"/>
          <p:cNvSpPr txBox="1"/>
          <p:nvPr/>
        </p:nvSpPr>
        <p:spPr>
          <a:xfrm rot="19453299">
            <a:off x="1840601" y="2773917"/>
            <a:ext cx="55306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Preliminary</a:t>
            </a:r>
            <a:endParaRPr lang="it-IT" sz="8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20072" y="3255367"/>
            <a:ext cx="34563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            A. </a:t>
            </a:r>
            <a:r>
              <a:rPr lang="it-IT" sz="12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Casanovas</a:t>
            </a:r>
            <a:r>
              <a:rPr lang="it-IT" sz="1200" b="1" dirty="0" smtClean="0">
                <a:solidFill>
                  <a:srgbClr val="0000CC"/>
                </a:solidFill>
                <a:latin typeface="Century Gothic" panose="020B0502020202020204" pitchFamily="34" charset="0"/>
              </a:rPr>
              <a:t> et al., in </a:t>
            </a:r>
            <a:r>
              <a:rPr lang="it-IT" sz="1200" b="1" dirty="0" err="1" smtClean="0">
                <a:solidFill>
                  <a:srgbClr val="0000CC"/>
                </a:solidFill>
                <a:latin typeface="Century Gothic" panose="020B0502020202020204" pitchFamily="34" charset="0"/>
              </a:rPr>
              <a:t>preparation</a:t>
            </a:r>
            <a:endParaRPr lang="it-IT" sz="1200" b="1" dirty="0" smtClean="0">
              <a:solidFill>
                <a:srgbClr val="0000CC"/>
              </a:solidFill>
              <a:latin typeface="Century Gothic" panose="020B0502020202020204" pitchFamily="34" charset="0"/>
            </a:endParaRPr>
          </a:p>
          <a:p>
            <a:endParaRPr lang="it-IT" sz="1200" b="1" dirty="0">
              <a:solidFill>
                <a:srgbClr val="0000CC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6660232" y="3524656"/>
            <a:ext cx="1444222" cy="584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15"/>
          <p:cNvSpPr/>
          <p:nvPr/>
        </p:nvSpPr>
        <p:spPr>
          <a:xfrm>
            <a:off x="1115616" y="633376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1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Branching points at </a:t>
            </a:r>
            <a:r>
              <a:rPr lang="en-GB" sz="3600" dirty="0" err="1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: 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147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Pm,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171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Tm,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204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Tl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43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4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5" name="Picture 17" descr="tof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26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105" grpId="0" animBg="1"/>
      <p:bldP spid="106" grpId="0" animBg="1"/>
      <p:bldP spid="3" grpId="0"/>
      <p:bldP spid="34" grpId="0" animBg="1"/>
      <p:bldP spid="4" grpId="0"/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99" y="2845502"/>
            <a:ext cx="4102107" cy="3401026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2280854" y="1196752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4087980" y="2535265"/>
            <a:ext cx="5112568" cy="442674"/>
          </a:xfrm>
          <a:prstGeom prst="round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The </a:t>
            </a:r>
            <a:r>
              <a:rPr lang="it-IT" sz="2000" b="1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22</a:t>
            </a:r>
            <a:r>
              <a:rPr lang="it-IT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Ne(</a:t>
            </a:r>
            <a:r>
              <a:rPr lang="it-IT" sz="20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sz="20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,n</a:t>
            </a:r>
            <a:r>
              <a:rPr lang="it-IT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r>
              <a:rPr lang="it-IT" sz="2000" b="1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25</a:t>
            </a:r>
            <a:r>
              <a:rPr lang="it-IT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Mg </a:t>
            </a:r>
            <a:r>
              <a:rPr lang="it-IT" sz="20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neutron</a:t>
            </a:r>
            <a:r>
              <a:rPr lang="it-IT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source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40" y="845738"/>
            <a:ext cx="3048272" cy="2554024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2286000" y="329819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100" dirty="0">
              <a:latin typeface="Times New Roman" panose="02020603050405020304" pitchFamily="18" charset="0"/>
            </a:endParaRPr>
          </a:p>
          <a:p>
            <a:endParaRPr lang="it-IT" sz="1000" dirty="0">
              <a:latin typeface="Times New Roman" panose="02020603050405020304" pitchFamily="18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835" y="3375581"/>
            <a:ext cx="4315129" cy="261407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4087980" y="722258"/>
            <a:ext cx="451646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Neutron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spectroscopy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dirty="0" smtClean="0">
                <a:latin typeface="Century Gothic" panose="020B0502020202020204" pitchFamily="34" charset="0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26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Mg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levels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provide</a:t>
            </a:r>
            <a:r>
              <a:rPr lang="it-IT" sz="1600" dirty="0" smtClean="0">
                <a:latin typeface="Century Gothic" panose="020B0502020202020204" pitchFamily="34" charset="0"/>
              </a:rPr>
              <a:t> information on the </a:t>
            </a:r>
            <a:r>
              <a:rPr lang="it-IT" sz="1600" b="1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22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Ne(</a:t>
            </a:r>
            <a:r>
              <a:rPr lang="it-IT" sz="16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,n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neutron</a:t>
            </a:r>
            <a:r>
              <a:rPr lang="it-IT" sz="1600" dirty="0" smtClean="0">
                <a:latin typeface="Century Gothic" panose="020B0502020202020204" pitchFamily="34" charset="0"/>
              </a:rPr>
              <a:t> source.</a:t>
            </a:r>
            <a:endParaRPr lang="it-IT" sz="1600" dirty="0">
              <a:latin typeface="Century Gothic" panose="020B05020202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it-IT" sz="1600" dirty="0" err="1">
                <a:latin typeface="Century Gothic" panose="020B0502020202020204" pitchFamily="34" charset="0"/>
              </a:rPr>
              <a:t>L</a:t>
            </a:r>
            <a:r>
              <a:rPr lang="it-IT" sz="1600" dirty="0" err="1" smtClean="0">
                <a:latin typeface="Century Gothic" panose="020B0502020202020204" pitchFamily="34" charset="0"/>
              </a:rPr>
              <a:t>evels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not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easily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accessible</a:t>
            </a:r>
            <a:r>
              <a:rPr lang="it-IT" sz="1600" dirty="0" smtClean="0">
                <a:latin typeface="Century Gothic" panose="020B0502020202020204" pitchFamily="34" charset="0"/>
              </a:rPr>
              <a:t> in </a:t>
            </a:r>
            <a:r>
              <a:rPr lang="it-IT" sz="1600" dirty="0" smtClean="0">
                <a:latin typeface="Symbol" panose="05050102010706020507" pitchFamily="18" charset="2"/>
              </a:rPr>
              <a:t>a</a:t>
            </a:r>
            <a:r>
              <a:rPr lang="it-IT" sz="1600" dirty="0" smtClean="0">
                <a:latin typeface="Century Gothic" panose="020B0502020202020204" pitchFamily="34" charset="0"/>
              </a:rPr>
              <a:t>+</a:t>
            </a:r>
            <a:r>
              <a:rPr lang="it-IT" sz="1600" baseline="30000" dirty="0" smtClean="0">
                <a:latin typeface="Century Gothic" panose="020B0502020202020204" pitchFamily="34" charset="0"/>
              </a:rPr>
              <a:t>22</a:t>
            </a:r>
            <a:r>
              <a:rPr lang="it-IT" sz="1600" dirty="0" smtClean="0">
                <a:latin typeface="Century Gothic" panose="020B0502020202020204" pitchFamily="34" charset="0"/>
              </a:rPr>
              <a:t>Ne </a:t>
            </a:r>
            <a:r>
              <a:rPr lang="it-IT" sz="1600" dirty="0" err="1" smtClean="0">
                <a:latin typeface="Century Gothic" panose="020B0502020202020204" pitchFamily="34" charset="0"/>
              </a:rPr>
              <a:t>studied</a:t>
            </a:r>
            <a:r>
              <a:rPr lang="it-IT" sz="1600" dirty="0" smtClean="0">
                <a:latin typeface="Century Gothic" panose="020B0502020202020204" pitchFamily="34" charset="0"/>
              </a:rPr>
              <a:t> via </a:t>
            </a:r>
            <a:r>
              <a:rPr lang="it-IT" sz="1600" b="1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25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Mg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capture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and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total</a:t>
            </a:r>
            <a:r>
              <a:rPr lang="it-IT" sz="1600" dirty="0" smtClean="0">
                <a:latin typeface="Century Gothic" panose="020B0502020202020204" pitchFamily="34" charset="0"/>
              </a:rPr>
              <a:t> cross </a:t>
            </a:r>
            <a:r>
              <a:rPr lang="it-IT" sz="1600" dirty="0" err="1" smtClean="0">
                <a:latin typeface="Century Gothic" panose="020B0502020202020204" pitchFamily="34" charset="0"/>
              </a:rPr>
              <a:t>section</a:t>
            </a:r>
            <a:r>
              <a:rPr lang="it-IT" sz="1600" dirty="0" smtClean="0">
                <a:latin typeface="Century Gothic" panose="020B0502020202020204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it-IT" sz="1600" dirty="0" smtClean="0">
                <a:latin typeface="Century Gothic" panose="020B0502020202020204" pitchFamily="34" charset="0"/>
              </a:rPr>
              <a:t>For free: 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MACS of </a:t>
            </a:r>
            <a:r>
              <a:rPr lang="it-IT" sz="1600" b="1" baseline="30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25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Mg(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n,</a:t>
            </a:r>
            <a:r>
              <a:rPr lang="it-IT" sz="16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neutron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poison</a:t>
            </a:r>
            <a:r>
              <a:rPr lang="it-IT" sz="1600" dirty="0" smtClean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83569" y="3487067"/>
            <a:ext cx="345638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Century Gothic" panose="020B0502020202020204" pitchFamily="34" charset="0"/>
              </a:rPr>
              <a:t>High </a:t>
            </a:r>
            <a:r>
              <a:rPr lang="it-IT" sz="1600" dirty="0" err="1" smtClean="0">
                <a:latin typeface="Century Gothic" panose="020B0502020202020204" pitchFamily="34" charset="0"/>
              </a:rPr>
              <a:t>accuracy</a:t>
            </a:r>
            <a:r>
              <a:rPr lang="it-IT" sz="1600" dirty="0" smtClean="0">
                <a:latin typeface="Century Gothic" panose="020B0502020202020204" pitchFamily="34" charset="0"/>
              </a:rPr>
              <a:t>, high </a:t>
            </a:r>
            <a:r>
              <a:rPr lang="it-IT" sz="1600" dirty="0" err="1" smtClean="0">
                <a:latin typeface="Century Gothic" panose="020B0502020202020204" pitchFamily="34" charset="0"/>
              </a:rPr>
              <a:t>resolution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measurements</a:t>
            </a:r>
            <a:r>
              <a:rPr lang="it-IT" sz="1600" dirty="0" smtClean="0">
                <a:latin typeface="Century Gothic" panose="020B0502020202020204" pitchFamily="34" charset="0"/>
              </a:rPr>
              <a:t> of: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dirty="0" err="1" smtClean="0">
                <a:latin typeface="Century Gothic" panose="020B0502020202020204" pitchFamily="34" charset="0"/>
              </a:rPr>
              <a:t>capture</a:t>
            </a:r>
            <a:r>
              <a:rPr lang="it-IT" sz="1400" dirty="0" smtClean="0">
                <a:latin typeface="Century Gothic" panose="020B0502020202020204" pitchFamily="34" charset="0"/>
              </a:rPr>
              <a:t> XS </a:t>
            </a:r>
            <a:r>
              <a:rPr lang="it-IT" sz="1400" dirty="0" err="1" smtClean="0">
                <a:latin typeface="Century Gothic" panose="020B0502020202020204" pitchFamily="34" charset="0"/>
              </a:rPr>
              <a:t>at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n_TOF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dirty="0" smtClean="0">
                <a:latin typeface="Century Gothic" panose="020B0502020202020204" pitchFamily="34" charset="0"/>
              </a:rPr>
              <a:t>Total XS </a:t>
            </a:r>
            <a:r>
              <a:rPr lang="it-IT" sz="1400" dirty="0" err="1" smtClean="0">
                <a:latin typeface="Century Gothic" panose="020B0502020202020204" pitchFamily="34" charset="0"/>
              </a:rPr>
              <a:t>at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GELINA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dirty="0" err="1" smtClean="0">
                <a:latin typeface="Century Gothic" panose="020B0502020202020204" pitchFamily="34" charset="0"/>
              </a:rPr>
              <a:t>highly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enriched</a:t>
            </a:r>
            <a:r>
              <a:rPr lang="it-IT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sample</a:t>
            </a:r>
            <a:r>
              <a:rPr lang="it-IT" sz="1400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it-IT" sz="1600" dirty="0" smtClean="0">
              <a:latin typeface="Century Gothic" panose="020B0502020202020204" pitchFamily="34" charset="0"/>
            </a:endParaRPr>
          </a:p>
          <a:p>
            <a:pPr algn="just"/>
            <a:r>
              <a:rPr lang="it-IT" sz="1600" dirty="0" smtClean="0">
                <a:latin typeface="Century Gothic" panose="020B0502020202020204" pitchFamily="34" charset="0"/>
              </a:rPr>
              <a:t>For </a:t>
            </a:r>
            <a:r>
              <a:rPr lang="it-IT" sz="1600" dirty="0" err="1" smtClean="0">
                <a:latin typeface="Century Gothic" panose="020B0502020202020204" pitchFamily="34" charset="0"/>
              </a:rPr>
              <a:t>various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levels</a:t>
            </a:r>
            <a:r>
              <a:rPr lang="it-IT" sz="1600" dirty="0" smtClean="0">
                <a:latin typeface="Century Gothic" panose="020B0502020202020204" pitchFamily="34" charset="0"/>
              </a:rPr>
              <a:t> high </a:t>
            </a:r>
            <a:r>
              <a:rPr lang="it-IT" sz="1600" dirty="0" err="1" smtClean="0">
                <a:latin typeface="Century Gothic" panose="020B0502020202020204" pitchFamily="34" charset="0"/>
              </a:rPr>
              <a:t>accuracy</a:t>
            </a:r>
            <a:r>
              <a:rPr lang="it-IT" sz="1600" dirty="0" smtClean="0">
                <a:latin typeface="Century Gothic" panose="020B0502020202020204" pitchFamily="34" charset="0"/>
              </a:rPr>
              <a:t> </a:t>
            </a:r>
            <a:r>
              <a:rPr lang="it-IT" sz="1600" dirty="0" err="1" smtClean="0">
                <a:latin typeface="Century Gothic" panose="020B0502020202020204" pitchFamily="34" charset="0"/>
              </a:rPr>
              <a:t>determination</a:t>
            </a:r>
            <a:r>
              <a:rPr lang="it-IT" sz="1600" dirty="0" smtClean="0">
                <a:latin typeface="Century Gothic" panose="020B0502020202020204" pitchFamily="34" charset="0"/>
              </a:rPr>
              <a:t> of: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energy</a:t>
            </a:r>
            <a:endParaRPr lang="it-IT" sz="14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it-IT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pin and </a:t>
            </a:r>
            <a:r>
              <a:rPr lang="it-IT" sz="1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parity</a:t>
            </a:r>
            <a:endParaRPr lang="it-IT" sz="1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1400" dirty="0" err="1" smtClean="0">
                <a:latin typeface="Century Gothic" panose="020B0502020202020204" pitchFamily="34" charset="0"/>
              </a:rPr>
              <a:t>Neutron</a:t>
            </a:r>
            <a:r>
              <a:rPr lang="it-IT" sz="1400" dirty="0" smtClean="0">
                <a:latin typeface="Century Gothic" panose="020B0502020202020204" pitchFamily="34" charset="0"/>
              </a:rPr>
              <a:t> and gamma </a:t>
            </a:r>
            <a:r>
              <a:rPr lang="it-IT" sz="1400" dirty="0" err="1" smtClean="0">
                <a:latin typeface="Century Gothic" panose="020B0502020202020204" pitchFamily="34" charset="0"/>
              </a:rPr>
              <a:t>widths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5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The 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22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Ne(</a:t>
            </a:r>
            <a:r>
              <a:rPr lang="en-GB" sz="3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a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,n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)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25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Mg neutron source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37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9" name="Picture 17" descr="tof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20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2280854" y="1196752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4884700" y="836712"/>
            <a:ext cx="3719748" cy="2382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82550" algn="l"/>
              </a:tabLst>
              <a:defRPr/>
            </a:pP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EAR2 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lux</a:t>
            </a:r>
            <a:r>
              <a:rPr kumimoji="0" lang="en-GB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40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times</a:t>
            </a:r>
            <a:r>
              <a:rPr kumimoji="0" lang="en-GB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larger than in</a:t>
            </a:r>
            <a:r>
              <a:rPr kumimoji="0" lang="en-GB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EAR1,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</a:rPr>
              <a:t> but reaction rate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400 times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higher (due to shorter TOF).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8255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itchFamily="2" charset="2"/>
              </a:rPr>
              <a:t>For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itchFamily="2" charset="2"/>
              </a:rPr>
              <a:t> radioactive samples, huge </a:t>
            </a:r>
            <a:r>
              <a:rPr kumimoji="0" lang="en-GB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itchFamily="2" charset="2"/>
              </a:rPr>
              <a:t>gain in signal-to-background 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itchFamily="2" charset="2"/>
              </a:rPr>
              <a:t>ratio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82550" algn="l"/>
              </a:tabLst>
              <a:defRPr/>
            </a:pP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 pitchFamily="2" charset="2"/>
              </a:rPr>
              <a:t>Possible to measure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Wingdings" pitchFamily="2" charset="2"/>
              </a:rPr>
              <a:t>isotopes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 pitchFamily="2" charset="2"/>
              </a:rPr>
              <a:t> with half-life of a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Wingdings" pitchFamily="2" charset="2"/>
              </a:rPr>
              <a:t>few years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 pitchFamily="2" charset="2"/>
              </a:rPr>
              <a:t>.</a:t>
            </a:r>
            <a:endParaRPr lang="en-GB" sz="1600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63" y="618897"/>
            <a:ext cx="4467894" cy="2968402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1008216" y="3789040"/>
            <a:ext cx="72361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Century Gothic" panose="020B0502020202020204" pitchFamily="34" charset="0"/>
              </a:rPr>
              <a:t>Thanks</a:t>
            </a:r>
            <a:r>
              <a:rPr lang="it-IT" sz="1600" dirty="0" smtClean="0">
                <a:latin typeface="Century Gothic" panose="020B0502020202020204" pitchFamily="34" charset="0"/>
              </a:rPr>
              <a:t> to the </a:t>
            </a:r>
            <a:r>
              <a:rPr lang="it-IT" sz="1600" dirty="0" err="1" smtClean="0">
                <a:latin typeface="Century Gothic" panose="020B0502020202020204" pitchFamily="34" charset="0"/>
              </a:rPr>
              <a:t>very</a:t>
            </a:r>
            <a:r>
              <a:rPr lang="it-IT" sz="1600" dirty="0" smtClean="0">
                <a:latin typeface="Century Gothic" panose="020B0502020202020204" pitchFamily="34" charset="0"/>
              </a:rPr>
              <a:t> high </a:t>
            </a:r>
            <a:r>
              <a:rPr lang="it-IT" sz="1600" dirty="0" err="1" smtClean="0">
                <a:latin typeface="Century Gothic" panose="020B0502020202020204" pitchFamily="34" charset="0"/>
              </a:rPr>
              <a:t>flux</a:t>
            </a:r>
            <a:r>
              <a:rPr lang="it-IT" sz="1600" dirty="0" smtClean="0">
                <a:latin typeface="Century Gothic" panose="020B0502020202020204" pitchFamily="34" charset="0"/>
              </a:rPr>
              <a:t>, 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small-mass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samples</a:t>
            </a:r>
            <a:r>
              <a:rPr lang="it-IT" sz="1600" dirty="0" smtClean="0">
                <a:latin typeface="Century Gothic" panose="020B0502020202020204" pitchFamily="34" charset="0"/>
              </a:rPr>
              <a:t> (&lt; 1mg) can be </a:t>
            </a:r>
            <a:r>
              <a:rPr lang="it-IT" sz="1600" dirty="0" err="1" smtClean="0">
                <a:latin typeface="Century Gothic" panose="020B0502020202020204" pitchFamily="34" charset="0"/>
              </a:rPr>
              <a:t>used</a:t>
            </a:r>
            <a:r>
              <a:rPr lang="it-IT" sz="1600" dirty="0" smtClean="0">
                <a:latin typeface="Century Gothic" panose="020B0502020202020204" pitchFamily="34" charset="0"/>
              </a:rPr>
              <a:t>: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 err="1" smtClean="0">
                <a:latin typeface="Century Gothic" panose="020B0502020202020204" pitchFamily="34" charset="0"/>
              </a:rPr>
              <a:t>Very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thin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deposits</a:t>
            </a:r>
            <a:r>
              <a:rPr lang="it-IT" sz="1400" dirty="0" smtClean="0">
                <a:latin typeface="Century Gothic" panose="020B0502020202020204" pitchFamily="34" charset="0"/>
              </a:rPr>
              <a:t> =&gt; </a:t>
            </a:r>
            <a:r>
              <a:rPr lang="it-IT" sz="1400" dirty="0" err="1" smtClean="0">
                <a:latin typeface="Century Gothic" panose="020B0502020202020204" pitchFamily="34" charset="0"/>
              </a:rPr>
              <a:t>minimal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energy</a:t>
            </a:r>
            <a:r>
              <a:rPr lang="it-IT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loss</a:t>
            </a:r>
            <a:r>
              <a:rPr lang="it-IT" sz="1400" dirty="0" smtClean="0">
                <a:latin typeface="Century Gothic" panose="020B0502020202020204" pitchFamily="34" charset="0"/>
              </a:rPr>
              <a:t> of </a:t>
            </a:r>
            <a:r>
              <a:rPr lang="it-IT" sz="1400" dirty="0" err="1" smtClean="0">
                <a:latin typeface="Century Gothic" panose="020B0502020202020204" pitchFamily="34" charset="0"/>
              </a:rPr>
              <a:t>emitted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charged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particles</a:t>
            </a:r>
            <a:endParaRPr lang="it-IT" sz="1400" dirty="0">
              <a:latin typeface="Century Gothic" panose="020B0502020202020204" pitchFamily="34" charset="0"/>
            </a:endParaRP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 smtClean="0">
                <a:latin typeface="Century Gothic" panose="020B0502020202020204" pitchFamily="34" charset="0"/>
              </a:rPr>
              <a:t>short-</a:t>
            </a:r>
            <a:r>
              <a:rPr lang="it-IT" sz="1400" dirty="0" err="1" smtClean="0">
                <a:latin typeface="Century Gothic" panose="020B0502020202020204" pitchFamily="34" charset="0"/>
              </a:rPr>
              <a:t>lived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radionucleides</a:t>
            </a:r>
            <a:r>
              <a:rPr lang="it-IT" sz="1400" dirty="0" smtClean="0">
                <a:latin typeface="Century Gothic" panose="020B0502020202020204" pitchFamily="34" charset="0"/>
              </a:rPr>
              <a:t> with </a:t>
            </a:r>
            <a:r>
              <a:rPr lang="it-IT" sz="1400" dirty="0" err="1" smtClean="0">
                <a:latin typeface="Century Gothic" panose="020B0502020202020204" pitchFamily="34" charset="0"/>
              </a:rPr>
              <a:t>still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reasonable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total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activity</a:t>
            </a:r>
            <a:r>
              <a:rPr lang="it-IT" sz="1400" dirty="0" smtClean="0">
                <a:latin typeface="Century Gothic" panose="020B0502020202020204" pitchFamily="34" charset="0"/>
              </a:rPr>
              <a:t> (</a:t>
            </a:r>
            <a:r>
              <a:rPr lang="it-IT" sz="1400" dirty="0" err="1" smtClean="0">
                <a:latin typeface="Century Gothic" panose="020B0502020202020204" pitchFamily="34" charset="0"/>
              </a:rPr>
              <a:t>low</a:t>
            </a:r>
            <a:r>
              <a:rPr lang="it-IT" sz="1400" dirty="0" smtClean="0">
                <a:latin typeface="Century Gothic" panose="020B0502020202020204" pitchFamily="34" charset="0"/>
              </a:rPr>
              <a:t> background and </a:t>
            </a:r>
            <a:r>
              <a:rPr lang="it-IT" sz="1400" dirty="0" err="1" smtClean="0">
                <a:latin typeface="Century Gothic" panose="020B0502020202020204" pitchFamily="34" charset="0"/>
              </a:rPr>
              <a:t>meneagible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radioprotection</a:t>
            </a:r>
            <a:r>
              <a:rPr lang="it-IT" sz="1400" dirty="0" smtClean="0">
                <a:latin typeface="Century Gothic" panose="020B0502020202020204" pitchFamily="34" charset="0"/>
              </a:rPr>
              <a:t> </a:t>
            </a:r>
            <a:r>
              <a:rPr lang="it-IT" sz="1400" dirty="0" err="1" smtClean="0">
                <a:latin typeface="Century Gothic" panose="020B0502020202020204" pitchFamily="34" charset="0"/>
              </a:rPr>
              <a:t>issues</a:t>
            </a:r>
            <a:r>
              <a:rPr lang="it-IT" sz="1400" dirty="0" smtClean="0"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35" name="Gruppo 34"/>
          <p:cNvGrpSpPr/>
          <p:nvPr/>
        </p:nvGrpSpPr>
        <p:grpSpPr>
          <a:xfrm>
            <a:off x="683568" y="740921"/>
            <a:ext cx="4201132" cy="2985501"/>
            <a:chOff x="4255038" y="2924944"/>
            <a:chExt cx="4709450" cy="3312368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038" y="2924944"/>
              <a:ext cx="4709450" cy="3312368"/>
            </a:xfrm>
            <a:prstGeom prst="rect">
              <a:avLst/>
            </a:prstGeom>
          </p:spPr>
        </p:pic>
        <p:sp>
          <p:nvSpPr>
            <p:cNvPr id="37" name="CasellaDiTesto 36"/>
            <p:cNvSpPr txBox="1"/>
            <p:nvPr/>
          </p:nvSpPr>
          <p:spPr>
            <a:xfrm>
              <a:off x="6156176" y="2996952"/>
              <a:ext cx="1071319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b="1" baseline="30000" dirty="0" smtClean="0">
                  <a:solidFill>
                    <a:srgbClr val="FF0000"/>
                  </a:solidFill>
                </a:rPr>
                <a:t>240</a:t>
              </a:r>
              <a:r>
                <a:rPr lang="it-IT" b="1" dirty="0" smtClean="0">
                  <a:solidFill>
                    <a:srgbClr val="FF0000"/>
                  </a:solidFill>
                </a:rPr>
                <a:t>Pu(n,f)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CasellaDiTesto 37"/>
          <p:cNvSpPr txBox="1"/>
          <p:nvPr/>
        </p:nvSpPr>
        <p:spPr>
          <a:xfrm>
            <a:off x="-1" y="5898758"/>
            <a:ext cx="9143999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>
                <a:latin typeface="Century Gothic" panose="020B0502020202020204" pitchFamily="34" charset="0"/>
              </a:rPr>
              <a:t>T</a:t>
            </a:r>
            <a:r>
              <a:rPr lang="it-IT" sz="1600" dirty="0" smtClean="0">
                <a:latin typeface="Century Gothic" panose="020B0502020202020204" pitchFamily="34" charset="0"/>
              </a:rPr>
              <a:t>he </a:t>
            </a:r>
            <a:r>
              <a:rPr lang="it-IT" sz="1600" baseline="30000" dirty="0" smtClean="0">
                <a:latin typeface="Century Gothic" panose="020B0502020202020204" pitchFamily="34" charset="0"/>
              </a:rPr>
              <a:t>7</a:t>
            </a:r>
            <a:r>
              <a:rPr lang="it-IT" sz="1600" dirty="0" smtClean="0">
                <a:latin typeface="Century Gothic" panose="020B0502020202020204" pitchFamily="34" charset="0"/>
              </a:rPr>
              <a:t>Be(n,</a:t>
            </a:r>
            <a:r>
              <a:rPr lang="it-IT" sz="1600" dirty="0" smtClean="0">
                <a:latin typeface="Symbol" charset="2"/>
                <a:cs typeface="Symbol" charset="2"/>
              </a:rPr>
              <a:t>a</a:t>
            </a:r>
            <a:r>
              <a:rPr lang="it-IT" sz="1600" dirty="0" smtClean="0">
                <a:latin typeface="Century Gothic" panose="020B0502020202020204" pitchFamily="34" charset="0"/>
              </a:rPr>
              <a:t>) and </a:t>
            </a:r>
            <a:r>
              <a:rPr lang="it-IT" sz="1600" baseline="30000" dirty="0" smtClean="0">
                <a:latin typeface="Century Gothic" panose="020B0502020202020204" pitchFamily="34" charset="0"/>
              </a:rPr>
              <a:t>7</a:t>
            </a:r>
            <a:r>
              <a:rPr lang="it-IT" sz="1600" dirty="0" smtClean="0">
                <a:latin typeface="Century Gothic" panose="020B0502020202020204" pitchFamily="34" charset="0"/>
              </a:rPr>
              <a:t>Be(</a:t>
            </a:r>
            <a:r>
              <a:rPr lang="it-IT" sz="1600" dirty="0" err="1" smtClean="0">
                <a:latin typeface="Century Gothic" panose="020B0502020202020204" pitchFamily="34" charset="0"/>
              </a:rPr>
              <a:t>n,p</a:t>
            </a:r>
            <a:r>
              <a:rPr lang="it-IT" sz="1600" dirty="0" smtClean="0">
                <a:latin typeface="Century Gothic" panose="020B0502020202020204" pitchFamily="34" charset="0"/>
              </a:rPr>
              <a:t>) </a:t>
            </a:r>
            <a:r>
              <a:rPr lang="it-IT" sz="1600" dirty="0" err="1" smtClean="0">
                <a:latin typeface="Century Gothic" panose="020B0502020202020204" pitchFamily="34" charset="0"/>
              </a:rPr>
              <a:t>reactions</a:t>
            </a:r>
            <a:r>
              <a:rPr lang="it-IT" sz="1600" dirty="0" smtClean="0">
                <a:latin typeface="Century Gothic" panose="020B0502020202020204" pitchFamily="34" charset="0"/>
              </a:rPr>
              <a:t> are </a:t>
            </a:r>
            <a:r>
              <a:rPr lang="it-IT" sz="1600" dirty="0" err="1" smtClean="0">
                <a:latin typeface="Century Gothic" panose="020B0502020202020204" pitchFamily="34" charset="0"/>
              </a:rPr>
              <a:t>all</a:t>
            </a:r>
            <a:r>
              <a:rPr lang="it-IT" sz="1600" dirty="0" smtClean="0">
                <a:latin typeface="Century Gothic" panose="020B0502020202020204" pitchFamily="34" charset="0"/>
              </a:rPr>
              <a:t> of the </a:t>
            </a:r>
            <a:r>
              <a:rPr lang="it-IT" sz="1600" dirty="0" err="1" smtClean="0">
                <a:latin typeface="Century Gothic" panose="020B0502020202020204" pitchFamily="34" charset="0"/>
              </a:rPr>
              <a:t>above</a:t>
            </a:r>
            <a:r>
              <a:rPr lang="it-IT" sz="1600" dirty="0" smtClean="0">
                <a:latin typeface="Century Gothic" panose="020B0502020202020204" pitchFamily="34" charset="0"/>
              </a:rPr>
              <a:t>: 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very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challenging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measurements</a:t>
            </a:r>
            <a:r>
              <a:rPr lang="it-IT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lang="it-IT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827584" y="5013176"/>
            <a:ext cx="7560840" cy="720080"/>
            <a:chOff x="827584" y="5085184"/>
            <a:chExt cx="7560840" cy="720080"/>
          </a:xfrm>
        </p:grpSpPr>
        <p:sp>
          <p:nvSpPr>
            <p:cNvPr id="31" name="CasellaDiTesto 30"/>
            <p:cNvSpPr txBox="1"/>
            <p:nvPr/>
          </p:nvSpPr>
          <p:spPr>
            <a:xfrm>
              <a:off x="899592" y="5148481"/>
              <a:ext cx="7403110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Ideal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it-IT" sz="1600" dirty="0" err="1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for</a:t>
              </a:r>
              <a:r>
                <a:rPr lang="it-IT" sz="16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  <a:r>
                <a:rPr lang="it-IT" sz="1600" dirty="0" err="1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measuring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(n,</a:t>
              </a:r>
              <a:r>
                <a:rPr lang="it-IT" sz="1600" b="1" dirty="0" err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cp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) </a:t>
              </a:r>
              <a:r>
                <a:rPr lang="it-IT" sz="1600" dirty="0" err="1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reactions</a:t>
              </a:r>
              <a:r>
                <a:rPr lang="it-IT" sz="16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 on </a:t>
              </a:r>
              <a:r>
                <a:rPr lang="it-IT" sz="1600" b="1" dirty="0" err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short-lived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it-IT" sz="1600" b="1" dirty="0" err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radioisotopes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it-IT" sz="1600" dirty="0" err="1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available</a:t>
              </a:r>
              <a:r>
                <a:rPr lang="it-IT" sz="1600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 in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it-IT" sz="1600" b="1" dirty="0" err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small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it-IT" sz="1600" b="1" dirty="0" err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amount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, </a:t>
              </a:r>
              <a:r>
                <a:rPr lang="it-IT" sz="1600" dirty="0" err="1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with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low cross </a:t>
              </a:r>
              <a:r>
                <a:rPr lang="it-IT" sz="1600" b="1" dirty="0" err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section</a:t>
              </a:r>
              <a:r>
                <a:rPr lang="it-IT" sz="16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.</a:t>
              </a:r>
              <a:endParaRPr lang="it-IT" sz="16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" name="Rettangolo arrotondato 1"/>
            <p:cNvSpPr/>
            <p:nvPr/>
          </p:nvSpPr>
          <p:spPr>
            <a:xfrm>
              <a:off x="827584" y="5085184"/>
              <a:ext cx="7560840" cy="72008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9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5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Measurements (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n,cp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) in EAR2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47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0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2" name="Picture 17" descr="tof_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24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2624995" y="5837202"/>
            <a:ext cx="335540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000" b="1" dirty="0" err="1" smtClean="0">
                <a:latin typeface="Century Gothic" panose="020B0502020202020204" pitchFamily="34" charset="0"/>
              </a:rPr>
              <a:t>See</a:t>
            </a:r>
            <a:r>
              <a:rPr lang="it-IT" sz="2000" b="1" dirty="0" smtClean="0">
                <a:latin typeface="Century Gothic" panose="020B0502020202020204" pitchFamily="34" charset="0"/>
              </a:rPr>
              <a:t> talk by M. Barbagallo</a:t>
            </a:r>
            <a:endParaRPr lang="it-IT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01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 animBg="1"/>
      <p:bldP spid="38" grpId="1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73" y="697255"/>
            <a:ext cx="5950715" cy="55923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319062" y="5212413"/>
            <a:ext cx="8310581" cy="1077218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Observation 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of the cosmic </a:t>
            </a:r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ray 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emitter </a:t>
            </a:r>
            <a:r>
              <a:rPr lang="en-US" sz="1200" i="1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26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Al is proof that nucleosynthesis </a:t>
            </a:r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is ongoing 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 our galaxy. </a:t>
            </a:r>
            <a:endParaRPr lang="en-US" sz="1200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1200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he neutron 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destruction reactions </a:t>
            </a:r>
            <a:r>
              <a:rPr lang="en-US" sz="1200" i="1" baseline="30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26</a:t>
            </a:r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Al(n, 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p) and </a:t>
            </a:r>
            <a:r>
              <a:rPr lang="en-US" sz="1200" i="1" baseline="30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26</a:t>
            </a:r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Al(n, </a:t>
            </a:r>
            <a:r>
              <a:rPr lang="el-GR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α</a:t>
            </a:r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) are 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main </a:t>
            </a:r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uncertainties to predict 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galactic </a:t>
            </a:r>
            <a:r>
              <a:rPr lang="en-US" sz="1200" i="1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26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Al abundance. </a:t>
            </a:r>
            <a:endParaRPr lang="en-US" sz="1200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1200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There 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are only few experimental data on </a:t>
            </a:r>
            <a:r>
              <a:rPr lang="en-US" sz="1200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these reactions </a:t>
            </a:r>
            <a:r>
              <a:rPr lang="en-US" sz="12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and they exhibit severe discrepancies</a:t>
            </a:r>
            <a:r>
              <a:rPr lang="en-US" sz="16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it-IT" sz="1600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9" name="Picture 17" descr="tof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0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26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Al(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n,p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),(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n,</a:t>
            </a:r>
            <a:r>
              <a:rPr lang="en-GB" sz="3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a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)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5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12"/>
          <p:cNvSpPr txBox="1">
            <a:spLocks/>
          </p:cNvSpPr>
          <p:nvPr/>
        </p:nvSpPr>
        <p:spPr bwMode="auto">
          <a:xfrm>
            <a:off x="1489075" y="18389600"/>
            <a:ext cx="124841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500" b="1"/>
              <a:t>Reduce uncertainties in the stellar neutron cross-section.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500"/>
              <a:t>Investigate possible anisotropic charged-particle emission.</a:t>
            </a:r>
            <a:endParaRPr lang="en-US" sz="2500" b="1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500"/>
              <a:t>Resolve existing discrepancies in literature.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500"/>
              <a:t>Expand resonance information to higher neutron energies (hundreds of keV).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3" y="20928013"/>
            <a:ext cx="10058400" cy="45593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1509" name="Content Placeholder 14"/>
          <p:cNvSpPr txBox="1">
            <a:spLocks/>
          </p:cNvSpPr>
          <p:nvPr/>
        </p:nvSpPr>
        <p:spPr bwMode="auto">
          <a:xfrm>
            <a:off x="1479550" y="25487313"/>
            <a:ext cx="124841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000"/>
              <a:t>Figure shows factor of two discrepancies in both </a:t>
            </a:r>
            <a:r>
              <a:rPr lang="en-US" sz="2000" baseline="30000"/>
              <a:t>26</a:t>
            </a:r>
            <a:r>
              <a:rPr lang="en-US" sz="2000"/>
              <a:t>Al (n,p) reaction (left) and </a:t>
            </a:r>
            <a:r>
              <a:rPr lang="en-US" sz="2000" baseline="30000"/>
              <a:t>26</a:t>
            </a:r>
            <a:r>
              <a:rPr lang="en-US" sz="2000"/>
              <a:t>Al (n,⍺) reaction (right) </a:t>
            </a:r>
            <a:r>
              <a:rPr lang="en-US" sz="2000" baseline="30000"/>
              <a:t>3</a:t>
            </a:r>
            <a:r>
              <a:rPr lang="en-US" sz="2000"/>
              <a:t>.</a:t>
            </a:r>
          </a:p>
        </p:txBody>
      </p:sp>
      <p:pic>
        <p:nvPicPr>
          <p:cNvPr id="21510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3" y="1685329"/>
            <a:ext cx="7221537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Content Placeholder 14"/>
          <p:cNvSpPr txBox="1">
            <a:spLocks/>
          </p:cNvSpPr>
          <p:nvPr/>
        </p:nvSpPr>
        <p:spPr bwMode="auto">
          <a:xfrm>
            <a:off x="6889750" y="4560888"/>
            <a:ext cx="225425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2000"/>
          </a:p>
        </p:txBody>
      </p:sp>
      <p:sp>
        <p:nvSpPr>
          <p:cNvPr id="11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26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Al(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n,p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),(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n,</a:t>
            </a:r>
            <a:r>
              <a:rPr lang="en-GB" sz="3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a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):Status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7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8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708920"/>
            <a:ext cx="3065388" cy="3108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1143" y="2339588"/>
            <a:ext cx="912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54061"/>
                </a:solidFill>
              </a:rPr>
              <a:t>The p and </a:t>
            </a:r>
            <a:r>
              <a:rPr lang="en-US" dirty="0" smtClean="0">
                <a:solidFill>
                  <a:srgbClr val="254061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254061"/>
                </a:solidFill>
              </a:rPr>
              <a:t> were detected by double sided silicon strip detectors arranged as E –</a:t>
            </a:r>
            <a:r>
              <a:rPr lang="en-US" dirty="0" smtClean="0">
                <a:solidFill>
                  <a:srgbClr val="254061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254061"/>
                </a:solidFill>
              </a:rPr>
              <a:t>E telescope</a:t>
            </a:r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28800"/>
            <a:ext cx="6602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54061"/>
                </a:solidFill>
              </a:rPr>
              <a:t>The sample was produced by </a:t>
            </a:r>
            <a:r>
              <a:rPr lang="en-US" dirty="0" smtClean="0">
                <a:solidFill>
                  <a:srgbClr val="254061"/>
                </a:solidFill>
              </a:rPr>
              <a:t>JRC-</a:t>
            </a:r>
            <a:r>
              <a:rPr lang="en-US" dirty="0" err="1" smtClean="0">
                <a:solidFill>
                  <a:srgbClr val="254061"/>
                </a:solidFill>
              </a:rPr>
              <a:t>Geel</a:t>
            </a:r>
            <a:r>
              <a:rPr lang="en-US" dirty="0" smtClean="0">
                <a:solidFill>
                  <a:srgbClr val="254061"/>
                </a:solidFill>
              </a:rPr>
              <a:t>,</a:t>
            </a:r>
            <a:r>
              <a:rPr lang="en-US" dirty="0" smtClean="0">
                <a:solidFill>
                  <a:srgbClr val="254061"/>
                </a:solidFill>
              </a:rPr>
              <a:t> </a:t>
            </a:r>
            <a:r>
              <a:rPr lang="en-US" dirty="0" smtClean="0">
                <a:solidFill>
                  <a:srgbClr val="254061"/>
                </a:solidFill>
              </a:rPr>
              <a:t>in collaboration with </a:t>
            </a:r>
            <a:r>
              <a:rPr lang="en-US" dirty="0" smtClean="0">
                <a:solidFill>
                  <a:srgbClr val="254061"/>
                </a:solidFill>
              </a:rPr>
              <a:t>LANSCE</a:t>
            </a:r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3923764"/>
            <a:ext cx="505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54061"/>
                </a:solidFill>
              </a:rPr>
              <a:t>The neutron </a:t>
            </a:r>
            <a:r>
              <a:rPr lang="en-US" dirty="0" err="1" smtClean="0">
                <a:solidFill>
                  <a:srgbClr val="254061"/>
                </a:solidFill>
              </a:rPr>
              <a:t>fluence</a:t>
            </a:r>
            <a:r>
              <a:rPr lang="en-US" dirty="0" smtClean="0">
                <a:solidFill>
                  <a:srgbClr val="254061"/>
                </a:solidFill>
              </a:rPr>
              <a:t> was monitored by a </a:t>
            </a:r>
            <a:r>
              <a:rPr lang="en-US" baseline="30000" dirty="0" smtClean="0">
                <a:solidFill>
                  <a:srgbClr val="254061"/>
                </a:solidFill>
              </a:rPr>
              <a:t>10</a:t>
            </a:r>
            <a:r>
              <a:rPr lang="en-US" dirty="0" smtClean="0">
                <a:solidFill>
                  <a:srgbClr val="254061"/>
                </a:solidFill>
              </a:rPr>
              <a:t>B sample</a:t>
            </a:r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10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2" name="Picture 17" descr="tof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3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  <p:sp>
        <p:nvSpPr>
          <p:cNvPr id="15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26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Al(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n,p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),(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n,</a:t>
            </a:r>
            <a:r>
              <a:rPr lang="en-GB" sz="3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a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):Detectors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7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1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03200" y="74064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alibri" charset="0"/>
              </a:rPr>
              <a:t> </a:t>
            </a:r>
            <a:r>
              <a:rPr lang="en-GB" dirty="0">
                <a:latin typeface="Calibri" charset="0"/>
              </a:rPr>
              <a:t>Time Of Flight </a:t>
            </a:r>
            <a:r>
              <a:rPr lang="en-GB" dirty="0" err="1">
                <a:latin typeface="Calibri" charset="0"/>
              </a:rPr>
              <a:t>vs</a:t>
            </a:r>
            <a:r>
              <a:rPr lang="en-GB" dirty="0">
                <a:latin typeface="Calibri" charset="0"/>
              </a:rPr>
              <a:t> </a:t>
            </a:r>
            <a:r>
              <a:rPr lang="en-GB" dirty="0" err="1">
                <a:latin typeface="Calibri" charset="0"/>
              </a:rPr>
              <a:t>Energy</a:t>
            </a:r>
            <a:r>
              <a:rPr lang="en-GB" baseline="-25000" dirty="0" err="1">
                <a:latin typeface="Calibri" charset="0"/>
              </a:rPr>
              <a:t>CP</a:t>
            </a:r>
            <a:endParaRPr lang="en-GB" baseline="-25000" dirty="0"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 flipH="1">
            <a:off x="7310438" y="5695679"/>
            <a:ext cx="127000" cy="31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>
            <a:off x="2651125" y="3336654"/>
            <a:ext cx="563563" cy="303213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521325" y="3684317"/>
            <a:ext cx="955675" cy="105727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17" name="TextBox 12"/>
          <p:cNvSpPr txBox="1">
            <a:spLocks noChangeArrowheads="1"/>
          </p:cNvSpPr>
          <p:nvPr/>
        </p:nvSpPr>
        <p:spPr bwMode="auto">
          <a:xfrm>
            <a:off x="3146425" y="3058842"/>
            <a:ext cx="2624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800"/>
              <a:t>5 keV </a:t>
            </a:r>
            <a:r>
              <a:rPr lang="en-GB" sz="1800" baseline="30000"/>
              <a:t>26</a:t>
            </a:r>
            <a:r>
              <a:rPr lang="en-GB" sz="1800"/>
              <a:t>Al(n, </a:t>
            </a:r>
            <a:r>
              <a:rPr lang="el-GR" sz="1800"/>
              <a:t>α</a:t>
            </a:r>
            <a:r>
              <a:rPr lang="en-GB" sz="1800"/>
              <a:t>) resonance</a:t>
            </a:r>
          </a:p>
        </p:txBody>
      </p:sp>
      <p:sp>
        <p:nvSpPr>
          <p:cNvPr id="38918" name="TextBox 15"/>
          <p:cNvSpPr txBox="1">
            <a:spLocks noChangeArrowheads="1"/>
          </p:cNvSpPr>
          <p:nvPr/>
        </p:nvSpPr>
        <p:spPr bwMode="auto">
          <a:xfrm>
            <a:off x="3794125" y="3427142"/>
            <a:ext cx="1847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800" baseline="30000"/>
              <a:t>10</a:t>
            </a:r>
            <a:r>
              <a:rPr lang="en-GB" sz="1800"/>
              <a:t>B(n, </a:t>
            </a:r>
            <a:r>
              <a:rPr lang="el-GR" sz="1800"/>
              <a:t>α</a:t>
            </a:r>
            <a:r>
              <a:rPr lang="en-GB" sz="1800"/>
              <a:t>) reaction</a:t>
            </a:r>
            <a:br>
              <a:rPr lang="en-GB" sz="1800"/>
            </a:br>
            <a:r>
              <a:rPr lang="en-GB" sz="1800"/>
              <a:t>(sample impurity)</a:t>
            </a:r>
          </a:p>
        </p:txBody>
      </p:sp>
      <p:sp>
        <p:nvSpPr>
          <p:cNvPr id="2" name="Rectangle 1"/>
          <p:cNvSpPr/>
          <p:nvPr/>
        </p:nvSpPr>
        <p:spPr>
          <a:xfrm>
            <a:off x="7437438" y="5816329"/>
            <a:ext cx="395287" cy="1936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GB">
              <a:solidFill>
                <a:srgbClr val="000000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38920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596555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A6018347-2139-0146-AEEA-BEEC9FA18E66}" type="slidenum">
              <a:rPr lang="en-US" sz="1200">
                <a:solidFill>
                  <a:srgbClr val="898989"/>
                </a:solidFill>
              </a:rPr>
              <a:pPr/>
              <a:t>28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8921" name="TextBox 4"/>
          <p:cNvSpPr txBox="1">
            <a:spLocks noChangeArrowheads="1"/>
          </p:cNvSpPr>
          <p:nvPr/>
        </p:nvSpPr>
        <p:spPr bwMode="auto">
          <a:xfrm>
            <a:off x="5984875" y="5778229"/>
            <a:ext cx="265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800"/>
              <a:t>Neutron Time of Flight, ns</a:t>
            </a:r>
          </a:p>
        </p:txBody>
      </p:sp>
      <p:grpSp>
        <p:nvGrpSpPr>
          <p:cNvPr id="38922" name="Group 16"/>
          <p:cNvGrpSpPr>
            <a:grpSpLocks/>
          </p:cNvGrpSpPr>
          <p:nvPr/>
        </p:nvGrpSpPr>
        <p:grpSpPr bwMode="auto">
          <a:xfrm>
            <a:off x="2062163" y="1642792"/>
            <a:ext cx="6370637" cy="379412"/>
            <a:chOff x="-536191" y="1994794"/>
            <a:chExt cx="6371451" cy="379308"/>
          </a:xfrm>
        </p:grpSpPr>
        <p:sp>
          <p:nvSpPr>
            <p:cNvPr id="38929" name="TextBox 16"/>
            <p:cNvSpPr txBox="1">
              <a:spLocks noChangeArrowheads="1"/>
            </p:cNvSpPr>
            <p:nvPr/>
          </p:nvSpPr>
          <p:spPr bwMode="auto">
            <a:xfrm>
              <a:off x="4231936" y="2004770"/>
              <a:ext cx="1603324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GB" sz="1800" baseline="30000"/>
                <a:t>10</a:t>
              </a:r>
              <a:r>
                <a:rPr lang="en-GB" sz="1800"/>
                <a:t>B: ⍺ ∼ 1 MeV </a:t>
              </a:r>
            </a:p>
          </p:txBody>
        </p:sp>
        <p:sp>
          <p:nvSpPr>
            <p:cNvPr id="38930" name="TextBox 16"/>
            <p:cNvSpPr txBox="1">
              <a:spLocks noChangeArrowheads="1"/>
            </p:cNvSpPr>
            <p:nvPr/>
          </p:nvSpPr>
          <p:spPr bwMode="auto">
            <a:xfrm>
              <a:off x="-536191" y="1994794"/>
              <a:ext cx="2773918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GB" sz="1800"/>
                <a:t>10% of 10 week beam-time</a:t>
              </a:r>
            </a:p>
          </p:txBody>
        </p:sp>
        <p:sp>
          <p:nvSpPr>
            <p:cNvPr id="38931" name="TextBox 16"/>
            <p:cNvSpPr txBox="1">
              <a:spLocks noChangeArrowheads="1"/>
            </p:cNvSpPr>
            <p:nvPr/>
          </p:nvSpPr>
          <p:spPr bwMode="auto">
            <a:xfrm>
              <a:off x="2315349" y="2004770"/>
              <a:ext cx="1838965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GB" sz="1800" baseline="30000"/>
                <a:t>26</a:t>
              </a:r>
              <a:r>
                <a:rPr lang="en-GB" sz="1800"/>
                <a:t>Al: ⍺ ∼ 2.2 MeV </a:t>
              </a:r>
            </a:p>
          </p:txBody>
        </p:sp>
      </p:grpSp>
      <p:pic>
        <p:nvPicPr>
          <p:cNvPr id="38923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8607" r="890" b="4800"/>
          <a:stretch>
            <a:fillRect/>
          </a:stretch>
        </p:blipFill>
        <p:spPr bwMode="auto">
          <a:xfrm>
            <a:off x="2062163" y="2155554"/>
            <a:ext cx="662463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flipH="1">
            <a:off x="3386138" y="3019154"/>
            <a:ext cx="620712" cy="42545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Arrow Connector 48"/>
          <p:cNvCxnSpPr>
            <a:cxnSpLocks noChangeShapeType="1"/>
          </p:cNvCxnSpPr>
          <p:nvPr/>
        </p:nvCxnSpPr>
        <p:spPr bwMode="auto">
          <a:xfrm flipH="1">
            <a:off x="3505200" y="3841479"/>
            <a:ext cx="912813" cy="7874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6" name="TextBox 12"/>
          <p:cNvSpPr txBox="1">
            <a:spLocks noChangeArrowheads="1"/>
          </p:cNvSpPr>
          <p:nvPr/>
        </p:nvSpPr>
        <p:spPr bwMode="auto">
          <a:xfrm>
            <a:off x="3667125" y="2650854"/>
            <a:ext cx="3009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1800"/>
              <a:t>5 keV </a:t>
            </a:r>
            <a:r>
              <a:rPr lang="en-GB" sz="1800" baseline="30000"/>
              <a:t>26</a:t>
            </a:r>
            <a:r>
              <a:rPr lang="en-GB" sz="1800"/>
              <a:t>Al(n, alpha) resonance</a:t>
            </a:r>
          </a:p>
          <a:p>
            <a:pPr algn="ctr"/>
            <a:r>
              <a:rPr lang="en-GB" sz="1800">
                <a:solidFill>
                  <a:srgbClr val="FF0000"/>
                </a:solidFill>
              </a:rPr>
              <a:t>72 COUNTS</a:t>
            </a:r>
          </a:p>
        </p:txBody>
      </p:sp>
      <p:sp>
        <p:nvSpPr>
          <p:cNvPr id="38927" name="TextBox 15"/>
          <p:cNvSpPr txBox="1">
            <a:spLocks noChangeArrowheads="1"/>
          </p:cNvSpPr>
          <p:nvPr/>
        </p:nvSpPr>
        <p:spPr bwMode="auto">
          <a:xfrm>
            <a:off x="4391025" y="3536679"/>
            <a:ext cx="18494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800" baseline="30000"/>
              <a:t>10</a:t>
            </a:r>
            <a:r>
              <a:rPr lang="en-GB" sz="1800"/>
              <a:t>B(n, alpha)</a:t>
            </a:r>
            <a:br>
              <a:rPr lang="en-GB" sz="1800"/>
            </a:br>
            <a:r>
              <a:rPr lang="en-GB" sz="1800"/>
              <a:t>(sample impurity)</a:t>
            </a:r>
          </a:p>
        </p:txBody>
      </p:sp>
      <p:sp>
        <p:nvSpPr>
          <p:cNvPr id="38928" name="TextBox 5"/>
          <p:cNvSpPr txBox="1">
            <a:spLocks noChangeArrowheads="1"/>
          </p:cNvSpPr>
          <p:nvPr/>
        </p:nvSpPr>
        <p:spPr bwMode="auto">
          <a:xfrm>
            <a:off x="1228725" y="2084117"/>
            <a:ext cx="1046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800"/>
              <a:t>Charged Particle Energy, MeV</a:t>
            </a:r>
          </a:p>
        </p:txBody>
      </p:sp>
      <p:sp>
        <p:nvSpPr>
          <p:cNvPr id="21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3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24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  <p:sp>
        <p:nvSpPr>
          <p:cNvPr id="26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baseline="30000" dirty="0" smtClean="0">
                <a:solidFill>
                  <a:srgbClr val="000090"/>
                </a:solidFill>
                <a:latin typeface="Calibri" pitchFamily="34" charset="0"/>
              </a:rPr>
              <a:t>26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Al(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n,</a:t>
            </a:r>
            <a:r>
              <a:rPr lang="en-GB" sz="3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a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):Analysis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28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 rot="19453299">
            <a:off x="1840601" y="2773917"/>
            <a:ext cx="55306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Preliminary</a:t>
            </a:r>
            <a:endParaRPr lang="it-IT" sz="8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46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6-12 at 17.06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9" y="3656345"/>
            <a:ext cx="2451361" cy="2680955"/>
          </a:xfrm>
          <a:prstGeom prst="rect">
            <a:avLst/>
          </a:prstGeom>
        </p:spPr>
      </p:pic>
      <p:pic>
        <p:nvPicPr>
          <p:cNvPr id="7" name="Picture 6" descr="Screen Shot 2017-06-12 at 17.05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9" y="694286"/>
            <a:ext cx="8521700" cy="2324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90" y="3036632"/>
            <a:ext cx="2454518" cy="646331"/>
          </a:xfrm>
          <a:prstGeom prst="rect">
            <a:avLst/>
          </a:prstGeom>
          <a:solidFill>
            <a:srgbClr val="1E2883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n_TOF</a:t>
            </a:r>
            <a:r>
              <a:rPr lang="en-US" dirty="0">
                <a:solidFill>
                  <a:schemeClr val="bg1"/>
                </a:solidFill>
              </a:rPr>
              <a:t> Target </a:t>
            </a:r>
            <a:r>
              <a:rPr lang="en-US" dirty="0" smtClean="0">
                <a:solidFill>
                  <a:schemeClr val="bg1"/>
                </a:solidFill>
              </a:rPr>
              <a:t>#3 Project 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Working Group</a:t>
            </a:r>
          </a:p>
        </p:txBody>
      </p:sp>
      <p:pic>
        <p:nvPicPr>
          <p:cNvPr id="10" name="Picture 9" descr="Screen Shot 2017-06-12 at 17.05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59" y="2903365"/>
            <a:ext cx="6655709" cy="3499048"/>
          </a:xfrm>
          <a:prstGeom prst="rect">
            <a:avLst/>
          </a:prstGeom>
        </p:spPr>
      </p:pic>
      <p:pic>
        <p:nvPicPr>
          <p:cNvPr id="15" name="Picture 2" descr="cern_log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3899" y="3448038"/>
            <a:ext cx="596849" cy="5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it-IT" sz="3000" dirty="0" err="1" smtClean="0">
                <a:solidFill>
                  <a:srgbClr val="3861AA"/>
                </a:solidFill>
                <a:latin typeface="Calibri" pitchFamily="34" charset="0"/>
              </a:rPr>
              <a:t>n_TOF</a:t>
            </a:r>
            <a:r>
              <a:rPr lang="it-IT" sz="3000" dirty="0" smtClean="0">
                <a:solidFill>
                  <a:srgbClr val="3861AA"/>
                </a:solidFill>
                <a:latin typeface="Calibri" pitchFamily="34" charset="0"/>
              </a:rPr>
              <a:t> long-</a:t>
            </a:r>
            <a:r>
              <a:rPr lang="it-IT" sz="3000" dirty="0" err="1" smtClean="0">
                <a:solidFill>
                  <a:srgbClr val="3861AA"/>
                </a:solidFill>
                <a:latin typeface="Calibri" pitchFamily="34" charset="0"/>
              </a:rPr>
              <a:t>range</a:t>
            </a:r>
            <a:r>
              <a:rPr lang="it-IT" sz="3000" dirty="0" smtClean="0">
                <a:solidFill>
                  <a:srgbClr val="3861AA"/>
                </a:solidFill>
                <a:latin typeface="Calibri" pitchFamily="34" charset="0"/>
              </a:rPr>
              <a:t> </a:t>
            </a:r>
            <a:r>
              <a:rPr lang="it-IT" sz="3000" dirty="0" err="1" smtClean="0">
                <a:solidFill>
                  <a:srgbClr val="3861AA"/>
                </a:solidFill>
                <a:latin typeface="Calibri" pitchFamily="34" charset="0"/>
              </a:rPr>
              <a:t>plan</a:t>
            </a:r>
            <a:endParaRPr lang="en-GB" sz="3000" dirty="0">
              <a:solidFill>
                <a:srgbClr val="3861AA"/>
              </a:solidFill>
              <a:latin typeface="Calibri" pitchFamily="34" charset="0"/>
            </a:endParaRPr>
          </a:p>
        </p:txBody>
      </p:sp>
      <p:sp>
        <p:nvSpPr>
          <p:cNvPr id="24" name="Rectangle 16"/>
          <p:cNvSpPr/>
          <p:nvPr/>
        </p:nvSpPr>
        <p:spPr>
          <a:xfrm flipV="1">
            <a:off x="0" y="6215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6" name="Picture 17" descr="tof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7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13" grpId="0" animBg="1"/>
      <p:bldP spid="14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92429" y="4033545"/>
            <a:ext cx="5341600" cy="21899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2429" y="1581690"/>
            <a:ext cx="3858208" cy="19884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46075"/>
            <a:endParaRPr lang="en-US" sz="1800" dirty="0" smtClean="0">
              <a:solidFill>
                <a:srgbClr val="000000"/>
              </a:solidFill>
            </a:endParaRPr>
          </a:p>
          <a:p>
            <a:pPr algn="l"/>
            <a:endParaRPr lang="en-US" sz="2000" b="1" dirty="0" smtClean="0">
              <a:solidFill>
                <a:srgbClr val="000000"/>
              </a:solidFill>
            </a:endParaRPr>
          </a:p>
          <a:p>
            <a:pPr algn="l"/>
            <a:endParaRPr lang="en-US" sz="2000" b="1" dirty="0" smtClean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04044" y="887677"/>
            <a:ext cx="781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Goal: High </a:t>
            </a:r>
            <a:r>
              <a:rPr lang="fr-FR" b="1" dirty="0" err="1" smtClean="0"/>
              <a:t>accuracy</a:t>
            </a:r>
            <a:r>
              <a:rPr lang="fr-FR" b="1" dirty="0" smtClean="0"/>
              <a:t> data </a:t>
            </a:r>
            <a:r>
              <a:rPr lang="fr-FR" dirty="0" smtClean="0"/>
              <a:t>on </a:t>
            </a:r>
            <a:r>
              <a:rPr lang="fr-FR" dirty="0" err="1" smtClean="0"/>
              <a:t>useful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r>
              <a:rPr lang="fr-FR" dirty="0" smtClean="0"/>
              <a:t> of </a:t>
            </a:r>
            <a:r>
              <a:rPr lang="fr-FR" b="1" dirty="0" smtClean="0"/>
              <a:t>neutron </a:t>
            </a:r>
            <a:r>
              <a:rPr lang="fr-FR" b="1" dirty="0" err="1" smtClean="0"/>
              <a:t>induced</a:t>
            </a:r>
            <a:r>
              <a:rPr lang="fr-FR" b="1" dirty="0" smtClean="0"/>
              <a:t> </a:t>
            </a:r>
            <a:r>
              <a:rPr lang="fr-FR" b="1" dirty="0" err="1" smtClean="0"/>
              <a:t>reactions</a:t>
            </a:r>
            <a:r>
              <a:rPr lang="fr-FR" b="1" dirty="0"/>
              <a:t> </a:t>
            </a:r>
            <a:r>
              <a:rPr lang="fr-FR" dirty="0" smtClean="0"/>
              <a:t>for: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Scientific motivations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7" name="CasellaDiTesto 2"/>
          <p:cNvSpPr txBox="1"/>
          <p:nvPr/>
        </p:nvSpPr>
        <p:spPr>
          <a:xfrm>
            <a:off x="5120487" y="2704728"/>
            <a:ext cx="1243009" cy="30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Astrophysics</a:t>
            </a:r>
            <a:endParaRPr lang="it-IT" dirty="0"/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12530"/>
            <a:ext cx="6646947" cy="449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Ovale 5"/>
          <p:cNvSpPr/>
          <p:nvPr/>
        </p:nvSpPr>
        <p:spPr>
          <a:xfrm rot="19740000">
            <a:off x="1694238" y="3474708"/>
            <a:ext cx="3380859" cy="21298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6"/>
          <p:cNvSpPr/>
          <p:nvPr/>
        </p:nvSpPr>
        <p:spPr>
          <a:xfrm rot="19629961">
            <a:off x="4914339" y="2303749"/>
            <a:ext cx="1071535" cy="24031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7"/>
          <p:cNvSpPr txBox="1"/>
          <p:nvPr/>
        </p:nvSpPr>
        <p:spPr>
          <a:xfrm>
            <a:off x="1187353" y="1940710"/>
            <a:ext cx="1903633" cy="11160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it-IT" b="1" dirty="0" err="1" smtClean="0"/>
              <a:t>Nuclear</a:t>
            </a:r>
            <a:r>
              <a:rPr lang="it-IT" b="1" dirty="0" smtClean="0"/>
              <a:t> </a:t>
            </a:r>
            <a:r>
              <a:rPr lang="it-IT" b="1" dirty="0" err="1" smtClean="0"/>
              <a:t>Astrophysics</a:t>
            </a:r>
            <a:endParaRPr lang="it-IT" b="1" dirty="0" smtClean="0"/>
          </a:p>
          <a:p>
            <a:pPr algn="ctr"/>
            <a:r>
              <a:rPr lang="it-IT" sz="1600" dirty="0" smtClean="0"/>
              <a:t>(stellar </a:t>
            </a:r>
            <a:r>
              <a:rPr lang="it-IT" sz="1600" dirty="0" err="1" smtClean="0"/>
              <a:t>nucleosynthesis</a:t>
            </a:r>
            <a:r>
              <a:rPr lang="it-IT" sz="1600" dirty="0" smtClean="0"/>
              <a:t>)</a:t>
            </a:r>
          </a:p>
        </p:txBody>
      </p:sp>
      <p:cxnSp>
        <p:nvCxnSpPr>
          <p:cNvPr id="42" name="Connettore 2 9"/>
          <p:cNvCxnSpPr/>
          <p:nvPr/>
        </p:nvCxnSpPr>
        <p:spPr>
          <a:xfrm flipH="1" flipV="1">
            <a:off x="3013438" y="3062909"/>
            <a:ext cx="740208" cy="22647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12"/>
          <p:cNvSpPr txBox="1"/>
          <p:nvPr/>
        </p:nvSpPr>
        <p:spPr>
          <a:xfrm>
            <a:off x="3172358" y="1529083"/>
            <a:ext cx="2064730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Nuclear</a:t>
            </a:r>
            <a:r>
              <a:rPr lang="it-IT" b="1" dirty="0" smtClean="0"/>
              <a:t> Technology</a:t>
            </a:r>
          </a:p>
          <a:p>
            <a:pPr algn="ctr"/>
            <a:r>
              <a:rPr lang="it-IT" sz="1600" dirty="0" smtClean="0"/>
              <a:t>(</a:t>
            </a:r>
            <a:r>
              <a:rPr lang="it-IT" sz="1600" dirty="0" err="1" smtClean="0"/>
              <a:t>fission</a:t>
            </a:r>
            <a:r>
              <a:rPr lang="it-IT" sz="1600" dirty="0" smtClean="0"/>
              <a:t> </a:t>
            </a:r>
            <a:r>
              <a:rPr lang="it-IT" sz="1600" dirty="0" err="1" smtClean="0"/>
              <a:t>products</a:t>
            </a:r>
            <a:r>
              <a:rPr lang="it-IT" sz="1600" dirty="0" smtClean="0"/>
              <a:t> &amp;</a:t>
            </a:r>
          </a:p>
          <a:p>
            <a:pPr algn="ctr"/>
            <a:r>
              <a:rPr lang="it-IT" sz="1600" dirty="0" smtClean="0"/>
              <a:t>structural material)</a:t>
            </a:r>
          </a:p>
        </p:txBody>
      </p:sp>
      <p:sp>
        <p:nvSpPr>
          <p:cNvPr id="44" name="CasellaDiTesto 3"/>
          <p:cNvSpPr txBox="1"/>
          <p:nvPr/>
        </p:nvSpPr>
        <p:spPr>
          <a:xfrm>
            <a:off x="5460587" y="2674604"/>
            <a:ext cx="2070503" cy="881641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it-IT" b="1" dirty="0" err="1" smtClean="0"/>
              <a:t>Advanced</a:t>
            </a:r>
            <a:r>
              <a:rPr lang="it-IT" b="1" dirty="0" smtClean="0"/>
              <a:t> </a:t>
            </a:r>
            <a:r>
              <a:rPr lang="it-IT" b="1" dirty="0" err="1" smtClean="0"/>
              <a:t>nuclear</a:t>
            </a:r>
            <a:r>
              <a:rPr lang="it-IT" b="1" dirty="0" smtClean="0"/>
              <a:t> </a:t>
            </a:r>
            <a:r>
              <a:rPr lang="it-IT" b="1" dirty="0" err="1" smtClean="0"/>
              <a:t>reactors</a:t>
            </a:r>
            <a:endParaRPr lang="it-IT" b="1" dirty="0" smtClean="0"/>
          </a:p>
          <a:p>
            <a:pPr algn="ctr"/>
            <a:r>
              <a:rPr lang="it-IT" sz="1600" dirty="0" smtClean="0"/>
              <a:t>(</a:t>
            </a:r>
            <a:r>
              <a:rPr lang="it-IT" sz="1600" dirty="0" err="1" smtClean="0"/>
              <a:t>actinides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cxnSp>
        <p:nvCxnSpPr>
          <p:cNvPr id="45" name="Connettore 2 14"/>
          <p:cNvCxnSpPr/>
          <p:nvPr/>
        </p:nvCxnSpPr>
        <p:spPr>
          <a:xfrm>
            <a:off x="5625689" y="2420159"/>
            <a:ext cx="571902" cy="254445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17"/>
          <p:cNvCxnSpPr/>
          <p:nvPr/>
        </p:nvCxnSpPr>
        <p:spPr>
          <a:xfrm flipV="1">
            <a:off x="3753646" y="2379968"/>
            <a:ext cx="63720" cy="84119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e 20"/>
          <p:cNvSpPr/>
          <p:nvPr/>
        </p:nvSpPr>
        <p:spPr>
          <a:xfrm rot="19629961">
            <a:off x="1329418" y="4631859"/>
            <a:ext cx="482221" cy="1928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7"/>
          <p:cNvSpPr txBox="1"/>
          <p:nvPr/>
        </p:nvSpPr>
        <p:spPr>
          <a:xfrm>
            <a:off x="2347544" y="4531317"/>
            <a:ext cx="1903634" cy="4519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it-IT" b="1" dirty="0" err="1" smtClean="0"/>
              <a:t>Medical</a:t>
            </a:r>
            <a:r>
              <a:rPr lang="it-IT" b="1" dirty="0" smtClean="0"/>
              <a:t> </a:t>
            </a:r>
            <a:r>
              <a:rPr lang="it-IT" b="1" dirty="0" err="1" smtClean="0"/>
              <a:t>Physics</a:t>
            </a:r>
            <a:endParaRPr lang="it-IT" b="1" dirty="0" smtClean="0"/>
          </a:p>
        </p:txBody>
      </p:sp>
      <p:cxnSp>
        <p:nvCxnSpPr>
          <p:cNvPr id="36" name="Connettore 2 14"/>
          <p:cNvCxnSpPr>
            <a:endCxn id="35" idx="1"/>
          </p:cNvCxnSpPr>
          <p:nvPr/>
        </p:nvCxnSpPr>
        <p:spPr>
          <a:xfrm flipV="1">
            <a:off x="1594330" y="4757277"/>
            <a:ext cx="753214" cy="9873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17"/>
          <p:cNvCxnSpPr/>
          <p:nvPr/>
        </p:nvCxnSpPr>
        <p:spPr>
          <a:xfrm flipV="1">
            <a:off x="1594330" y="3062909"/>
            <a:ext cx="233020" cy="1448857"/>
          </a:xfrm>
          <a:prstGeom prst="straightConnector1">
            <a:avLst/>
          </a:prstGeom>
          <a:ln w="222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197591" y="3881397"/>
            <a:ext cx="3148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Fission: (</a:t>
            </a:r>
            <a:r>
              <a:rPr lang="en-US" sz="1600" b="1" dirty="0" err="1" smtClean="0">
                <a:solidFill>
                  <a:srgbClr val="000000"/>
                </a:solidFill>
              </a:rPr>
              <a:t>n,f</a:t>
            </a:r>
            <a:r>
              <a:rPr lang="en-US" sz="1600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      (actinides)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Capture: (</a:t>
            </a:r>
            <a:r>
              <a:rPr lang="en-US" sz="1600" dirty="0" err="1" smtClean="0">
                <a:solidFill>
                  <a:srgbClr val="000000"/>
                </a:solidFill>
              </a:rPr>
              <a:t>n,</a:t>
            </a:r>
            <a:r>
              <a:rPr lang="en-US" sz="16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       (medium-mass – actinides)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Charged particle: (</a:t>
            </a:r>
            <a:r>
              <a:rPr lang="en-US" sz="1600" dirty="0" err="1" smtClean="0">
                <a:solidFill>
                  <a:srgbClr val="000000"/>
                </a:solidFill>
              </a:rPr>
              <a:t>n,cp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52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3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4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55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  <p:sp>
        <p:nvSpPr>
          <p:cNvPr id="28" name="CasellaDiTesto 7"/>
          <p:cNvSpPr txBox="1"/>
          <p:nvPr/>
        </p:nvSpPr>
        <p:spPr>
          <a:xfrm>
            <a:off x="1193773" y="1947120"/>
            <a:ext cx="1903633" cy="1116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it-IT" sz="1600" dirty="0" smtClean="0"/>
          </a:p>
        </p:txBody>
      </p:sp>
    </p:spTree>
    <p:extLst>
      <p:ext uri="{BB962C8B-B14F-4D97-AF65-F5344CB8AC3E}">
        <p14:creationId xmlns:p14="http://schemas.microsoft.com/office/powerpoint/2010/main" val="267671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3" grpId="0" animBg="1"/>
      <p:bldP spid="44" grpId="0" animBg="1"/>
      <p:bldP spid="47" grpId="0" animBg="1"/>
      <p:bldP spid="35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it-IT" sz="3600" dirty="0" smtClean="0">
                <a:solidFill>
                  <a:srgbClr val="000090"/>
                </a:solidFill>
                <a:latin typeface="Calibri" pitchFamily="34" charset="0"/>
              </a:rPr>
              <a:t>New </a:t>
            </a:r>
            <a:r>
              <a:rPr lang="it-IT" sz="3600" dirty="0" err="1" smtClean="0">
                <a:solidFill>
                  <a:srgbClr val="000090"/>
                </a:solidFill>
                <a:latin typeface="Calibri" pitchFamily="34" charset="0"/>
              </a:rPr>
              <a:t>Spallation</a:t>
            </a:r>
            <a:r>
              <a:rPr lang="it-IT" sz="36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it-IT" sz="3600" dirty="0" smtClean="0">
                <a:solidFill>
                  <a:srgbClr val="000090"/>
                </a:solidFill>
                <a:latin typeface="Calibri" pitchFamily="34" charset="0"/>
              </a:rPr>
              <a:t>Target </a:t>
            </a:r>
            <a:r>
              <a:rPr lang="it-IT" sz="3600" dirty="0" smtClean="0">
                <a:solidFill>
                  <a:srgbClr val="000090"/>
                </a:solidFill>
                <a:latin typeface="Calibri" pitchFamily="34" charset="0"/>
              </a:rPr>
              <a:t>(</a:t>
            </a:r>
            <a:r>
              <a:rPr lang="it-IT" sz="3600" dirty="0" smtClean="0">
                <a:solidFill>
                  <a:srgbClr val="000090"/>
                </a:solidFill>
                <a:latin typeface="Calibri" pitchFamily="34" charset="0"/>
              </a:rPr>
              <a:t>Target 3)</a:t>
            </a:r>
            <a:endParaRPr lang="it-IT" sz="3600" b="1" dirty="0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7544" y="1295596"/>
            <a:ext cx="7738016" cy="166199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Characteristics: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«Core» in </a:t>
            </a:r>
            <a:r>
              <a:rPr lang="en-US" dirty="0" err="1" smtClean="0"/>
              <a:t>Pb</a:t>
            </a:r>
            <a:r>
              <a:rPr lang="en-US" dirty="0" smtClean="0"/>
              <a:t> is </a:t>
            </a:r>
            <a:r>
              <a:rPr lang="en-US" dirty="0" smtClean="0"/>
              <a:t>e</a:t>
            </a:r>
            <a:r>
              <a:rPr lang="en-US" dirty="0" smtClean="0"/>
              <a:t>ncapsulated in  Ti6Al4V container, water cooled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dirty="0" smtClean="0"/>
              <a:t> core </a:t>
            </a:r>
            <a:r>
              <a:rPr lang="en-US" dirty="0" smtClean="0"/>
              <a:t>is</a:t>
            </a:r>
            <a:r>
              <a:rPr lang="en-US" dirty="0" smtClean="0"/>
              <a:t> inserted in a </a:t>
            </a:r>
            <a:r>
              <a:rPr lang="en-US" dirty="0" err="1" smtClean="0"/>
              <a:t>Pb</a:t>
            </a:r>
            <a:r>
              <a:rPr lang="en-US" dirty="0" smtClean="0"/>
              <a:t> block gas cooled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external </a:t>
            </a:r>
            <a:r>
              <a:rPr lang="en-US" dirty="0" err="1" smtClean="0"/>
              <a:t>Pb</a:t>
            </a:r>
            <a:r>
              <a:rPr lang="en-US" dirty="0" smtClean="0"/>
              <a:t> block is shaped in order to maximize the neutron flux in EAR2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67544" y="3158747"/>
            <a:ext cx="8048410" cy="276998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Target 3 </a:t>
            </a:r>
            <a:r>
              <a:rPr lang="en-US" sz="2400" b="1" dirty="0" err="1" smtClean="0">
                <a:solidFill>
                  <a:srgbClr val="FF0000"/>
                </a:solidFill>
              </a:rPr>
              <a:t>vs</a:t>
            </a:r>
            <a:r>
              <a:rPr lang="en-US" sz="2400" b="1" dirty="0" smtClean="0">
                <a:solidFill>
                  <a:srgbClr val="FF0000"/>
                </a:solidFill>
              </a:rPr>
              <a:t> Target 2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The new target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avoids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the direct contact of the </a:t>
            </a:r>
            <a:r>
              <a:rPr lang="en-US" dirty="0" err="1" smtClean="0"/>
              <a:t>Pb</a:t>
            </a:r>
            <a:r>
              <a:rPr lang="en-US" dirty="0" smtClean="0"/>
              <a:t> core with water (erosion and corrosion)</a:t>
            </a:r>
            <a:r>
              <a:rPr lang="en-US" dirty="0" smtClean="0"/>
              <a:t>, minimizing the radioprotection problems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allows an higher proton beam power (almost double compared to target 2), without </a:t>
            </a:r>
            <a:r>
              <a:rPr lang="en-US" dirty="0" smtClean="0"/>
              <a:t>cooling problem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</a:t>
            </a:r>
            <a:r>
              <a:rPr lang="en-US" dirty="0" smtClean="0"/>
              <a:t>ptimizes the flux in EAR 2, it increases of more than a factor 2 (in EAR1 the flux will stay the same of target 2)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improves the </a:t>
            </a:r>
            <a:r>
              <a:rPr lang="en-US" dirty="0" smtClean="0"/>
              <a:t>beam resolution in EAR2</a:t>
            </a:r>
            <a:endParaRPr lang="en-US" dirty="0" smtClean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D6C380F-326D-3C40-9EE7-7FBAB095342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7" descr="tof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8" name="Gruppo 7"/>
          <p:cNvGrpSpPr/>
          <p:nvPr/>
        </p:nvGrpSpPr>
        <p:grpSpPr>
          <a:xfrm>
            <a:off x="2267" y="644364"/>
            <a:ext cx="5046083" cy="5431262"/>
            <a:chOff x="3022" y="476879"/>
            <a:chExt cx="6728111" cy="54312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8135" y="1043442"/>
              <a:ext cx="3605473" cy="43910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67452" y="2693948"/>
              <a:ext cx="15789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>
                  <a:solidFill>
                    <a:srgbClr val="FFC000"/>
                  </a:solidFill>
                  <a:latin typeface="Ubuntu" panose="020B0504030602030204" pitchFamily="34" charset="0"/>
                </a:rPr>
                <a:t>Ti-Pb</a:t>
              </a:r>
              <a:r>
                <a:rPr lang="en-GB" sz="1600" b="1" dirty="0">
                  <a:solidFill>
                    <a:srgbClr val="FFC000"/>
                  </a:solidFill>
                  <a:latin typeface="Ubuntu" panose="020B0504030602030204" pitchFamily="34" charset="0"/>
                </a:rPr>
                <a:t> core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0439" y="4205040"/>
              <a:ext cx="25419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>
                  <a:latin typeface="Ubuntu" panose="020B0504030602030204" pitchFamily="34" charset="0"/>
                </a:rPr>
                <a:t>External </a:t>
              </a:r>
              <a:r>
                <a:rPr lang="en-GB" sz="1600" b="1" dirty="0" err="1">
                  <a:latin typeface="Ubuntu" panose="020B0504030602030204" pitchFamily="34" charset="0"/>
                </a:rPr>
                <a:t>Pb</a:t>
              </a:r>
              <a:r>
                <a:rPr lang="en-GB" sz="1600" b="1" dirty="0">
                  <a:latin typeface="Ubuntu" panose="020B0504030602030204" pitchFamily="34" charset="0"/>
                </a:rPr>
                <a:t> block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3009" y="3451602"/>
              <a:ext cx="135776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SS vessel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74305">
              <a:off x="4884057" y="2817800"/>
              <a:ext cx="9913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>
                  <a:solidFill>
                    <a:srgbClr val="FF0000"/>
                  </a:solidFill>
                  <a:latin typeface="Ubuntu" panose="020B0504030602030204" pitchFamily="34" charset="0"/>
                </a:rPr>
                <a:t>Beam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22" y="1248660"/>
              <a:ext cx="15991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Horizontal</a:t>
              </a:r>
            </a:p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moderator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20050" y="1521376"/>
              <a:ext cx="13007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Water cooling</a:t>
              </a:r>
            </a:p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system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54231" y="5323365"/>
              <a:ext cx="181195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>
                  <a:latin typeface="Ubuntu" panose="020B0504030602030204" pitchFamily="34" charset="0"/>
                </a:rPr>
                <a:t>Gas cooling</a:t>
              </a:r>
            </a:p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system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2735404" y="1043442"/>
              <a:ext cx="236811" cy="6127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959902" y="1818675"/>
              <a:ext cx="459213" cy="50809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702841" y="1890563"/>
              <a:ext cx="395505" cy="2324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4327178" y="3042362"/>
              <a:ext cx="1058512" cy="1225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48758" y="3298062"/>
              <a:ext cx="565584" cy="2885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108346" y="4733087"/>
              <a:ext cx="218832" cy="6056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41852" y="5136196"/>
              <a:ext cx="324954" cy="25215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40069" y="5216545"/>
              <a:ext cx="150805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 err="1">
                  <a:latin typeface="Ubuntu" panose="020B0504030602030204" pitchFamily="34" charset="0"/>
                </a:rPr>
                <a:t>Anticreep</a:t>
              </a:r>
              <a:endParaRPr lang="en-GB" sz="1600" b="1" dirty="0">
                <a:latin typeface="Ubuntu" panose="020B0504030602030204" pitchFamily="34" charset="0"/>
              </a:endParaRPr>
            </a:p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structure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1681536" y="4841324"/>
              <a:ext cx="551842" cy="3752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710206" y="1142244"/>
              <a:ext cx="522517" cy="5700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584017" y="714368"/>
              <a:ext cx="21471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Stainless steel</a:t>
              </a:r>
            </a:p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tank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40605" y="3773811"/>
              <a:ext cx="1903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>
                  <a:solidFill>
                    <a:srgbClr val="000000"/>
                  </a:solidFill>
                  <a:latin typeface="Ubuntu" panose="020B0504030602030204" pitchFamily="34" charset="0"/>
                </a:rPr>
                <a:t>Be stiffeners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>
              <a:off x="3458330" y="3201945"/>
              <a:ext cx="499294" cy="636245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436635" y="2799101"/>
              <a:ext cx="12997" cy="971518"/>
            </a:xfrm>
            <a:prstGeom prst="line">
              <a:avLst/>
            </a:prstGeom>
            <a:ln w="1905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234746" y="476879"/>
              <a:ext cx="15991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b="1">
                  <a:latin typeface="Ubuntu" panose="020B0504030602030204" pitchFamily="34" charset="0"/>
                </a:rPr>
                <a:t>Vertical</a:t>
              </a:r>
            </a:p>
            <a:p>
              <a:pPr algn="ctr"/>
              <a:r>
                <a:rPr lang="en-GB" sz="1600" b="1" dirty="0">
                  <a:latin typeface="Ubuntu" panose="020B0504030602030204" pitchFamily="34" charset="0"/>
                </a:rPr>
                <a:t>moderator</a:t>
              </a:r>
            </a:p>
          </p:txBody>
        </p:sp>
      </p:grpSp>
      <p:pic>
        <p:nvPicPr>
          <p:cNvPr id="3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39" y="909000"/>
            <a:ext cx="3307500" cy="5040000"/>
          </a:xfrm>
          <a:prstGeom prst="rect">
            <a:avLst/>
          </a:prstGeom>
        </p:spPr>
      </p:pic>
      <p:sp>
        <p:nvSpPr>
          <p:cNvPr id="31" name="Rectangle 1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it-IT" sz="3000" dirty="0" err="1" smtClean="0">
                <a:solidFill>
                  <a:srgbClr val="3861AA"/>
                </a:solidFill>
                <a:latin typeface="Calibri" pitchFamily="34" charset="0"/>
              </a:rPr>
              <a:t>n_TOF</a:t>
            </a:r>
            <a:r>
              <a:rPr lang="it-IT" sz="3000" dirty="0" smtClean="0">
                <a:solidFill>
                  <a:srgbClr val="3861AA"/>
                </a:solidFill>
                <a:latin typeface="Calibri" pitchFamily="34" charset="0"/>
              </a:rPr>
              <a:t> long-</a:t>
            </a:r>
            <a:r>
              <a:rPr lang="it-IT" sz="3000" dirty="0" err="1" smtClean="0">
                <a:solidFill>
                  <a:srgbClr val="3861AA"/>
                </a:solidFill>
                <a:latin typeface="Calibri" pitchFamily="34" charset="0"/>
              </a:rPr>
              <a:t>range</a:t>
            </a:r>
            <a:r>
              <a:rPr lang="it-IT" sz="3000" dirty="0" smtClean="0">
                <a:solidFill>
                  <a:srgbClr val="3861AA"/>
                </a:solidFill>
                <a:latin typeface="Calibri" pitchFamily="34" charset="0"/>
              </a:rPr>
              <a:t> </a:t>
            </a:r>
            <a:r>
              <a:rPr lang="it-IT" sz="3000" dirty="0" err="1" smtClean="0">
                <a:solidFill>
                  <a:srgbClr val="3861AA"/>
                </a:solidFill>
                <a:latin typeface="Calibri" pitchFamily="34" charset="0"/>
              </a:rPr>
              <a:t>plan</a:t>
            </a:r>
            <a:endParaRPr lang="en-GB" sz="3000" dirty="0">
              <a:solidFill>
                <a:srgbClr val="3861AA"/>
              </a:solidFill>
              <a:latin typeface="Calibri" pitchFamily="34" charset="0"/>
            </a:endParaRPr>
          </a:p>
        </p:txBody>
      </p:sp>
      <p:sp>
        <p:nvSpPr>
          <p:cNvPr id="34" name="Rectangle 16"/>
          <p:cNvSpPr/>
          <p:nvPr/>
        </p:nvSpPr>
        <p:spPr>
          <a:xfrm flipV="1">
            <a:off x="0" y="6215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6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7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38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3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GB" sz="3600" b="1" dirty="0" smtClean="0">
                <a:latin typeface="Calibri" pitchFamily="34" charset="0"/>
              </a:rPr>
              <a:t>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Phase 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IV: Fission recycling</a:t>
            </a:r>
            <a:endParaRPr lang="it-IT" sz="3600" b="1" dirty="0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3544" y="765770"/>
            <a:ext cx="840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neutron-induced fission can open a new frontier on the study of r-process.</a:t>
            </a:r>
          </a:p>
          <a:p>
            <a:pPr algn="just"/>
            <a:r>
              <a:rPr lang="en-US" dirty="0" smtClean="0"/>
              <a:t>It has been demonstrated </a:t>
            </a:r>
            <a:r>
              <a:rPr lang="it-IT" dirty="0" smtClean="0"/>
              <a:t>(</a:t>
            </a:r>
            <a:r>
              <a:rPr lang="it-IT" dirty="0" err="1" smtClean="0"/>
              <a:t>Panov</a:t>
            </a:r>
            <a:r>
              <a:rPr lang="it-IT" dirty="0" smtClean="0"/>
              <a:t> &amp; </a:t>
            </a:r>
            <a:r>
              <a:rPr lang="it-IT" dirty="0" err="1" smtClean="0"/>
              <a:t>Thielemann</a:t>
            </a:r>
            <a:r>
              <a:rPr lang="it-IT" dirty="0" smtClean="0"/>
              <a:t> 2003, </a:t>
            </a:r>
            <a:r>
              <a:rPr lang="es-ES" dirty="0" smtClean="0"/>
              <a:t>2004; Martínez-Pinedo et al. 2007)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n-US" b="1" dirty="0" smtClean="0"/>
              <a:t>neutron-induced fission </a:t>
            </a:r>
            <a:r>
              <a:rPr lang="en-US" dirty="0" smtClean="0"/>
              <a:t>is more important than beta-delayed </a:t>
            </a:r>
            <a:r>
              <a:rPr lang="it-IT" dirty="0" err="1" smtClean="0"/>
              <a:t>fission</a:t>
            </a:r>
            <a:r>
              <a:rPr lang="it-IT" dirty="0" smtClean="0"/>
              <a:t> in </a:t>
            </a:r>
            <a:r>
              <a:rPr lang="it-IT" dirty="0" err="1" smtClean="0"/>
              <a:t>r-process</a:t>
            </a:r>
            <a:r>
              <a:rPr lang="it-IT" dirty="0" smtClean="0"/>
              <a:t> </a:t>
            </a:r>
            <a:r>
              <a:rPr lang="it-IT" dirty="0" err="1" smtClean="0"/>
              <a:t>nucleosynthesis</a:t>
            </a:r>
            <a:r>
              <a:rPr lang="es-ES" dirty="0" smtClean="0"/>
              <a:t>.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61" y="2902588"/>
            <a:ext cx="5030278" cy="2564479"/>
          </a:xfrm>
          <a:prstGeom prst="rect">
            <a:avLst/>
          </a:prstGeom>
        </p:spPr>
      </p:pic>
      <p:sp>
        <p:nvSpPr>
          <p:cNvPr id="12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596555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A6018347-2139-0146-AEEA-BEEC9FA18E66}" type="slidenum">
              <a:rPr lang="en-US" sz="1200">
                <a:solidFill>
                  <a:srgbClr val="898989"/>
                </a:solidFill>
              </a:rPr>
              <a:pPr/>
              <a:t>32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7" descr="tof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8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UCLEAR MASSES AND THEIR IMPACT IN R-PROCESS NUCLEOSYNTHES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400" y="1143000"/>
            <a:ext cx="7823200" cy="4572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314700" y="4978400"/>
            <a:ext cx="177163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Neutron Capture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352800" y="5016500"/>
            <a:ext cx="201850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Neutron Freeze out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340100" y="5016500"/>
            <a:ext cx="209602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-decay, fission, etc.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327400" y="5029200"/>
            <a:ext cx="21160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-decay, fission, etc. </a:t>
            </a:r>
            <a:endParaRPr lang="en-US" dirty="0"/>
          </a:p>
        </p:txBody>
      </p:sp>
      <p:sp>
        <p:nvSpPr>
          <p:cNvPr id="12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4" name="Picture 17" descr="tof_sm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  <p:sp>
        <p:nvSpPr>
          <p:cNvPr id="17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GB" sz="3600" b="1" dirty="0" smtClean="0">
                <a:latin typeface="Calibri" pitchFamily="34" charset="0"/>
              </a:rPr>
              <a:t> 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r-process: 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Fission recycling</a:t>
            </a:r>
            <a:endParaRPr lang="it-IT" sz="3600" b="1" dirty="0">
              <a:solidFill>
                <a:srgbClr val="000000"/>
              </a:solidFill>
            </a:endParaRPr>
          </a:p>
        </p:txBody>
      </p:sp>
      <p:sp>
        <p:nvSpPr>
          <p:cNvPr id="19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2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0" y="1622750"/>
            <a:ext cx="865649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6" name="Figura a mano libera 5"/>
          <p:cNvSpPr/>
          <p:nvPr/>
        </p:nvSpPr>
        <p:spPr>
          <a:xfrm>
            <a:off x="227247" y="1599707"/>
            <a:ext cx="6005823" cy="3700885"/>
          </a:xfrm>
          <a:custGeom>
            <a:avLst/>
            <a:gdLst>
              <a:gd name="connsiteX0" fmla="*/ 10822 w 6005823"/>
              <a:gd name="connsiteY0" fmla="*/ 3700885 h 3700885"/>
              <a:gd name="connsiteX1" fmla="*/ 1964067 w 6005823"/>
              <a:gd name="connsiteY1" fmla="*/ 2483489 h 3700885"/>
              <a:gd name="connsiteX2" fmla="*/ 2954216 w 6005823"/>
              <a:gd name="connsiteY2" fmla="*/ 1747640 h 3700885"/>
              <a:gd name="connsiteX3" fmla="*/ 4858765 w 6005823"/>
              <a:gd name="connsiteY3" fmla="*/ 719617 h 3700885"/>
              <a:gd name="connsiteX4" fmla="*/ 5237510 w 6005823"/>
              <a:gd name="connsiteY4" fmla="*/ 589761 h 3700885"/>
              <a:gd name="connsiteX5" fmla="*/ 6005823 w 6005823"/>
              <a:gd name="connsiteY5" fmla="*/ 5411 h 3700885"/>
              <a:gd name="connsiteX6" fmla="*/ 0 w 6005823"/>
              <a:gd name="connsiteY6" fmla="*/ 0 h 3700885"/>
              <a:gd name="connsiteX7" fmla="*/ 10822 w 6005823"/>
              <a:gd name="connsiteY7" fmla="*/ 3700885 h 37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5823" h="3700885">
                <a:moveTo>
                  <a:pt x="10822" y="3700885"/>
                </a:moveTo>
                <a:lnTo>
                  <a:pt x="1964067" y="2483489"/>
                </a:lnTo>
                <a:lnTo>
                  <a:pt x="2954216" y="1747640"/>
                </a:lnTo>
                <a:lnTo>
                  <a:pt x="4858765" y="719617"/>
                </a:lnTo>
                <a:lnTo>
                  <a:pt x="5237510" y="589761"/>
                </a:lnTo>
                <a:lnTo>
                  <a:pt x="6005823" y="5411"/>
                </a:lnTo>
                <a:lnTo>
                  <a:pt x="0" y="0"/>
                </a:lnTo>
                <a:cubicBezTo>
                  <a:pt x="3607" y="1233628"/>
                  <a:pt x="7215" y="2467257"/>
                  <a:pt x="10822" y="37008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Figura a mano libera 6"/>
          <p:cNvSpPr/>
          <p:nvPr/>
        </p:nvSpPr>
        <p:spPr>
          <a:xfrm>
            <a:off x="1509572" y="2875760"/>
            <a:ext cx="7412591" cy="3635957"/>
          </a:xfrm>
          <a:custGeom>
            <a:avLst/>
            <a:gdLst>
              <a:gd name="connsiteX0" fmla="*/ 0 w 7412591"/>
              <a:gd name="connsiteY0" fmla="*/ 3619726 h 3635957"/>
              <a:gd name="connsiteX1" fmla="*/ 0 w 7412591"/>
              <a:gd name="connsiteY1" fmla="*/ 3619726 h 3635957"/>
              <a:gd name="connsiteX2" fmla="*/ 4425912 w 7412591"/>
              <a:gd name="connsiteY2" fmla="*/ 1385127 h 3635957"/>
              <a:gd name="connsiteX3" fmla="*/ 7407181 w 7412591"/>
              <a:gd name="connsiteY3" fmla="*/ 0 h 3635957"/>
              <a:gd name="connsiteX4" fmla="*/ 7412591 w 7412591"/>
              <a:gd name="connsiteY4" fmla="*/ 3635957 h 3635957"/>
              <a:gd name="connsiteX5" fmla="*/ 0 w 7412591"/>
              <a:gd name="connsiteY5" fmla="*/ 3619726 h 363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2591" h="3635957">
                <a:moveTo>
                  <a:pt x="0" y="3619726"/>
                </a:moveTo>
                <a:lnTo>
                  <a:pt x="0" y="3619726"/>
                </a:lnTo>
                <a:lnTo>
                  <a:pt x="4425912" y="1385127"/>
                </a:lnTo>
                <a:lnTo>
                  <a:pt x="7407181" y="0"/>
                </a:lnTo>
                <a:cubicBezTo>
                  <a:pt x="7408984" y="1211986"/>
                  <a:pt x="7410788" y="2423971"/>
                  <a:pt x="7412591" y="3635957"/>
                </a:cubicBezTo>
                <a:lnTo>
                  <a:pt x="0" y="36197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419872" y="5013176"/>
            <a:ext cx="56166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254061"/>
                </a:solidFill>
              </a:rPr>
              <a:t>Consequences:    </a:t>
            </a:r>
            <a:endParaRPr lang="en-US" sz="2800" dirty="0" smtClean="0">
              <a:solidFill>
                <a:srgbClr val="25406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dirty="0" smtClean="0">
                <a:solidFill>
                  <a:srgbClr val="254061"/>
                </a:solidFill>
              </a:rPr>
              <a:t>modification </a:t>
            </a:r>
            <a:r>
              <a:rPr lang="en-US" dirty="0">
                <a:solidFill>
                  <a:srgbClr val="254061"/>
                </a:solidFill>
              </a:rPr>
              <a:t>of the A~130 r-process abundance peak </a:t>
            </a:r>
            <a:endParaRPr lang="en-US" dirty="0" smtClean="0">
              <a:solidFill>
                <a:srgbClr val="25406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US" dirty="0" smtClean="0">
                <a:solidFill>
                  <a:srgbClr val="254061"/>
                </a:solidFill>
              </a:rPr>
              <a:t>fission </a:t>
            </a:r>
            <a:r>
              <a:rPr lang="en-US" dirty="0">
                <a:solidFill>
                  <a:srgbClr val="254061"/>
                </a:solidFill>
              </a:rPr>
              <a:t>products can be seed for additional r-processing up to A~250 fission again </a:t>
            </a:r>
            <a:endParaRPr lang="it-IT" dirty="0">
              <a:solidFill>
                <a:srgbClr val="25406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403236" y="6291635"/>
            <a:ext cx="29422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rgbClr val="0000FF"/>
                </a:solidFill>
              </a:rPr>
              <a:t>F</a:t>
            </a:r>
            <a:r>
              <a:rPr lang="it-IT" sz="3200" b="1" dirty="0" err="1" smtClean="0">
                <a:solidFill>
                  <a:srgbClr val="0000FF"/>
                </a:solidFill>
              </a:rPr>
              <a:t>ission</a:t>
            </a:r>
            <a:r>
              <a:rPr lang="it-IT" sz="3200" b="1" dirty="0" smtClean="0">
                <a:solidFill>
                  <a:srgbClr val="0000FF"/>
                </a:solidFill>
              </a:rPr>
              <a:t> </a:t>
            </a:r>
            <a:r>
              <a:rPr lang="it-IT" sz="3200" b="1" dirty="0" err="1">
                <a:solidFill>
                  <a:srgbClr val="0000FF"/>
                </a:solidFill>
              </a:rPr>
              <a:t>recycling</a:t>
            </a:r>
            <a:endParaRPr lang="it-IT" sz="3200" b="1" dirty="0">
              <a:solidFill>
                <a:srgbClr val="0000FF"/>
              </a:solidFill>
            </a:endParaRPr>
          </a:p>
        </p:txBody>
      </p:sp>
      <p:sp>
        <p:nvSpPr>
          <p:cNvPr id="22" name="Freccia curva 21"/>
          <p:cNvSpPr/>
          <p:nvPr/>
        </p:nvSpPr>
        <p:spPr>
          <a:xfrm rot="10800000">
            <a:off x="5481012" y="6165304"/>
            <a:ext cx="864096" cy="592907"/>
          </a:xfrm>
          <a:prstGeom prst="ben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Freccia curva 25"/>
          <p:cNvSpPr/>
          <p:nvPr/>
        </p:nvSpPr>
        <p:spPr>
          <a:xfrm>
            <a:off x="2559377" y="5355532"/>
            <a:ext cx="856893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1122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GB" sz="3600" b="1" dirty="0" smtClean="0">
                <a:latin typeface="Calibri" pitchFamily="34" charset="0"/>
              </a:rPr>
              <a:t>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Phase 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IV: Fission recycling</a:t>
            </a:r>
            <a:endParaRPr lang="it-IT" sz="3600" b="1" dirty="0">
              <a:solidFill>
                <a:srgbClr val="000000"/>
              </a:solidFill>
            </a:endParaRPr>
          </a:p>
        </p:txBody>
      </p:sp>
      <p:sp>
        <p:nvSpPr>
          <p:cNvPr id="27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13544" y="765770"/>
            <a:ext cx="840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neutron-induced fission can open a new frontier on the study of r-process.</a:t>
            </a:r>
          </a:p>
          <a:p>
            <a:pPr algn="just"/>
            <a:r>
              <a:rPr lang="en-US" dirty="0" smtClean="0"/>
              <a:t>It has been demonstrated </a:t>
            </a:r>
            <a:r>
              <a:rPr lang="it-IT" dirty="0" smtClean="0"/>
              <a:t>(</a:t>
            </a:r>
            <a:r>
              <a:rPr lang="it-IT" dirty="0" err="1" smtClean="0"/>
              <a:t>Panov</a:t>
            </a:r>
            <a:r>
              <a:rPr lang="it-IT" dirty="0" smtClean="0"/>
              <a:t> &amp; </a:t>
            </a:r>
            <a:r>
              <a:rPr lang="it-IT" dirty="0" err="1" smtClean="0"/>
              <a:t>Thielemann</a:t>
            </a:r>
            <a:r>
              <a:rPr lang="it-IT" dirty="0" smtClean="0"/>
              <a:t> 2003, </a:t>
            </a:r>
            <a:r>
              <a:rPr lang="es-ES" dirty="0" smtClean="0"/>
              <a:t>2004; Martínez-Pinedo et al. 2007)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n-US" b="1" dirty="0" smtClean="0"/>
              <a:t>neutron-induced fission </a:t>
            </a:r>
            <a:r>
              <a:rPr lang="en-US" dirty="0" smtClean="0"/>
              <a:t>is more important than beta-delayed </a:t>
            </a:r>
            <a:r>
              <a:rPr lang="it-IT" dirty="0" err="1" smtClean="0"/>
              <a:t>fission</a:t>
            </a:r>
            <a:r>
              <a:rPr lang="it-IT" dirty="0" smtClean="0"/>
              <a:t> in </a:t>
            </a:r>
            <a:r>
              <a:rPr lang="it-IT" dirty="0" err="1" smtClean="0"/>
              <a:t>r-process</a:t>
            </a:r>
            <a:r>
              <a:rPr lang="it-IT" dirty="0" smtClean="0"/>
              <a:t> </a:t>
            </a:r>
            <a:r>
              <a:rPr lang="it-IT" dirty="0" err="1" smtClean="0"/>
              <a:t>nucleosynthesis</a:t>
            </a:r>
            <a:r>
              <a:rPr lang="es-ES" dirty="0" smtClean="0"/>
              <a:t>.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24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2280854" y="1196752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2133600" y="5105400"/>
            <a:ext cx="3276600" cy="990600"/>
          </a:xfrm>
          <a:prstGeom prst="roundRect">
            <a:avLst>
              <a:gd name="adj" fmla="val 16667"/>
            </a:avLst>
          </a:prstGeom>
          <a:noFill/>
          <a:ln w="38100" cap="sq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27" name="Freccia a destra 26"/>
          <p:cNvSpPr/>
          <p:nvPr/>
        </p:nvSpPr>
        <p:spPr>
          <a:xfrm>
            <a:off x="395536" y="1196752"/>
            <a:ext cx="288032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6"/>
          <p:cNvSpPr txBox="1"/>
          <p:nvPr/>
        </p:nvSpPr>
        <p:spPr>
          <a:xfrm>
            <a:off x="758104" y="1124744"/>
            <a:ext cx="7774336" cy="415498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8775" lvl="0" indent="-358775" algn="just">
              <a:spcAft>
                <a:spcPts val="1200"/>
              </a:spcAft>
              <a:buFont typeface="Wingdings" pitchFamily="2" charset="2"/>
              <a:buChar char="q"/>
              <a:defRPr/>
            </a:pP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There is need of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accurate new data</a:t>
            </a:r>
            <a:r>
              <a:rPr lang="en-GB" sz="16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on neutron cross-section for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Nuclear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Astrophysics.</a:t>
            </a:r>
          </a:p>
          <a:p>
            <a:pPr marL="358775" indent="-358775" algn="just">
              <a:spcAft>
                <a:spcPts val="1200"/>
              </a:spcAft>
              <a:buFont typeface="Wingdings" pitchFamily="2" charset="2"/>
              <a:buChar char="q"/>
              <a:defRPr/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The combination of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excellent resolution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unique brightness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low background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allows to collect at n_TOF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high-accuracy data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, in some cases for the </a:t>
            </a:r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first time </a:t>
            </a:r>
            <a:r>
              <a:rPr lang="en-US" sz="1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ever</a:t>
            </a:r>
            <a:r>
              <a:rPr 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. </a:t>
            </a:r>
            <a:endParaRPr lang="en-GB" sz="1600" b="1" dirty="0" smtClean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358775" indent="-358775" algn="just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  <a:defRPr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Since 2001, </a:t>
            </a:r>
            <a:r>
              <a:rPr lang="en-US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n_TOF@CERN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has provided an important contribution on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capture cross section measurements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for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stellar </a:t>
            </a:r>
            <a:r>
              <a:rPr lang="en-US" sz="16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nucleosynthesis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  <a:r>
              <a:rPr lang="en-US" sz="1600" dirty="0" smtClean="0">
                <a:latin typeface="Century Gothic"/>
                <a:cs typeface="Century Gothic"/>
                <a:hlinkClick r:id="rId3"/>
              </a:rPr>
              <a:t>https</a:t>
            </a:r>
            <a:r>
              <a:rPr lang="en-US" sz="1600" dirty="0">
                <a:latin typeface="Century Gothic"/>
                <a:cs typeface="Century Gothic"/>
                <a:hlinkClick r:id="rId3"/>
              </a:rPr>
              <a:t>://twiki.cern.ch/twiki/bin/view/NTOFPublic/DataDissemination</a:t>
            </a:r>
            <a:endParaRPr lang="en-US" sz="16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58775" indent="-358775" algn="just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  <a:defRPr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 second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experimental area (EAR2) at 20 m flight path 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has made possible to 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perform very challenging measurements of interest for Nuclear Astrophysics, on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short-lived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radionuclides, on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sub-mg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samples, and on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low cross section</a:t>
            </a:r>
            <a:r>
              <a:rPr lang="en-GB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reactions</a:t>
            </a:r>
            <a:r>
              <a:rPr lang="en-GB" sz="16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marL="358775" indent="-358775" algn="just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  <a:defRPr/>
            </a:pP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 new spallation target will be installed before 2020, for the experimental program in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Nuclear Astrophysics (and more) in the next decade</a:t>
            </a:r>
            <a:r>
              <a:rPr lang="en-US" sz="1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 14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 err="1" smtClean="0">
                <a:solidFill>
                  <a:srgbClr val="3861AA"/>
                </a:solidFill>
                <a:latin typeface="Calibri" pitchFamily="34" charset="0"/>
              </a:rPr>
              <a:t>Conclusion</a:t>
            </a:r>
            <a:endParaRPr lang="en-GB" sz="3000" dirty="0">
              <a:solidFill>
                <a:srgbClr val="3861AA"/>
              </a:solidFill>
              <a:latin typeface="Calibri" pitchFamily="34" charset="0"/>
            </a:endParaRPr>
          </a:p>
        </p:txBody>
      </p:sp>
      <p:sp>
        <p:nvSpPr>
          <p:cNvPr id="12" name="Rectangle 16"/>
          <p:cNvSpPr/>
          <p:nvPr/>
        </p:nvSpPr>
        <p:spPr>
          <a:xfrm flipV="1">
            <a:off x="0" y="6215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0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4.64724E-6 L 0.00017 0.0943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9437 L 0.00069 0.22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229 L 0.00104 0.3650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35692 L 0.00052 0.5230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7" grpId="1" animBg="1"/>
      <p:bldP spid="27" grpId="2" animBg="1"/>
      <p:bldP spid="27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16"/>
          <p:cNvSpPr txBox="1">
            <a:spLocks noChangeArrowheads="1"/>
          </p:cNvSpPr>
          <p:nvPr/>
        </p:nvSpPr>
        <p:spPr bwMode="auto">
          <a:xfrm>
            <a:off x="7339013" y="2962350"/>
            <a:ext cx="1641475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762000" eaLnBrk="0" hangingPunct="0"/>
            <a:r>
              <a:rPr lang="de-DE" sz="2000" b="1">
                <a:solidFill>
                  <a:schemeClr val="bg1"/>
                </a:solidFill>
                <a:latin typeface="Comic Sans MS" pitchFamily="66" charset="0"/>
              </a:rPr>
              <a:t>H   30 000</a:t>
            </a:r>
          </a:p>
          <a:p>
            <a:pPr defTabSz="762000" eaLnBrk="0" hangingPunct="0"/>
            <a:r>
              <a:rPr lang="de-DE" sz="2000" b="1">
                <a:solidFill>
                  <a:schemeClr val="bg1"/>
                </a:solidFill>
                <a:latin typeface="Comic Sans MS" pitchFamily="66" charset="0"/>
              </a:rPr>
              <a:t>C         10</a:t>
            </a:r>
          </a:p>
          <a:p>
            <a:pPr defTabSz="762000" eaLnBrk="0" hangingPunct="0"/>
            <a:r>
              <a:rPr lang="de-DE" sz="2000" b="1">
                <a:solidFill>
                  <a:schemeClr val="bg1"/>
                </a:solidFill>
                <a:latin typeface="Comic Sans MS" pitchFamily="66" charset="0"/>
              </a:rPr>
              <a:t>Fe         1</a:t>
            </a:r>
          </a:p>
          <a:p>
            <a:pPr defTabSz="762000" eaLnBrk="0" hangingPunct="0"/>
            <a:r>
              <a:rPr lang="de-DE" sz="2000" b="1">
                <a:solidFill>
                  <a:schemeClr val="bg1"/>
                </a:solidFill>
                <a:latin typeface="Comic Sans MS" pitchFamily="66" charset="0"/>
              </a:rPr>
              <a:t>Au   2 10</a:t>
            </a:r>
            <a:r>
              <a:rPr lang="de-DE" sz="2000" b="1" baseline="30000">
                <a:solidFill>
                  <a:schemeClr val="bg1"/>
                </a:solidFill>
                <a:latin typeface="Comic Sans MS" pitchFamily="66" charset="0"/>
              </a:rPr>
              <a:t>-7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961220"/>
            <a:ext cx="9144000" cy="5132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ine 116"/>
          <p:cNvSpPr>
            <a:spLocks noChangeShapeType="1"/>
          </p:cNvSpPr>
          <p:nvPr/>
        </p:nvSpPr>
        <p:spPr bwMode="auto">
          <a:xfrm flipH="1">
            <a:off x="7153274" y="3443957"/>
            <a:ext cx="9525" cy="12207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" name="Picture 97" descr="solab_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70821"/>
            <a:ext cx="8864600" cy="4368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Line 98"/>
          <p:cNvSpPr>
            <a:spLocks noChangeShapeType="1"/>
          </p:cNvSpPr>
          <p:nvPr/>
        </p:nvSpPr>
        <p:spPr bwMode="auto">
          <a:xfrm>
            <a:off x="1708150" y="1621507"/>
            <a:ext cx="0" cy="1384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Text Box 99"/>
          <p:cNvSpPr txBox="1">
            <a:spLocks noChangeArrowheads="1"/>
          </p:cNvSpPr>
          <p:nvPr/>
        </p:nvSpPr>
        <p:spPr bwMode="auto">
          <a:xfrm>
            <a:off x="1065213" y="1091282"/>
            <a:ext cx="796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Gap</a:t>
            </a:r>
            <a:br>
              <a:rPr lang="en-US" sz="1400" b="1" dirty="0">
                <a:solidFill>
                  <a:srgbClr val="FF0000"/>
                </a:solidFill>
              </a:rPr>
            </a:br>
            <a:r>
              <a:rPr lang="en-US" sz="1400" b="1" dirty="0" err="1">
                <a:solidFill>
                  <a:srgbClr val="FF0000"/>
                </a:solidFill>
              </a:rPr>
              <a:t>B,Be,Li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9" name="Line 102"/>
          <p:cNvSpPr>
            <a:spLocks noChangeShapeType="1"/>
          </p:cNvSpPr>
          <p:nvPr/>
        </p:nvSpPr>
        <p:spPr bwMode="auto">
          <a:xfrm flipH="1">
            <a:off x="1820863" y="1465932"/>
            <a:ext cx="201612" cy="1249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103"/>
          <p:cNvSpPr>
            <a:spLocks noChangeShapeType="1"/>
          </p:cNvSpPr>
          <p:nvPr/>
        </p:nvSpPr>
        <p:spPr bwMode="auto">
          <a:xfrm flipH="1">
            <a:off x="1946275" y="1377032"/>
            <a:ext cx="349250" cy="12350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104"/>
          <p:cNvSpPr>
            <a:spLocks noChangeShapeType="1"/>
          </p:cNvSpPr>
          <p:nvPr/>
        </p:nvSpPr>
        <p:spPr bwMode="auto">
          <a:xfrm flipH="1">
            <a:off x="2057400" y="1423069"/>
            <a:ext cx="673100" cy="13414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105"/>
          <p:cNvSpPr>
            <a:spLocks noChangeShapeType="1"/>
          </p:cNvSpPr>
          <p:nvPr/>
        </p:nvSpPr>
        <p:spPr bwMode="auto">
          <a:xfrm flipH="1">
            <a:off x="2182813" y="1442119"/>
            <a:ext cx="955675" cy="14874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106"/>
          <p:cNvSpPr>
            <a:spLocks noChangeShapeType="1"/>
          </p:cNvSpPr>
          <p:nvPr/>
        </p:nvSpPr>
        <p:spPr bwMode="auto">
          <a:xfrm flipH="1">
            <a:off x="2605088" y="1473869"/>
            <a:ext cx="1263650" cy="18367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107"/>
          <p:cNvSpPr>
            <a:spLocks noChangeShapeType="1"/>
          </p:cNvSpPr>
          <p:nvPr/>
        </p:nvSpPr>
        <p:spPr bwMode="auto">
          <a:xfrm>
            <a:off x="3106738" y="3986882"/>
            <a:ext cx="0" cy="6858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Text Box 108"/>
          <p:cNvSpPr txBox="1">
            <a:spLocks noChangeArrowheads="1"/>
          </p:cNvSpPr>
          <p:nvPr/>
        </p:nvSpPr>
        <p:spPr bwMode="auto">
          <a:xfrm>
            <a:off x="2700338" y="4637757"/>
            <a:ext cx="754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9900"/>
                </a:solidFill>
              </a:rPr>
              <a:t>Fe </a:t>
            </a:r>
            <a:r>
              <a:rPr lang="en-US" sz="1400" b="1" dirty="0" smtClean="0">
                <a:solidFill>
                  <a:srgbClr val="009900"/>
                </a:solidFill>
              </a:rPr>
              <a:t>peak</a:t>
            </a:r>
            <a:endParaRPr lang="en-US" sz="1400" b="1" dirty="0">
              <a:solidFill>
                <a:srgbClr val="009900"/>
              </a:solidFill>
            </a:endParaRPr>
          </a:p>
        </p:txBody>
      </p:sp>
      <p:sp>
        <p:nvSpPr>
          <p:cNvPr id="36" name="Line 111"/>
          <p:cNvSpPr>
            <a:spLocks noChangeShapeType="1"/>
          </p:cNvSpPr>
          <p:nvPr/>
        </p:nvSpPr>
        <p:spPr bwMode="auto">
          <a:xfrm>
            <a:off x="4033838" y="3893219"/>
            <a:ext cx="0" cy="309563"/>
          </a:xfrm>
          <a:prstGeom prst="line">
            <a:avLst/>
          </a:prstGeom>
          <a:noFill/>
          <a:ln w="28575">
            <a:solidFill>
              <a:srgbClr val="99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112"/>
          <p:cNvSpPr>
            <a:spLocks noChangeShapeType="1"/>
          </p:cNvSpPr>
          <p:nvPr/>
        </p:nvSpPr>
        <p:spPr bwMode="auto">
          <a:xfrm>
            <a:off x="5540375" y="3878932"/>
            <a:ext cx="0" cy="525462"/>
          </a:xfrm>
          <a:prstGeom prst="line">
            <a:avLst/>
          </a:prstGeom>
          <a:noFill/>
          <a:ln w="28575">
            <a:solidFill>
              <a:srgbClr val="99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113"/>
          <p:cNvSpPr>
            <a:spLocks noChangeShapeType="1"/>
          </p:cNvSpPr>
          <p:nvPr/>
        </p:nvSpPr>
        <p:spPr bwMode="auto">
          <a:xfrm>
            <a:off x="7556500" y="3866232"/>
            <a:ext cx="0" cy="604837"/>
          </a:xfrm>
          <a:prstGeom prst="line">
            <a:avLst/>
          </a:prstGeom>
          <a:noFill/>
          <a:ln w="28575">
            <a:solidFill>
              <a:srgbClr val="99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115"/>
          <p:cNvSpPr>
            <a:spLocks noChangeShapeType="1"/>
          </p:cNvSpPr>
          <p:nvPr/>
        </p:nvSpPr>
        <p:spPr bwMode="auto">
          <a:xfrm flipH="1">
            <a:off x="5253038" y="3443957"/>
            <a:ext cx="4762" cy="101441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Text Box 114"/>
          <p:cNvSpPr txBox="1">
            <a:spLocks noChangeArrowheads="1"/>
          </p:cNvSpPr>
          <p:nvPr/>
        </p:nvSpPr>
        <p:spPr bwMode="auto">
          <a:xfrm>
            <a:off x="4089400" y="3580482"/>
            <a:ext cx="3613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9900FF"/>
                </a:solidFill>
              </a:rPr>
              <a:t>s-process peaks (nuclear shell closures)</a:t>
            </a:r>
          </a:p>
        </p:txBody>
      </p:sp>
      <p:sp>
        <p:nvSpPr>
          <p:cNvPr id="41" name="Line 109"/>
          <p:cNvSpPr>
            <a:spLocks noChangeShapeType="1"/>
          </p:cNvSpPr>
          <p:nvPr/>
        </p:nvSpPr>
        <p:spPr bwMode="auto">
          <a:xfrm>
            <a:off x="4033838" y="3891632"/>
            <a:ext cx="3535362" cy="0"/>
          </a:xfrm>
          <a:prstGeom prst="line">
            <a:avLst/>
          </a:prstGeom>
          <a:noFill/>
          <a:ln w="28575">
            <a:solidFill>
              <a:srgbClr val="99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117"/>
          <p:cNvSpPr>
            <a:spLocks noChangeShapeType="1"/>
          </p:cNvSpPr>
          <p:nvPr/>
        </p:nvSpPr>
        <p:spPr bwMode="auto">
          <a:xfrm>
            <a:off x="5245100" y="3443957"/>
            <a:ext cx="1908175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Text Box 118"/>
          <p:cNvSpPr txBox="1">
            <a:spLocks noChangeArrowheads="1"/>
          </p:cNvSpPr>
          <p:nvPr/>
        </p:nvSpPr>
        <p:spPr bwMode="auto">
          <a:xfrm>
            <a:off x="4560888" y="3137669"/>
            <a:ext cx="3582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</a:rPr>
              <a:t>r-process peaks (nuclear shell closures)</a:t>
            </a:r>
          </a:p>
        </p:txBody>
      </p:sp>
      <p:sp>
        <p:nvSpPr>
          <p:cNvPr id="44" name="Text Box 119"/>
          <p:cNvSpPr txBox="1">
            <a:spLocks noChangeArrowheads="1"/>
          </p:cNvSpPr>
          <p:nvPr/>
        </p:nvSpPr>
        <p:spPr bwMode="auto">
          <a:xfrm>
            <a:off x="7005638" y="5109557"/>
            <a:ext cx="420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Au</a:t>
            </a:r>
          </a:p>
        </p:txBody>
      </p:sp>
      <p:sp>
        <p:nvSpPr>
          <p:cNvPr id="45" name="Text Box 121"/>
          <p:cNvSpPr txBox="1">
            <a:spLocks noChangeArrowheads="1"/>
          </p:cNvSpPr>
          <p:nvPr/>
        </p:nvSpPr>
        <p:spPr bwMode="auto">
          <a:xfrm>
            <a:off x="7315200" y="5109557"/>
            <a:ext cx="411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Pb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6" name="Text Box 122"/>
          <p:cNvSpPr txBox="1">
            <a:spLocks noChangeArrowheads="1"/>
          </p:cNvSpPr>
          <p:nvPr/>
        </p:nvSpPr>
        <p:spPr bwMode="auto">
          <a:xfrm>
            <a:off x="7999413" y="4582194"/>
            <a:ext cx="6303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FF0066"/>
                </a:solidFill>
              </a:rPr>
              <a:t>Th</a:t>
            </a:r>
            <a:r>
              <a:rPr lang="en-US" sz="1600" b="1" dirty="0" smtClean="0">
                <a:solidFill>
                  <a:srgbClr val="FF0066"/>
                </a:solidFill>
              </a:rPr>
              <a:t>, U</a:t>
            </a:r>
            <a:endParaRPr lang="en-US" sz="1600" b="1" dirty="0">
              <a:solidFill>
                <a:srgbClr val="FF0066"/>
              </a:solidFill>
            </a:endParaRPr>
          </a:p>
        </p:txBody>
      </p:sp>
      <p:sp>
        <p:nvSpPr>
          <p:cNvPr id="47" name="Left-Right Arrow 46"/>
          <p:cNvSpPr/>
          <p:nvPr/>
        </p:nvSpPr>
        <p:spPr>
          <a:xfrm>
            <a:off x="3200400" y="2834357"/>
            <a:ext cx="4419600" cy="304800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Box 118"/>
          <p:cNvSpPr txBox="1">
            <a:spLocks noChangeArrowheads="1"/>
          </p:cNvSpPr>
          <p:nvPr/>
        </p:nvSpPr>
        <p:spPr bwMode="auto">
          <a:xfrm>
            <a:off x="4495800" y="2453357"/>
            <a:ext cx="1616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NEUTRONS</a:t>
            </a:r>
            <a:endParaRPr lang="en-US" sz="24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4114800" y="1412776"/>
            <a:ext cx="4953000" cy="6858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762000" eaLnBrk="1" hangingPunct="1"/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Elements heavier than </a:t>
            </a:r>
            <a:r>
              <a:rPr lang="de-DE" sz="1600" b="1" dirty="0" smtClean="0">
                <a:solidFill>
                  <a:srgbClr val="FFFF00"/>
                </a:solidFill>
                <a:latin typeface="Verdana" pitchFamily="34" charset="0"/>
              </a:rPr>
              <a:t>Fe are 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the result of </a:t>
            </a:r>
            <a:r>
              <a:rPr lang="de-DE" sz="1600" b="1" dirty="0" smtClean="0">
                <a:solidFill>
                  <a:srgbClr val="FFFF00"/>
                </a:solidFill>
                <a:latin typeface="Verdana" pitchFamily="34" charset="0"/>
              </a:rPr>
              <a:t>neutron capture </a:t>
            </a:r>
            <a:r>
              <a:rPr lang="de-DE" sz="1600" b="1" dirty="0">
                <a:solidFill>
                  <a:srgbClr val="FFFF00"/>
                </a:solidFill>
                <a:latin typeface="Verdana" pitchFamily="34" charset="0"/>
              </a:rPr>
              <a:t>processes</a:t>
            </a:r>
            <a:r>
              <a:rPr lang="de-DE" sz="2000" b="1" dirty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50" name="Text Box 101"/>
          <p:cNvSpPr txBox="1">
            <a:spLocks noChangeArrowheads="1"/>
          </p:cNvSpPr>
          <p:nvPr/>
        </p:nvSpPr>
        <p:spPr bwMode="auto">
          <a:xfrm>
            <a:off x="1891035" y="908720"/>
            <a:ext cx="2320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  <a:latin typeface="Symbol" pitchFamily="18" charset="2"/>
              </a:rPr>
              <a:t>a</a:t>
            </a:r>
            <a:r>
              <a:rPr lang="en-US" sz="1400" b="1" dirty="0">
                <a:solidFill>
                  <a:schemeClr val="accent2"/>
                </a:solidFill>
              </a:rPr>
              <a:t>-nuclei</a:t>
            </a:r>
            <a:br>
              <a:rPr lang="en-US" sz="1400" b="1" dirty="0">
                <a:solidFill>
                  <a:schemeClr val="accent2"/>
                </a:solidFill>
              </a:rPr>
            </a:br>
            <a:r>
              <a:rPr lang="en-US" sz="1400" b="1" baseline="30000" dirty="0">
                <a:solidFill>
                  <a:schemeClr val="accent2"/>
                </a:solidFill>
              </a:rPr>
              <a:t>12</a:t>
            </a:r>
            <a:r>
              <a:rPr lang="en-US" sz="1400" b="1" dirty="0">
                <a:solidFill>
                  <a:schemeClr val="accent2"/>
                </a:solidFill>
              </a:rPr>
              <a:t>C,</a:t>
            </a:r>
            <a:r>
              <a:rPr lang="en-US" sz="1400" b="1" baseline="30000" dirty="0">
                <a:solidFill>
                  <a:schemeClr val="accent2"/>
                </a:solidFill>
              </a:rPr>
              <a:t>16</a:t>
            </a:r>
            <a:r>
              <a:rPr lang="en-US" sz="1400" b="1" dirty="0">
                <a:solidFill>
                  <a:schemeClr val="accent2"/>
                </a:solidFill>
              </a:rPr>
              <a:t>O,</a:t>
            </a:r>
            <a:r>
              <a:rPr lang="en-US" sz="1400" b="1" baseline="30000" dirty="0">
                <a:solidFill>
                  <a:schemeClr val="accent2"/>
                </a:solidFill>
              </a:rPr>
              <a:t>20</a:t>
            </a:r>
            <a:r>
              <a:rPr lang="en-US" sz="1400" b="1" dirty="0">
                <a:solidFill>
                  <a:schemeClr val="accent2"/>
                </a:solidFill>
              </a:rPr>
              <a:t>Ne,</a:t>
            </a:r>
            <a:r>
              <a:rPr lang="en-US" sz="1400" b="1" baseline="30000" dirty="0">
                <a:solidFill>
                  <a:schemeClr val="accent2"/>
                </a:solidFill>
              </a:rPr>
              <a:t>24</a:t>
            </a:r>
            <a:r>
              <a:rPr lang="en-US" sz="1400" b="1" dirty="0">
                <a:solidFill>
                  <a:schemeClr val="accent2"/>
                </a:solidFill>
              </a:rPr>
              <a:t>Mg, …. </a:t>
            </a:r>
            <a:r>
              <a:rPr lang="en-US" sz="1400" b="1" baseline="30000" dirty="0">
                <a:solidFill>
                  <a:schemeClr val="accent2"/>
                </a:solidFill>
              </a:rPr>
              <a:t>40</a:t>
            </a:r>
            <a:r>
              <a:rPr lang="en-US" sz="1400" b="1" dirty="0">
                <a:solidFill>
                  <a:schemeClr val="accent2"/>
                </a:solidFill>
              </a:rPr>
              <a:t>Ca</a:t>
            </a:r>
          </a:p>
        </p:txBody>
      </p:sp>
      <p:sp>
        <p:nvSpPr>
          <p:cNvPr id="65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Abundances beyond Fe 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67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8" name="Line 115"/>
          <p:cNvSpPr>
            <a:spLocks noChangeShapeType="1"/>
          </p:cNvSpPr>
          <p:nvPr/>
        </p:nvSpPr>
        <p:spPr bwMode="auto">
          <a:xfrm flipH="1">
            <a:off x="7145338" y="3443957"/>
            <a:ext cx="4762" cy="101441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8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62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63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64" name="Immagin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9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/>
      <p:bldP spid="47" grpId="0" animBg="1"/>
      <p:bldP spid="48" grpId="0"/>
      <p:bldP spid="49" grpId="0" animBg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Abund_Z-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1093788"/>
            <a:ext cx="506412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Line 6"/>
          <p:cNvSpPr>
            <a:spLocks noChangeShapeType="1"/>
          </p:cNvSpPr>
          <p:nvPr/>
        </p:nvSpPr>
        <p:spPr bwMode="auto">
          <a:xfrm>
            <a:off x="6189663" y="4114800"/>
            <a:ext cx="23209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597650" y="3657600"/>
            <a:ext cx="137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solidFill>
                  <a:srgbClr val="ED181E"/>
                </a:solidFill>
              </a:rPr>
              <a:t>neutrons</a:t>
            </a:r>
            <a:endParaRPr lang="en-US" sz="2400" b="1">
              <a:solidFill>
                <a:srgbClr val="ED181E"/>
              </a:solidFill>
            </a:endParaRPr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5" cstate="print"/>
          <a:srcRect r="34691" b="32710"/>
          <a:stretch>
            <a:fillRect/>
          </a:stretch>
        </p:blipFill>
        <p:spPr bwMode="auto">
          <a:xfrm>
            <a:off x="0" y="4049713"/>
            <a:ext cx="4572000" cy="28352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rgbClr val="3117EF"/>
            </a:solidFill>
            <a:miter lim="800000"/>
            <a:headEnd/>
            <a:tailEnd/>
          </a:ln>
        </p:spPr>
      </p:pic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1120775" y="6397625"/>
            <a:ext cx="63341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1758950" y="6400800"/>
            <a:ext cx="6318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2390775" y="6400800"/>
            <a:ext cx="63341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 flipH="1" flipV="1">
            <a:off x="2320925" y="5715000"/>
            <a:ext cx="703263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2320925" y="5715000"/>
            <a:ext cx="70326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 flipH="1" flipV="1">
            <a:off x="2320925" y="5029200"/>
            <a:ext cx="703263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2320925" y="5029200"/>
            <a:ext cx="70326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>
            <a:off x="3024188" y="5029200"/>
            <a:ext cx="63341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 flipH="1" flipV="1">
            <a:off x="3516313" y="4343400"/>
            <a:ext cx="703262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3657600" y="5029200"/>
            <a:ext cx="63341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3516313" y="4343400"/>
            <a:ext cx="70326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5860" name="Line 20"/>
          <p:cNvSpPr>
            <a:spLocks noChangeShapeType="1"/>
          </p:cNvSpPr>
          <p:nvPr/>
        </p:nvSpPr>
        <p:spPr bwMode="auto">
          <a:xfrm flipH="1" flipV="1">
            <a:off x="3516313" y="3657600"/>
            <a:ext cx="703262" cy="68580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179388" y="3068638"/>
            <a:ext cx="3816350" cy="495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ym typeface="Symbol" pitchFamily="18" charset="2"/>
              </a:rPr>
              <a:t>The canonical s-process</a:t>
            </a:r>
            <a:endParaRPr lang="en-US" sz="2400" baseline="30000"/>
          </a:p>
        </p:txBody>
      </p:sp>
      <p:sp>
        <p:nvSpPr>
          <p:cNvPr id="35866" name="Text Box 26"/>
          <p:cNvSpPr txBox="1">
            <a:spLocks noChangeArrowheads="1"/>
          </p:cNvSpPr>
          <p:nvPr/>
        </p:nvSpPr>
        <p:spPr bwMode="auto">
          <a:xfrm>
            <a:off x="0" y="1406525"/>
            <a:ext cx="543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err="1">
                <a:solidFill>
                  <a:srgbClr val="FF0000"/>
                </a:solidFill>
              </a:rPr>
              <a:t>s-process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/>
              <a:t>lifetime</a:t>
            </a:r>
            <a:r>
              <a:rPr lang="it-IT" dirty="0"/>
              <a:t> 10</a:t>
            </a:r>
            <a:r>
              <a:rPr lang="it-IT" baseline="30000" dirty="0"/>
              <a:t>4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n</a:t>
            </a:r>
            <a:r>
              <a:rPr lang="it-IT" baseline="-25000" dirty="0"/>
              <a:t>n</a:t>
            </a:r>
            <a:r>
              <a:rPr lang="it-IT" dirty="0"/>
              <a:t>≈</a:t>
            </a:r>
            <a:r>
              <a:rPr lang="it-IT" dirty="0" smtClean="0"/>
              <a:t>10</a:t>
            </a:r>
            <a:r>
              <a:rPr lang="it-IT" baseline="30000" dirty="0" smtClean="0"/>
              <a:t>6-12</a:t>
            </a:r>
            <a:r>
              <a:rPr lang="it-IT" dirty="0" smtClean="0"/>
              <a:t> </a:t>
            </a:r>
            <a:r>
              <a:rPr lang="it-IT" dirty="0" err="1" smtClean="0"/>
              <a:t>n</a:t>
            </a:r>
            <a:r>
              <a:rPr lang="it-IT" dirty="0" smtClean="0"/>
              <a:t>/</a:t>
            </a:r>
            <a:r>
              <a:rPr lang="it-IT" dirty="0"/>
              <a:t>cm</a:t>
            </a:r>
            <a:r>
              <a:rPr lang="it-IT" baseline="30000" dirty="0"/>
              <a:t>3</a:t>
            </a:r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0" y="1916113"/>
            <a:ext cx="4643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err="1">
                <a:solidFill>
                  <a:srgbClr val="FF0000"/>
                </a:solidFill>
              </a:rPr>
              <a:t>r-process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dirty="0" err="1"/>
              <a:t>lifetime</a:t>
            </a:r>
            <a:r>
              <a:rPr lang="it-IT" dirty="0"/>
              <a:t>  </a:t>
            </a:r>
            <a:r>
              <a:rPr lang="it-IT" dirty="0" err="1">
                <a:latin typeface="Symbol" pitchFamily="18" charset="2"/>
              </a:rPr>
              <a:t>m</a:t>
            </a:r>
            <a:r>
              <a:rPr lang="it-IT" dirty="0" err="1"/>
              <a:t>s</a:t>
            </a:r>
            <a:r>
              <a:rPr lang="it-IT" dirty="0"/>
              <a:t>  n</a:t>
            </a:r>
            <a:r>
              <a:rPr lang="it-IT" baseline="-25000" dirty="0"/>
              <a:t>n</a:t>
            </a:r>
            <a:r>
              <a:rPr lang="it-IT" dirty="0"/>
              <a:t>≈</a:t>
            </a:r>
            <a:r>
              <a:rPr lang="it-IT" dirty="0" smtClean="0"/>
              <a:t>10</a:t>
            </a:r>
            <a:r>
              <a:rPr lang="it-IT" baseline="30000" dirty="0" smtClean="0"/>
              <a:t>20-30</a:t>
            </a:r>
            <a:r>
              <a:rPr lang="it-IT" dirty="0" smtClean="0"/>
              <a:t> </a:t>
            </a:r>
            <a:r>
              <a:rPr lang="it-IT" dirty="0" err="1" smtClean="0"/>
              <a:t>n</a:t>
            </a:r>
            <a:r>
              <a:rPr lang="it-IT" dirty="0" smtClean="0"/>
              <a:t>/</a:t>
            </a:r>
            <a:r>
              <a:rPr lang="it-IT" dirty="0"/>
              <a:t>cm</a:t>
            </a:r>
            <a:r>
              <a:rPr lang="it-IT" baseline="30000" dirty="0"/>
              <a:t>3</a:t>
            </a:r>
          </a:p>
        </p:txBody>
      </p: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15875" y="2338388"/>
            <a:ext cx="39805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-decay</a:t>
            </a:r>
            <a:r>
              <a:rPr lang="en-US" dirty="0"/>
              <a:t> lifetime: few hours </a:t>
            </a:r>
            <a:r>
              <a:rPr lang="en-US" dirty="0" smtClean="0"/>
              <a:t>to few years</a:t>
            </a:r>
            <a:endParaRPr lang="en-US" dirty="0"/>
          </a:p>
        </p:txBody>
      </p:sp>
      <p:pic>
        <p:nvPicPr>
          <p:cNvPr id="35869" name="Picture 29" descr="NucChart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2276475"/>
            <a:ext cx="5400675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870" name="Object 30"/>
          <p:cNvGraphicFramePr>
            <a:graphicFrameLocks noChangeAspect="1"/>
          </p:cNvGraphicFramePr>
          <p:nvPr/>
        </p:nvGraphicFramePr>
        <p:xfrm>
          <a:off x="4838700" y="3683000"/>
          <a:ext cx="106363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7" imgW="72720" imgH="168120" progId="Equation.3">
                  <p:embed/>
                </p:oleObj>
              </mc:Choice>
              <mc:Fallback>
                <p:oleObj name="Equation" r:id="rId7" imgW="72720" imgH="168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3683000"/>
                        <a:ext cx="106363" cy="20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71" name="Line 31"/>
          <p:cNvSpPr>
            <a:spLocks noChangeShapeType="1"/>
          </p:cNvSpPr>
          <p:nvPr/>
        </p:nvSpPr>
        <p:spPr bwMode="auto">
          <a:xfrm flipV="1">
            <a:off x="4716463" y="3213100"/>
            <a:ext cx="2735262" cy="1511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6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The Stellar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Nucleosynthesis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28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4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5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8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1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3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2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5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0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35849" grpId="0" animBg="1"/>
      <p:bldP spid="35849" grpId="1" animBg="1"/>
      <p:bldP spid="35850" grpId="0" animBg="1"/>
      <p:bldP spid="35850" grpId="1" animBg="1"/>
      <p:bldP spid="35851" grpId="0" animBg="1"/>
      <p:bldP spid="35851" grpId="1" animBg="1"/>
      <p:bldP spid="35852" grpId="0" animBg="1"/>
      <p:bldP spid="35852" grpId="1" animBg="1"/>
      <p:bldP spid="35853" grpId="0" animBg="1"/>
      <p:bldP spid="35853" grpId="1" animBg="1"/>
      <p:bldP spid="35854" grpId="0" animBg="1"/>
      <p:bldP spid="35854" grpId="1" animBg="1"/>
      <p:bldP spid="35855" grpId="0" animBg="1"/>
      <p:bldP spid="35855" grpId="1" animBg="1"/>
      <p:bldP spid="35856" grpId="0" animBg="1"/>
      <p:bldP spid="35856" grpId="1" animBg="1"/>
      <p:bldP spid="35857" grpId="0" animBg="1"/>
      <p:bldP spid="35857" grpId="1" animBg="1"/>
      <p:bldP spid="35858" grpId="0" animBg="1"/>
      <p:bldP spid="35858" grpId="1" animBg="1"/>
      <p:bldP spid="35859" grpId="0" animBg="1"/>
      <p:bldP spid="35859" grpId="1" animBg="1"/>
      <p:bldP spid="35860" grpId="0" animBg="1"/>
      <p:bldP spid="35860" grpId="1" animBg="1"/>
      <p:bldP spid="35861" grpId="0" animBg="1" autoUpdateAnimBg="0"/>
      <p:bldP spid="35861" grpId="1" animBg="1"/>
      <p:bldP spid="35866" grpId="0"/>
      <p:bldP spid="35867" grpId="0"/>
      <p:bldP spid="35868" grpId="0"/>
      <p:bldP spid="358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500063" y="4918693"/>
            <a:ext cx="4000499" cy="1255728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it-IT" b="1" i="1" dirty="0" err="1">
                <a:solidFill>
                  <a:srgbClr val="FF0000"/>
                </a:solidFill>
              </a:rPr>
              <a:t>s-process</a:t>
            </a:r>
            <a:r>
              <a:rPr kumimoji="1" lang="it-IT" b="1" dirty="0">
                <a:solidFill>
                  <a:schemeClr val="tx1"/>
                </a:solidFill>
              </a:rPr>
              <a:t> </a:t>
            </a:r>
            <a:r>
              <a:rPr kumimoji="1" lang="it-IT" dirty="0">
                <a:solidFill>
                  <a:schemeClr val="tx1"/>
                </a:solidFill>
              </a:rPr>
              <a:t>(slow </a:t>
            </a:r>
            <a:r>
              <a:rPr kumimoji="1" lang="it-IT" dirty="0" err="1">
                <a:solidFill>
                  <a:schemeClr val="tx1"/>
                </a:solidFill>
              </a:rPr>
              <a:t>process</a:t>
            </a:r>
            <a:r>
              <a:rPr kumimoji="1" lang="it-IT" dirty="0">
                <a:solidFill>
                  <a:schemeClr val="tx1"/>
                </a:solidFill>
              </a:rPr>
              <a:t>)</a:t>
            </a:r>
            <a:r>
              <a:rPr kumimoji="1" lang="it-IT" b="1" dirty="0">
                <a:solidFill>
                  <a:schemeClr val="tx1"/>
                </a:solidFill>
              </a:rPr>
              <a:t>:</a:t>
            </a:r>
            <a:endParaRPr kumimoji="1" lang="it-IT" dirty="0">
              <a:solidFill>
                <a:schemeClr val="tx1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600" b="1" dirty="0" err="1">
                <a:solidFill>
                  <a:srgbClr val="FF0000"/>
                </a:solidFill>
              </a:rPr>
              <a:t>Capture</a:t>
            </a:r>
            <a:r>
              <a:rPr kumimoji="1" lang="it-IT" sz="1600" b="1" dirty="0">
                <a:solidFill>
                  <a:srgbClr val="FF0000"/>
                </a:solidFill>
              </a:rPr>
              <a:t> </a:t>
            </a:r>
            <a:r>
              <a:rPr kumimoji="1" lang="it-IT" sz="1600" b="1" dirty="0" err="1">
                <a:solidFill>
                  <a:srgbClr val="FF0000"/>
                </a:solidFill>
              </a:rPr>
              <a:t>times</a:t>
            </a:r>
            <a:r>
              <a:rPr kumimoji="1" lang="it-IT" sz="1600" dirty="0">
                <a:solidFill>
                  <a:schemeClr val="tx1"/>
                </a:solidFill>
              </a:rPr>
              <a:t> long </a:t>
            </a:r>
            <a:r>
              <a:rPr kumimoji="1" lang="it-IT" sz="1600" dirty="0" smtClean="0">
                <a:solidFill>
                  <a:schemeClr val="tx1"/>
                </a:solidFill>
              </a:rPr>
              <a:t>relative </a:t>
            </a:r>
            <a:r>
              <a:rPr kumimoji="1" lang="it-IT" sz="1600" dirty="0" err="1">
                <a:solidFill>
                  <a:schemeClr val="tx1"/>
                </a:solidFill>
              </a:rPr>
              <a:t>to</a:t>
            </a:r>
            <a:r>
              <a:rPr kumimoji="1" lang="it-IT" sz="1600" dirty="0">
                <a:solidFill>
                  <a:schemeClr val="tx1"/>
                </a:solidFill>
              </a:rPr>
              <a:t> </a:t>
            </a:r>
            <a:r>
              <a:rPr kumimoji="1" lang="it-IT" sz="1600" dirty="0" err="1">
                <a:solidFill>
                  <a:schemeClr val="tx1"/>
                </a:solidFill>
              </a:rPr>
              <a:t>decay</a:t>
            </a:r>
            <a:r>
              <a:rPr kumimoji="1" lang="it-IT" sz="1600" dirty="0">
                <a:solidFill>
                  <a:schemeClr val="tx1"/>
                </a:solidFill>
              </a:rPr>
              <a:t> </a:t>
            </a:r>
            <a:r>
              <a:rPr kumimoji="1" lang="it-IT" sz="1600" dirty="0" err="1">
                <a:solidFill>
                  <a:schemeClr val="tx1"/>
                </a:solidFill>
              </a:rPr>
              <a:t>time</a:t>
            </a:r>
            <a:endParaRPr kumimoji="1" lang="it-IT" sz="1600" dirty="0">
              <a:solidFill>
                <a:schemeClr val="tx1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600" dirty="0" err="1">
                <a:solidFill>
                  <a:schemeClr val="tx1"/>
                </a:solidFill>
              </a:rPr>
              <a:t>Involves</a:t>
            </a:r>
            <a:r>
              <a:rPr kumimoji="1" lang="it-IT" sz="1600" dirty="0">
                <a:solidFill>
                  <a:schemeClr val="tx1"/>
                </a:solidFill>
              </a:rPr>
              <a:t> </a:t>
            </a:r>
            <a:r>
              <a:rPr kumimoji="1" lang="it-IT" sz="1600" dirty="0" err="1" smtClean="0">
                <a:solidFill>
                  <a:schemeClr val="tx1"/>
                </a:solidFill>
              </a:rPr>
              <a:t>mostly</a:t>
            </a:r>
            <a:r>
              <a:rPr kumimoji="1" lang="it-IT" sz="1600" dirty="0" smtClean="0">
                <a:solidFill>
                  <a:schemeClr val="tx1"/>
                </a:solidFill>
              </a:rPr>
              <a:t> </a:t>
            </a:r>
            <a:r>
              <a:rPr kumimoji="1" lang="it-IT" sz="1600" b="1" dirty="0" err="1" smtClean="0">
                <a:solidFill>
                  <a:srgbClr val="FF0000"/>
                </a:solidFill>
              </a:rPr>
              <a:t>stable</a:t>
            </a:r>
            <a:r>
              <a:rPr kumimoji="1" lang="it-IT" sz="1600" b="1" dirty="0" smtClean="0">
                <a:solidFill>
                  <a:srgbClr val="FF0000"/>
                </a:solidFill>
              </a:rPr>
              <a:t> </a:t>
            </a:r>
            <a:r>
              <a:rPr kumimoji="1" lang="it-IT" sz="1600" b="1" dirty="0" err="1" smtClean="0">
                <a:solidFill>
                  <a:srgbClr val="FF0000"/>
                </a:solidFill>
              </a:rPr>
              <a:t>isotopes</a:t>
            </a:r>
            <a:endParaRPr kumimoji="1" lang="it-IT" sz="1600" b="1" dirty="0" smtClean="0">
              <a:solidFill>
                <a:srgbClr val="FF0000"/>
              </a:solidFill>
            </a:endParaRPr>
          </a:p>
          <a:p>
            <a:pPr marL="381000" lvl="1" indent="-1905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600" b="1" dirty="0" smtClean="0">
                <a:solidFill>
                  <a:schemeClr val="tx1"/>
                </a:solidFill>
              </a:rPr>
              <a:t>N</a:t>
            </a:r>
            <a:r>
              <a:rPr kumimoji="1" lang="it-IT" sz="1600" b="1" baseline="-25000" dirty="0" smtClean="0">
                <a:solidFill>
                  <a:schemeClr val="tx1"/>
                </a:solidFill>
              </a:rPr>
              <a:t>n</a:t>
            </a:r>
            <a:r>
              <a:rPr kumimoji="1" lang="it-IT" sz="1600" dirty="0" smtClean="0">
                <a:solidFill>
                  <a:schemeClr val="tx1"/>
                </a:solidFill>
              </a:rPr>
              <a:t> </a:t>
            </a:r>
            <a:r>
              <a:rPr kumimoji="1" lang="it-IT" sz="1600" dirty="0">
                <a:solidFill>
                  <a:schemeClr val="tx1"/>
                </a:solidFill>
              </a:rPr>
              <a:t>= </a:t>
            </a:r>
            <a:r>
              <a:rPr kumimoji="1" lang="it-IT" sz="1600" dirty="0" smtClean="0">
                <a:solidFill>
                  <a:schemeClr val="tx1"/>
                </a:solidFill>
              </a:rPr>
              <a:t>10</a:t>
            </a:r>
            <a:r>
              <a:rPr kumimoji="1" lang="it-IT" sz="1600" baseline="30000" dirty="0" smtClean="0">
                <a:solidFill>
                  <a:schemeClr val="tx1"/>
                </a:solidFill>
              </a:rPr>
              <a:t>8-12</a:t>
            </a:r>
            <a:r>
              <a:rPr kumimoji="1" lang="it-IT" sz="1600" dirty="0" smtClean="0">
                <a:solidFill>
                  <a:schemeClr val="tx1"/>
                </a:solidFill>
              </a:rPr>
              <a:t> n/cm</a:t>
            </a:r>
            <a:r>
              <a:rPr kumimoji="1" lang="it-IT" sz="1600" baseline="30000" dirty="0" smtClean="0">
                <a:solidFill>
                  <a:schemeClr val="tx1"/>
                </a:solidFill>
              </a:rPr>
              <a:t>3</a:t>
            </a:r>
            <a:r>
              <a:rPr kumimoji="1" lang="it-IT" sz="1600" dirty="0" smtClean="0">
                <a:solidFill>
                  <a:schemeClr val="tx1"/>
                </a:solidFill>
              </a:rPr>
              <a:t> , </a:t>
            </a:r>
            <a:r>
              <a:rPr kumimoji="1" lang="it-IT" sz="1600" b="1" dirty="0" smtClean="0">
                <a:solidFill>
                  <a:schemeClr val="tx1"/>
                </a:solidFill>
              </a:rPr>
              <a:t>kT</a:t>
            </a:r>
            <a:r>
              <a:rPr kumimoji="1" lang="it-IT" sz="1600" dirty="0" smtClean="0">
                <a:solidFill>
                  <a:schemeClr val="tx1"/>
                </a:solidFill>
              </a:rPr>
              <a:t> = 8 – 90 </a:t>
            </a:r>
            <a:r>
              <a:rPr kumimoji="1" lang="it-IT" sz="1600" dirty="0" err="1" smtClean="0">
                <a:solidFill>
                  <a:schemeClr val="tx1"/>
                </a:solidFill>
              </a:rPr>
              <a:t>keV</a:t>
            </a:r>
            <a:endParaRPr kumimoji="1" lang="it-IT" sz="1600" baseline="30000" dirty="0">
              <a:solidFill>
                <a:schemeClr val="tx1"/>
              </a:solidFill>
            </a:endParaRP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4643438" y="4929198"/>
            <a:ext cx="4286250" cy="1255728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1" lang="it-IT" b="1" i="1" dirty="0" err="1">
                <a:solidFill>
                  <a:srgbClr val="FF0000"/>
                </a:solidFill>
              </a:rPr>
              <a:t>r-process</a:t>
            </a:r>
            <a:r>
              <a:rPr kumimoji="1" lang="it-IT" b="1" dirty="0">
                <a:solidFill>
                  <a:schemeClr val="tx1"/>
                </a:solidFill>
              </a:rPr>
              <a:t> </a:t>
            </a:r>
            <a:r>
              <a:rPr kumimoji="1" lang="it-IT" dirty="0">
                <a:solidFill>
                  <a:schemeClr val="tx1"/>
                </a:solidFill>
              </a:rPr>
              <a:t>(</a:t>
            </a:r>
            <a:r>
              <a:rPr kumimoji="1" lang="it-IT" dirty="0" err="1">
                <a:solidFill>
                  <a:schemeClr val="tx1"/>
                </a:solidFill>
              </a:rPr>
              <a:t>rapid</a:t>
            </a:r>
            <a:r>
              <a:rPr kumimoji="1" lang="it-IT" dirty="0">
                <a:solidFill>
                  <a:schemeClr val="tx1"/>
                </a:solidFill>
              </a:rPr>
              <a:t> </a:t>
            </a:r>
            <a:r>
              <a:rPr kumimoji="1" lang="it-IT" dirty="0" err="1">
                <a:solidFill>
                  <a:schemeClr val="tx1"/>
                </a:solidFill>
              </a:rPr>
              <a:t>process</a:t>
            </a:r>
            <a:r>
              <a:rPr kumimoji="1" lang="it-IT" dirty="0">
                <a:solidFill>
                  <a:schemeClr val="tx1"/>
                </a:solidFill>
              </a:rPr>
              <a:t>):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600" b="1" dirty="0" err="1">
                <a:solidFill>
                  <a:srgbClr val="FF0000"/>
                </a:solidFill>
              </a:rPr>
              <a:t>Capture</a:t>
            </a:r>
            <a:r>
              <a:rPr kumimoji="1" lang="it-IT" sz="1600" b="1" dirty="0">
                <a:solidFill>
                  <a:srgbClr val="FF0000"/>
                </a:solidFill>
              </a:rPr>
              <a:t> </a:t>
            </a:r>
            <a:r>
              <a:rPr kumimoji="1" lang="it-IT" sz="1600" b="1" dirty="0" err="1">
                <a:solidFill>
                  <a:srgbClr val="FF0000"/>
                </a:solidFill>
              </a:rPr>
              <a:t>times</a:t>
            </a:r>
            <a:r>
              <a:rPr kumimoji="1" lang="it-IT" sz="1600" b="1" dirty="0">
                <a:solidFill>
                  <a:schemeClr val="tx1"/>
                </a:solidFill>
              </a:rPr>
              <a:t> </a:t>
            </a:r>
            <a:r>
              <a:rPr kumimoji="1" lang="it-IT" sz="1600" dirty="0">
                <a:solidFill>
                  <a:schemeClr val="tx1"/>
                </a:solidFill>
              </a:rPr>
              <a:t>short relative </a:t>
            </a:r>
            <a:r>
              <a:rPr kumimoji="1" lang="it-IT" sz="1600" dirty="0" err="1">
                <a:solidFill>
                  <a:schemeClr val="tx1"/>
                </a:solidFill>
              </a:rPr>
              <a:t>to</a:t>
            </a:r>
            <a:r>
              <a:rPr kumimoji="1" lang="it-IT" sz="1600" dirty="0">
                <a:solidFill>
                  <a:schemeClr val="tx1"/>
                </a:solidFill>
              </a:rPr>
              <a:t> </a:t>
            </a:r>
            <a:r>
              <a:rPr kumimoji="1" lang="it-IT" sz="1600" dirty="0" err="1">
                <a:solidFill>
                  <a:schemeClr val="tx1"/>
                </a:solidFill>
              </a:rPr>
              <a:t>decay</a:t>
            </a:r>
            <a:r>
              <a:rPr kumimoji="1" lang="it-IT" sz="1600" dirty="0">
                <a:solidFill>
                  <a:schemeClr val="tx1"/>
                </a:solidFill>
              </a:rPr>
              <a:t> </a:t>
            </a:r>
            <a:r>
              <a:rPr kumimoji="1" lang="it-IT" sz="1600" dirty="0" err="1">
                <a:solidFill>
                  <a:schemeClr val="tx1"/>
                </a:solidFill>
              </a:rPr>
              <a:t>times</a:t>
            </a:r>
            <a:endParaRPr kumimoji="1" lang="it-IT" sz="1600" dirty="0">
              <a:solidFill>
                <a:schemeClr val="tx1"/>
              </a:solidFill>
            </a:endParaRP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600" dirty="0" err="1">
                <a:solidFill>
                  <a:schemeClr val="tx1"/>
                </a:solidFill>
              </a:rPr>
              <a:t>Produces</a:t>
            </a:r>
            <a:r>
              <a:rPr kumimoji="1" lang="it-IT" sz="1600" dirty="0">
                <a:solidFill>
                  <a:schemeClr val="tx1"/>
                </a:solidFill>
              </a:rPr>
              <a:t> </a:t>
            </a:r>
            <a:r>
              <a:rPr kumimoji="1" lang="it-IT" sz="1600" b="1" dirty="0" err="1">
                <a:solidFill>
                  <a:srgbClr val="FF0000"/>
                </a:solidFill>
              </a:rPr>
              <a:t>unstable</a:t>
            </a:r>
            <a:r>
              <a:rPr kumimoji="1" lang="it-IT" sz="1600" b="1" dirty="0">
                <a:solidFill>
                  <a:srgbClr val="FF0000"/>
                </a:solidFill>
              </a:rPr>
              <a:t> </a:t>
            </a:r>
            <a:r>
              <a:rPr kumimoji="1" lang="it-IT" sz="1600" b="1" dirty="0" err="1">
                <a:solidFill>
                  <a:srgbClr val="FF0000"/>
                </a:solidFill>
              </a:rPr>
              <a:t>isotopes</a:t>
            </a:r>
            <a:r>
              <a:rPr kumimoji="1" lang="it-IT" sz="1600" b="1" dirty="0">
                <a:solidFill>
                  <a:schemeClr val="tx1"/>
                </a:solidFill>
              </a:rPr>
              <a:t> </a:t>
            </a:r>
            <a:r>
              <a:rPr kumimoji="1" lang="it-IT" sz="1600" dirty="0">
                <a:solidFill>
                  <a:schemeClr val="tx1"/>
                </a:solidFill>
              </a:rPr>
              <a:t>(</a:t>
            </a:r>
            <a:r>
              <a:rPr kumimoji="1" lang="it-IT" sz="1600" dirty="0" err="1">
                <a:solidFill>
                  <a:schemeClr val="tx1"/>
                </a:solidFill>
              </a:rPr>
              <a:t>neutron-rich</a:t>
            </a:r>
            <a:r>
              <a:rPr kumimoji="1" lang="it-IT" sz="1600" dirty="0">
                <a:solidFill>
                  <a:schemeClr val="tx1"/>
                </a:solidFill>
              </a:rPr>
              <a:t>)</a:t>
            </a:r>
          </a:p>
          <a:p>
            <a:pPr lvl="1" indent="-266700" algn="just">
              <a:spcBef>
                <a:spcPct val="20000"/>
              </a:spcBef>
              <a:buFontTx/>
              <a:buChar char="•"/>
              <a:defRPr/>
            </a:pPr>
            <a:r>
              <a:rPr kumimoji="1" lang="it-IT" sz="1600" b="1" dirty="0" smtClean="0">
                <a:solidFill>
                  <a:schemeClr val="tx1"/>
                </a:solidFill>
              </a:rPr>
              <a:t>N</a:t>
            </a:r>
            <a:r>
              <a:rPr kumimoji="1" lang="it-IT" sz="1600" b="1" baseline="-25000" dirty="0" smtClean="0">
                <a:solidFill>
                  <a:schemeClr val="tx1"/>
                </a:solidFill>
              </a:rPr>
              <a:t>n</a:t>
            </a:r>
            <a:r>
              <a:rPr kumimoji="1" lang="it-IT" sz="1600" dirty="0" smtClean="0">
                <a:solidFill>
                  <a:schemeClr val="tx1"/>
                </a:solidFill>
              </a:rPr>
              <a:t> </a:t>
            </a:r>
            <a:r>
              <a:rPr kumimoji="1" lang="it-IT" sz="1600" dirty="0">
                <a:solidFill>
                  <a:schemeClr val="tx1"/>
                </a:solidFill>
              </a:rPr>
              <a:t>= 10</a:t>
            </a:r>
            <a:r>
              <a:rPr kumimoji="1" lang="it-IT" sz="1600" baseline="30000" dirty="0">
                <a:solidFill>
                  <a:schemeClr val="tx1"/>
                </a:solidFill>
              </a:rPr>
              <a:t>20-30</a:t>
            </a:r>
            <a:r>
              <a:rPr kumimoji="1" lang="it-IT" sz="1600" dirty="0">
                <a:solidFill>
                  <a:schemeClr val="tx1"/>
                </a:solidFill>
              </a:rPr>
              <a:t> </a:t>
            </a:r>
            <a:r>
              <a:rPr kumimoji="1" lang="it-IT" sz="1600" dirty="0" smtClean="0">
                <a:solidFill>
                  <a:schemeClr val="tx1"/>
                </a:solidFill>
              </a:rPr>
              <a:t>n/cm</a:t>
            </a:r>
            <a:r>
              <a:rPr kumimoji="1" lang="it-IT" sz="1600" baseline="30000" dirty="0" smtClean="0">
                <a:solidFill>
                  <a:schemeClr val="tx1"/>
                </a:solidFill>
              </a:rPr>
              <a:t>3</a:t>
            </a:r>
            <a:endParaRPr kumimoji="1" lang="it-IT" sz="1600" baseline="30000" dirty="0">
              <a:solidFill>
                <a:schemeClr val="tx1"/>
              </a:solidFill>
            </a:endParaRPr>
          </a:p>
        </p:txBody>
      </p:sp>
      <p:grpSp>
        <p:nvGrpSpPr>
          <p:cNvPr id="2" name="Gruppo 15"/>
          <p:cNvGrpSpPr/>
          <p:nvPr/>
        </p:nvGrpSpPr>
        <p:grpSpPr>
          <a:xfrm>
            <a:off x="714348" y="605363"/>
            <a:ext cx="6215106" cy="4180959"/>
            <a:chOff x="714348" y="214290"/>
            <a:chExt cx="6215106" cy="418095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48" y="214290"/>
              <a:ext cx="6167452" cy="418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uppo 14"/>
            <p:cNvGrpSpPr/>
            <p:nvPr/>
          </p:nvGrpSpPr>
          <p:grpSpPr>
            <a:xfrm>
              <a:off x="1785918" y="285728"/>
              <a:ext cx="5143536" cy="3214710"/>
              <a:chOff x="1785918" y="285728"/>
              <a:chExt cx="5143536" cy="3214710"/>
            </a:xfrm>
          </p:grpSpPr>
          <p:sp>
            <p:nvSpPr>
              <p:cNvPr id="6" name="Ovale 5"/>
              <p:cNvSpPr/>
              <p:nvPr/>
            </p:nvSpPr>
            <p:spPr>
              <a:xfrm rot="19692899">
                <a:off x="3100882" y="1605131"/>
                <a:ext cx="1615568" cy="430534"/>
              </a:xfrm>
              <a:prstGeom prst="ellipse">
                <a:avLst/>
              </a:prstGeom>
              <a:solidFill>
                <a:srgbClr val="FFDE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 err="1" smtClean="0">
                    <a:solidFill>
                      <a:schemeClr val="tx1"/>
                    </a:solidFill>
                  </a:rPr>
                  <a:t>s-process</a:t>
                </a:r>
                <a:r>
                  <a:rPr lang="it-IT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sz="1400" dirty="0" smtClean="0">
                    <a:solidFill>
                      <a:schemeClr val="tx1"/>
                    </a:solidFill>
                  </a:rPr>
                  <a:t>(Red </a:t>
                </a:r>
                <a:r>
                  <a:rPr lang="it-IT" sz="1400" dirty="0" err="1" smtClean="0">
                    <a:solidFill>
                      <a:schemeClr val="tx1"/>
                    </a:solidFill>
                  </a:rPr>
                  <a:t>Giants</a:t>
                </a:r>
                <a:r>
                  <a:rPr lang="it-IT" sz="1400" dirty="0" smtClean="0">
                    <a:solidFill>
                      <a:schemeClr val="tx1"/>
                    </a:solidFill>
                  </a:rPr>
                  <a:t>)</a:t>
                </a:r>
                <a:endParaRPr lang="it-IT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ttangolo 6"/>
              <p:cNvSpPr/>
              <p:nvPr/>
            </p:nvSpPr>
            <p:spPr>
              <a:xfrm>
                <a:off x="1785918" y="285728"/>
                <a:ext cx="4572032" cy="2143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ttangolo 7"/>
              <p:cNvSpPr/>
              <p:nvPr/>
            </p:nvSpPr>
            <p:spPr>
              <a:xfrm>
                <a:off x="5214942" y="2857496"/>
                <a:ext cx="1714512" cy="6429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ttangolo 8"/>
              <p:cNvSpPr/>
              <p:nvPr/>
            </p:nvSpPr>
            <p:spPr>
              <a:xfrm rot="19782956">
                <a:off x="4893138" y="1851868"/>
                <a:ext cx="1458341" cy="301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1" name="Connettore 2 10"/>
              <p:cNvCxnSpPr/>
              <p:nvPr/>
            </p:nvCxnSpPr>
            <p:spPr>
              <a:xfrm rot="16200000" flipV="1">
                <a:off x="4221188" y="2792436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2 11"/>
              <p:cNvCxnSpPr/>
              <p:nvPr/>
            </p:nvCxnSpPr>
            <p:spPr>
              <a:xfrm rot="16200000" flipV="1">
                <a:off x="4721254" y="2418833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2 12"/>
              <p:cNvCxnSpPr/>
              <p:nvPr/>
            </p:nvCxnSpPr>
            <p:spPr>
              <a:xfrm rot="16200000" flipV="1">
                <a:off x="5221320" y="2061644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2 13"/>
              <p:cNvCxnSpPr/>
              <p:nvPr/>
            </p:nvCxnSpPr>
            <p:spPr>
              <a:xfrm rot="16200000" flipV="1">
                <a:off x="5721386" y="1792304"/>
                <a:ext cx="483653" cy="503723"/>
              </a:xfrm>
              <a:prstGeom prst="straightConnector1">
                <a:avLst/>
              </a:prstGeom>
              <a:ln>
                <a:solidFill>
                  <a:schemeClr val="bg2">
                    <a:lumMod val="25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e 4"/>
              <p:cNvSpPr/>
              <p:nvPr/>
            </p:nvSpPr>
            <p:spPr>
              <a:xfrm rot="19428228">
                <a:off x="4447220" y="2584287"/>
                <a:ext cx="2164991" cy="57226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sz="1600" b="1" dirty="0" err="1" smtClean="0">
                    <a:solidFill>
                      <a:schemeClr val="tx1"/>
                    </a:solidFill>
                  </a:rPr>
                  <a:t>r-process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sz="1400" dirty="0" smtClean="0">
                    <a:solidFill>
                      <a:schemeClr val="tx1"/>
                    </a:solidFill>
                  </a:rPr>
                  <a:t>(</a:t>
                </a:r>
                <a:r>
                  <a:rPr lang="it-IT" sz="1400" dirty="0" err="1" smtClean="0">
                    <a:solidFill>
                      <a:schemeClr val="tx1"/>
                    </a:solidFill>
                  </a:rPr>
                  <a:t>Supernovae</a:t>
                </a:r>
                <a:r>
                  <a:rPr lang="it-IT" sz="1400" dirty="0" smtClean="0">
                    <a:solidFill>
                      <a:schemeClr val="tx1"/>
                    </a:solidFill>
                  </a:rPr>
                  <a:t>)</a:t>
                </a:r>
                <a:endParaRPr lang="it-IT" sz="14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" name="CasellaDiTesto 16"/>
          <p:cNvSpPr txBox="1"/>
          <p:nvPr/>
        </p:nvSpPr>
        <p:spPr>
          <a:xfrm>
            <a:off x="5857884" y="2000240"/>
            <a:ext cx="267861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err="1" smtClean="0"/>
              <a:t>Radioactive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facilities</a:t>
            </a:r>
            <a:endParaRPr lang="it-IT" dirty="0"/>
          </a:p>
        </p:txBody>
      </p:sp>
      <p:sp>
        <p:nvSpPr>
          <p:cNvPr id="25" name="Rettangolo 24"/>
          <p:cNvSpPr/>
          <p:nvPr/>
        </p:nvSpPr>
        <p:spPr>
          <a:xfrm>
            <a:off x="1714480" y="1285860"/>
            <a:ext cx="164307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2071670" y="1571612"/>
            <a:ext cx="16428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err="1" smtClean="0"/>
              <a:t>Neutron</a:t>
            </a:r>
            <a:r>
              <a:rPr lang="it-IT" dirty="0" smtClean="0"/>
              <a:t> </a:t>
            </a:r>
            <a:r>
              <a:rPr lang="it-IT" dirty="0" err="1" smtClean="0"/>
              <a:t>beams</a:t>
            </a:r>
            <a:endParaRPr lang="it-IT" dirty="0"/>
          </a:p>
        </p:txBody>
      </p:sp>
      <p:sp>
        <p:nvSpPr>
          <p:cNvPr id="31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The Stellar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Nucleosynthesis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34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2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6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37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7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bldLvl="2" animBg="1" autoUpdateAnimBg="0"/>
      <p:bldP spid="4" grpId="0" build="allAtOnce" bldLvl="2" animBg="1" autoUpdateAnimBg="0"/>
      <p:bldP spid="17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 l="11516" t="11365" r="5251" b="57661"/>
          <a:stretch>
            <a:fillRect/>
          </a:stretch>
        </p:blipFill>
        <p:spPr bwMode="auto">
          <a:xfrm>
            <a:off x="4357686" y="1071546"/>
            <a:ext cx="4786315" cy="273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5536993" y="1000108"/>
            <a:ext cx="2491901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effectLst/>
              </a:rPr>
              <a:t>Bao</a:t>
            </a:r>
            <a:r>
              <a:rPr lang="en-US" sz="1600" b="1" dirty="0">
                <a:solidFill>
                  <a:schemeClr val="bg1"/>
                </a:solidFill>
                <a:effectLst/>
              </a:rPr>
              <a:t> et al. ADNDT 76 (</a:t>
            </a:r>
            <a:r>
              <a:rPr lang="en-US" sz="1600" b="1" dirty="0" smtClean="0">
                <a:solidFill>
                  <a:schemeClr val="bg1"/>
                </a:solidFill>
                <a:effectLst/>
              </a:rPr>
              <a:t>2000)</a:t>
            </a:r>
          </a:p>
        </p:txBody>
      </p:sp>
      <p:sp>
        <p:nvSpPr>
          <p:cNvPr id="14" name="CasellaDiTesto 36"/>
          <p:cNvSpPr txBox="1">
            <a:spLocks noChangeArrowheads="1"/>
          </p:cNvSpPr>
          <p:nvPr/>
        </p:nvSpPr>
        <p:spPr bwMode="auto">
          <a:xfrm>
            <a:off x="571472" y="3786283"/>
            <a:ext cx="8001056" cy="2431435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three</a:t>
            </a:r>
            <a:r>
              <a:rPr lang="it-IT" dirty="0" smtClean="0"/>
              <a:t> </a:t>
            </a:r>
            <a:r>
              <a:rPr lang="it-IT" dirty="0" err="1" smtClean="0"/>
              <a:t>classes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nuclei data are </a:t>
            </a:r>
            <a:r>
              <a:rPr lang="it-IT" dirty="0" err="1" smtClean="0"/>
              <a:t>lacking</a:t>
            </a:r>
            <a:r>
              <a:rPr lang="it-IT" dirty="0" smtClean="0"/>
              <a:t> or </a:t>
            </a:r>
            <a:r>
              <a:rPr lang="it-IT" dirty="0" err="1" smtClean="0"/>
              <a:t>need</a:t>
            </a:r>
            <a:r>
              <a:rPr lang="it-IT" dirty="0" smtClean="0"/>
              <a:t> </a:t>
            </a:r>
            <a:r>
              <a:rPr lang="it-IT" dirty="0" err="1" smtClean="0"/>
              <a:t>substantial</a:t>
            </a:r>
            <a:r>
              <a:rPr lang="it-IT" dirty="0" smtClean="0"/>
              <a:t> </a:t>
            </a:r>
            <a:r>
              <a:rPr lang="it-IT" dirty="0" err="1" smtClean="0"/>
              <a:t>improvements</a:t>
            </a:r>
            <a:r>
              <a:rPr lang="it-IT" dirty="0" smtClean="0"/>
              <a:t>:</a:t>
            </a:r>
            <a:endParaRPr lang="it-IT" sz="1600" dirty="0" smtClean="0"/>
          </a:p>
          <a:p>
            <a:pPr lvl="1" indent="-280988">
              <a:spcBef>
                <a:spcPts val="600"/>
              </a:spcBef>
            </a:pPr>
            <a:r>
              <a:rPr lang="it-IT" sz="1600" dirty="0" smtClean="0">
                <a:solidFill>
                  <a:schemeClr val="tx1"/>
                </a:solidFill>
              </a:rPr>
              <a:t>1. 	Nuclei </a:t>
            </a:r>
            <a:r>
              <a:rPr lang="it-IT" sz="1600" dirty="0" err="1" smtClean="0">
                <a:solidFill>
                  <a:schemeClr val="tx1"/>
                </a:solidFill>
              </a:rPr>
              <a:t>with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</a:rPr>
              <a:t>low </a:t>
            </a:r>
            <a:r>
              <a:rPr lang="it-IT" sz="1600" b="1" dirty="0" err="1" smtClean="0">
                <a:solidFill>
                  <a:srgbClr val="FF0000"/>
                </a:solidFill>
              </a:rPr>
              <a:t>cross-section</a:t>
            </a:r>
            <a:r>
              <a:rPr lang="it-IT" sz="1600" dirty="0" smtClean="0">
                <a:solidFill>
                  <a:srgbClr val="FF0000"/>
                </a:solidFill>
              </a:rPr>
              <a:t>, </a:t>
            </a:r>
            <a:r>
              <a:rPr lang="it-IT" sz="1600" dirty="0" smtClean="0">
                <a:solidFill>
                  <a:schemeClr val="tx1"/>
                </a:solidFill>
              </a:rPr>
              <a:t>in </a:t>
            </a:r>
            <a:r>
              <a:rPr lang="it-IT" sz="1600" dirty="0" err="1" smtClean="0">
                <a:solidFill>
                  <a:schemeClr val="tx1"/>
                </a:solidFill>
              </a:rPr>
              <a:t>particular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neutron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magic</a:t>
            </a:r>
            <a:r>
              <a:rPr lang="it-IT" sz="1600" dirty="0" smtClean="0">
                <a:solidFill>
                  <a:schemeClr val="tx1"/>
                </a:solidFill>
              </a:rPr>
              <a:t> nuclei (</a:t>
            </a:r>
            <a:r>
              <a:rPr lang="it-IT" sz="1600" dirty="0" err="1" smtClean="0">
                <a:solidFill>
                  <a:schemeClr val="tx1"/>
                </a:solidFill>
              </a:rPr>
              <a:t>s-process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bottleneck</a:t>
            </a:r>
            <a:r>
              <a:rPr lang="it-IT" sz="1600" dirty="0" smtClean="0">
                <a:solidFill>
                  <a:schemeClr val="tx1"/>
                </a:solidFill>
              </a:rPr>
              <a:t>)</a:t>
            </a:r>
          </a:p>
          <a:p>
            <a:pPr marL="900113" lvl="1" indent="-280988">
              <a:spcBef>
                <a:spcPts val="600"/>
              </a:spcBef>
              <a:buFont typeface="Arial" pitchFamily="34" charset="0"/>
              <a:buChar char="•"/>
            </a:pPr>
            <a:r>
              <a:rPr lang="it-IT" sz="1400" b="1" dirty="0" smtClean="0">
                <a:solidFill>
                  <a:srgbClr val="FF0000"/>
                </a:solidFill>
              </a:rPr>
              <a:t>N=50	</a:t>
            </a:r>
            <a:r>
              <a:rPr lang="it-IT" sz="1400" b="1" baseline="30000" dirty="0" smtClean="0">
                <a:solidFill>
                  <a:srgbClr val="FF0000"/>
                </a:solidFill>
              </a:rPr>
              <a:t>86</a:t>
            </a:r>
            <a:r>
              <a:rPr lang="it-IT" sz="1400" b="1" dirty="0" smtClean="0">
                <a:solidFill>
                  <a:srgbClr val="FF0000"/>
                </a:solidFill>
              </a:rPr>
              <a:t>Kr, </a:t>
            </a:r>
            <a:r>
              <a:rPr lang="it-IT" sz="1400" b="1" baseline="30000" dirty="0" smtClean="0">
                <a:solidFill>
                  <a:srgbClr val="FF0000"/>
                </a:solidFill>
              </a:rPr>
              <a:t>87</a:t>
            </a:r>
            <a:r>
              <a:rPr lang="it-IT" sz="1400" b="1" dirty="0" smtClean="0">
                <a:solidFill>
                  <a:srgbClr val="FF0000"/>
                </a:solidFill>
              </a:rPr>
              <a:t>Rb, </a:t>
            </a:r>
            <a:r>
              <a:rPr lang="it-IT" sz="1400" b="1" baseline="30000" dirty="0" smtClean="0">
                <a:solidFill>
                  <a:srgbClr val="FF0000"/>
                </a:solidFill>
              </a:rPr>
              <a:t>88</a:t>
            </a:r>
            <a:r>
              <a:rPr lang="it-IT" sz="1400" b="1" dirty="0" smtClean="0">
                <a:solidFill>
                  <a:srgbClr val="FF0000"/>
                </a:solidFill>
              </a:rPr>
              <a:t>Sr, 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baseline="30000" dirty="0" smtClean="0">
                <a:solidFill>
                  <a:srgbClr val="FF0000"/>
                </a:solidFill>
              </a:rPr>
              <a:t>89</a:t>
            </a:r>
            <a:r>
              <a:rPr lang="it-IT" sz="1400" b="1" dirty="0">
                <a:solidFill>
                  <a:srgbClr val="FF0000"/>
                </a:solidFill>
              </a:rPr>
              <a:t>Y</a:t>
            </a:r>
            <a:r>
              <a:rPr lang="it-IT" sz="1400" b="1" dirty="0" smtClean="0">
                <a:solidFill>
                  <a:srgbClr val="FF0000"/>
                </a:solidFill>
              </a:rPr>
              <a:t>, </a:t>
            </a:r>
            <a:r>
              <a:rPr lang="it-IT" sz="1400" b="1" baseline="30000" dirty="0" smtClean="0">
                <a:solidFill>
                  <a:srgbClr val="FF0000"/>
                </a:solidFill>
              </a:rPr>
              <a:t>90</a:t>
            </a:r>
            <a:r>
              <a:rPr lang="it-IT" sz="1400" b="1" dirty="0" smtClean="0">
                <a:solidFill>
                  <a:srgbClr val="FF0000"/>
                </a:solidFill>
              </a:rPr>
              <a:t>Zr</a:t>
            </a:r>
            <a:endParaRPr lang="it-IT" sz="1400" b="1" dirty="0" smtClean="0">
              <a:solidFill>
                <a:srgbClr val="FF0000"/>
              </a:solidFill>
            </a:endParaRPr>
          </a:p>
          <a:p>
            <a:pPr marL="900113" lvl="1" indent="-280988">
              <a:buFont typeface="Arial" pitchFamily="34" charset="0"/>
              <a:buChar char="•"/>
            </a:pPr>
            <a:r>
              <a:rPr lang="it-IT" sz="1400" b="1" dirty="0" smtClean="0">
                <a:solidFill>
                  <a:srgbClr val="FF0000"/>
                </a:solidFill>
              </a:rPr>
              <a:t>N=82	</a:t>
            </a:r>
            <a:r>
              <a:rPr lang="it-IT" sz="1400" b="1" baseline="30000" dirty="0" smtClean="0">
                <a:solidFill>
                  <a:srgbClr val="FF0000"/>
                </a:solidFill>
              </a:rPr>
              <a:t>138</a:t>
            </a:r>
            <a:r>
              <a:rPr lang="it-IT" sz="1400" b="1" dirty="0" smtClean="0">
                <a:solidFill>
                  <a:srgbClr val="FF0000"/>
                </a:solidFill>
              </a:rPr>
              <a:t>Ba, </a:t>
            </a:r>
            <a:r>
              <a:rPr lang="it-IT" sz="1400" b="1" baseline="30000" dirty="0" smtClean="0">
                <a:solidFill>
                  <a:srgbClr val="FF0000"/>
                </a:solidFill>
              </a:rPr>
              <a:t>139</a:t>
            </a:r>
            <a:r>
              <a:rPr lang="it-IT" sz="1400" b="1" dirty="0" smtClean="0">
                <a:solidFill>
                  <a:srgbClr val="FF0000"/>
                </a:solidFill>
              </a:rPr>
              <a:t>La, </a:t>
            </a:r>
            <a:r>
              <a:rPr lang="it-IT" sz="1400" b="1" baseline="30000" dirty="0" smtClean="0">
                <a:solidFill>
                  <a:srgbClr val="FF0000"/>
                </a:solidFill>
              </a:rPr>
              <a:t>140</a:t>
            </a:r>
            <a:r>
              <a:rPr lang="it-IT" sz="1400" b="1" dirty="0" smtClean="0">
                <a:solidFill>
                  <a:srgbClr val="FF0000"/>
                </a:solidFill>
              </a:rPr>
              <a:t>Ce</a:t>
            </a:r>
          </a:p>
          <a:p>
            <a:pPr marL="442913" indent="-280988">
              <a:spcBef>
                <a:spcPts val="600"/>
              </a:spcBef>
            </a:pPr>
            <a:r>
              <a:rPr lang="it-IT" sz="1600" dirty="0" smtClean="0">
                <a:solidFill>
                  <a:schemeClr val="tx1"/>
                </a:solidFill>
              </a:rPr>
              <a:t>2.	</a:t>
            </a:r>
            <a:r>
              <a:rPr lang="it-IT" sz="1600" dirty="0" err="1" smtClean="0">
                <a:solidFill>
                  <a:schemeClr val="tx1"/>
                </a:solidFill>
              </a:rPr>
              <a:t>Isotopes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unavailable</a:t>
            </a:r>
            <a:r>
              <a:rPr lang="it-IT" sz="1600" dirty="0" smtClean="0">
                <a:solidFill>
                  <a:schemeClr val="tx1"/>
                </a:solidFill>
              </a:rPr>
              <a:t> in </a:t>
            </a:r>
            <a:r>
              <a:rPr lang="it-IT" sz="1600" dirty="0" err="1" smtClean="0">
                <a:solidFill>
                  <a:schemeClr val="tx1"/>
                </a:solidFill>
              </a:rPr>
              <a:t>large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amount</a:t>
            </a:r>
            <a:r>
              <a:rPr lang="it-IT" sz="1600" dirty="0" smtClean="0">
                <a:solidFill>
                  <a:schemeClr val="tx1"/>
                </a:solidFill>
              </a:rPr>
              <a:t>, </a:t>
            </a:r>
            <a:r>
              <a:rPr lang="it-IT" sz="1600" dirty="0" err="1" smtClean="0">
                <a:solidFill>
                  <a:schemeClr val="tx1"/>
                </a:solidFill>
              </a:rPr>
              <a:t>such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as</a:t>
            </a:r>
            <a:r>
              <a:rPr lang="it-IT" sz="1600" dirty="0" smtClean="0">
                <a:solidFill>
                  <a:schemeClr val="tx1"/>
                </a:solidFill>
              </a:rPr>
              <a:t> rare or </a:t>
            </a:r>
            <a:r>
              <a:rPr lang="it-IT" sz="1600" dirty="0" err="1" smtClean="0">
                <a:solidFill>
                  <a:schemeClr val="tx1"/>
                </a:solidFill>
              </a:rPr>
              <a:t>expensive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isotopes</a:t>
            </a:r>
            <a:r>
              <a:rPr lang="it-IT" sz="1600" dirty="0" smtClean="0">
                <a:solidFill>
                  <a:schemeClr val="tx1"/>
                </a:solidFill>
              </a:rPr>
              <a:t>: </a:t>
            </a:r>
          </a:p>
          <a:p>
            <a:pPr marL="900113" lvl="1" indent="-2762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186,187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Os, </a:t>
            </a: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180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W, </a:t>
            </a:r>
            <a:r>
              <a:rPr lang="it-IT" sz="1400" b="1" dirty="0" err="1" smtClean="0">
                <a:solidFill>
                  <a:srgbClr val="FF0000"/>
                </a:solidFill>
                <a:cs typeface="Times New Roman" pitchFamily="18" charset="0"/>
              </a:rPr>
              <a:t>etc…</a:t>
            </a:r>
            <a:endParaRPr lang="it-IT" sz="14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marL="442913" indent="-280988">
              <a:spcBef>
                <a:spcPts val="600"/>
              </a:spcBef>
            </a:pPr>
            <a:r>
              <a:rPr lang="it-IT" sz="1600" dirty="0" smtClean="0">
                <a:solidFill>
                  <a:schemeClr val="tx1"/>
                </a:solidFill>
              </a:rPr>
              <a:t>3.	</a:t>
            </a:r>
            <a:r>
              <a:rPr lang="it-IT" sz="1600" dirty="0" err="1" smtClean="0">
                <a:solidFill>
                  <a:schemeClr val="tx1"/>
                </a:solidFill>
              </a:rPr>
              <a:t>Radioactive</a:t>
            </a:r>
            <a:r>
              <a:rPr lang="it-IT" sz="1600" dirty="0" smtClean="0">
                <a:solidFill>
                  <a:schemeClr val="tx1"/>
                </a:solidFill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</a:rPr>
              <a:t>branching</a:t>
            </a:r>
            <a:r>
              <a:rPr lang="it-IT" sz="1600" b="1" dirty="0" smtClean="0">
                <a:solidFill>
                  <a:schemeClr val="tx1"/>
                </a:solidFill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</a:rPr>
              <a:t>isotopes</a:t>
            </a:r>
            <a:r>
              <a:rPr lang="it-IT" sz="1600" dirty="0" smtClean="0">
                <a:solidFill>
                  <a:schemeClr val="tx1"/>
                </a:solidFill>
              </a:rPr>
              <a:t>:</a:t>
            </a:r>
          </a:p>
          <a:p>
            <a:pPr marL="900113" lvl="1" indent="-276225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63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Ni,</a:t>
            </a: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79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Se, </a:t>
            </a: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85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Kr, </a:t>
            </a: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95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Zr,</a:t>
            </a: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151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Sm, </a:t>
            </a: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163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Ho, </a:t>
            </a: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204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Tl, </a:t>
            </a:r>
            <a:r>
              <a:rPr lang="it-IT" sz="1400" b="1" baseline="30000" dirty="0" smtClean="0">
                <a:solidFill>
                  <a:srgbClr val="FF0000"/>
                </a:solidFill>
                <a:cs typeface="Times New Roman" pitchFamily="18" charset="0"/>
              </a:rPr>
              <a:t>205</a:t>
            </a:r>
            <a:r>
              <a:rPr lang="it-IT" sz="1400" b="1" dirty="0" smtClean="0">
                <a:solidFill>
                  <a:srgbClr val="FF0000"/>
                </a:solidFill>
                <a:cs typeface="Times New Roman" pitchFamily="18" charset="0"/>
              </a:rPr>
              <a:t>Pb</a:t>
            </a:r>
          </a:p>
        </p:txBody>
      </p:sp>
      <p:sp>
        <p:nvSpPr>
          <p:cNvPr id="19" name="CasellaDiTesto 36"/>
          <p:cNvSpPr txBox="1">
            <a:spLocks noChangeArrowheads="1"/>
          </p:cNvSpPr>
          <p:nvPr/>
        </p:nvSpPr>
        <p:spPr bwMode="auto">
          <a:xfrm>
            <a:off x="142844" y="1041472"/>
            <a:ext cx="4286280" cy="2477601"/>
          </a:xfrm>
          <a:prstGeom prst="rect">
            <a:avLst/>
          </a:prstGeom>
          <a:ln>
            <a:prstDash val="dash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b="1" dirty="0" err="1" smtClean="0">
                <a:solidFill>
                  <a:srgbClr val="FF0000"/>
                </a:solidFill>
              </a:rPr>
              <a:t>Huge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amount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of</a:t>
            </a:r>
            <a:r>
              <a:rPr lang="it-IT" b="1" dirty="0" smtClean="0">
                <a:solidFill>
                  <a:srgbClr val="FF0000"/>
                </a:solidFill>
              </a:rPr>
              <a:t> data </a:t>
            </a:r>
            <a:r>
              <a:rPr lang="it-IT" dirty="0" err="1" smtClean="0">
                <a:solidFill>
                  <a:schemeClr val="tx1"/>
                </a:solidFill>
              </a:rPr>
              <a:t>collected</a:t>
            </a:r>
            <a:r>
              <a:rPr lang="it-IT" dirty="0" smtClean="0">
                <a:solidFill>
                  <a:schemeClr val="tx1"/>
                </a:solidFill>
              </a:rPr>
              <a:t> on </a:t>
            </a:r>
            <a:r>
              <a:rPr lang="it-IT" dirty="0" err="1" smtClean="0">
                <a:solidFill>
                  <a:schemeClr val="tx1"/>
                </a:solidFill>
              </a:rPr>
              <a:t>many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isotopes</a:t>
            </a:r>
            <a:r>
              <a:rPr lang="it-IT" dirty="0" smtClean="0">
                <a:solidFill>
                  <a:schemeClr val="tx1"/>
                </a:solidFill>
              </a:rPr>
              <a:t>, </a:t>
            </a:r>
            <a:r>
              <a:rPr lang="it-IT" dirty="0" err="1" smtClean="0">
                <a:solidFill>
                  <a:schemeClr val="tx1"/>
                </a:solidFill>
              </a:rPr>
              <a:t>mostly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stable</a:t>
            </a:r>
            <a:r>
              <a:rPr lang="it-IT" dirty="0" smtClean="0">
                <a:solidFill>
                  <a:schemeClr val="tx1"/>
                </a:solidFill>
              </a:rPr>
              <a:t>. </a:t>
            </a:r>
            <a:r>
              <a:rPr lang="it-IT" dirty="0" err="1" smtClean="0">
                <a:solidFill>
                  <a:schemeClr val="tx1"/>
                </a:solidFill>
              </a:rPr>
              <a:t>Main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features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of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s-process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now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well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understood</a:t>
            </a:r>
            <a:r>
              <a:rPr lang="it-IT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it-IT" dirty="0" err="1" smtClean="0"/>
              <a:t>However</a:t>
            </a:r>
            <a:r>
              <a:rPr lang="it-IT" dirty="0" smtClean="0"/>
              <a:t>, </a:t>
            </a:r>
            <a:r>
              <a:rPr lang="it-IT" dirty="0" err="1" smtClean="0"/>
              <a:t>cross-section</a:t>
            </a:r>
            <a:r>
              <a:rPr lang="it-IT" dirty="0" smtClean="0"/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uncertainties</a:t>
            </a:r>
            <a:r>
              <a:rPr lang="it-IT" dirty="0" smtClean="0"/>
              <a:t> in some </a:t>
            </a:r>
            <a:r>
              <a:rPr lang="it-IT" dirty="0" err="1" smtClean="0"/>
              <a:t>cases</a:t>
            </a:r>
            <a:r>
              <a:rPr lang="it-IT" dirty="0" smtClean="0"/>
              <a:t> </a:t>
            </a:r>
            <a:r>
              <a:rPr lang="it-IT" dirty="0" err="1" smtClean="0"/>
              <a:t>remain</a:t>
            </a:r>
            <a:r>
              <a:rPr lang="it-IT" dirty="0" smtClean="0"/>
              <a:t> </a:t>
            </a:r>
            <a:r>
              <a:rPr lang="it-IT" b="1" dirty="0" smtClean="0">
                <a:solidFill>
                  <a:srgbClr val="FF0000"/>
                </a:solidFill>
              </a:rPr>
              <a:t>high</a:t>
            </a:r>
            <a:r>
              <a:rPr lang="it-IT" dirty="0" smtClean="0"/>
              <a:t>, in </a:t>
            </a:r>
            <a:r>
              <a:rPr lang="it-IT" dirty="0" err="1" smtClean="0"/>
              <a:t>particular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compared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progresses</a:t>
            </a:r>
            <a:r>
              <a:rPr lang="it-IT" dirty="0" smtClean="0"/>
              <a:t> in:</a:t>
            </a:r>
          </a:p>
          <a:p>
            <a:pPr marL="442913" indent="-179388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1600" dirty="0" err="1" smtClean="0"/>
              <a:t>observations</a:t>
            </a:r>
            <a:r>
              <a:rPr lang="it-IT" sz="1600" dirty="0" smtClean="0"/>
              <a:t> of </a:t>
            </a:r>
            <a:r>
              <a:rPr lang="it-IT" sz="1600" dirty="0" err="1" smtClean="0"/>
              <a:t>abundances</a:t>
            </a:r>
            <a:endParaRPr lang="it-IT" sz="1600" dirty="0" smtClean="0"/>
          </a:p>
          <a:p>
            <a:pPr marL="442913" indent="-179388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1600" dirty="0" err="1" smtClean="0"/>
              <a:t>models</a:t>
            </a:r>
            <a:r>
              <a:rPr lang="it-IT" sz="1600" dirty="0" smtClean="0"/>
              <a:t> </a:t>
            </a:r>
            <a:r>
              <a:rPr lang="it-IT" sz="1600" dirty="0" err="1" smtClean="0"/>
              <a:t>of</a:t>
            </a:r>
            <a:r>
              <a:rPr lang="it-IT" sz="1600" dirty="0" smtClean="0"/>
              <a:t> stellar </a:t>
            </a:r>
            <a:r>
              <a:rPr lang="it-IT" sz="1600" dirty="0" err="1" smtClean="0"/>
              <a:t>evolution</a:t>
            </a:r>
            <a:endParaRPr lang="it-IT" sz="1600" dirty="0" smtClean="0"/>
          </a:p>
        </p:txBody>
      </p:sp>
      <p:sp>
        <p:nvSpPr>
          <p:cNvPr id="16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The neutron capture cross section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8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9" name="Picture 17" descr="tof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30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9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676"/>
          <a:stretch/>
        </p:blipFill>
        <p:spPr bwMode="auto">
          <a:xfrm>
            <a:off x="35427" y="846226"/>
            <a:ext cx="6398461" cy="4271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/>
          <a:stretch/>
        </p:blipFill>
        <p:spPr bwMode="auto">
          <a:xfrm>
            <a:off x="2764018" y="1646632"/>
            <a:ext cx="6336940" cy="5178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ttangolo arrotondato 4"/>
          <p:cNvSpPr/>
          <p:nvPr/>
        </p:nvSpPr>
        <p:spPr>
          <a:xfrm>
            <a:off x="2764018" y="1966572"/>
            <a:ext cx="378677" cy="181825"/>
          </a:xfrm>
          <a:prstGeom prst="roundRect">
            <a:avLst/>
          </a:prstGeom>
          <a:noFill/>
          <a:ln w="38100">
            <a:solidFill>
              <a:srgbClr val="1CA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2771786" y="4063185"/>
            <a:ext cx="378677" cy="181825"/>
          </a:xfrm>
          <a:prstGeom prst="roundRect">
            <a:avLst/>
          </a:prstGeom>
          <a:noFill/>
          <a:ln w="38100">
            <a:solidFill>
              <a:srgbClr val="1CA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2772892" y="5849077"/>
            <a:ext cx="378677" cy="181825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2779550" y="6497147"/>
            <a:ext cx="378677" cy="181825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7"/>
          <p:cNvSpPr/>
          <p:nvPr/>
        </p:nvSpPr>
        <p:spPr>
          <a:xfrm>
            <a:off x="2771800" y="3751231"/>
            <a:ext cx="378677" cy="181825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Goals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3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5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52"/>
          <p:cNvGrpSpPr>
            <a:grpSpLocks/>
          </p:cNvGrpSpPr>
          <p:nvPr/>
        </p:nvGrpSpPr>
        <p:grpSpPr bwMode="auto">
          <a:xfrm>
            <a:off x="76200" y="3675781"/>
            <a:ext cx="1633538" cy="2778125"/>
            <a:chOff x="684683" y="3717032"/>
            <a:chExt cx="1633111" cy="2778154"/>
          </a:xfrm>
        </p:grpSpPr>
        <p:sp>
          <p:nvSpPr>
            <p:cNvPr id="48" name="TextBox 7"/>
            <p:cNvSpPr txBox="1">
              <a:spLocks noChangeArrowheads="1"/>
            </p:cNvSpPr>
            <p:nvPr/>
          </p:nvSpPr>
          <p:spPr bwMode="auto">
            <a:xfrm>
              <a:off x="1032255" y="5008243"/>
              <a:ext cx="1285539" cy="94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chemeClr val="tx2"/>
                  </a:solidFill>
                  <a:latin typeface="Calibri" charset="0"/>
                </a:rPr>
                <a:t>Concept</a:t>
              </a:r>
              <a:br>
                <a:rPr lang="en-US" sz="1600" b="1" dirty="0">
                  <a:solidFill>
                    <a:schemeClr val="tx2"/>
                  </a:solidFill>
                  <a:latin typeface="Calibri" charset="0"/>
                </a:rPr>
              </a:br>
              <a:r>
                <a:rPr lang="en-US" sz="1600" dirty="0">
                  <a:solidFill>
                    <a:schemeClr val="tx2"/>
                  </a:solidFill>
                  <a:latin typeface="Calibri" charset="0"/>
                </a:rPr>
                <a:t>by </a:t>
              </a:r>
              <a:r>
                <a:rPr lang="en-US" sz="1600" dirty="0" err="1">
                  <a:solidFill>
                    <a:schemeClr val="tx2"/>
                  </a:solidFill>
                  <a:latin typeface="Calibri" charset="0"/>
                </a:rPr>
                <a:t>C.Rubbia</a:t>
              </a:r>
              <a:endParaRPr lang="en-US" sz="1600" dirty="0">
                <a:solidFill>
                  <a:schemeClr val="tx2"/>
                </a:solidFill>
                <a:latin typeface="Calibri" charset="0"/>
              </a:endParaRPr>
            </a:p>
            <a:p>
              <a:pPr eaLnBrk="1" hangingPunct="1"/>
              <a:r>
                <a:rPr lang="en-US" sz="1200" dirty="0">
                  <a:solidFill>
                    <a:schemeClr val="tx2"/>
                  </a:solidFill>
                  <a:latin typeface="Calibri" charset="0"/>
                </a:rPr>
                <a:t>CERN/ET/Int. Note 97-19</a:t>
              </a:r>
              <a:endParaRPr lang="en-US" sz="1600" dirty="0">
                <a:solidFill>
                  <a:schemeClr val="tx2"/>
                </a:solidFill>
                <a:latin typeface="Calibri" charset="0"/>
              </a:endParaRPr>
            </a:p>
          </p:txBody>
        </p:sp>
        <p:cxnSp>
          <p:nvCxnSpPr>
            <p:cNvPr id="49" name="Straight Connector 18"/>
            <p:cNvCxnSpPr>
              <a:cxnSpLocks noChangeShapeType="1"/>
            </p:cNvCxnSpPr>
            <p:nvPr/>
          </p:nvCxnSpPr>
          <p:spPr bwMode="auto">
            <a:xfrm flipH="1">
              <a:off x="1000737" y="3717032"/>
              <a:ext cx="20913" cy="2778154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50" name="TextBox 19"/>
            <p:cNvSpPr txBox="1">
              <a:spLocks noChangeArrowheads="1"/>
            </p:cNvSpPr>
            <p:nvPr/>
          </p:nvSpPr>
          <p:spPr bwMode="auto">
            <a:xfrm rot="16200000">
              <a:off x="554461" y="5290814"/>
              <a:ext cx="596906" cy="33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800000"/>
                  </a:solidFill>
                  <a:latin typeface="Calibri" charset="0"/>
                  <a:cs typeface="Tahoma" charset="0"/>
                </a:rPr>
                <a:t>1997</a:t>
              </a:r>
            </a:p>
          </p:txBody>
        </p:sp>
      </p:grpSp>
      <p:grpSp>
        <p:nvGrpSpPr>
          <p:cNvPr id="51" name="Group 64"/>
          <p:cNvGrpSpPr>
            <a:grpSpLocks/>
          </p:cNvGrpSpPr>
          <p:nvPr/>
        </p:nvGrpSpPr>
        <p:grpSpPr bwMode="auto">
          <a:xfrm>
            <a:off x="1062038" y="1875556"/>
            <a:ext cx="1766887" cy="1624013"/>
            <a:chOff x="2573387" y="1578278"/>
            <a:chExt cx="1765729" cy="1622674"/>
          </a:xfrm>
        </p:grpSpPr>
        <p:sp>
          <p:nvSpPr>
            <p:cNvPr id="52" name="TextBox 27"/>
            <p:cNvSpPr txBox="1">
              <a:spLocks noChangeArrowheads="1"/>
            </p:cNvSpPr>
            <p:nvPr/>
          </p:nvSpPr>
          <p:spPr bwMode="auto">
            <a:xfrm rot="-5400000">
              <a:off x="2443348" y="1808247"/>
              <a:ext cx="596408" cy="33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800000"/>
                  </a:solidFill>
                  <a:latin typeface="Calibri" charset="0"/>
                  <a:cs typeface="Tahoma" charset="0"/>
                </a:rPr>
                <a:t>2000</a:t>
              </a:r>
            </a:p>
          </p:txBody>
        </p:sp>
        <p:sp>
          <p:nvSpPr>
            <p:cNvPr id="53" name="TextBox 11"/>
            <p:cNvSpPr txBox="1">
              <a:spLocks noChangeArrowheads="1"/>
            </p:cNvSpPr>
            <p:nvPr/>
          </p:nvSpPr>
          <p:spPr bwMode="auto">
            <a:xfrm>
              <a:off x="2838918" y="1578278"/>
              <a:ext cx="15001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tx2"/>
                  </a:solidFill>
                  <a:latin typeface="Calibri" charset="0"/>
                </a:rPr>
                <a:t>Commissioning</a:t>
              </a:r>
              <a:endParaRPr lang="en-US" sz="1600">
                <a:solidFill>
                  <a:schemeClr val="tx2"/>
                </a:solidFill>
                <a:latin typeface="Calibri" charset="0"/>
              </a:endParaRPr>
            </a:p>
          </p:txBody>
        </p:sp>
        <p:cxnSp>
          <p:nvCxnSpPr>
            <p:cNvPr id="54" name="Straight Connector 26"/>
            <p:cNvCxnSpPr>
              <a:cxnSpLocks noChangeShapeType="1"/>
              <a:stCxn id="53" idx="1"/>
            </p:cNvCxnSpPr>
            <p:nvPr/>
          </p:nvCxnSpPr>
          <p:spPr bwMode="auto">
            <a:xfrm>
              <a:off x="2838918" y="1747555"/>
              <a:ext cx="20915" cy="145339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841" y="1973231"/>
              <a:ext cx="1296144" cy="102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54"/>
          <p:cNvGrpSpPr>
            <a:grpSpLocks/>
          </p:cNvGrpSpPr>
          <p:nvPr/>
        </p:nvGrpSpPr>
        <p:grpSpPr bwMode="auto">
          <a:xfrm>
            <a:off x="844550" y="3596406"/>
            <a:ext cx="1944688" cy="2168525"/>
            <a:chOff x="1928290" y="3637666"/>
            <a:chExt cx="1944216" cy="2167598"/>
          </a:xfrm>
        </p:grpSpPr>
        <p:sp>
          <p:nvSpPr>
            <p:cNvPr id="57" name="TextBox 10"/>
            <p:cNvSpPr txBox="1">
              <a:spLocks noChangeArrowheads="1"/>
            </p:cNvSpPr>
            <p:nvPr/>
          </p:nvSpPr>
          <p:spPr bwMode="auto">
            <a:xfrm>
              <a:off x="2196512" y="3951857"/>
              <a:ext cx="1285564" cy="58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tx2"/>
                  </a:solidFill>
                  <a:latin typeface="Calibri" charset="0"/>
                </a:rPr>
                <a:t>Construction</a:t>
              </a:r>
              <a:endParaRPr lang="en-US" sz="1600">
                <a:solidFill>
                  <a:schemeClr val="tx2"/>
                </a:solidFill>
                <a:latin typeface="Calibri" charset="0"/>
              </a:endParaRPr>
            </a:p>
            <a:p>
              <a:pPr eaLnBrk="1" hangingPunct="1"/>
              <a:r>
                <a:rPr lang="en-US" sz="1600">
                  <a:solidFill>
                    <a:schemeClr val="tx2"/>
                  </a:solidFill>
                  <a:latin typeface="Calibri" charset="0"/>
                </a:rPr>
                <a:t>started</a:t>
              </a:r>
            </a:p>
          </p:txBody>
        </p:sp>
        <p:cxnSp>
          <p:nvCxnSpPr>
            <p:cNvPr id="58" name="Straight Connector 24"/>
            <p:cNvCxnSpPr>
              <a:cxnSpLocks noChangeShapeType="1"/>
            </p:cNvCxnSpPr>
            <p:nvPr/>
          </p:nvCxnSpPr>
          <p:spPr bwMode="auto">
            <a:xfrm rot="5400000">
              <a:off x="1802666" y="4051321"/>
              <a:ext cx="82731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59" name="TextBox 25"/>
            <p:cNvSpPr txBox="1">
              <a:spLocks noChangeArrowheads="1"/>
            </p:cNvSpPr>
            <p:nvPr/>
          </p:nvSpPr>
          <p:spPr bwMode="auto">
            <a:xfrm rot="-5400000">
              <a:off x="1798201" y="4099401"/>
              <a:ext cx="596645" cy="336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800000"/>
                  </a:solidFill>
                  <a:latin typeface="Calibri" charset="0"/>
                  <a:cs typeface="Tahoma" charset="0"/>
                </a:rPr>
                <a:t>1999</a:t>
              </a:r>
            </a:p>
          </p:txBody>
        </p:sp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43" t="7635" b="8070"/>
            <a:stretch>
              <a:fillRect/>
            </a:stretch>
          </p:blipFill>
          <p:spPr bwMode="auto">
            <a:xfrm>
              <a:off x="2864394" y="4564670"/>
              <a:ext cx="1008112" cy="1240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57"/>
          <p:cNvGrpSpPr>
            <a:grpSpLocks/>
          </p:cNvGrpSpPr>
          <p:nvPr/>
        </p:nvGrpSpPr>
        <p:grpSpPr bwMode="auto">
          <a:xfrm>
            <a:off x="3905250" y="3748806"/>
            <a:ext cx="1547813" cy="1900238"/>
            <a:chOff x="5738147" y="901362"/>
            <a:chExt cx="1548561" cy="1900820"/>
          </a:xfrm>
        </p:grpSpPr>
        <p:sp>
          <p:nvSpPr>
            <p:cNvPr id="62" name="TextBox 14"/>
            <p:cNvSpPr txBox="1">
              <a:spLocks noChangeArrowheads="1"/>
            </p:cNvSpPr>
            <p:nvPr/>
          </p:nvSpPr>
          <p:spPr bwMode="auto">
            <a:xfrm>
              <a:off x="6000211" y="1180848"/>
              <a:ext cx="1286497" cy="58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tx2"/>
                  </a:solidFill>
                  <a:latin typeface="Calibri" charset="0"/>
                </a:rPr>
                <a:t>New Target</a:t>
              </a:r>
            </a:p>
            <a:p>
              <a:pPr eaLnBrk="1" hangingPunct="1"/>
              <a:r>
                <a:rPr lang="en-US" sz="1600">
                  <a:solidFill>
                    <a:schemeClr val="tx2"/>
                  </a:solidFill>
                  <a:latin typeface="Calibri" charset="0"/>
                </a:rPr>
                <a:t>installed</a:t>
              </a:r>
            </a:p>
          </p:txBody>
        </p:sp>
        <p:cxnSp>
          <p:nvCxnSpPr>
            <p:cNvPr id="63" name="Straight Connector 32"/>
            <p:cNvCxnSpPr>
              <a:cxnSpLocks noChangeShapeType="1"/>
            </p:cNvCxnSpPr>
            <p:nvPr/>
          </p:nvCxnSpPr>
          <p:spPr bwMode="auto">
            <a:xfrm>
              <a:off x="6000826" y="901362"/>
              <a:ext cx="2279" cy="7920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64" name="TextBox 33"/>
            <p:cNvSpPr txBox="1">
              <a:spLocks noChangeArrowheads="1"/>
            </p:cNvSpPr>
            <p:nvPr/>
          </p:nvSpPr>
          <p:spPr bwMode="auto">
            <a:xfrm rot="-5400000">
              <a:off x="5607962" y="1322149"/>
              <a:ext cx="597083" cy="33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800000"/>
                  </a:solidFill>
                  <a:latin typeface="Calibri" charset="0"/>
                  <a:cs typeface="Tahoma" charset="0"/>
                </a:rPr>
                <a:t>2008</a:t>
              </a:r>
            </a:p>
          </p:txBody>
        </p:sp>
        <p:pic>
          <p:nvPicPr>
            <p:cNvPr id="65" name="Picture 6" descr="P101073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4" r="11784" b="2698"/>
            <a:stretch>
              <a:fillRect/>
            </a:stretch>
          </p:blipFill>
          <p:spPr bwMode="auto">
            <a:xfrm>
              <a:off x="5990564" y="1837466"/>
              <a:ext cx="1038683" cy="964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68"/>
          <p:cNvGrpSpPr>
            <a:grpSpLocks/>
          </p:cNvGrpSpPr>
          <p:nvPr/>
        </p:nvGrpSpPr>
        <p:grpSpPr bwMode="auto">
          <a:xfrm>
            <a:off x="2862263" y="1092919"/>
            <a:ext cx="1677987" cy="2295525"/>
            <a:chOff x="3287769" y="3550227"/>
            <a:chExt cx="1676691" cy="2296316"/>
          </a:xfrm>
        </p:grpSpPr>
        <p:sp>
          <p:nvSpPr>
            <p:cNvPr id="67" name="TextBox 29"/>
            <p:cNvSpPr txBox="1">
              <a:spLocks noChangeArrowheads="1"/>
            </p:cNvSpPr>
            <p:nvPr/>
          </p:nvSpPr>
          <p:spPr bwMode="auto">
            <a:xfrm rot="-5400000">
              <a:off x="2919948" y="3918048"/>
              <a:ext cx="1071932" cy="336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800000"/>
                  </a:solidFill>
                  <a:latin typeface="Calibri" charset="0"/>
                  <a:cs typeface="Tahoma" charset="0"/>
                </a:rPr>
                <a:t>2001-</a:t>
              </a:r>
              <a:r>
                <a:rPr lang="en-US" sz="1600" b="1">
                  <a:solidFill>
                    <a:srgbClr val="800000"/>
                  </a:solidFill>
                  <a:latin typeface="Calibri" charset="0"/>
                  <a:cs typeface="Tahoma" charset="0"/>
                </a:rPr>
                <a:t>2004</a:t>
              </a:r>
            </a:p>
          </p:txBody>
        </p:sp>
        <p:sp>
          <p:nvSpPr>
            <p:cNvPr id="68" name="TextBox 12"/>
            <p:cNvSpPr txBox="1">
              <a:spLocks noChangeArrowheads="1"/>
            </p:cNvSpPr>
            <p:nvPr/>
          </p:nvSpPr>
          <p:spPr bwMode="auto">
            <a:xfrm>
              <a:off x="3655785" y="4869894"/>
              <a:ext cx="1286467" cy="76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Calibri" charset="0"/>
                </a:rPr>
                <a:t>Phase I</a:t>
              </a:r>
            </a:p>
            <a:p>
              <a:pPr eaLnBrk="1" hangingPunct="1"/>
              <a:r>
                <a:rPr lang="en-US" sz="1400" b="1">
                  <a:solidFill>
                    <a:srgbClr val="FF0000"/>
                  </a:solidFill>
                  <a:latin typeface="Calibri" charset="0"/>
                </a:rPr>
                <a:t>Measurement campaign</a:t>
              </a:r>
            </a:p>
          </p:txBody>
        </p:sp>
        <p:cxnSp>
          <p:nvCxnSpPr>
            <p:cNvPr id="69" name="Straight Connector 28"/>
            <p:cNvCxnSpPr>
              <a:cxnSpLocks noChangeShapeType="1"/>
            </p:cNvCxnSpPr>
            <p:nvPr/>
          </p:nvCxnSpPr>
          <p:spPr bwMode="auto">
            <a:xfrm flipH="1">
              <a:off x="3571934" y="3614295"/>
              <a:ext cx="2280" cy="223224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</p:cxnSp>
        <p:pic>
          <p:nvPicPr>
            <p:cNvPr id="7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" t="9453" r="4813" b="5922"/>
            <a:stretch>
              <a:fillRect/>
            </a:stretch>
          </p:blipFill>
          <p:spPr bwMode="auto">
            <a:xfrm>
              <a:off x="3571932" y="3614295"/>
              <a:ext cx="1392528" cy="976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Group 49"/>
          <p:cNvGrpSpPr>
            <a:grpSpLocks/>
          </p:cNvGrpSpPr>
          <p:nvPr/>
        </p:nvGrpSpPr>
        <p:grpSpPr bwMode="auto">
          <a:xfrm>
            <a:off x="303213" y="3382094"/>
            <a:ext cx="7113587" cy="357187"/>
            <a:chOff x="285784" y="3423352"/>
            <a:chExt cx="8572496" cy="357190"/>
          </a:xfrm>
        </p:grpSpPr>
        <p:sp>
          <p:nvSpPr>
            <p:cNvPr id="72" name="Rounded Rectangle 71"/>
            <p:cNvSpPr/>
            <p:nvPr/>
          </p:nvSpPr>
          <p:spPr bwMode="auto">
            <a:xfrm>
              <a:off x="285784" y="3423352"/>
              <a:ext cx="8572496" cy="357190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 dirty="0">
                <a:ea typeface="+mn-ea"/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88807" y="3423352"/>
              <a:ext cx="78089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1997 </a:t>
              </a:r>
              <a:endPara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055096" y="3423352"/>
              <a:ext cx="67853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2012</a:t>
              </a:r>
              <a:endPara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5" name="Gruppo 82"/>
          <p:cNvGrpSpPr>
            <a:grpSpLocks/>
          </p:cNvGrpSpPr>
          <p:nvPr/>
        </p:nvGrpSpPr>
        <p:grpSpPr bwMode="auto">
          <a:xfrm>
            <a:off x="6535738" y="1084981"/>
            <a:ext cx="1870075" cy="2303463"/>
            <a:chOff x="6661820" y="1124744"/>
            <a:chExt cx="1870620" cy="2304256"/>
          </a:xfrm>
        </p:grpSpPr>
        <p:grpSp>
          <p:nvGrpSpPr>
            <p:cNvPr id="76" name="Group 6"/>
            <p:cNvGrpSpPr>
              <a:grpSpLocks/>
            </p:cNvGrpSpPr>
            <p:nvPr/>
          </p:nvGrpSpPr>
          <p:grpSpPr bwMode="auto">
            <a:xfrm>
              <a:off x="6948264" y="1124744"/>
              <a:ext cx="1584176" cy="1152128"/>
              <a:chOff x="602051" y="1892754"/>
              <a:chExt cx="6953250" cy="4265839"/>
            </a:xfrm>
          </p:grpSpPr>
          <p:pic>
            <p:nvPicPr>
              <p:cNvPr id="82" name="Picture 7" descr="Ni62Ni6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051" y="1892754"/>
                <a:ext cx="6953250" cy="4265839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Text Box 9"/>
              <p:cNvSpPr txBox="1">
                <a:spLocks noChangeArrowheads="1"/>
              </p:cNvSpPr>
              <p:nvPr/>
            </p:nvSpPr>
            <p:spPr bwMode="auto">
              <a:xfrm>
                <a:off x="2281142" y="4160817"/>
                <a:ext cx="2208598" cy="128092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800" b="1" baseline="30000"/>
                  <a:t>63</a:t>
                </a:r>
                <a:r>
                  <a:rPr lang="de-DE" sz="800" b="1"/>
                  <a:t>Ni</a:t>
                </a:r>
              </a:p>
              <a:p>
                <a:pPr eaLnBrk="1" hangingPunct="1"/>
                <a:r>
                  <a:rPr lang="de-DE" sz="800" b="1" baseline="30000">
                    <a:solidFill>
                      <a:srgbClr val="FF0000"/>
                    </a:solidFill>
                  </a:rPr>
                  <a:t>62</a:t>
                </a:r>
                <a:r>
                  <a:rPr lang="de-DE" sz="800" b="1">
                    <a:solidFill>
                      <a:srgbClr val="FF0000"/>
                    </a:solidFill>
                  </a:rPr>
                  <a:t>Ni</a:t>
                </a:r>
              </a:p>
            </p:txBody>
          </p:sp>
        </p:grpSp>
        <p:grpSp>
          <p:nvGrpSpPr>
            <p:cNvPr id="77" name="Gruppo 51"/>
            <p:cNvGrpSpPr>
              <a:grpSpLocks/>
            </p:cNvGrpSpPr>
            <p:nvPr/>
          </p:nvGrpSpPr>
          <p:grpSpPr bwMode="auto">
            <a:xfrm>
              <a:off x="6661820" y="1132685"/>
              <a:ext cx="1654595" cy="2296315"/>
              <a:chOff x="6877845" y="1132685"/>
              <a:chExt cx="1654595" cy="2296315"/>
            </a:xfrm>
          </p:grpSpPr>
          <p:grpSp>
            <p:nvGrpSpPr>
              <p:cNvPr id="78" name="Group 59"/>
              <p:cNvGrpSpPr>
                <a:grpSpLocks/>
              </p:cNvGrpSpPr>
              <p:nvPr/>
            </p:nvGrpSpPr>
            <p:grpSpPr bwMode="auto">
              <a:xfrm>
                <a:off x="6877845" y="1132685"/>
                <a:ext cx="1654595" cy="2121711"/>
                <a:chOff x="6501909" y="3284427"/>
                <a:chExt cx="1654595" cy="2121711"/>
              </a:xfrm>
            </p:grpSpPr>
            <p:sp>
              <p:nvSpPr>
                <p:cNvPr id="80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6870303" y="4643847"/>
                  <a:ext cx="1286201" cy="762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>
                      <a:solidFill>
                        <a:srgbClr val="FF0000"/>
                      </a:solidFill>
                      <a:latin typeface="Calibri" charset="0"/>
                    </a:rPr>
                    <a:t>Phase II</a:t>
                  </a:r>
                </a:p>
                <a:p>
                  <a:pPr eaLnBrk="1" hangingPunct="1"/>
                  <a:r>
                    <a:rPr lang="en-US" sz="1400" b="1">
                      <a:solidFill>
                        <a:srgbClr val="FF0000"/>
                      </a:solidFill>
                      <a:latin typeface="Calibri" charset="0"/>
                    </a:rPr>
                    <a:t>Measurement campaign</a:t>
                  </a:r>
                </a:p>
              </p:txBody>
            </p:sp>
            <p:sp>
              <p:nvSpPr>
                <p:cNvPr id="81" name="TextBox 3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134241" y="3652095"/>
                  <a:ext cx="1071972" cy="3366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>
                      <a:solidFill>
                        <a:srgbClr val="800000"/>
                      </a:solidFill>
                      <a:latin typeface="Calibri" charset="0"/>
                      <a:cs typeface="Tahoma" charset="0"/>
                    </a:rPr>
                    <a:t>2009-2012</a:t>
                  </a:r>
                </a:p>
              </p:txBody>
            </p:sp>
          </p:grpSp>
          <p:cxnSp>
            <p:nvCxnSpPr>
              <p:cNvPr id="79" name="Straight Connector 28"/>
              <p:cNvCxnSpPr>
                <a:cxnSpLocks noChangeShapeType="1"/>
              </p:cNvCxnSpPr>
              <p:nvPr/>
            </p:nvCxnSpPr>
            <p:spPr bwMode="auto">
              <a:xfrm flipH="1">
                <a:off x="7162008" y="1196752"/>
                <a:ext cx="2280" cy="223224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84" name="Group 49"/>
          <p:cNvGrpSpPr>
            <a:grpSpLocks/>
          </p:cNvGrpSpPr>
          <p:nvPr/>
        </p:nvGrpSpPr>
        <p:grpSpPr bwMode="auto">
          <a:xfrm>
            <a:off x="7326313" y="3378919"/>
            <a:ext cx="1584325" cy="357187"/>
            <a:chOff x="285784" y="3423352"/>
            <a:chExt cx="8659458" cy="357190"/>
          </a:xfrm>
        </p:grpSpPr>
        <p:sp>
          <p:nvSpPr>
            <p:cNvPr id="85" name="Rounded Rectangle 40"/>
            <p:cNvSpPr>
              <a:spLocks noChangeArrowheads="1"/>
            </p:cNvSpPr>
            <p:nvPr/>
          </p:nvSpPr>
          <p:spPr bwMode="auto">
            <a:xfrm>
              <a:off x="285784" y="3423352"/>
              <a:ext cx="8572496" cy="3571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hangingPunct="0"/>
              <a:endParaRPr lang="it-IT" sz="1800">
                <a:cs typeface="Times New Roman" charset="0"/>
              </a:endParaRPr>
            </a:p>
          </p:txBody>
        </p:sp>
        <p:sp>
          <p:nvSpPr>
            <p:cNvPr id="86" name="TextBox 42"/>
            <p:cNvSpPr txBox="1"/>
            <p:nvPr/>
          </p:nvSpPr>
          <p:spPr>
            <a:xfrm>
              <a:off x="5402742" y="3423352"/>
              <a:ext cx="3542500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2018</a:t>
              </a:r>
              <a:endPara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7" name="Gruppo 81"/>
          <p:cNvGrpSpPr>
            <a:grpSpLocks/>
          </p:cNvGrpSpPr>
          <p:nvPr/>
        </p:nvGrpSpPr>
        <p:grpSpPr bwMode="auto">
          <a:xfrm>
            <a:off x="4662488" y="1888256"/>
            <a:ext cx="1778000" cy="1500188"/>
            <a:chOff x="4883104" y="1916832"/>
            <a:chExt cx="1777128" cy="1500144"/>
          </a:xfrm>
        </p:grpSpPr>
        <p:grpSp>
          <p:nvGrpSpPr>
            <p:cNvPr id="88" name="Gruppo 50"/>
            <p:cNvGrpSpPr>
              <a:grpSpLocks/>
            </p:cNvGrpSpPr>
            <p:nvPr/>
          </p:nvGrpSpPr>
          <p:grpSpPr bwMode="auto">
            <a:xfrm>
              <a:off x="4883104" y="1916832"/>
              <a:ext cx="1777128" cy="1500144"/>
              <a:chOff x="5099129" y="1916832"/>
              <a:chExt cx="1777128" cy="1500144"/>
            </a:xfrm>
          </p:grpSpPr>
          <p:grpSp>
            <p:nvGrpSpPr>
              <p:cNvPr id="92" name="Group 67"/>
              <p:cNvGrpSpPr>
                <a:grpSpLocks/>
              </p:cNvGrpSpPr>
              <p:nvPr/>
            </p:nvGrpSpPr>
            <p:grpSpPr bwMode="auto">
              <a:xfrm>
                <a:off x="5099129" y="1916832"/>
                <a:ext cx="1777128" cy="718357"/>
                <a:chOff x="6470591" y="2065278"/>
                <a:chExt cx="1777128" cy="718357"/>
              </a:xfrm>
            </p:grpSpPr>
            <p:sp>
              <p:nvSpPr>
                <p:cNvPr id="94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6747521" y="2065278"/>
                  <a:ext cx="1500198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>
                      <a:solidFill>
                        <a:schemeClr val="tx2"/>
                      </a:solidFill>
                      <a:latin typeface="Calibri" charset="0"/>
                    </a:rPr>
                    <a:t>Commissioning</a:t>
                  </a:r>
                  <a:endParaRPr lang="en-US" sz="1600">
                    <a:solidFill>
                      <a:schemeClr val="tx2"/>
                    </a:solidFill>
                    <a:latin typeface="Calibri" charset="0"/>
                  </a:endParaRPr>
                </a:p>
              </p:txBody>
            </p:sp>
            <p:sp>
              <p:nvSpPr>
                <p:cNvPr id="96" name="TextBox 3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6317664" y="2294322"/>
                  <a:ext cx="642240" cy="3363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>
                      <a:solidFill>
                        <a:srgbClr val="800000"/>
                      </a:solidFill>
                      <a:latin typeface="Calibri" charset="0"/>
                      <a:cs typeface="Tahoma" charset="0"/>
                    </a:rPr>
                    <a:t> </a:t>
                  </a:r>
                  <a:r>
                    <a:rPr lang="en-US" sz="1600" b="1">
                      <a:solidFill>
                        <a:srgbClr val="800000"/>
                      </a:solidFill>
                      <a:latin typeface="Calibri" charset="0"/>
                      <a:cs typeface="Tahoma" charset="0"/>
                    </a:rPr>
                    <a:t>2009</a:t>
                  </a:r>
                </a:p>
              </p:txBody>
            </p:sp>
          </p:grpSp>
          <p:cxnSp>
            <p:nvCxnSpPr>
              <p:cNvPr id="93" name="Straight Connector 26"/>
              <p:cNvCxnSpPr>
                <a:cxnSpLocks noChangeShapeType="1"/>
              </p:cNvCxnSpPr>
              <p:nvPr/>
            </p:nvCxnSpPr>
            <p:spPr bwMode="auto">
              <a:xfrm>
                <a:off x="5364088" y="2060848"/>
                <a:ext cx="1" cy="135612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9" name="Gruppo 65"/>
            <p:cNvGrpSpPr>
              <a:grpSpLocks/>
            </p:cNvGrpSpPr>
            <p:nvPr/>
          </p:nvGrpSpPr>
          <p:grpSpPr bwMode="auto">
            <a:xfrm>
              <a:off x="5220072" y="2204864"/>
              <a:ext cx="1440160" cy="1008112"/>
              <a:chOff x="467544" y="908720"/>
              <a:chExt cx="2808312" cy="2018034"/>
            </a:xfrm>
          </p:grpSpPr>
          <p:pic>
            <p:nvPicPr>
              <p:cNvPr id="90" name="Picture 5" descr="nTOF_Flux2009_PTB-Allnorm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908720"/>
                <a:ext cx="2808312" cy="2018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1" name="Rettangolo 70"/>
              <p:cNvSpPr/>
              <p:nvPr/>
            </p:nvSpPr>
            <p:spPr>
              <a:xfrm>
                <a:off x="2592058" y="2203839"/>
                <a:ext cx="349635" cy="1557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/>
              </a:p>
            </p:txBody>
          </p:sp>
        </p:grpSp>
      </p:grpSp>
      <p:grpSp>
        <p:nvGrpSpPr>
          <p:cNvPr id="97" name="Gruppo 84"/>
          <p:cNvGrpSpPr>
            <a:grpSpLocks/>
          </p:cNvGrpSpPr>
          <p:nvPr/>
        </p:nvGrpSpPr>
        <p:grpSpPr bwMode="auto">
          <a:xfrm>
            <a:off x="7696202" y="3751981"/>
            <a:ext cx="1151383" cy="2287588"/>
            <a:chOff x="7740379" y="3789040"/>
            <a:chExt cx="1152101" cy="2288413"/>
          </a:xfrm>
        </p:grpSpPr>
        <p:grpSp>
          <p:nvGrpSpPr>
            <p:cNvPr id="98" name="Group 57"/>
            <p:cNvGrpSpPr>
              <a:grpSpLocks/>
            </p:cNvGrpSpPr>
            <p:nvPr/>
          </p:nvGrpSpPr>
          <p:grpSpPr bwMode="auto">
            <a:xfrm>
              <a:off x="7740379" y="3789040"/>
              <a:ext cx="1149389" cy="815884"/>
              <a:chOff x="5743018" y="901362"/>
              <a:chExt cx="1115032" cy="815884"/>
            </a:xfrm>
          </p:grpSpPr>
          <p:sp>
            <p:nvSpPr>
              <p:cNvPr id="100" name="TextBox 14"/>
              <p:cNvSpPr txBox="1">
                <a:spLocks noChangeArrowheads="1"/>
              </p:cNvSpPr>
              <p:nvPr/>
            </p:nvSpPr>
            <p:spPr bwMode="auto">
              <a:xfrm>
                <a:off x="5743018" y="972792"/>
                <a:ext cx="1074083" cy="580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chemeClr val="tx2"/>
                    </a:solidFill>
                    <a:latin typeface="Calibri" charset="0"/>
                  </a:rPr>
                  <a:t>2</a:t>
                </a:r>
                <a:r>
                  <a:rPr lang="en-US" sz="1600" b="1" baseline="30000">
                    <a:solidFill>
                      <a:schemeClr val="tx2"/>
                    </a:solidFill>
                    <a:latin typeface="Calibri" charset="0"/>
                  </a:rPr>
                  <a:t>nd</a:t>
                </a:r>
                <a:r>
                  <a:rPr lang="en-US" sz="1600" b="1">
                    <a:solidFill>
                      <a:schemeClr val="tx2"/>
                    </a:solidFill>
                    <a:latin typeface="Calibri" charset="0"/>
                  </a:rPr>
                  <a:t> Exp. area</a:t>
                </a:r>
                <a:endParaRPr lang="en-US" sz="1600">
                  <a:solidFill>
                    <a:schemeClr val="tx2"/>
                  </a:solidFill>
                  <a:latin typeface="Calibri" charset="0"/>
                </a:endParaRPr>
              </a:p>
            </p:txBody>
          </p:sp>
          <p:cxnSp>
            <p:nvCxnSpPr>
              <p:cNvPr id="105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6519858" y="901362"/>
                <a:ext cx="2279" cy="7920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06" name="TextBox 33"/>
              <p:cNvSpPr txBox="1">
                <a:spLocks noChangeArrowheads="1"/>
              </p:cNvSpPr>
              <p:nvPr/>
            </p:nvSpPr>
            <p:spPr bwMode="auto">
              <a:xfrm rot="16200000">
                <a:off x="6396286" y="1255482"/>
                <a:ext cx="596834" cy="32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 dirty="0">
                    <a:solidFill>
                      <a:srgbClr val="800000"/>
                    </a:solidFill>
                    <a:latin typeface="Calibri" charset="0"/>
                    <a:cs typeface="Tahoma" charset="0"/>
                  </a:rPr>
                  <a:t>2014</a:t>
                </a:r>
              </a:p>
            </p:txBody>
          </p:sp>
        </p:grpSp>
        <p:pic>
          <p:nvPicPr>
            <p:cNvPr id="9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5498" y="4653136"/>
              <a:ext cx="1106982" cy="1424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7" name="Gruppo 88"/>
          <p:cNvGrpSpPr>
            <a:grpSpLocks/>
          </p:cNvGrpSpPr>
          <p:nvPr/>
        </p:nvGrpSpPr>
        <p:grpSpPr bwMode="auto">
          <a:xfrm>
            <a:off x="5670545" y="3748811"/>
            <a:ext cx="1758949" cy="2478089"/>
            <a:chOff x="5653707" y="3789040"/>
            <a:chExt cx="1758504" cy="2477991"/>
          </a:xfrm>
        </p:grpSpPr>
        <p:grpSp>
          <p:nvGrpSpPr>
            <p:cNvPr id="108" name="Group 60"/>
            <p:cNvGrpSpPr>
              <a:grpSpLocks/>
            </p:cNvGrpSpPr>
            <p:nvPr/>
          </p:nvGrpSpPr>
          <p:grpSpPr bwMode="auto">
            <a:xfrm>
              <a:off x="5653707" y="3789040"/>
              <a:ext cx="1572265" cy="1512168"/>
              <a:chOff x="7574048" y="3780544"/>
              <a:chExt cx="1572265" cy="1512168"/>
            </a:xfrm>
          </p:grpSpPr>
          <p:sp>
            <p:nvSpPr>
              <p:cNvPr id="110" name="TextBox 17"/>
              <p:cNvSpPr txBox="1">
                <a:spLocks noChangeArrowheads="1"/>
              </p:cNvSpPr>
              <p:nvPr/>
            </p:nvSpPr>
            <p:spPr bwMode="auto">
              <a:xfrm>
                <a:off x="7861212" y="4356532"/>
                <a:ext cx="1285101" cy="825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chemeClr val="tx2"/>
                    </a:solidFill>
                    <a:latin typeface="Calibri" charset="0"/>
                  </a:rPr>
                  <a:t>Upgrades</a:t>
                </a:r>
              </a:p>
              <a:p>
                <a:pPr eaLnBrk="1" hangingPunct="1"/>
                <a:r>
                  <a:rPr lang="en-US" sz="1600" baseline="30000">
                    <a:solidFill>
                      <a:schemeClr val="tx2"/>
                    </a:solidFill>
                    <a:latin typeface="Calibri" charset="0"/>
                  </a:rPr>
                  <a:t>10</a:t>
                </a:r>
                <a:r>
                  <a:rPr lang="en-US" sz="1600">
                    <a:solidFill>
                      <a:schemeClr val="tx2"/>
                    </a:solidFill>
                    <a:latin typeface="Calibri" charset="0"/>
                  </a:rPr>
                  <a:t>B-water </a:t>
                </a:r>
              </a:p>
              <a:p>
                <a:pPr eaLnBrk="1" hangingPunct="1"/>
                <a:r>
                  <a:rPr lang="en-US" sz="1600">
                    <a:solidFill>
                      <a:schemeClr val="tx2"/>
                    </a:solidFill>
                    <a:latin typeface="Calibri" charset="0"/>
                  </a:rPr>
                  <a:t>Class-A area</a:t>
                </a:r>
              </a:p>
            </p:txBody>
          </p:sp>
          <p:cxnSp>
            <p:nvCxnSpPr>
              <p:cNvPr id="115" name="Straight Connector 38"/>
              <p:cNvCxnSpPr>
                <a:cxnSpLocks noChangeShapeType="1"/>
              </p:cNvCxnSpPr>
              <p:nvPr/>
            </p:nvCxnSpPr>
            <p:spPr bwMode="auto">
              <a:xfrm>
                <a:off x="7859831" y="3780544"/>
                <a:ext cx="662" cy="151216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16" name="TextBox 39"/>
              <p:cNvSpPr txBox="1">
                <a:spLocks noChangeArrowheads="1"/>
              </p:cNvSpPr>
              <p:nvPr/>
            </p:nvSpPr>
            <p:spPr bwMode="auto">
              <a:xfrm rot="-5400000">
                <a:off x="7443914" y="4824643"/>
                <a:ext cx="596616" cy="336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800000"/>
                    </a:solidFill>
                    <a:latin typeface="Calibri" charset="0"/>
                    <a:cs typeface="Tahoma" charset="0"/>
                  </a:rPr>
                  <a:t>2010</a:t>
                </a:r>
              </a:p>
            </p:txBody>
          </p:sp>
        </p:grpSp>
        <p:pic>
          <p:nvPicPr>
            <p:cNvPr id="109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628" y="5281419"/>
              <a:ext cx="1480583" cy="98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8" name="Text Box 76"/>
          <p:cNvSpPr txBox="1">
            <a:spLocks noChangeArrowheads="1"/>
          </p:cNvSpPr>
          <p:nvPr/>
        </p:nvSpPr>
        <p:spPr bwMode="auto">
          <a:xfrm>
            <a:off x="8077200" y="2456581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>
                <a:solidFill>
                  <a:schemeClr val="hlink"/>
                </a:solidFill>
                <a:latin typeface="Calibri" charset="0"/>
              </a:rPr>
              <a:t>Phase III</a:t>
            </a:r>
          </a:p>
        </p:txBody>
      </p:sp>
      <p:sp>
        <p:nvSpPr>
          <p:cNvPr id="104" name="Rectangle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3861A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67544" y="0"/>
            <a:ext cx="8676456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 err="1" smtClean="0">
                <a:solidFill>
                  <a:srgbClr val="000090"/>
                </a:solidFill>
                <a:latin typeface="Calibri" pitchFamily="34" charset="0"/>
              </a:rPr>
              <a:t>n_TOF</a:t>
            </a:r>
            <a:r>
              <a:rPr lang="en-GB" sz="3600" dirty="0">
                <a:solidFill>
                  <a:srgbClr val="000090"/>
                </a:solidFill>
                <a:latin typeface="Calibri" pitchFamily="34" charset="0"/>
              </a:rPr>
              <a:t> </a:t>
            </a:r>
            <a:r>
              <a:rPr lang="en-GB" sz="3600" dirty="0" smtClean="0">
                <a:solidFill>
                  <a:srgbClr val="000090"/>
                </a:solidFill>
                <a:latin typeface="Calibri" pitchFamily="34" charset="0"/>
              </a:rPr>
              <a:t>Time Line</a:t>
            </a:r>
            <a:endParaRPr lang="en-GB" sz="3600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112" name="Rectangle 13"/>
          <p:cNvSpPr/>
          <p:nvPr/>
        </p:nvSpPr>
        <p:spPr>
          <a:xfrm flipV="1">
            <a:off x="0" y="646977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1" name="Rectangle 15"/>
          <p:cNvSpPr/>
          <p:nvPr/>
        </p:nvSpPr>
        <p:spPr>
          <a:xfrm>
            <a:off x="1115616" y="6237312"/>
            <a:ext cx="8028384" cy="620688"/>
          </a:xfrm>
          <a:prstGeom prst="rect">
            <a:avLst/>
          </a:prstGeom>
          <a:gradFill flip="none" rotWithShape="1">
            <a:gsLst>
              <a:gs pos="0">
                <a:srgbClr val="3861AA">
                  <a:alpha val="3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2" name="Rectangle 16"/>
          <p:cNvSpPr/>
          <p:nvPr/>
        </p:nvSpPr>
        <p:spPr>
          <a:xfrm flipV="1">
            <a:off x="0" y="6237312"/>
            <a:ext cx="9144000" cy="45719"/>
          </a:xfrm>
          <a:prstGeom prst="rect">
            <a:avLst/>
          </a:prstGeom>
          <a:solidFill>
            <a:srgbClr val="386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23" name="Picture 17" descr="tof_smal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48480" y="6275537"/>
            <a:ext cx="995520" cy="576298"/>
          </a:xfrm>
          <a:prstGeom prst="rect">
            <a:avLst/>
          </a:prstGeom>
        </p:spPr>
      </p:pic>
      <p:sp>
        <p:nvSpPr>
          <p:cNvPr id="124" name="TextBox 15"/>
          <p:cNvSpPr txBox="1"/>
          <p:nvPr/>
        </p:nvSpPr>
        <p:spPr>
          <a:xfrm>
            <a:off x="942427" y="6283031"/>
            <a:ext cx="705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15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th</a:t>
            </a:r>
            <a:r>
              <a:rPr lang="en-US" sz="1400" b="1" dirty="0" smtClean="0">
                <a:solidFill>
                  <a:srgbClr val="0000FF"/>
                </a:solidFill>
              </a:rPr>
              <a:t> International Conference on Nuclear Reaction Mechanisms </a:t>
            </a:r>
            <a:r>
              <a:rPr lang="en-US" sz="1400" b="1" dirty="0" err="1" smtClean="0">
                <a:solidFill>
                  <a:srgbClr val="0000FF"/>
                </a:solidFill>
              </a:rPr>
              <a:t>Varenna</a:t>
            </a:r>
            <a:r>
              <a:rPr lang="en-US" sz="1400" b="1" dirty="0" smtClean="0">
                <a:solidFill>
                  <a:srgbClr val="0000FF"/>
                </a:solidFill>
              </a:rPr>
              <a:t> 11-15/6/2018 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G. </a:t>
            </a:r>
            <a:r>
              <a:rPr lang="en-US" sz="1400" b="1" dirty="0" err="1" smtClean="0">
                <a:solidFill>
                  <a:srgbClr val="0000FF"/>
                </a:solidFill>
              </a:rPr>
              <a:t>Tagliente</a:t>
            </a:r>
            <a:endParaRPr lang="en-US" sz="1400" b="1" dirty="0" smtClean="0">
              <a:solidFill>
                <a:srgbClr val="0000FF"/>
              </a:solidFill>
            </a:endParaRPr>
          </a:p>
        </p:txBody>
      </p:sp>
      <p:pic>
        <p:nvPicPr>
          <p:cNvPr id="125" name="Immagine 1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6276357"/>
            <a:ext cx="872650" cy="57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2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14987</TotalTime>
  <Words>3097</Words>
  <Application>Microsoft Macintosh PowerPoint</Application>
  <PresentationFormat>Presentazione su schermo (4:3)</PresentationFormat>
  <Paragraphs>629</Paragraphs>
  <Slides>35</Slides>
  <Notes>22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7" baseType="lpstr">
      <vt:lpstr>Tema di Office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Time Of Flight vs EnergyCP</vt:lpstr>
      <vt:lpstr>n_TOF long-range plan</vt:lpstr>
      <vt:lpstr>Presentazione di PowerPoint</vt:lpstr>
      <vt:lpstr>n_TOF long-range plan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Giuseppe Tagliente</dc:creator>
  <cp:lastModifiedBy>Giuseppe Tagliente</cp:lastModifiedBy>
  <cp:revision>41</cp:revision>
  <dcterms:created xsi:type="dcterms:W3CDTF">2018-06-01T01:19:30Z</dcterms:created>
  <dcterms:modified xsi:type="dcterms:W3CDTF">2018-06-14T10:04:48Z</dcterms:modified>
</cp:coreProperties>
</file>