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8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9" r:id="rId18"/>
    <p:sldId id="280" r:id="rId19"/>
    <p:sldId id="281" r:id="rId20"/>
    <p:sldId id="291" r:id="rId21"/>
    <p:sldId id="283" r:id="rId22"/>
    <p:sldId id="292" r:id="rId23"/>
    <p:sldId id="296" r:id="rId24"/>
    <p:sldId id="293" r:id="rId25"/>
    <p:sldId id="294" r:id="rId26"/>
    <p:sldId id="295" r:id="rId27"/>
    <p:sldId id="260" r:id="rId28"/>
    <p:sldId id="263" r:id="rId29"/>
    <p:sldId id="265" r:id="rId30"/>
    <p:sldId id="266" r:id="rId31"/>
    <p:sldId id="264" r:id="rId32"/>
    <p:sldId id="276" r:id="rId33"/>
    <p:sldId id="277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9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Scanning Log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v>area1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Sheet1!$N$6119:$N$6132</c:f>
              <c:numCache>
                <c:formatCode>m/d/yyyy\ h:mm</c:formatCode>
                <c:ptCount val="14"/>
                <c:pt idx="0">
                  <c:v>43441.002083333326</c:v>
                </c:pt>
                <c:pt idx="1">
                  <c:v>43441.043749999997</c:v>
                </c:pt>
                <c:pt idx="2">
                  <c:v>43441.085416608796</c:v>
                </c:pt>
                <c:pt idx="3">
                  <c:v>43441.127083275453</c:v>
                </c:pt>
                <c:pt idx="4">
                  <c:v>43441.168749942131</c:v>
                </c:pt>
                <c:pt idx="5">
                  <c:v>43441.210416608796</c:v>
                </c:pt>
                <c:pt idx="6">
                  <c:v>43441.25208327546</c:v>
                </c:pt>
                <c:pt idx="7">
                  <c:v>43441.293749942124</c:v>
                </c:pt>
                <c:pt idx="8">
                  <c:v>43441.335416608796</c:v>
                </c:pt>
                <c:pt idx="9">
                  <c:v>43441.37708327546</c:v>
                </c:pt>
                <c:pt idx="10">
                  <c:v>43441.418749942139</c:v>
                </c:pt>
                <c:pt idx="11">
                  <c:v>43441.460416608796</c:v>
                </c:pt>
                <c:pt idx="12">
                  <c:v>43441.50208327546</c:v>
                </c:pt>
                <c:pt idx="13">
                  <c:v>43441.543749942131</c:v>
                </c:pt>
              </c:numCache>
            </c:numRef>
          </c:xVal>
          <c:yVal>
            <c:numRef>
              <c:f>Sheet1!$O$6119:$O$6132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area2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Sheet1!$N$6134:$N$6153</c:f>
              <c:numCache>
                <c:formatCode>m/d/yyyy\ h:mm</c:formatCode>
                <c:ptCount val="20"/>
                <c:pt idx="0">
                  <c:v>43441.627083275453</c:v>
                </c:pt>
                <c:pt idx="1">
                  <c:v>43441.668749942131</c:v>
                </c:pt>
                <c:pt idx="2">
                  <c:v>43441.710416608796</c:v>
                </c:pt>
                <c:pt idx="3">
                  <c:v>43441.75208327546</c:v>
                </c:pt>
                <c:pt idx="4">
                  <c:v>43441.793749942124</c:v>
                </c:pt>
                <c:pt idx="5">
                  <c:v>43441.835416608796</c:v>
                </c:pt>
                <c:pt idx="6">
                  <c:v>43441.87708327546</c:v>
                </c:pt>
                <c:pt idx="7">
                  <c:v>43441.918749942139</c:v>
                </c:pt>
                <c:pt idx="8">
                  <c:v>43441.960416608796</c:v>
                </c:pt>
                <c:pt idx="9">
                  <c:v>43442.00208327546</c:v>
                </c:pt>
                <c:pt idx="10">
                  <c:v>43442.043749942131</c:v>
                </c:pt>
                <c:pt idx="11">
                  <c:v>43442.085416608796</c:v>
                </c:pt>
                <c:pt idx="12">
                  <c:v>43442.127083275453</c:v>
                </c:pt>
                <c:pt idx="13">
                  <c:v>43442.168749942131</c:v>
                </c:pt>
                <c:pt idx="14">
                  <c:v>43442.210416608796</c:v>
                </c:pt>
                <c:pt idx="15">
                  <c:v>43442.25208327546</c:v>
                </c:pt>
                <c:pt idx="16">
                  <c:v>43442.293749942124</c:v>
                </c:pt>
                <c:pt idx="17">
                  <c:v>43442.335416608796</c:v>
                </c:pt>
                <c:pt idx="18">
                  <c:v>43442.37708327546</c:v>
                </c:pt>
                <c:pt idx="19">
                  <c:v>43442.418749942139</c:v>
                </c:pt>
              </c:numCache>
            </c:numRef>
          </c:xVal>
          <c:yVal>
            <c:numRef>
              <c:f>Sheet1!$O$6134:$O$6153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</c:numCache>
            </c:numRef>
          </c:yVal>
          <c:smooth val="0"/>
        </c:ser>
        <c:ser>
          <c:idx val="3"/>
          <c:order val="2"/>
          <c:tx>
            <c:v>area3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Sheet1!$N$6156:$N$6182</c:f>
              <c:numCache>
                <c:formatCode>m/d/yyyy\ h:mm</c:formatCode>
                <c:ptCount val="27"/>
                <c:pt idx="0">
                  <c:v>43442.543749942131</c:v>
                </c:pt>
                <c:pt idx="1">
                  <c:v>43442.585416608796</c:v>
                </c:pt>
                <c:pt idx="2">
                  <c:v>43442.627083275453</c:v>
                </c:pt>
                <c:pt idx="3">
                  <c:v>43442.668749942131</c:v>
                </c:pt>
                <c:pt idx="4">
                  <c:v>43442.710416608796</c:v>
                </c:pt>
                <c:pt idx="5">
                  <c:v>43442.75208327546</c:v>
                </c:pt>
                <c:pt idx="6">
                  <c:v>43442.793749942124</c:v>
                </c:pt>
                <c:pt idx="7">
                  <c:v>43442.835416608796</c:v>
                </c:pt>
                <c:pt idx="8">
                  <c:v>43442.87708327546</c:v>
                </c:pt>
                <c:pt idx="9">
                  <c:v>43442.918749942139</c:v>
                </c:pt>
                <c:pt idx="10">
                  <c:v>43442.960416608796</c:v>
                </c:pt>
                <c:pt idx="11">
                  <c:v>43443.00208327546</c:v>
                </c:pt>
                <c:pt idx="12">
                  <c:v>43443.043749942131</c:v>
                </c:pt>
                <c:pt idx="13">
                  <c:v>43443.085416608796</c:v>
                </c:pt>
                <c:pt idx="14">
                  <c:v>43443.127083275453</c:v>
                </c:pt>
                <c:pt idx="15">
                  <c:v>43443.168749942131</c:v>
                </c:pt>
                <c:pt idx="16">
                  <c:v>43443.210416608796</c:v>
                </c:pt>
                <c:pt idx="17">
                  <c:v>43443.25208327546</c:v>
                </c:pt>
                <c:pt idx="18">
                  <c:v>43443.293749942124</c:v>
                </c:pt>
                <c:pt idx="19">
                  <c:v>43443.335416608796</c:v>
                </c:pt>
                <c:pt idx="20">
                  <c:v>43443.37708327546</c:v>
                </c:pt>
                <c:pt idx="21">
                  <c:v>43443.418749942139</c:v>
                </c:pt>
                <c:pt idx="22">
                  <c:v>43443.460416608796</c:v>
                </c:pt>
                <c:pt idx="23">
                  <c:v>43443.50208327546</c:v>
                </c:pt>
                <c:pt idx="24">
                  <c:v>43443.543749942131</c:v>
                </c:pt>
                <c:pt idx="25">
                  <c:v>43443.585416608796</c:v>
                </c:pt>
                <c:pt idx="26">
                  <c:v>43443.627083275453</c:v>
                </c:pt>
              </c:numCache>
            </c:numRef>
          </c:xVal>
          <c:yVal>
            <c:numRef>
              <c:f>Sheet1!$O$6156:$O$6182</c:f>
              <c:numCache>
                <c:formatCode>General</c:formatCode>
                <c:ptCount val="2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</c:numCache>
            </c:numRef>
          </c:yVal>
          <c:smooth val="0"/>
        </c:ser>
        <c:ser>
          <c:idx val="4"/>
          <c:order val="3"/>
          <c:tx>
            <c:v>miss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Sheet1!$N$6183:$N$6186</c:f>
              <c:numCache>
                <c:formatCode>m/d/yyyy\ h:mm</c:formatCode>
                <c:ptCount val="4"/>
                <c:pt idx="0">
                  <c:v>43443.668749942131</c:v>
                </c:pt>
                <c:pt idx="1">
                  <c:v>43443.710416608796</c:v>
                </c:pt>
                <c:pt idx="2">
                  <c:v>43443.75208327546</c:v>
                </c:pt>
                <c:pt idx="3">
                  <c:v>43443.793749942124</c:v>
                </c:pt>
              </c:numCache>
            </c:numRef>
          </c:xVal>
          <c:yVal>
            <c:numRef>
              <c:f>Sheet1!$O$6183:$O$6186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yVal>
          <c:smooth val="0"/>
        </c:ser>
        <c:ser>
          <c:idx val="5"/>
          <c:order val="4"/>
          <c:tx>
            <c:v>area4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Sheet1!$N$6186:$N$6201</c:f>
              <c:numCache>
                <c:formatCode>m/d/yyyy\ h:mm</c:formatCode>
                <c:ptCount val="16"/>
                <c:pt idx="0">
                  <c:v>43443.793749942124</c:v>
                </c:pt>
                <c:pt idx="1">
                  <c:v>43443.835416608796</c:v>
                </c:pt>
                <c:pt idx="2">
                  <c:v>43443.87708327546</c:v>
                </c:pt>
                <c:pt idx="3">
                  <c:v>43443.918749942139</c:v>
                </c:pt>
                <c:pt idx="4">
                  <c:v>43443.960416608796</c:v>
                </c:pt>
                <c:pt idx="5">
                  <c:v>43444.00208327546</c:v>
                </c:pt>
                <c:pt idx="6">
                  <c:v>43444.043749942131</c:v>
                </c:pt>
                <c:pt idx="7">
                  <c:v>43444.085416608796</c:v>
                </c:pt>
                <c:pt idx="8">
                  <c:v>43444.127083275453</c:v>
                </c:pt>
                <c:pt idx="9">
                  <c:v>43444.168749942131</c:v>
                </c:pt>
                <c:pt idx="10">
                  <c:v>43444.210416608796</c:v>
                </c:pt>
                <c:pt idx="11">
                  <c:v>43444.25208327546</c:v>
                </c:pt>
                <c:pt idx="12">
                  <c:v>43444.293749942124</c:v>
                </c:pt>
                <c:pt idx="13">
                  <c:v>43444.335416608796</c:v>
                </c:pt>
                <c:pt idx="14">
                  <c:v>43444.37708327546</c:v>
                </c:pt>
                <c:pt idx="15">
                  <c:v>43444.418749942139</c:v>
                </c:pt>
              </c:numCache>
            </c:numRef>
          </c:xVal>
          <c:yVal>
            <c:numRef>
              <c:f>Sheet1!$O$6184:$O$6201</c:f>
              <c:numCache>
                <c:formatCode>General</c:formatCode>
                <c:ptCount val="18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537024"/>
        <c:axId val="255536632"/>
      </c:scatterChart>
      <c:valAx>
        <c:axId val="255537024"/>
        <c:scaling>
          <c:orientation val="minMax"/>
        </c:scaling>
        <c:delete val="0"/>
        <c:axPos val="b"/>
        <c:numFmt formatCode="m/d/yyyy\ 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5536632"/>
        <c:crosses val="autoZero"/>
        <c:crossBetween val="midCat"/>
        <c:majorUnit val="1.5"/>
      </c:valAx>
      <c:valAx>
        <c:axId val="25553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area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55537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84251968503945"/>
          <c:y val="0.31878317293671626"/>
          <c:w val="9.0087217358699748E-2"/>
          <c:h val="0.39338775313636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ja-JP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45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13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78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fld id="{873531FC-0E21-488B-9E1E-DBA0972280BE}" type="datetime1">
              <a:rPr kumimoji="1" lang="ja-JP" altLang="en-US" smtClean="0"/>
              <a:t>2019/2/1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42426-9DB7-4C37-8022-AFC50F1C40CB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11" name="コンテンツ プレースホルダ 3"/>
          <p:cNvSpPr>
            <a:spLocks noGrp="1"/>
          </p:cNvSpPr>
          <p:nvPr>
            <p:ph sz="half" idx="14"/>
          </p:nvPr>
        </p:nvSpPr>
        <p:spPr>
          <a:xfrm>
            <a:off x="467544" y="980728"/>
            <a:ext cx="8208912" cy="56166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14" name="日付プレースホルダ 6"/>
          <p:cNvSpPr txBox="1">
            <a:spLocks/>
          </p:cNvSpPr>
          <p:nvPr userDrawn="1"/>
        </p:nvSpPr>
        <p:spPr>
          <a:xfrm>
            <a:off x="4651748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261A9-2B25-457A-8510-8B891357507A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2019/2/1</a:t>
            </a:fld>
            <a:endParaRPr kumimoji="1" lang="ja-JP" alt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0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04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82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1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69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5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169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74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77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56B8F-2506-4A6B-8CAC-59383F113EAB}" type="datetimeFigureOut">
              <a:rPr kumimoji="1" lang="ja-JP" altLang="en-US" smtClean="0"/>
              <a:t>2019/2/1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9258-18A0-4B2A-8496-5DFB7947FE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24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Scanning status in Japan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4728473"/>
            <a:ext cx="6858000" cy="1655762"/>
          </a:xfrm>
        </p:spPr>
        <p:txBody>
          <a:bodyPr/>
          <a:lstStyle/>
          <a:p>
            <a:r>
              <a:rPr lang="en-US" altLang="ja-JP" dirty="0" smtClean="0"/>
              <a:t>2019.02.1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err="1" smtClean="0"/>
              <a:t>Atsuhiro</a:t>
            </a:r>
            <a:r>
              <a:rPr lang="en-US" altLang="ja-JP" dirty="0" smtClean="0"/>
              <a:t> UMEMOTO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30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228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Elliptical fitting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616765"/>
            <a:ext cx="7886700" cy="4560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1800" dirty="0" smtClean="0"/>
              <a:t>We used a Image filtering and “rectangle recognition method” to get minor, major, </a:t>
            </a:r>
            <a:r>
              <a:rPr lang="en-US" altLang="ja-JP" sz="1800" dirty="0" err="1" smtClean="0"/>
              <a:t>ellipticity</a:t>
            </a:r>
            <a:r>
              <a:rPr lang="en-US" altLang="ja-JP" sz="1800" dirty="0" smtClean="0"/>
              <a:t> and track angle in previous, but this was much affected  by the digitized pixel.</a:t>
            </a:r>
            <a:endParaRPr kumimoji="1" lang="ja-JP" altLang="en-US" sz="1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53" y="2488904"/>
            <a:ext cx="4958432" cy="350339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102087" y="3127513"/>
            <a:ext cx="3606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2017/02~04 BG run in LNGS</a:t>
            </a:r>
          </a:p>
          <a:p>
            <a:r>
              <a:rPr lang="en-US" altLang="ja-JP" dirty="0" smtClean="0"/>
              <a:t>0.035 g Scanning data</a:t>
            </a:r>
            <a:r>
              <a:rPr kumimoji="1" lang="en-US" altLang="ja-JP" dirty="0" smtClean="0"/>
              <a:t> of </a:t>
            </a:r>
            <a:r>
              <a:rPr lang="en-US" altLang="ja-JP" dirty="0"/>
              <a:t> </a:t>
            </a:r>
            <a:r>
              <a:rPr lang="en-US" altLang="ja-JP" dirty="0" smtClean="0"/>
              <a:t>FAN085gf4</a:t>
            </a:r>
          </a:p>
          <a:p>
            <a:r>
              <a:rPr kumimoji="1" lang="en-US" altLang="ja-JP" dirty="0" smtClean="0"/>
              <a:t>- </a:t>
            </a:r>
            <a:r>
              <a:rPr kumimoji="1" lang="en-US" altLang="ja-JP" dirty="0" err="1" smtClean="0"/>
              <a:t>Ellipticity</a:t>
            </a:r>
            <a:r>
              <a:rPr kumimoji="1" lang="en-US" altLang="ja-JP" dirty="0" smtClean="0"/>
              <a:t> cut &gt;=2.0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91125" y="4607434"/>
            <a:ext cx="3273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Anisotropic a</a:t>
            </a:r>
            <a:r>
              <a:rPr kumimoji="1" lang="en-US" altLang="ja-JP" dirty="0" smtClean="0">
                <a:solidFill>
                  <a:srgbClr val="FF0000"/>
                </a:solidFill>
              </a:rPr>
              <a:t>ngular distribution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0771" y="5992297"/>
            <a:ext cx="667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We developed a new elliptical fitting </a:t>
            </a:r>
            <a:r>
              <a:rPr lang="en-US" altLang="ja-JP" dirty="0" smtClean="0"/>
              <a:t>method using image frequency .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669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2" y="0"/>
            <a:ext cx="7886700" cy="53777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Elliptical Fitting 	by</a:t>
            </a:r>
            <a:r>
              <a:rPr lang="ja-JP" altLang="en-US" dirty="0" smtClean="0"/>
              <a:t>　</a:t>
            </a:r>
            <a:r>
              <a:rPr kumimoji="1" lang="en-US" altLang="ja-JP" dirty="0" smtClean="0"/>
              <a:t>FFT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04" y="4604311"/>
            <a:ext cx="2160000" cy="216000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8" y="689731"/>
            <a:ext cx="1080000" cy="108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" y="2002575"/>
            <a:ext cx="2160000" cy="216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66" y="2002575"/>
            <a:ext cx="2160000" cy="216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05" y="4604311"/>
            <a:ext cx="2160000" cy="216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31" y="776158"/>
            <a:ext cx="3327394" cy="3227323"/>
          </a:xfrm>
          <a:prstGeom prst="rect">
            <a:avLst/>
          </a:prstGeom>
        </p:spPr>
      </p:pic>
      <p:sp>
        <p:nvSpPr>
          <p:cNvPr id="11" name="下矢印 10"/>
          <p:cNvSpPr/>
          <p:nvPr/>
        </p:nvSpPr>
        <p:spPr>
          <a:xfrm>
            <a:off x="687030" y="1656642"/>
            <a:ext cx="328275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24909" y="1540910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00B0F0"/>
                </a:solidFill>
              </a:rPr>
              <a:t>Bicubic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39920" y="2276407"/>
            <a:ext cx="67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00B0F0"/>
                </a:solidFill>
              </a:rPr>
              <a:t>D</a:t>
            </a:r>
            <a:r>
              <a:rPr kumimoji="1" lang="en-US" altLang="ja-JP" sz="2400" b="1" dirty="0" smtClean="0">
                <a:solidFill>
                  <a:srgbClr val="00B0F0"/>
                </a:solidFill>
              </a:rPr>
              <a:t>FT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sp>
        <p:nvSpPr>
          <p:cNvPr id="14" name="下矢印 13"/>
          <p:cNvSpPr/>
          <p:nvPr/>
        </p:nvSpPr>
        <p:spPr>
          <a:xfrm rot="16200000">
            <a:off x="2255943" y="2770556"/>
            <a:ext cx="328275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 rot="18615274">
            <a:off x="5295570" y="3955802"/>
            <a:ext cx="328275" cy="9776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12601" y="3873292"/>
            <a:ext cx="1230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</a:rPr>
              <a:t>Filtering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55398" y="4979848"/>
            <a:ext cx="753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</a:rPr>
              <a:t>IDFT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sp>
        <p:nvSpPr>
          <p:cNvPr id="18" name="下矢印 17"/>
          <p:cNvSpPr/>
          <p:nvPr/>
        </p:nvSpPr>
        <p:spPr>
          <a:xfrm rot="5400000" flipH="1">
            <a:off x="5280127" y="5434727"/>
            <a:ext cx="328275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91168" y="875205"/>
            <a:ext cx="180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51 pixel ( 2.8 um)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34297" y="4210753"/>
            <a:ext cx="192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102 pixel ( 2.8 um)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13898" y="4684013"/>
            <a:ext cx="26391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F0"/>
                </a:solidFill>
              </a:rPr>
              <a:t>Elliptical </a:t>
            </a:r>
            <a:r>
              <a:rPr lang="en-US" altLang="ja-JP" sz="2400" b="1" dirty="0" smtClean="0">
                <a:solidFill>
                  <a:srgbClr val="00B0F0"/>
                </a:solidFill>
              </a:rPr>
              <a:t>Fitting </a:t>
            </a:r>
          </a:p>
          <a:p>
            <a:r>
              <a:rPr lang="en-US" altLang="ja-JP" sz="2400" b="1" dirty="0" smtClean="0">
                <a:solidFill>
                  <a:srgbClr val="00B0F0"/>
                </a:solidFill>
              </a:rPr>
              <a:t>by using </a:t>
            </a:r>
            <a:r>
              <a:rPr kumimoji="1" lang="en-US" altLang="ja-JP" sz="2400" b="1" dirty="0" smtClean="0">
                <a:solidFill>
                  <a:srgbClr val="00B0F0"/>
                </a:solidFill>
              </a:rPr>
              <a:t>brightness</a:t>
            </a:r>
          </a:p>
          <a:p>
            <a:r>
              <a:rPr kumimoji="1" lang="en-US" altLang="ja-JP" sz="2400" b="1" dirty="0" smtClean="0">
                <a:solidFill>
                  <a:srgbClr val="00B0F0"/>
                </a:solidFill>
              </a:rPr>
              <a:t>distribution</a:t>
            </a:r>
            <a:endParaRPr kumimoji="1" lang="ja-JP" altLang="en-US" sz="2400" b="1" dirty="0">
              <a:solidFill>
                <a:srgbClr val="00B0F0"/>
              </a:solidFill>
            </a:endParaRPr>
          </a:p>
        </p:txBody>
      </p:sp>
      <p:sp>
        <p:nvSpPr>
          <p:cNvPr id="22" name="下矢印 21"/>
          <p:cNvSpPr/>
          <p:nvPr/>
        </p:nvSpPr>
        <p:spPr>
          <a:xfrm rot="5400000" flipH="1">
            <a:off x="2251999" y="5414848"/>
            <a:ext cx="328275" cy="530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97332" y="6062952"/>
            <a:ext cx="2667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(Minor, Major, </a:t>
            </a:r>
            <a:r>
              <a:rPr lang="en-US" altLang="ja-JP" dirty="0" err="1" smtClean="0"/>
              <a:t>Ellipticity</a:t>
            </a:r>
            <a:r>
              <a:rPr lang="en-US" altLang="ja-JP" dirty="0" smtClean="0"/>
              <a:t>) =</a:t>
            </a:r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4.1506 </a:t>
            </a:r>
            <a:r>
              <a:rPr lang="ja-JP" altLang="en-US" dirty="0"/>
              <a:t>9.59089 </a:t>
            </a:r>
            <a:r>
              <a:rPr lang="ja-JP" altLang="en-US" dirty="0" smtClean="0"/>
              <a:t>2.31072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08483" y="84770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 online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36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0111" y="289430"/>
            <a:ext cx="7886700" cy="708300"/>
          </a:xfrm>
        </p:spPr>
        <p:txBody>
          <a:bodyPr/>
          <a:lstStyle/>
          <a:p>
            <a:r>
              <a:rPr kumimoji="1" lang="en-US" altLang="ja-JP" dirty="0" smtClean="0"/>
              <a:t>Ag40 nm spherical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1990421"/>
            <a:ext cx="3240000" cy="3142557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25610"/>
            <a:ext cx="4320000" cy="310736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12035" y="1113183"/>
            <a:ext cx="8683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Brighter event was selected by brightness parameters and </a:t>
            </a:r>
            <a:r>
              <a:rPr lang="en-US" altLang="ja-JP" dirty="0" smtClean="0"/>
              <a:t>image </a:t>
            </a:r>
            <a:r>
              <a:rPr kumimoji="1" lang="en-US" altLang="ja-JP" dirty="0" smtClean="0"/>
              <a:t>eye-check was done.</a:t>
            </a:r>
          </a:p>
          <a:p>
            <a:r>
              <a:rPr kumimoji="1" lang="en-US" altLang="ja-JP" dirty="0" smtClean="0"/>
              <a:t>52 events selected by  Max brightness 160&lt;=Max&lt;=200,  Mean brightness 65&lt;=mean&lt;=105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36035" y="433346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FFT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4054" y="239201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rectangle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16595" y="3014871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FFT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85832" y="344232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rectangle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50435" y="3745396"/>
            <a:ext cx="97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digitized</a:t>
            </a:r>
            <a:endParaRPr kumimoji="1"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2643810" y="3525078"/>
            <a:ext cx="483703" cy="273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71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066" y="27730"/>
            <a:ext cx="7886700" cy="642039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/>
              <a:t>Carbon 100 </a:t>
            </a:r>
            <a:r>
              <a:rPr kumimoji="1" lang="en-US" altLang="ja-JP" sz="3200" dirty="0" err="1" smtClean="0"/>
              <a:t>keV</a:t>
            </a:r>
            <a:r>
              <a:rPr kumimoji="1" lang="en-US" altLang="ja-JP" sz="3200" dirty="0" smtClean="0"/>
              <a:t> ion w 10 degree implant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074877" y="88067"/>
            <a:ext cx="212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FAN113gf NIT-70nm 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52" y="1146700"/>
            <a:ext cx="3960000" cy="284842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52" y="3975919"/>
            <a:ext cx="3960000" cy="284842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0" y="1067188"/>
            <a:ext cx="3960000" cy="284562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1" y="3912816"/>
            <a:ext cx="3960000" cy="284562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-86981" y="619987"/>
            <a:ext cx="5026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Camera X-axis </a:t>
            </a:r>
            <a:r>
              <a:rPr lang="en-US" altLang="ja-JP" sz="1600" dirty="0" smtClean="0"/>
              <a:t>pixel arrangement was beam direction(90d)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7953" y="420105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FFT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Elli&gt;=1.25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47085" y="126742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rectangle</a:t>
            </a:r>
          </a:p>
          <a:p>
            <a:r>
              <a:rPr kumimoji="1" lang="en-US" altLang="ja-JP" b="1" dirty="0" smtClean="0">
                <a:solidFill>
                  <a:srgbClr val="0070C0"/>
                </a:solidFill>
              </a:rPr>
              <a:t>Elli&gt;=1.25</a:t>
            </a:r>
            <a:endParaRPr kumimoji="1"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33240" y="1346936"/>
            <a:ext cx="111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0070C0"/>
                </a:solidFill>
              </a:rPr>
              <a:t>rectangle</a:t>
            </a:r>
          </a:p>
          <a:p>
            <a:r>
              <a:rPr lang="en-US" altLang="ja-JP" b="1" dirty="0">
                <a:solidFill>
                  <a:srgbClr val="0070C0"/>
                </a:solidFill>
              </a:rPr>
              <a:t>Elli&gt;=1.25</a:t>
            </a:r>
            <a:endParaRPr lang="ja-JP" altLang="en-US" b="1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85559" y="531384"/>
            <a:ext cx="3942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Camera was rotated about 45d by manually. </a:t>
            </a:r>
          </a:p>
          <a:p>
            <a:r>
              <a:rPr lang="ja-JP" altLang="en-US" sz="1600" dirty="0" smtClean="0"/>
              <a:t>⇒</a:t>
            </a:r>
            <a:r>
              <a:rPr lang="en-US" altLang="ja-JP" sz="1600" dirty="0" smtClean="0"/>
              <a:t>beam direction b</a:t>
            </a:r>
            <a:r>
              <a:rPr kumimoji="1" lang="en-US" altLang="ja-JP" sz="1600" dirty="0" smtClean="0"/>
              <a:t>ecame 135d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02849" y="421431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FFT</a:t>
            </a:r>
          </a:p>
          <a:p>
            <a:r>
              <a:rPr lang="en-US" altLang="ja-JP" b="1" dirty="0">
                <a:solidFill>
                  <a:srgbClr val="FF0000"/>
                </a:solidFill>
              </a:rPr>
              <a:t>Elli&gt;=1.25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6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2277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Detection efficiency and angle by FFT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898"/>
            <a:ext cx="4863339" cy="349819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33103" y="1034541"/>
            <a:ext cx="2125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FAN113gf NIT-70nm 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41898"/>
            <a:ext cx="4677195" cy="336429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370391" y="1293347"/>
            <a:ext cx="273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FAN113gf DM search area1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5118601" y="4963313"/>
            <a:ext cx="36361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Selection parameter </a:t>
            </a:r>
          </a:p>
          <a:p>
            <a:r>
              <a:rPr lang="en-US" altLang="ja-JP" dirty="0" smtClean="0"/>
              <a:t>- Absolute (minor </a:t>
            </a:r>
            <a:r>
              <a:rPr lang="en-US" altLang="ja-JP" dirty="0"/>
              <a:t>- 3.89) &lt; 4 </a:t>
            </a:r>
            <a:r>
              <a:rPr lang="en-US" altLang="ja-JP" dirty="0"/>
              <a:t>×</a:t>
            </a:r>
            <a:r>
              <a:rPr lang="en-US" altLang="ja-JP" dirty="0" smtClean="0"/>
              <a:t> 0.24</a:t>
            </a:r>
          </a:p>
          <a:p>
            <a:r>
              <a:rPr lang="en-US" altLang="ja-JP" dirty="0" smtClean="0"/>
              <a:t>- </a:t>
            </a:r>
            <a:r>
              <a:rPr lang="en-US" altLang="ja-JP" dirty="0" err="1" smtClean="0"/>
              <a:t>elli</a:t>
            </a:r>
            <a:r>
              <a:rPr lang="en-US" altLang="ja-JP" dirty="0" smtClean="0"/>
              <a:t>&gt;= 1.75</a:t>
            </a:r>
          </a:p>
          <a:p>
            <a:r>
              <a:rPr lang="en-US" altLang="ja-JP" dirty="0" smtClean="0"/>
              <a:t>- 100&lt;=Max –BG brightness &lt;= 150</a:t>
            </a:r>
          </a:p>
          <a:p>
            <a:r>
              <a:rPr lang="en-US" altLang="ja-JP" dirty="0" smtClean="0"/>
              <a:t>- 30&lt;=Mean –BG brightness &lt;= </a:t>
            </a:r>
            <a:r>
              <a:rPr lang="en-US" altLang="ja-JP" dirty="0"/>
              <a:t>75 </a:t>
            </a:r>
            <a:endParaRPr lang="en-US" altLang="ja-JP" dirty="0" smtClean="0"/>
          </a:p>
          <a:p>
            <a:r>
              <a:rPr lang="en-US" altLang="ja-JP" dirty="0" smtClean="0"/>
              <a:t>- 35&lt;=number of Pixel&lt;=75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581315" y="5126836"/>
            <a:ext cx="3561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Selection parameter</a:t>
            </a:r>
          </a:p>
          <a:p>
            <a:r>
              <a:rPr lang="en-US" altLang="ja-JP" dirty="0" smtClean="0"/>
              <a:t>- Absolute </a:t>
            </a:r>
            <a:r>
              <a:rPr lang="en-US" altLang="ja-JP" dirty="0"/>
              <a:t>(minor - 3.89) &lt; 4 × 0.24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00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236" y="126587"/>
            <a:ext cx="7886700" cy="774561"/>
          </a:xfrm>
        </p:spPr>
        <p:txBody>
          <a:bodyPr/>
          <a:lstStyle/>
          <a:p>
            <a:r>
              <a:rPr lang="en-US" altLang="ja-JP" dirty="0" smtClean="0"/>
              <a:t>Carbon ion efficiency by FFT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" y="901146"/>
            <a:ext cx="4608000" cy="3314526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4905975" y="4138810"/>
            <a:ext cx="42380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The event was recognized as two separated grain, then in current system </a:t>
            </a:r>
          </a:p>
          <a:p>
            <a:r>
              <a:rPr lang="en-US" altLang="ja-JP" dirty="0" smtClean="0"/>
              <a:t>it was judged as noise (like a dust).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The higher kinetic energy, those events got increased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need a tracking method.</a:t>
            </a:r>
            <a:endParaRPr lang="en-US" altLang="ja-JP" dirty="0"/>
          </a:p>
        </p:txBody>
      </p:sp>
      <p:pic>
        <p:nvPicPr>
          <p:cNvPr id="9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41" y="1603008"/>
            <a:ext cx="2233495" cy="2233495"/>
          </a:xfrm>
        </p:spPr>
      </p:pic>
      <p:sp>
        <p:nvSpPr>
          <p:cNvPr id="10" name="テキスト ボックス 9"/>
          <p:cNvSpPr txBox="1"/>
          <p:nvPr/>
        </p:nvSpPr>
        <p:spPr>
          <a:xfrm>
            <a:off x="5739237" y="1203454"/>
            <a:ext cx="215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200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 carbon track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41696" y="4940490"/>
            <a:ext cx="2213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Signal</a:t>
            </a:r>
            <a:r>
              <a:rPr kumimoji="1" lang="en-US" altLang="ja-JP" baseline="-25000" dirty="0" err="1" smtClean="0"/>
              <a:t>ellicut</a:t>
            </a:r>
            <a:r>
              <a:rPr kumimoji="1" lang="en-US" altLang="ja-JP" dirty="0" smtClean="0"/>
              <a:t> – </a:t>
            </a:r>
            <a:r>
              <a:rPr kumimoji="1" lang="en-US" altLang="ja-JP" dirty="0" err="1" smtClean="0"/>
              <a:t>Mask</a:t>
            </a:r>
            <a:r>
              <a:rPr kumimoji="1" lang="en-US" altLang="ja-JP" baseline="-25000" dirty="0" err="1" smtClean="0"/>
              <a:t>ellicut</a:t>
            </a:r>
            <a:endParaRPr kumimoji="1" lang="ja-JP" altLang="en-US" baseline="-25000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5762440" y="3575713"/>
            <a:ext cx="21960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7024987" y="3206381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2.8 um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35040" y="5365849"/>
            <a:ext cx="17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Signal</a:t>
            </a:r>
            <a:r>
              <a:rPr kumimoji="1" lang="en-US" altLang="ja-JP" baseline="-25000" dirty="0" err="1" smtClean="0"/>
              <a:t>all</a:t>
            </a:r>
            <a:r>
              <a:rPr kumimoji="1" lang="en-US" altLang="ja-JP" baseline="-25000" dirty="0" smtClean="0"/>
              <a:t> </a:t>
            </a:r>
            <a:r>
              <a:rPr kumimoji="1" lang="en-US" altLang="ja-JP" dirty="0" smtClean="0"/>
              <a:t>– </a:t>
            </a:r>
            <a:r>
              <a:rPr kumimoji="1" lang="en-US" altLang="ja-JP" dirty="0" err="1" smtClean="0"/>
              <a:t>Mask</a:t>
            </a:r>
            <a:r>
              <a:rPr kumimoji="1" lang="en-US" altLang="ja-JP" baseline="-25000" dirty="0" err="1" smtClean="0"/>
              <a:t>all</a:t>
            </a:r>
            <a:endParaRPr kumimoji="1" lang="ja-JP" altLang="en-US" baseline="-25000" dirty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873457" y="5365849"/>
            <a:ext cx="24020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60716" y="5125156"/>
            <a:ext cx="73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Effi</a:t>
            </a:r>
            <a:r>
              <a:rPr kumimoji="1" lang="en-US" altLang="ja-JP" sz="2400" dirty="0" smtClean="0"/>
              <a:t>=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6659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236" y="126587"/>
            <a:ext cx="7886700" cy="774561"/>
          </a:xfrm>
        </p:spPr>
        <p:txBody>
          <a:bodyPr/>
          <a:lstStyle/>
          <a:p>
            <a:r>
              <a:rPr lang="en-US" altLang="ja-JP" dirty="0" smtClean="0"/>
              <a:t>Carbon ion efficiency by FFT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" y="901146"/>
            <a:ext cx="4608000" cy="3314526"/>
          </a:xfrm>
          <a:prstGeom prst="rect">
            <a:avLst/>
          </a:prstGeom>
        </p:spPr>
      </p:pic>
      <p:pic>
        <p:nvPicPr>
          <p:cNvPr id="5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36" y="901144"/>
            <a:ext cx="4608000" cy="3314528"/>
          </a:xfrm>
        </p:spPr>
      </p:pic>
      <p:sp>
        <p:nvSpPr>
          <p:cNvPr id="6" name="右矢印 5"/>
          <p:cNvSpPr/>
          <p:nvPr/>
        </p:nvSpPr>
        <p:spPr>
          <a:xfrm>
            <a:off x="4305895" y="2408283"/>
            <a:ext cx="641445" cy="498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112902" y="4373166"/>
            <a:ext cx="3720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I estimated the efficiency 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</a:rPr>
              <a:t>if tracking methods was available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8425" y="5363571"/>
            <a:ext cx="5975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It is not easy to develop a tracking program soon.</a:t>
            </a:r>
            <a:endParaRPr lang="en-US" altLang="ja-JP" dirty="0" smtClean="0"/>
          </a:p>
          <a:p>
            <a:r>
              <a:rPr lang="en-US" altLang="ja-JP" dirty="0" smtClean="0"/>
              <a:t>After finishing the current data analysis, I will try developing . 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1034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Detection efficiency of Nuclear recoil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kumimoji="1" lang="en-US" altLang="ja-JP" sz="1800" dirty="0" smtClean="0"/>
              <a:t>It is important to understand the relation between </a:t>
            </a:r>
            <a:r>
              <a:rPr kumimoji="1" lang="en-US" altLang="ja-JP" sz="1800" dirty="0" err="1" smtClean="0"/>
              <a:t>Ellipticity</a:t>
            </a:r>
            <a:r>
              <a:rPr kumimoji="1" lang="en-US" altLang="ja-JP" sz="1800" dirty="0" smtClean="0"/>
              <a:t> and </a:t>
            </a:r>
            <a:r>
              <a:rPr lang="en-US" altLang="ja-JP" sz="1800" dirty="0"/>
              <a:t>t</a:t>
            </a:r>
            <a:r>
              <a:rPr kumimoji="1" lang="en-US" altLang="ja-JP" sz="1800" dirty="0" smtClean="0"/>
              <a:t>rack length.</a:t>
            </a:r>
          </a:p>
          <a:p>
            <a:endParaRPr lang="en-US" altLang="ja-JP" sz="1800" dirty="0" smtClean="0"/>
          </a:p>
          <a:p>
            <a:r>
              <a:rPr lang="en-US" altLang="ja-JP" sz="1800" dirty="0" smtClean="0"/>
              <a:t>We </a:t>
            </a:r>
            <a:r>
              <a:rPr lang="en-US" altLang="ja-JP" sz="1800" dirty="0"/>
              <a:t>evaluated the detection efficiency of </a:t>
            </a:r>
            <a:r>
              <a:rPr lang="en-US" altLang="ja-JP" sz="1800" dirty="0" smtClean="0"/>
              <a:t>only Carbon ion with Elliptical fitting.</a:t>
            </a:r>
            <a:endParaRPr kumimoji="1" lang="en-US" altLang="ja-JP" sz="1800" dirty="0" smtClean="0"/>
          </a:p>
          <a:p>
            <a:pPr>
              <a:buFontTx/>
              <a:buChar char="-"/>
            </a:pPr>
            <a:r>
              <a:rPr lang="en-US" altLang="ja-JP" sz="1800" dirty="0" smtClean="0"/>
              <a:t>Our DM target nuclei are {</a:t>
            </a:r>
            <a:r>
              <a:rPr lang="en-US" altLang="ja-JP" sz="1800" dirty="0" err="1" smtClean="0"/>
              <a:t>C,N,O,Ag,Br</a:t>
            </a:r>
            <a:r>
              <a:rPr lang="en-US" altLang="ja-JP" sz="1800" dirty="0" smtClean="0"/>
              <a:t>}.</a:t>
            </a:r>
          </a:p>
          <a:p>
            <a:pPr marL="0" indent="0">
              <a:buNone/>
            </a:pPr>
            <a:r>
              <a:rPr lang="ja-JP" altLang="en-US" sz="1800" dirty="0" smtClean="0"/>
              <a:t>⇒ </a:t>
            </a:r>
            <a:r>
              <a:rPr lang="en-US" altLang="ja-JP" sz="1800" dirty="0" smtClean="0"/>
              <a:t>we will estimate the detection efficiency of all target nuclei from the result of </a:t>
            </a:r>
          </a:p>
          <a:p>
            <a:pPr marL="0" indent="0">
              <a:buNone/>
            </a:pPr>
            <a:r>
              <a:rPr lang="en-US" altLang="ja-JP" sz="1800" dirty="0" smtClean="0"/>
              <a:t>carbon efficiency using the relation between track length and </a:t>
            </a:r>
            <a:r>
              <a:rPr lang="en-US" altLang="ja-JP" sz="1800" dirty="0" err="1" smtClean="0"/>
              <a:t>ellipticity</a:t>
            </a:r>
            <a:r>
              <a:rPr lang="en-US" altLang="ja-JP" sz="1800" dirty="0" smtClean="0"/>
              <a:t>. </a:t>
            </a:r>
          </a:p>
          <a:p>
            <a:pPr marL="0" indent="0">
              <a:buNone/>
            </a:pPr>
            <a:endParaRPr lang="en-US" altLang="ja-JP" sz="1800" dirty="0" smtClean="0"/>
          </a:p>
          <a:p>
            <a:pPr marL="0" indent="0">
              <a:buNone/>
            </a:pPr>
            <a:endParaRPr lang="en-US" altLang="ja-JP" sz="1800" dirty="0" smtClean="0"/>
          </a:p>
          <a:p>
            <a:pPr>
              <a:buFontTx/>
              <a:buChar char="-"/>
            </a:pPr>
            <a:r>
              <a:rPr lang="en-US" altLang="ja-JP" sz="1800" dirty="0" smtClean="0"/>
              <a:t>The systems between DM search and ion implantation are different.</a:t>
            </a:r>
          </a:p>
          <a:p>
            <a:pPr marL="0" indent="0">
              <a:buNone/>
            </a:pPr>
            <a:r>
              <a:rPr lang="ja-JP" altLang="en-US" sz="1800" dirty="0" smtClean="0"/>
              <a:t>⇒ </a:t>
            </a:r>
            <a:r>
              <a:rPr lang="en-US" altLang="ja-JP" sz="1800" dirty="0" smtClean="0"/>
              <a:t>Ion data has the tracks which are scattered out from NIT. Those events are negligible in the case of DM search ( interaction is occurred inside of NIT)  </a:t>
            </a:r>
          </a:p>
          <a:p>
            <a:pPr marL="0" indent="0">
              <a:buNone/>
            </a:pPr>
            <a:r>
              <a:rPr lang="en-US" altLang="ja-JP" sz="1800" dirty="0" smtClean="0"/>
              <a:t>Detection efficiency should be converted to DM search system.  </a:t>
            </a:r>
          </a:p>
          <a:p>
            <a:pPr>
              <a:buFontTx/>
              <a:buChar char="-"/>
            </a:pPr>
            <a:endParaRPr lang="en-US" altLang="ja-JP" sz="1800" dirty="0"/>
          </a:p>
          <a:p>
            <a:pPr marL="0" indent="0">
              <a:buNone/>
            </a:pPr>
            <a:r>
              <a:rPr kumimoji="1" lang="en-US" altLang="ja-JP" sz="1800" dirty="0" smtClean="0"/>
              <a:t> 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067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Cross-section Limit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r>
              <a:rPr lang="en-US" altLang="ja-JP" sz="1800" dirty="0" smtClean="0"/>
              <a:t>To calculate the DM cross-section, we have to understand the “Recoil Energy”, “Emulsion </a:t>
            </a:r>
            <a:r>
              <a:rPr lang="en-US" altLang="ja-JP" sz="1800" dirty="0"/>
              <a:t>t</a:t>
            </a:r>
            <a:r>
              <a:rPr lang="en-US" altLang="ja-JP" sz="1800" dirty="0" smtClean="0"/>
              <a:t>rack length”, and “</a:t>
            </a:r>
            <a:r>
              <a:rPr lang="en-US" altLang="ja-JP" sz="1800" dirty="0" err="1" smtClean="0"/>
              <a:t>Ellipticity</a:t>
            </a:r>
            <a:r>
              <a:rPr lang="en-US" altLang="ja-JP" sz="1800" dirty="0" smtClean="0"/>
              <a:t>”.</a:t>
            </a:r>
            <a:endParaRPr kumimoji="1" lang="ja-JP" altLang="en-US" sz="1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94581" y="3050488"/>
            <a:ext cx="3617209" cy="329320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Recoil track length</a:t>
            </a:r>
            <a:r>
              <a:rPr lang="ja-JP" altLang="en-US" sz="1600" b="1" dirty="0"/>
              <a:t> </a:t>
            </a:r>
            <a:endParaRPr lang="en-US" altLang="ja-JP" sz="1600" dirty="0"/>
          </a:p>
          <a:p>
            <a:r>
              <a:rPr lang="en-US" altLang="ja-JP" sz="1600" dirty="0" smtClean="0"/>
              <a:t>Converted from the relation </a:t>
            </a:r>
          </a:p>
          <a:p>
            <a:r>
              <a:rPr lang="en-US" altLang="ja-JP" sz="1600" dirty="0"/>
              <a:t>t</a:t>
            </a:r>
            <a:r>
              <a:rPr lang="en-US" altLang="ja-JP" sz="1600" dirty="0" smtClean="0"/>
              <a:t>rack length and recoil energy </a:t>
            </a:r>
          </a:p>
          <a:p>
            <a:r>
              <a:rPr lang="en-US" altLang="ja-JP" sz="1600" dirty="0" smtClean="0"/>
              <a:t>by SRIM.</a:t>
            </a:r>
          </a:p>
          <a:p>
            <a:r>
              <a:rPr lang="ja-JP" altLang="en-US" sz="1600" dirty="0"/>
              <a:t>↓</a:t>
            </a:r>
            <a:endParaRPr lang="en-US" altLang="ja-JP" sz="1600" dirty="0" smtClean="0"/>
          </a:p>
          <a:p>
            <a:r>
              <a:rPr lang="en-US" altLang="ja-JP" sz="1600" b="1" u="sng" dirty="0" smtClean="0"/>
              <a:t>Emulsion track length</a:t>
            </a:r>
            <a:r>
              <a:rPr lang="en-US" altLang="ja-JP" sz="1600" dirty="0" smtClean="0"/>
              <a:t> is decided by</a:t>
            </a:r>
          </a:p>
          <a:p>
            <a:r>
              <a:rPr lang="en-US" altLang="ja-JP" sz="1600" dirty="0" smtClean="0"/>
              <a:t>the crystal formation and crystal</a:t>
            </a:r>
          </a:p>
          <a:p>
            <a:r>
              <a:rPr lang="en-US" altLang="ja-JP" sz="1600" dirty="0" smtClean="0"/>
              <a:t>sensitivity of NIT.</a:t>
            </a:r>
          </a:p>
          <a:p>
            <a:endParaRPr lang="en-US" altLang="ja-JP" sz="1600" dirty="0" smtClean="0"/>
          </a:p>
          <a:p>
            <a:r>
              <a:rPr lang="en-US" altLang="ja-JP" sz="1600" dirty="0" smtClean="0"/>
              <a:t>NIT </a:t>
            </a:r>
            <a:r>
              <a:rPr lang="en-US" altLang="ja-JP" sz="1600" dirty="0" err="1" smtClean="0"/>
              <a:t>Param</a:t>
            </a:r>
            <a:r>
              <a:rPr lang="en-US" altLang="ja-JP" sz="1600" dirty="0" smtClean="0"/>
              <a:t>..</a:t>
            </a:r>
            <a:endParaRPr lang="en-US" altLang="ja-JP" sz="1600" dirty="0"/>
          </a:p>
          <a:p>
            <a:r>
              <a:rPr lang="en-US" altLang="ja-JP" sz="1600" dirty="0" smtClean="0"/>
              <a:t>Crystal size  = 44 nm</a:t>
            </a:r>
            <a:endParaRPr lang="en-US" altLang="ja-JP" sz="1600" dirty="0"/>
          </a:p>
          <a:p>
            <a:r>
              <a:rPr lang="en-US" altLang="ja-JP" sz="1600" dirty="0" smtClean="0"/>
              <a:t>Crystal density = 10000 /um3</a:t>
            </a:r>
          </a:p>
          <a:p>
            <a:r>
              <a:rPr lang="en-US" altLang="ja-JP" sz="1600" dirty="0" smtClean="0"/>
              <a:t>Crystal sensitivity ~ 100% (30keV Carbon)</a:t>
            </a:r>
            <a:endParaRPr lang="en-US" altLang="ja-JP" sz="1600" dirty="0"/>
          </a:p>
        </p:txBody>
      </p:sp>
      <p:sp>
        <p:nvSpPr>
          <p:cNvPr id="9" name="正方形/長方形 8"/>
          <p:cNvSpPr/>
          <p:nvPr/>
        </p:nvSpPr>
        <p:spPr>
          <a:xfrm>
            <a:off x="66007" y="3050488"/>
            <a:ext cx="2694756" cy="107721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600" b="1" dirty="0"/>
              <a:t>Recoil </a:t>
            </a:r>
            <a:r>
              <a:rPr lang="en-US" altLang="ja-JP" sz="1600" b="1" dirty="0" smtClean="0"/>
              <a:t>Energy </a:t>
            </a:r>
            <a:r>
              <a:rPr lang="en-US" altLang="ja-JP" sz="1600" dirty="0" err="1"/>
              <a:t>E</a:t>
            </a:r>
            <a:r>
              <a:rPr lang="en-US" altLang="ja-JP" sz="1600" baseline="-25000" dirty="0" err="1"/>
              <a:t>Recoil</a:t>
            </a:r>
            <a:endParaRPr lang="en-US" altLang="ja-JP" sz="1600" b="1" dirty="0" smtClean="0"/>
          </a:p>
          <a:p>
            <a:r>
              <a:rPr lang="en-US" altLang="ja-JP" sz="1600" dirty="0" smtClean="0"/>
              <a:t>calculation can be done</a:t>
            </a:r>
          </a:p>
          <a:p>
            <a:r>
              <a:rPr lang="en-US" altLang="ja-JP" sz="1600" dirty="0" smtClean="0"/>
              <a:t>when DM </a:t>
            </a:r>
            <a:r>
              <a:rPr lang="en-US" altLang="ja-JP" sz="1600" dirty="0"/>
              <a:t>mass and </a:t>
            </a:r>
            <a:r>
              <a:rPr lang="en-US" altLang="ja-JP" sz="1600" dirty="0" smtClean="0"/>
              <a:t>velocity</a:t>
            </a:r>
          </a:p>
          <a:p>
            <a:r>
              <a:rPr lang="en-US" altLang="ja-JP" sz="1600" dirty="0" smtClean="0"/>
              <a:t>are </a:t>
            </a:r>
            <a:r>
              <a:rPr lang="en-US" altLang="ja-JP" sz="1600" dirty="0"/>
              <a:t>assumed. </a:t>
            </a:r>
            <a:endParaRPr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45608" y="3038160"/>
            <a:ext cx="2337691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Detectable in experiment</a:t>
            </a:r>
            <a:endParaRPr lang="en-US" altLang="ja-JP" sz="1600" dirty="0"/>
          </a:p>
          <a:p>
            <a:r>
              <a:rPr lang="en-US" altLang="ja-JP" sz="1600" dirty="0" err="1" smtClean="0"/>
              <a:t>Ellipticity</a:t>
            </a:r>
            <a:r>
              <a:rPr lang="en-US" altLang="ja-JP" sz="1600" dirty="0" smtClean="0"/>
              <a:t> , event rate </a:t>
            </a:r>
            <a:endParaRPr lang="en-US" altLang="ja-JP" sz="1600" dirty="0"/>
          </a:p>
        </p:txBody>
      </p:sp>
      <p:sp>
        <p:nvSpPr>
          <p:cNvPr id="11" name="左右矢印 10"/>
          <p:cNvSpPr/>
          <p:nvPr/>
        </p:nvSpPr>
        <p:spPr>
          <a:xfrm rot="1517328">
            <a:off x="1946735" y="4504123"/>
            <a:ext cx="765035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左右矢印 11"/>
          <p:cNvSpPr/>
          <p:nvPr/>
        </p:nvSpPr>
        <p:spPr>
          <a:xfrm rot="20082672" flipV="1">
            <a:off x="6669982" y="3918949"/>
            <a:ext cx="765035" cy="2857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54965" y="4981624"/>
            <a:ext cx="1748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E</a:t>
            </a:r>
            <a:r>
              <a:rPr kumimoji="1" lang="en-US" altLang="ja-JP" sz="2000" baseline="-25000" dirty="0" err="1" smtClean="0"/>
              <a:t>Recoil</a:t>
            </a:r>
            <a:r>
              <a:rPr kumimoji="1" lang="ja-JP" altLang="en-US" sz="2000" dirty="0" smtClean="0"/>
              <a:t>⇔</a:t>
            </a:r>
            <a:r>
              <a:rPr kumimoji="1" lang="en-US" altLang="ja-JP" sz="2000" dirty="0" err="1" smtClean="0"/>
              <a:t>R</a:t>
            </a:r>
            <a:r>
              <a:rPr kumimoji="1" lang="en-US" altLang="ja-JP" sz="2000" baseline="-25000" dirty="0" err="1" smtClean="0"/>
              <a:t>emulsion</a:t>
            </a:r>
            <a:endParaRPr kumimoji="1" lang="ja-JP" altLang="en-US" sz="2000" baseline="-25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65190" y="4943524"/>
            <a:ext cx="2365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R</a:t>
            </a:r>
            <a:r>
              <a:rPr kumimoji="1" lang="en-US" altLang="ja-JP" sz="2000" baseline="-25000" dirty="0" err="1" smtClean="0"/>
              <a:t>emulsion</a:t>
            </a:r>
            <a:r>
              <a:rPr lang="ja-JP" altLang="en-US" sz="2000" dirty="0" smtClean="0"/>
              <a:t>⇔  </a:t>
            </a:r>
            <a:r>
              <a:rPr lang="en-US" altLang="ja-JP" sz="2000" dirty="0" err="1" smtClean="0"/>
              <a:t>Ellipticity</a:t>
            </a:r>
            <a:endParaRPr kumimoji="1" lang="ja-JP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0399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631" y="40138"/>
            <a:ext cx="4425361" cy="63408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Our detection process</a:t>
            </a:r>
            <a:endParaRPr kumimoji="1" lang="ja-JP" altLang="en-US" sz="3600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085850" y="1724025"/>
            <a:ext cx="695325" cy="800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2447925" y="1581150"/>
            <a:ext cx="396000" cy="396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676525" y="2085975"/>
            <a:ext cx="396000" cy="396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874525" y="2052075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026925" y="23283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645925" y="2356875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579250" y="189015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731650" y="16044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445900" y="17568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31" y="1494552"/>
            <a:ext cx="566738" cy="55752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275" y="1983736"/>
            <a:ext cx="566738" cy="557523"/>
          </a:xfrm>
          <a:prstGeom prst="rect">
            <a:avLst/>
          </a:prstGeom>
        </p:spPr>
      </p:pic>
      <p:sp>
        <p:nvSpPr>
          <p:cNvPr id="17" name="円/楕円 16"/>
          <p:cNvSpPr/>
          <p:nvPr/>
        </p:nvSpPr>
        <p:spPr>
          <a:xfrm rot="20647646">
            <a:off x="7370594" y="657983"/>
            <a:ext cx="1294165" cy="21779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3563" y="1385471"/>
            <a:ext cx="120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Recoil track 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47413" y="2584862"/>
            <a:ext cx="120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/>
              <a:t>E</a:t>
            </a:r>
            <a:r>
              <a:rPr kumimoji="1" lang="en-US" altLang="ja-JP" b="1" baseline="-25000" dirty="0" err="1" smtClean="0"/>
              <a:t>recoil</a:t>
            </a:r>
            <a:endParaRPr kumimoji="1" lang="en-US" altLang="ja-JP" b="1" baseline="-25000" dirty="0" smtClean="0"/>
          </a:p>
          <a:p>
            <a:r>
              <a:rPr lang="en-US" altLang="ja-JP" b="1" dirty="0" err="1" smtClean="0"/>
              <a:t>R</a:t>
            </a:r>
            <a:r>
              <a:rPr lang="en-US" altLang="ja-JP" b="1" baseline="-25000" dirty="0" err="1" smtClean="0"/>
              <a:t>recoil</a:t>
            </a:r>
            <a:endParaRPr kumimoji="1" lang="ja-JP" altLang="en-US" b="1" baseline="-25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3966682" y="2597681"/>
            <a:ext cx="879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emulsion</a:t>
            </a:r>
            <a:endParaRPr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428875" y="1628775"/>
            <a:ext cx="695325" cy="8001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098925" y="1046917"/>
            <a:ext cx="1759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Afte</a:t>
            </a:r>
            <a:r>
              <a:rPr lang="en-US" altLang="ja-JP" sz="1600" dirty="0" smtClean="0"/>
              <a:t>r development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65794" y="227785"/>
            <a:ext cx="1808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Optical observation</a:t>
            </a:r>
            <a:endParaRPr kumimoji="1" lang="ja-JP" altLang="en-US" sz="1600" dirty="0"/>
          </a:p>
        </p:txBody>
      </p:sp>
      <p:sp>
        <p:nvSpPr>
          <p:cNvPr id="24" name="正方形/長方形 23"/>
          <p:cNvSpPr/>
          <p:nvPr/>
        </p:nvSpPr>
        <p:spPr>
          <a:xfrm>
            <a:off x="7909526" y="2723361"/>
            <a:ext cx="1038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Ellipticity</a:t>
            </a:r>
            <a:endParaRPr lang="ja-JP" altLang="en-US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744347" y="3921259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978612" y="5001259"/>
            <a:ext cx="66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R</a:t>
            </a:r>
            <a:r>
              <a:rPr lang="en-US" altLang="ja-JP" b="1" baseline="-25000" dirty="0" err="1" smtClean="0"/>
              <a:t>recoil</a:t>
            </a:r>
            <a:endParaRPr lang="ja-JP" altLang="en-US" b="1" baseline="-25000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57" y="4076150"/>
            <a:ext cx="1435105" cy="925109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 rot="5400000">
            <a:off x="1673035" y="4072572"/>
            <a:ext cx="0" cy="185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839810" y="3921259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407450" y="5001259"/>
            <a:ext cx="90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R</a:t>
            </a:r>
            <a:r>
              <a:rPr lang="en-US" altLang="ja-JP" b="1" baseline="-25000" dirty="0" err="1" smtClean="0"/>
              <a:t>emulsion</a:t>
            </a:r>
            <a:endParaRPr lang="ja-JP" altLang="en-US" b="1" baseline="-25000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120" y="4076150"/>
            <a:ext cx="1435105" cy="925109"/>
          </a:xfrm>
          <a:prstGeom prst="rect">
            <a:avLst/>
          </a:prstGeom>
        </p:spPr>
      </p:pic>
      <p:cxnSp>
        <p:nvCxnSpPr>
          <p:cNvPr id="33" name="直線コネクタ 32"/>
          <p:cNvCxnSpPr/>
          <p:nvPr/>
        </p:nvCxnSpPr>
        <p:spPr>
          <a:xfrm rot="5400000">
            <a:off x="4768498" y="4072572"/>
            <a:ext cx="0" cy="185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5015438" y="722175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5386294" y="1695787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flipV="1">
            <a:off x="3916050" y="1495762"/>
            <a:ext cx="183843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4192275" y="2457787"/>
            <a:ext cx="183843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217843" y="309848"/>
            <a:ext cx="227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Optical </a:t>
            </a:r>
            <a:r>
              <a:rPr lang="en-US" altLang="ja-JP" sz="1600" dirty="0" smtClean="0"/>
              <a:t>simulation by PSF</a:t>
            </a:r>
            <a:endParaRPr kumimoji="1" lang="ja-JP" altLang="en-US" sz="1600" dirty="0"/>
          </a:p>
        </p:txBody>
      </p:sp>
      <p:sp>
        <p:nvSpPr>
          <p:cNvPr id="45" name="右矢印 44"/>
          <p:cNvSpPr/>
          <p:nvPr/>
        </p:nvSpPr>
        <p:spPr>
          <a:xfrm>
            <a:off x="2739150" y="4265996"/>
            <a:ext cx="5163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133600" y="3711709"/>
            <a:ext cx="1664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Add</a:t>
            </a:r>
          </a:p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Crystal formation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6996597" y="3813859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022" y="4283625"/>
            <a:ext cx="1185650" cy="610234"/>
          </a:xfrm>
          <a:prstGeom prst="rect">
            <a:avLst/>
          </a:prstGeom>
        </p:spPr>
      </p:pic>
      <p:cxnSp>
        <p:nvCxnSpPr>
          <p:cNvPr id="50" name="直線コネクタ 49"/>
          <p:cNvCxnSpPr/>
          <p:nvPr/>
        </p:nvCxnSpPr>
        <p:spPr>
          <a:xfrm rot="5400000">
            <a:off x="7915760" y="3965172"/>
            <a:ext cx="0" cy="185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7954637" y="4865284"/>
            <a:ext cx="120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Elli</a:t>
            </a:r>
            <a:r>
              <a:rPr lang="en-US" altLang="ja-JP" b="1" baseline="-25000" dirty="0" err="1" smtClean="0"/>
              <a:t>experiment</a:t>
            </a:r>
            <a:endParaRPr lang="ja-JP" altLang="en-US" b="1" baseline="-25000" dirty="0"/>
          </a:p>
        </p:txBody>
      </p:sp>
      <p:sp>
        <p:nvSpPr>
          <p:cNvPr id="53" name="左右矢印 52"/>
          <p:cNvSpPr/>
          <p:nvPr/>
        </p:nvSpPr>
        <p:spPr>
          <a:xfrm>
            <a:off x="5968898" y="4538704"/>
            <a:ext cx="616613" cy="2381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672713" y="4209181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Comparison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38622"/>
            <a:ext cx="7886700" cy="61553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78226"/>
            <a:ext cx="7886700" cy="5128591"/>
          </a:xfrm>
        </p:spPr>
        <p:txBody>
          <a:bodyPr>
            <a:normAutofit/>
          </a:bodyPr>
          <a:lstStyle/>
          <a:p>
            <a:r>
              <a:rPr kumimoji="1" lang="en-US" altLang="ja-JP" sz="1800" dirty="0" smtClean="0"/>
              <a:t>Improvement </a:t>
            </a:r>
            <a:r>
              <a:rPr lang="en-US" altLang="ja-JP" sz="1800" dirty="0" smtClean="0"/>
              <a:t>of s</a:t>
            </a:r>
            <a:r>
              <a:rPr kumimoji="1" lang="en-US" altLang="ja-JP" sz="1800" dirty="0" smtClean="0"/>
              <a:t>canning speed </a:t>
            </a:r>
          </a:p>
          <a:p>
            <a:endParaRPr lang="en-US" altLang="ja-JP" sz="1800" dirty="0"/>
          </a:p>
          <a:p>
            <a:r>
              <a:rPr kumimoji="1" lang="en-US" altLang="ja-JP" sz="1800" dirty="0" smtClean="0"/>
              <a:t>Evaluation of elliptical fitting analysis</a:t>
            </a:r>
          </a:p>
          <a:p>
            <a:endParaRPr lang="en-US" altLang="ja-JP" sz="1800" dirty="0"/>
          </a:p>
          <a:p>
            <a:r>
              <a:rPr lang="en-US" altLang="ja-JP" sz="1800" dirty="0" smtClean="0"/>
              <a:t>Detector study for calculating DM cross-section </a:t>
            </a:r>
          </a:p>
          <a:p>
            <a:endParaRPr kumimoji="1" lang="en-US" altLang="ja-JP" sz="1800" dirty="0" smtClean="0"/>
          </a:p>
          <a:p>
            <a:r>
              <a:rPr lang="en-US" altLang="ja-JP" sz="1800" dirty="0" smtClean="0"/>
              <a:t>Surface run at Nagoya with Equatorial telescope</a:t>
            </a:r>
          </a:p>
          <a:p>
            <a:pPr marL="0" indent="0">
              <a:buNone/>
            </a:pPr>
            <a:endParaRPr kumimoji="1" lang="en-US" altLang="ja-JP" sz="1800" dirty="0"/>
          </a:p>
          <a:p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542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10631" y="40138"/>
            <a:ext cx="4425361" cy="634082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Our detection process</a:t>
            </a:r>
            <a:endParaRPr kumimoji="1" lang="ja-JP" altLang="en-US" sz="3600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085850" y="1724025"/>
            <a:ext cx="695325" cy="800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円/楕円 5"/>
          <p:cNvSpPr/>
          <p:nvPr/>
        </p:nvSpPr>
        <p:spPr>
          <a:xfrm>
            <a:off x="2447925" y="1581150"/>
            <a:ext cx="396000" cy="396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676525" y="2085975"/>
            <a:ext cx="396000" cy="396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2874525" y="2052075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3026925" y="23283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2645925" y="2356875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2579250" y="189015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2731650" y="16044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445900" y="1756800"/>
            <a:ext cx="72000" cy="72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631" y="1494552"/>
            <a:ext cx="566738" cy="55752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275" y="1983736"/>
            <a:ext cx="566738" cy="557523"/>
          </a:xfrm>
          <a:prstGeom prst="rect">
            <a:avLst/>
          </a:prstGeom>
        </p:spPr>
      </p:pic>
      <p:sp>
        <p:nvSpPr>
          <p:cNvPr id="17" name="円/楕円 16"/>
          <p:cNvSpPr/>
          <p:nvPr/>
        </p:nvSpPr>
        <p:spPr>
          <a:xfrm rot="20647646">
            <a:off x="7370594" y="657983"/>
            <a:ext cx="1294165" cy="217792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3563" y="1385471"/>
            <a:ext cx="120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Recoil track 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47413" y="2584862"/>
            <a:ext cx="120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err="1" smtClean="0"/>
              <a:t>E</a:t>
            </a:r>
            <a:r>
              <a:rPr kumimoji="1" lang="en-US" altLang="ja-JP" b="1" baseline="-25000" dirty="0" err="1" smtClean="0"/>
              <a:t>recoil</a:t>
            </a:r>
            <a:endParaRPr kumimoji="1" lang="en-US" altLang="ja-JP" b="1" baseline="-25000" dirty="0" smtClean="0"/>
          </a:p>
          <a:p>
            <a:r>
              <a:rPr lang="en-US" altLang="ja-JP" b="1" dirty="0" err="1" smtClean="0"/>
              <a:t>R</a:t>
            </a:r>
            <a:r>
              <a:rPr lang="en-US" altLang="ja-JP" b="1" baseline="-25000" dirty="0" err="1" smtClean="0"/>
              <a:t>recoil</a:t>
            </a:r>
            <a:endParaRPr kumimoji="1" lang="ja-JP" altLang="en-US" b="1" baseline="-25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3966682" y="2597681"/>
            <a:ext cx="879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 smtClean="0"/>
              <a:t>R</a:t>
            </a:r>
            <a:r>
              <a:rPr lang="en-US" altLang="ja-JP" baseline="-25000" dirty="0" err="1" smtClean="0"/>
              <a:t>emulsion</a:t>
            </a:r>
            <a:endParaRPr lang="ja-JP" altLang="en-US" dirty="0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428875" y="1628775"/>
            <a:ext cx="695325" cy="8001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3098925" y="1046917"/>
            <a:ext cx="17597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Afte</a:t>
            </a:r>
            <a:r>
              <a:rPr lang="en-US" altLang="ja-JP" sz="1600" dirty="0" smtClean="0"/>
              <a:t>r development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65794" y="227785"/>
            <a:ext cx="1808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Optical observation</a:t>
            </a:r>
            <a:endParaRPr kumimoji="1" lang="ja-JP" altLang="en-US" sz="1600" dirty="0"/>
          </a:p>
        </p:txBody>
      </p:sp>
      <p:sp>
        <p:nvSpPr>
          <p:cNvPr id="24" name="正方形/長方形 23"/>
          <p:cNvSpPr/>
          <p:nvPr/>
        </p:nvSpPr>
        <p:spPr>
          <a:xfrm>
            <a:off x="7909526" y="2723361"/>
            <a:ext cx="1038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Ellipticity</a:t>
            </a:r>
            <a:endParaRPr lang="ja-JP" altLang="en-US" dirty="0"/>
          </a:p>
        </p:txBody>
      </p:sp>
      <p:cxnSp>
        <p:nvCxnSpPr>
          <p:cNvPr id="25" name="直線コネクタ 24"/>
          <p:cNvCxnSpPr/>
          <p:nvPr/>
        </p:nvCxnSpPr>
        <p:spPr>
          <a:xfrm>
            <a:off x="744347" y="3921259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978612" y="5001259"/>
            <a:ext cx="66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R</a:t>
            </a:r>
            <a:r>
              <a:rPr lang="en-US" altLang="ja-JP" b="1" baseline="-25000" dirty="0" err="1" smtClean="0"/>
              <a:t>recoil</a:t>
            </a:r>
            <a:endParaRPr lang="ja-JP" altLang="en-US" b="1" baseline="-25000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57" y="4076150"/>
            <a:ext cx="1435105" cy="925109"/>
          </a:xfrm>
          <a:prstGeom prst="rect">
            <a:avLst/>
          </a:prstGeom>
        </p:spPr>
      </p:pic>
      <p:cxnSp>
        <p:nvCxnSpPr>
          <p:cNvPr id="28" name="直線コネクタ 27"/>
          <p:cNvCxnSpPr/>
          <p:nvPr/>
        </p:nvCxnSpPr>
        <p:spPr>
          <a:xfrm rot="5400000">
            <a:off x="1673035" y="4072572"/>
            <a:ext cx="0" cy="185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3839810" y="3921259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5407450" y="5001259"/>
            <a:ext cx="90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R</a:t>
            </a:r>
            <a:r>
              <a:rPr lang="en-US" altLang="ja-JP" b="1" baseline="-25000" dirty="0" err="1" smtClean="0"/>
              <a:t>emulsion</a:t>
            </a:r>
            <a:endParaRPr lang="ja-JP" altLang="en-US" b="1" baseline="-25000" dirty="0"/>
          </a:p>
        </p:txBody>
      </p:sp>
      <p:pic>
        <p:nvPicPr>
          <p:cNvPr id="32" name="図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120" y="4076150"/>
            <a:ext cx="1435105" cy="925109"/>
          </a:xfrm>
          <a:prstGeom prst="rect">
            <a:avLst/>
          </a:prstGeom>
        </p:spPr>
      </p:pic>
      <p:cxnSp>
        <p:nvCxnSpPr>
          <p:cNvPr id="33" name="直線コネクタ 32"/>
          <p:cNvCxnSpPr/>
          <p:nvPr/>
        </p:nvCxnSpPr>
        <p:spPr>
          <a:xfrm rot="5400000">
            <a:off x="4768498" y="4072572"/>
            <a:ext cx="0" cy="185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円/楕円 33"/>
          <p:cNvSpPr/>
          <p:nvPr/>
        </p:nvSpPr>
        <p:spPr>
          <a:xfrm>
            <a:off x="5015438" y="722175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5386294" y="1695787"/>
            <a:ext cx="1440000" cy="14400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コネクタ 36"/>
          <p:cNvCxnSpPr/>
          <p:nvPr/>
        </p:nvCxnSpPr>
        <p:spPr>
          <a:xfrm flipV="1">
            <a:off x="3916050" y="1495762"/>
            <a:ext cx="183843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V="1">
            <a:off x="4192275" y="2457787"/>
            <a:ext cx="1838438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217843" y="309848"/>
            <a:ext cx="2277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Optical </a:t>
            </a:r>
            <a:r>
              <a:rPr lang="en-US" altLang="ja-JP" sz="1600" dirty="0" smtClean="0"/>
              <a:t>simulation by PSF</a:t>
            </a:r>
            <a:endParaRPr kumimoji="1" lang="ja-JP" altLang="en-US" sz="1600" dirty="0"/>
          </a:p>
        </p:txBody>
      </p:sp>
      <p:sp>
        <p:nvSpPr>
          <p:cNvPr id="45" name="右矢印 44"/>
          <p:cNvSpPr/>
          <p:nvPr/>
        </p:nvSpPr>
        <p:spPr>
          <a:xfrm>
            <a:off x="2739150" y="4265996"/>
            <a:ext cx="516375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133600" y="3711709"/>
            <a:ext cx="1664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Add</a:t>
            </a:r>
          </a:p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Crystal formation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6996597" y="3813859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022" y="4283625"/>
            <a:ext cx="1185650" cy="610234"/>
          </a:xfrm>
          <a:prstGeom prst="rect">
            <a:avLst/>
          </a:prstGeom>
        </p:spPr>
      </p:pic>
      <p:cxnSp>
        <p:nvCxnSpPr>
          <p:cNvPr id="50" name="直線コネクタ 49"/>
          <p:cNvCxnSpPr/>
          <p:nvPr/>
        </p:nvCxnSpPr>
        <p:spPr>
          <a:xfrm rot="5400000">
            <a:off x="7915760" y="3965172"/>
            <a:ext cx="0" cy="185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7954637" y="4865284"/>
            <a:ext cx="120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Elli</a:t>
            </a:r>
            <a:r>
              <a:rPr lang="en-US" altLang="ja-JP" b="1" baseline="-25000" dirty="0" err="1" smtClean="0"/>
              <a:t>experiment</a:t>
            </a:r>
            <a:endParaRPr lang="ja-JP" altLang="en-US" b="1" baseline="-25000" dirty="0"/>
          </a:p>
        </p:txBody>
      </p:sp>
      <p:sp>
        <p:nvSpPr>
          <p:cNvPr id="53" name="左右矢印 52"/>
          <p:cNvSpPr/>
          <p:nvPr/>
        </p:nvSpPr>
        <p:spPr>
          <a:xfrm rot="19565519">
            <a:off x="6510475" y="5595882"/>
            <a:ext cx="1173922" cy="34023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7305033" y="5816275"/>
            <a:ext cx="1208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Comparison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43" name="下矢印 42"/>
          <p:cNvSpPr/>
          <p:nvPr/>
        </p:nvSpPr>
        <p:spPr>
          <a:xfrm>
            <a:off x="4490930" y="5105400"/>
            <a:ext cx="322963" cy="265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4" name="直線コネクタ 43"/>
          <p:cNvCxnSpPr/>
          <p:nvPr/>
        </p:nvCxnSpPr>
        <p:spPr>
          <a:xfrm>
            <a:off x="3858860" y="5454784"/>
            <a:ext cx="0" cy="108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図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810" y="5609675"/>
            <a:ext cx="1185650" cy="925109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5369350" y="6496684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err="1" smtClean="0"/>
              <a:t>Elli</a:t>
            </a:r>
            <a:r>
              <a:rPr lang="en-US" altLang="ja-JP" b="1" baseline="-25000" dirty="0" err="1" smtClean="0"/>
              <a:t>simulation</a:t>
            </a:r>
            <a:endParaRPr lang="ja-JP" altLang="en-US" b="1" baseline="-25000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015864" y="5082794"/>
            <a:ext cx="486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B0F0"/>
                </a:solidFill>
              </a:rPr>
              <a:t>PSF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cxnSp>
        <p:nvCxnSpPr>
          <p:cNvPr id="56" name="直線コネクタ 55"/>
          <p:cNvCxnSpPr/>
          <p:nvPr/>
        </p:nvCxnSpPr>
        <p:spPr>
          <a:xfrm rot="5400000">
            <a:off x="4788376" y="5629702"/>
            <a:ext cx="0" cy="1857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68793"/>
            <a:ext cx="7886700" cy="734804"/>
          </a:xfrm>
        </p:spPr>
        <p:txBody>
          <a:bodyPr/>
          <a:lstStyle/>
          <a:p>
            <a:r>
              <a:rPr kumimoji="1" lang="en-US" altLang="ja-JP" dirty="0" err="1" smtClean="0"/>
              <a:t>SRIM+NIT+Optical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3183" y="863598"/>
            <a:ext cx="7886700" cy="5300133"/>
          </a:xfrm>
        </p:spPr>
        <p:txBody>
          <a:bodyPr>
            <a:normAutofit/>
          </a:bodyPr>
          <a:lstStyle/>
          <a:p>
            <a:r>
              <a:rPr lang="en-US" altLang="ja-JP" sz="1600" dirty="0" smtClean="0"/>
              <a:t>The relation between track length and </a:t>
            </a:r>
            <a:r>
              <a:rPr lang="en-US" altLang="ja-JP" sz="1600" dirty="0" err="1" smtClean="0"/>
              <a:t>ellipticity</a:t>
            </a:r>
            <a:r>
              <a:rPr lang="en-US" altLang="ja-JP" sz="1600" dirty="0" smtClean="0"/>
              <a:t> is studied using SRIM simulation with a virtual emulsion detector and optical simulation. </a:t>
            </a:r>
          </a:p>
          <a:p>
            <a:r>
              <a:rPr lang="en-US" altLang="ja-JP" sz="1600" dirty="0"/>
              <a:t>The virtual emulsion and SRIM calculation were done by Asada.</a:t>
            </a:r>
          </a:p>
          <a:p>
            <a:pPr marL="0" indent="0">
              <a:buNone/>
            </a:pPr>
            <a:r>
              <a:rPr lang="en-US" altLang="ja-JP" sz="1600" dirty="0"/>
              <a:t> - the size of crystal has a distribution like actual </a:t>
            </a:r>
            <a:r>
              <a:rPr lang="en-US" altLang="ja-JP" sz="1600" dirty="0" err="1"/>
              <a:t>AgBr</a:t>
            </a:r>
            <a:r>
              <a:rPr lang="en-US" altLang="ja-JP" sz="1600" dirty="0"/>
              <a:t> crystal. </a:t>
            </a:r>
          </a:p>
          <a:p>
            <a:pPr marL="0" indent="0">
              <a:buNone/>
            </a:pPr>
            <a:r>
              <a:rPr lang="en-US" altLang="ja-JP" sz="1600" dirty="0"/>
              <a:t> - track range by SRIM is determined as the length from start point to end point</a:t>
            </a:r>
            <a:r>
              <a:rPr lang="en-US" altLang="ja-JP" sz="1600" dirty="0" smtClean="0"/>
              <a:t>.</a:t>
            </a:r>
            <a:endParaRPr lang="en-US" altLang="ja-JP" sz="1600" dirty="0" smtClean="0"/>
          </a:p>
          <a:p>
            <a:r>
              <a:rPr lang="en-US" altLang="ja-JP" sz="1600" dirty="0" smtClean="0"/>
              <a:t>Optical image was calculated by Fresnel equation by </a:t>
            </a:r>
            <a:r>
              <a:rPr lang="en-US" altLang="ja-JP" sz="1600" dirty="0" err="1" smtClean="0"/>
              <a:t>Shiraishi</a:t>
            </a:r>
            <a:r>
              <a:rPr lang="en-US" altLang="ja-JP" sz="1600" dirty="0" smtClean="0"/>
              <a:t>.</a:t>
            </a:r>
            <a:endParaRPr lang="en-US" altLang="ja-JP" sz="1600" dirty="0"/>
          </a:p>
          <a:p>
            <a:pPr marL="0" indent="0">
              <a:buNone/>
            </a:pPr>
            <a:r>
              <a:rPr lang="ja-JP" altLang="en-US" sz="1600" dirty="0" smtClean="0"/>
              <a:t>　　⇒</a:t>
            </a:r>
            <a:r>
              <a:rPr lang="en-US" altLang="ja-JP" sz="1600" dirty="0" smtClean="0"/>
              <a:t>elliptical fit and get parameters.</a:t>
            </a:r>
          </a:p>
        </p:txBody>
      </p:sp>
      <p:pic>
        <p:nvPicPr>
          <p:cNvPr id="4" name="コンテンツ プレースホルダ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4" y="3630940"/>
            <a:ext cx="4141868" cy="329353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822215" y="4341250"/>
            <a:ext cx="173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SRIM</a:t>
            </a:r>
            <a:r>
              <a:rPr lang="ja-JP" altLang="en-US" dirty="0" smtClean="0"/>
              <a:t> </a:t>
            </a:r>
            <a:r>
              <a:rPr lang="en-US" altLang="ja-JP" dirty="0" smtClean="0"/>
              <a:t>calculation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070869" y="5180308"/>
            <a:ext cx="3270106" cy="635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rot="-600000" flipH="1">
            <a:off x="6846926" y="5087468"/>
            <a:ext cx="92302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フリーフォーム 10"/>
          <p:cNvSpPr/>
          <p:nvPr/>
        </p:nvSpPr>
        <p:spPr>
          <a:xfrm>
            <a:off x="6370359" y="5205707"/>
            <a:ext cx="627488" cy="237066"/>
          </a:xfrm>
          <a:custGeom>
            <a:avLst/>
            <a:gdLst>
              <a:gd name="connsiteX0" fmla="*/ 406400 w 627488"/>
              <a:gd name="connsiteY0" fmla="*/ 0 h 237066"/>
              <a:gd name="connsiteX1" fmla="*/ 592667 w 627488"/>
              <a:gd name="connsiteY1" fmla="*/ 101600 h 237066"/>
              <a:gd name="connsiteX2" fmla="*/ 618067 w 627488"/>
              <a:gd name="connsiteY2" fmla="*/ 93133 h 237066"/>
              <a:gd name="connsiteX3" fmla="*/ 626534 w 627488"/>
              <a:gd name="connsiteY3" fmla="*/ 67733 h 237066"/>
              <a:gd name="connsiteX4" fmla="*/ 575734 w 627488"/>
              <a:gd name="connsiteY4" fmla="*/ 67733 h 237066"/>
              <a:gd name="connsiteX5" fmla="*/ 533400 w 627488"/>
              <a:gd name="connsiteY5" fmla="*/ 118533 h 237066"/>
              <a:gd name="connsiteX6" fmla="*/ 508000 w 627488"/>
              <a:gd name="connsiteY6" fmla="*/ 135466 h 237066"/>
              <a:gd name="connsiteX7" fmla="*/ 491067 w 627488"/>
              <a:gd name="connsiteY7" fmla="*/ 152400 h 237066"/>
              <a:gd name="connsiteX8" fmla="*/ 440267 w 627488"/>
              <a:gd name="connsiteY8" fmla="*/ 186266 h 237066"/>
              <a:gd name="connsiteX9" fmla="*/ 423334 w 627488"/>
              <a:gd name="connsiteY9" fmla="*/ 203200 h 237066"/>
              <a:gd name="connsiteX10" fmla="*/ 389467 w 627488"/>
              <a:gd name="connsiteY10" fmla="*/ 211666 h 237066"/>
              <a:gd name="connsiteX11" fmla="*/ 304800 w 627488"/>
              <a:gd name="connsiteY11" fmla="*/ 203200 h 237066"/>
              <a:gd name="connsiteX12" fmla="*/ 237067 w 627488"/>
              <a:gd name="connsiteY12" fmla="*/ 186266 h 237066"/>
              <a:gd name="connsiteX13" fmla="*/ 127000 w 627488"/>
              <a:gd name="connsiteY13" fmla="*/ 203200 h 237066"/>
              <a:gd name="connsiteX14" fmla="*/ 101600 w 627488"/>
              <a:gd name="connsiteY14" fmla="*/ 211666 h 237066"/>
              <a:gd name="connsiteX15" fmla="*/ 50800 w 627488"/>
              <a:gd name="connsiteY15" fmla="*/ 220133 h 237066"/>
              <a:gd name="connsiteX16" fmla="*/ 0 w 627488"/>
              <a:gd name="connsiteY16" fmla="*/ 237066 h 23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7488" h="237066">
                <a:moveTo>
                  <a:pt x="406400" y="0"/>
                </a:moveTo>
                <a:cubicBezTo>
                  <a:pt x="419055" y="164503"/>
                  <a:pt x="378697" y="119430"/>
                  <a:pt x="592667" y="101600"/>
                </a:cubicBezTo>
                <a:cubicBezTo>
                  <a:pt x="601561" y="100859"/>
                  <a:pt x="609600" y="95955"/>
                  <a:pt x="618067" y="93133"/>
                </a:cubicBezTo>
                <a:cubicBezTo>
                  <a:pt x="620889" y="84666"/>
                  <a:pt x="630525" y="75716"/>
                  <a:pt x="626534" y="67733"/>
                </a:cubicBezTo>
                <a:cubicBezTo>
                  <a:pt x="616858" y="48380"/>
                  <a:pt x="585410" y="64507"/>
                  <a:pt x="575734" y="67733"/>
                </a:cubicBezTo>
                <a:cubicBezTo>
                  <a:pt x="559084" y="92707"/>
                  <a:pt x="557846" y="98162"/>
                  <a:pt x="533400" y="118533"/>
                </a:cubicBezTo>
                <a:cubicBezTo>
                  <a:pt x="525583" y="125047"/>
                  <a:pt x="515946" y="129109"/>
                  <a:pt x="508000" y="135466"/>
                </a:cubicBezTo>
                <a:cubicBezTo>
                  <a:pt x="501767" y="140453"/>
                  <a:pt x="497453" y="147610"/>
                  <a:pt x="491067" y="152400"/>
                </a:cubicBezTo>
                <a:cubicBezTo>
                  <a:pt x="474786" y="164611"/>
                  <a:pt x="454657" y="171875"/>
                  <a:pt x="440267" y="186266"/>
                </a:cubicBezTo>
                <a:cubicBezTo>
                  <a:pt x="434623" y="191911"/>
                  <a:pt x="430474" y="199630"/>
                  <a:pt x="423334" y="203200"/>
                </a:cubicBezTo>
                <a:cubicBezTo>
                  <a:pt x="412926" y="208404"/>
                  <a:pt x="400756" y="208844"/>
                  <a:pt x="389467" y="211666"/>
                </a:cubicBezTo>
                <a:cubicBezTo>
                  <a:pt x="361245" y="208844"/>
                  <a:pt x="332777" y="207863"/>
                  <a:pt x="304800" y="203200"/>
                </a:cubicBezTo>
                <a:cubicBezTo>
                  <a:pt x="281844" y="199374"/>
                  <a:pt x="237067" y="186266"/>
                  <a:pt x="237067" y="186266"/>
                </a:cubicBezTo>
                <a:cubicBezTo>
                  <a:pt x="218157" y="188968"/>
                  <a:pt x="148149" y="198500"/>
                  <a:pt x="127000" y="203200"/>
                </a:cubicBezTo>
                <a:cubicBezTo>
                  <a:pt x="118288" y="205136"/>
                  <a:pt x="110312" y="209730"/>
                  <a:pt x="101600" y="211666"/>
                </a:cubicBezTo>
                <a:cubicBezTo>
                  <a:pt x="84842" y="215390"/>
                  <a:pt x="67454" y="215969"/>
                  <a:pt x="50800" y="220133"/>
                </a:cubicBezTo>
                <a:cubicBezTo>
                  <a:pt x="33484" y="224462"/>
                  <a:pt x="0" y="237066"/>
                  <a:pt x="0" y="23706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6739149" y="5205707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349681" y="5391974"/>
            <a:ext cx="72000" cy="7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6343401" y="5233295"/>
            <a:ext cx="363957" cy="1353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8503952" y="4839528"/>
            <a:ext cx="0" cy="15705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5274905" y="4828976"/>
            <a:ext cx="32290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8444691" y="63995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947948" y="46215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7762935" y="478097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ion</a:t>
            </a:r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6313009" y="4827409"/>
            <a:ext cx="613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start</a:t>
            </a:r>
            <a:endParaRPr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6041338" y="5430382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end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21390" y="3575637"/>
            <a:ext cx="4743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NIT. face-centered </a:t>
            </a:r>
            <a:r>
              <a:rPr lang="en-US" altLang="ja-JP" dirty="0"/>
              <a:t>cubic </a:t>
            </a:r>
            <a:r>
              <a:rPr lang="en-US" altLang="ja-JP" dirty="0" smtClean="0"/>
              <a:t>lattice and random walk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37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2784"/>
            <a:ext cx="7886700" cy="571139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NIT70 nm</a:t>
            </a:r>
            <a:r>
              <a:rPr kumimoji="1" lang="ja-JP" altLang="en-US" sz="3200" dirty="0" smtClean="0"/>
              <a:t>　</a:t>
            </a:r>
            <a:r>
              <a:rPr kumimoji="1" lang="en-US" altLang="ja-JP" sz="3200" dirty="0" smtClean="0"/>
              <a:t>C100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err="1" smtClean="0"/>
              <a:t>keV</a:t>
            </a:r>
            <a:r>
              <a:rPr kumimoji="1" lang="ja-JP" altLang="en-US" sz="3200" dirty="0" smtClean="0"/>
              <a:t> </a:t>
            </a:r>
            <a:r>
              <a:rPr kumimoji="1" lang="en-US" altLang="ja-JP" sz="3200" dirty="0" smtClean="0"/>
              <a:t>10degree implantation  </a:t>
            </a:r>
            <a:endParaRPr kumimoji="1" lang="ja-JP" altLang="en-US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84" y="494225"/>
            <a:ext cx="4320000" cy="305237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867" y="494224"/>
            <a:ext cx="4320000" cy="305237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488266" y="866248"/>
            <a:ext cx="1916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2D track length</a:t>
            </a:r>
          </a:p>
          <a:p>
            <a:r>
              <a:rPr lang="ja-JP" altLang="en-US" sz="1600" dirty="0" err="1" smtClean="0">
                <a:solidFill>
                  <a:srgbClr val="FF0000"/>
                </a:solidFill>
              </a:rPr>
              <a:t>ー</a:t>
            </a:r>
            <a:r>
              <a:rPr lang="ja-JP" altLang="en-US" sz="1600" dirty="0" smtClean="0"/>
              <a:t>  </a:t>
            </a:r>
            <a:r>
              <a:rPr lang="en-US" altLang="ja-JP" sz="1600" dirty="0" smtClean="0"/>
              <a:t>SRIM = 340 nm</a:t>
            </a:r>
          </a:p>
          <a:p>
            <a:r>
              <a:rPr lang="ja-JP" altLang="en-US" sz="1600" dirty="0" smtClean="0">
                <a:solidFill>
                  <a:srgbClr val="FFC000"/>
                </a:solidFill>
              </a:rPr>
              <a:t>●</a:t>
            </a:r>
            <a:r>
              <a:rPr lang="ja-JP" altLang="en-US" sz="1600" dirty="0" smtClean="0"/>
              <a:t>  </a:t>
            </a:r>
            <a:r>
              <a:rPr kumimoji="1" lang="en-US" altLang="ja-JP" sz="1600" dirty="0" smtClean="0"/>
              <a:t>Crystal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= 334 nm</a:t>
            </a:r>
            <a:r>
              <a:rPr kumimoji="1" lang="en-US" altLang="ja-JP" sz="1600" dirty="0" smtClean="0"/>
              <a:t> 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1349" y="3549045"/>
            <a:ext cx="840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As a first test, 3 latent image specs were generated at random point in each 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AgBr</a:t>
            </a:r>
            <a:r>
              <a:rPr kumimoji="1" lang="en-US" altLang="ja-JP" dirty="0" smtClean="0">
                <a:solidFill>
                  <a:srgbClr val="FF0000"/>
                </a:solidFill>
              </a:rPr>
              <a:t> crystal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984" y="3875565"/>
            <a:ext cx="4320000" cy="305237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867" y="3875564"/>
            <a:ext cx="4320000" cy="305237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299055" y="2157270"/>
            <a:ext cx="2180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2D track angle</a:t>
            </a:r>
          </a:p>
          <a:p>
            <a:r>
              <a:rPr lang="ja-JP" altLang="en-US" sz="1600" dirty="0" err="1" smtClean="0">
                <a:solidFill>
                  <a:srgbClr val="FF0000"/>
                </a:solidFill>
              </a:rPr>
              <a:t>ー</a:t>
            </a:r>
            <a:r>
              <a:rPr lang="ja-JP" altLang="en-US" sz="1600" dirty="0" smtClean="0"/>
              <a:t>  </a:t>
            </a:r>
            <a:r>
              <a:rPr lang="en-US" altLang="ja-JP" sz="1600" dirty="0" smtClean="0"/>
              <a:t>SRIM = 112 degree</a:t>
            </a:r>
          </a:p>
          <a:p>
            <a:r>
              <a:rPr lang="ja-JP" altLang="en-US" sz="1600" dirty="0" smtClean="0">
                <a:solidFill>
                  <a:srgbClr val="FFC000"/>
                </a:solidFill>
              </a:rPr>
              <a:t>●</a:t>
            </a:r>
            <a:r>
              <a:rPr lang="ja-JP" altLang="en-US" sz="1600" dirty="0" smtClean="0"/>
              <a:t>  </a:t>
            </a:r>
            <a:r>
              <a:rPr kumimoji="1" lang="en-US" altLang="ja-JP" sz="1600" dirty="0" smtClean="0"/>
              <a:t>Crystal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= 112 degree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185" y="600704"/>
            <a:ext cx="825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70C0"/>
                </a:solidFill>
              </a:rPr>
              <a:t>0 degree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20133" y="866248"/>
            <a:ext cx="0" cy="2311018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21918" y="2996776"/>
            <a:ext cx="100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70C0"/>
                </a:solidFill>
              </a:rPr>
              <a:t>180 degree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220132" y="1985301"/>
            <a:ext cx="12600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18251" y="1633642"/>
            <a:ext cx="916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70C0"/>
                </a:solidFill>
              </a:rPr>
              <a:t>90 </a:t>
            </a:r>
            <a:r>
              <a:rPr lang="en-US" altLang="ja-JP" sz="1400" b="1" dirty="0">
                <a:solidFill>
                  <a:srgbClr val="0070C0"/>
                </a:solidFill>
              </a:rPr>
              <a:t>degree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88875" y="4308867"/>
            <a:ext cx="1770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2D track length</a:t>
            </a:r>
          </a:p>
          <a:p>
            <a:r>
              <a:rPr lang="ja-JP" altLang="en-US" sz="1600" dirty="0" err="1" smtClean="0">
                <a:solidFill>
                  <a:srgbClr val="FF0000"/>
                </a:solidFill>
              </a:rPr>
              <a:t>ー</a:t>
            </a:r>
            <a:r>
              <a:rPr lang="ja-JP" altLang="en-US" sz="1600" dirty="0" smtClean="0"/>
              <a:t>  </a:t>
            </a:r>
            <a:r>
              <a:rPr lang="en-US" altLang="ja-JP" sz="1600" dirty="0" smtClean="0"/>
              <a:t>SRIM = 340 nm</a:t>
            </a:r>
          </a:p>
          <a:p>
            <a:r>
              <a:rPr lang="ja-JP" altLang="en-US" sz="1600" dirty="0" smtClean="0"/>
              <a:t>●  </a:t>
            </a:r>
            <a:r>
              <a:rPr kumimoji="1" lang="en-US" altLang="ja-JP" sz="1600" dirty="0" smtClean="0"/>
              <a:t>grain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= 394 nm</a:t>
            </a:r>
            <a:r>
              <a:rPr kumimoji="1" lang="en-US" altLang="ja-JP" sz="1600" dirty="0" smtClean="0"/>
              <a:t> 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199664" y="5599889"/>
            <a:ext cx="2043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2D track angle</a:t>
            </a:r>
          </a:p>
          <a:p>
            <a:r>
              <a:rPr lang="ja-JP" altLang="en-US" sz="1600" dirty="0" err="1" smtClean="0">
                <a:solidFill>
                  <a:srgbClr val="FF0000"/>
                </a:solidFill>
              </a:rPr>
              <a:t>ー</a:t>
            </a:r>
            <a:r>
              <a:rPr lang="ja-JP" altLang="en-US" sz="1600" dirty="0" smtClean="0"/>
              <a:t>  </a:t>
            </a:r>
            <a:r>
              <a:rPr lang="en-US" altLang="ja-JP" sz="1600" dirty="0" smtClean="0"/>
              <a:t>SRIM = 112 degree</a:t>
            </a:r>
          </a:p>
          <a:p>
            <a:r>
              <a:rPr lang="ja-JP" altLang="en-US" sz="1600" dirty="0" smtClean="0"/>
              <a:t>●  </a:t>
            </a:r>
            <a:r>
              <a:rPr kumimoji="1" lang="en-US" altLang="ja-JP" sz="1600" dirty="0" smtClean="0"/>
              <a:t>grain </a:t>
            </a:r>
            <a:r>
              <a:rPr lang="en-US" altLang="ja-JP" sz="1600" dirty="0" smtClean="0"/>
              <a:t>= 112 degree</a:t>
            </a:r>
            <a:endParaRPr kumimoji="1" lang="ja-JP" altLang="en-US" sz="1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71603" y="505331"/>
            <a:ext cx="100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X(depth)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26262" y="3209866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Y(beam angle)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581532" y="3159592"/>
            <a:ext cx="153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Y(beam angle)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68954" y="68462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05637" y="3905904"/>
            <a:ext cx="100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X(depth)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02988" y="408519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27588" y="5554635"/>
            <a:ext cx="3165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All grain diameter are same</a:t>
            </a:r>
          </a:p>
          <a:p>
            <a:r>
              <a:rPr lang="en-US" altLang="ja-JP" sz="1600" dirty="0" smtClean="0"/>
              <a:t>= 48 nm</a:t>
            </a:r>
          </a:p>
          <a:p>
            <a:r>
              <a:rPr kumimoji="1" lang="en-US" altLang="ja-JP" sz="1600" dirty="0" smtClean="0"/>
              <a:t>4/3*(24)^3*pi = 1/3* 70nm Volume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7617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252" y="77259"/>
            <a:ext cx="7886700" cy="396875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Track length</a:t>
            </a:r>
            <a:endParaRPr kumimoji="1" lang="ja-JP" altLang="en-US" sz="28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17" y="567269"/>
            <a:ext cx="3600000" cy="349172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6" y="567269"/>
            <a:ext cx="3600000" cy="3491729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82219" y="491070"/>
            <a:ext cx="27607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SRIM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and the end of crystal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7753" y="484444"/>
            <a:ext cx="26245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SRIM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and the end of grain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6980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-22784"/>
            <a:ext cx="7886700" cy="571139"/>
          </a:xfrm>
        </p:spPr>
        <p:txBody>
          <a:bodyPr>
            <a:noAutofit/>
          </a:bodyPr>
          <a:lstStyle/>
          <a:p>
            <a:r>
              <a:rPr kumimoji="1" lang="en-US" altLang="ja-JP" sz="3200" dirty="0" smtClean="0"/>
              <a:t>NIT70 nm</a:t>
            </a:r>
            <a:r>
              <a:rPr kumimoji="1" lang="ja-JP" altLang="en-US" sz="3200" dirty="0" smtClean="0"/>
              <a:t>　</a:t>
            </a:r>
            <a:endParaRPr kumimoji="1" lang="ja-JP" altLang="en-US" sz="32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84" y="494225"/>
            <a:ext cx="4320000" cy="305237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488266" y="866248"/>
            <a:ext cx="1916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2D track length</a:t>
            </a:r>
          </a:p>
          <a:p>
            <a:r>
              <a:rPr lang="ja-JP" altLang="en-US" sz="1600" dirty="0" err="1" smtClean="0">
                <a:solidFill>
                  <a:srgbClr val="FF0000"/>
                </a:solidFill>
              </a:rPr>
              <a:t>ー</a:t>
            </a:r>
            <a:r>
              <a:rPr lang="ja-JP" altLang="en-US" sz="1600" dirty="0" smtClean="0"/>
              <a:t>  </a:t>
            </a:r>
            <a:r>
              <a:rPr lang="en-US" altLang="ja-JP" sz="1600" dirty="0" smtClean="0"/>
              <a:t>SRIM = 340 nm</a:t>
            </a:r>
          </a:p>
          <a:p>
            <a:r>
              <a:rPr lang="ja-JP" altLang="en-US" sz="1600" dirty="0" smtClean="0">
                <a:solidFill>
                  <a:srgbClr val="FFC000"/>
                </a:solidFill>
              </a:rPr>
              <a:t>●</a:t>
            </a:r>
            <a:r>
              <a:rPr lang="ja-JP" altLang="en-US" sz="1600" dirty="0" smtClean="0"/>
              <a:t>  </a:t>
            </a:r>
            <a:r>
              <a:rPr kumimoji="1" lang="en-US" altLang="ja-JP" sz="1600" dirty="0" smtClean="0"/>
              <a:t>Crystal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= 334 nm</a:t>
            </a:r>
            <a:r>
              <a:rPr kumimoji="1" lang="en-US" altLang="ja-JP" sz="1600" dirty="0" smtClean="0"/>
              <a:t> </a:t>
            </a:r>
            <a:endParaRPr kumimoji="1" lang="ja-JP" altLang="en-US" sz="16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075" y="459114"/>
            <a:ext cx="4320000" cy="3052373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299055" y="2157270"/>
            <a:ext cx="2180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2D track angle</a:t>
            </a:r>
          </a:p>
          <a:p>
            <a:r>
              <a:rPr lang="ja-JP" altLang="en-US" sz="1600" dirty="0" err="1" smtClean="0">
                <a:solidFill>
                  <a:srgbClr val="FF0000"/>
                </a:solidFill>
              </a:rPr>
              <a:t>ー</a:t>
            </a:r>
            <a:r>
              <a:rPr lang="ja-JP" altLang="en-US" sz="1600" dirty="0" smtClean="0"/>
              <a:t>  </a:t>
            </a:r>
            <a:r>
              <a:rPr lang="en-US" altLang="ja-JP" sz="1600" dirty="0" smtClean="0"/>
              <a:t>SRIM = 112 degree</a:t>
            </a:r>
          </a:p>
          <a:p>
            <a:r>
              <a:rPr lang="ja-JP" altLang="en-US" sz="1600" dirty="0" smtClean="0">
                <a:solidFill>
                  <a:srgbClr val="FFC000"/>
                </a:solidFill>
              </a:rPr>
              <a:t>●</a:t>
            </a:r>
            <a:r>
              <a:rPr lang="ja-JP" altLang="en-US" sz="1600" dirty="0" smtClean="0"/>
              <a:t>  </a:t>
            </a:r>
            <a:r>
              <a:rPr kumimoji="1" lang="en-US" altLang="ja-JP" sz="1600" dirty="0" smtClean="0"/>
              <a:t>Crystal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= 112 degree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4185" y="600704"/>
            <a:ext cx="825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70C0"/>
                </a:solidFill>
              </a:rPr>
              <a:t>0 degree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20133" y="866248"/>
            <a:ext cx="0" cy="2311018"/>
          </a:xfrm>
          <a:prstGeom prst="straightConnector1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21918" y="2996776"/>
            <a:ext cx="1007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70C0"/>
                </a:solidFill>
              </a:rPr>
              <a:t>180 degree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220132" y="1985301"/>
            <a:ext cx="12600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18251" y="1633642"/>
            <a:ext cx="916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70C0"/>
                </a:solidFill>
              </a:rPr>
              <a:t>90 </a:t>
            </a:r>
            <a:r>
              <a:rPr lang="en-US" altLang="ja-JP" sz="1400" b="1" dirty="0">
                <a:solidFill>
                  <a:srgbClr val="0070C0"/>
                </a:solidFill>
              </a:rPr>
              <a:t>degree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434966" y="892416"/>
            <a:ext cx="1770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2D track length</a:t>
            </a:r>
          </a:p>
          <a:p>
            <a:r>
              <a:rPr lang="ja-JP" altLang="en-US" sz="1600" dirty="0" err="1" smtClean="0">
                <a:solidFill>
                  <a:srgbClr val="FF0000"/>
                </a:solidFill>
              </a:rPr>
              <a:t>ー</a:t>
            </a:r>
            <a:r>
              <a:rPr lang="ja-JP" altLang="en-US" sz="1600" dirty="0" smtClean="0"/>
              <a:t>  </a:t>
            </a:r>
            <a:r>
              <a:rPr lang="en-US" altLang="ja-JP" sz="1600" dirty="0" smtClean="0"/>
              <a:t>SRIM = 340 nm</a:t>
            </a:r>
          </a:p>
          <a:p>
            <a:r>
              <a:rPr lang="ja-JP" altLang="en-US" sz="1600" dirty="0" smtClean="0"/>
              <a:t>●  </a:t>
            </a:r>
            <a:r>
              <a:rPr kumimoji="1" lang="en-US" altLang="ja-JP" sz="1600" dirty="0" smtClean="0"/>
              <a:t>grain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= 394 nm</a:t>
            </a:r>
            <a:r>
              <a:rPr kumimoji="1" lang="en-US" altLang="ja-JP" sz="1600" dirty="0" smtClean="0"/>
              <a:t> </a:t>
            </a:r>
            <a:endParaRPr kumimoji="1" lang="ja-JP" altLang="en-US" sz="16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245755" y="2183438"/>
            <a:ext cx="2043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2D track angle</a:t>
            </a:r>
          </a:p>
          <a:p>
            <a:r>
              <a:rPr lang="ja-JP" altLang="en-US" sz="1600" dirty="0" err="1" smtClean="0">
                <a:solidFill>
                  <a:srgbClr val="FF0000"/>
                </a:solidFill>
              </a:rPr>
              <a:t>ー</a:t>
            </a:r>
            <a:r>
              <a:rPr lang="ja-JP" altLang="en-US" sz="1600" dirty="0" smtClean="0"/>
              <a:t>  </a:t>
            </a:r>
            <a:r>
              <a:rPr lang="en-US" altLang="ja-JP" sz="1600" dirty="0" smtClean="0"/>
              <a:t>SRIM = 112 degree</a:t>
            </a:r>
          </a:p>
          <a:p>
            <a:r>
              <a:rPr lang="ja-JP" altLang="en-US" sz="1600" dirty="0" smtClean="0"/>
              <a:t>●  </a:t>
            </a:r>
            <a:r>
              <a:rPr kumimoji="1" lang="en-US" altLang="ja-JP" sz="1600" dirty="0" smtClean="0"/>
              <a:t>grain </a:t>
            </a:r>
            <a:r>
              <a:rPr lang="en-US" altLang="ja-JP" sz="1600" dirty="0" smtClean="0"/>
              <a:t>= 112 degree</a:t>
            </a:r>
            <a:endParaRPr kumimoji="1" lang="ja-JP" altLang="en-US" sz="1600" dirty="0"/>
          </a:p>
        </p:txBody>
      </p:sp>
      <p:sp>
        <p:nvSpPr>
          <p:cNvPr id="5" name="正方形/長方形 4"/>
          <p:cNvSpPr/>
          <p:nvPr/>
        </p:nvSpPr>
        <p:spPr>
          <a:xfrm>
            <a:off x="6558394" y="5235811"/>
            <a:ext cx="21613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FFT elliptical fitting</a:t>
            </a:r>
          </a:p>
          <a:p>
            <a:r>
              <a:rPr lang="en-US" altLang="ja-JP" dirty="0" smtClean="0"/>
              <a:t>Minor</a:t>
            </a:r>
            <a:r>
              <a:rPr lang="ja-JP" altLang="en-US" dirty="0" smtClean="0"/>
              <a:t> </a:t>
            </a:r>
            <a:r>
              <a:rPr lang="en-US" altLang="ja-JP" dirty="0" smtClean="0"/>
              <a:t>:</a:t>
            </a:r>
            <a:r>
              <a:rPr lang="ja-JP" altLang="en-US" dirty="0"/>
              <a:t> 3.50747</a:t>
            </a:r>
            <a:endParaRPr lang="en-US" altLang="ja-JP" dirty="0" smtClean="0"/>
          </a:p>
          <a:p>
            <a:r>
              <a:rPr lang="en-US" altLang="ja-JP" dirty="0" smtClean="0"/>
              <a:t>Major : </a:t>
            </a:r>
            <a:r>
              <a:rPr lang="ja-JP" altLang="en-US" dirty="0"/>
              <a:t>5.70059 </a:t>
            </a:r>
            <a:endParaRPr lang="en-US" altLang="ja-JP" dirty="0" smtClean="0"/>
          </a:p>
          <a:p>
            <a:r>
              <a:rPr lang="en-US" altLang="ja-JP" dirty="0" smtClean="0"/>
              <a:t>Elli : </a:t>
            </a:r>
            <a:r>
              <a:rPr lang="ja-JP" altLang="en-US" dirty="0"/>
              <a:t>1.62527</a:t>
            </a:r>
            <a:endParaRPr lang="en-US" altLang="ja-JP" dirty="0" smtClean="0"/>
          </a:p>
          <a:p>
            <a:r>
              <a:rPr lang="en-US" altLang="ja-JP" dirty="0" smtClean="0"/>
              <a:t>Track angle : </a:t>
            </a:r>
            <a:r>
              <a:rPr lang="ja-JP" altLang="en-US" dirty="0" smtClean="0"/>
              <a:t>112.721</a:t>
            </a:r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202788" y="3466682"/>
            <a:ext cx="5479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Each grain was set as apertures with R=48 nm.</a:t>
            </a:r>
          </a:p>
          <a:p>
            <a:r>
              <a:rPr lang="en-US" altLang="ja-JP" dirty="0" smtClean="0"/>
              <a:t>The optical image was generated (NA1.4 and  </a:t>
            </a:r>
            <a:r>
              <a:rPr lang="en-US" altLang="ja-JP" dirty="0" smtClean="0"/>
              <a:t>λ=510 </a:t>
            </a:r>
            <a:r>
              <a:rPr lang="en-US" altLang="ja-JP" dirty="0" smtClean="0"/>
              <a:t>nm)</a:t>
            </a:r>
            <a:endParaRPr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152542" y="4334445"/>
            <a:ext cx="2160000" cy="2157362"/>
          </a:xfrm>
          <a:prstGeom prst="rect">
            <a:avLst/>
          </a:prstGeom>
        </p:spPr>
      </p:pic>
      <p:cxnSp>
        <p:nvCxnSpPr>
          <p:cNvPr id="24" name="直線矢印コネクタ 23"/>
          <p:cNvCxnSpPr/>
          <p:nvPr/>
        </p:nvCxnSpPr>
        <p:spPr>
          <a:xfrm>
            <a:off x="4186226" y="6257752"/>
            <a:ext cx="21600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4948623" y="5965666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chemeClr val="bg1"/>
                </a:solidFill>
              </a:rPr>
              <a:t>1.87 um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371" y="259109"/>
            <a:ext cx="7886700" cy="893831"/>
          </a:xfrm>
        </p:spPr>
        <p:txBody>
          <a:bodyPr/>
          <a:lstStyle/>
          <a:p>
            <a:r>
              <a:rPr kumimoji="1" lang="en-US" altLang="ja-JP" dirty="0" smtClean="0"/>
              <a:t>C100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 ion comparison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12" y="1152940"/>
            <a:ext cx="6055358" cy="435133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884751" y="3577855"/>
            <a:ext cx="1442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err="1" smtClean="0">
                <a:solidFill>
                  <a:srgbClr val="0070C0"/>
                </a:solidFill>
              </a:rPr>
              <a:t>ー</a:t>
            </a:r>
            <a:r>
              <a:rPr kumimoji="1" lang="ja-JP" altLang="en-US" dirty="0" smtClean="0"/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PTS2data</a:t>
            </a:r>
          </a:p>
          <a:p>
            <a:r>
              <a:rPr lang="ja-JP" altLang="en-US" dirty="0" err="1" smtClean="0">
                <a:solidFill>
                  <a:srgbClr val="FF0000"/>
                </a:solidFill>
              </a:rPr>
              <a:t>ー</a:t>
            </a:r>
            <a:r>
              <a:rPr lang="ja-JP" altLang="en-US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</a:rPr>
              <a:t>simulation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1753" y="5504278"/>
            <a:ext cx="5574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 smtClean="0">
                <a:solidFill>
                  <a:srgbClr val="0070C0"/>
                </a:solidFill>
              </a:rPr>
              <a:t>The fog event was subtracted using mask in PTS2 data.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600984" y="6213443"/>
            <a:ext cx="8567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The relation between track range(kinetic energy ) and </a:t>
            </a:r>
            <a:r>
              <a:rPr lang="en-US" altLang="ja-JP" dirty="0" err="1" smtClean="0"/>
              <a:t>ellipticity</a:t>
            </a:r>
            <a:r>
              <a:rPr lang="en-US" altLang="ja-JP" dirty="0" smtClean="0"/>
              <a:t> seems to be found. 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67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8057"/>
          </a:xfrm>
        </p:spPr>
        <p:txBody>
          <a:bodyPr/>
          <a:lstStyle/>
          <a:p>
            <a:r>
              <a:rPr kumimoji="1" lang="en-US" altLang="ja-JP" dirty="0" err="1" smtClean="0"/>
              <a:t>Ellipticity</a:t>
            </a:r>
            <a:r>
              <a:rPr kumimoji="1" lang="en-US" altLang="ja-JP" dirty="0" smtClean="0"/>
              <a:t> and SRIM ,grain length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4" y="2055813"/>
            <a:ext cx="4320000" cy="4189749"/>
          </a:xfrm>
          <a:prstGeom prst="rect">
            <a:avLst/>
          </a:prstGeom>
        </p:spPr>
      </p:pic>
      <p:pic>
        <p:nvPicPr>
          <p:cNvPr id="13" name="コンテンツ プレースホルダー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28" y="2055812"/>
            <a:ext cx="4320000" cy="4189749"/>
          </a:xfrm>
        </p:spPr>
      </p:pic>
    </p:spTree>
    <p:extLst>
      <p:ext uri="{BB962C8B-B14F-4D97-AF65-F5344CB8AC3E}">
        <p14:creationId xmlns:p14="http://schemas.microsoft.com/office/powerpoint/2010/main" val="1593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38622"/>
            <a:ext cx="7886700" cy="61553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Equatorial telescope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78226"/>
            <a:ext cx="7886700" cy="5128591"/>
          </a:xfrm>
        </p:spPr>
        <p:txBody>
          <a:bodyPr>
            <a:normAutofit/>
          </a:bodyPr>
          <a:lstStyle/>
          <a:p>
            <a:r>
              <a:rPr kumimoji="1" lang="en-US" altLang="ja-JP" sz="1800" dirty="0" smtClean="0"/>
              <a:t>We tested a prototype of equatorial telescope for DM directional detection. </a:t>
            </a:r>
          </a:p>
          <a:p>
            <a:r>
              <a:rPr lang="en-US" altLang="ja-JP" sz="1800" dirty="0" smtClean="0"/>
              <a:t>New </a:t>
            </a:r>
            <a:r>
              <a:rPr lang="en-US" altLang="ja-JP" sz="1800" dirty="0" err="1" smtClean="0"/>
              <a:t>nano</a:t>
            </a:r>
            <a:r>
              <a:rPr lang="en-US" altLang="ja-JP" sz="1800" dirty="0" smtClean="0"/>
              <a:t>. tracker (SIGHTRON company) was used.</a:t>
            </a:r>
          </a:p>
          <a:p>
            <a:endParaRPr lang="en-US" altLang="ja-JP" sz="1800" dirty="0"/>
          </a:p>
          <a:p>
            <a:endParaRPr kumimoji="1" lang="ja-JP" altLang="en-US" sz="1800" dirty="0"/>
          </a:p>
        </p:txBody>
      </p:sp>
      <p:pic>
        <p:nvPicPr>
          <p:cNvPr id="1026" name="Picture 2" descr="nanotracker_kokoku_hand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90" y="2736573"/>
            <a:ext cx="4297155" cy="19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834753" y="2991626"/>
            <a:ext cx="41321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dirty="0" smtClean="0"/>
              <a:t>Portable equatorial telescope</a:t>
            </a:r>
          </a:p>
          <a:p>
            <a:pPr marL="285750" indent="-285750">
              <a:buFontTx/>
              <a:buChar char="-"/>
            </a:pPr>
            <a:r>
              <a:rPr kumimoji="1" lang="en-US" altLang="ja-JP" dirty="0" smtClean="0"/>
              <a:t>60×98×</a:t>
            </a:r>
            <a:r>
              <a:rPr lang="en-US" altLang="ja-JP" dirty="0" smtClean="0"/>
              <a:t>44 mm , 400g</a:t>
            </a:r>
          </a:p>
          <a:p>
            <a:pPr marL="285750" indent="-285750">
              <a:buFontTx/>
              <a:buChar char="-"/>
            </a:pPr>
            <a:r>
              <a:rPr kumimoji="1" lang="en-US" altLang="ja-JP" dirty="0" smtClean="0"/>
              <a:t>Power supplied from socket with USB</a:t>
            </a:r>
          </a:p>
          <a:p>
            <a:pPr marL="285750" indent="-285750">
              <a:buFontTx/>
              <a:buChar char="-"/>
            </a:pPr>
            <a:r>
              <a:rPr lang="en-US" altLang="ja-JP" dirty="0" smtClean="0"/>
              <a:t>Guaranteed temperature -10 ~ 40</a:t>
            </a:r>
            <a:r>
              <a:rPr lang="ja-JP" altLang="en-US" dirty="0" smtClean="0"/>
              <a:t>℃</a:t>
            </a:r>
            <a:endParaRPr lang="en-US" altLang="ja-JP" dirty="0" smtClean="0"/>
          </a:p>
          <a:p>
            <a:pPr marL="285750" indent="-285750">
              <a:buFontTx/>
              <a:buChar char="-"/>
            </a:pP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067877" y="2143227"/>
            <a:ext cx="64869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chemeClr val="accent1"/>
                </a:solidFill>
              </a:rPr>
              <a:t>http://www.sightron.co.jp/sightron/sightron_products25/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56602" y="4290701"/>
            <a:ext cx="1704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accent1"/>
                </a:solidFill>
              </a:rPr>
              <a:t>From WEB page</a:t>
            </a:r>
            <a:endParaRPr lang="ja-JP" altLang="en-US" sz="1600" dirty="0">
              <a:solidFill>
                <a:schemeClr val="accent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2324484"/>
            <a:ext cx="2142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New </a:t>
            </a:r>
            <a:r>
              <a:rPr kumimoji="1" lang="en-US" altLang="ja-JP" sz="2000" b="1" dirty="0" err="1" smtClean="0">
                <a:solidFill>
                  <a:srgbClr val="FF0000"/>
                </a:solidFill>
              </a:rPr>
              <a:t>nano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. tracker</a:t>
            </a:r>
            <a:endParaRPr lang="en-US" altLang="ja-JP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6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563" y="83149"/>
            <a:ext cx="7886700" cy="61553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Equatorial telescope setup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2909" y="5075872"/>
            <a:ext cx="49008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Our t</a:t>
            </a:r>
            <a:r>
              <a:rPr kumimoji="1" lang="en-US" altLang="ja-JP" dirty="0" smtClean="0"/>
              <a:t>elescope consists of </a:t>
            </a:r>
          </a:p>
          <a:p>
            <a:r>
              <a:rPr lang="en-US" altLang="ja-JP" dirty="0" smtClean="0"/>
              <a:t>- Camera platform for setting NIT toward CYGNUS</a:t>
            </a:r>
          </a:p>
          <a:p>
            <a:r>
              <a:rPr kumimoji="1" lang="en-US" altLang="ja-JP" dirty="0" smtClean="0"/>
              <a:t>- Reflector plate and </a:t>
            </a:r>
            <a:r>
              <a:rPr kumimoji="1" lang="en-US" altLang="ja-JP" dirty="0" err="1" smtClean="0"/>
              <a:t>photoreflector</a:t>
            </a:r>
            <a:r>
              <a:rPr kumimoji="1" lang="en-US" altLang="ja-JP" dirty="0" smtClean="0"/>
              <a:t> (QTR-1A) to </a:t>
            </a:r>
          </a:p>
          <a:p>
            <a:r>
              <a:rPr lang="en-US" altLang="ja-JP" dirty="0" smtClean="0"/>
              <a:t>   monitor telescope running</a:t>
            </a:r>
          </a:p>
          <a:p>
            <a:r>
              <a:rPr lang="en-US" altLang="ja-JP" dirty="0" smtClean="0"/>
              <a:t>- Microcomputer for data taking of photo reflector</a:t>
            </a:r>
            <a:endParaRPr kumimoji="1" lang="en-US" altLang="ja-JP" dirty="0" smtClean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9876" r="14352" b="9506"/>
          <a:stretch/>
        </p:blipFill>
        <p:spPr>
          <a:xfrm>
            <a:off x="482282" y="1232876"/>
            <a:ext cx="4047278" cy="353798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5" t="15309" r="18241" b="1605"/>
          <a:stretch/>
        </p:blipFill>
        <p:spPr>
          <a:xfrm>
            <a:off x="6033021" y="300751"/>
            <a:ext cx="2746634" cy="3005666"/>
          </a:xfrm>
          <a:prstGeom prst="rect">
            <a:avLst/>
          </a:prstGeom>
        </p:spPr>
      </p:pic>
      <p:sp>
        <p:nvSpPr>
          <p:cNvPr id="12" name="テキスト ボックス 8"/>
          <p:cNvSpPr txBox="1"/>
          <p:nvPr/>
        </p:nvSpPr>
        <p:spPr>
          <a:xfrm>
            <a:off x="6146232" y="2414358"/>
            <a:ext cx="814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dirty="0" smtClean="0">
                <a:solidFill>
                  <a:srgbClr val="FF0000"/>
                </a:solidFill>
              </a:rPr>
              <a:t>QTR-1A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9"/>
          <p:cNvSpPr txBox="1"/>
          <p:nvPr/>
        </p:nvSpPr>
        <p:spPr>
          <a:xfrm>
            <a:off x="6906040" y="1485994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b="1" dirty="0" smtClean="0">
                <a:solidFill>
                  <a:srgbClr val="FF0000"/>
                </a:solidFill>
              </a:rPr>
              <a:t>Turntable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0"/>
          <p:cNvSpPr txBox="1"/>
          <p:nvPr/>
        </p:nvSpPr>
        <p:spPr>
          <a:xfrm>
            <a:off x="6770731" y="2847980"/>
            <a:ext cx="53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400" dirty="0" smtClean="0">
                <a:solidFill>
                  <a:srgbClr val="FFFF00"/>
                </a:solidFill>
              </a:rPr>
              <a:t>6 cm</a:t>
            </a:r>
            <a:endParaRPr kumimoji="1" lang="ja-JP" altLang="en-US" sz="1400" dirty="0">
              <a:solidFill>
                <a:srgbClr val="FFFF00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6567531" y="3110446"/>
            <a:ext cx="1524000" cy="0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185" r="13796" b="7655"/>
          <a:stretch/>
        </p:blipFill>
        <p:spPr>
          <a:xfrm rot="10800000">
            <a:off x="5915901" y="3619535"/>
            <a:ext cx="3024620" cy="309027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1293339" y="1045219"/>
            <a:ext cx="1670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Camera platform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3073398" y="817330"/>
            <a:ext cx="603938" cy="6076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3807665" y="1861288"/>
            <a:ext cx="1086068" cy="1707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748678" y="604947"/>
            <a:ext cx="100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F0"/>
                </a:solidFill>
              </a:rPr>
              <a:t>Earth axis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891677" y="1874948"/>
            <a:ext cx="891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F0"/>
                </a:solidFill>
              </a:rPr>
              <a:t>CYGNUS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70731" y="3956787"/>
            <a:ext cx="143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Reflector plate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119350" y="4804429"/>
            <a:ext cx="2457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Light absorber (black tape)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33" y="492123"/>
            <a:ext cx="4320000" cy="324000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" y="492123"/>
            <a:ext cx="4320000" cy="324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16633" y="2260598"/>
            <a:ext cx="1005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Arduino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7176" y="3911598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2019/01/11/15:03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77776" y="3886198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2019/01/11/17:01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102599" y="4434074"/>
            <a:ext cx="9029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Equatorial telescope rotates the camera platform with reflector plate.</a:t>
            </a:r>
          </a:p>
          <a:p>
            <a:r>
              <a:rPr lang="en-US" altLang="ja-JP" dirty="0" smtClean="0"/>
              <a:t>QTR-1A catches emitted light by itself when the reflector plate comes upward of QTR-1A.</a:t>
            </a:r>
            <a:endParaRPr lang="en-US" altLang="ja-JP" dirty="0"/>
          </a:p>
          <a:p>
            <a:r>
              <a:rPr lang="en-US" altLang="ja-JP" dirty="0"/>
              <a:t>T</a:t>
            </a:r>
            <a:r>
              <a:rPr lang="en-US" altLang="ja-JP" dirty="0" smtClean="0"/>
              <a:t>hen the output voltage of QTR-1A becomes lower.</a:t>
            </a:r>
          </a:p>
          <a:p>
            <a:r>
              <a:rPr lang="en-US" altLang="ja-JP" dirty="0" smtClean="0"/>
              <a:t>- Reflector plate is not square in this test, so we can get the time difference of output voltage </a:t>
            </a:r>
          </a:p>
          <a:p>
            <a:r>
              <a:rPr lang="en-US" altLang="ja-JP" dirty="0" smtClean="0"/>
              <a:t>and it has the relation with the telescope movement.</a:t>
            </a:r>
          </a:p>
          <a:p>
            <a:endParaRPr lang="en-US" altLang="ja-JP" dirty="0" smtClean="0"/>
          </a:p>
          <a:p>
            <a:r>
              <a:rPr lang="en-US" altLang="ja-JP" dirty="0"/>
              <a:t>“</a:t>
            </a:r>
            <a:r>
              <a:rPr lang="en-US" altLang="ja-JP" dirty="0" err="1"/>
              <a:t>arduino</a:t>
            </a:r>
            <a:r>
              <a:rPr lang="en-US" altLang="ja-JP" dirty="0"/>
              <a:t>” (a kind of microcomputer) </a:t>
            </a:r>
            <a:r>
              <a:rPr lang="en-US" altLang="ja-JP" dirty="0" smtClean="0"/>
              <a:t>operates QTR-1A and also records output voltage in time as a text file.</a:t>
            </a:r>
          </a:p>
        </p:txBody>
      </p:sp>
      <p:pic>
        <p:nvPicPr>
          <p:cNvPr id="10" name="Picture 2" descr="https://a.pololu-files.com/picture/0J630.300h.png?0338402f14f65ad38bf92790ff6b2c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33" y="1733503"/>
            <a:ext cx="1445800" cy="18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354965" y="1347240"/>
            <a:ext cx="15224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QTR-1A circuit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39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650" y="177755"/>
            <a:ext cx="7886700" cy="61553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Improvement of Scanning speed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592418"/>
          </a:xfrm>
        </p:spPr>
        <p:txBody>
          <a:bodyPr>
            <a:normAutofit/>
          </a:bodyPr>
          <a:lstStyle/>
          <a:p>
            <a:r>
              <a:rPr kumimoji="1" lang="en-US" altLang="ja-JP" sz="1600" dirty="0" smtClean="0"/>
              <a:t>Kobayashi developed a new algorithm for improving  the PTS3 scanning speed.</a:t>
            </a:r>
          </a:p>
          <a:p>
            <a:pPr marL="0" indent="0">
              <a:buNone/>
            </a:pPr>
            <a:r>
              <a:rPr lang="en-US" altLang="ja-JP" sz="1600" dirty="0"/>
              <a:t> </a:t>
            </a:r>
            <a:r>
              <a:rPr lang="en-US" altLang="ja-JP" sz="1600" dirty="0" smtClean="0"/>
              <a:t>( the detailed was shown in previous </a:t>
            </a:r>
            <a:r>
              <a:rPr lang="en-US" altLang="ja-JP" sz="1600" dirty="0" err="1" smtClean="0"/>
              <a:t>kobayashi’s</a:t>
            </a:r>
            <a:r>
              <a:rPr lang="en-US" altLang="ja-JP" sz="1600" dirty="0" smtClean="0"/>
              <a:t> slide)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And the algorithm was installed in PTS2.</a:t>
            </a:r>
            <a:r>
              <a:rPr kumimoji="1" lang="en-US" altLang="ja-JP" sz="1600" dirty="0" smtClean="0"/>
              <a:t>   </a:t>
            </a:r>
          </a:p>
          <a:p>
            <a:pPr marL="0" indent="0">
              <a:buNone/>
            </a:pP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600" dirty="0" smtClean="0"/>
              <a:t>①  </a:t>
            </a:r>
            <a:r>
              <a:rPr lang="en-US" altLang="ja-JP" sz="1600" dirty="0" smtClean="0"/>
              <a:t>Optimization of surface recognition</a:t>
            </a:r>
            <a:endParaRPr kumimoji="1" lang="ja-JP" altLang="en-US" sz="1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24" y="3540865"/>
            <a:ext cx="4254776" cy="305745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29733" y="3358882"/>
            <a:ext cx="44594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In new algorithm, the surface position of next view </a:t>
            </a:r>
          </a:p>
          <a:p>
            <a:r>
              <a:rPr lang="en-US" altLang="ja-JP" sz="1600" dirty="0" smtClean="0"/>
              <a:t>is predicted by using the current surface position.</a:t>
            </a:r>
          </a:p>
          <a:p>
            <a:r>
              <a:rPr lang="en-US" altLang="ja-JP" sz="1600" dirty="0" smtClean="0"/>
              <a:t>The starting Z position can be tuned and </a:t>
            </a:r>
          </a:p>
          <a:p>
            <a:r>
              <a:rPr lang="en-US" altLang="ja-JP" sz="1600" dirty="0" smtClean="0"/>
              <a:t>the slope of sample surface is corrected.</a:t>
            </a:r>
          </a:p>
        </p:txBody>
      </p:sp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277468" y="4766894"/>
          <a:ext cx="461175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39"/>
                <a:gridCol w="1584583"/>
                <a:gridCol w="787556"/>
                <a:gridCol w="108667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</a:t>
                      </a:r>
                      <a:r>
                        <a:rPr kumimoji="1" lang="en-US" altLang="ja-JP" baseline="0" dirty="0" smtClean="0"/>
                        <a:t> of all </a:t>
                      </a:r>
                      <a:r>
                        <a:rPr kumimoji="1" lang="en-US" altLang="ja-JP" dirty="0" smtClean="0"/>
                        <a:t>trial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before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1778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417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after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1042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951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35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062936" y="4414754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992 view scanning by PTS2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9111" y="2592124"/>
            <a:ext cx="8925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Our scanning uses surface recognition using Au40nm. If the surface is recognized, the scanning goes next </a:t>
            </a:r>
          </a:p>
          <a:p>
            <a:r>
              <a:rPr lang="en-US" altLang="ja-JP" sz="1600" dirty="0" smtClean="0"/>
              <a:t>Step(elliptical fitting and image saving). If not, scanning repeats surface recognition at same position.</a:t>
            </a:r>
            <a:r>
              <a:rPr kumimoji="1" lang="en-US" altLang="ja-JP" sz="1600" dirty="0" smtClean="0"/>
              <a:t> </a:t>
            </a:r>
            <a:endParaRPr kumimoji="1" lang="ja-JP" altLang="en-US" sz="1600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/>
        </p:nvGraphicFramePr>
        <p:xfrm>
          <a:off x="363605" y="6026094"/>
          <a:ext cx="4222275" cy="736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26298"/>
                <a:gridCol w="1093326"/>
                <a:gridCol w="150265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Total scanning</a:t>
                      </a:r>
                      <a:r>
                        <a:rPr kumimoji="1" lang="en-US" altLang="ja-JP" b="0" baseline="0" dirty="0" smtClean="0">
                          <a:solidFill>
                            <a:schemeClr val="tx1"/>
                          </a:solidFill>
                        </a:rPr>
                        <a:t> time 992view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before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76min 10sec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267">
                <a:tc v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after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58min 30sec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4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945" y="161261"/>
            <a:ext cx="7886700" cy="41763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Test at room temperature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50" y="3437531"/>
            <a:ext cx="3600000" cy="244470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50" y="559867"/>
            <a:ext cx="3600000" cy="2444699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>
            <a:off x="7205134" y="2936830"/>
            <a:ext cx="9652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>
            <a:off x="5308600" y="2988738"/>
            <a:ext cx="1862667" cy="3641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8128002" y="3014140"/>
            <a:ext cx="42332" cy="499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4" y="4329291"/>
            <a:ext cx="3600000" cy="2444699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 flipH="1">
            <a:off x="3200399" y="3844575"/>
            <a:ext cx="1862667" cy="3641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3437691" y="5817587"/>
            <a:ext cx="2491093" cy="9109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681533" y="4967506"/>
            <a:ext cx="22338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As day passes, </a:t>
            </a:r>
          </a:p>
          <a:p>
            <a:r>
              <a:rPr kumimoji="1" lang="en-US" altLang="ja-JP" sz="1600" dirty="0" smtClean="0"/>
              <a:t>the reflector plate came </a:t>
            </a:r>
          </a:p>
          <a:p>
            <a:r>
              <a:rPr kumimoji="1" lang="en-US" altLang="ja-JP" sz="1600" dirty="0" smtClean="0"/>
              <a:t>3~4 minutes earlier.</a:t>
            </a:r>
          </a:p>
          <a:p>
            <a:r>
              <a:rPr kumimoji="1" lang="ja-JP" altLang="en-US" sz="1600" dirty="0" smtClean="0"/>
              <a:t>⇔ </a:t>
            </a:r>
            <a:r>
              <a:rPr kumimoji="1" lang="en-US" altLang="ja-JP" sz="1600" dirty="0" smtClean="0"/>
              <a:t>relation with the </a:t>
            </a:r>
          </a:p>
          <a:p>
            <a:r>
              <a:rPr lang="en-US" altLang="ja-JP" sz="1600" dirty="0" smtClean="0"/>
              <a:t>earth diurnal rotation</a:t>
            </a:r>
            <a:endParaRPr kumimoji="1" lang="ja-JP" altLang="en-US" sz="1600" dirty="0"/>
          </a:p>
        </p:txBody>
      </p:sp>
      <p:sp>
        <p:nvSpPr>
          <p:cNvPr id="19" name="正方形/長方形 18"/>
          <p:cNvSpPr/>
          <p:nvPr/>
        </p:nvSpPr>
        <p:spPr>
          <a:xfrm>
            <a:off x="6691280" y="10072"/>
            <a:ext cx="2360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Data taking in a minute</a:t>
            </a:r>
            <a:endParaRPr lang="en-US" altLang="ja-JP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185" r="13796" b="7655"/>
          <a:stretch/>
        </p:blipFill>
        <p:spPr>
          <a:xfrm rot="10800000">
            <a:off x="1467515" y="633704"/>
            <a:ext cx="3024620" cy="309027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2368" y="1451048"/>
            <a:ext cx="24575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Light absorber (black tape)</a:t>
            </a:r>
          </a:p>
          <a:p>
            <a:endParaRPr lang="en-US" altLang="ja-JP" sz="1600" b="1" dirty="0" smtClean="0">
              <a:solidFill>
                <a:srgbClr val="FF0000"/>
              </a:solidFill>
            </a:endParaRPr>
          </a:p>
          <a:p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I checked if the tape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worked as light absorber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in this test .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The tape was come 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upward of QTR-1A in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this time region.   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918197" y="2877562"/>
            <a:ext cx="3240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2069094" y="2934892"/>
            <a:ext cx="3962401" cy="4296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5779492" y="6222956"/>
            <a:ext cx="3272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>
                <a:solidFill>
                  <a:srgbClr val="FF0000"/>
                </a:solidFill>
              </a:rPr>
              <a:t>I checked the reflector plate</a:t>
            </a:r>
          </a:p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came on the QTR-1A sensor by eyes.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894983" y="5762706"/>
            <a:ext cx="14663" cy="4613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9846" y="121974"/>
            <a:ext cx="3844711" cy="50833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Test at -10 degree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57" y="827036"/>
            <a:ext cx="4320000" cy="324000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1" y="121974"/>
            <a:ext cx="4320000" cy="3240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36420" y="2399134"/>
            <a:ext cx="2335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Thermostatic chamber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53663" y="3140752"/>
            <a:ext cx="121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1"/>
                </a:solidFill>
              </a:rPr>
              <a:t>electronics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34" y="3510084"/>
            <a:ext cx="4320000" cy="324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589334" y="5830956"/>
            <a:ext cx="2086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Temperature sensor</a:t>
            </a:r>
            <a:endParaRPr kumimoji="1" lang="ja-JP" altLang="en-US" b="1" dirty="0"/>
          </a:p>
        </p:txBody>
      </p:sp>
      <p:cxnSp>
        <p:nvCxnSpPr>
          <p:cNvPr id="11" name="直線矢印コネクタ 10"/>
          <p:cNvCxnSpPr>
            <a:stCxn id="9" idx="1"/>
          </p:cNvCxnSpPr>
          <p:nvPr/>
        </p:nvCxnSpPr>
        <p:spPr>
          <a:xfrm flipH="1" flipV="1">
            <a:off x="3471803" y="5817704"/>
            <a:ext cx="1117531" cy="197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40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89" y="329280"/>
            <a:ext cx="4320000" cy="2933639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9" y="329280"/>
            <a:ext cx="4320000" cy="293363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123220" y="47981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-10</a:t>
            </a:r>
            <a:r>
              <a:rPr kumimoji="1" lang="ja-JP" altLang="en-US" dirty="0" smtClean="0"/>
              <a:t>℃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27103" y="3242338"/>
            <a:ext cx="679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shape of </a:t>
            </a:r>
            <a:r>
              <a:rPr kumimoji="1" lang="en-US" altLang="ja-JP" dirty="0" err="1" smtClean="0"/>
              <a:t>Vout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in -10 degree was almost same as that of room test.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59628" y="20371"/>
            <a:ext cx="197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Room temperature</a:t>
            </a:r>
            <a:endParaRPr kumimoji="1" lang="ja-JP" altLang="en-US" dirty="0"/>
          </a:p>
        </p:txBody>
      </p:sp>
      <p:pic>
        <p:nvPicPr>
          <p:cNvPr id="9" name="コンテンツ プレースホルダ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5" y="3805091"/>
            <a:ext cx="4320000" cy="293363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10" y="3805091"/>
            <a:ext cx="4320000" cy="2933639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8141141" y="411645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-10</a:t>
            </a:r>
            <a:r>
              <a:rPr kumimoji="1" lang="ja-JP" altLang="en-US" dirty="0" smtClean="0"/>
              <a:t>℃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77549" y="4116459"/>
            <a:ext cx="197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Room temperature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81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903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Plan </a:t>
            </a:r>
            <a:r>
              <a:rPr kumimoji="1" lang="en-US" altLang="ja-JP" dirty="0" smtClean="0"/>
              <a:t>and summary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298713"/>
            <a:ext cx="7886700" cy="4878250"/>
          </a:xfrm>
        </p:spPr>
        <p:txBody>
          <a:bodyPr>
            <a:normAutofit/>
          </a:bodyPr>
          <a:lstStyle/>
          <a:p>
            <a:r>
              <a:rPr kumimoji="1" lang="en-US" altLang="ja-JP" sz="1800" dirty="0" smtClean="0"/>
              <a:t>Scanning speed </a:t>
            </a:r>
            <a:r>
              <a:rPr lang="en-US" altLang="ja-JP" sz="1800" dirty="0" smtClean="0"/>
              <a:t>is enough to do 1 gram DM search. (Only PTS2)</a:t>
            </a:r>
          </a:p>
          <a:p>
            <a:r>
              <a:rPr kumimoji="1" lang="en-US" altLang="ja-JP" sz="1800" dirty="0" smtClean="0"/>
              <a:t>The angular resolution was improved by FFT elliptical fitting and DM directional search can be done with equatorial telescope(</a:t>
            </a:r>
            <a:r>
              <a:rPr kumimoji="1" lang="ja-JP" altLang="en-US" sz="1800" dirty="0" smtClean="0"/>
              <a:t>⇒</a:t>
            </a:r>
            <a:r>
              <a:rPr kumimoji="1" lang="en-US" altLang="ja-JP" sz="1800" dirty="0" smtClean="0"/>
              <a:t> BG </a:t>
            </a:r>
            <a:r>
              <a:rPr lang="en-US" altLang="ja-JP" sz="1800" dirty="0" smtClean="0"/>
              <a:t>event has flat distribution)</a:t>
            </a:r>
            <a:r>
              <a:rPr kumimoji="1" lang="en-US" altLang="ja-JP" sz="1800" dirty="0" smtClean="0"/>
              <a:t>.</a:t>
            </a:r>
            <a:endParaRPr kumimoji="1" lang="en-US" altLang="ja-JP" sz="1800" dirty="0"/>
          </a:p>
          <a:p>
            <a:r>
              <a:rPr kumimoji="1" lang="en-US" altLang="ja-JP" sz="1800" dirty="0" smtClean="0"/>
              <a:t>DM cross-section will be calculated using </a:t>
            </a:r>
            <a:r>
              <a:rPr kumimoji="1" lang="en-US" altLang="ja-JP" sz="1800" dirty="0" err="1" smtClean="0"/>
              <a:t>ellipticity</a:t>
            </a:r>
            <a:r>
              <a:rPr kumimoji="1" lang="en-US" altLang="ja-JP" sz="1800" dirty="0" smtClean="0"/>
              <a:t> and SRIM.</a:t>
            </a:r>
          </a:p>
          <a:p>
            <a:endParaRPr kumimoji="1" lang="en-US" altLang="ja-JP" sz="1800" dirty="0" smtClean="0"/>
          </a:p>
          <a:p>
            <a:pPr marL="0" indent="0">
              <a:buNone/>
            </a:pPr>
            <a:r>
              <a:rPr kumimoji="1" lang="en-US" altLang="ja-JP" sz="1800" dirty="0" smtClean="0"/>
              <a:t>Our important task is rejecting dust events.</a:t>
            </a:r>
          </a:p>
          <a:p>
            <a:pPr>
              <a:buFontTx/>
              <a:buChar char="-"/>
            </a:pPr>
            <a:r>
              <a:rPr lang="en-US" altLang="ja-JP" sz="1800" dirty="0" smtClean="0"/>
              <a:t>The number of dust event generated by development process can be reduced by tuning the </a:t>
            </a:r>
            <a:r>
              <a:rPr lang="en-US" altLang="ja-JP" sz="1800" dirty="0" err="1" smtClean="0"/>
              <a:t>pAg</a:t>
            </a:r>
            <a:r>
              <a:rPr lang="en-US" altLang="ja-JP" sz="1800" dirty="0" smtClean="0"/>
              <a:t> in NIT gel production. I would like to produce this NIT and set it on the equatorial telescope at surface-lab.</a:t>
            </a:r>
          </a:p>
          <a:p>
            <a:pPr>
              <a:buFontTx/>
              <a:buChar char="-"/>
            </a:pPr>
            <a:r>
              <a:rPr kumimoji="1" lang="en-US" altLang="ja-JP" sz="1800" dirty="0" smtClean="0"/>
              <a:t>Brightness and Phase-contrast information </a:t>
            </a:r>
          </a:p>
          <a:p>
            <a:pPr>
              <a:buFontTx/>
              <a:buChar char="-"/>
            </a:pPr>
            <a:r>
              <a:rPr lang="en-US" altLang="ja-JP" sz="1800" dirty="0" smtClean="0"/>
              <a:t>NIT70 should be better than NIT40 for rejecting  dust (it has to be evaluated )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873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650" y="177755"/>
            <a:ext cx="7886700" cy="61553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Improvement of Scanning speed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5398" y="890843"/>
            <a:ext cx="7886700" cy="5456950"/>
          </a:xfrm>
        </p:spPr>
        <p:txBody>
          <a:bodyPr>
            <a:normAutofit/>
          </a:bodyPr>
          <a:lstStyle/>
          <a:p>
            <a:pPr marL="342900" indent="-342900">
              <a:buAutoNum type="circleNumDbPlain" startAt="2"/>
            </a:pPr>
            <a:r>
              <a:rPr lang="en-US" altLang="ja-JP" sz="1600" dirty="0" smtClean="0"/>
              <a:t>Each image filter processing before elliptical fit was speed up with GPU </a:t>
            </a:r>
            <a:r>
              <a:rPr lang="en-US" altLang="ja-JP" sz="1600" dirty="0" smtClean="0"/>
              <a:t>stream.</a:t>
            </a:r>
            <a:endParaRPr lang="en-US" altLang="ja-JP" sz="1600" dirty="0" smtClean="0"/>
          </a:p>
          <a:p>
            <a:pPr marL="0" indent="0">
              <a:buNone/>
            </a:pPr>
            <a:r>
              <a:rPr lang="ja-JP" altLang="en-US" sz="1600" dirty="0" smtClean="0"/>
              <a:t>③   </a:t>
            </a:r>
            <a:r>
              <a:rPr lang="en-US" altLang="ja-JP" sz="1600" dirty="0" smtClean="0"/>
              <a:t>Stage control and </a:t>
            </a:r>
            <a:r>
              <a:rPr lang="en-US" altLang="ja-JP" sz="1600" dirty="0" smtClean="0"/>
              <a:t>elliptical fitting (w/ image saving) were p</a:t>
            </a:r>
            <a:r>
              <a:rPr lang="en-US" altLang="ja-JP" sz="1600" dirty="0" smtClean="0"/>
              <a:t>arallelized.    </a:t>
            </a:r>
            <a:endParaRPr lang="en-US" altLang="ja-JP" sz="1600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6" y="2396151"/>
            <a:ext cx="4680000" cy="336301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754233" y="3153993"/>
            <a:ext cx="585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after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11514" y="3385386"/>
            <a:ext cx="732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before</a:t>
            </a:r>
            <a:endParaRPr kumimoji="1" lang="ja-JP" altLang="en-US" sz="16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1465837" y="4739576"/>
            <a:ext cx="355601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78" y="2544777"/>
            <a:ext cx="4320000" cy="310432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133794" y="2791782"/>
            <a:ext cx="602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/>
              <a:t>before</a:t>
            </a:r>
            <a:endParaRPr kumimoji="1" lang="ja-JP" altLang="en-US" sz="12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18648" y="4096938"/>
            <a:ext cx="500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After</a:t>
            </a:r>
            <a:endParaRPr kumimoji="1" lang="ja-JP" altLang="en-US" sz="1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50685" y="4570299"/>
            <a:ext cx="479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-1 s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1479089" y="5321935"/>
            <a:ext cx="355601" cy="5300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295625" y="5427088"/>
            <a:ext cx="696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0070C0"/>
                </a:solidFill>
              </a:rPr>
              <a:t>-0.15s</a:t>
            </a:r>
            <a:endParaRPr kumimoji="1" lang="ja-JP" altLang="en-US" sz="1600" b="1" dirty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2617" y="1696220"/>
            <a:ext cx="9003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Scan condition: 4MB image × 96 layer. Sample: </a:t>
            </a:r>
            <a:r>
              <a:rPr lang="en-US" altLang="ja-JP" sz="1600" dirty="0" smtClean="0"/>
              <a:t>FAN113gf 0day after MAA (F.D. = </a:t>
            </a:r>
            <a:r>
              <a:rPr lang="en-US" altLang="ja-JP" sz="1600" dirty="0" smtClean="0"/>
              <a:t>0.12/(10um)^3 w shrink) </a:t>
            </a:r>
            <a:endParaRPr lang="en-US" altLang="ja-JP" sz="1600" dirty="0"/>
          </a:p>
          <a:p>
            <a:r>
              <a:rPr kumimoji="1" lang="en-US" altLang="ja-JP" sz="1600" dirty="0" smtClean="0"/>
              <a:t> Same area was selected  for scanning speed check.  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42733" y="4215090"/>
            <a:ext cx="21182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The difference of two </a:t>
            </a:r>
          </a:p>
          <a:p>
            <a:r>
              <a:rPr lang="en-US" altLang="ja-JP" sz="1600" b="1" dirty="0" smtClean="0"/>
              <a:t>scanning methods is</a:t>
            </a:r>
          </a:p>
          <a:p>
            <a:r>
              <a:rPr kumimoji="1" lang="en-US" altLang="ja-JP" sz="1600" b="1" dirty="0" smtClean="0"/>
              <a:t>only stage movement. </a:t>
            </a:r>
            <a:endParaRPr kumimoji="1" lang="ja-JP" altLang="en-US" sz="16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353861" y="363590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+ 1.62 s</a:t>
            </a:r>
            <a:endParaRPr kumimoji="1" lang="ja-JP" altLang="en-US" b="1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1479089" y="4077658"/>
            <a:ext cx="355601" cy="157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20423" y="5838772"/>
            <a:ext cx="8268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Estimation:  the number of retake (surface recognition) is reduced </a:t>
            </a:r>
            <a:r>
              <a:rPr lang="en-US" altLang="ja-JP" dirty="0" smtClean="0"/>
              <a:t>I</a:t>
            </a:r>
            <a:r>
              <a:rPr kumimoji="1" lang="en-US" altLang="ja-JP" dirty="0" smtClean="0"/>
              <a:t>n the new method.</a:t>
            </a:r>
          </a:p>
          <a:p>
            <a:r>
              <a:rPr kumimoji="1" lang="en-US" altLang="ja-JP" dirty="0" smtClean="0"/>
              <a:t>The size of scanning data access to HDD per unit time is increased.</a:t>
            </a:r>
          </a:p>
          <a:p>
            <a:r>
              <a:rPr lang="ja-JP" altLang="en-US" dirty="0" smtClean="0"/>
              <a:t>⇒ </a:t>
            </a:r>
            <a:r>
              <a:rPr lang="en-US" altLang="ja-JP" dirty="0" smtClean="0"/>
              <a:t>HDD always needs to work, the treatment efficiency will be worse.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1058" y="2329890"/>
            <a:ext cx="432406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Process time when surface recognition is success</a:t>
            </a:r>
            <a:endParaRPr kumimoji="1" lang="ja-JP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338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4650" y="177755"/>
            <a:ext cx="7886700" cy="615535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Improvement of Scanning speed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2" y="931820"/>
            <a:ext cx="6950322" cy="4994453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1366481" y="5543469"/>
            <a:ext cx="124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Before </a:t>
            </a:r>
          </a:p>
          <a:p>
            <a:r>
              <a:rPr lang="en-US" altLang="ja-JP" b="1" dirty="0" smtClean="0"/>
              <a:t>Image save</a:t>
            </a:r>
          </a:p>
          <a:p>
            <a:r>
              <a:rPr kumimoji="1" lang="en-US" altLang="ja-JP" b="1" dirty="0" smtClean="0"/>
              <a:t>As BMP 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38081" y="5563348"/>
            <a:ext cx="124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After</a:t>
            </a:r>
          </a:p>
          <a:p>
            <a:r>
              <a:rPr lang="en-US" altLang="ja-JP" b="1" dirty="0" smtClean="0"/>
              <a:t>Image save</a:t>
            </a:r>
          </a:p>
          <a:p>
            <a:r>
              <a:rPr kumimoji="1" lang="en-US" altLang="ja-JP" b="1" dirty="0" smtClean="0"/>
              <a:t>As  BMP</a:t>
            </a:r>
            <a:endParaRPr kumimoji="1" lang="ja-JP" altLang="en-US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016915" y="5569975"/>
            <a:ext cx="1245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After</a:t>
            </a:r>
          </a:p>
          <a:p>
            <a:r>
              <a:rPr lang="en-US" altLang="ja-JP" b="1" dirty="0" smtClean="0"/>
              <a:t>Image save</a:t>
            </a:r>
          </a:p>
          <a:p>
            <a:r>
              <a:rPr kumimoji="1" lang="en-US" altLang="ja-JP" b="1" dirty="0" smtClean="0"/>
              <a:t>As  PNG</a:t>
            </a:r>
            <a:endParaRPr kumimoji="1" lang="ja-JP" altLang="en-US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15020" y="5603107"/>
            <a:ext cx="168815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After</a:t>
            </a:r>
          </a:p>
          <a:p>
            <a:r>
              <a:rPr lang="en-US" altLang="ja-JP" b="1" dirty="0" smtClean="0"/>
              <a:t>w/o Image save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1705" y="2849218"/>
            <a:ext cx="1724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*PNG image</a:t>
            </a:r>
          </a:p>
          <a:p>
            <a:r>
              <a:rPr kumimoji="1" lang="en-US" altLang="ja-JP" dirty="0" smtClean="0"/>
              <a:t>   = 1.4 MB/layer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712231" y="4356612"/>
            <a:ext cx="2117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Because it has </a:t>
            </a:r>
          </a:p>
          <a:p>
            <a:r>
              <a:rPr lang="en-US" altLang="ja-JP" dirty="0" smtClean="0"/>
              <a:t>enough time to </a:t>
            </a:r>
          </a:p>
          <a:p>
            <a:r>
              <a:rPr kumimoji="1" lang="en-US" altLang="ja-JP" dirty="0" smtClean="0"/>
              <a:t>move and wait stage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5963478" y="4505739"/>
            <a:ext cx="636105" cy="278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5963478" y="4922565"/>
            <a:ext cx="636105" cy="379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424461" y="947178"/>
            <a:ext cx="48247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Process time when surface recognition is success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572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946992"/>
              </p:ext>
            </p:extLst>
          </p:nvPr>
        </p:nvGraphicFramePr>
        <p:xfrm>
          <a:off x="52836" y="223584"/>
          <a:ext cx="898497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774"/>
                <a:gridCol w="1563756"/>
                <a:gridCol w="1568607"/>
                <a:gridCol w="2566072"/>
                <a:gridCol w="161676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baseline="0" dirty="0" smtClean="0">
                          <a:solidFill>
                            <a:schemeClr val="tx1"/>
                          </a:solidFill>
                        </a:rPr>
                        <a:t>Ready to scan 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Image filter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Elliptical fit and image save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Total/view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Before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0.26 ±0.01 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1.67 ±0.09 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1.15±0.79 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3.08 ± 0.79(s)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After BMP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0.09 ±0.14 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0.61 ±0.01 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2.78±1.64 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3.48 ± 1.65(s)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After PNG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0.09 ±0.15 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0.61 ±0.01 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1.81±0.23(s)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2.51 ± 0.28(s)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After wo image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0.26</a:t>
                      </a:r>
                      <a:r>
                        <a:rPr kumimoji="1" lang="en-US" altLang="ja-JP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±0.11 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0.62 ±0.03 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0.63±0.03 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1.50 ± 0.12(s)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31475" y="4611754"/>
            <a:ext cx="81352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Current scanning, the image </a:t>
            </a:r>
            <a:r>
              <a:rPr lang="en-US" altLang="ja-JP" dirty="0" smtClean="0"/>
              <a:t>is </a:t>
            </a:r>
            <a:r>
              <a:rPr lang="en-US" altLang="ja-JP" dirty="0" smtClean="0"/>
              <a:t>required for eye-check, additional image solution etc..</a:t>
            </a:r>
          </a:p>
          <a:p>
            <a:r>
              <a:rPr lang="en-US" altLang="ja-JP" dirty="0" smtClean="0"/>
              <a:t>We decide to save scanning image as PNG.</a:t>
            </a:r>
          </a:p>
          <a:p>
            <a:r>
              <a:rPr lang="ja-JP" altLang="en-US" dirty="0" smtClean="0"/>
              <a:t>⇒ </a:t>
            </a:r>
            <a:r>
              <a:rPr lang="en-US" altLang="ja-JP" dirty="0" smtClean="0"/>
              <a:t>SSD is better for speed up of image saving than HDD.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</a:t>
            </a:r>
          </a:p>
          <a:p>
            <a:r>
              <a:rPr kumimoji="1" lang="en-US" altLang="ja-JP" dirty="0" smtClean="0"/>
              <a:t>The scanning  will be changed tha</a:t>
            </a:r>
            <a:r>
              <a:rPr lang="en-US" altLang="ja-JP" dirty="0" smtClean="0"/>
              <a:t>t does not </a:t>
            </a:r>
            <a:r>
              <a:rPr kumimoji="1" lang="en-US" altLang="ja-JP" dirty="0" smtClean="0"/>
              <a:t>save images </a:t>
            </a:r>
          </a:p>
          <a:p>
            <a:r>
              <a:rPr kumimoji="1" lang="en-US" altLang="ja-JP" dirty="0" smtClean="0"/>
              <a:t>after understanding the both signal and noise </a:t>
            </a:r>
            <a:r>
              <a:rPr lang="en-US" altLang="ja-JP" dirty="0" smtClean="0"/>
              <a:t>characteristics. </a:t>
            </a:r>
            <a:r>
              <a:rPr lang="en-US" altLang="ja-JP" dirty="0" smtClean="0"/>
              <a:t>(April or May) </a:t>
            </a:r>
            <a:r>
              <a:rPr kumimoji="1" lang="en-US" altLang="ja-JP" dirty="0" smtClean="0"/>
              <a:t>  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580206"/>
              </p:ext>
            </p:extLst>
          </p:nvPr>
        </p:nvGraphicFramePr>
        <p:xfrm>
          <a:off x="1245444" y="2271895"/>
          <a:ext cx="659975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043"/>
                <a:gridCol w="434671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baseline="0" dirty="0" smtClean="0">
                          <a:solidFill>
                            <a:schemeClr val="tx1"/>
                          </a:solidFill>
                        </a:rPr>
                        <a:t>Effective scan speed include surface recognition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Before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76min 10sec / 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992views</a:t>
                      </a:r>
                      <a:endParaRPr kumimoji="1" lang="ja-JP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After BMP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</a:rPr>
                        <a:t>58min 30sec / 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992views</a:t>
                      </a:r>
                      <a:endParaRPr kumimoji="1" lang="ja-JP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After PNG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42min 30 sec / 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992views</a:t>
                      </a:r>
                      <a:endParaRPr kumimoji="1" lang="ja-JP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After wo image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26min 10sec / 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</a:rPr>
                        <a:t>992views</a:t>
                      </a:r>
                      <a:endParaRPr kumimoji="1" lang="ja-JP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2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7627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Current scanning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979030" y="2098386"/>
            <a:ext cx="2736000" cy="93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79029" y="2106854"/>
            <a:ext cx="540000" cy="93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628347" y="2260386"/>
            <a:ext cx="356400" cy="61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①</a:t>
            </a:r>
            <a:endParaRPr kumimoji="1" lang="ja-JP" altLang="en-US" dirty="0"/>
          </a:p>
        </p:txBody>
      </p:sp>
      <p:sp>
        <p:nvSpPr>
          <p:cNvPr id="3" name="ひし形 2"/>
          <p:cNvSpPr/>
          <p:nvPr/>
        </p:nvSpPr>
        <p:spPr>
          <a:xfrm>
            <a:off x="1535241" y="2147620"/>
            <a:ext cx="72000" cy="720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ひし形 6"/>
          <p:cNvSpPr/>
          <p:nvPr/>
        </p:nvSpPr>
        <p:spPr>
          <a:xfrm>
            <a:off x="1533815" y="2923865"/>
            <a:ext cx="72000" cy="720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1984747" y="2260308"/>
            <a:ext cx="536400" cy="61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②</a:t>
            </a:r>
            <a:endParaRPr lang="en-US" altLang="ja-JP" dirty="0" smtClean="0"/>
          </a:p>
        </p:txBody>
      </p:sp>
      <p:sp>
        <p:nvSpPr>
          <p:cNvPr id="17" name="正方形/長方形 16"/>
          <p:cNvSpPr/>
          <p:nvPr/>
        </p:nvSpPr>
        <p:spPr>
          <a:xfrm>
            <a:off x="2493195" y="2192166"/>
            <a:ext cx="752400" cy="612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3245595" y="2224308"/>
            <a:ext cx="432000" cy="64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④</a:t>
            </a:r>
            <a:endParaRPr kumimoji="1" lang="ja-JP" altLang="en-US" dirty="0"/>
          </a:p>
        </p:txBody>
      </p:sp>
      <p:sp>
        <p:nvSpPr>
          <p:cNvPr id="19" name="ひし形 18"/>
          <p:cNvSpPr/>
          <p:nvPr/>
        </p:nvSpPr>
        <p:spPr>
          <a:xfrm>
            <a:off x="2594489" y="2103187"/>
            <a:ext cx="72000" cy="720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ひし形 19"/>
          <p:cNvSpPr/>
          <p:nvPr/>
        </p:nvSpPr>
        <p:spPr>
          <a:xfrm>
            <a:off x="3598331" y="2103074"/>
            <a:ext cx="72000" cy="720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ひし形 20"/>
          <p:cNvSpPr/>
          <p:nvPr/>
        </p:nvSpPr>
        <p:spPr>
          <a:xfrm>
            <a:off x="2593063" y="2956342"/>
            <a:ext cx="72000" cy="720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ひし形 21"/>
          <p:cNvSpPr/>
          <p:nvPr/>
        </p:nvSpPr>
        <p:spPr>
          <a:xfrm>
            <a:off x="3625680" y="2946371"/>
            <a:ext cx="72000" cy="72000"/>
          </a:xfrm>
          <a:prstGeom prst="diamond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8042" y="1731145"/>
            <a:ext cx="1920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 smtClean="0">
                <a:solidFill>
                  <a:srgbClr val="FF0000"/>
                </a:solidFill>
              </a:rPr>
              <a:t>Optical mark by 400 nm Au</a:t>
            </a:r>
            <a:endParaRPr kumimoji="1"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75061" y="371975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0</a:t>
            </a:r>
            <a:endParaRPr kumimoji="1" lang="ja-JP" altLang="en-US" sz="1200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1984747" y="2870652"/>
            <a:ext cx="0" cy="100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2496071" y="2817951"/>
            <a:ext cx="0" cy="100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521847" y="3048689"/>
            <a:ext cx="0" cy="43451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1034041" y="3986241"/>
            <a:ext cx="2949199" cy="105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818158" y="3726879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-15</a:t>
            </a:r>
            <a:endParaRPr kumimoji="1" lang="ja-JP" altLang="en-US" sz="1200" dirty="0"/>
          </a:p>
        </p:txBody>
      </p:sp>
      <p:cxnSp>
        <p:nvCxnSpPr>
          <p:cNvPr id="38" name="直線コネクタ 37"/>
          <p:cNvCxnSpPr/>
          <p:nvPr/>
        </p:nvCxnSpPr>
        <p:spPr>
          <a:xfrm>
            <a:off x="1571695" y="3047261"/>
            <a:ext cx="0" cy="4345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459094" y="349614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1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>
          <a:xfrm>
            <a:off x="1632941" y="2894864"/>
            <a:ext cx="0" cy="900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527462" y="373542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2</a:t>
            </a:r>
            <a:endParaRPr kumimoji="1" lang="ja-JP" altLang="en-US" sz="12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893508" y="37339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12</a:t>
            </a:r>
            <a:endParaRPr kumimoji="1" lang="ja-JP" altLang="en-US" sz="12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2242461" y="3724025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26</a:t>
            </a:r>
            <a:endParaRPr kumimoji="1" lang="ja-JP" altLang="en-US" sz="1200" dirty="0"/>
          </a:p>
        </p:txBody>
      </p:sp>
      <p:cxnSp>
        <p:nvCxnSpPr>
          <p:cNvPr id="44" name="直線コネクタ 43"/>
          <p:cNvCxnSpPr/>
          <p:nvPr/>
        </p:nvCxnSpPr>
        <p:spPr>
          <a:xfrm>
            <a:off x="2528828" y="2825069"/>
            <a:ext cx="0" cy="100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2480321" y="3722599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27</a:t>
            </a:r>
            <a:endParaRPr kumimoji="1" lang="ja-JP" altLang="en-US" sz="1200" dirty="0"/>
          </a:p>
        </p:txBody>
      </p:sp>
      <p:cxnSp>
        <p:nvCxnSpPr>
          <p:cNvPr id="46" name="直線コネクタ 45"/>
          <p:cNvCxnSpPr/>
          <p:nvPr/>
        </p:nvCxnSpPr>
        <p:spPr>
          <a:xfrm>
            <a:off x="2621404" y="3045835"/>
            <a:ext cx="0" cy="4345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508803" y="3494717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31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>
            <a:off x="3662570" y="3010227"/>
            <a:ext cx="0" cy="4345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3610510" y="370924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59</a:t>
            </a:r>
            <a:endParaRPr kumimoji="1" lang="ja-JP" altLang="en-US" sz="1200" dirty="0"/>
          </a:p>
        </p:txBody>
      </p:sp>
      <p:cxnSp>
        <p:nvCxnSpPr>
          <p:cNvPr id="50" name="直線コネクタ 49"/>
          <p:cNvCxnSpPr/>
          <p:nvPr/>
        </p:nvCxnSpPr>
        <p:spPr>
          <a:xfrm>
            <a:off x="3236708" y="2823642"/>
            <a:ext cx="0" cy="100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/>
          <p:cNvSpPr txBox="1"/>
          <p:nvPr/>
        </p:nvSpPr>
        <p:spPr>
          <a:xfrm>
            <a:off x="3136924" y="3738264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/>
              <a:t>47</a:t>
            </a:r>
            <a:endParaRPr kumimoji="1" lang="ja-JP" altLang="en-US" sz="1200" dirty="0"/>
          </a:p>
        </p:txBody>
      </p:sp>
      <p:cxnSp>
        <p:nvCxnSpPr>
          <p:cNvPr id="52" name="直線コネクタ 51"/>
          <p:cNvCxnSpPr/>
          <p:nvPr/>
        </p:nvCxnSpPr>
        <p:spPr>
          <a:xfrm>
            <a:off x="3662574" y="2864945"/>
            <a:ext cx="0" cy="1008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1571240" y="2181804"/>
            <a:ext cx="2412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ボックス 55"/>
          <p:cNvSpPr txBox="1"/>
          <p:nvPr/>
        </p:nvSpPr>
        <p:spPr>
          <a:xfrm>
            <a:off x="3766889" y="4016525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/>
              <a:t>X(mm)</a:t>
            </a:r>
            <a:endParaRPr kumimoji="1" lang="ja-JP" altLang="en-US" sz="1100" dirty="0"/>
          </a:p>
        </p:txBody>
      </p:sp>
      <p:cxnSp>
        <p:nvCxnSpPr>
          <p:cNvPr id="57" name="直線コネクタ 56"/>
          <p:cNvCxnSpPr/>
          <p:nvPr/>
        </p:nvCxnSpPr>
        <p:spPr>
          <a:xfrm>
            <a:off x="1621089" y="2958048"/>
            <a:ext cx="241200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 rot="5400000">
            <a:off x="4026131" y="205366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3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 rot="5400000">
            <a:off x="4019615" y="282136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2</a:t>
            </a:r>
            <a:r>
              <a:rPr kumimoji="1" lang="en-US" altLang="ja-JP" sz="1200" dirty="0" smtClean="0">
                <a:solidFill>
                  <a:srgbClr val="FF0000"/>
                </a:solidFill>
              </a:rPr>
              <a:t>3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>
            <a:off x="4029184" y="2100653"/>
            <a:ext cx="0" cy="1188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4056023" y="3160520"/>
            <a:ext cx="559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FF0000"/>
                </a:solidFill>
              </a:rPr>
              <a:t>y(mm)</a:t>
            </a:r>
            <a:endParaRPr kumimoji="1" lang="ja-JP" altLang="en-US" sz="1100" dirty="0">
              <a:solidFill>
                <a:srgbClr val="FF0000"/>
              </a:solidFill>
            </a:endParaRP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49" y="1284183"/>
            <a:ext cx="2160000" cy="2160000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>
            <a:off x="5609454" y="940037"/>
            <a:ext cx="1791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Image of Optical mark</a:t>
            </a:r>
            <a:endParaRPr kumimoji="1" lang="ja-JP" altLang="en-US" sz="1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178609" y="2956342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112 um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>
            <a:off x="5403449" y="3280107"/>
            <a:ext cx="2160000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表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90209"/>
              </p:ext>
            </p:extLst>
          </p:nvPr>
        </p:nvGraphicFramePr>
        <p:xfrm>
          <a:off x="375851" y="4597461"/>
          <a:ext cx="8479881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627"/>
                <a:gridCol w="2826627"/>
                <a:gridCol w="282662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area1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9.9×17 mm2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=17200 views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*2.3 TB 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PNG Image </a:t>
                      </a:r>
                      <a:r>
                        <a:rPr kumimoji="1" lang="en-US" altLang="ja-JP" sz="1600" b="0" baseline="0" dirty="0" smtClean="0">
                          <a:solidFill>
                            <a:schemeClr val="tx1"/>
                          </a:solidFill>
                        </a:rPr>
                        <a:t>and </a:t>
                      </a:r>
                      <a:r>
                        <a:rPr kumimoji="1" lang="en-US" altLang="ja-JP" sz="1600" b="0" baseline="0" dirty="0" smtClean="0">
                          <a:solidFill>
                            <a:schemeClr val="tx1"/>
                          </a:solidFill>
                        </a:rPr>
                        <a:t>txt file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area2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14.9×17 mm2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=25800 views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area3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20.9×17 mm2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=36120 views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area4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12×18 mm2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=18381 views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4644578" y="3610164"/>
            <a:ext cx="4244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kumimoji="1" lang="en-US" altLang="ja-JP" sz="1600" dirty="0" smtClean="0"/>
              <a:t>The position of optical mark was recorded. </a:t>
            </a:r>
          </a:p>
          <a:p>
            <a:pPr marL="285750" indent="-285750">
              <a:buFontTx/>
              <a:buChar char="-"/>
            </a:pPr>
            <a:r>
              <a:rPr kumimoji="1" lang="en-US" altLang="ja-JP" sz="1600" dirty="0" smtClean="0"/>
              <a:t>The scanning area was separated into four </a:t>
            </a:r>
          </a:p>
          <a:p>
            <a:r>
              <a:rPr kumimoji="1" lang="en-US" altLang="ja-JP" sz="1600" dirty="0" smtClean="0"/>
              <a:t>(to save each scanning image to different HDDs)</a:t>
            </a: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187439" y="6264065"/>
            <a:ext cx="1749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Total=97501 views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035" y="1059892"/>
            <a:ext cx="530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PTS2 scanning. Data is being analyzed</a:t>
            </a:r>
            <a:r>
              <a:rPr lang="en-US" altLang="ja-JP" dirty="0" smtClean="0"/>
              <a:t> now.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FAN113gf </a:t>
            </a:r>
            <a:r>
              <a:rPr kumimoji="1" lang="en-US" altLang="ja-JP" dirty="0" smtClean="0"/>
              <a:t>(DM search at surface lab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-20</a:t>
            </a:r>
            <a:r>
              <a:rPr kumimoji="1" lang="ja-JP" altLang="en-US" dirty="0" smtClean="0"/>
              <a:t>℃ </a:t>
            </a:r>
            <a:r>
              <a:rPr kumimoji="1" lang="en-US" altLang="ja-JP" dirty="0" smtClean="0"/>
              <a:t>for 1month)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3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0183" y="187326"/>
            <a:ext cx="7886700" cy="760941"/>
          </a:xfrm>
        </p:spPr>
        <p:txBody>
          <a:bodyPr/>
          <a:lstStyle/>
          <a:p>
            <a:r>
              <a:rPr lang="en-US" altLang="ja-JP" dirty="0" smtClean="0"/>
              <a:t>Time log</a:t>
            </a:r>
            <a:endParaRPr kumimoji="1" lang="ja-JP" altLang="en-US" dirty="0"/>
          </a:p>
        </p:txBody>
      </p:sp>
      <p:graphicFrame>
        <p:nvGraphicFramePr>
          <p:cNvPr id="3" name="グラフ 2"/>
          <p:cNvGraphicFramePr>
            <a:graphicFrameLocks/>
          </p:cNvGraphicFramePr>
          <p:nvPr>
            <p:extLst/>
          </p:nvPr>
        </p:nvGraphicFramePr>
        <p:xfrm>
          <a:off x="1268306" y="667868"/>
          <a:ext cx="6134100" cy="3114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109454" y="2951282"/>
            <a:ext cx="80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C00000"/>
                </a:solidFill>
              </a:rPr>
              <a:t>12/7</a:t>
            </a:r>
            <a:r>
              <a:rPr kumimoji="1" lang="ja-JP" altLang="en-US" sz="1100" dirty="0" smtClean="0">
                <a:solidFill>
                  <a:srgbClr val="C00000"/>
                </a:solidFill>
              </a:rPr>
              <a:t>　</a:t>
            </a:r>
            <a:r>
              <a:rPr kumimoji="1" lang="en-US" altLang="ja-JP" sz="1100" dirty="0" smtClean="0">
                <a:solidFill>
                  <a:srgbClr val="C00000"/>
                </a:solidFill>
              </a:rPr>
              <a:t>0:03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60061" y="2949854"/>
            <a:ext cx="8755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solidFill>
                  <a:srgbClr val="C00000"/>
                </a:solidFill>
              </a:rPr>
              <a:t>12/7</a:t>
            </a:r>
            <a:r>
              <a:rPr kumimoji="1" lang="ja-JP" altLang="en-US" sz="1100" dirty="0" smtClean="0">
                <a:solidFill>
                  <a:srgbClr val="C00000"/>
                </a:solidFill>
              </a:rPr>
              <a:t>　</a:t>
            </a:r>
            <a:r>
              <a:rPr lang="en-US" altLang="ja-JP" sz="1100" dirty="0">
                <a:solidFill>
                  <a:srgbClr val="C00000"/>
                </a:solidFill>
              </a:rPr>
              <a:t>14</a:t>
            </a:r>
            <a:r>
              <a:rPr kumimoji="1" lang="en-US" altLang="ja-JP" sz="1100" dirty="0" smtClean="0">
                <a:solidFill>
                  <a:srgbClr val="C00000"/>
                </a:solidFill>
              </a:rPr>
              <a:t>:03</a:t>
            </a:r>
            <a:endParaRPr kumimoji="1" lang="ja-JP" altLang="en-US" sz="1100" dirty="0">
              <a:solidFill>
                <a:srgbClr val="C0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76624" y="2468044"/>
            <a:ext cx="8996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chemeClr val="accent3"/>
                </a:solidFill>
              </a:rPr>
              <a:t>12/7</a:t>
            </a:r>
            <a:r>
              <a:rPr kumimoji="1" lang="ja-JP" altLang="en-US" sz="1100" b="1" dirty="0" smtClean="0">
                <a:solidFill>
                  <a:schemeClr val="accent3"/>
                </a:solidFill>
              </a:rPr>
              <a:t>　</a:t>
            </a:r>
            <a:r>
              <a:rPr lang="en-US" altLang="ja-JP" sz="1100" b="1" dirty="0" smtClean="0">
                <a:solidFill>
                  <a:schemeClr val="accent3"/>
                </a:solidFill>
              </a:rPr>
              <a:t>15</a:t>
            </a:r>
            <a:r>
              <a:rPr kumimoji="1" lang="en-US" altLang="ja-JP" sz="1100" b="1" dirty="0" smtClean="0">
                <a:solidFill>
                  <a:schemeClr val="accent3"/>
                </a:solidFill>
              </a:rPr>
              <a:t>:00</a:t>
            </a:r>
            <a:endParaRPr kumimoji="1" lang="ja-JP" altLang="en-US" sz="1100" b="1" dirty="0">
              <a:solidFill>
                <a:schemeClr val="accent3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29782" y="2458071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chemeClr val="accent3"/>
                </a:solidFill>
              </a:rPr>
              <a:t>12/8</a:t>
            </a:r>
            <a:r>
              <a:rPr kumimoji="1" lang="ja-JP" altLang="en-US" sz="1100" b="1" dirty="0" smtClean="0">
                <a:solidFill>
                  <a:schemeClr val="accent3"/>
                </a:solidFill>
              </a:rPr>
              <a:t>　</a:t>
            </a:r>
            <a:r>
              <a:rPr lang="en-US" altLang="ja-JP" sz="1100" b="1" dirty="0" smtClean="0">
                <a:solidFill>
                  <a:schemeClr val="accent3"/>
                </a:solidFill>
              </a:rPr>
              <a:t>10</a:t>
            </a:r>
            <a:r>
              <a:rPr kumimoji="1" lang="en-US" altLang="ja-JP" sz="1100" b="1" dirty="0" smtClean="0">
                <a:solidFill>
                  <a:schemeClr val="accent3"/>
                </a:solidFill>
              </a:rPr>
              <a:t>:30</a:t>
            </a:r>
            <a:endParaRPr kumimoji="1" lang="ja-JP" altLang="en-US" sz="1100" b="1" dirty="0">
              <a:solidFill>
                <a:schemeClr val="accent3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91621" y="1935350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FFC000"/>
                </a:solidFill>
              </a:rPr>
              <a:t>12/8</a:t>
            </a:r>
            <a:r>
              <a:rPr kumimoji="1" lang="ja-JP" altLang="en-US" sz="1100" b="1" dirty="0" smtClean="0">
                <a:solidFill>
                  <a:srgbClr val="FFC000"/>
                </a:solidFill>
              </a:rPr>
              <a:t>　</a:t>
            </a:r>
            <a:r>
              <a:rPr lang="en-US" altLang="ja-JP" sz="1100" b="1" dirty="0" smtClean="0">
                <a:solidFill>
                  <a:srgbClr val="FFC000"/>
                </a:solidFill>
              </a:rPr>
              <a:t>1</a:t>
            </a:r>
            <a:r>
              <a:rPr lang="en-US" altLang="ja-JP" sz="1100" b="1" dirty="0">
                <a:solidFill>
                  <a:srgbClr val="FFC000"/>
                </a:solidFill>
              </a:rPr>
              <a:t>3</a:t>
            </a:r>
            <a:r>
              <a:rPr kumimoji="1" lang="en-US" altLang="ja-JP" sz="1100" b="1" dirty="0" smtClean="0">
                <a:solidFill>
                  <a:srgbClr val="FFC000"/>
                </a:solidFill>
              </a:rPr>
              <a:t>:30</a:t>
            </a:r>
            <a:endParaRPr kumimoji="1" lang="ja-JP" altLang="en-US" sz="1100" b="1" dirty="0">
              <a:solidFill>
                <a:srgbClr val="FFC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19141" y="1951015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FFC000"/>
                </a:solidFill>
              </a:rPr>
              <a:t>12/9 </a:t>
            </a:r>
            <a:r>
              <a:rPr lang="en-US" altLang="ja-JP" sz="1100" b="1" dirty="0" smtClean="0">
                <a:solidFill>
                  <a:srgbClr val="FFC000"/>
                </a:solidFill>
              </a:rPr>
              <a:t>15</a:t>
            </a:r>
            <a:r>
              <a:rPr kumimoji="1" lang="en-US" altLang="ja-JP" sz="1100" b="1" dirty="0" smtClean="0">
                <a:solidFill>
                  <a:srgbClr val="FFC000"/>
                </a:solidFill>
              </a:rPr>
              <a:t>:25</a:t>
            </a:r>
            <a:endParaRPr kumimoji="1" lang="ja-JP" altLang="en-US" sz="1100" b="1" dirty="0">
              <a:solidFill>
                <a:srgbClr val="FFC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78432" y="1428296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0070C0"/>
                </a:solidFill>
              </a:rPr>
              <a:t>12/9 </a:t>
            </a:r>
            <a:r>
              <a:rPr lang="en-US" altLang="ja-JP" sz="1100" b="1" dirty="0" smtClean="0">
                <a:solidFill>
                  <a:srgbClr val="0070C0"/>
                </a:solidFill>
              </a:rPr>
              <a:t>15</a:t>
            </a:r>
            <a:r>
              <a:rPr kumimoji="1" lang="en-US" altLang="ja-JP" sz="1100" b="1" dirty="0" smtClean="0">
                <a:solidFill>
                  <a:srgbClr val="0070C0"/>
                </a:solidFill>
              </a:rPr>
              <a:t>:45</a:t>
            </a:r>
            <a:endParaRPr kumimoji="1" lang="ja-JP" altLang="en-US" sz="1100" b="1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090651" y="1102130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chemeClr val="accent6">
                    <a:lumMod val="75000"/>
                  </a:schemeClr>
                </a:solidFill>
              </a:rPr>
              <a:t>12/9 </a:t>
            </a:r>
            <a:r>
              <a:rPr lang="en-US" altLang="ja-JP" sz="1100" b="1" dirty="0" smtClean="0">
                <a:solidFill>
                  <a:schemeClr val="accent6">
                    <a:lumMod val="75000"/>
                  </a:schemeClr>
                </a:solidFill>
              </a:rPr>
              <a:t>19</a:t>
            </a:r>
            <a:r>
              <a:rPr kumimoji="1" lang="en-US" altLang="ja-JP" sz="1100" b="1" dirty="0" smtClean="0">
                <a:solidFill>
                  <a:schemeClr val="accent6">
                    <a:lumMod val="75000"/>
                  </a:schemeClr>
                </a:solidFill>
              </a:rPr>
              <a:t>:36</a:t>
            </a:r>
            <a:endParaRPr kumimoji="1" lang="ja-JP" altLang="en-US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97170" y="1336663"/>
            <a:ext cx="85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chemeClr val="accent6">
                    <a:lumMod val="75000"/>
                  </a:schemeClr>
                </a:solidFill>
              </a:rPr>
              <a:t>12/10  </a:t>
            </a:r>
            <a:r>
              <a:rPr lang="en-US" altLang="ja-JP" sz="11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kumimoji="1" lang="en-US" altLang="ja-JP" sz="1100" b="1" dirty="0" smtClean="0">
                <a:solidFill>
                  <a:schemeClr val="accent6">
                    <a:lumMod val="75000"/>
                  </a:schemeClr>
                </a:solidFill>
              </a:rPr>
              <a:t>:57</a:t>
            </a:r>
            <a:endParaRPr kumimoji="1" lang="ja-JP" altLang="en-US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17035" y="2167513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chemeClr val="accent3"/>
                </a:solidFill>
              </a:rPr>
              <a:t>25800 views</a:t>
            </a:r>
            <a:endParaRPr kumimoji="1" lang="ja-JP" altLang="en-US" sz="1100" b="1" dirty="0">
              <a:solidFill>
                <a:schemeClr val="accent3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19954" y="2678837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C00000"/>
                </a:solidFill>
              </a:rPr>
              <a:t>17200 views</a:t>
            </a:r>
            <a:endParaRPr kumimoji="1" lang="ja-JP" altLang="en-US" sz="1100" b="1" dirty="0">
              <a:solidFill>
                <a:srgbClr val="C0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57673" y="1643369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rgbClr val="FFC000"/>
                </a:solidFill>
              </a:rPr>
              <a:t>36120 views</a:t>
            </a:r>
            <a:endParaRPr kumimoji="1" lang="ja-JP" altLang="en-US" sz="1100" b="1" dirty="0">
              <a:solidFill>
                <a:srgbClr val="FFC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75751" y="1154833"/>
            <a:ext cx="912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b="1" dirty="0" smtClean="0">
                <a:solidFill>
                  <a:schemeClr val="accent6">
                    <a:lumMod val="75000"/>
                  </a:schemeClr>
                </a:solidFill>
              </a:rPr>
              <a:t>18381 views</a:t>
            </a:r>
            <a:endParaRPr kumimoji="1" lang="ja-JP" altLang="en-US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/>
          </p:nvPr>
        </p:nvGraphicFramePr>
        <p:xfrm>
          <a:off x="459550" y="3964373"/>
          <a:ext cx="8479881" cy="1432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048"/>
                <a:gridCol w="3995206"/>
                <a:gridCol w="282662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area1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14 hours / 17200 views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2.93 sec/view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area2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19.5 hours / 25800 views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2.72 sec/view</a:t>
                      </a:r>
                      <a:endParaRPr kumimoji="1" lang="ja-JP" altLang="en-US" sz="1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area3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25.92</a:t>
                      </a:r>
                      <a:r>
                        <a:rPr kumimoji="1" lang="en-US" altLang="ja-JP" sz="1600" b="0" baseline="0" dirty="0" smtClean="0">
                          <a:solidFill>
                            <a:schemeClr val="tx1"/>
                          </a:solidFill>
                        </a:rPr>
                        <a:t> hours /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36120 views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2.59 sec/view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84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area4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14.5 hours /18381 views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2.84 sec/view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353973" y="5513113"/>
            <a:ext cx="86910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Total</a:t>
            </a:r>
            <a:r>
              <a:rPr kumimoji="1" lang="ja-JP" altLang="en-US" sz="1600" dirty="0" smtClean="0"/>
              <a:t> </a:t>
            </a:r>
            <a:r>
              <a:rPr kumimoji="1" lang="en-US" altLang="ja-JP" sz="1600" dirty="0" smtClean="0"/>
              <a:t>= </a:t>
            </a:r>
            <a:r>
              <a:rPr lang="en-US" altLang="ja-JP" sz="1600" dirty="0" smtClean="0"/>
              <a:t>81hours and </a:t>
            </a:r>
            <a:r>
              <a:rPr kumimoji="1" lang="en-US" altLang="ja-JP" sz="1600" dirty="0" smtClean="0"/>
              <a:t>54 </a:t>
            </a:r>
            <a:r>
              <a:rPr lang="en-US" altLang="ja-JP" sz="1600" dirty="0" smtClean="0"/>
              <a:t>minutes</a:t>
            </a:r>
            <a:r>
              <a:rPr kumimoji="1" lang="ja-JP" altLang="en-US" sz="1600" dirty="0" smtClean="0"/>
              <a:t>（</a:t>
            </a:r>
            <a:r>
              <a:rPr kumimoji="1" lang="en-US" altLang="ja-JP" sz="1600" dirty="0" smtClean="0"/>
              <a:t>loss time 8hours and 7minutes</a:t>
            </a:r>
            <a:r>
              <a:rPr kumimoji="1" lang="ja-JP" altLang="en-US" sz="1600" dirty="0" smtClean="0"/>
              <a:t>）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Effective</a:t>
            </a:r>
            <a:r>
              <a:rPr kumimoji="1" lang="ja-JP" altLang="en-US" sz="1600" dirty="0" smtClean="0"/>
              <a:t> </a:t>
            </a:r>
            <a:r>
              <a:rPr kumimoji="1" lang="en-US" altLang="ja-JP" sz="1600" dirty="0" smtClean="0"/>
              <a:t>Scanning time= </a:t>
            </a:r>
            <a:r>
              <a:rPr lang="en-US" altLang="ja-JP" sz="1600" dirty="0" smtClean="0"/>
              <a:t>73</a:t>
            </a:r>
            <a:r>
              <a:rPr kumimoji="1" lang="en-US" altLang="ja-JP" sz="1600" dirty="0" smtClean="0"/>
              <a:t> hours </a:t>
            </a:r>
            <a:r>
              <a:rPr lang="en-US" altLang="ja-JP" sz="1600" dirty="0" smtClean="0"/>
              <a:t>47min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/97501 views.</a:t>
            </a:r>
          </a:p>
          <a:p>
            <a:r>
              <a:rPr lang="en-US" altLang="ja-JP" sz="1600" dirty="0" smtClean="0"/>
              <a:t>If all area of views (except surface) are available for data analysis </a:t>
            </a:r>
          </a:p>
          <a:p>
            <a:r>
              <a:rPr lang="en-US" altLang="ja-JP" sz="1600" dirty="0" smtClean="0"/>
              <a:t>(112um)^2×</a:t>
            </a:r>
            <a:r>
              <a:rPr lang="ja-JP" altLang="en-US" sz="1600" dirty="0" smtClean="0"/>
              <a:t>（</a:t>
            </a:r>
            <a:r>
              <a:rPr lang="en-US" altLang="ja-JP" sz="1600" dirty="0" smtClean="0"/>
              <a:t>64 </a:t>
            </a:r>
            <a:r>
              <a:rPr lang="en-US" altLang="ja-JP" sz="1600" dirty="0"/>
              <a:t>layer×0.3125um/0.6</a:t>
            </a:r>
            <a:r>
              <a:rPr lang="ja-JP" altLang="en-US" sz="1600" dirty="0" smtClean="0"/>
              <a:t>）</a:t>
            </a:r>
            <a:r>
              <a:rPr lang="en-US" altLang="ja-JP" sz="1600" dirty="0"/>
              <a:t>×10^-12×97501×3.44 </a:t>
            </a:r>
            <a:r>
              <a:rPr lang="en-US" altLang="ja-JP" sz="1600" dirty="0" smtClean="0"/>
              <a:t>= 0.14 g / 3.07 days</a:t>
            </a:r>
            <a:r>
              <a:rPr lang="ja-JP" altLang="en-US" sz="1600" dirty="0" smtClean="0"/>
              <a:t>　⇒ </a:t>
            </a:r>
            <a:r>
              <a:rPr lang="en-US" altLang="ja-JP" sz="1600" dirty="0" smtClean="0"/>
              <a:t>1 g /22days  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656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8787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PTS2 and PTS3</a:t>
            </a:r>
            <a:endParaRPr kumimoji="1" lang="ja-JP" altLang="en-US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7293383"/>
              </p:ext>
            </p:extLst>
          </p:nvPr>
        </p:nvGraphicFramePr>
        <p:xfrm>
          <a:off x="367333" y="1534077"/>
          <a:ext cx="840933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881"/>
                <a:gridCol w="3485322"/>
                <a:gridCol w="384313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Maximum Speed (w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image saving)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Maximum Speed (w/o</a:t>
                      </a:r>
                      <a:r>
                        <a:rPr kumimoji="1" lang="en-US" altLang="ja-JP" baseline="0" dirty="0" smtClean="0">
                          <a:solidFill>
                            <a:schemeClr val="tx1"/>
                          </a:solidFill>
                        </a:rPr>
                        <a:t> image saving)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PTS2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&lt;16.6 g/year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&lt;27.0g/year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PTS3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&lt;22.0 g/year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&lt;32.0g /year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PTS2+3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&lt;38.6 g/year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&lt;59.0 g/year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84085" y="4143975"/>
            <a:ext cx="81293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We need more study to use scanning data of both PTS2 and PTS3.</a:t>
            </a:r>
          </a:p>
          <a:p>
            <a:r>
              <a:rPr lang="en-US" altLang="ja-JP" sz="1600" dirty="0" smtClean="0"/>
              <a:t>The difference of detection efficiency, angular resolution and fog density should be understood.</a:t>
            </a:r>
          </a:p>
          <a:p>
            <a:endParaRPr lang="en-US" altLang="ja-JP" sz="1600" dirty="0" smtClean="0"/>
          </a:p>
          <a:p>
            <a:r>
              <a:rPr lang="en-US" altLang="ja-JP" sz="1600" dirty="0" smtClean="0"/>
              <a:t>We are going to operate PTS2 and PTS3 scanning in this May. 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662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1583</TotalTime>
  <Words>2286</Words>
  <Application>Microsoft Office PowerPoint</Application>
  <PresentationFormat>画面に合わせる (4:3)</PresentationFormat>
  <Paragraphs>482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8" baseType="lpstr">
      <vt:lpstr>ＭＳ Ｐゴシック</vt:lpstr>
      <vt:lpstr>Arial</vt:lpstr>
      <vt:lpstr>Calibri</vt:lpstr>
      <vt:lpstr>Calibri Light</vt:lpstr>
      <vt:lpstr>Office テーマ</vt:lpstr>
      <vt:lpstr>Scanning status in Japan</vt:lpstr>
      <vt:lpstr>Contents</vt:lpstr>
      <vt:lpstr>Improvement of Scanning speed</vt:lpstr>
      <vt:lpstr>Improvement of Scanning speed</vt:lpstr>
      <vt:lpstr>Improvement of Scanning speed</vt:lpstr>
      <vt:lpstr>PowerPoint プレゼンテーション</vt:lpstr>
      <vt:lpstr>Current scanning</vt:lpstr>
      <vt:lpstr>Time log</vt:lpstr>
      <vt:lpstr>PTS2 and PTS3</vt:lpstr>
      <vt:lpstr>Elliptical fitting </vt:lpstr>
      <vt:lpstr>Elliptical Fitting  by　FFT　</vt:lpstr>
      <vt:lpstr>Ag40 nm spherical </vt:lpstr>
      <vt:lpstr>Carbon 100 keV ion w 10 degree implant</vt:lpstr>
      <vt:lpstr>Detection efficiency and angle by FFT</vt:lpstr>
      <vt:lpstr>Carbon ion efficiency by FFT</vt:lpstr>
      <vt:lpstr>Carbon ion efficiency by FFT</vt:lpstr>
      <vt:lpstr>Detection efficiency of Nuclear recoil</vt:lpstr>
      <vt:lpstr>Cross-section Limit</vt:lpstr>
      <vt:lpstr>Our detection process</vt:lpstr>
      <vt:lpstr>Our detection process</vt:lpstr>
      <vt:lpstr>SRIM+NIT+Optical Simulation</vt:lpstr>
      <vt:lpstr>NIT70 nm　C100 keV 10degree implantation  </vt:lpstr>
      <vt:lpstr>Track length</vt:lpstr>
      <vt:lpstr>NIT70 nm　</vt:lpstr>
      <vt:lpstr>C100 keV ion comparison</vt:lpstr>
      <vt:lpstr>Ellipticity and SRIM ,grain length</vt:lpstr>
      <vt:lpstr>Equatorial telescope </vt:lpstr>
      <vt:lpstr>Equatorial telescope setup</vt:lpstr>
      <vt:lpstr>PowerPoint プレゼンテーション</vt:lpstr>
      <vt:lpstr>Test at room temperature </vt:lpstr>
      <vt:lpstr>Test at -10 degree</vt:lpstr>
      <vt:lpstr>PowerPoint プレゼンテーション</vt:lpstr>
      <vt:lpstr>Plan and summary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report</dc:title>
  <dc:creator>flab</dc:creator>
  <cp:lastModifiedBy>flab</cp:lastModifiedBy>
  <cp:revision>60</cp:revision>
  <dcterms:created xsi:type="dcterms:W3CDTF">2019-01-26T04:14:35Z</dcterms:created>
  <dcterms:modified xsi:type="dcterms:W3CDTF">2019-02-01T10:27:04Z</dcterms:modified>
</cp:coreProperties>
</file>