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22"/>
  </p:notesMasterIdLst>
  <p:handoutMasterIdLst>
    <p:handoutMasterId r:id="rId23"/>
  </p:handoutMasterIdLst>
  <p:sldIdLst>
    <p:sldId id="256" r:id="rId2"/>
    <p:sldId id="520" r:id="rId3"/>
    <p:sldId id="507" r:id="rId4"/>
    <p:sldId id="508" r:id="rId5"/>
    <p:sldId id="524" r:id="rId6"/>
    <p:sldId id="512" r:id="rId7"/>
    <p:sldId id="509" r:id="rId8"/>
    <p:sldId id="523" r:id="rId9"/>
    <p:sldId id="522" r:id="rId10"/>
    <p:sldId id="505" r:id="rId11"/>
    <p:sldId id="519" r:id="rId12"/>
    <p:sldId id="510" r:id="rId13"/>
    <p:sldId id="516" r:id="rId14"/>
    <p:sldId id="514" r:id="rId15"/>
    <p:sldId id="484" r:id="rId16"/>
    <p:sldId id="521" r:id="rId17"/>
    <p:sldId id="410" r:id="rId18"/>
    <p:sldId id="489" r:id="rId19"/>
    <p:sldId id="346" r:id="rId20"/>
    <p:sldId id="50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39" autoAdjust="0"/>
    <p:restoredTop sz="92655" autoAdjust="0"/>
  </p:normalViewPr>
  <p:slideViewPr>
    <p:cSldViewPr snapToGrid="0" snapToObjects="1">
      <p:cViewPr varScale="1">
        <p:scale>
          <a:sx n="89" d="100"/>
          <a:sy n="89" d="100"/>
        </p:scale>
        <p:origin x="1720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00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CF26B-541A-E548-9A8D-D084120CED7B}" type="datetimeFigureOut">
              <a:rPr lang="en-US" smtClean="0"/>
              <a:t>2/8/19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04E8E5-1EB1-714C-B9BC-8C57D616AB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425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606936-2AFC-2344-9015-82E660E4634B}" type="datetimeFigureOut">
              <a:rPr lang="en-US" smtClean="0"/>
              <a:t>2/8/19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Click to edit Master text styles</a:t>
            </a:r>
          </a:p>
          <a:p>
            <a:pPr lvl="1"/>
            <a:r>
              <a:rPr lang="it-IT"/>
              <a:t>Second level</a:t>
            </a:r>
          </a:p>
          <a:p>
            <a:pPr lvl="2"/>
            <a:r>
              <a:rPr lang="it-IT"/>
              <a:t>Third level</a:t>
            </a:r>
          </a:p>
          <a:p>
            <a:pPr lvl="3"/>
            <a:r>
              <a:rPr lang="it-IT"/>
              <a:t>Fourth level</a:t>
            </a:r>
          </a:p>
          <a:p>
            <a:pPr lvl="4"/>
            <a:r>
              <a:rPr lang="it-IT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39026-5059-AF42-A970-2D9B57B3B8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4048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E39026-5059-AF42-A970-2D9B57B3B8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76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030" y="0"/>
            <a:ext cx="7779970" cy="92474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9143999" cy="924747"/>
          </a:xfrm>
          <a:prstGeom prst="rect">
            <a:avLst/>
          </a:prstGeom>
          <a:solidFill>
            <a:schemeClr val="bg2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675" y="6528816"/>
            <a:ext cx="2317896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r>
              <a:rPr lang="it-IT"/>
              <a:t>Venerdi' 8 Febbraio 2019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93426" y="6535346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1216" y="6535346"/>
            <a:ext cx="912783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chemeClr val="tx1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86112"/>
            <a:ext cx="1511905" cy="8386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1800" kern="1200">
          <a:solidFill>
            <a:srgbClr val="0000FF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x-apple-data-detectors://1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260" y="2009625"/>
            <a:ext cx="7779970" cy="924747"/>
          </a:xfrm>
        </p:spPr>
        <p:txBody>
          <a:bodyPr/>
          <a:lstStyle/>
          <a:p>
            <a:r>
              <a:rPr lang="en-US" dirty="0" err="1"/>
              <a:t>Cds</a:t>
            </a:r>
            <a:r>
              <a:rPr lang="en-US" dirty="0"/>
              <a:t> </a:t>
            </a:r>
            <a:r>
              <a:rPr lang="en-US" dirty="0" err="1"/>
              <a:t>Febbraio</a:t>
            </a:r>
            <a:r>
              <a:rPr lang="en-US" dirty="0"/>
              <a:t>  2019</a:t>
            </a:r>
          </a:p>
        </p:txBody>
      </p:sp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457200" y="3402874"/>
            <a:ext cx="8229600" cy="1478615"/>
          </a:xfrm>
        </p:spPr>
        <p:txBody>
          <a:bodyPr>
            <a:normAutofit/>
          </a:bodyPr>
          <a:lstStyle/>
          <a:p>
            <a:r>
              <a:rPr lang="en-US" dirty="0" err="1"/>
              <a:t>Comunicazioni</a:t>
            </a:r>
            <a:endParaRPr lang="en-US" dirty="0"/>
          </a:p>
          <a:p>
            <a:r>
              <a:rPr lang="en-US" dirty="0" err="1"/>
              <a:t>Notizie</a:t>
            </a:r>
            <a:r>
              <a:rPr lang="en-US" dirty="0"/>
              <a:t> </a:t>
            </a:r>
            <a:r>
              <a:rPr lang="en-US" dirty="0" err="1"/>
              <a:t>locali</a:t>
            </a:r>
            <a:endParaRPr lang="en-US" dirty="0"/>
          </a:p>
          <a:p>
            <a:r>
              <a:rPr lang="en-US" dirty="0"/>
              <a:t>Aggiornamenti </a:t>
            </a:r>
            <a:r>
              <a:rPr lang="en-US" dirty="0" err="1"/>
              <a:t>dalle</a:t>
            </a:r>
            <a:r>
              <a:rPr lang="en-US" dirty="0"/>
              <a:t> </a:t>
            </a:r>
            <a:r>
              <a:rPr lang="en-US" dirty="0" err="1"/>
              <a:t>commissioni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85775" y="5057775"/>
            <a:ext cx="788145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9984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3663" y="0"/>
            <a:ext cx="7780337" cy="9255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>
                <a:ea typeface="+mj-ea"/>
                <a:cs typeface="+mj-cs"/>
              </a:rPr>
              <a:t>Notizie</a:t>
            </a:r>
            <a:r>
              <a:rPr lang="en-US" dirty="0">
                <a:ea typeface="+mj-ea"/>
                <a:cs typeface="+mj-cs"/>
              </a:rPr>
              <a:t> </a:t>
            </a:r>
            <a:r>
              <a:rPr lang="en-US" dirty="0" err="1">
                <a:ea typeface="+mj-ea"/>
                <a:cs typeface="+mj-cs"/>
              </a:rPr>
              <a:t>Locali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60036"/>
            <a:ext cx="9144000" cy="5933253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18435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it-IT"/>
              <a:t>Venerdi' 8 Febbraio 2019</a:t>
            </a:r>
            <a:endParaRPr lang="en-US"/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EF78EE7-C8B6-324D-88C1-0447B0453FF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/>
          </a:p>
        </p:txBody>
      </p:sp>
      <p:sp>
        <p:nvSpPr>
          <p:cNvPr id="4" name="AutoShape 2" descr="isultati immagini per mazzo fiori"/>
          <p:cNvSpPr>
            <a:spLocks noChangeAspect="1" noChangeArrowheads="1"/>
          </p:cNvSpPr>
          <p:nvPr/>
        </p:nvSpPr>
        <p:spPr bwMode="auto">
          <a:xfrm>
            <a:off x="0" y="0"/>
            <a:ext cx="828675" cy="857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isultati immagini per mazzo fiori"/>
          <p:cNvSpPr>
            <a:spLocks noChangeAspect="1" noChangeArrowheads="1"/>
          </p:cNvSpPr>
          <p:nvPr/>
        </p:nvSpPr>
        <p:spPr bwMode="auto">
          <a:xfrm>
            <a:off x="152400" y="152400"/>
            <a:ext cx="828675" cy="857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ata:image/jpeg;base64,/9j/4AAQSkZJRgABAQAAAQABAAD/2wCEAAkGBwgHBgkIBwgKCgkLDRYPDQwMDRsUFRAWIB0iIiAdHx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799" y="1170496"/>
            <a:ext cx="88392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Missione</a:t>
            </a:r>
            <a:r>
              <a:rPr lang="en-US" sz="2400" dirty="0"/>
              <a:t> 2019 –</a:t>
            </a:r>
          </a:p>
          <a:p>
            <a:r>
              <a:rPr lang="en-US" sz="2400" dirty="0"/>
              <a:t>E’ </a:t>
            </a:r>
            <a:r>
              <a:rPr lang="en-US" sz="2400" dirty="0" err="1"/>
              <a:t>cambiata</a:t>
            </a:r>
            <a:r>
              <a:rPr lang="en-US" sz="2400" dirty="0"/>
              <a:t> la </a:t>
            </a:r>
            <a:r>
              <a:rPr lang="en-US" sz="2400" dirty="0" err="1"/>
              <a:t>procedura</a:t>
            </a:r>
            <a:r>
              <a:rPr lang="en-US" sz="2400" dirty="0"/>
              <a:t> di </a:t>
            </a:r>
            <a:r>
              <a:rPr lang="en-US" sz="2400" dirty="0" err="1"/>
              <a:t>autorizzazione</a:t>
            </a:r>
            <a:r>
              <a:rPr lang="en-US" sz="2400" dirty="0"/>
              <a:t> </a:t>
            </a:r>
            <a:r>
              <a:rPr lang="en-US" sz="2400" dirty="0" err="1"/>
              <a:t>cisalpina</a:t>
            </a:r>
            <a:r>
              <a:rPr lang="en-US" sz="2400" dirty="0"/>
              <a:t>.</a:t>
            </a:r>
          </a:p>
          <a:p>
            <a:r>
              <a:rPr lang="en-US" sz="2400" dirty="0"/>
              <a:t>Non e’ </a:t>
            </a:r>
            <a:r>
              <a:rPr lang="en-US" sz="2400" dirty="0" err="1"/>
              <a:t>piu</a:t>
            </a:r>
            <a:r>
              <a:rPr lang="en-US" sz="2400" dirty="0"/>
              <a:t>’ </a:t>
            </a:r>
            <a:r>
              <a:rPr lang="en-US" sz="2400" dirty="0" err="1"/>
              <a:t>necessario</a:t>
            </a:r>
            <a:r>
              <a:rPr lang="en-US" sz="2400" dirty="0"/>
              <a:t> </a:t>
            </a:r>
            <a:r>
              <a:rPr lang="en-US" sz="2400" dirty="0" err="1"/>
              <a:t>importare</a:t>
            </a:r>
            <a:r>
              <a:rPr lang="en-US" sz="2400" dirty="0"/>
              <a:t> I </a:t>
            </a:r>
            <a:r>
              <a:rPr lang="en-US" sz="2400" dirty="0" err="1"/>
              <a:t>carrelli</a:t>
            </a:r>
            <a:r>
              <a:rPr lang="en-US" sz="2400" dirty="0"/>
              <a:t>.</a:t>
            </a:r>
          </a:p>
          <a:p>
            <a:r>
              <a:rPr lang="en-US" sz="2400" dirty="0" err="1"/>
              <a:t>Ottenre</a:t>
            </a:r>
            <a:r>
              <a:rPr lang="en-US" sz="2400" dirty="0"/>
              <a:t> </a:t>
            </a:r>
            <a:r>
              <a:rPr lang="en-US" sz="2400" dirty="0" err="1"/>
              <a:t>il</a:t>
            </a:r>
            <a:r>
              <a:rPr lang="en-US" sz="2400" dirty="0"/>
              <a:t> </a:t>
            </a:r>
            <a:r>
              <a:rPr lang="en-US" sz="2400" dirty="0" err="1"/>
              <a:t>numero</a:t>
            </a:r>
            <a:r>
              <a:rPr lang="en-US" sz="2400" dirty="0"/>
              <a:t> di </a:t>
            </a:r>
            <a:r>
              <a:rPr lang="en-US" sz="2400" dirty="0" err="1"/>
              <a:t>missione</a:t>
            </a:r>
            <a:r>
              <a:rPr lang="en-US" sz="2400" dirty="0"/>
              <a:t> e’ </a:t>
            </a:r>
            <a:r>
              <a:rPr lang="en-US" sz="2400" dirty="0" err="1"/>
              <a:t>condizione</a:t>
            </a:r>
            <a:r>
              <a:rPr lang="en-US" sz="2400" dirty="0"/>
              <a:t> </a:t>
            </a:r>
            <a:r>
              <a:rPr lang="en-US" sz="2400" dirty="0" err="1"/>
              <a:t>sufficiente</a:t>
            </a:r>
            <a:r>
              <a:rPr lang="en-US" sz="2400" dirty="0"/>
              <a:t> per </a:t>
            </a:r>
            <a:r>
              <a:rPr lang="en-US" sz="2400" dirty="0" err="1"/>
              <a:t>iniziare</a:t>
            </a:r>
            <a:r>
              <a:rPr lang="en-US" sz="2400" dirty="0"/>
              <a:t> la </a:t>
            </a:r>
            <a:r>
              <a:rPr lang="en-US" sz="2400" dirty="0" err="1"/>
              <a:t>prenotazione</a:t>
            </a:r>
            <a:r>
              <a:rPr lang="en-US" sz="2400" dirty="0"/>
              <a:t> del </a:t>
            </a:r>
            <a:r>
              <a:rPr lang="en-US" sz="2400" dirty="0" err="1"/>
              <a:t>biglietto</a:t>
            </a:r>
            <a:r>
              <a:rPr lang="en-US" sz="2400" dirty="0"/>
              <a:t>.</a:t>
            </a:r>
          </a:p>
          <a:p>
            <a:r>
              <a:rPr lang="en-US" sz="2400" dirty="0"/>
              <a:t> </a:t>
            </a:r>
            <a:r>
              <a:rPr lang="en-US" sz="2400" dirty="0" err="1"/>
              <a:t>L’acquisto</a:t>
            </a:r>
            <a:r>
              <a:rPr lang="en-US" sz="2400" dirty="0"/>
              <a:t> non e’ FORMALMENTE </a:t>
            </a:r>
            <a:r>
              <a:rPr lang="en-US" sz="2400" dirty="0" err="1"/>
              <a:t>autorizzato</a:t>
            </a:r>
            <a:r>
              <a:rPr lang="en-US" sz="2400" dirty="0"/>
              <a:t> </a:t>
            </a:r>
            <a:r>
              <a:rPr lang="en-US" sz="2400" dirty="0" err="1"/>
              <a:t>fino</a:t>
            </a:r>
            <a:r>
              <a:rPr lang="en-US" sz="2400" dirty="0"/>
              <a:t> a </a:t>
            </a:r>
            <a:r>
              <a:rPr lang="en-US" sz="2400" dirty="0" err="1"/>
              <a:t>quando</a:t>
            </a:r>
            <a:r>
              <a:rPr lang="en-US" sz="2400" dirty="0"/>
              <a:t> non </a:t>
            </a:r>
            <a:r>
              <a:rPr lang="en-US" sz="2400" dirty="0" err="1"/>
              <a:t>c’e</a:t>
            </a:r>
            <a:r>
              <a:rPr lang="en-US" sz="2400" dirty="0"/>
              <a:t>’ </a:t>
            </a:r>
            <a:r>
              <a:rPr lang="en-US" sz="2400" dirty="0" err="1"/>
              <a:t>autorizzazione</a:t>
            </a:r>
            <a:r>
              <a:rPr lang="en-US" sz="2400" dirty="0"/>
              <a:t> del </a:t>
            </a:r>
            <a:r>
              <a:rPr lang="en-US" sz="2400" dirty="0" err="1"/>
              <a:t>direttore</a:t>
            </a:r>
            <a:endParaRPr lang="en-US" sz="2400" dirty="0"/>
          </a:p>
          <a:p>
            <a:endParaRPr lang="en-US" sz="24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987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3663" y="0"/>
            <a:ext cx="7780337" cy="9255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>
                <a:ea typeface="+mj-ea"/>
                <a:cs typeface="+mj-cs"/>
              </a:rPr>
              <a:t>Notizie</a:t>
            </a:r>
            <a:r>
              <a:rPr lang="en-US" dirty="0">
                <a:ea typeface="+mj-ea"/>
                <a:cs typeface="+mj-cs"/>
              </a:rPr>
              <a:t> </a:t>
            </a:r>
            <a:r>
              <a:rPr lang="en-US" dirty="0" err="1">
                <a:ea typeface="+mj-ea"/>
                <a:cs typeface="+mj-cs"/>
              </a:rPr>
              <a:t>Locali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60036"/>
            <a:ext cx="9144000" cy="5933253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18435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it-IT"/>
              <a:t>Venerdi' 8 Febbraio 2019</a:t>
            </a:r>
            <a:endParaRPr lang="en-US"/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EF78EE7-C8B6-324D-88C1-0447B0453FF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/>
          </a:p>
        </p:txBody>
      </p:sp>
      <p:sp>
        <p:nvSpPr>
          <p:cNvPr id="4" name="AutoShape 2" descr="isultati immagini per mazzo fiori"/>
          <p:cNvSpPr>
            <a:spLocks noChangeAspect="1" noChangeArrowheads="1"/>
          </p:cNvSpPr>
          <p:nvPr/>
        </p:nvSpPr>
        <p:spPr bwMode="auto">
          <a:xfrm>
            <a:off x="0" y="0"/>
            <a:ext cx="828675" cy="857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isultati immagini per mazzo fiori"/>
          <p:cNvSpPr>
            <a:spLocks noChangeAspect="1" noChangeArrowheads="1"/>
          </p:cNvSpPr>
          <p:nvPr/>
        </p:nvSpPr>
        <p:spPr bwMode="auto">
          <a:xfrm>
            <a:off x="152400" y="152400"/>
            <a:ext cx="828675" cy="857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ata:image/jpeg;base64,/9j/4AAQSkZJRgABAQAAAQABAAD/2wCEAAkGBwgHBgkIBwgKCgkLDRYPDQwMDRsUFRAWIB0iIiAdHx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304799" y="1170496"/>
            <a:ext cx="883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4620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3663" y="0"/>
            <a:ext cx="7780337" cy="9255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>
                <a:ea typeface="+mj-ea"/>
                <a:cs typeface="+mj-cs"/>
              </a:rPr>
              <a:t>Notizie</a:t>
            </a:r>
            <a:r>
              <a:rPr lang="en-US" dirty="0">
                <a:ea typeface="+mj-ea"/>
                <a:cs typeface="+mj-cs"/>
              </a:rPr>
              <a:t> </a:t>
            </a:r>
            <a:r>
              <a:rPr lang="en-US" dirty="0" err="1">
                <a:ea typeface="+mj-ea"/>
                <a:cs typeface="+mj-cs"/>
              </a:rPr>
              <a:t>Locali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60036"/>
            <a:ext cx="9144000" cy="5933253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/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18435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it-IT"/>
              <a:t>Venerdi' 8 Febbraio 2019</a:t>
            </a:r>
            <a:endParaRPr lang="en-US"/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EF78EE7-C8B6-324D-88C1-0447B0453FF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/>
          </a:p>
        </p:txBody>
      </p:sp>
      <p:sp>
        <p:nvSpPr>
          <p:cNvPr id="4" name="AutoShape 2" descr="isultati immagini per mazzo fiori"/>
          <p:cNvSpPr>
            <a:spLocks noChangeAspect="1" noChangeArrowheads="1"/>
          </p:cNvSpPr>
          <p:nvPr/>
        </p:nvSpPr>
        <p:spPr bwMode="auto">
          <a:xfrm>
            <a:off x="0" y="0"/>
            <a:ext cx="828675" cy="857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isultati immagini per mazzo fiori"/>
          <p:cNvSpPr>
            <a:spLocks noChangeAspect="1" noChangeArrowheads="1"/>
          </p:cNvSpPr>
          <p:nvPr/>
        </p:nvSpPr>
        <p:spPr bwMode="auto">
          <a:xfrm>
            <a:off x="152400" y="152400"/>
            <a:ext cx="828675" cy="857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ata:image/jpeg;base64,/9j/4AAQSkZJRgABAQAAAQABAAD/2wCEAAkGBwgHBgkIBwgKCgkLDRYPDQwMDRsUFRAWIB0iIiAdHx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52400" y="1162050"/>
            <a:ext cx="8839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Formazione</a:t>
            </a:r>
            <a:endParaRPr lang="en-US" dirty="0"/>
          </a:p>
          <a:p>
            <a:r>
              <a:rPr lang="en-US" dirty="0" err="1"/>
              <a:t>Approvati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corsi</a:t>
            </a:r>
            <a:r>
              <a:rPr lang="en-US" dirty="0"/>
              <a:t> </a:t>
            </a:r>
            <a:r>
              <a:rPr lang="en-US" dirty="0" err="1"/>
              <a:t>inseriti</a:t>
            </a:r>
            <a:r>
              <a:rPr lang="en-US" dirty="0"/>
              <a:t> </a:t>
            </a:r>
            <a:r>
              <a:rPr lang="en-US" dirty="0" err="1"/>
              <a:t>nelle</a:t>
            </a:r>
            <a:r>
              <a:rPr lang="en-US" dirty="0"/>
              <a:t> </a:t>
            </a:r>
            <a:r>
              <a:rPr lang="en-US" dirty="0" err="1"/>
              <a:t>richieste</a:t>
            </a:r>
            <a:r>
              <a:rPr lang="en-US" dirty="0"/>
              <a:t>:</a:t>
            </a:r>
          </a:p>
          <a:p>
            <a:endParaRPr lang="en-US" dirty="0"/>
          </a:p>
          <a:p>
            <a:r>
              <a:rPr lang="en-US" dirty="0" err="1"/>
              <a:t>Effettuati</a:t>
            </a:r>
            <a:r>
              <a:rPr lang="en-US" dirty="0"/>
              <a:t> I test di </a:t>
            </a:r>
            <a:r>
              <a:rPr lang="en-US" dirty="0" err="1"/>
              <a:t>ammissione</a:t>
            </a:r>
            <a:r>
              <a:rPr lang="en-US" dirty="0"/>
              <a:t> per I </a:t>
            </a:r>
            <a:r>
              <a:rPr lang="en-US" dirty="0" err="1"/>
              <a:t>corsi</a:t>
            </a:r>
            <a:r>
              <a:rPr lang="en-US" dirty="0"/>
              <a:t> di </a:t>
            </a:r>
            <a:r>
              <a:rPr lang="en-US" dirty="0" err="1"/>
              <a:t>inglese</a:t>
            </a:r>
            <a:r>
              <a:rPr lang="en-US" dirty="0"/>
              <a:t> di UNIMI (</a:t>
            </a:r>
            <a:r>
              <a:rPr lang="en-US" dirty="0" err="1"/>
              <a:t>primi</a:t>
            </a:r>
            <a:r>
              <a:rPr lang="en-US" dirty="0"/>
              <a:t> </a:t>
            </a:r>
            <a:r>
              <a:rPr lang="en-US" dirty="0" err="1"/>
              <a:t>corsi</a:t>
            </a:r>
            <a:r>
              <a:rPr lang="en-US" dirty="0"/>
              <a:t> in </a:t>
            </a:r>
            <a:r>
              <a:rPr lang="en-US" dirty="0" err="1"/>
              <a:t>autunno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 err="1"/>
              <a:t>Unimi</a:t>
            </a:r>
            <a:r>
              <a:rPr lang="en-US" dirty="0"/>
              <a:t> ha </a:t>
            </a:r>
            <a:r>
              <a:rPr lang="en-US" dirty="0" err="1"/>
              <a:t>cominciato</a:t>
            </a:r>
            <a:r>
              <a:rPr lang="en-US" dirty="0"/>
              <a:t> la </a:t>
            </a:r>
            <a:r>
              <a:rPr lang="en-US" dirty="0" err="1"/>
              <a:t>indagine</a:t>
            </a:r>
            <a:r>
              <a:rPr lang="en-US" dirty="0"/>
              <a:t> sui </a:t>
            </a:r>
            <a:r>
              <a:rPr lang="en-US" dirty="0" err="1"/>
              <a:t>laboratori</a:t>
            </a:r>
            <a:r>
              <a:rPr lang="en-US" dirty="0"/>
              <a:t> e sui </a:t>
            </a:r>
            <a:r>
              <a:rPr lang="en-US" dirty="0" err="1"/>
              <a:t>luoghi</a:t>
            </a:r>
            <a:r>
              <a:rPr lang="en-US" dirty="0"/>
              <a:t> di </a:t>
            </a:r>
            <a:r>
              <a:rPr lang="en-US" dirty="0" err="1"/>
              <a:t>lavoro</a:t>
            </a:r>
            <a:r>
              <a:rPr lang="en-US" dirty="0"/>
              <a:t> dal </a:t>
            </a:r>
            <a:r>
              <a:rPr lang="en-US" dirty="0" err="1"/>
              <a:t>punto</a:t>
            </a:r>
            <a:r>
              <a:rPr lang="en-US" dirty="0"/>
              <a:t> di vista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sicurezza</a:t>
            </a:r>
            <a:r>
              <a:rPr lang="en-US" dirty="0"/>
              <a:t>.  </a:t>
            </a:r>
            <a:r>
              <a:rPr lang="en-US" dirty="0" err="1"/>
              <a:t>C’e</a:t>
            </a:r>
            <a:r>
              <a:rPr lang="en-US" dirty="0"/>
              <a:t>’ </a:t>
            </a:r>
            <a:r>
              <a:rPr lang="en-US" dirty="0" err="1"/>
              <a:t>stato</a:t>
            </a:r>
            <a:r>
              <a:rPr lang="en-US" dirty="0"/>
              <a:t> un </a:t>
            </a:r>
            <a:r>
              <a:rPr lang="en-US" dirty="0" err="1"/>
              <a:t>incontro</a:t>
            </a:r>
            <a:r>
              <a:rPr lang="en-US" dirty="0"/>
              <a:t> con Messina (</a:t>
            </a:r>
            <a:r>
              <a:rPr lang="en-US" dirty="0" err="1"/>
              <a:t>resp</a:t>
            </a:r>
            <a:r>
              <a:rPr lang="en-US" dirty="0"/>
              <a:t> </a:t>
            </a:r>
            <a:r>
              <a:rPr lang="en-US" dirty="0" err="1"/>
              <a:t>sicurezze</a:t>
            </a:r>
            <a:r>
              <a:rPr lang="en-US" dirty="0"/>
              <a:t> di </a:t>
            </a:r>
            <a:r>
              <a:rPr lang="en-US" dirty="0" err="1"/>
              <a:t>unimi</a:t>
            </a:r>
            <a:r>
              <a:rPr lang="en-US" dirty="0"/>
              <a:t>) per </a:t>
            </a:r>
            <a:r>
              <a:rPr lang="en-US" dirty="0" err="1"/>
              <a:t>segnalare</a:t>
            </a:r>
            <a:r>
              <a:rPr lang="en-US" dirty="0"/>
              <a:t> la </a:t>
            </a:r>
            <a:r>
              <a:rPr lang="en-US" dirty="0" err="1"/>
              <a:t>presenza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laboratori</a:t>
            </a:r>
            <a:r>
              <a:rPr lang="en-US" dirty="0"/>
              <a:t> INFN e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fatto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e AR </a:t>
            </a:r>
            <a:r>
              <a:rPr lang="en-US" dirty="0" err="1"/>
              <a:t>lavorano</a:t>
            </a:r>
            <a:r>
              <a:rPr lang="en-US" dirty="0"/>
              <a:t> in </a:t>
            </a:r>
            <a:r>
              <a:rPr lang="en-US" dirty="0" err="1"/>
              <a:t>qs</a:t>
            </a:r>
            <a:r>
              <a:rPr lang="en-US" dirty="0"/>
              <a:t> </a:t>
            </a:r>
            <a:r>
              <a:rPr lang="en-US" dirty="0" err="1"/>
              <a:t>laboratori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Nel</a:t>
            </a:r>
            <a:r>
              <a:rPr lang="en-US" dirty="0"/>
              <a:t> 2019 </a:t>
            </a:r>
            <a:r>
              <a:rPr lang="en-US" dirty="0" err="1"/>
              <a:t>sara</a:t>
            </a:r>
            <a:r>
              <a:rPr lang="en-US" dirty="0"/>
              <a:t>’ da </a:t>
            </a:r>
            <a:r>
              <a:rPr lang="en-US" dirty="0" err="1"/>
              <a:t>rifare</a:t>
            </a:r>
            <a:r>
              <a:rPr lang="en-US" dirty="0"/>
              <a:t> </a:t>
            </a:r>
            <a:r>
              <a:rPr lang="en-US" dirty="0" err="1"/>
              <a:t>convenzione</a:t>
            </a:r>
            <a:r>
              <a:rPr lang="en-US" dirty="0"/>
              <a:t> con </a:t>
            </a:r>
            <a:r>
              <a:rPr lang="en-US" dirty="0" err="1"/>
              <a:t>politecnico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7883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Notizie</a:t>
            </a:r>
            <a:r>
              <a:rPr lang="en-US" dirty="0"/>
              <a:t> </a:t>
            </a:r>
            <a:r>
              <a:rPr lang="en-US" dirty="0" err="1"/>
              <a:t>Locali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4747"/>
            <a:ext cx="9144000" cy="5933253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endParaRPr lang="en-US" dirty="0">
              <a:solidFill>
                <a:schemeClr val="tx1"/>
              </a:solidFill>
              <a:sym typeface="Wingdings"/>
            </a:endParaRPr>
          </a:p>
          <a:p>
            <a:pPr marL="274320" lvl="1" indent="0">
              <a:buNone/>
            </a:pPr>
            <a:endParaRPr lang="en-US" b="1" dirty="0">
              <a:solidFill>
                <a:schemeClr val="tx1"/>
              </a:solidFill>
            </a:endParaRPr>
          </a:p>
          <a:p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364029" y="0"/>
            <a:ext cx="7779970" cy="924747"/>
          </a:xfrm>
          <a:prstGeom prst="rect">
            <a:avLst/>
          </a:prstGeom>
          <a:solidFill>
            <a:schemeClr val="bg2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Notizie Locali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92675" y="905788"/>
            <a:ext cx="905132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err="1"/>
              <a:t>Assunzioni</a:t>
            </a:r>
            <a:r>
              <a:rPr lang="en-US" b="1" u="sng" dirty="0"/>
              <a:t> td :</a:t>
            </a:r>
          </a:p>
          <a:p>
            <a:endParaRPr lang="it-IT" dirty="0"/>
          </a:p>
          <a:p>
            <a:r>
              <a:rPr lang="it-IT" dirty="0"/>
              <a:t>art. 15 CTER meccanico Nicholas </a:t>
            </a:r>
            <a:r>
              <a:rPr lang="it-IT" dirty="0" err="1"/>
              <a:t>Lusa</a:t>
            </a:r>
            <a:r>
              <a:rPr lang="it-IT" dirty="0"/>
              <a:t>, HILUMI,   4/02/2019 per 35 mesi</a:t>
            </a:r>
            <a:br>
              <a:rPr lang="it-IT" dirty="0"/>
            </a:br>
            <a:endParaRPr lang="it-IT" dirty="0"/>
          </a:p>
          <a:p>
            <a:r>
              <a:rPr lang="it-IT" dirty="0"/>
              <a:t>proroga per Trotta per 23 mesi anni dal 3 gennaio 2019</a:t>
            </a:r>
          </a:p>
          <a:p>
            <a:r>
              <a:rPr lang="it-IT" dirty="0"/>
              <a:t>proroga per Conti per 12 mesi dal 1° febbraio 2019</a:t>
            </a:r>
          </a:p>
          <a:p>
            <a:endParaRPr lang="it-IT" dirty="0"/>
          </a:p>
          <a:p>
            <a:r>
              <a:rPr lang="it-IT" b="1" u="sng" dirty="0"/>
              <a:t>AR</a:t>
            </a:r>
            <a:r>
              <a:rPr lang="it-IT" dirty="0"/>
              <a:t> </a:t>
            </a:r>
          </a:p>
          <a:p>
            <a:r>
              <a:rPr lang="it-IT" dirty="0"/>
              <a:t>Rossetti Conti Marcello dal 3 gennaio 2019  per 1 anno </a:t>
            </a:r>
            <a:r>
              <a:rPr lang="it-IT" dirty="0" err="1"/>
              <a:t>Marix</a:t>
            </a:r>
            <a:endParaRPr lang="it-IT" dirty="0"/>
          </a:p>
          <a:p>
            <a:r>
              <a:rPr lang="it-IT" dirty="0"/>
              <a:t>Valle Serena Marta dal 18 gennaio 2019 per 1 anno INSIDE2</a:t>
            </a:r>
            <a:br>
              <a:rPr lang="it-IT" dirty="0"/>
            </a:br>
            <a:endParaRPr lang="it-IT" dirty="0"/>
          </a:p>
          <a:p>
            <a:r>
              <a:rPr lang="it-IT" dirty="0"/>
              <a:t>Il 30 gennaio 2019 colloqui per 2 concorsi AR :</a:t>
            </a:r>
          </a:p>
          <a:p>
            <a:r>
              <a:rPr lang="it-IT" dirty="0"/>
              <a:t>ENSAR2 per 1 anno vincitore </a:t>
            </a:r>
            <a:r>
              <a:rPr lang="it-IT" dirty="0" err="1"/>
              <a:t>Buonanno</a:t>
            </a:r>
            <a:r>
              <a:rPr lang="it-IT" dirty="0"/>
              <a:t> Luca</a:t>
            </a:r>
          </a:p>
          <a:p>
            <a:r>
              <a:rPr lang="it-IT" dirty="0"/>
              <a:t>ARDESIA per 1 anno Utica </a:t>
            </a:r>
            <a:r>
              <a:rPr lang="it-IT" dirty="0" err="1"/>
              <a:t>Gianlorenzo</a:t>
            </a:r>
            <a:endParaRPr lang="it-IT" dirty="0"/>
          </a:p>
          <a:p>
            <a:endParaRPr lang="it-IT" dirty="0"/>
          </a:p>
          <a:p>
            <a:r>
              <a:rPr lang="it-IT" dirty="0"/>
              <a:t>GRANT giovani csn5</a:t>
            </a:r>
          </a:p>
          <a:p>
            <a:r>
              <a:rPr lang="it-IT" dirty="0"/>
              <a:t>Mattei Ilaria ha vinto il </a:t>
            </a:r>
            <a:r>
              <a:rPr lang="it-IT" dirty="0" err="1"/>
              <a:t>grant</a:t>
            </a:r>
            <a:r>
              <a:rPr lang="it-IT" dirty="0"/>
              <a:t> PAPRIKA  </a:t>
            </a:r>
          </a:p>
          <a:p>
            <a:endParaRPr lang="en-US" dirty="0"/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97050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Notizie</a:t>
            </a:r>
            <a:r>
              <a:rPr lang="en-US" dirty="0"/>
              <a:t> </a:t>
            </a:r>
            <a:r>
              <a:rPr lang="en-US" dirty="0" err="1"/>
              <a:t>Locali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4747"/>
            <a:ext cx="9144000" cy="5933253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endParaRPr lang="en-US" dirty="0">
              <a:solidFill>
                <a:schemeClr val="tx1"/>
              </a:solidFill>
              <a:sym typeface="Wingdings"/>
            </a:endParaRPr>
          </a:p>
          <a:p>
            <a:pPr marL="274320" lvl="1" indent="0">
              <a:buNone/>
            </a:pPr>
            <a:endParaRPr lang="en-US" b="1" dirty="0">
              <a:solidFill>
                <a:schemeClr val="tx1"/>
              </a:solidFill>
            </a:endParaRPr>
          </a:p>
          <a:p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364029" y="0"/>
            <a:ext cx="7779970" cy="924747"/>
          </a:xfrm>
          <a:prstGeom prst="rect">
            <a:avLst/>
          </a:prstGeom>
          <a:solidFill>
            <a:schemeClr val="bg2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Notizie Locali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20717" y="1067673"/>
            <a:ext cx="892328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u="sng" dirty="0" err="1"/>
              <a:t>scadenze</a:t>
            </a:r>
            <a:r>
              <a:rPr lang="en-US" b="1" u="sng" dirty="0"/>
              <a:t> </a:t>
            </a:r>
            <a:r>
              <a:rPr lang="en-US" b="1" u="sng" dirty="0" err="1"/>
              <a:t>cariche</a:t>
            </a:r>
            <a:r>
              <a:rPr lang="en-US" b="1" u="sng" dirty="0"/>
              <a:t> </a:t>
            </a:r>
            <a:r>
              <a:rPr lang="en-US" b="1" u="sng" dirty="0" err="1"/>
              <a:t>elettive</a:t>
            </a:r>
            <a:r>
              <a:rPr lang="en-US" b="1" u="sng" dirty="0"/>
              <a:t>:</a:t>
            </a:r>
          </a:p>
          <a:p>
            <a:endParaRPr lang="en-US" dirty="0"/>
          </a:p>
          <a:p>
            <a:r>
              <a:rPr lang="en-US" dirty="0" err="1"/>
              <a:t>rappresentante</a:t>
            </a:r>
            <a:r>
              <a:rPr lang="en-US" dirty="0"/>
              <a:t>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sicurezza</a:t>
            </a:r>
            <a:r>
              <a:rPr lang="en-US" dirty="0"/>
              <a:t> 12/01/2019</a:t>
            </a:r>
          </a:p>
          <a:p>
            <a:r>
              <a:rPr lang="en-US" dirty="0"/>
              <a:t>Augusto Leone</a:t>
            </a:r>
          </a:p>
          <a:p>
            <a:endParaRPr lang="en-US" dirty="0"/>
          </a:p>
          <a:p>
            <a:r>
              <a:rPr lang="en-US" dirty="0" err="1"/>
              <a:t>rappresentante</a:t>
            </a:r>
            <a:r>
              <a:rPr lang="en-US" dirty="0"/>
              <a:t> </a:t>
            </a:r>
            <a:r>
              <a:rPr lang="en-US" dirty="0" err="1"/>
              <a:t>personale</a:t>
            </a:r>
            <a:r>
              <a:rPr lang="en-US" dirty="0"/>
              <a:t> </a:t>
            </a:r>
            <a:r>
              <a:rPr lang="en-US" dirty="0" err="1"/>
              <a:t>tta</a:t>
            </a:r>
            <a:r>
              <a:rPr lang="en-US" dirty="0"/>
              <a:t> </a:t>
            </a:r>
            <a:r>
              <a:rPr lang="en-US" dirty="0" err="1"/>
              <a:t>scadenza</a:t>
            </a:r>
            <a:r>
              <a:rPr lang="en-US" dirty="0"/>
              <a:t> 23/06/2019 (</a:t>
            </a:r>
            <a:r>
              <a:rPr lang="en-US" dirty="0" err="1"/>
              <a:t>viscione</a:t>
            </a:r>
            <a:r>
              <a:rPr lang="en-US" dirty="0"/>
              <a:t> 1° </a:t>
            </a:r>
            <a:r>
              <a:rPr lang="en-US" dirty="0" err="1"/>
              <a:t>mandato</a:t>
            </a:r>
            <a:r>
              <a:rPr lang="en-US" dirty="0"/>
              <a:t>)</a:t>
            </a:r>
          </a:p>
          <a:p>
            <a:r>
              <a:rPr lang="en-US" dirty="0" err="1"/>
              <a:t>coordinatore</a:t>
            </a:r>
            <a:r>
              <a:rPr lang="en-US" dirty="0"/>
              <a:t> </a:t>
            </a:r>
            <a:r>
              <a:rPr lang="en-US" dirty="0" err="1"/>
              <a:t>gruppo</a:t>
            </a:r>
            <a:r>
              <a:rPr lang="en-US" dirty="0"/>
              <a:t> 3 </a:t>
            </a:r>
            <a:r>
              <a:rPr lang="en-US" dirty="0" err="1"/>
              <a:t>scadenza</a:t>
            </a:r>
            <a:r>
              <a:rPr lang="en-US" dirty="0"/>
              <a:t> 23/06/2019 camera 2° </a:t>
            </a:r>
            <a:r>
              <a:rPr lang="en-US" dirty="0" err="1"/>
              <a:t>mandato</a:t>
            </a:r>
            <a:endParaRPr lang="en-US" dirty="0"/>
          </a:p>
          <a:p>
            <a:r>
              <a:rPr lang="en-US" dirty="0" err="1"/>
              <a:t>coordinatore</a:t>
            </a:r>
            <a:r>
              <a:rPr lang="en-US" dirty="0"/>
              <a:t> </a:t>
            </a:r>
            <a:r>
              <a:rPr lang="en-US" dirty="0" err="1"/>
              <a:t>gruppo</a:t>
            </a:r>
            <a:r>
              <a:rPr lang="en-US" dirty="0"/>
              <a:t> 5 </a:t>
            </a:r>
            <a:r>
              <a:rPr lang="en-US" dirty="0" err="1"/>
              <a:t>scadenza</a:t>
            </a:r>
            <a:r>
              <a:rPr lang="en-US" dirty="0"/>
              <a:t> 23/06/2019 </a:t>
            </a:r>
            <a:r>
              <a:rPr lang="en-US" dirty="0" err="1"/>
              <a:t>giove</a:t>
            </a:r>
            <a:r>
              <a:rPr lang="en-US" dirty="0"/>
              <a:t> 2° </a:t>
            </a:r>
            <a:r>
              <a:rPr lang="en-US" dirty="0" err="1"/>
              <a:t>mandato</a:t>
            </a:r>
            <a:endParaRPr lang="en-US" dirty="0"/>
          </a:p>
          <a:p>
            <a:endParaRPr lang="en-US" dirty="0"/>
          </a:p>
          <a:p>
            <a:r>
              <a:rPr lang="en-US" dirty="0"/>
              <a:t>election day </a:t>
            </a:r>
            <a:r>
              <a:rPr lang="en-US" dirty="0" err="1"/>
              <a:t>sara</a:t>
            </a:r>
            <a:r>
              <a:rPr lang="en-US" dirty="0"/>
              <a:t>’ 25 </a:t>
            </a:r>
            <a:r>
              <a:rPr lang="en-US" dirty="0" err="1"/>
              <a:t>marzo</a:t>
            </a:r>
            <a:r>
              <a:rPr lang="en-US" dirty="0"/>
              <a:t>, </a:t>
            </a:r>
          </a:p>
          <a:p>
            <a:r>
              <a:rPr lang="en-US" dirty="0" err="1"/>
              <a:t>Iniziate</a:t>
            </a:r>
            <a:r>
              <a:rPr lang="en-US" dirty="0"/>
              <a:t> le procedure</a:t>
            </a:r>
          </a:p>
          <a:p>
            <a:endParaRPr lang="en-US" dirty="0"/>
          </a:p>
          <a:p>
            <a:r>
              <a:rPr lang="en-US" dirty="0" err="1"/>
              <a:t>commissione</a:t>
            </a:r>
            <a:endParaRPr lang="en-US" dirty="0"/>
          </a:p>
          <a:p>
            <a:r>
              <a:rPr lang="en-US" dirty="0"/>
              <a:t>Dario </a:t>
            </a:r>
            <a:r>
              <a:rPr lang="en-US" dirty="0" err="1"/>
              <a:t>Giove</a:t>
            </a:r>
            <a:endParaRPr lang="en-US" dirty="0"/>
          </a:p>
          <a:p>
            <a:r>
              <a:rPr lang="en-US" dirty="0"/>
              <a:t>Franco Camera</a:t>
            </a:r>
          </a:p>
          <a:p>
            <a:r>
              <a:rPr lang="en-US" dirty="0"/>
              <a:t>Anna Sala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1878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3663" y="0"/>
            <a:ext cx="7780337" cy="9255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>
                <a:ea typeface="+mj-ea"/>
                <a:cs typeface="+mj-cs"/>
              </a:rPr>
              <a:t>Notizie</a:t>
            </a:r>
            <a:r>
              <a:rPr lang="en-US" dirty="0">
                <a:ea typeface="+mj-ea"/>
                <a:cs typeface="+mj-cs"/>
              </a:rPr>
              <a:t> </a:t>
            </a:r>
            <a:r>
              <a:rPr lang="en-US" dirty="0" err="1">
                <a:ea typeface="+mj-ea"/>
                <a:cs typeface="+mj-cs"/>
              </a:rPr>
              <a:t>Locali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60036"/>
            <a:ext cx="9144000" cy="5933253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endParaRPr lang="en-US" dirty="0"/>
          </a:p>
          <a:p>
            <a:pPr>
              <a:defRPr/>
            </a:pPr>
            <a:r>
              <a:rPr lang="en-US" dirty="0" err="1"/>
              <a:t>Buoni</a:t>
            </a:r>
            <a:r>
              <a:rPr lang="en-US" dirty="0"/>
              <a:t> Pasto –</a:t>
            </a:r>
          </a:p>
          <a:p>
            <a:pPr>
              <a:defRPr/>
            </a:pPr>
            <a:r>
              <a:rPr lang="en-US" dirty="0"/>
              <a:t>A </a:t>
            </a:r>
            <a:r>
              <a:rPr lang="en-US" dirty="0" err="1"/>
              <a:t>ottobre</a:t>
            </a:r>
            <a:r>
              <a:rPr lang="en-US" dirty="0"/>
              <a:t> </a:t>
            </a:r>
            <a:r>
              <a:rPr lang="en-US" dirty="0" err="1"/>
              <a:t>aperta</a:t>
            </a:r>
            <a:r>
              <a:rPr lang="en-US" dirty="0"/>
              <a:t> per 4 </a:t>
            </a:r>
            <a:r>
              <a:rPr lang="en-US" dirty="0" err="1"/>
              <a:t>mesi</a:t>
            </a:r>
            <a:r>
              <a:rPr lang="en-US" dirty="0"/>
              <a:t> </a:t>
            </a:r>
            <a:r>
              <a:rPr lang="en-US" dirty="0" err="1"/>
              <a:t>convenzione</a:t>
            </a:r>
            <a:r>
              <a:rPr lang="en-US" dirty="0"/>
              <a:t> con EDENRED-ticket restaurant </a:t>
            </a:r>
            <a:r>
              <a:rPr lang="en-US" dirty="0" err="1"/>
              <a:t>cartaceo</a:t>
            </a:r>
            <a:endParaRPr lang="en-US" dirty="0"/>
          </a:p>
          <a:p>
            <a:pPr>
              <a:defRPr/>
            </a:pPr>
            <a:r>
              <a:rPr lang="en-US" dirty="0" err="1"/>
              <a:t>nuova</a:t>
            </a:r>
            <a:r>
              <a:rPr lang="en-US" dirty="0"/>
              <a:t> </a:t>
            </a:r>
            <a:r>
              <a:rPr lang="en-US" dirty="0" err="1"/>
              <a:t>gara</a:t>
            </a:r>
            <a:r>
              <a:rPr lang="en-US" dirty="0"/>
              <a:t> </a:t>
            </a:r>
            <a:r>
              <a:rPr lang="en-US" dirty="0" err="1"/>
              <a:t>consip</a:t>
            </a:r>
            <a:r>
              <a:rPr lang="en-US" dirty="0"/>
              <a:t> </a:t>
            </a:r>
            <a:r>
              <a:rPr lang="en-US" dirty="0" err="1"/>
              <a:t>nazionale</a:t>
            </a:r>
            <a:r>
              <a:rPr lang="en-US" dirty="0"/>
              <a:t>, per ticket </a:t>
            </a:r>
            <a:r>
              <a:rPr lang="en-US" dirty="0" err="1"/>
              <a:t>elettronici</a:t>
            </a:r>
            <a:r>
              <a:rPr lang="en-US" dirty="0"/>
              <a:t>, </a:t>
            </a:r>
            <a:r>
              <a:rPr lang="en-US" dirty="0" err="1"/>
              <a:t>vinta</a:t>
            </a:r>
            <a:r>
              <a:rPr lang="en-US" dirty="0"/>
              <a:t> da Day </a:t>
            </a:r>
            <a:r>
              <a:rPr lang="en-US" dirty="0" err="1"/>
              <a:t>Ristoservice</a:t>
            </a:r>
            <a:r>
              <a:rPr lang="en-US" dirty="0"/>
              <a:t>.</a:t>
            </a:r>
          </a:p>
          <a:p>
            <a:pPr>
              <a:defRPr/>
            </a:pPr>
            <a:r>
              <a:rPr lang="en-US" dirty="0" err="1"/>
              <a:t>Iniziata</a:t>
            </a:r>
            <a:r>
              <a:rPr lang="en-US" dirty="0"/>
              <a:t> </a:t>
            </a:r>
            <a:r>
              <a:rPr lang="en-US" dirty="0" err="1"/>
              <a:t>procedura</a:t>
            </a:r>
            <a:r>
              <a:rPr lang="en-US" dirty="0"/>
              <a:t>, </a:t>
            </a:r>
            <a:r>
              <a:rPr lang="en-US" dirty="0" err="1"/>
              <a:t>stiamo</a:t>
            </a:r>
            <a:r>
              <a:rPr lang="en-US" dirty="0"/>
              <a:t> </a:t>
            </a:r>
            <a:r>
              <a:rPr lang="en-US" dirty="0" err="1"/>
              <a:t>aspettando</a:t>
            </a:r>
            <a:r>
              <a:rPr lang="en-US" dirty="0"/>
              <a:t> la </a:t>
            </a:r>
            <a:r>
              <a:rPr lang="en-US" dirty="0" err="1"/>
              <a:t>consegna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tessere</a:t>
            </a:r>
            <a:r>
              <a:rPr lang="en-US" dirty="0"/>
              <a:t> </a:t>
            </a:r>
            <a:r>
              <a:rPr lang="en-US" dirty="0" err="1"/>
              <a:t>elettroniche</a:t>
            </a:r>
            <a:endParaRPr lang="en-US" dirty="0"/>
          </a:p>
          <a:p>
            <a:pPr>
              <a:defRPr/>
            </a:pPr>
            <a:r>
              <a:rPr lang="en-US" dirty="0"/>
              <a:t>A </a:t>
            </a:r>
            <a:r>
              <a:rPr lang="en-US" dirty="0" err="1"/>
              <a:t>febbraio</a:t>
            </a:r>
            <a:r>
              <a:rPr lang="en-US" dirty="0"/>
              <a:t> </a:t>
            </a:r>
            <a:r>
              <a:rPr lang="en-US" dirty="0" err="1"/>
              <a:t>ancora</a:t>
            </a:r>
            <a:r>
              <a:rPr lang="en-US" dirty="0"/>
              <a:t> </a:t>
            </a:r>
            <a:r>
              <a:rPr lang="en-US" dirty="0" err="1"/>
              <a:t>distribuzione</a:t>
            </a:r>
            <a:r>
              <a:rPr lang="en-US" dirty="0"/>
              <a:t> </a:t>
            </a:r>
            <a:r>
              <a:rPr lang="en-US" dirty="0" err="1"/>
              <a:t>dei</a:t>
            </a:r>
            <a:r>
              <a:rPr lang="en-US" dirty="0"/>
              <a:t> </a:t>
            </a:r>
            <a:r>
              <a:rPr lang="en-US" dirty="0" err="1"/>
              <a:t>cartacei</a:t>
            </a:r>
            <a:r>
              <a:rPr lang="en-US" dirty="0"/>
              <a:t> per </a:t>
            </a:r>
            <a:r>
              <a:rPr lang="en-US" dirty="0" err="1"/>
              <a:t>gli</a:t>
            </a:r>
            <a:r>
              <a:rPr lang="en-US" dirty="0"/>
              <a:t> staff.</a:t>
            </a:r>
          </a:p>
          <a:p>
            <a:pPr>
              <a:defRPr/>
            </a:pPr>
            <a:r>
              <a:rPr lang="en-US" dirty="0"/>
              <a:t>I </a:t>
            </a:r>
            <a:r>
              <a:rPr lang="en-US" dirty="0" err="1"/>
              <a:t>buoni</a:t>
            </a:r>
            <a:r>
              <a:rPr lang="en-US" dirty="0"/>
              <a:t> qui ticket da </a:t>
            </a:r>
            <a:r>
              <a:rPr lang="en-US" dirty="0" err="1"/>
              <a:t>sostituire</a:t>
            </a:r>
            <a:r>
              <a:rPr lang="en-US" dirty="0"/>
              <a:t>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stati</a:t>
            </a:r>
            <a:r>
              <a:rPr lang="en-US" dirty="0"/>
              <a:t> </a:t>
            </a:r>
            <a:r>
              <a:rPr lang="en-US" dirty="0" err="1"/>
              <a:t>ordinati</a:t>
            </a:r>
            <a:r>
              <a:rPr lang="en-US" dirty="0"/>
              <a:t>.</a:t>
            </a:r>
          </a:p>
          <a:p>
            <a:pPr>
              <a:defRPr/>
            </a:pPr>
            <a:endParaRPr lang="en-US" b="1" dirty="0"/>
          </a:p>
          <a:p>
            <a:pPr>
              <a:defRPr/>
            </a:pPr>
            <a:r>
              <a:rPr lang="en-US" dirty="0" err="1"/>
              <a:t>Trasferimento</a:t>
            </a:r>
            <a:r>
              <a:rPr lang="en-US" dirty="0"/>
              <a:t> Centro </a:t>
            </a:r>
            <a:r>
              <a:rPr lang="en-US" dirty="0" err="1"/>
              <a:t>Calcolo</a:t>
            </a:r>
            <a:endParaRPr lang="en-US" dirty="0"/>
          </a:p>
          <a:p>
            <a:pPr>
              <a:defRPr/>
            </a:pPr>
            <a:r>
              <a:rPr lang="en-US" dirty="0" err="1"/>
              <a:t>Completato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trasferimento</a:t>
            </a:r>
            <a:r>
              <a:rPr lang="en-US" dirty="0"/>
              <a:t> </a:t>
            </a:r>
            <a:r>
              <a:rPr lang="en-US" dirty="0" err="1"/>
              <a:t>delle</a:t>
            </a:r>
            <a:r>
              <a:rPr lang="en-US" dirty="0"/>
              <a:t> </a:t>
            </a:r>
            <a:r>
              <a:rPr lang="en-US" dirty="0" err="1"/>
              <a:t>apparecchiature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nuova</a:t>
            </a:r>
            <a:r>
              <a:rPr lang="en-US" dirty="0"/>
              <a:t> </a:t>
            </a:r>
            <a:r>
              <a:rPr lang="en-US" dirty="0" err="1"/>
              <a:t>sala</a:t>
            </a:r>
            <a:endParaRPr lang="en-US" dirty="0"/>
          </a:p>
          <a:p>
            <a:pPr>
              <a:defRPr/>
            </a:pPr>
            <a:r>
              <a:rPr lang="en-US" dirty="0"/>
              <a:t>I </a:t>
            </a:r>
            <a:r>
              <a:rPr lang="en-US" dirty="0" err="1"/>
              <a:t>vecchi</a:t>
            </a:r>
            <a:r>
              <a:rPr lang="en-US" dirty="0"/>
              <a:t> tower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rimasti</a:t>
            </a:r>
            <a:r>
              <a:rPr lang="en-US" dirty="0"/>
              <a:t> in </a:t>
            </a:r>
            <a:r>
              <a:rPr lang="en-US" dirty="0" err="1"/>
              <a:t>una</a:t>
            </a:r>
            <a:r>
              <a:rPr lang="en-US" dirty="0"/>
              <a:t> zona del </a:t>
            </a:r>
            <a:r>
              <a:rPr lang="en-US" dirty="0" err="1"/>
              <a:t>vecchia</a:t>
            </a:r>
            <a:r>
              <a:rPr lang="en-US" dirty="0"/>
              <a:t> </a:t>
            </a:r>
            <a:r>
              <a:rPr lang="en-US" dirty="0" err="1"/>
              <a:t>sala</a:t>
            </a:r>
            <a:r>
              <a:rPr lang="en-US" dirty="0"/>
              <a:t> in </a:t>
            </a:r>
            <a:r>
              <a:rPr lang="en-US" dirty="0" err="1"/>
              <a:t>attesa</a:t>
            </a:r>
            <a:r>
              <a:rPr lang="en-US" dirty="0"/>
              <a:t> di </a:t>
            </a:r>
            <a:r>
              <a:rPr lang="en-US" dirty="0" err="1"/>
              <a:t>dismissione</a:t>
            </a:r>
            <a:endParaRPr lang="en-US" dirty="0"/>
          </a:p>
          <a:p>
            <a:pPr>
              <a:defRPr/>
            </a:pPr>
            <a:r>
              <a:rPr lang="en-US" dirty="0"/>
              <a:t>In </a:t>
            </a:r>
            <a:r>
              <a:rPr lang="en-US" dirty="0" err="1"/>
              <a:t>corso</a:t>
            </a:r>
            <a:r>
              <a:rPr lang="en-US" dirty="0"/>
              <a:t> </a:t>
            </a:r>
            <a:r>
              <a:rPr lang="en-US" dirty="0" err="1"/>
              <a:t>preparazione</a:t>
            </a:r>
            <a:r>
              <a:rPr lang="en-US" dirty="0"/>
              <a:t> </a:t>
            </a:r>
            <a:r>
              <a:rPr lang="en-US" dirty="0" err="1"/>
              <a:t>nuova</a:t>
            </a:r>
            <a:r>
              <a:rPr lang="en-US" dirty="0"/>
              <a:t> zona </a:t>
            </a:r>
            <a:r>
              <a:rPr lang="en-US" dirty="0" err="1"/>
              <a:t>archivio</a:t>
            </a:r>
            <a:r>
              <a:rPr lang="en-US" dirty="0"/>
              <a:t> per </a:t>
            </a:r>
            <a:r>
              <a:rPr lang="en-US" dirty="0" err="1"/>
              <a:t>liberare</a:t>
            </a:r>
            <a:r>
              <a:rPr lang="en-US" dirty="0"/>
              <a:t> </a:t>
            </a:r>
            <a:r>
              <a:rPr lang="en-US" dirty="0" err="1"/>
              <a:t>spazio</a:t>
            </a:r>
            <a:r>
              <a:rPr lang="en-US" dirty="0"/>
              <a:t> </a:t>
            </a:r>
            <a:r>
              <a:rPr lang="en-US" dirty="0" err="1"/>
              <a:t>vicino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camera </a:t>
            </a:r>
            <a:r>
              <a:rPr lang="en-US" dirty="0" err="1"/>
              <a:t>pulita</a:t>
            </a:r>
            <a:endParaRPr lang="en-US" dirty="0"/>
          </a:p>
          <a:p>
            <a:pPr marL="0" indent="0">
              <a:buNone/>
              <a:defRPr/>
            </a:pPr>
            <a:endParaRPr lang="en-US" dirty="0"/>
          </a:p>
        </p:txBody>
      </p:sp>
      <p:sp>
        <p:nvSpPr>
          <p:cNvPr id="18435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it-IT"/>
              <a:t>Venerdi' 8 Febbraio 2019</a:t>
            </a:r>
            <a:endParaRPr lang="en-US"/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EF78EE7-C8B6-324D-88C1-0447B0453FF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/>
          </a:p>
        </p:txBody>
      </p:sp>
      <p:sp>
        <p:nvSpPr>
          <p:cNvPr id="4" name="AutoShape 2" descr="isultati immagini per mazzo fiori"/>
          <p:cNvSpPr>
            <a:spLocks noChangeAspect="1" noChangeArrowheads="1"/>
          </p:cNvSpPr>
          <p:nvPr/>
        </p:nvSpPr>
        <p:spPr bwMode="auto">
          <a:xfrm>
            <a:off x="0" y="0"/>
            <a:ext cx="828675" cy="857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isultati immagini per mazzo fiori"/>
          <p:cNvSpPr>
            <a:spLocks noChangeAspect="1" noChangeArrowheads="1"/>
          </p:cNvSpPr>
          <p:nvPr/>
        </p:nvSpPr>
        <p:spPr bwMode="auto">
          <a:xfrm>
            <a:off x="152400" y="152400"/>
            <a:ext cx="828675" cy="857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ata:image/jpeg;base64,/9j/4AAQSkZJRgABAQAAAQABAAD/2wCEAAkGBwgHBgkIBwgKCgkLDRYPDQwMDRsUFRAWIB0iIiAdHx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51998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3663" y="0"/>
            <a:ext cx="7780337" cy="92551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>
                <a:ea typeface="+mj-ea"/>
                <a:cs typeface="+mj-cs"/>
              </a:rPr>
              <a:t>Notizie</a:t>
            </a:r>
            <a:r>
              <a:rPr lang="en-US" dirty="0">
                <a:ea typeface="+mj-ea"/>
                <a:cs typeface="+mj-cs"/>
              </a:rPr>
              <a:t> </a:t>
            </a:r>
            <a:r>
              <a:rPr lang="en-US" dirty="0" err="1">
                <a:ea typeface="+mj-ea"/>
                <a:cs typeface="+mj-cs"/>
              </a:rPr>
              <a:t>Locali</a:t>
            </a:r>
            <a:endParaRPr lang="en-US" dirty="0">
              <a:ea typeface="+mj-ea"/>
              <a:cs typeface="+mj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60036"/>
            <a:ext cx="9144000" cy="5933253"/>
          </a:xfrm>
        </p:spPr>
        <p:txBody>
          <a:bodyPr rtlCol="0">
            <a:normAutofit/>
          </a:bodyPr>
          <a:lstStyle/>
          <a:p>
            <a:pPr marL="0" indent="0">
              <a:buNone/>
              <a:defRPr/>
            </a:pPr>
            <a:endParaRPr lang="en-US" dirty="0"/>
          </a:p>
          <a:p>
            <a:pPr marL="274320" lvl="1" indent="0">
              <a:buNone/>
            </a:pPr>
            <a:r>
              <a:rPr lang="en-US" dirty="0" err="1"/>
              <a:t>Chiusure</a:t>
            </a:r>
            <a:r>
              <a:rPr lang="en-US" dirty="0"/>
              <a:t> </a:t>
            </a:r>
            <a:r>
              <a:rPr lang="en-US" dirty="0" err="1"/>
              <a:t>obbligatorie</a:t>
            </a:r>
            <a:r>
              <a:rPr lang="en-US" dirty="0"/>
              <a:t>  -  </a:t>
            </a:r>
            <a:r>
              <a:rPr lang="en-US" dirty="0" err="1"/>
              <a:t>giornate</a:t>
            </a:r>
            <a:r>
              <a:rPr lang="en-US" dirty="0"/>
              <a:t> </a:t>
            </a:r>
            <a:r>
              <a:rPr lang="en-US" dirty="0" err="1"/>
              <a:t>chiusura</a:t>
            </a:r>
            <a:r>
              <a:rPr lang="en-US" dirty="0"/>
              <a:t> UNIMI </a:t>
            </a:r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r>
              <a:rPr lang="en-US" dirty="0" err="1"/>
              <a:t>Venerdi</a:t>
            </a:r>
            <a:r>
              <a:rPr lang="en-US" dirty="0"/>
              <a:t>’ 26 </a:t>
            </a:r>
            <a:r>
              <a:rPr lang="en-US" dirty="0" err="1"/>
              <a:t>Aprile</a:t>
            </a:r>
            <a:r>
              <a:rPr lang="en-US" dirty="0"/>
              <a:t>  - (</a:t>
            </a:r>
            <a:r>
              <a:rPr lang="en-US" dirty="0" err="1"/>
              <a:t>Pasqua</a:t>
            </a:r>
            <a:r>
              <a:rPr lang="en-US" dirty="0"/>
              <a:t> 20 </a:t>
            </a:r>
            <a:r>
              <a:rPr lang="en-US" dirty="0" err="1"/>
              <a:t>Aprile</a:t>
            </a:r>
            <a:r>
              <a:rPr lang="en-US" dirty="0"/>
              <a:t>)</a:t>
            </a:r>
          </a:p>
          <a:p>
            <a:pPr marL="274320" lvl="1" indent="0">
              <a:buNone/>
            </a:pPr>
            <a:r>
              <a:rPr lang="en-US" dirty="0"/>
              <a:t>12-16 Agosto</a:t>
            </a:r>
          </a:p>
          <a:p>
            <a:pPr marL="274320" lvl="1" indent="0">
              <a:buNone/>
            </a:pPr>
            <a:r>
              <a:rPr lang="en-US" dirty="0" err="1"/>
              <a:t>Martedi</a:t>
            </a:r>
            <a:r>
              <a:rPr lang="en-US" dirty="0"/>
              <a:t> 24 </a:t>
            </a:r>
            <a:r>
              <a:rPr lang="en-US" dirty="0" err="1"/>
              <a:t>Dicembre</a:t>
            </a:r>
            <a:r>
              <a:rPr lang="en-US" dirty="0"/>
              <a:t> e </a:t>
            </a:r>
            <a:r>
              <a:rPr lang="en-US" dirty="0" err="1"/>
              <a:t>Venerdi</a:t>
            </a:r>
            <a:r>
              <a:rPr lang="en-US" dirty="0"/>
              <a:t>’ 27 </a:t>
            </a:r>
            <a:r>
              <a:rPr lang="en-US" dirty="0" err="1"/>
              <a:t>Dicembre</a:t>
            </a:r>
            <a:endParaRPr lang="en-US" dirty="0"/>
          </a:p>
          <a:p>
            <a:pPr marL="274320" lvl="1" indent="0">
              <a:buNone/>
            </a:pPr>
            <a:endParaRPr lang="en-US" dirty="0"/>
          </a:p>
          <a:p>
            <a:pPr marL="274320" lvl="1" indent="0">
              <a:buNone/>
            </a:pPr>
            <a:endParaRPr lang="en-US" dirty="0"/>
          </a:p>
        </p:txBody>
      </p:sp>
      <p:sp>
        <p:nvSpPr>
          <p:cNvPr id="18435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it-IT"/>
              <a:t>Venerdi' 8 Febbraio 2019</a:t>
            </a:r>
            <a:endParaRPr lang="en-US"/>
          </a:p>
        </p:txBody>
      </p:sp>
      <p:sp>
        <p:nvSpPr>
          <p:cNvPr id="18436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AEF78EE7-C8B6-324D-88C1-0447B0453FF0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/>
          </a:p>
        </p:txBody>
      </p:sp>
      <p:sp>
        <p:nvSpPr>
          <p:cNvPr id="4" name="AutoShape 2" descr="isultati immagini per mazzo fiori"/>
          <p:cNvSpPr>
            <a:spLocks noChangeAspect="1" noChangeArrowheads="1"/>
          </p:cNvSpPr>
          <p:nvPr/>
        </p:nvSpPr>
        <p:spPr bwMode="auto">
          <a:xfrm>
            <a:off x="0" y="0"/>
            <a:ext cx="828675" cy="857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AutoShape 4" descr="isultati immagini per mazzo fiori"/>
          <p:cNvSpPr>
            <a:spLocks noChangeAspect="1" noChangeArrowheads="1"/>
          </p:cNvSpPr>
          <p:nvPr/>
        </p:nvSpPr>
        <p:spPr bwMode="auto">
          <a:xfrm>
            <a:off x="152400" y="152400"/>
            <a:ext cx="828675" cy="8572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6" descr="ata:image/jpeg;base64,/9j/4AAQSkZJRgABAQAAAQABAAD/2wCEAAkGBwgHBgkIBwgKCgkLDRYPDQwMDRsUFRAWIB0iIiAdHx"/>
          <p:cNvSpPr>
            <a:spLocks noChangeAspect="1" noChangeArrowheads="1"/>
          </p:cNvSpPr>
          <p:nvPr/>
        </p:nvSpPr>
        <p:spPr bwMode="auto">
          <a:xfrm>
            <a:off x="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06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 </a:t>
            </a:r>
            <a:r>
              <a:rPr lang="en-US" dirty="0" err="1"/>
              <a:t>scorta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00422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Notizie</a:t>
            </a:r>
            <a:r>
              <a:rPr lang="en-US" dirty="0"/>
              <a:t> </a:t>
            </a:r>
            <a:r>
              <a:rPr lang="en-US" dirty="0" err="1"/>
              <a:t>Locali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24747"/>
            <a:ext cx="9144000" cy="5933253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endParaRPr lang="en-US" dirty="0">
              <a:solidFill>
                <a:schemeClr val="tx1"/>
              </a:solidFill>
              <a:sym typeface="Wingdings"/>
            </a:endParaRPr>
          </a:p>
          <a:p>
            <a:pPr marL="274320" lvl="1" indent="0">
              <a:buNone/>
            </a:pPr>
            <a:endParaRPr lang="en-US" b="1" dirty="0">
              <a:solidFill>
                <a:schemeClr val="tx1"/>
              </a:solidFill>
            </a:endParaRPr>
          </a:p>
          <a:p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364029" y="0"/>
            <a:ext cx="7779970" cy="924747"/>
          </a:xfrm>
          <a:prstGeom prst="rect">
            <a:avLst/>
          </a:prstGeom>
          <a:solidFill>
            <a:schemeClr val="bg2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Notizie Locali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78372" y="1135117"/>
            <a:ext cx="824536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Novita’ </a:t>
            </a:r>
            <a:r>
              <a:rPr lang="en-US" dirty="0" err="1"/>
              <a:t>su</a:t>
            </a:r>
            <a:r>
              <a:rPr lang="en-US" dirty="0"/>
              <a:t> campus expo</a:t>
            </a:r>
          </a:p>
          <a:p>
            <a:endParaRPr lang="en-US" dirty="0"/>
          </a:p>
          <a:p>
            <a:r>
              <a:rPr lang="en-US" dirty="0" err="1"/>
              <a:t>Incontro</a:t>
            </a:r>
            <a:r>
              <a:rPr lang="en-US" dirty="0"/>
              <a:t> </a:t>
            </a:r>
            <a:r>
              <a:rPr lang="en-US" dirty="0" err="1"/>
              <a:t>Rettore</a:t>
            </a:r>
            <a:r>
              <a:rPr lang="en-US" dirty="0"/>
              <a:t> </a:t>
            </a:r>
            <a:r>
              <a:rPr lang="en-US" dirty="0" err="1"/>
              <a:t>Unimi</a:t>
            </a:r>
            <a:r>
              <a:rPr lang="en-US" dirty="0"/>
              <a:t> Elio </a:t>
            </a:r>
            <a:r>
              <a:rPr lang="en-US" dirty="0" err="1"/>
              <a:t>Franzini</a:t>
            </a:r>
            <a:r>
              <a:rPr lang="en-US" dirty="0"/>
              <a:t> con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personale</a:t>
            </a:r>
            <a:r>
              <a:rPr lang="en-US" dirty="0"/>
              <a:t> </a:t>
            </a:r>
            <a:r>
              <a:rPr lang="en-US" dirty="0" err="1"/>
              <a:t>Dipartimento</a:t>
            </a:r>
            <a:r>
              <a:rPr lang="en-US" dirty="0"/>
              <a:t> 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rappresentanti</a:t>
            </a:r>
            <a:r>
              <a:rPr lang="en-US" dirty="0"/>
              <a:t> INFN</a:t>
            </a:r>
          </a:p>
          <a:p>
            <a:endParaRPr lang="en-US" dirty="0"/>
          </a:p>
          <a:p>
            <a:r>
              <a:rPr lang="en-US" dirty="0" err="1"/>
              <a:t>Entro</a:t>
            </a:r>
            <a:r>
              <a:rPr lang="en-US" dirty="0"/>
              <a:t> 6 </a:t>
            </a:r>
            <a:r>
              <a:rPr lang="en-US" dirty="0" err="1"/>
              <a:t>mesi</a:t>
            </a:r>
            <a:r>
              <a:rPr lang="en-US" dirty="0"/>
              <a:t> </a:t>
            </a:r>
            <a:r>
              <a:rPr lang="en-US" dirty="0" err="1"/>
              <a:t>completare</a:t>
            </a:r>
            <a:r>
              <a:rPr lang="en-US" dirty="0"/>
              <a:t> le </a:t>
            </a:r>
            <a:r>
              <a:rPr lang="en-US" dirty="0" err="1"/>
              <a:t>specifiche</a:t>
            </a:r>
            <a:r>
              <a:rPr lang="en-US" dirty="0"/>
              <a:t> di </a:t>
            </a:r>
            <a:r>
              <a:rPr lang="en-US" dirty="0" err="1"/>
              <a:t>progetto</a:t>
            </a:r>
            <a:r>
              <a:rPr lang="en-US" dirty="0"/>
              <a:t> e </a:t>
            </a:r>
            <a:r>
              <a:rPr lang="en-US" dirty="0" err="1"/>
              <a:t>aprire</a:t>
            </a:r>
            <a:r>
              <a:rPr lang="en-US" dirty="0"/>
              <a:t> </a:t>
            </a:r>
            <a:r>
              <a:rPr lang="en-US" dirty="0" err="1"/>
              <a:t>bando</a:t>
            </a:r>
            <a:r>
              <a:rPr lang="en-US" dirty="0"/>
              <a:t> per </a:t>
            </a:r>
            <a:r>
              <a:rPr lang="en-US" dirty="0" err="1"/>
              <a:t>progetto</a:t>
            </a:r>
            <a:r>
              <a:rPr lang="en-US" dirty="0"/>
              <a:t> </a:t>
            </a:r>
            <a:r>
              <a:rPr lang="en-US" dirty="0" err="1"/>
              <a:t>esecutivo</a:t>
            </a:r>
            <a:endParaRPr lang="en-US" dirty="0"/>
          </a:p>
          <a:p>
            <a:r>
              <a:rPr lang="en-US" dirty="0"/>
              <a:t>Un </a:t>
            </a:r>
            <a:r>
              <a:rPr lang="en-US" dirty="0" err="1"/>
              <a:t>altro</a:t>
            </a:r>
            <a:r>
              <a:rPr lang="en-US" dirty="0"/>
              <a:t> anno per </a:t>
            </a:r>
            <a:r>
              <a:rPr lang="en-US" dirty="0" err="1"/>
              <a:t>avere</a:t>
            </a:r>
            <a:r>
              <a:rPr lang="en-US" dirty="0"/>
              <a:t> </a:t>
            </a:r>
            <a:r>
              <a:rPr lang="en-US" dirty="0" err="1"/>
              <a:t>progetto</a:t>
            </a:r>
            <a:r>
              <a:rPr lang="en-US" dirty="0"/>
              <a:t> </a:t>
            </a:r>
            <a:r>
              <a:rPr lang="en-US" dirty="0" err="1"/>
              <a:t>esecutivo</a:t>
            </a:r>
            <a:endParaRPr lang="en-US" dirty="0"/>
          </a:p>
          <a:p>
            <a:r>
              <a:rPr lang="en-US" dirty="0" err="1"/>
              <a:t>Chiede</a:t>
            </a:r>
            <a:r>
              <a:rPr lang="en-US" dirty="0"/>
              <a:t> di </a:t>
            </a:r>
            <a:r>
              <a:rPr lang="en-US" dirty="0" err="1"/>
              <a:t>definire</a:t>
            </a:r>
            <a:r>
              <a:rPr lang="en-US" dirty="0"/>
              <a:t> </a:t>
            </a:r>
            <a:r>
              <a:rPr lang="en-US" dirty="0" err="1"/>
              <a:t>meglio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progetto</a:t>
            </a:r>
            <a:r>
              <a:rPr lang="en-US" dirty="0"/>
              <a:t> </a:t>
            </a:r>
            <a:r>
              <a:rPr lang="en-US" dirty="0" err="1"/>
              <a:t>scientifico</a:t>
            </a:r>
            <a:r>
              <a:rPr lang="en-US" dirty="0"/>
              <a:t> per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nuovo</a:t>
            </a:r>
            <a:r>
              <a:rPr lang="en-US" dirty="0"/>
              <a:t> campus</a:t>
            </a:r>
          </a:p>
          <a:p>
            <a:endParaRPr lang="en-US" dirty="0"/>
          </a:p>
          <a:p>
            <a:r>
              <a:rPr lang="en-US" dirty="0"/>
              <a:t>Le </a:t>
            </a:r>
            <a:r>
              <a:rPr lang="en-US" dirty="0" err="1"/>
              <a:t>risorse</a:t>
            </a:r>
            <a:r>
              <a:rPr lang="en-US" dirty="0"/>
              <a:t> per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trasferimento</a:t>
            </a:r>
            <a:r>
              <a:rPr lang="en-US" dirty="0"/>
              <a:t> a EXPO </a:t>
            </a:r>
            <a:r>
              <a:rPr lang="en-US" dirty="0" err="1"/>
              <a:t>sono</a:t>
            </a:r>
            <a:r>
              <a:rPr lang="en-US" dirty="0"/>
              <a:t> </a:t>
            </a:r>
            <a:r>
              <a:rPr lang="en-US" dirty="0" err="1"/>
              <a:t>garantite</a:t>
            </a:r>
            <a:r>
              <a:rPr lang="en-US" dirty="0"/>
              <a:t> </a:t>
            </a:r>
            <a:r>
              <a:rPr lang="en-US" dirty="0" err="1"/>
              <a:t>nell</a:t>
            </a:r>
            <a:r>
              <a:rPr lang="en-US" dirty="0"/>
              <a:t> </a:t>
            </a:r>
            <a:r>
              <a:rPr lang="en-US" dirty="0" err="1"/>
              <a:t>hp</a:t>
            </a:r>
            <a:r>
              <a:rPr lang="en-US" dirty="0"/>
              <a:t> </a:t>
            </a:r>
            <a:r>
              <a:rPr lang="en-US" dirty="0" err="1"/>
              <a:t>che</a:t>
            </a:r>
            <a:r>
              <a:rPr lang="en-US" dirty="0"/>
              <a:t> </a:t>
            </a:r>
            <a:r>
              <a:rPr lang="en-US" dirty="0" err="1"/>
              <a:t>citta</a:t>
            </a:r>
            <a:r>
              <a:rPr lang="en-US" dirty="0"/>
              <a:t>’ </a:t>
            </a:r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venga</a:t>
            </a:r>
            <a:r>
              <a:rPr lang="en-US" dirty="0"/>
              <a:t> </a:t>
            </a:r>
            <a:r>
              <a:rPr lang="en-US" dirty="0" err="1"/>
              <a:t>chiusa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dirty="0" err="1"/>
              <a:t>Permanenza</a:t>
            </a:r>
            <a:r>
              <a:rPr lang="en-US" dirty="0"/>
              <a:t> di un </a:t>
            </a:r>
            <a:r>
              <a:rPr lang="en-US" dirty="0" err="1"/>
              <a:t>nucleo</a:t>
            </a:r>
            <a:r>
              <a:rPr lang="en-US" dirty="0"/>
              <a:t> di </a:t>
            </a:r>
            <a:r>
              <a:rPr lang="en-US" dirty="0" err="1"/>
              <a:t>dipartimenti</a:t>
            </a:r>
            <a:r>
              <a:rPr lang="en-US" dirty="0"/>
              <a:t> a </a:t>
            </a:r>
            <a:r>
              <a:rPr lang="en-US" dirty="0" err="1"/>
              <a:t>citta</a:t>
            </a:r>
            <a:r>
              <a:rPr lang="en-US" dirty="0"/>
              <a:t>’ </a:t>
            </a:r>
            <a:r>
              <a:rPr lang="en-US" dirty="0" err="1"/>
              <a:t>studi</a:t>
            </a:r>
            <a:r>
              <a:rPr lang="en-US" dirty="0"/>
              <a:t> solo se ci </a:t>
            </a:r>
            <a:r>
              <a:rPr lang="en-US" dirty="0" err="1"/>
              <a:t>sara</a:t>
            </a:r>
            <a:r>
              <a:rPr lang="en-US" dirty="0"/>
              <a:t>’ un </a:t>
            </a:r>
            <a:r>
              <a:rPr lang="en-US" dirty="0" err="1"/>
              <a:t>progetto</a:t>
            </a:r>
            <a:r>
              <a:rPr lang="en-US" dirty="0"/>
              <a:t> </a:t>
            </a:r>
            <a:r>
              <a:rPr lang="en-US" dirty="0" err="1"/>
              <a:t>scientifico</a:t>
            </a:r>
            <a:r>
              <a:rPr lang="en-US" dirty="0"/>
              <a:t> e se ci </a:t>
            </a:r>
            <a:r>
              <a:rPr lang="en-US" dirty="0" err="1"/>
              <a:t>saranno</a:t>
            </a:r>
            <a:r>
              <a:rPr lang="en-US" dirty="0"/>
              <a:t> le </a:t>
            </a:r>
            <a:r>
              <a:rPr lang="en-US" dirty="0" err="1"/>
              <a:t>risorse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07696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Notizie</a:t>
            </a:r>
            <a:r>
              <a:rPr lang="en-US" dirty="0"/>
              <a:t> </a:t>
            </a:r>
            <a:r>
              <a:rPr lang="en-US" dirty="0" err="1"/>
              <a:t>Locali</a:t>
            </a:r>
            <a:r>
              <a:rPr lang="en-US" dirty="0"/>
              <a:t>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50726"/>
            <a:ext cx="9144000" cy="3969637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marL="274320" lvl="1" indent="0">
              <a:buNone/>
            </a:pPr>
            <a:r>
              <a:rPr lang="en-US" dirty="0" err="1">
                <a:solidFill>
                  <a:schemeClr val="tx1"/>
                </a:solidFill>
              </a:rPr>
              <a:t>Dalla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stampa</a:t>
            </a:r>
            <a:endParaRPr lang="en-US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Via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libera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definitivo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al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decreto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che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attua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la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riforma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Madia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.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L’assenteista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pagherà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anche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i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danni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all’immagine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dell’ufficio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, la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sanzione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legata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dal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clamore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del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caso</a:t>
            </a:r>
            <a:endParaRPr lang="en-US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274320" lvl="1" indent="0">
              <a:buNone/>
            </a:pP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Furbetti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del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cartellino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,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sospensione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immediata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e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licenziamento</a:t>
            </a:r>
            <a:r>
              <a:rPr lang="en-US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veloce</a:t>
            </a:r>
            <a:endParaRPr lang="en-US" b="1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274320" lvl="1" indent="0">
              <a:buNone/>
            </a:pPr>
            <a:endParaRPr lang="en-US" dirty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pPr marL="274320" lvl="1" indent="0">
              <a:buNone/>
            </a:pPr>
            <a:r>
              <a:rPr lang="en-US" dirty="0" err="1">
                <a:solidFill>
                  <a:schemeClr val="tx1"/>
                </a:solidFill>
              </a:rPr>
              <a:t>Ricordo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Buone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pratiche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timbratura</a:t>
            </a:r>
            <a:endParaRPr lang="en-US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err="1">
                <a:solidFill>
                  <a:schemeClr val="tx1"/>
                </a:solidFill>
              </a:rPr>
              <a:t>Inasprimento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controlli</a:t>
            </a:r>
            <a:r>
              <a:rPr lang="en-US" dirty="0">
                <a:solidFill>
                  <a:schemeClr val="tx1"/>
                </a:solidFill>
              </a:rPr>
              <a:t> e </a:t>
            </a:r>
            <a:r>
              <a:rPr lang="en-US" dirty="0" err="1">
                <a:solidFill>
                  <a:schemeClr val="tx1"/>
                </a:solidFill>
              </a:rPr>
              <a:t>sanzioni</a:t>
            </a:r>
            <a:r>
              <a:rPr lang="en-US" dirty="0">
                <a:solidFill>
                  <a:schemeClr val="tx1"/>
                </a:solidFill>
              </a:rPr>
              <a:t> se le </a:t>
            </a:r>
            <a:r>
              <a:rPr lang="en-US" dirty="0" err="1">
                <a:solidFill>
                  <a:schemeClr val="tx1"/>
                </a:solidFill>
              </a:rPr>
              <a:t>persone</a:t>
            </a:r>
            <a:r>
              <a:rPr lang="en-US" dirty="0">
                <a:solidFill>
                  <a:schemeClr val="tx1"/>
                </a:solidFill>
              </a:rPr>
              <a:t> non </a:t>
            </a:r>
            <a:r>
              <a:rPr lang="en-US" dirty="0" err="1">
                <a:solidFill>
                  <a:schemeClr val="tx1"/>
                </a:solidFill>
              </a:rPr>
              <a:t>sono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trovate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luogo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lavoro</a:t>
            </a:r>
            <a:endParaRPr lang="en-US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>
                <a:solidFill>
                  <a:schemeClr val="tx1"/>
                </a:solidFill>
              </a:rPr>
              <a:t>Se </a:t>
            </a:r>
            <a:r>
              <a:rPr lang="en-US" dirty="0" err="1">
                <a:solidFill>
                  <a:schemeClr val="tx1"/>
                </a:solidFill>
              </a:rPr>
              <a:t>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esce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locali</a:t>
            </a:r>
            <a:r>
              <a:rPr lang="en-US" dirty="0">
                <a:solidFill>
                  <a:schemeClr val="tx1"/>
                </a:solidFill>
              </a:rPr>
              <a:t> del </a:t>
            </a:r>
            <a:r>
              <a:rPr lang="en-US" dirty="0" err="1">
                <a:solidFill>
                  <a:schemeClr val="tx1"/>
                </a:solidFill>
              </a:rPr>
              <a:t>Dipartimento</a:t>
            </a:r>
            <a:r>
              <a:rPr lang="en-US" dirty="0">
                <a:solidFill>
                  <a:schemeClr val="tx1"/>
                </a:solidFill>
              </a:rPr>
              <a:t> o del LASA , </a:t>
            </a:r>
            <a:r>
              <a:rPr lang="en-US" dirty="0" err="1">
                <a:solidFill>
                  <a:schemeClr val="tx1"/>
                </a:solidFill>
              </a:rPr>
              <a:t>anche</a:t>
            </a:r>
            <a:r>
              <a:rPr lang="en-US" dirty="0">
                <a:solidFill>
                  <a:schemeClr val="tx1"/>
                </a:solidFill>
              </a:rPr>
              <a:t> per </a:t>
            </a:r>
            <a:r>
              <a:rPr lang="en-US" dirty="0" err="1">
                <a:solidFill>
                  <a:schemeClr val="tx1"/>
                </a:solidFill>
              </a:rPr>
              <a:t>delle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commissioni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servizio</a:t>
            </a:r>
            <a:r>
              <a:rPr lang="en-US" dirty="0">
                <a:solidFill>
                  <a:schemeClr val="tx1"/>
                </a:solidFill>
              </a:rPr>
              <a:t> o per </a:t>
            </a:r>
            <a:r>
              <a:rPr lang="en-US" dirty="0" err="1">
                <a:solidFill>
                  <a:schemeClr val="tx1"/>
                </a:solidFill>
              </a:rPr>
              <a:t>trasferimenti</a:t>
            </a:r>
            <a:r>
              <a:rPr lang="en-US" dirty="0">
                <a:solidFill>
                  <a:schemeClr val="tx1"/>
                </a:solidFill>
              </a:rPr>
              <a:t> da e per LASA </a:t>
            </a:r>
            <a:r>
              <a:rPr lang="en-US" dirty="0" err="1">
                <a:solidFill>
                  <a:schemeClr val="tx1"/>
                </a:solidFill>
              </a:rPr>
              <a:t>occorre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timbrare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uscita</a:t>
            </a:r>
            <a:r>
              <a:rPr lang="en-US" dirty="0">
                <a:solidFill>
                  <a:schemeClr val="tx1"/>
                </a:solidFill>
              </a:rPr>
              <a:t> e </a:t>
            </a:r>
            <a:r>
              <a:rPr lang="en-US" dirty="0" err="1">
                <a:solidFill>
                  <a:schemeClr val="tx1"/>
                </a:solidFill>
              </a:rPr>
              <a:t>reingresso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marL="274320" lvl="1" indent="0">
              <a:buNone/>
            </a:pPr>
            <a:r>
              <a:rPr lang="en-US" dirty="0" err="1">
                <a:solidFill>
                  <a:schemeClr val="tx1"/>
                </a:solidFill>
              </a:rPr>
              <a:t>Esiste</a:t>
            </a:r>
            <a:r>
              <a:rPr lang="en-US" dirty="0">
                <a:solidFill>
                  <a:schemeClr val="tx1"/>
                </a:solidFill>
              </a:rPr>
              <a:t> la </a:t>
            </a:r>
            <a:r>
              <a:rPr lang="en-US" dirty="0" err="1">
                <a:solidFill>
                  <a:schemeClr val="tx1"/>
                </a:solidFill>
              </a:rPr>
              <a:t>possibilita</a:t>
            </a:r>
            <a:r>
              <a:rPr lang="en-US" dirty="0">
                <a:solidFill>
                  <a:schemeClr val="tx1"/>
                </a:solidFill>
              </a:rPr>
              <a:t>’ di </a:t>
            </a:r>
            <a:r>
              <a:rPr lang="en-US" dirty="0" err="1">
                <a:solidFill>
                  <a:schemeClr val="tx1"/>
                </a:solidFill>
              </a:rPr>
              <a:t>utilizzare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il</a:t>
            </a:r>
            <a:r>
              <a:rPr lang="en-US" dirty="0">
                <a:solidFill>
                  <a:schemeClr val="tx1"/>
                </a:solidFill>
              </a:rPr>
              <a:t> ‘</a:t>
            </a:r>
            <a:r>
              <a:rPr lang="en-US" dirty="0" err="1">
                <a:solidFill>
                  <a:schemeClr val="tx1"/>
                </a:solidFill>
              </a:rPr>
              <a:t>permesso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servizio</a:t>
            </a:r>
            <a:r>
              <a:rPr lang="en-US" dirty="0">
                <a:solidFill>
                  <a:schemeClr val="tx1"/>
                </a:solidFill>
              </a:rPr>
              <a:t>’ </a:t>
            </a:r>
            <a:r>
              <a:rPr lang="en-US" dirty="0" err="1">
                <a:solidFill>
                  <a:schemeClr val="tx1"/>
                </a:solidFill>
              </a:rPr>
              <a:t>che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permette</a:t>
            </a:r>
            <a:r>
              <a:rPr lang="en-US" dirty="0">
                <a:solidFill>
                  <a:schemeClr val="tx1"/>
                </a:solidFill>
              </a:rPr>
              <a:t> di non </a:t>
            </a:r>
            <a:r>
              <a:rPr lang="en-US" dirty="0" err="1">
                <a:solidFill>
                  <a:schemeClr val="tx1"/>
                </a:solidFill>
              </a:rPr>
              <a:t>perdere</a:t>
            </a:r>
            <a:r>
              <a:rPr lang="en-US" dirty="0">
                <a:solidFill>
                  <a:schemeClr val="tx1"/>
                </a:solidFill>
              </a:rPr>
              <a:t> ore di </a:t>
            </a:r>
            <a:r>
              <a:rPr lang="en-US" dirty="0" err="1">
                <a:solidFill>
                  <a:schemeClr val="tx1"/>
                </a:solidFill>
              </a:rPr>
              <a:t>lavoro</a:t>
            </a:r>
            <a:endParaRPr lang="en-US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r>
              <a:rPr lang="en-US" dirty="0" err="1">
                <a:solidFill>
                  <a:schemeClr val="tx1"/>
                </a:solidFill>
              </a:rPr>
              <a:t>Pausa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pranzo</a:t>
            </a:r>
            <a:r>
              <a:rPr lang="en-US" dirty="0">
                <a:solidFill>
                  <a:schemeClr val="tx1"/>
                </a:solidFill>
              </a:rPr>
              <a:t> di default a 45 min </a:t>
            </a:r>
            <a:r>
              <a:rPr lang="en-US" dirty="0" err="1">
                <a:solidFill>
                  <a:schemeClr val="tx1"/>
                </a:solidFill>
              </a:rPr>
              <a:t>applicata</a:t>
            </a:r>
            <a:r>
              <a:rPr lang="en-US" dirty="0">
                <a:solidFill>
                  <a:schemeClr val="tx1"/>
                </a:solidFill>
              </a:rPr>
              <a:t> dal  1 </a:t>
            </a:r>
            <a:r>
              <a:rPr lang="en-US" dirty="0" err="1">
                <a:solidFill>
                  <a:schemeClr val="tx1"/>
                </a:solidFill>
              </a:rPr>
              <a:t>maggio</a:t>
            </a:r>
            <a:endParaRPr lang="en-US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274320" lvl="1" indent="0">
              <a:buNone/>
            </a:pPr>
            <a:endParaRPr lang="en-US" b="1" dirty="0">
              <a:solidFill>
                <a:schemeClr val="tx1"/>
              </a:solidFill>
            </a:endParaRPr>
          </a:p>
          <a:p>
            <a:endParaRPr lang="en-US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12615" y="5105029"/>
            <a:ext cx="8831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Questo</a:t>
            </a:r>
            <a:r>
              <a:rPr lang="en-US" dirty="0"/>
              <a:t> </a:t>
            </a:r>
            <a:r>
              <a:rPr lang="en-US" dirty="0" err="1"/>
              <a:t>messaggio</a:t>
            </a:r>
            <a:r>
              <a:rPr lang="en-US" dirty="0"/>
              <a:t> e’ </a:t>
            </a:r>
            <a:r>
              <a:rPr lang="en-US" dirty="0" err="1"/>
              <a:t>gia</a:t>
            </a:r>
            <a:r>
              <a:rPr lang="en-US" dirty="0"/>
              <a:t>’ </a:t>
            </a:r>
            <a:r>
              <a:rPr lang="en-US" dirty="0" err="1"/>
              <a:t>stato</a:t>
            </a:r>
            <a:r>
              <a:rPr lang="en-US" dirty="0"/>
              <a:t> </a:t>
            </a:r>
            <a:r>
              <a:rPr lang="en-US" dirty="0" err="1"/>
              <a:t>ripetuto</a:t>
            </a:r>
            <a:r>
              <a:rPr lang="en-US" dirty="0"/>
              <a:t> </a:t>
            </a:r>
            <a:r>
              <a:rPr lang="en-US" dirty="0" err="1"/>
              <a:t>piu</a:t>
            </a:r>
            <a:r>
              <a:rPr lang="en-US" dirty="0"/>
              <a:t>’ volte </a:t>
            </a:r>
          </a:p>
          <a:p>
            <a:r>
              <a:rPr lang="en-US" dirty="0" err="1"/>
              <a:t>Alcuni</a:t>
            </a:r>
            <a:r>
              <a:rPr lang="en-US" dirty="0"/>
              <a:t> lo </a:t>
            </a:r>
            <a:r>
              <a:rPr lang="en-US" dirty="0" err="1"/>
              <a:t>disattendono</a:t>
            </a:r>
            <a:r>
              <a:rPr lang="en-US" dirty="0"/>
              <a:t> in </a:t>
            </a:r>
            <a:r>
              <a:rPr lang="en-US" dirty="0" err="1"/>
              <a:t>maniera</a:t>
            </a:r>
            <a:r>
              <a:rPr lang="en-US" dirty="0"/>
              <a:t> </a:t>
            </a:r>
            <a:r>
              <a:rPr lang="en-US" dirty="0" err="1"/>
              <a:t>sistematica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2690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SITUAZIONE CONCORSI </a:t>
            </a:r>
            <a:endParaRPr lang="en-US" strike="sngStrik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675" y="1073330"/>
            <a:ext cx="8862049" cy="164447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8" name="Picture 7" descr="Screenshot 2018-06-05 07.58.47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824" y="1035231"/>
            <a:ext cx="8724900" cy="257531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61249" y="3967163"/>
            <a:ext cx="87249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Concorso</a:t>
            </a:r>
            <a:r>
              <a:rPr lang="en-US" sz="1400" dirty="0"/>
              <a:t> da DT </a:t>
            </a:r>
            <a:r>
              <a:rPr lang="en-US" sz="1400" dirty="0" err="1"/>
              <a:t>sara</a:t>
            </a:r>
            <a:r>
              <a:rPr lang="en-US" sz="1400" dirty="0"/>
              <a:t>’ </a:t>
            </a:r>
            <a:r>
              <a:rPr lang="en-US" sz="1400" dirty="0" err="1"/>
              <a:t>approvato</a:t>
            </a:r>
            <a:r>
              <a:rPr lang="en-US" sz="1400" dirty="0"/>
              <a:t> a </a:t>
            </a:r>
            <a:r>
              <a:rPr lang="en-US" sz="1400" dirty="0" err="1"/>
              <a:t>febbraio</a:t>
            </a:r>
            <a:r>
              <a:rPr lang="en-US" sz="1400" dirty="0"/>
              <a:t> e </a:t>
            </a:r>
            <a:r>
              <a:rPr lang="en-US" sz="1400" dirty="0" err="1"/>
              <a:t>quello</a:t>
            </a:r>
            <a:r>
              <a:rPr lang="en-US" sz="1400" dirty="0"/>
              <a:t> da DR </a:t>
            </a:r>
            <a:r>
              <a:rPr lang="en-US" sz="1400" dirty="0" err="1"/>
              <a:t>dovrebbe</a:t>
            </a:r>
            <a:r>
              <a:rPr lang="en-US" sz="1400" dirty="0"/>
              <a:t> </a:t>
            </a:r>
            <a:r>
              <a:rPr lang="en-US" sz="1400" dirty="0" err="1"/>
              <a:t>finire</a:t>
            </a:r>
            <a:r>
              <a:rPr lang="en-US" sz="1400" dirty="0"/>
              <a:t> per </a:t>
            </a:r>
            <a:r>
              <a:rPr lang="en-US" sz="1400" dirty="0" err="1"/>
              <a:t>Aprile</a:t>
            </a:r>
            <a:r>
              <a:rPr lang="en-US" sz="1400" dirty="0"/>
              <a:t>.</a:t>
            </a:r>
          </a:p>
          <a:p>
            <a:r>
              <a:rPr lang="en-US" sz="1400" dirty="0"/>
              <a:t>I </a:t>
            </a:r>
            <a:r>
              <a:rPr lang="en-US" sz="1400" dirty="0" err="1"/>
              <a:t>concorsi</a:t>
            </a:r>
            <a:r>
              <a:rPr lang="en-US" sz="1400" dirty="0"/>
              <a:t> da PT e PR </a:t>
            </a:r>
            <a:r>
              <a:rPr lang="en-US" sz="1400" dirty="0" err="1"/>
              <a:t>hanno</a:t>
            </a:r>
            <a:r>
              <a:rPr lang="en-US" sz="1400" dirty="0"/>
              <a:t> </a:t>
            </a:r>
            <a:r>
              <a:rPr lang="en-US" sz="1400" dirty="0" err="1"/>
              <a:t>gli</a:t>
            </a:r>
            <a:r>
              <a:rPr lang="en-US" sz="1400" dirty="0"/>
              <a:t> </a:t>
            </a:r>
            <a:r>
              <a:rPr lang="en-US" sz="1400" dirty="0" err="1"/>
              <a:t>orali</a:t>
            </a:r>
            <a:r>
              <a:rPr lang="en-US" sz="1400" dirty="0"/>
              <a:t> </a:t>
            </a:r>
            <a:r>
              <a:rPr lang="en-US" sz="1400" dirty="0" err="1"/>
              <a:t>tra</a:t>
            </a:r>
            <a:r>
              <a:rPr lang="en-US" sz="1400" dirty="0"/>
              <a:t> </a:t>
            </a:r>
            <a:r>
              <a:rPr lang="en-US" sz="1400" dirty="0" err="1"/>
              <a:t>febbraio</a:t>
            </a:r>
            <a:r>
              <a:rPr lang="en-US" sz="1400" dirty="0"/>
              <a:t> e </a:t>
            </a:r>
            <a:r>
              <a:rPr lang="en-US" sz="1400" dirty="0" err="1"/>
              <a:t>marzo</a:t>
            </a:r>
            <a:endParaRPr lang="en-US" sz="1400" dirty="0"/>
          </a:p>
          <a:p>
            <a:r>
              <a:rPr lang="en-US" sz="1400" dirty="0"/>
              <a:t>Grande peso </a:t>
            </a:r>
            <a:r>
              <a:rPr lang="en-US" sz="1400" dirty="0" err="1"/>
              <a:t>hanno</a:t>
            </a:r>
            <a:r>
              <a:rPr lang="en-US" sz="1400" dirty="0"/>
              <a:t> </a:t>
            </a:r>
            <a:r>
              <a:rPr lang="en-US" sz="1400" dirty="0" err="1"/>
              <a:t>avuto</a:t>
            </a:r>
            <a:r>
              <a:rPr lang="en-US" sz="1400" dirty="0"/>
              <a:t> </a:t>
            </a:r>
            <a:r>
              <a:rPr lang="en-US" sz="1400" dirty="0" err="1"/>
              <a:t>gli</a:t>
            </a:r>
            <a:r>
              <a:rPr lang="en-US" sz="1400" dirty="0"/>
              <a:t> </a:t>
            </a:r>
            <a:r>
              <a:rPr lang="en-US" sz="1400" dirty="0" err="1"/>
              <a:t>incarichi</a:t>
            </a:r>
            <a:r>
              <a:rPr lang="en-US" sz="1400" dirty="0"/>
              <a:t> </a:t>
            </a:r>
            <a:r>
              <a:rPr lang="en-US" sz="1400" dirty="0" err="1"/>
              <a:t>locali</a:t>
            </a:r>
            <a:r>
              <a:rPr lang="en-US" sz="1400" dirty="0"/>
              <a:t> e I </a:t>
            </a:r>
            <a:r>
              <a:rPr lang="en-US" sz="1400" dirty="0" err="1"/>
              <a:t>coordinamenti</a:t>
            </a:r>
            <a:r>
              <a:rPr lang="en-US" sz="1400" dirty="0"/>
              <a:t> INFN. </a:t>
            </a:r>
            <a:r>
              <a:rPr lang="en-US" sz="1400" dirty="0" err="1"/>
              <a:t>Occorrera</a:t>
            </a:r>
            <a:r>
              <a:rPr lang="en-US" sz="1400" dirty="0"/>
              <a:t>’ </a:t>
            </a:r>
            <a:r>
              <a:rPr lang="en-US" sz="1400" dirty="0" err="1"/>
              <a:t>favorire</a:t>
            </a:r>
            <a:r>
              <a:rPr lang="en-US" sz="1400" dirty="0"/>
              <a:t> la </a:t>
            </a:r>
            <a:r>
              <a:rPr lang="en-US" sz="1400" dirty="0" err="1"/>
              <a:t>rotazione</a:t>
            </a:r>
            <a:r>
              <a:rPr lang="en-US" sz="1400" dirty="0"/>
              <a:t> </a:t>
            </a:r>
            <a:r>
              <a:rPr lang="en-US" sz="1400" dirty="0" err="1"/>
              <a:t>delle</a:t>
            </a:r>
            <a:r>
              <a:rPr lang="en-US" sz="1400" dirty="0"/>
              <a:t> </a:t>
            </a:r>
            <a:r>
              <a:rPr lang="en-US" sz="1400" dirty="0" err="1"/>
              <a:t>cariche</a:t>
            </a:r>
            <a:r>
              <a:rPr lang="en-US" sz="1400" dirty="0"/>
              <a:t> e </a:t>
            </a:r>
            <a:r>
              <a:rPr lang="en-US" sz="1400" dirty="0" err="1"/>
              <a:t>degli</a:t>
            </a:r>
            <a:r>
              <a:rPr lang="en-US" sz="1400" dirty="0"/>
              <a:t> </a:t>
            </a:r>
            <a:r>
              <a:rPr lang="en-US" sz="1400" dirty="0" err="1"/>
              <a:t>incarichi</a:t>
            </a:r>
            <a:r>
              <a:rPr lang="en-US" sz="1400" dirty="0"/>
              <a:t>.</a:t>
            </a:r>
          </a:p>
          <a:p>
            <a:endParaRPr lang="en-US" sz="1400" dirty="0"/>
          </a:p>
          <a:p>
            <a:r>
              <a:rPr lang="en-US" sz="1400" dirty="0"/>
              <a:t>RIC TEO : </a:t>
            </a:r>
            <a:r>
              <a:rPr lang="en-US" sz="1400" dirty="0" err="1"/>
              <a:t>concorso</a:t>
            </a:r>
            <a:r>
              <a:rPr lang="en-US" sz="1400" dirty="0"/>
              <a:t> </a:t>
            </a:r>
            <a:r>
              <a:rPr lang="en-US" sz="1400" dirty="0" err="1"/>
              <a:t>bloccato</a:t>
            </a:r>
            <a:r>
              <a:rPr lang="en-US" sz="1400" dirty="0"/>
              <a:t> da un </a:t>
            </a:r>
            <a:r>
              <a:rPr lang="en-US" sz="1400" dirty="0" err="1"/>
              <a:t>ricorso</a:t>
            </a:r>
            <a:r>
              <a:rPr lang="en-US" sz="1400" dirty="0"/>
              <a:t> al Tar, bandito al CD </a:t>
            </a:r>
            <a:r>
              <a:rPr lang="en-US" sz="1400" dirty="0" err="1"/>
              <a:t>gennaio</a:t>
            </a:r>
            <a:endParaRPr lang="en-US" sz="1400" dirty="0"/>
          </a:p>
          <a:p>
            <a:r>
              <a:rPr lang="en-US" sz="1400" dirty="0"/>
              <a:t>RIC SPERIM. – </a:t>
            </a:r>
            <a:r>
              <a:rPr lang="en-US" sz="1400" dirty="0" err="1"/>
              <a:t>c’e</a:t>
            </a:r>
            <a:r>
              <a:rPr lang="en-US" sz="1400" dirty="0"/>
              <a:t>’ </a:t>
            </a:r>
            <a:r>
              <a:rPr lang="en-US" sz="1400" dirty="0" err="1"/>
              <a:t>stata</a:t>
            </a:r>
            <a:r>
              <a:rPr lang="en-US" sz="1400" dirty="0"/>
              <a:t> </a:t>
            </a:r>
            <a:r>
              <a:rPr lang="en-US" sz="1400" dirty="0" err="1"/>
              <a:t>una</a:t>
            </a:r>
            <a:r>
              <a:rPr lang="en-US" sz="1400" dirty="0"/>
              <a:t> </a:t>
            </a:r>
            <a:r>
              <a:rPr lang="en-US" sz="1400" dirty="0" err="1"/>
              <a:t>delibera</a:t>
            </a:r>
            <a:r>
              <a:rPr lang="en-US" sz="1400" dirty="0"/>
              <a:t> del 7 Nov </a:t>
            </a:r>
            <a:r>
              <a:rPr lang="en-US" sz="1400" dirty="0" err="1"/>
              <a:t>che</a:t>
            </a:r>
            <a:r>
              <a:rPr lang="en-US" sz="1400" dirty="0"/>
              <a:t> ha </a:t>
            </a:r>
            <a:r>
              <a:rPr lang="en-US" sz="1400" dirty="0" err="1"/>
              <a:t>motivato</a:t>
            </a:r>
            <a:r>
              <a:rPr lang="en-US" sz="1400" dirty="0"/>
              <a:t> la </a:t>
            </a:r>
            <a:r>
              <a:rPr lang="en-US" sz="1400" dirty="0" err="1"/>
              <a:t>scelta</a:t>
            </a:r>
            <a:r>
              <a:rPr lang="en-US" sz="1400" dirty="0"/>
              <a:t> di non </a:t>
            </a:r>
            <a:r>
              <a:rPr lang="en-US" sz="1400" dirty="0" err="1"/>
              <a:t>scorrere</a:t>
            </a:r>
            <a:r>
              <a:rPr lang="en-US" sz="1400" dirty="0"/>
              <a:t> le </a:t>
            </a:r>
            <a:r>
              <a:rPr lang="en-US" sz="1400" dirty="0" err="1"/>
              <a:t>graduatorie</a:t>
            </a:r>
            <a:r>
              <a:rPr lang="en-US" sz="1400" dirty="0"/>
              <a:t>.</a:t>
            </a:r>
          </a:p>
          <a:p>
            <a:r>
              <a:rPr lang="en-US" sz="1400" dirty="0"/>
              <a:t>Un </a:t>
            </a:r>
            <a:r>
              <a:rPr lang="en-US" sz="1400" dirty="0" err="1"/>
              <a:t>ricorso</a:t>
            </a:r>
            <a:r>
              <a:rPr lang="en-US" sz="1400" dirty="0"/>
              <a:t> </a:t>
            </a:r>
            <a:r>
              <a:rPr lang="en-US" sz="1400" dirty="0" err="1"/>
              <a:t>contro</a:t>
            </a:r>
            <a:r>
              <a:rPr lang="en-US" sz="1400" dirty="0"/>
              <a:t> </a:t>
            </a:r>
            <a:r>
              <a:rPr lang="en-US" sz="1400" dirty="0" err="1"/>
              <a:t>qs</a:t>
            </a:r>
            <a:r>
              <a:rPr lang="en-US" sz="1400" dirty="0"/>
              <a:t> </a:t>
            </a:r>
            <a:r>
              <a:rPr lang="en-US" sz="1400" dirty="0" err="1"/>
              <a:t>delibera</a:t>
            </a:r>
            <a:r>
              <a:rPr lang="en-US" sz="1400" dirty="0"/>
              <a:t> non e’ </a:t>
            </a:r>
            <a:r>
              <a:rPr lang="en-US" sz="1400" dirty="0" err="1"/>
              <a:t>stato</a:t>
            </a:r>
            <a:r>
              <a:rPr lang="en-US" sz="1400" dirty="0"/>
              <a:t> </a:t>
            </a:r>
            <a:r>
              <a:rPr lang="en-US" sz="1400" dirty="0" err="1"/>
              <a:t>accettato</a:t>
            </a:r>
            <a:r>
              <a:rPr lang="en-US" sz="1400" dirty="0"/>
              <a:t> dal TAR. Per cui I </a:t>
            </a:r>
            <a:r>
              <a:rPr lang="en-US" sz="1400" dirty="0" err="1"/>
              <a:t>concorsi</a:t>
            </a:r>
            <a:r>
              <a:rPr lang="en-US" sz="1400" dirty="0"/>
              <a:t> </a:t>
            </a:r>
            <a:r>
              <a:rPr lang="en-US" sz="1400" dirty="0" err="1"/>
              <a:t>proseguono</a:t>
            </a:r>
            <a:r>
              <a:rPr lang="en-US" sz="1400" dirty="0"/>
              <a:t>.</a:t>
            </a:r>
          </a:p>
          <a:p>
            <a:r>
              <a:rPr lang="en-US" sz="1400" dirty="0" err="1"/>
              <a:t>Definiti</a:t>
            </a:r>
            <a:r>
              <a:rPr lang="en-US" sz="1400" dirty="0"/>
              <a:t> </a:t>
            </a:r>
            <a:r>
              <a:rPr lang="en-US" sz="1400" dirty="0" err="1"/>
              <a:t>ammessi</a:t>
            </a:r>
            <a:r>
              <a:rPr lang="en-US" sz="1400" dirty="0"/>
              <a:t> per </a:t>
            </a:r>
            <a:r>
              <a:rPr lang="en-US" sz="1400" dirty="0" err="1"/>
              <a:t>concorso</a:t>
            </a:r>
            <a:r>
              <a:rPr lang="en-US" sz="1400" dirty="0"/>
              <a:t> csn1-2-3,   csn5</a:t>
            </a:r>
            <a:r>
              <a:rPr lang="mr-IN" sz="1400" dirty="0"/>
              <a:t>………</a:t>
            </a:r>
            <a:r>
              <a:rPr lang="it-IT" sz="1400" dirty="0"/>
              <a:t>.</a:t>
            </a:r>
          </a:p>
          <a:p>
            <a:endParaRPr lang="it-IT" sz="1400" dirty="0"/>
          </a:p>
          <a:p>
            <a:r>
              <a:rPr lang="it-IT" sz="1400" dirty="0"/>
              <a:t>Chiesta proroga per finire i concorsi a fine 2019, invece che a maggio</a:t>
            </a:r>
            <a:endParaRPr lang="en-US" sz="1400" dirty="0"/>
          </a:p>
          <a:p>
            <a:endParaRPr lang="en-US" sz="14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364029" y="0"/>
            <a:ext cx="7779970" cy="924747"/>
          </a:xfrm>
          <a:prstGeom prst="rect">
            <a:avLst/>
          </a:prstGeom>
          <a:solidFill>
            <a:schemeClr val="bg2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SITUAZIONE CONCORSI </a:t>
            </a:r>
            <a:endParaRPr lang="en-US" strike="sngStrike" dirty="0"/>
          </a:p>
        </p:txBody>
      </p:sp>
    </p:spTree>
    <p:extLst>
      <p:ext uri="{BB962C8B-B14F-4D97-AF65-F5344CB8AC3E}">
        <p14:creationId xmlns:p14="http://schemas.microsoft.com/office/powerpoint/2010/main" val="2170148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Riforma</a:t>
            </a:r>
            <a:r>
              <a:rPr lang="en-US" dirty="0"/>
              <a:t> di AC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6" name="Picture 5"/>
          <p:cNvPicPr/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" y="1079091"/>
            <a:ext cx="8719185" cy="391604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333828" y="5196114"/>
            <a:ext cx="85977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Direttore</a:t>
            </a:r>
            <a:r>
              <a:rPr lang="en-US" dirty="0"/>
              <a:t> </a:t>
            </a:r>
            <a:r>
              <a:rPr lang="en-US" dirty="0" err="1"/>
              <a:t>Gestione</a:t>
            </a:r>
            <a:r>
              <a:rPr lang="en-US" dirty="0"/>
              <a:t> e </a:t>
            </a:r>
            <a:r>
              <a:rPr lang="en-US" dirty="0" err="1"/>
              <a:t>Finanza</a:t>
            </a:r>
            <a:r>
              <a:rPr lang="en-US" dirty="0"/>
              <a:t> 	              Simona Fiori (V. </a:t>
            </a:r>
            <a:r>
              <a:rPr lang="en-US" dirty="0" err="1"/>
              <a:t>Colautti</a:t>
            </a:r>
            <a:r>
              <a:rPr lang="en-US" dirty="0"/>
              <a:t>, A. Del </a:t>
            </a:r>
            <a:r>
              <a:rPr lang="en-US" dirty="0" err="1"/>
              <a:t>Bove</a:t>
            </a:r>
            <a:r>
              <a:rPr lang="en-US" dirty="0"/>
              <a:t>)</a:t>
            </a:r>
          </a:p>
          <a:p>
            <a:r>
              <a:rPr lang="en-US" dirty="0" err="1"/>
              <a:t>Direttore</a:t>
            </a:r>
            <a:r>
              <a:rPr lang="en-US" dirty="0"/>
              <a:t> </a:t>
            </a:r>
            <a:r>
              <a:rPr lang="en-US" dirty="0" err="1"/>
              <a:t>Servizi</a:t>
            </a:r>
            <a:r>
              <a:rPr lang="en-US" dirty="0"/>
              <a:t> </a:t>
            </a:r>
            <a:r>
              <a:rPr lang="en-US" dirty="0" err="1"/>
              <a:t>alla</a:t>
            </a:r>
            <a:r>
              <a:rPr lang="en-US" dirty="0"/>
              <a:t> </a:t>
            </a:r>
            <a:r>
              <a:rPr lang="en-US" dirty="0" err="1"/>
              <a:t>Ricerca</a:t>
            </a:r>
            <a:r>
              <a:rPr lang="en-US" dirty="0"/>
              <a:t> 		</a:t>
            </a:r>
            <a:r>
              <a:rPr lang="en-US" dirty="0" err="1"/>
              <a:t>Quarta</a:t>
            </a:r>
            <a:r>
              <a:rPr lang="en-US" dirty="0"/>
              <a:t> (interim)</a:t>
            </a:r>
          </a:p>
          <a:p>
            <a:r>
              <a:rPr lang="en-US" dirty="0" err="1"/>
              <a:t>Direttore</a:t>
            </a:r>
            <a:r>
              <a:rPr lang="en-US" dirty="0"/>
              <a:t> </a:t>
            </a:r>
            <a:r>
              <a:rPr lang="en-US" dirty="0" err="1"/>
              <a:t>gestione</a:t>
            </a:r>
            <a:r>
              <a:rPr lang="en-US" dirty="0"/>
              <a:t> </a:t>
            </a:r>
            <a:r>
              <a:rPr lang="en-US" dirty="0" err="1"/>
              <a:t>personale</a:t>
            </a:r>
            <a:r>
              <a:rPr lang="en-US" dirty="0"/>
              <a:t> e </a:t>
            </a:r>
            <a:r>
              <a:rPr lang="en-US" dirty="0" err="1"/>
              <a:t>Aff</a:t>
            </a:r>
            <a:r>
              <a:rPr lang="en-US" dirty="0"/>
              <a:t> Gen   	Renato </a:t>
            </a:r>
            <a:r>
              <a:rPr lang="en-US" dirty="0" err="1"/>
              <a:t>Carletti</a:t>
            </a:r>
            <a:endParaRPr lang="en-US" dirty="0"/>
          </a:p>
          <a:p>
            <a:r>
              <a:rPr lang="en-US" dirty="0" err="1"/>
              <a:t>Divisione</a:t>
            </a:r>
            <a:r>
              <a:rPr lang="en-US" dirty="0"/>
              <a:t> Sistema </a:t>
            </a:r>
            <a:r>
              <a:rPr lang="en-US" dirty="0" err="1"/>
              <a:t>Informativo</a:t>
            </a:r>
            <a:r>
              <a:rPr lang="en-US" dirty="0"/>
              <a:t>		Renato Serra</a:t>
            </a:r>
          </a:p>
        </p:txBody>
      </p:sp>
    </p:spTree>
    <p:extLst>
      <p:ext uri="{BB962C8B-B14F-4D97-AF65-F5344CB8AC3E}">
        <p14:creationId xmlns:p14="http://schemas.microsoft.com/office/powerpoint/2010/main" val="725914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675" y="1073330"/>
            <a:ext cx="8862049" cy="1644470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92675" y="1229817"/>
            <a:ext cx="8724900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INFN ha </a:t>
            </a:r>
            <a:r>
              <a:rPr lang="en-US" sz="1600" dirty="0" err="1"/>
              <a:t>stabilizzato</a:t>
            </a:r>
            <a:r>
              <a:rPr lang="en-US" sz="1600" dirty="0"/>
              <a:t> 170 </a:t>
            </a:r>
            <a:r>
              <a:rPr lang="en-US" sz="1600" dirty="0" err="1"/>
              <a:t>persone</a:t>
            </a:r>
            <a:r>
              <a:rPr lang="en-US" sz="1600" dirty="0"/>
              <a:t> al 1 </a:t>
            </a:r>
            <a:r>
              <a:rPr lang="en-US" sz="1600" dirty="0" err="1"/>
              <a:t>ottobre</a:t>
            </a:r>
            <a:r>
              <a:rPr lang="en-US" sz="1600" dirty="0"/>
              <a:t> 2018.</a:t>
            </a:r>
          </a:p>
          <a:p>
            <a:endParaRPr lang="en-US" sz="1600" dirty="0"/>
          </a:p>
          <a:p>
            <a:r>
              <a:rPr lang="en-US" sz="1600" dirty="0" err="1"/>
              <a:t>Tutte</a:t>
            </a:r>
            <a:r>
              <a:rPr lang="en-US" sz="1600" dirty="0"/>
              <a:t> con </a:t>
            </a:r>
            <a:r>
              <a:rPr lang="en-US" sz="1600" dirty="0" err="1"/>
              <a:t>il</a:t>
            </a:r>
            <a:r>
              <a:rPr lang="en-US" sz="1600" dirty="0"/>
              <a:t> comma 1</a:t>
            </a:r>
          </a:p>
          <a:p>
            <a:r>
              <a:rPr lang="en-US" sz="1600" dirty="0" err="1"/>
              <a:t>C’e</a:t>
            </a:r>
            <a:r>
              <a:rPr lang="en-US" sz="1600" dirty="0"/>
              <a:t>’ </a:t>
            </a:r>
            <a:r>
              <a:rPr lang="en-US" sz="1600" dirty="0" err="1"/>
              <a:t>stato</a:t>
            </a:r>
            <a:r>
              <a:rPr lang="en-US" sz="1600" dirty="0"/>
              <a:t> un </a:t>
            </a:r>
            <a:r>
              <a:rPr lang="en-US" sz="1600" dirty="0" err="1"/>
              <a:t>ricorso</a:t>
            </a:r>
            <a:r>
              <a:rPr lang="en-US" sz="1600" dirty="0"/>
              <a:t> al TAR da </a:t>
            </a:r>
            <a:r>
              <a:rPr lang="en-US" sz="1600" dirty="0" err="1"/>
              <a:t>una</a:t>
            </a:r>
            <a:r>
              <a:rPr lang="en-US" sz="1600" dirty="0"/>
              <a:t> persona </a:t>
            </a:r>
            <a:r>
              <a:rPr lang="en-US" sz="1600" dirty="0" err="1"/>
              <a:t>che</a:t>
            </a:r>
            <a:r>
              <a:rPr lang="en-US" sz="1600" dirty="0"/>
              <a:t> </a:t>
            </a:r>
            <a:r>
              <a:rPr lang="en-US" sz="1600" dirty="0" err="1"/>
              <a:t>completava</a:t>
            </a:r>
            <a:r>
              <a:rPr lang="en-US" sz="1600" dirty="0"/>
              <a:t> I 3 </a:t>
            </a:r>
            <a:r>
              <a:rPr lang="en-US" sz="1600" dirty="0" err="1"/>
              <a:t>anni</a:t>
            </a:r>
            <a:r>
              <a:rPr lang="en-US" sz="1600" dirty="0"/>
              <a:t> di </a:t>
            </a:r>
            <a:r>
              <a:rPr lang="en-US" sz="1600" dirty="0" err="1"/>
              <a:t>servizio</a:t>
            </a:r>
            <a:r>
              <a:rPr lang="en-US" sz="1600" dirty="0"/>
              <a:t> con art 36 e con AR.  Il </a:t>
            </a:r>
            <a:r>
              <a:rPr lang="en-US" sz="1600" dirty="0" err="1"/>
              <a:t>giudice</a:t>
            </a:r>
            <a:r>
              <a:rPr lang="en-US" sz="1600" dirty="0"/>
              <a:t> </a:t>
            </a:r>
            <a:r>
              <a:rPr lang="en-US" sz="1600" dirty="0" err="1"/>
              <a:t>ordina</a:t>
            </a:r>
            <a:r>
              <a:rPr lang="en-US" sz="1600" dirty="0"/>
              <a:t> di </a:t>
            </a:r>
            <a:r>
              <a:rPr lang="en-US" sz="1600" dirty="0" err="1"/>
              <a:t>inserire</a:t>
            </a:r>
            <a:r>
              <a:rPr lang="en-US" sz="1600" dirty="0"/>
              <a:t> </a:t>
            </a:r>
            <a:r>
              <a:rPr lang="en-US" sz="1600" dirty="0" err="1"/>
              <a:t>anche</a:t>
            </a:r>
            <a:r>
              <a:rPr lang="en-US" sz="1600" dirty="0"/>
              <a:t> </a:t>
            </a:r>
            <a:r>
              <a:rPr lang="en-US" sz="1600" dirty="0" err="1"/>
              <a:t>queste</a:t>
            </a:r>
            <a:r>
              <a:rPr lang="en-US" sz="1600" dirty="0"/>
              <a:t> </a:t>
            </a:r>
            <a:r>
              <a:rPr lang="en-US" sz="1600" dirty="0" err="1"/>
              <a:t>situazioni</a:t>
            </a:r>
            <a:r>
              <a:rPr lang="en-US" sz="1600" dirty="0"/>
              <a:t> </a:t>
            </a:r>
            <a:r>
              <a:rPr lang="en-US" sz="1600" dirty="0" err="1"/>
              <a:t>nelle</a:t>
            </a:r>
            <a:r>
              <a:rPr lang="en-US" sz="1600" dirty="0"/>
              <a:t> </a:t>
            </a:r>
            <a:r>
              <a:rPr lang="en-US" sz="1600" dirty="0" err="1"/>
              <a:t>graduatorie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L’Ente</a:t>
            </a:r>
            <a:r>
              <a:rPr lang="en-US" sz="1600" dirty="0"/>
              <a:t> ha </a:t>
            </a:r>
            <a:r>
              <a:rPr lang="en-US" sz="1600" dirty="0" err="1"/>
              <a:t>fatto</a:t>
            </a:r>
            <a:r>
              <a:rPr lang="en-US" sz="1600" dirty="0"/>
              <a:t> un </a:t>
            </a:r>
            <a:r>
              <a:rPr lang="en-US" sz="1600" dirty="0" err="1"/>
              <a:t>controricorso</a:t>
            </a:r>
            <a:r>
              <a:rPr lang="en-US" sz="1600" dirty="0"/>
              <a:t> e </a:t>
            </a:r>
            <a:r>
              <a:rPr lang="en-US" sz="1600" dirty="0" err="1"/>
              <a:t>si</a:t>
            </a:r>
            <a:r>
              <a:rPr lang="en-US" sz="1600" dirty="0"/>
              <a:t> </a:t>
            </a:r>
            <a:r>
              <a:rPr lang="en-US" sz="1600" dirty="0" err="1"/>
              <a:t>attende</a:t>
            </a:r>
            <a:r>
              <a:rPr lang="en-US" sz="1600" dirty="0"/>
              <a:t> l </a:t>
            </a:r>
            <a:r>
              <a:rPr lang="en-US" sz="1600" dirty="0" err="1"/>
              <a:t>esito</a:t>
            </a:r>
            <a:r>
              <a:rPr lang="en-US" sz="1600" dirty="0"/>
              <a:t>.</a:t>
            </a:r>
          </a:p>
          <a:p>
            <a:r>
              <a:rPr lang="en-US" sz="1600" dirty="0" err="1"/>
              <a:t>L’effetto</a:t>
            </a:r>
            <a:r>
              <a:rPr lang="en-US" sz="1600" dirty="0"/>
              <a:t> e’ </a:t>
            </a:r>
            <a:r>
              <a:rPr lang="en-US" sz="1600" dirty="0" err="1"/>
              <a:t>potenzialmente</a:t>
            </a:r>
            <a:r>
              <a:rPr lang="en-US" sz="1600" dirty="0"/>
              <a:t> </a:t>
            </a:r>
            <a:r>
              <a:rPr lang="en-US" sz="1600" dirty="0" err="1"/>
              <a:t>dirompente</a:t>
            </a:r>
            <a:r>
              <a:rPr lang="en-US" sz="1600" dirty="0"/>
              <a:t> </a:t>
            </a:r>
            <a:r>
              <a:rPr lang="en-US" sz="1600" dirty="0" err="1"/>
              <a:t>perche</a:t>
            </a:r>
            <a:r>
              <a:rPr lang="en-US" sz="1600" dirty="0"/>
              <a:t>’ </a:t>
            </a:r>
            <a:r>
              <a:rPr lang="en-US" sz="1600" dirty="0" err="1"/>
              <a:t>sono</a:t>
            </a:r>
            <a:r>
              <a:rPr lang="en-US" sz="1600" dirty="0"/>
              <a:t> </a:t>
            </a:r>
            <a:r>
              <a:rPr lang="en-US" sz="1600" dirty="0" err="1"/>
              <a:t>gia</a:t>
            </a:r>
            <a:r>
              <a:rPr lang="en-US" sz="1600" dirty="0"/>
              <a:t>’ </a:t>
            </a:r>
            <a:r>
              <a:rPr lang="en-US" sz="1600" dirty="0" err="1"/>
              <a:t>stati</a:t>
            </a:r>
            <a:r>
              <a:rPr lang="en-US" sz="1600" dirty="0"/>
              <a:t> </a:t>
            </a:r>
            <a:r>
              <a:rPr lang="en-US" sz="1600" dirty="0" err="1"/>
              <a:t>esauriti</a:t>
            </a:r>
            <a:r>
              <a:rPr lang="en-US" sz="1600" dirty="0"/>
              <a:t> </a:t>
            </a:r>
            <a:r>
              <a:rPr lang="en-US" sz="1600" dirty="0" err="1"/>
              <a:t>i</a:t>
            </a:r>
            <a:r>
              <a:rPr lang="en-US" sz="1600" dirty="0"/>
              <a:t> </a:t>
            </a:r>
            <a:r>
              <a:rPr lang="en-US" sz="1600" dirty="0" err="1"/>
              <a:t>soldi</a:t>
            </a:r>
            <a:r>
              <a:rPr lang="en-US" sz="1600" dirty="0"/>
              <a:t> extra FOE </a:t>
            </a:r>
            <a:r>
              <a:rPr lang="en-US" sz="1600" dirty="0" err="1"/>
              <a:t>destinati</a:t>
            </a:r>
            <a:r>
              <a:rPr lang="en-US" sz="1600" dirty="0"/>
              <a:t> dal MIUR </a:t>
            </a:r>
            <a:r>
              <a:rPr lang="en-US" sz="1600" dirty="0" err="1"/>
              <a:t>alle</a:t>
            </a:r>
            <a:r>
              <a:rPr lang="en-US" sz="1600" dirty="0"/>
              <a:t> </a:t>
            </a:r>
            <a:r>
              <a:rPr lang="en-US" sz="1600" dirty="0" err="1"/>
              <a:t>stabilizzazioni</a:t>
            </a:r>
            <a:r>
              <a:rPr lang="en-US" sz="1600" dirty="0"/>
              <a:t>. </a:t>
            </a:r>
            <a:r>
              <a:rPr lang="en-US" sz="1600" dirty="0" err="1"/>
              <a:t>Anzi</a:t>
            </a:r>
            <a:r>
              <a:rPr lang="en-US" sz="1600" dirty="0"/>
              <a:t> </a:t>
            </a:r>
            <a:r>
              <a:rPr lang="en-US" sz="1600" dirty="0" err="1"/>
              <a:t>l’ENTE</a:t>
            </a:r>
            <a:r>
              <a:rPr lang="en-US" sz="1600" dirty="0"/>
              <a:t> ha </a:t>
            </a:r>
            <a:r>
              <a:rPr lang="en-US" sz="1600" dirty="0" err="1"/>
              <a:t>gia</a:t>
            </a:r>
            <a:r>
              <a:rPr lang="en-US" sz="1600" dirty="0"/>
              <a:t>’ </a:t>
            </a:r>
            <a:r>
              <a:rPr lang="en-US" sz="1600" dirty="0" err="1"/>
              <a:t>integrato</a:t>
            </a:r>
            <a:r>
              <a:rPr lang="en-US" sz="1600" dirty="0"/>
              <a:t> I </a:t>
            </a:r>
            <a:r>
              <a:rPr lang="en-US" sz="1600" dirty="0" err="1"/>
              <a:t>finanziamenti</a:t>
            </a:r>
            <a:r>
              <a:rPr lang="en-US" sz="1600" dirty="0"/>
              <a:t> MIUR con </a:t>
            </a:r>
            <a:r>
              <a:rPr lang="en-US" sz="1600" dirty="0" err="1"/>
              <a:t>piu</a:t>
            </a:r>
            <a:r>
              <a:rPr lang="en-US" sz="1600" dirty="0"/>
              <a:t>’ di </a:t>
            </a:r>
            <a:r>
              <a:rPr lang="en-US" sz="1600" dirty="0" err="1"/>
              <a:t>quanto</a:t>
            </a:r>
            <a:r>
              <a:rPr lang="en-US" sz="1600" dirty="0"/>
              <a:t> </a:t>
            </a:r>
            <a:r>
              <a:rPr lang="en-US" sz="1600" dirty="0" err="1"/>
              <a:t>stabilito</a:t>
            </a:r>
            <a:r>
              <a:rPr lang="en-US" sz="1600" dirty="0"/>
              <a:t> </a:t>
            </a:r>
            <a:r>
              <a:rPr lang="en-US" sz="1600" dirty="0" err="1"/>
              <a:t>dalla</a:t>
            </a:r>
            <a:r>
              <a:rPr lang="en-US" sz="1600" dirty="0"/>
              <a:t> </a:t>
            </a:r>
            <a:r>
              <a:rPr lang="en-US" sz="1600" dirty="0" err="1"/>
              <a:t>legge</a:t>
            </a:r>
            <a:r>
              <a:rPr lang="en-US" sz="1600" dirty="0"/>
              <a:t>.  E non e’ nota la </a:t>
            </a:r>
            <a:r>
              <a:rPr lang="en-US" sz="1600" dirty="0" err="1"/>
              <a:t>regola</a:t>
            </a:r>
            <a:r>
              <a:rPr lang="en-US" sz="1600" dirty="0"/>
              <a:t> con cui </a:t>
            </a:r>
            <a:r>
              <a:rPr lang="en-US" sz="1600" dirty="0" err="1"/>
              <a:t>vanno</a:t>
            </a:r>
            <a:r>
              <a:rPr lang="en-US" sz="1600" dirty="0"/>
              <a:t> </a:t>
            </a:r>
            <a:r>
              <a:rPr lang="en-US" sz="1600" dirty="0" err="1"/>
              <a:t>inserite</a:t>
            </a:r>
            <a:r>
              <a:rPr lang="en-US" sz="1600" dirty="0"/>
              <a:t> in </a:t>
            </a:r>
            <a:r>
              <a:rPr lang="en-US" sz="1600" dirty="0" err="1"/>
              <a:t>graduatoria</a:t>
            </a:r>
            <a:r>
              <a:rPr lang="en-US" sz="1600" dirty="0"/>
              <a:t> </a:t>
            </a:r>
            <a:r>
              <a:rPr lang="en-US" sz="1600" dirty="0" err="1"/>
              <a:t>queste</a:t>
            </a:r>
            <a:r>
              <a:rPr lang="en-US" sz="1600" dirty="0"/>
              <a:t> </a:t>
            </a:r>
            <a:r>
              <a:rPr lang="en-US" sz="1600" dirty="0" err="1"/>
              <a:t>persone</a:t>
            </a:r>
            <a:r>
              <a:rPr lang="en-US" sz="1600" dirty="0"/>
              <a:t>.</a:t>
            </a:r>
          </a:p>
          <a:p>
            <a:r>
              <a:rPr lang="en-US" sz="1600" dirty="0"/>
              <a:t>Con </a:t>
            </a:r>
            <a:r>
              <a:rPr lang="en-US" sz="1600" dirty="0" err="1"/>
              <a:t>queste</a:t>
            </a:r>
            <a:r>
              <a:rPr lang="en-US" sz="1600" dirty="0"/>
              <a:t> </a:t>
            </a:r>
            <a:r>
              <a:rPr lang="en-US" sz="1600" dirty="0" err="1"/>
              <a:t>assunzioni</a:t>
            </a:r>
            <a:r>
              <a:rPr lang="en-US" sz="1600" dirty="0"/>
              <a:t> e’ </a:t>
            </a:r>
            <a:r>
              <a:rPr lang="en-US" sz="1600" dirty="0" err="1"/>
              <a:t>stato</a:t>
            </a:r>
            <a:r>
              <a:rPr lang="en-US" sz="1600" dirty="0"/>
              <a:t> </a:t>
            </a:r>
            <a:r>
              <a:rPr lang="en-US" sz="1600" dirty="0" err="1"/>
              <a:t>praticamente</a:t>
            </a:r>
            <a:r>
              <a:rPr lang="en-US" sz="1600" dirty="0"/>
              <a:t> </a:t>
            </a:r>
            <a:r>
              <a:rPr lang="en-US" sz="1600" dirty="0" err="1"/>
              <a:t>esaurito</a:t>
            </a:r>
            <a:r>
              <a:rPr lang="en-US" sz="1600" dirty="0"/>
              <a:t> </a:t>
            </a:r>
            <a:r>
              <a:rPr lang="en-US" sz="1600" dirty="0" err="1"/>
              <a:t>il</a:t>
            </a:r>
            <a:r>
              <a:rPr lang="en-US" sz="1600" dirty="0"/>
              <a:t> </a:t>
            </a:r>
            <a:r>
              <a:rPr lang="en-US" sz="1600" dirty="0" err="1"/>
              <a:t>salario</a:t>
            </a:r>
            <a:r>
              <a:rPr lang="en-US" sz="1600" dirty="0"/>
              <a:t> </a:t>
            </a:r>
            <a:r>
              <a:rPr lang="en-US" sz="1600" dirty="0" err="1"/>
              <a:t>accessorio</a:t>
            </a:r>
            <a:r>
              <a:rPr lang="en-US" sz="1600" dirty="0"/>
              <a:t>, </a:t>
            </a:r>
            <a:r>
              <a:rPr lang="en-US" sz="1600" dirty="0" err="1"/>
              <a:t>bloccando</a:t>
            </a:r>
            <a:r>
              <a:rPr lang="en-US" sz="1600" dirty="0"/>
              <a:t> di </a:t>
            </a:r>
            <a:r>
              <a:rPr lang="en-US" sz="1600" dirty="0" err="1"/>
              <a:t>fatto</a:t>
            </a:r>
            <a:r>
              <a:rPr lang="en-US" sz="1600" dirty="0"/>
              <a:t> le </a:t>
            </a:r>
            <a:r>
              <a:rPr lang="en-US" sz="1600" dirty="0" err="1"/>
              <a:t>assunzioni</a:t>
            </a:r>
            <a:r>
              <a:rPr lang="en-US" sz="1600" dirty="0"/>
              <a:t> di PTA.</a:t>
            </a:r>
          </a:p>
          <a:p>
            <a:endParaRPr lang="en-US" sz="1600" dirty="0"/>
          </a:p>
          <a:p>
            <a:r>
              <a:rPr lang="en-US" sz="1600" dirty="0"/>
              <a:t>L </a:t>
            </a:r>
            <a:r>
              <a:rPr lang="en-US" sz="1600" dirty="0" err="1"/>
              <a:t>Ente</a:t>
            </a:r>
            <a:r>
              <a:rPr lang="en-US" sz="1600" dirty="0"/>
              <a:t> e’ </a:t>
            </a:r>
            <a:r>
              <a:rPr lang="en-US" sz="1600" dirty="0" err="1"/>
              <a:t>disponibile</a:t>
            </a:r>
            <a:r>
              <a:rPr lang="en-US" sz="1600" dirty="0"/>
              <a:t> a </a:t>
            </a:r>
            <a:r>
              <a:rPr lang="en-US" sz="1600" dirty="0" err="1"/>
              <a:t>continuare</a:t>
            </a:r>
            <a:r>
              <a:rPr lang="en-US" sz="1600" dirty="0"/>
              <a:t> le </a:t>
            </a:r>
            <a:r>
              <a:rPr lang="en-US" sz="1600" dirty="0" err="1"/>
              <a:t>stabilizzazioni</a:t>
            </a:r>
            <a:r>
              <a:rPr lang="en-US" sz="1600" dirty="0"/>
              <a:t> ma a </a:t>
            </a:r>
            <a:r>
              <a:rPr lang="en-US" sz="1600" dirty="0" err="1"/>
              <a:t>fronte</a:t>
            </a:r>
            <a:r>
              <a:rPr lang="en-US" sz="1600" dirty="0"/>
              <a:t> di un </a:t>
            </a:r>
            <a:r>
              <a:rPr lang="en-US" sz="1600" dirty="0" err="1"/>
              <a:t>adeguato</a:t>
            </a:r>
            <a:r>
              <a:rPr lang="en-US" sz="1600" dirty="0"/>
              <a:t> </a:t>
            </a:r>
            <a:r>
              <a:rPr lang="en-US" sz="1600" dirty="0" err="1"/>
              <a:t>finanziamento</a:t>
            </a:r>
            <a:r>
              <a:rPr lang="en-US" sz="1600" dirty="0"/>
              <a:t> </a:t>
            </a:r>
            <a:r>
              <a:rPr lang="en-US" sz="1600" dirty="0" err="1"/>
              <a:t>sul</a:t>
            </a:r>
            <a:r>
              <a:rPr lang="en-US" sz="1600" dirty="0"/>
              <a:t> FOE o extra FOE.</a:t>
            </a:r>
          </a:p>
          <a:p>
            <a:r>
              <a:rPr lang="en-US" sz="1600" dirty="0" err="1"/>
              <a:t>Ieri</a:t>
            </a:r>
            <a:r>
              <a:rPr lang="en-US" sz="1600" dirty="0"/>
              <a:t> </a:t>
            </a:r>
            <a:r>
              <a:rPr lang="en-US" sz="1600" dirty="0" err="1"/>
              <a:t>c’e</a:t>
            </a:r>
            <a:r>
              <a:rPr lang="en-US" sz="1600" dirty="0"/>
              <a:t>’ </a:t>
            </a:r>
            <a:r>
              <a:rPr lang="en-US" sz="1600" dirty="0" err="1"/>
              <a:t>stato</a:t>
            </a:r>
            <a:r>
              <a:rPr lang="en-US" sz="1600" dirty="0"/>
              <a:t> un </a:t>
            </a:r>
            <a:r>
              <a:rPr lang="en-US" sz="1600" dirty="0" err="1"/>
              <a:t>questio</a:t>
            </a:r>
            <a:r>
              <a:rPr lang="en-US" sz="1600" dirty="0"/>
              <a:t> time </a:t>
            </a:r>
            <a:r>
              <a:rPr lang="en-US" sz="1600" dirty="0" err="1"/>
              <a:t>alla</a:t>
            </a:r>
            <a:r>
              <a:rPr lang="en-US" sz="1600" dirty="0"/>
              <a:t> camera </a:t>
            </a:r>
            <a:r>
              <a:rPr lang="en-US" sz="1600" dirty="0" err="1"/>
              <a:t>sulle</a:t>
            </a:r>
            <a:r>
              <a:rPr lang="en-US" sz="1600" dirty="0"/>
              <a:t> </a:t>
            </a:r>
            <a:r>
              <a:rPr lang="en-US" sz="1600" dirty="0" err="1"/>
              <a:t>stabilizzazioni</a:t>
            </a:r>
            <a:r>
              <a:rPr lang="en-US" sz="1600" dirty="0"/>
              <a:t>, e </a:t>
            </a:r>
            <a:r>
              <a:rPr lang="en-US" sz="1600" dirty="0" err="1"/>
              <a:t>il</a:t>
            </a:r>
            <a:r>
              <a:rPr lang="en-US" sz="1600" dirty="0"/>
              <a:t> </a:t>
            </a:r>
            <a:r>
              <a:rPr lang="en-US" sz="1600" dirty="0" err="1"/>
              <a:t>viceministro</a:t>
            </a:r>
            <a:r>
              <a:rPr lang="en-US" sz="1600" dirty="0"/>
              <a:t> </a:t>
            </a:r>
            <a:r>
              <a:rPr lang="en-US" sz="1600" dirty="0" err="1"/>
              <a:t>fioravanti</a:t>
            </a:r>
            <a:r>
              <a:rPr lang="en-US" sz="1600" dirty="0"/>
              <a:t> ha </a:t>
            </a:r>
            <a:r>
              <a:rPr lang="en-US" sz="1600" dirty="0" err="1"/>
              <a:t>promesso</a:t>
            </a:r>
            <a:r>
              <a:rPr lang="en-US" sz="1600" dirty="0"/>
              <a:t> un </a:t>
            </a:r>
            <a:r>
              <a:rPr lang="en-US" sz="1600" dirty="0" err="1"/>
              <a:t>aumento</a:t>
            </a:r>
            <a:r>
              <a:rPr lang="en-US" sz="1600" dirty="0"/>
              <a:t> del FOE a </a:t>
            </a:r>
            <a:r>
              <a:rPr lang="en-US" sz="1600" dirty="0" err="1"/>
              <a:t>nome</a:t>
            </a:r>
            <a:r>
              <a:rPr lang="en-US" sz="1600" dirty="0"/>
              <a:t> del </a:t>
            </a:r>
            <a:r>
              <a:rPr lang="en-US" sz="1600" dirty="0" err="1"/>
              <a:t>ministro</a:t>
            </a:r>
            <a:endParaRPr lang="en-US" sz="1600" dirty="0"/>
          </a:p>
          <a:p>
            <a:endParaRPr lang="en-US" sz="1600" dirty="0"/>
          </a:p>
          <a:p>
            <a:r>
              <a:rPr lang="en-US" sz="1400" dirty="0"/>
              <a:t>NON CI SONO MODIFICHE UFFICIALI A QUESTA POSIZIONE; MA NELL ULTIMO INCONTRO CON I SINDACATI DURANTE IL CD PRESIDENTE SI E? IMPEGNATO A VERIFICARE LA SITUAZONE DELLE PERSONE CON COMMA1 MISTO in </a:t>
            </a:r>
            <a:r>
              <a:rPr lang="en-US" sz="1400" dirty="0" err="1"/>
              <a:t>scadenza</a:t>
            </a:r>
            <a:endParaRPr lang="en-US" sz="1400" dirty="0"/>
          </a:p>
          <a:p>
            <a:endParaRPr lang="en-US" sz="1400" dirty="0"/>
          </a:p>
          <a:p>
            <a:endParaRPr lang="en-US" sz="1400" dirty="0"/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90819" y="0"/>
            <a:ext cx="7440774" cy="859455"/>
          </a:xfrm>
          <a:prstGeom prst="rect">
            <a:avLst/>
          </a:prstGeom>
          <a:solidFill>
            <a:schemeClr val="bg2">
              <a:lumMod val="20000"/>
              <a:lumOff val="80000"/>
              <a:alpha val="75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SITUAZIONE STABILIZZAZIONI</a:t>
            </a:r>
            <a:endParaRPr lang="en-US" strike="sngStrike" dirty="0"/>
          </a:p>
        </p:txBody>
      </p:sp>
    </p:spTree>
    <p:extLst>
      <p:ext uri="{BB962C8B-B14F-4D97-AF65-F5344CB8AC3E}">
        <p14:creationId xmlns:p14="http://schemas.microsoft.com/office/powerpoint/2010/main" val="1836812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Direttivo</a:t>
            </a:r>
            <a:r>
              <a:rPr lang="en-US" dirty="0"/>
              <a:t> </a:t>
            </a:r>
            <a:r>
              <a:rPr lang="en-US" dirty="0" err="1"/>
              <a:t>dicembre</a:t>
            </a:r>
            <a:r>
              <a:rPr lang="en-US" dirty="0"/>
              <a:t> 2018</a:t>
            </a:r>
            <a:endParaRPr lang="en-US" strike="sngStrik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100" y="1073330"/>
            <a:ext cx="8610600" cy="5462016"/>
          </a:xfrm>
        </p:spPr>
        <p:txBody>
          <a:bodyPr>
            <a:normAutofit fontScale="92500"/>
          </a:bodyPr>
          <a:lstStyle/>
          <a:p>
            <a:pPr>
              <a:lnSpc>
                <a:spcPct val="120000"/>
              </a:lnSpc>
              <a:buFontTx/>
              <a:buChar char="-"/>
            </a:pPr>
            <a:r>
              <a:rPr lang="en-US" sz="1800" dirty="0" err="1">
                <a:sym typeface="Wingdings"/>
              </a:rPr>
              <a:t>Blocco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assunzioni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nella</a:t>
            </a:r>
            <a:r>
              <a:rPr lang="en-US" sz="1800" dirty="0">
                <a:sym typeface="Wingdings"/>
              </a:rPr>
              <a:t> PA, non </a:t>
            </a:r>
            <a:r>
              <a:rPr lang="en-US" sz="1800" dirty="0" err="1">
                <a:sym typeface="Wingdings"/>
              </a:rPr>
              <a:t>riguarda</a:t>
            </a:r>
            <a:r>
              <a:rPr lang="en-US" sz="1800" dirty="0">
                <a:sym typeface="Wingdings"/>
              </a:rPr>
              <a:t> EPR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sz="1800" dirty="0"/>
              <a:t>E’ </a:t>
            </a:r>
            <a:r>
              <a:rPr lang="en-US" sz="1800" dirty="0" err="1"/>
              <a:t>stato</a:t>
            </a:r>
            <a:r>
              <a:rPr lang="en-US" sz="1800" dirty="0"/>
              <a:t> </a:t>
            </a:r>
            <a:r>
              <a:rPr lang="en-US" sz="1800" dirty="0" err="1"/>
              <a:t>pubblicato</a:t>
            </a:r>
            <a:r>
              <a:rPr lang="en-US" sz="1800" dirty="0"/>
              <a:t> </a:t>
            </a:r>
            <a:r>
              <a:rPr lang="en-US" sz="1800" dirty="0" err="1"/>
              <a:t>il</a:t>
            </a:r>
            <a:r>
              <a:rPr lang="en-US" sz="1800" dirty="0"/>
              <a:t> </a:t>
            </a:r>
            <a:r>
              <a:rPr lang="en-US" sz="1800" dirty="0" err="1"/>
              <a:t>decreto</a:t>
            </a:r>
            <a:r>
              <a:rPr lang="en-US" sz="1800" dirty="0"/>
              <a:t> “</a:t>
            </a:r>
            <a:r>
              <a:rPr lang="en-US" sz="1800" dirty="0" err="1"/>
              <a:t>concretezza</a:t>
            </a:r>
            <a:r>
              <a:rPr lang="en-US" sz="1800" dirty="0"/>
              <a:t>” (</a:t>
            </a:r>
            <a:r>
              <a:rPr lang="en-US" sz="1800" dirty="0">
                <a:hlinkClick r:id="rId2" action="ppaction://hlinkfile"/>
              </a:rPr>
              <a:t>DL 135</a:t>
            </a:r>
            <a:r>
              <a:rPr lang="en-US" sz="1800" dirty="0"/>
              <a:t>/2018) </a:t>
            </a:r>
            <a:r>
              <a:rPr lang="en-US" sz="1800" dirty="0" err="1"/>
              <a:t>che</a:t>
            </a:r>
            <a:r>
              <a:rPr lang="en-US" sz="1800" dirty="0"/>
              <a:t> include la </a:t>
            </a:r>
            <a:r>
              <a:rPr lang="en-US" sz="1800" dirty="0" err="1"/>
              <a:t>norma</a:t>
            </a:r>
            <a:r>
              <a:rPr lang="en-US" sz="1800" dirty="0"/>
              <a:t> </a:t>
            </a:r>
            <a:r>
              <a:rPr lang="en-US" sz="1800" dirty="0" err="1"/>
              <a:t>che</a:t>
            </a:r>
            <a:r>
              <a:rPr lang="en-US" sz="1800" dirty="0"/>
              <a:t> </a:t>
            </a:r>
            <a:r>
              <a:rPr lang="en-US" sz="1800" dirty="0" err="1"/>
              <a:t>permette</a:t>
            </a:r>
            <a:r>
              <a:rPr lang="en-US" sz="1800" dirty="0"/>
              <a:t> </a:t>
            </a:r>
            <a:r>
              <a:rPr lang="en-US" sz="1800" dirty="0" err="1"/>
              <a:t>l’aumento</a:t>
            </a:r>
            <a:r>
              <a:rPr lang="en-US" sz="1800" dirty="0"/>
              <a:t> del </a:t>
            </a:r>
            <a:r>
              <a:rPr lang="en-US" sz="1800" dirty="0" err="1"/>
              <a:t>fondo</a:t>
            </a:r>
            <a:r>
              <a:rPr lang="en-US" sz="1800" dirty="0"/>
              <a:t> del </a:t>
            </a:r>
            <a:r>
              <a:rPr lang="en-US" sz="1800" dirty="0" err="1"/>
              <a:t>salario</a:t>
            </a:r>
            <a:r>
              <a:rPr lang="en-US" sz="1800" dirty="0"/>
              <a:t> </a:t>
            </a:r>
            <a:r>
              <a:rPr lang="en-US" sz="1800" dirty="0" err="1"/>
              <a:t>accessorio</a:t>
            </a:r>
            <a:r>
              <a:rPr lang="en-US" sz="1800" dirty="0"/>
              <a:t> in </a:t>
            </a:r>
            <a:r>
              <a:rPr lang="en-US" sz="1800" dirty="0" err="1"/>
              <a:t>caso</a:t>
            </a:r>
            <a:r>
              <a:rPr lang="en-US" sz="1800" dirty="0"/>
              <a:t> di </a:t>
            </a:r>
            <a:r>
              <a:rPr lang="en-US" sz="1800" dirty="0" err="1"/>
              <a:t>assunzioni</a:t>
            </a:r>
            <a:r>
              <a:rPr lang="en-US" sz="1800" dirty="0"/>
              <a:t> </a:t>
            </a:r>
            <a:r>
              <a:rPr lang="en-US" sz="1800" dirty="0" err="1"/>
              <a:t>straordinarie</a:t>
            </a:r>
            <a:r>
              <a:rPr lang="en-US" sz="1800" dirty="0"/>
              <a:t>. </a:t>
            </a:r>
            <a:r>
              <a:rPr lang="en-US" sz="1800" dirty="0" err="1"/>
              <a:t>Questo</a:t>
            </a:r>
            <a:r>
              <a:rPr lang="en-US" sz="1800" dirty="0"/>
              <a:t> </a:t>
            </a:r>
            <a:r>
              <a:rPr lang="en-US" sz="1800" dirty="0" err="1"/>
              <a:t>risolve</a:t>
            </a:r>
            <a:r>
              <a:rPr lang="en-US" sz="1800" dirty="0"/>
              <a:t> un </a:t>
            </a:r>
            <a:r>
              <a:rPr lang="en-US" sz="1800" dirty="0" err="1"/>
              <a:t>grosso</a:t>
            </a:r>
            <a:r>
              <a:rPr lang="en-US" sz="1800" dirty="0"/>
              <a:t> </a:t>
            </a:r>
            <a:r>
              <a:rPr lang="en-US" sz="1800" dirty="0" err="1"/>
              <a:t>problema</a:t>
            </a:r>
            <a:r>
              <a:rPr lang="en-US" sz="1800" dirty="0"/>
              <a:t> </a:t>
            </a:r>
            <a:r>
              <a:rPr lang="en-US" sz="1800" dirty="0" err="1"/>
              <a:t>connesso</a:t>
            </a:r>
            <a:r>
              <a:rPr lang="en-US" sz="1800" dirty="0"/>
              <a:t> </a:t>
            </a:r>
            <a:r>
              <a:rPr lang="en-US" sz="1800" dirty="0" err="1"/>
              <a:t>alle</a:t>
            </a:r>
            <a:r>
              <a:rPr lang="en-US" sz="1800" dirty="0"/>
              <a:t> </a:t>
            </a:r>
            <a:r>
              <a:rPr lang="en-US" sz="1800" dirty="0" err="1"/>
              <a:t>stabilizzazioni</a:t>
            </a:r>
            <a:r>
              <a:rPr lang="en-US" sz="1800" dirty="0"/>
              <a:t>. Lo </a:t>
            </a:r>
            <a:r>
              <a:rPr lang="en-US" sz="1800" dirty="0" err="1"/>
              <a:t>scorso</a:t>
            </a:r>
            <a:r>
              <a:rPr lang="en-US" sz="1800" dirty="0"/>
              <a:t> 12 </a:t>
            </a:r>
            <a:r>
              <a:rPr lang="en-US" sz="1800" dirty="0" err="1"/>
              <a:t>dicembre</a:t>
            </a:r>
            <a:r>
              <a:rPr lang="en-US" sz="1800" dirty="0"/>
              <a:t> </a:t>
            </a:r>
            <a:r>
              <a:rPr lang="en-US" sz="1800" dirty="0" err="1"/>
              <a:t>è</a:t>
            </a:r>
            <a:r>
              <a:rPr lang="en-US" sz="1800" dirty="0"/>
              <a:t> </a:t>
            </a:r>
            <a:r>
              <a:rPr lang="en-US" sz="1800" dirty="0" err="1"/>
              <a:t>stato</a:t>
            </a:r>
            <a:r>
              <a:rPr lang="en-US" sz="1800" dirty="0"/>
              <a:t> </a:t>
            </a:r>
            <a:r>
              <a:rPr lang="en-US" sz="1800" dirty="0" err="1"/>
              <a:t>definitivamente</a:t>
            </a:r>
            <a:r>
              <a:rPr lang="en-US" sz="1800" dirty="0"/>
              <a:t> </a:t>
            </a:r>
            <a:r>
              <a:rPr lang="en-US" sz="1800" dirty="0" err="1"/>
              <a:t>firmato</a:t>
            </a:r>
            <a:r>
              <a:rPr lang="en-US" sz="1800" dirty="0"/>
              <a:t> </a:t>
            </a:r>
            <a:r>
              <a:rPr lang="en-US" sz="1800" dirty="0" err="1"/>
              <a:t>il</a:t>
            </a:r>
            <a:r>
              <a:rPr lang="en-US" sz="1800" dirty="0"/>
              <a:t> </a:t>
            </a:r>
            <a:r>
              <a:rPr lang="en-US" sz="1800" dirty="0" err="1"/>
              <a:t>contratto</a:t>
            </a:r>
            <a:r>
              <a:rPr lang="en-US" sz="1800" dirty="0"/>
              <a:t> </a:t>
            </a:r>
            <a:r>
              <a:rPr lang="en-US" sz="1800" dirty="0" err="1"/>
              <a:t>integrativo</a:t>
            </a:r>
            <a:r>
              <a:rPr lang="en-US" sz="1800" dirty="0"/>
              <a:t> 2016 del </a:t>
            </a:r>
            <a:r>
              <a:rPr lang="en-US" sz="1800" dirty="0" err="1"/>
              <a:t>personale</a:t>
            </a:r>
            <a:r>
              <a:rPr lang="en-US" sz="1800" dirty="0"/>
              <a:t> IV-VIII.</a:t>
            </a:r>
            <a:endParaRPr lang="en-US" sz="1800" dirty="0">
              <a:sym typeface="Wingdings"/>
            </a:endParaRP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sz="1800" dirty="0" err="1">
                <a:sym typeface="Wingdings"/>
              </a:rPr>
              <a:t>Completata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selezione</a:t>
            </a:r>
            <a:r>
              <a:rPr lang="en-US" sz="1800" dirty="0">
                <a:sym typeface="Wingdings"/>
              </a:rPr>
              <a:t> Fellini, per 15 </a:t>
            </a:r>
            <a:r>
              <a:rPr lang="en-US" sz="1800" dirty="0" err="1">
                <a:sym typeface="Wingdings"/>
              </a:rPr>
              <a:t>borse</a:t>
            </a:r>
            <a:r>
              <a:rPr lang="en-US" sz="1800">
                <a:sym typeface="Wingdings"/>
              </a:rPr>
              <a:t>.   </a:t>
            </a:r>
            <a:r>
              <a:rPr lang="en-US" sz="1800" dirty="0">
                <a:sym typeface="Wingdings"/>
              </a:rPr>
              <a:t>120 </a:t>
            </a:r>
            <a:r>
              <a:rPr lang="en-US" sz="1800" dirty="0" err="1">
                <a:sym typeface="Wingdings"/>
              </a:rPr>
              <a:t>domande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terorici</a:t>
            </a:r>
            <a:r>
              <a:rPr lang="en-US" sz="1800" dirty="0">
                <a:sym typeface="Wingdings"/>
              </a:rPr>
              <a:t>, circa 80 </a:t>
            </a:r>
            <a:r>
              <a:rPr lang="en-US" sz="1800" dirty="0" err="1">
                <a:sym typeface="Wingdings"/>
              </a:rPr>
              <a:t>domande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sperimentali</a:t>
            </a:r>
            <a:r>
              <a:rPr lang="en-US" sz="1800" dirty="0">
                <a:sym typeface="Wingdings"/>
              </a:rPr>
              <a:t>.  20% </a:t>
            </a:r>
            <a:r>
              <a:rPr lang="en-US" sz="1800" dirty="0" err="1">
                <a:sym typeface="Wingdings"/>
              </a:rPr>
              <a:t>domande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femminili</a:t>
            </a:r>
            <a:r>
              <a:rPr lang="en-US" sz="1800" dirty="0">
                <a:sym typeface="Wingdings"/>
              </a:rPr>
              <a:t>. 1/15 </a:t>
            </a:r>
            <a:r>
              <a:rPr lang="en-US" sz="1800" dirty="0" err="1">
                <a:sym typeface="Wingdings"/>
              </a:rPr>
              <a:t>borse</a:t>
            </a:r>
            <a:r>
              <a:rPr lang="en-US" sz="1800" dirty="0">
                <a:sym typeface="Wingdings"/>
              </a:rPr>
              <a:t> a </a:t>
            </a:r>
            <a:r>
              <a:rPr lang="en-US" sz="1800" dirty="0" err="1">
                <a:sym typeface="Wingdings"/>
              </a:rPr>
              <a:t>milano</a:t>
            </a:r>
            <a:r>
              <a:rPr lang="en-US" sz="1800" dirty="0">
                <a:sym typeface="Wingdings"/>
              </a:rPr>
              <a:t>, </a:t>
            </a:r>
            <a:r>
              <a:rPr lang="en-US" sz="1800" dirty="0" err="1">
                <a:sym typeface="Wingdings"/>
              </a:rPr>
              <a:t>sperimentale</a:t>
            </a:r>
            <a:r>
              <a:rPr lang="en-US" sz="1800" dirty="0">
                <a:sym typeface="Wingdings"/>
              </a:rPr>
              <a:t> csn2</a:t>
            </a:r>
          </a:p>
          <a:p>
            <a:pPr>
              <a:lnSpc>
                <a:spcPct val="120000"/>
              </a:lnSpc>
            </a:pPr>
            <a:r>
              <a:rPr lang="en-US" sz="1800" dirty="0" err="1">
                <a:sym typeface="Wingdings"/>
              </a:rPr>
              <a:t>Presidente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riferisce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che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governo</a:t>
            </a:r>
            <a:r>
              <a:rPr lang="en-US" sz="1800" dirty="0">
                <a:sym typeface="Wingdings"/>
              </a:rPr>
              <a:t> ha </a:t>
            </a:r>
            <a:r>
              <a:rPr lang="en-US" sz="1800" dirty="0" err="1">
                <a:sym typeface="Wingdings"/>
              </a:rPr>
              <a:t>chiesto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delega</a:t>
            </a:r>
            <a:r>
              <a:rPr lang="en-US" sz="1800" dirty="0">
                <a:sym typeface="Wingdings"/>
              </a:rPr>
              <a:t> per </a:t>
            </a:r>
            <a:r>
              <a:rPr lang="en-US" sz="1800" dirty="0" err="1">
                <a:sym typeface="Wingdings"/>
              </a:rPr>
              <a:t>riforma</a:t>
            </a:r>
            <a:r>
              <a:rPr lang="en-US" sz="1800" dirty="0">
                <a:sym typeface="Wingdings"/>
              </a:rPr>
              <a:t> EPR. </a:t>
            </a:r>
          </a:p>
          <a:p>
            <a:pPr>
              <a:lnSpc>
                <a:spcPct val="120000"/>
              </a:lnSpc>
            </a:pPr>
            <a:r>
              <a:rPr lang="en-US" sz="1800" dirty="0" err="1">
                <a:sym typeface="Wingdings"/>
              </a:rPr>
              <a:t>Potrebbero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essere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previste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fusioni</a:t>
            </a:r>
            <a:r>
              <a:rPr lang="en-US" sz="1800" dirty="0">
                <a:sym typeface="Wingdings"/>
              </a:rPr>
              <a:t>, ma per </a:t>
            </a:r>
            <a:r>
              <a:rPr lang="en-US" sz="1800" dirty="0" err="1">
                <a:sym typeface="Wingdings"/>
              </a:rPr>
              <a:t>ora</a:t>
            </a:r>
            <a:r>
              <a:rPr lang="en-US" sz="1800" dirty="0">
                <a:sym typeface="Wingdings"/>
              </a:rPr>
              <a:t> non e’ </a:t>
            </a:r>
            <a:r>
              <a:rPr lang="en-US" sz="1800" dirty="0" err="1">
                <a:sym typeface="Wingdings"/>
              </a:rPr>
              <a:t>stata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approvata</a:t>
            </a:r>
            <a:endParaRPr lang="en-US" sz="1800" dirty="0">
              <a:sym typeface="Wingdings"/>
            </a:endParaRPr>
          </a:p>
          <a:p>
            <a:pPr>
              <a:lnSpc>
                <a:spcPct val="120000"/>
              </a:lnSpc>
            </a:pPr>
            <a:r>
              <a:rPr lang="en-US" sz="1800" dirty="0"/>
              <a:t>Si </a:t>
            </a:r>
            <a:r>
              <a:rPr lang="en-US" sz="1800" dirty="0" err="1"/>
              <a:t>procede</a:t>
            </a:r>
            <a:r>
              <a:rPr lang="en-US" sz="1800" dirty="0"/>
              <a:t> verso </a:t>
            </a:r>
            <a:r>
              <a:rPr lang="en-US" sz="1800" dirty="0" err="1"/>
              <a:t>una</a:t>
            </a:r>
            <a:r>
              <a:rPr lang="en-US" sz="1800" dirty="0"/>
              <a:t> </a:t>
            </a:r>
            <a:r>
              <a:rPr lang="en-US" sz="1800" dirty="0" err="1"/>
              <a:t>conciliazione</a:t>
            </a:r>
            <a:r>
              <a:rPr lang="en-US" sz="1800" dirty="0"/>
              <a:t> </a:t>
            </a:r>
            <a:r>
              <a:rPr lang="en-US" sz="1800" dirty="0" err="1"/>
              <a:t>stragiudiziale</a:t>
            </a:r>
            <a:r>
              <a:rPr lang="en-US" sz="1800" dirty="0"/>
              <a:t> per </a:t>
            </a:r>
            <a:r>
              <a:rPr lang="en-US" sz="1800" dirty="0" err="1"/>
              <a:t>il</a:t>
            </a:r>
            <a:r>
              <a:rPr lang="en-US" sz="1800" dirty="0"/>
              <a:t> </a:t>
            </a:r>
            <a:r>
              <a:rPr lang="en-US" sz="1800" dirty="0" err="1"/>
              <a:t>riconoscimento</a:t>
            </a:r>
            <a:r>
              <a:rPr lang="en-US" sz="1800" dirty="0"/>
              <a:t> </a:t>
            </a:r>
            <a:r>
              <a:rPr lang="en-US" sz="1800" dirty="0" err="1"/>
              <a:t>dell’anzianità</a:t>
            </a:r>
            <a:r>
              <a:rPr lang="en-US" sz="1800" dirty="0"/>
              <a:t> </a:t>
            </a:r>
            <a:r>
              <a:rPr lang="en-US" sz="1800" dirty="0" err="1"/>
              <a:t>pregressa</a:t>
            </a:r>
            <a:r>
              <a:rPr lang="en-US" sz="1800" dirty="0"/>
              <a:t>. I </a:t>
            </a:r>
            <a:r>
              <a:rPr lang="en-US" sz="1800" dirty="0" err="1"/>
              <a:t>sindacati</a:t>
            </a:r>
            <a:r>
              <a:rPr lang="en-US" sz="1800" dirty="0"/>
              <a:t> </a:t>
            </a:r>
            <a:r>
              <a:rPr lang="en-US" sz="1800" dirty="0" err="1"/>
              <a:t>si</a:t>
            </a:r>
            <a:r>
              <a:rPr lang="en-US" sz="1800" dirty="0"/>
              <a:t> </a:t>
            </a:r>
            <a:r>
              <a:rPr lang="en-US" sz="1800" dirty="0" err="1"/>
              <a:t>proporranno</a:t>
            </a:r>
            <a:r>
              <a:rPr lang="en-US" sz="1800" dirty="0"/>
              <a:t> come </a:t>
            </a:r>
            <a:r>
              <a:rPr lang="en-US" sz="1800" dirty="0" err="1"/>
              <a:t>rappresentanti</a:t>
            </a:r>
            <a:r>
              <a:rPr lang="en-US" sz="1800" dirty="0"/>
              <a:t> del </a:t>
            </a:r>
            <a:r>
              <a:rPr lang="en-US" sz="1800" dirty="0" err="1"/>
              <a:t>personale</a:t>
            </a:r>
            <a:r>
              <a:rPr lang="en-US" sz="1800" dirty="0"/>
              <a:t> </a:t>
            </a:r>
            <a:r>
              <a:rPr lang="en-US" sz="1800" dirty="0" err="1"/>
              <a:t>che</a:t>
            </a:r>
            <a:r>
              <a:rPr lang="en-US" sz="1800" dirty="0"/>
              <a:t> </a:t>
            </a:r>
            <a:r>
              <a:rPr lang="en-US" sz="1800" dirty="0" err="1"/>
              <a:t>vorrà</a:t>
            </a:r>
            <a:r>
              <a:rPr lang="en-US" sz="1800" dirty="0"/>
              <a:t> </a:t>
            </a:r>
            <a:r>
              <a:rPr lang="en-US" sz="1800" dirty="0" err="1"/>
              <a:t>conciliare</a:t>
            </a:r>
            <a:r>
              <a:rPr lang="en-US" sz="1800" dirty="0"/>
              <a:t>. Si </a:t>
            </a:r>
            <a:r>
              <a:rPr lang="en-US" sz="1800" dirty="0" err="1"/>
              <a:t>sta</a:t>
            </a:r>
            <a:r>
              <a:rPr lang="en-US" sz="1800" dirty="0"/>
              <a:t> </a:t>
            </a:r>
            <a:r>
              <a:rPr lang="en-US" sz="1800" dirty="0" err="1"/>
              <a:t>lavorando</a:t>
            </a:r>
            <a:r>
              <a:rPr lang="en-US" sz="1800" dirty="0"/>
              <a:t> per </a:t>
            </a:r>
            <a:r>
              <a:rPr lang="en-US" sz="1800" dirty="0" err="1"/>
              <a:t>definire</a:t>
            </a:r>
            <a:r>
              <a:rPr lang="en-US" sz="1800" dirty="0"/>
              <a:t> </a:t>
            </a:r>
            <a:r>
              <a:rPr lang="en-US" sz="1800" dirty="0" err="1"/>
              <a:t>i</a:t>
            </a:r>
            <a:r>
              <a:rPr lang="en-US" sz="1800" dirty="0"/>
              <a:t> </a:t>
            </a:r>
            <a:r>
              <a:rPr lang="en-US" sz="1800" dirty="0" err="1"/>
              <a:t>dettagli</a:t>
            </a:r>
            <a:r>
              <a:rPr lang="en-US" sz="1800" dirty="0"/>
              <a:t>.</a:t>
            </a:r>
          </a:p>
          <a:p>
            <a:pPr>
              <a:lnSpc>
                <a:spcPct val="120000"/>
              </a:lnSpc>
            </a:pPr>
            <a:r>
              <a:rPr lang="en-US" sz="1800" dirty="0" err="1">
                <a:sym typeface="Wingdings"/>
              </a:rPr>
              <a:t>Discusso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il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disciplinare</a:t>
            </a:r>
            <a:r>
              <a:rPr lang="en-US" sz="1800" dirty="0">
                <a:sym typeface="Wingdings"/>
              </a:rPr>
              <a:t> del </a:t>
            </a:r>
            <a:r>
              <a:rPr lang="en-US" sz="1800" dirty="0" err="1">
                <a:sym typeface="Wingdings"/>
              </a:rPr>
              <a:t>lavoro</a:t>
            </a:r>
            <a:r>
              <a:rPr lang="en-US" sz="1800" dirty="0">
                <a:sym typeface="Wingdings"/>
              </a:rPr>
              <a:t> agile. </a:t>
            </a:r>
            <a:r>
              <a:rPr lang="en-US" sz="1800" dirty="0" err="1">
                <a:sym typeface="Wingdings"/>
              </a:rPr>
              <a:t>Inizialmente</a:t>
            </a:r>
            <a:r>
              <a:rPr lang="en-US" sz="1800" dirty="0">
                <a:sym typeface="Wingdings"/>
              </a:rPr>
              <a:t> per IV-VIII.</a:t>
            </a:r>
            <a:r>
              <a:rPr lang="en-US" sz="1800" dirty="0"/>
              <a:t> Per </a:t>
            </a:r>
            <a:r>
              <a:rPr lang="en-US" sz="1800" dirty="0" err="1"/>
              <a:t>ogni</a:t>
            </a:r>
            <a:r>
              <a:rPr lang="en-US" sz="1800" dirty="0"/>
              <a:t> </a:t>
            </a:r>
            <a:r>
              <a:rPr lang="en-US" sz="1800" dirty="0" err="1"/>
              <a:t>dipendente</a:t>
            </a:r>
            <a:r>
              <a:rPr lang="en-US" sz="1800" dirty="0"/>
              <a:t> </a:t>
            </a:r>
            <a:r>
              <a:rPr lang="en-US" sz="1800" dirty="0" err="1"/>
              <a:t>coinvolto</a:t>
            </a:r>
            <a:r>
              <a:rPr lang="en-US" sz="1800" dirty="0"/>
              <a:t> </a:t>
            </a:r>
            <a:r>
              <a:rPr lang="en-US" sz="1800" dirty="0" err="1"/>
              <a:t>bisogna</a:t>
            </a:r>
            <a:r>
              <a:rPr lang="en-US" sz="1800" dirty="0"/>
              <a:t> </a:t>
            </a:r>
            <a:r>
              <a:rPr lang="en-US" sz="1800" dirty="0" err="1"/>
              <a:t>definire</a:t>
            </a:r>
            <a:r>
              <a:rPr lang="en-US" sz="1800" dirty="0"/>
              <a:t> un </a:t>
            </a:r>
            <a:r>
              <a:rPr lang="en-US" sz="1800" dirty="0" err="1"/>
              <a:t>progetto</a:t>
            </a:r>
            <a:r>
              <a:rPr lang="en-US" sz="1800" dirty="0"/>
              <a:t> </a:t>
            </a:r>
            <a:r>
              <a:rPr lang="en-US" sz="1800" dirty="0" err="1"/>
              <a:t>individuale</a:t>
            </a:r>
            <a:r>
              <a:rPr lang="en-US" sz="1800" dirty="0"/>
              <a:t> </a:t>
            </a:r>
            <a:r>
              <a:rPr lang="en-US" sz="1800" dirty="0" err="1"/>
              <a:t>che</a:t>
            </a:r>
            <a:r>
              <a:rPr lang="en-US" sz="1800" dirty="0"/>
              <a:t> </a:t>
            </a:r>
            <a:r>
              <a:rPr lang="en-US" sz="1800" dirty="0" err="1"/>
              <a:t>contenga</a:t>
            </a:r>
            <a:r>
              <a:rPr lang="en-US" sz="1800" dirty="0"/>
              <a:t> </a:t>
            </a:r>
            <a:r>
              <a:rPr lang="en-US" sz="1800" dirty="0" err="1"/>
              <a:t>dei</a:t>
            </a:r>
            <a:r>
              <a:rPr lang="en-US" sz="1800" dirty="0"/>
              <a:t> </a:t>
            </a:r>
            <a:r>
              <a:rPr lang="en-US" sz="1800" dirty="0" err="1"/>
              <a:t>risultati</a:t>
            </a:r>
            <a:r>
              <a:rPr lang="en-US" sz="1800" dirty="0"/>
              <a:t> </a:t>
            </a:r>
            <a:r>
              <a:rPr lang="en-US" sz="1800" dirty="0" err="1"/>
              <a:t>attesi</a:t>
            </a:r>
            <a:r>
              <a:rPr lang="en-US" sz="1800" dirty="0"/>
              <a:t> </a:t>
            </a:r>
            <a:r>
              <a:rPr lang="en-US" sz="1800" dirty="0" err="1"/>
              <a:t>misurabili</a:t>
            </a:r>
            <a:r>
              <a:rPr lang="en-US" sz="1800" dirty="0"/>
              <a:t>. </a:t>
            </a:r>
            <a:r>
              <a:rPr lang="en-US" sz="1800" dirty="0" err="1"/>
              <a:t>Puo</a:t>
            </a:r>
            <a:r>
              <a:rPr lang="en-US" sz="1800" dirty="0"/>
              <a:t>’ </a:t>
            </a:r>
            <a:r>
              <a:rPr lang="en-US" sz="1800" dirty="0" err="1"/>
              <a:t>coinvolgere</a:t>
            </a:r>
            <a:r>
              <a:rPr lang="en-US" sz="1800" dirty="0"/>
              <a:t> </a:t>
            </a:r>
            <a:r>
              <a:rPr lang="en-US" sz="1800" dirty="0" err="1"/>
              <a:t>fino</a:t>
            </a:r>
            <a:r>
              <a:rPr lang="en-US" sz="1800" dirty="0"/>
              <a:t> al 10% del </a:t>
            </a:r>
            <a:r>
              <a:rPr lang="en-US" sz="1800" dirty="0" err="1"/>
              <a:t>personale</a:t>
            </a:r>
            <a:r>
              <a:rPr lang="en-US" sz="1800" dirty="0"/>
              <a:t>.</a:t>
            </a:r>
            <a:endParaRPr lang="en-US" sz="1800" dirty="0">
              <a:sym typeface="Wingding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926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Direttivo</a:t>
            </a:r>
            <a:r>
              <a:rPr lang="en-US" dirty="0"/>
              <a:t> </a:t>
            </a:r>
            <a:r>
              <a:rPr lang="en-US" dirty="0" err="1"/>
              <a:t>gennaio</a:t>
            </a:r>
            <a:r>
              <a:rPr lang="en-US" dirty="0"/>
              <a:t> 2019</a:t>
            </a:r>
            <a:endParaRPr lang="en-US" strike="sngStrik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100" y="1073330"/>
            <a:ext cx="8610600" cy="546201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FontTx/>
              <a:buChar char="-"/>
            </a:pPr>
            <a:r>
              <a:rPr lang="en-US" sz="1800" dirty="0" err="1">
                <a:sym typeface="Wingdings"/>
              </a:rPr>
              <a:t>Presidente</a:t>
            </a:r>
            <a:r>
              <a:rPr lang="en-US" sz="1800" dirty="0">
                <a:sym typeface="Wingdings"/>
              </a:rPr>
              <a:t> ha </a:t>
            </a:r>
            <a:r>
              <a:rPr lang="en-US" sz="1800" dirty="0" err="1">
                <a:sym typeface="Wingdings"/>
              </a:rPr>
              <a:t>incontrato</a:t>
            </a:r>
            <a:r>
              <a:rPr lang="en-US" sz="1800" dirty="0">
                <a:sym typeface="Wingdings"/>
              </a:rPr>
              <a:t> Min. </a:t>
            </a:r>
            <a:r>
              <a:rPr lang="en-US" sz="1800" dirty="0" err="1">
                <a:sym typeface="Wingdings"/>
              </a:rPr>
              <a:t>Bussetti</a:t>
            </a:r>
            <a:r>
              <a:rPr lang="en-US" sz="1800" dirty="0">
                <a:sym typeface="Wingdings"/>
              </a:rPr>
              <a:t>, </a:t>
            </a:r>
            <a:r>
              <a:rPr lang="en-US" sz="1800" dirty="0" err="1">
                <a:sym typeface="Wingdings"/>
              </a:rPr>
              <a:t>che</a:t>
            </a:r>
            <a:r>
              <a:rPr lang="en-US" sz="1800" dirty="0">
                <a:sym typeface="Wingdings"/>
              </a:rPr>
              <a:t> ha </a:t>
            </a:r>
            <a:r>
              <a:rPr lang="en-US" sz="1800" dirty="0" err="1">
                <a:sym typeface="Wingdings"/>
              </a:rPr>
              <a:t>autorizzato</a:t>
            </a:r>
            <a:r>
              <a:rPr lang="en-US" sz="1800" dirty="0">
                <a:sym typeface="Wingdings"/>
              </a:rPr>
              <a:t> l </a:t>
            </a:r>
            <a:r>
              <a:rPr lang="en-US" sz="1800" dirty="0" err="1">
                <a:sym typeface="Wingdings"/>
              </a:rPr>
              <a:t>inizio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della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procedura</a:t>
            </a:r>
            <a:r>
              <a:rPr lang="en-US" sz="1800" dirty="0">
                <a:sym typeface="Wingdings"/>
              </a:rPr>
              <a:t> di </a:t>
            </a:r>
            <a:r>
              <a:rPr lang="en-US" sz="1800" dirty="0" err="1">
                <a:sym typeface="Wingdings"/>
              </a:rPr>
              <a:t>elezione</a:t>
            </a:r>
            <a:r>
              <a:rPr lang="en-US" sz="1800" dirty="0">
                <a:sym typeface="Wingdings"/>
              </a:rPr>
              <a:t> del </a:t>
            </a:r>
            <a:r>
              <a:rPr lang="en-US" sz="1800" dirty="0" err="1">
                <a:sym typeface="Wingdings"/>
              </a:rPr>
              <a:t>Presidente</a:t>
            </a:r>
            <a:r>
              <a:rPr lang="en-US" sz="1800" dirty="0">
                <a:sym typeface="Wingdings"/>
              </a:rPr>
              <a:t>. Ha </a:t>
            </a:r>
            <a:r>
              <a:rPr lang="en-US" sz="1800" dirty="0" err="1">
                <a:sym typeface="Wingdings"/>
              </a:rPr>
              <a:t>inotre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reiterato</a:t>
            </a:r>
            <a:r>
              <a:rPr lang="en-US" sz="1800" dirty="0">
                <a:sym typeface="Wingdings"/>
              </a:rPr>
              <a:t> la </a:t>
            </a:r>
            <a:r>
              <a:rPr lang="en-US" sz="1800" dirty="0" err="1">
                <a:sym typeface="Wingdings"/>
              </a:rPr>
              <a:t>richiesta</a:t>
            </a:r>
            <a:r>
              <a:rPr lang="en-US" sz="1800" dirty="0">
                <a:sym typeface="Wingdings"/>
              </a:rPr>
              <a:t> di </a:t>
            </a:r>
            <a:r>
              <a:rPr lang="en-US" sz="1800" dirty="0" err="1">
                <a:sym typeface="Wingdings"/>
              </a:rPr>
              <a:t>finanziamento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aggiuntivo</a:t>
            </a:r>
            <a:r>
              <a:rPr lang="en-US" sz="1800" dirty="0">
                <a:sym typeface="Wingdings"/>
              </a:rPr>
              <a:t>.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sz="1800" dirty="0" err="1">
                <a:sym typeface="Wingdings"/>
              </a:rPr>
              <a:t>Lubrano</a:t>
            </a:r>
            <a:r>
              <a:rPr lang="en-US" sz="1800" dirty="0">
                <a:sym typeface="Wingdings"/>
              </a:rPr>
              <a:t> (</a:t>
            </a:r>
            <a:r>
              <a:rPr lang="en-US" sz="1800" dirty="0" err="1">
                <a:sym typeface="Wingdings"/>
              </a:rPr>
              <a:t>coord</a:t>
            </a:r>
            <a:r>
              <a:rPr lang="en-US" sz="1800" dirty="0">
                <a:sym typeface="Wingdings"/>
              </a:rPr>
              <a:t> GLV) ha </a:t>
            </a:r>
            <a:r>
              <a:rPr lang="en-US" sz="1800" dirty="0" err="1">
                <a:sym typeface="Wingdings"/>
              </a:rPr>
              <a:t>presentato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il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rapporto</a:t>
            </a:r>
            <a:r>
              <a:rPr lang="en-US" sz="1800" dirty="0">
                <a:sym typeface="Wingdings"/>
              </a:rPr>
              <a:t> del </a:t>
            </a:r>
            <a:r>
              <a:rPr lang="en-US" sz="1800" dirty="0" err="1">
                <a:sym typeface="Wingdings"/>
              </a:rPr>
              <a:t>Comintato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valutazione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internazionale</a:t>
            </a:r>
            <a:r>
              <a:rPr lang="en-US" sz="1800" dirty="0">
                <a:sym typeface="Wingdings"/>
              </a:rPr>
              <a:t>. </a:t>
            </a:r>
            <a:r>
              <a:rPr lang="en-US" sz="1800" dirty="0" err="1">
                <a:sym typeface="Wingdings"/>
              </a:rPr>
              <a:t>Raccomandazioni</a:t>
            </a:r>
            <a:r>
              <a:rPr lang="en-US" sz="1800" dirty="0">
                <a:sym typeface="Wingdings"/>
              </a:rPr>
              <a:t>: </a:t>
            </a:r>
            <a:r>
              <a:rPr lang="en-US" sz="1800" dirty="0" err="1">
                <a:sym typeface="Wingdings"/>
              </a:rPr>
              <a:t>rinforzare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il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programma</a:t>
            </a:r>
            <a:r>
              <a:rPr lang="en-US" sz="1800" dirty="0">
                <a:sym typeface="Wingdings"/>
              </a:rPr>
              <a:t> di </a:t>
            </a:r>
            <a:r>
              <a:rPr lang="en-US" sz="1800" dirty="0" err="1">
                <a:sym typeface="Wingdings"/>
              </a:rPr>
              <a:t>fisica</a:t>
            </a:r>
            <a:r>
              <a:rPr lang="en-US" sz="1800" dirty="0">
                <a:sym typeface="Wingdings"/>
              </a:rPr>
              <a:t>, </a:t>
            </a:r>
            <a:r>
              <a:rPr lang="en-US" sz="1800" dirty="0" err="1">
                <a:sym typeface="Wingdings"/>
              </a:rPr>
              <a:t>suggerendo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delle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priorita</a:t>
            </a:r>
            <a:r>
              <a:rPr lang="en-US" sz="1800" dirty="0">
                <a:sym typeface="Wingdings"/>
              </a:rPr>
              <a:t>’, </a:t>
            </a:r>
            <a:r>
              <a:rPr lang="en-US" sz="1800" dirty="0" err="1">
                <a:sym typeface="Wingdings"/>
              </a:rPr>
              <a:t>portare</a:t>
            </a:r>
            <a:r>
              <a:rPr lang="en-US" sz="1800" dirty="0">
                <a:sym typeface="Wingdings"/>
              </a:rPr>
              <a:t> in Italia Einstein telescope, </a:t>
            </a:r>
            <a:r>
              <a:rPr lang="en-US" sz="1800" dirty="0" err="1">
                <a:sym typeface="Wingdings"/>
              </a:rPr>
              <a:t>sostenere</a:t>
            </a:r>
            <a:r>
              <a:rPr lang="en-US" sz="1800" dirty="0">
                <a:sym typeface="Wingdings"/>
              </a:rPr>
              <a:t> R&amp;D per I </a:t>
            </a:r>
            <a:r>
              <a:rPr lang="en-US" sz="1800" dirty="0" err="1">
                <a:sym typeface="Wingdings"/>
              </a:rPr>
              <a:t>futuri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acceleratori</a:t>
            </a:r>
            <a:r>
              <a:rPr lang="en-US" sz="1800" dirty="0">
                <a:sym typeface="Wingdings"/>
              </a:rPr>
              <a:t>. </a:t>
            </a:r>
            <a:r>
              <a:rPr lang="en-US" sz="1800" dirty="0" err="1">
                <a:sym typeface="Wingdings"/>
              </a:rPr>
              <a:t>Rimarcono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criticita</a:t>
            </a:r>
            <a:r>
              <a:rPr lang="en-US" sz="1800" dirty="0">
                <a:sym typeface="Wingdings"/>
              </a:rPr>
              <a:t>’ </a:t>
            </a:r>
            <a:r>
              <a:rPr lang="en-US" sz="1800" dirty="0" err="1">
                <a:sym typeface="Wingdings"/>
              </a:rPr>
              <a:t>rimaste</a:t>
            </a:r>
            <a:r>
              <a:rPr lang="en-US" sz="1800" dirty="0">
                <a:sym typeface="Wingdings"/>
              </a:rPr>
              <a:t> in AC e la </a:t>
            </a:r>
            <a:r>
              <a:rPr lang="en-US" sz="1800" dirty="0" err="1">
                <a:sym typeface="Wingdings"/>
              </a:rPr>
              <a:t>necessita</a:t>
            </a:r>
            <a:r>
              <a:rPr lang="en-US" sz="1800" dirty="0">
                <a:sym typeface="Wingdings"/>
              </a:rPr>
              <a:t>’ di </a:t>
            </a:r>
            <a:r>
              <a:rPr lang="en-US" sz="1800" dirty="0" err="1">
                <a:sym typeface="Wingdings"/>
              </a:rPr>
              <a:t>personale</a:t>
            </a:r>
            <a:r>
              <a:rPr lang="en-US" sz="1800" dirty="0">
                <a:sym typeface="Wingdings"/>
              </a:rPr>
              <a:t>.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sz="1800" dirty="0">
                <a:sym typeface="Wingdings"/>
              </a:rPr>
              <a:t>LASA e’ </a:t>
            </a:r>
            <a:r>
              <a:rPr lang="en-US" sz="1800" dirty="0" err="1">
                <a:sym typeface="Wingdings"/>
              </a:rPr>
              <a:t>stato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presentato</a:t>
            </a:r>
            <a:r>
              <a:rPr lang="en-US" sz="1800" dirty="0">
                <a:sym typeface="Wingdings"/>
              </a:rPr>
              <a:t> per la prima </a:t>
            </a:r>
            <a:r>
              <a:rPr lang="en-US" sz="1800" dirty="0" err="1">
                <a:sym typeface="Wingdings"/>
              </a:rPr>
              <a:t>volta</a:t>
            </a:r>
            <a:r>
              <a:rPr lang="en-US" sz="1800" dirty="0">
                <a:sym typeface="Wingdings"/>
              </a:rPr>
              <a:t> al CVI e ha </a:t>
            </a:r>
            <a:r>
              <a:rPr lang="en-US" sz="1800" dirty="0" err="1">
                <a:sym typeface="Wingdings"/>
              </a:rPr>
              <a:t>ottenuto</a:t>
            </a:r>
            <a:r>
              <a:rPr lang="en-US" sz="1800" dirty="0">
                <a:sym typeface="Wingdings"/>
              </a:rPr>
              <a:t> un </a:t>
            </a:r>
            <a:r>
              <a:rPr lang="en-US" sz="1800" dirty="0" err="1">
                <a:sym typeface="Wingdings"/>
              </a:rPr>
              <a:t>giudizio</a:t>
            </a:r>
            <a:r>
              <a:rPr lang="en-US" sz="1800" dirty="0">
                <a:sym typeface="Wingdings"/>
              </a:rPr>
              <a:t> di </a:t>
            </a:r>
            <a:r>
              <a:rPr lang="en-US" sz="1800" dirty="0" err="1">
                <a:sym typeface="Wingdings"/>
              </a:rPr>
              <a:t>apprezzamento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delle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competenze</a:t>
            </a:r>
            <a:r>
              <a:rPr lang="en-US" sz="1800" dirty="0">
                <a:sym typeface="Wingdings"/>
              </a:rPr>
              <a:t> e </a:t>
            </a:r>
            <a:r>
              <a:rPr lang="en-US" sz="1800" dirty="0" err="1">
                <a:sym typeface="Wingdings"/>
              </a:rPr>
              <a:t>dei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risultati</a:t>
            </a:r>
            <a:r>
              <a:rPr lang="en-US" sz="1800" dirty="0">
                <a:sym typeface="Wingdings"/>
              </a:rPr>
              <a:t>. 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sz="1800" dirty="0" err="1">
                <a:sym typeface="Wingdings"/>
              </a:rPr>
              <a:t>Preparata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delibera</a:t>
            </a:r>
            <a:r>
              <a:rPr lang="en-US" sz="1800" dirty="0">
                <a:sym typeface="Wingdings"/>
              </a:rPr>
              <a:t> per </a:t>
            </a:r>
            <a:r>
              <a:rPr lang="en-US" sz="1800" dirty="0" err="1">
                <a:sym typeface="Wingdings"/>
              </a:rPr>
              <a:t>costituzione</a:t>
            </a:r>
            <a:r>
              <a:rPr lang="en-US" sz="1800" dirty="0">
                <a:sym typeface="Wingdings"/>
              </a:rPr>
              <a:t> di un </a:t>
            </a:r>
            <a:r>
              <a:rPr lang="en-US" sz="1800" dirty="0" err="1">
                <a:sym typeface="Wingdings"/>
              </a:rPr>
              <a:t>fondo</a:t>
            </a:r>
            <a:r>
              <a:rPr lang="en-US" sz="1800" dirty="0">
                <a:sym typeface="Wingdings"/>
              </a:rPr>
              <a:t> di 1.8ML per art 54, ma </a:t>
            </a:r>
            <a:r>
              <a:rPr lang="en-US" sz="1800" dirty="0" err="1">
                <a:sym typeface="Wingdings"/>
              </a:rPr>
              <a:t>i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revisori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dei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conti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propongono</a:t>
            </a:r>
            <a:r>
              <a:rPr lang="en-US" sz="1800" dirty="0">
                <a:sym typeface="Wingdings"/>
              </a:rPr>
              <a:t> di </a:t>
            </a:r>
            <a:r>
              <a:rPr lang="en-US" sz="1800" dirty="0" err="1">
                <a:sym typeface="Wingdings"/>
              </a:rPr>
              <a:t>approfondire</a:t>
            </a:r>
            <a:r>
              <a:rPr lang="en-US" sz="1800" dirty="0">
                <a:sym typeface="Wingdings"/>
              </a:rPr>
              <a:t> prima l </a:t>
            </a:r>
            <a:r>
              <a:rPr lang="en-US" sz="1800" dirty="0" err="1">
                <a:sym typeface="Wingdings"/>
              </a:rPr>
              <a:t>istruttoria</a:t>
            </a:r>
            <a:r>
              <a:rPr lang="en-US" sz="1800" dirty="0">
                <a:sym typeface="Wingdings"/>
              </a:rPr>
              <a:t> con </a:t>
            </a:r>
            <a:r>
              <a:rPr lang="en-US" sz="1800" dirty="0" err="1">
                <a:sym typeface="Wingdings"/>
              </a:rPr>
              <a:t>il</a:t>
            </a:r>
            <a:r>
              <a:rPr lang="en-US" sz="1800" dirty="0">
                <a:sym typeface="Wingdings"/>
              </a:rPr>
              <a:t> MEF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sz="1800" dirty="0">
                <a:sym typeface="Wingdings"/>
              </a:rPr>
              <a:t>Si e’ </a:t>
            </a:r>
            <a:r>
              <a:rPr lang="en-US" sz="1800" dirty="0" err="1">
                <a:sym typeface="Wingdings"/>
              </a:rPr>
              <a:t>presentata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delegazione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sindacale</a:t>
            </a:r>
            <a:r>
              <a:rPr lang="en-US" sz="1800" dirty="0">
                <a:sym typeface="Wingdings"/>
              </a:rPr>
              <a:t> per </a:t>
            </a:r>
            <a:r>
              <a:rPr lang="en-US" sz="1800" dirty="0" err="1">
                <a:sym typeface="Wingdings"/>
              </a:rPr>
              <a:t>sostenere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assunzioni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dei</a:t>
            </a:r>
            <a:r>
              <a:rPr lang="en-US" sz="1800" dirty="0">
                <a:sym typeface="Wingdings"/>
              </a:rPr>
              <a:t> comma 1 </a:t>
            </a:r>
            <a:r>
              <a:rPr lang="en-US" sz="1800" dirty="0" err="1">
                <a:sym typeface="Wingdings"/>
              </a:rPr>
              <a:t>misti</a:t>
            </a:r>
            <a:r>
              <a:rPr lang="en-US" sz="1800" dirty="0">
                <a:sym typeface="Wingdings"/>
              </a:rPr>
              <a:t> e </a:t>
            </a:r>
            <a:r>
              <a:rPr lang="en-US" sz="1800" dirty="0" err="1">
                <a:sym typeface="Wingdings"/>
              </a:rPr>
              <a:t>dei</a:t>
            </a:r>
            <a:r>
              <a:rPr lang="en-US" sz="1800" dirty="0">
                <a:sym typeface="Wingdings"/>
              </a:rPr>
              <a:t> comma2. e per </a:t>
            </a:r>
            <a:r>
              <a:rPr lang="en-US" sz="1800" dirty="0" err="1">
                <a:sym typeface="Wingdings"/>
              </a:rPr>
              <a:t>chiedere</a:t>
            </a:r>
            <a:r>
              <a:rPr lang="en-US" sz="1800" dirty="0">
                <a:sym typeface="Wingdings"/>
              </a:rPr>
              <a:t> di </a:t>
            </a:r>
            <a:r>
              <a:rPr lang="en-US" sz="1800" dirty="0" err="1">
                <a:sym typeface="Wingdings"/>
              </a:rPr>
              <a:t>finanziare</a:t>
            </a:r>
            <a:r>
              <a:rPr lang="en-US" sz="1800" dirty="0">
                <a:sym typeface="Wingdings"/>
              </a:rPr>
              <a:t> le </a:t>
            </a:r>
            <a:r>
              <a:rPr lang="en-US" sz="1800" dirty="0" err="1">
                <a:sym typeface="Wingdings"/>
              </a:rPr>
              <a:t>progressini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verticali</a:t>
            </a:r>
            <a:r>
              <a:rPr lang="en-US" sz="1800" dirty="0">
                <a:sym typeface="Wingdings"/>
              </a:rPr>
              <a:t> del </a:t>
            </a:r>
            <a:r>
              <a:rPr lang="en-US" sz="1800" dirty="0" err="1">
                <a:sym typeface="Wingdings"/>
              </a:rPr>
              <a:t>personale</a:t>
            </a:r>
            <a:r>
              <a:rPr lang="en-US" sz="1800" dirty="0">
                <a:sym typeface="Wingdings"/>
              </a:rPr>
              <a:t> TA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sz="1800" dirty="0" err="1">
                <a:sym typeface="Wingdings"/>
              </a:rPr>
              <a:t>Pallavicini</a:t>
            </a:r>
            <a:r>
              <a:rPr lang="en-US" sz="1800" dirty="0">
                <a:sym typeface="Wingdings"/>
              </a:rPr>
              <a:t> ha </a:t>
            </a:r>
            <a:r>
              <a:rPr lang="en-US" sz="1800" dirty="0" err="1">
                <a:sym typeface="Wingdings"/>
              </a:rPr>
              <a:t>presentato</a:t>
            </a:r>
            <a:r>
              <a:rPr lang="en-US" sz="1800" dirty="0">
                <a:sym typeface="Wingdings"/>
              </a:rPr>
              <a:t> le </a:t>
            </a:r>
            <a:r>
              <a:rPr lang="en-US" sz="1800" dirty="0" err="1">
                <a:sym typeface="Wingdings"/>
              </a:rPr>
              <a:t>proposte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della</a:t>
            </a:r>
            <a:r>
              <a:rPr lang="en-US" sz="1800" dirty="0">
                <a:sym typeface="Wingdings"/>
              </a:rPr>
              <a:t> csn2 per DAMA</a:t>
            </a:r>
          </a:p>
          <a:p>
            <a:pPr>
              <a:lnSpc>
                <a:spcPct val="120000"/>
              </a:lnSpc>
              <a:buFontTx/>
              <a:buChar char="-"/>
            </a:pPr>
            <a:endParaRPr lang="en-US" sz="1800" dirty="0">
              <a:sym typeface="Wingdings"/>
            </a:endParaRPr>
          </a:p>
          <a:p>
            <a:pPr>
              <a:lnSpc>
                <a:spcPct val="120000"/>
              </a:lnSpc>
              <a:buFontTx/>
              <a:buChar char="-"/>
            </a:pPr>
            <a:endParaRPr lang="en-US" sz="1800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1800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1800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1800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1800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1800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1800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1800" dirty="0">
              <a:sym typeface="Wingding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7371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Direttivo</a:t>
            </a:r>
            <a:r>
              <a:rPr lang="en-US" dirty="0"/>
              <a:t> </a:t>
            </a:r>
            <a:r>
              <a:rPr lang="en-US" dirty="0" err="1"/>
              <a:t>gennaio</a:t>
            </a:r>
            <a:r>
              <a:rPr lang="en-US" dirty="0"/>
              <a:t> 2019</a:t>
            </a:r>
            <a:endParaRPr lang="en-US" strike="sngStrik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100" y="1073330"/>
            <a:ext cx="8610600" cy="546201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FontTx/>
              <a:buChar char="-"/>
            </a:pPr>
            <a:r>
              <a:rPr lang="en-US" sz="1800" dirty="0">
                <a:sym typeface="Wingdings"/>
              </a:rPr>
              <a:t>DG </a:t>
            </a:r>
            <a:r>
              <a:rPr lang="en-US" sz="1800" dirty="0" err="1">
                <a:sym typeface="Wingdings"/>
              </a:rPr>
              <a:t>presenta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una</a:t>
            </a:r>
            <a:r>
              <a:rPr lang="en-US" sz="1800" dirty="0">
                <a:sym typeface="Wingdings"/>
              </a:rPr>
              <a:t> prima </a:t>
            </a:r>
            <a:r>
              <a:rPr lang="en-US" sz="1800" dirty="0" err="1">
                <a:sym typeface="Wingdings"/>
              </a:rPr>
              <a:t>ipotesi</a:t>
            </a:r>
            <a:r>
              <a:rPr lang="en-US" sz="1800" dirty="0">
                <a:sym typeface="Wingdings"/>
              </a:rPr>
              <a:t> di </a:t>
            </a:r>
            <a:r>
              <a:rPr lang="en-US" sz="1800" dirty="0" err="1">
                <a:sym typeface="Wingdings"/>
              </a:rPr>
              <a:t>costituzione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indennita</a:t>
            </a:r>
            <a:r>
              <a:rPr lang="en-US" sz="1800" dirty="0">
                <a:sym typeface="Wingdings"/>
              </a:rPr>
              <a:t>’ per RUP/DEC/</a:t>
            </a:r>
            <a:r>
              <a:rPr lang="en-US" sz="1800" dirty="0" err="1">
                <a:sym typeface="Wingdings"/>
              </a:rPr>
              <a:t>etc</a:t>
            </a:r>
            <a:endParaRPr lang="en-US" sz="1800" dirty="0">
              <a:sym typeface="Wingdings"/>
            </a:endParaRP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sz="1800" dirty="0">
                <a:sym typeface="Wingdings"/>
              </a:rPr>
              <a:t>Solo </a:t>
            </a:r>
            <a:r>
              <a:rPr lang="en-US" sz="1800" dirty="0" err="1">
                <a:sym typeface="Wingdings"/>
              </a:rPr>
              <a:t>i</a:t>
            </a:r>
            <a:r>
              <a:rPr lang="en-US" sz="1800" dirty="0">
                <a:sym typeface="Wingdings"/>
              </a:rPr>
              <a:t> RUP </a:t>
            </a:r>
            <a:r>
              <a:rPr lang="en-US" sz="1800" dirty="0" err="1">
                <a:sym typeface="Wingdings"/>
              </a:rPr>
              <a:t>devono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essere</a:t>
            </a:r>
            <a:r>
              <a:rPr lang="en-US" sz="1800" dirty="0">
                <a:sym typeface="Wingdings"/>
              </a:rPr>
              <a:t> dell </a:t>
            </a:r>
            <a:r>
              <a:rPr lang="en-US" sz="1800" dirty="0" err="1">
                <a:sym typeface="Wingdings"/>
              </a:rPr>
              <a:t>Ente</a:t>
            </a:r>
            <a:r>
              <a:rPr lang="en-US" sz="1800" dirty="0">
                <a:sym typeface="Wingdings"/>
              </a:rPr>
              <a:t> , le </a:t>
            </a:r>
            <a:r>
              <a:rPr lang="en-US" sz="1800" dirty="0" err="1">
                <a:sym typeface="Wingdings"/>
              </a:rPr>
              <a:t>altre</a:t>
            </a:r>
            <a:r>
              <a:rPr lang="en-US" sz="1800" dirty="0">
                <a:sym typeface="Wingdings"/>
              </a:rPr>
              <a:t> figure </a:t>
            </a:r>
            <a:r>
              <a:rPr lang="en-US" sz="1800" dirty="0" err="1">
                <a:sym typeface="Wingdings"/>
              </a:rPr>
              <a:t>possono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anche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essere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esterne</a:t>
            </a:r>
            <a:r>
              <a:rPr lang="en-US" sz="1800" dirty="0">
                <a:sym typeface="Wingdings"/>
              </a:rPr>
              <a:t>. Propone </a:t>
            </a:r>
            <a:r>
              <a:rPr lang="en-US" sz="1800" dirty="0" err="1">
                <a:sym typeface="Wingdings"/>
              </a:rPr>
              <a:t>che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nelle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strutture</a:t>
            </a:r>
            <a:r>
              <a:rPr lang="en-US" sz="1800" dirty="0">
                <a:sym typeface="Wingdings"/>
              </a:rPr>
              <a:t> ci </a:t>
            </a:r>
            <a:r>
              <a:rPr lang="en-US" sz="1800" dirty="0" err="1">
                <a:sym typeface="Wingdings"/>
              </a:rPr>
              <a:t>sia</a:t>
            </a:r>
            <a:r>
              <a:rPr lang="en-US" sz="1800" dirty="0">
                <a:sym typeface="Wingdings"/>
              </a:rPr>
              <a:t> un </a:t>
            </a:r>
            <a:r>
              <a:rPr lang="en-US" sz="1800" dirty="0" err="1">
                <a:sym typeface="Wingdings"/>
              </a:rPr>
              <a:t>numero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limitato</a:t>
            </a:r>
            <a:r>
              <a:rPr lang="en-US" sz="1800" dirty="0">
                <a:sym typeface="Wingdings"/>
              </a:rPr>
              <a:t> di RUP e per le </a:t>
            </a:r>
            <a:r>
              <a:rPr lang="en-US" sz="1800" dirty="0" err="1">
                <a:sym typeface="Wingdings"/>
              </a:rPr>
              <a:t>gare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soprasoglia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si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ricorra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ai</a:t>
            </a:r>
            <a:r>
              <a:rPr lang="en-US" sz="1800" dirty="0">
                <a:sym typeface="Wingdings"/>
              </a:rPr>
              <a:t> RUP </a:t>
            </a:r>
            <a:r>
              <a:rPr lang="en-US" sz="1800" dirty="0" err="1">
                <a:sym typeface="Wingdings"/>
              </a:rPr>
              <a:t>nazionali</a:t>
            </a:r>
            <a:endParaRPr lang="en-US" sz="1800" dirty="0">
              <a:sym typeface="Wingdings"/>
            </a:endParaRPr>
          </a:p>
          <a:p>
            <a:pPr>
              <a:lnSpc>
                <a:spcPct val="120000"/>
              </a:lnSpc>
              <a:buFontTx/>
              <a:buChar char="-"/>
            </a:pPr>
            <a:endParaRPr lang="en-US" sz="1800" dirty="0">
              <a:sym typeface="Wingdings"/>
            </a:endParaRP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sz="1800" dirty="0">
                <a:sym typeface="Wingdings"/>
              </a:rPr>
              <a:t>INFN2030 </a:t>
            </a:r>
            <a:r>
              <a:rPr lang="mr-IN" sz="1800" dirty="0">
                <a:sym typeface="Wingdings"/>
              </a:rPr>
              <a:t>–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programma</a:t>
            </a:r>
            <a:r>
              <a:rPr lang="en-US" sz="1800" dirty="0">
                <a:sym typeface="Wingdings"/>
              </a:rPr>
              <a:t> per </a:t>
            </a:r>
            <a:r>
              <a:rPr lang="en-US" sz="1800" dirty="0" err="1">
                <a:sym typeface="Wingdings"/>
              </a:rPr>
              <a:t>infrastrutture</a:t>
            </a:r>
            <a:r>
              <a:rPr lang="en-US" sz="1800" dirty="0">
                <a:sym typeface="Wingdings"/>
              </a:rPr>
              <a:t> per </a:t>
            </a:r>
            <a:r>
              <a:rPr lang="en-US" sz="1800" dirty="0" err="1">
                <a:sym typeface="Wingdings"/>
              </a:rPr>
              <a:t>i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prossimi</a:t>
            </a:r>
            <a:r>
              <a:rPr lang="en-US" sz="1800" dirty="0">
                <a:sym typeface="Wingdings"/>
              </a:rPr>
              <a:t> 10 </a:t>
            </a:r>
            <a:r>
              <a:rPr lang="en-US" sz="1800" dirty="0" err="1">
                <a:sym typeface="Wingdings"/>
              </a:rPr>
              <a:t>anni</a:t>
            </a:r>
            <a:r>
              <a:rPr lang="en-US" sz="1800" dirty="0">
                <a:sym typeface="Wingdings"/>
              </a:rPr>
              <a:t> , </a:t>
            </a:r>
            <a:r>
              <a:rPr lang="en-US" sz="1800" dirty="0" err="1">
                <a:sym typeface="Wingdings"/>
              </a:rPr>
              <a:t>approvato</a:t>
            </a:r>
            <a:r>
              <a:rPr lang="en-US" sz="1800" dirty="0">
                <a:sym typeface="Wingdings"/>
              </a:rPr>
              <a:t> con </a:t>
            </a:r>
            <a:r>
              <a:rPr lang="en-US" sz="1800" dirty="0" err="1">
                <a:sym typeface="Wingdings"/>
              </a:rPr>
              <a:t>bilancio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parziale</a:t>
            </a:r>
            <a:r>
              <a:rPr lang="en-US" sz="1800" dirty="0">
                <a:sym typeface="Wingdings"/>
              </a:rPr>
              <a:t> :   LHC fase2, </a:t>
            </a:r>
            <a:r>
              <a:rPr lang="en-US" sz="1800" dirty="0" err="1">
                <a:sym typeface="Wingdings"/>
              </a:rPr>
              <a:t>Eupraxia</a:t>
            </a:r>
            <a:r>
              <a:rPr lang="en-US" sz="1800" dirty="0">
                <a:sym typeface="Wingdings"/>
              </a:rPr>
              <a:t> e LNGS.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sz="1800" dirty="0" err="1">
                <a:sym typeface="Wingdings"/>
              </a:rPr>
              <a:t>Dovrebbe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essere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rifinanziato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nel</a:t>
            </a:r>
            <a:r>
              <a:rPr lang="en-US" sz="1800" dirty="0">
                <a:sym typeface="Wingdings"/>
              </a:rPr>
              <a:t> 2020,  </a:t>
            </a:r>
            <a:r>
              <a:rPr lang="en-US" sz="1800" dirty="0" err="1">
                <a:sym typeface="Wingdings"/>
              </a:rPr>
              <a:t>comprende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fondi</a:t>
            </a:r>
            <a:r>
              <a:rPr lang="en-US" sz="1800" dirty="0">
                <a:sym typeface="Wingdings"/>
              </a:rPr>
              <a:t> </a:t>
            </a:r>
            <a:r>
              <a:rPr lang="en-US" sz="1800" dirty="0" err="1">
                <a:sym typeface="Wingdings"/>
              </a:rPr>
              <a:t>strutturali</a:t>
            </a:r>
            <a:r>
              <a:rPr lang="en-US" sz="1800" dirty="0">
                <a:sym typeface="Wingdings"/>
              </a:rPr>
              <a:t> per LASA per </a:t>
            </a:r>
            <a:r>
              <a:rPr lang="en-US" sz="1800" dirty="0" err="1">
                <a:sym typeface="Wingdings"/>
              </a:rPr>
              <a:t>attivita</a:t>
            </a:r>
            <a:r>
              <a:rPr lang="en-US" sz="1800" dirty="0">
                <a:sym typeface="Wingdings"/>
              </a:rPr>
              <a:t>’ HTS e </a:t>
            </a:r>
            <a:r>
              <a:rPr lang="en-US" sz="1800" dirty="0" err="1">
                <a:sym typeface="Wingdings"/>
              </a:rPr>
              <a:t>Brixino</a:t>
            </a:r>
            <a:endParaRPr lang="en-US" sz="1800" dirty="0">
              <a:sym typeface="Wingdings"/>
            </a:endParaRPr>
          </a:p>
          <a:p>
            <a:pPr>
              <a:lnSpc>
                <a:spcPct val="120000"/>
              </a:lnSpc>
              <a:buFontTx/>
              <a:buChar char="-"/>
            </a:pPr>
            <a:endParaRPr lang="en-US" sz="1800" dirty="0">
              <a:sym typeface="Wingdings"/>
            </a:endParaRPr>
          </a:p>
          <a:p>
            <a:pPr>
              <a:lnSpc>
                <a:spcPct val="120000"/>
              </a:lnSpc>
              <a:buFontTx/>
              <a:buChar char="-"/>
            </a:pPr>
            <a:endParaRPr lang="en-US" sz="1800" dirty="0">
              <a:sym typeface="Wingdings"/>
            </a:endParaRPr>
          </a:p>
          <a:p>
            <a:pPr marL="182880" lvl="1">
              <a:lnSpc>
                <a:spcPct val="120000"/>
              </a:lnSpc>
              <a:buFontTx/>
              <a:buChar char="-"/>
            </a:pPr>
            <a:r>
              <a:rPr lang="en-US" dirty="0" err="1">
                <a:sym typeface="Wingdings"/>
              </a:rPr>
              <a:t>Tutte</a:t>
            </a:r>
            <a:r>
              <a:rPr lang="en-US" dirty="0">
                <a:sym typeface="Wingdings"/>
              </a:rPr>
              <a:t> le </a:t>
            </a:r>
            <a:r>
              <a:rPr lang="en-US" dirty="0" err="1">
                <a:sym typeface="Wingdings"/>
              </a:rPr>
              <a:t>delibere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sono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disponibili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sul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sito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della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Presidenza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nel</a:t>
            </a:r>
            <a:r>
              <a:rPr lang="en-US" dirty="0">
                <a:sym typeface="Wingdings"/>
              </a:rPr>
              <a:t> DB </a:t>
            </a:r>
            <a:r>
              <a:rPr lang="en-US" dirty="0" err="1">
                <a:sym typeface="Wingdings"/>
              </a:rPr>
              <a:t>delibere</a:t>
            </a:r>
            <a:r>
              <a:rPr lang="en-US" dirty="0">
                <a:sym typeface="Wingdings"/>
              </a:rPr>
              <a:t> o </a:t>
            </a:r>
            <a:r>
              <a:rPr lang="en-US" dirty="0" err="1">
                <a:sym typeface="Wingdings"/>
              </a:rPr>
              <a:t>tramite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Portale</a:t>
            </a:r>
            <a:r>
              <a:rPr lang="en-US" dirty="0">
                <a:sym typeface="Wingdings"/>
              </a:rPr>
              <a:t>  (https://</a:t>
            </a:r>
            <a:r>
              <a:rPr lang="en-US" dirty="0" err="1">
                <a:sym typeface="Wingdings"/>
              </a:rPr>
              <a:t>iam.infn.it</a:t>
            </a:r>
            <a:r>
              <a:rPr lang="en-US" dirty="0">
                <a:sym typeface="Wingdings"/>
              </a:rPr>
              <a:t>/</a:t>
            </a:r>
            <a:r>
              <a:rPr lang="en-US" dirty="0" err="1">
                <a:sym typeface="Wingdings"/>
              </a:rPr>
              <a:t>Portale</a:t>
            </a:r>
            <a:r>
              <a:rPr lang="en-US" dirty="0">
                <a:sym typeface="Wingdings"/>
              </a:rPr>
              <a:t>)</a:t>
            </a:r>
            <a:endParaRPr lang="en-US" sz="1800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1800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1800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1800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1800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1800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1800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1800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sz="1800" dirty="0">
              <a:sym typeface="Wingding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238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Notizie</a:t>
            </a:r>
            <a:r>
              <a:rPr lang="en-US" dirty="0"/>
              <a:t> </a:t>
            </a:r>
            <a:r>
              <a:rPr lang="en-US" dirty="0" err="1"/>
              <a:t>varie</a:t>
            </a:r>
            <a:endParaRPr lang="en-US" strike="sngStrik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100" y="1073330"/>
            <a:ext cx="8610600" cy="546201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  <a:buFontTx/>
              <a:buChar char="-"/>
            </a:pPr>
            <a:r>
              <a:rPr lang="en-US" dirty="0" err="1">
                <a:sym typeface="Wingdings"/>
              </a:rPr>
              <a:t>Trattative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sindacali</a:t>
            </a:r>
            <a:r>
              <a:rPr lang="en-US" dirty="0">
                <a:sym typeface="Wingdings"/>
              </a:rPr>
              <a:t> 31 </a:t>
            </a:r>
            <a:r>
              <a:rPr lang="en-US" dirty="0" err="1">
                <a:sym typeface="Wingdings"/>
              </a:rPr>
              <a:t>gennaio</a:t>
            </a:r>
            <a:r>
              <a:rPr lang="en-US" dirty="0">
                <a:sym typeface="Wingdings"/>
              </a:rPr>
              <a:t>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ym typeface="Wingdings"/>
              </a:rPr>
              <a:t>E’ </a:t>
            </a:r>
            <a:r>
              <a:rPr lang="en-US" dirty="0" err="1">
                <a:sym typeface="Wingdings"/>
              </a:rPr>
              <a:t>stato</a:t>
            </a:r>
            <a:r>
              <a:rPr lang="en-US" dirty="0">
                <a:sym typeface="Wingdings"/>
              </a:rPr>
              <a:t> bandito la </a:t>
            </a:r>
            <a:r>
              <a:rPr lang="en-US" dirty="0" err="1">
                <a:sym typeface="Wingdings"/>
              </a:rPr>
              <a:t>procedura</a:t>
            </a:r>
            <a:r>
              <a:rPr lang="en-US" dirty="0">
                <a:sym typeface="Wingdings"/>
              </a:rPr>
              <a:t> per </a:t>
            </a:r>
            <a:r>
              <a:rPr lang="en-US" dirty="0" err="1">
                <a:sym typeface="Wingdings"/>
              </a:rPr>
              <a:t>sara</a:t>
            </a:r>
            <a:r>
              <a:rPr lang="en-US" dirty="0">
                <a:sym typeface="Wingdings"/>
              </a:rPr>
              <a:t>’ art 52 (</a:t>
            </a:r>
            <a:r>
              <a:rPr lang="en-US" dirty="0" err="1">
                <a:sym typeface="Wingdings"/>
              </a:rPr>
              <a:t>passaggi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orizzontali</a:t>
            </a:r>
            <a:r>
              <a:rPr lang="en-US" dirty="0">
                <a:sym typeface="Wingdings"/>
              </a:rPr>
              <a:t>) ,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ym typeface="Wingdings"/>
              </a:rPr>
              <a:t>Continua la </a:t>
            </a:r>
            <a:r>
              <a:rPr lang="en-US" dirty="0" err="1">
                <a:sym typeface="Wingdings"/>
              </a:rPr>
              <a:t>discussione</a:t>
            </a:r>
            <a:r>
              <a:rPr lang="en-US" dirty="0">
                <a:sym typeface="Wingdings"/>
              </a:rPr>
              <a:t> per </a:t>
            </a:r>
            <a:r>
              <a:rPr lang="en-US" dirty="0" err="1">
                <a:sym typeface="Wingdings"/>
              </a:rPr>
              <a:t>costituire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fondo</a:t>
            </a:r>
            <a:r>
              <a:rPr lang="en-US" dirty="0">
                <a:sym typeface="Wingdings"/>
              </a:rPr>
              <a:t> per art 54 per </a:t>
            </a:r>
            <a:r>
              <a:rPr lang="en-US" dirty="0" err="1">
                <a:sym typeface="Wingdings"/>
              </a:rPr>
              <a:t>permettere</a:t>
            </a:r>
            <a:r>
              <a:rPr lang="en-US" dirty="0">
                <a:sym typeface="Wingdings"/>
              </a:rPr>
              <a:t> 300 </a:t>
            </a:r>
            <a:r>
              <a:rPr lang="en-US" dirty="0" err="1">
                <a:sym typeface="Wingdings"/>
              </a:rPr>
              <a:t>passaggi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nel</a:t>
            </a:r>
            <a:r>
              <a:rPr lang="en-US" dirty="0">
                <a:sym typeface="Wingdings"/>
              </a:rPr>
              <a:t> 2019.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>
                <a:sym typeface="Wingdings"/>
              </a:rPr>
              <a:t>MEF e’ </a:t>
            </a:r>
            <a:r>
              <a:rPr lang="en-US" dirty="0" err="1">
                <a:sym typeface="Wingdings"/>
              </a:rPr>
              <a:t>contrario</a:t>
            </a:r>
            <a:r>
              <a:rPr lang="en-US" dirty="0">
                <a:sym typeface="Wingdings"/>
              </a:rPr>
              <a:t> e non </a:t>
            </a:r>
            <a:r>
              <a:rPr lang="en-US" dirty="0" err="1">
                <a:sym typeface="Wingdings"/>
              </a:rPr>
              <a:t>riconosce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calcoli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che</a:t>
            </a:r>
            <a:r>
              <a:rPr lang="en-US" dirty="0">
                <a:sym typeface="Wingdings"/>
              </a:rPr>
              <a:t> INFN ha </a:t>
            </a:r>
            <a:r>
              <a:rPr lang="en-US" dirty="0" err="1">
                <a:sym typeface="Wingdings"/>
              </a:rPr>
              <a:t>fatto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d’accordo</a:t>
            </a:r>
            <a:r>
              <a:rPr lang="en-US" dirty="0">
                <a:sym typeface="Wingdings"/>
              </a:rPr>
              <a:t> con </a:t>
            </a:r>
            <a:r>
              <a:rPr lang="en-US" dirty="0" err="1">
                <a:sym typeface="Wingdings"/>
              </a:rPr>
              <a:t>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sindacati</a:t>
            </a:r>
            <a:r>
              <a:rPr lang="en-US" dirty="0">
                <a:sym typeface="Wingdings"/>
              </a:rPr>
              <a:t>. </a:t>
            </a:r>
            <a:r>
              <a:rPr lang="en-US" dirty="0" err="1">
                <a:sym typeface="Wingdings"/>
              </a:rPr>
              <a:t>Continuano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gli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approfondimenti</a:t>
            </a:r>
            <a:r>
              <a:rPr lang="en-US" dirty="0">
                <a:sym typeface="Wingdings"/>
              </a:rPr>
              <a:t>.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 err="1">
                <a:sym typeface="Wingdings"/>
              </a:rPr>
              <a:t>Iniziata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discussione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su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indennita</a:t>
            </a:r>
            <a:r>
              <a:rPr lang="en-US" dirty="0">
                <a:sym typeface="Wingdings"/>
              </a:rPr>
              <a:t>’ 2017</a:t>
            </a: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 err="1">
                <a:sym typeface="Wingdings"/>
              </a:rPr>
              <a:t>Riconvocati</a:t>
            </a:r>
            <a:r>
              <a:rPr lang="en-US" dirty="0">
                <a:sym typeface="Wingdings"/>
              </a:rPr>
              <a:t> a meta’ </a:t>
            </a:r>
            <a:r>
              <a:rPr lang="en-US" dirty="0" err="1">
                <a:sym typeface="Wingdings"/>
              </a:rPr>
              <a:t>febbraio</a:t>
            </a:r>
            <a:r>
              <a:rPr lang="en-US" dirty="0">
                <a:sym typeface="Wingdings"/>
              </a:rPr>
              <a:t> per art 54</a:t>
            </a:r>
          </a:p>
          <a:p>
            <a:pPr>
              <a:lnSpc>
                <a:spcPct val="120000"/>
              </a:lnSpc>
              <a:buFontTx/>
              <a:buChar char="-"/>
            </a:pPr>
            <a:endParaRPr lang="en-US" dirty="0">
              <a:sym typeface="Wingdings"/>
            </a:endParaRPr>
          </a:p>
          <a:p>
            <a:pPr>
              <a:lnSpc>
                <a:spcPct val="120000"/>
              </a:lnSpc>
              <a:buFontTx/>
              <a:buChar char="-"/>
            </a:pPr>
            <a:endParaRPr lang="en-US" dirty="0">
              <a:sym typeface="Wingdings"/>
            </a:endParaRPr>
          </a:p>
          <a:p>
            <a:pPr>
              <a:lnSpc>
                <a:spcPct val="120000"/>
              </a:lnSpc>
              <a:buFontTx/>
              <a:buChar char="-"/>
            </a:pPr>
            <a:endParaRPr lang="en-US" dirty="0">
              <a:sym typeface="Wingdings"/>
            </a:endParaRP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>
                <a:sym typeface="Wingdings"/>
              </a:rPr>
              <a:t>Per </a:t>
            </a:r>
            <a:r>
              <a:rPr lang="en-US" dirty="0" err="1">
                <a:sym typeface="Wingdings"/>
              </a:rPr>
              <a:t>comunicare</a:t>
            </a:r>
            <a:r>
              <a:rPr lang="en-US" dirty="0">
                <a:sym typeface="Wingdings"/>
              </a:rPr>
              <a:t> con le diverse </a:t>
            </a:r>
            <a:r>
              <a:rPr lang="en-US" dirty="0" err="1">
                <a:sym typeface="Wingdings"/>
              </a:rPr>
              <a:t>componenti</a:t>
            </a:r>
            <a:r>
              <a:rPr lang="en-US" dirty="0">
                <a:sym typeface="Wingdings"/>
              </a:rPr>
              <a:t> dell </a:t>
            </a:r>
            <a:r>
              <a:rPr lang="en-US" dirty="0" err="1">
                <a:sym typeface="Wingdings"/>
              </a:rPr>
              <a:t>Ente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su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questi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ed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altri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aspetti</a:t>
            </a:r>
            <a:r>
              <a:rPr lang="en-US" dirty="0">
                <a:sym typeface="Wingdings"/>
              </a:rPr>
              <a:t> , la GE </a:t>
            </a:r>
            <a:r>
              <a:rPr lang="en-US" dirty="0" err="1">
                <a:sym typeface="Wingdings"/>
              </a:rPr>
              <a:t>sta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compiendo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delle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visite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nelle</a:t>
            </a:r>
            <a:r>
              <a:rPr lang="en-US" dirty="0">
                <a:sym typeface="Wingdings"/>
              </a:rPr>
              <a:t> diverse </a:t>
            </a:r>
            <a:r>
              <a:rPr lang="en-US" dirty="0" err="1">
                <a:sym typeface="Wingdings"/>
              </a:rPr>
              <a:t>Sezioni</a:t>
            </a:r>
            <a:endParaRPr lang="en-US" dirty="0">
              <a:sym typeface="Wingdings"/>
            </a:endParaRPr>
          </a:p>
          <a:p>
            <a:pPr>
              <a:lnSpc>
                <a:spcPct val="120000"/>
              </a:lnSpc>
              <a:buFontTx/>
              <a:buChar char="-"/>
            </a:pPr>
            <a:endParaRPr lang="en-US" dirty="0">
              <a:sym typeface="Wingdings"/>
            </a:endParaRP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>
                <a:sym typeface="Wingdings"/>
              </a:rPr>
              <a:t>A Milano </a:t>
            </a:r>
            <a:r>
              <a:rPr lang="en-US" dirty="0" err="1">
                <a:sym typeface="Wingdings"/>
              </a:rPr>
              <a:t>verra</a:t>
            </a:r>
            <a:r>
              <a:rPr lang="en-US" dirty="0">
                <a:sym typeface="Wingdings"/>
              </a:rPr>
              <a:t>’ Prof </a:t>
            </a:r>
            <a:r>
              <a:rPr lang="en-US" dirty="0" err="1">
                <a:sym typeface="Wingdings"/>
              </a:rPr>
              <a:t>Masiero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giovedi</a:t>
            </a:r>
            <a:r>
              <a:rPr lang="en-US" dirty="0">
                <a:sym typeface="Wingdings"/>
              </a:rPr>
              <a:t>’ 21 </a:t>
            </a:r>
            <a:r>
              <a:rPr lang="en-US" dirty="0" err="1">
                <a:sym typeface="Wingdings"/>
              </a:rPr>
              <a:t>Febbraio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nel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pomeriggio</a:t>
            </a:r>
            <a:endParaRPr lang="en-US" dirty="0">
              <a:sym typeface="Wingdings"/>
            </a:endParaRP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 err="1">
                <a:sym typeface="Wingdings"/>
              </a:rPr>
              <a:t>Tutta</a:t>
            </a:r>
            <a:r>
              <a:rPr lang="en-US" dirty="0">
                <a:sym typeface="Wingdings"/>
              </a:rPr>
              <a:t> la </a:t>
            </a:r>
            <a:r>
              <a:rPr lang="en-US" dirty="0" err="1">
                <a:sym typeface="Wingdings"/>
              </a:rPr>
              <a:t>Sezione</a:t>
            </a:r>
            <a:r>
              <a:rPr lang="en-US" dirty="0">
                <a:sym typeface="Wingdings"/>
              </a:rPr>
              <a:t> e’ </a:t>
            </a:r>
            <a:r>
              <a:rPr lang="en-US" dirty="0" err="1">
                <a:sym typeface="Wingdings"/>
              </a:rPr>
              <a:t>invitata</a:t>
            </a:r>
            <a:r>
              <a:rPr lang="en-US" dirty="0">
                <a:sym typeface="Wingdings"/>
              </a:rPr>
              <a:t> . E’ </a:t>
            </a:r>
            <a:r>
              <a:rPr lang="en-US" dirty="0" err="1">
                <a:sym typeface="Wingdings"/>
              </a:rPr>
              <a:t>previsto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ampio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spazio</a:t>
            </a:r>
            <a:r>
              <a:rPr lang="en-US" dirty="0">
                <a:sym typeface="Wingdings"/>
              </a:rPr>
              <a:t> di </a:t>
            </a:r>
            <a:r>
              <a:rPr lang="en-US" dirty="0" err="1">
                <a:sym typeface="Wingdings"/>
              </a:rPr>
              <a:t>discussione</a:t>
            </a:r>
            <a:r>
              <a:rPr lang="en-US" dirty="0">
                <a:sym typeface="Wingdings"/>
              </a:rPr>
              <a:t> e </a:t>
            </a:r>
            <a:r>
              <a:rPr lang="en-US" dirty="0" err="1">
                <a:sym typeface="Wingdings"/>
              </a:rPr>
              <a:t>domande</a:t>
            </a:r>
            <a:r>
              <a:rPr lang="en-US" dirty="0">
                <a:sym typeface="Wingdings"/>
              </a:rPr>
              <a:t>.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6105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7182" y="0"/>
            <a:ext cx="5797296" cy="891540"/>
          </a:xfrm>
        </p:spPr>
        <p:txBody>
          <a:bodyPr>
            <a:normAutofit/>
          </a:bodyPr>
          <a:lstStyle/>
          <a:p>
            <a:r>
              <a:rPr lang="en-GB" sz="2400" dirty="0"/>
              <a:t>ARGOMENTI INCONTRO CON 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662" y="1316677"/>
            <a:ext cx="8826335" cy="3855398"/>
          </a:xfrm>
        </p:spPr>
        <p:txBody>
          <a:bodyPr>
            <a:normAutofit/>
          </a:bodyPr>
          <a:lstStyle/>
          <a:p>
            <a:r>
              <a:rPr lang="it-IT" sz="2100" dirty="0"/>
              <a:t>Risorse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it-IT" sz="1950" dirty="0"/>
              <a:t>Bilancio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it-IT" sz="1950" dirty="0"/>
              <a:t>Personale</a:t>
            </a:r>
          </a:p>
          <a:p>
            <a:r>
              <a:rPr lang="it-IT" sz="2100" dirty="0"/>
              <a:t>Concorsi </a:t>
            </a:r>
          </a:p>
          <a:p>
            <a:r>
              <a:rPr lang="it-IT" sz="2100" dirty="0"/>
              <a:t>Stabilizzazioni</a:t>
            </a:r>
          </a:p>
          <a:p>
            <a:r>
              <a:rPr lang="it-IT" sz="2100" dirty="0"/>
              <a:t>Conciliazione per riconoscimento anzianità di servizio</a:t>
            </a:r>
          </a:p>
          <a:p>
            <a:r>
              <a:rPr lang="it-IT" sz="2100" dirty="0"/>
              <a:t>Art. 54</a:t>
            </a:r>
          </a:p>
          <a:p>
            <a:r>
              <a:rPr lang="it-IT" sz="2100" dirty="0"/>
              <a:t>Amministrazione Centrale</a:t>
            </a:r>
          </a:p>
          <a:p>
            <a:r>
              <a:rPr lang="it-IT" sz="2100" dirty="0"/>
              <a:t>Strategia Europea</a:t>
            </a:r>
          </a:p>
          <a:p>
            <a:r>
              <a:rPr lang="it-IT" sz="2100" dirty="0"/>
              <a:t>Trasferimento Tecnologico</a:t>
            </a:r>
          </a:p>
        </p:txBody>
      </p:sp>
    </p:spTree>
    <p:extLst>
      <p:ext uri="{BB962C8B-B14F-4D97-AF65-F5344CB8AC3E}">
        <p14:creationId xmlns:p14="http://schemas.microsoft.com/office/powerpoint/2010/main" val="1176624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Notizie</a:t>
            </a:r>
            <a:r>
              <a:rPr lang="en-US" dirty="0"/>
              <a:t> </a:t>
            </a:r>
            <a:r>
              <a:rPr lang="en-US" dirty="0" err="1"/>
              <a:t>locali</a:t>
            </a:r>
            <a:endParaRPr lang="en-US" strike="sngStrik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2100" y="1073330"/>
            <a:ext cx="8610600" cy="546201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  <a:buFontTx/>
              <a:buChar char="-"/>
            </a:pPr>
            <a:endParaRPr lang="en-US" dirty="0">
              <a:sym typeface="Wingdings"/>
            </a:endParaRPr>
          </a:p>
          <a:p>
            <a:pPr>
              <a:lnSpc>
                <a:spcPct val="120000"/>
              </a:lnSpc>
              <a:buFontTx/>
              <a:buChar char="-"/>
            </a:pPr>
            <a:r>
              <a:rPr lang="en-US" dirty="0" err="1">
                <a:sym typeface="Wingdings"/>
              </a:rPr>
              <a:t>nuovo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ciclo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degli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acquisti</a:t>
            </a: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>
                <a:sym typeface="Wingdings"/>
              </a:rPr>
              <a:t>Problemi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nelle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riassegnazioni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dei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preimpegni</a:t>
            </a:r>
            <a:r>
              <a:rPr lang="en-US" dirty="0">
                <a:sym typeface="Wingdings"/>
              </a:rPr>
              <a:t> di </a:t>
            </a:r>
            <a:r>
              <a:rPr lang="en-US" dirty="0" err="1">
                <a:sym typeface="Wingdings"/>
              </a:rPr>
              <a:t>spesa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nel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bilancio</a:t>
            </a:r>
            <a:r>
              <a:rPr lang="en-US" dirty="0">
                <a:sym typeface="Wingdings"/>
              </a:rPr>
              <a:t> 2019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>
                <a:sym typeface="Wingdings"/>
              </a:rPr>
              <a:t>Dovrebbero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tornare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disponibili</a:t>
            </a:r>
            <a:r>
              <a:rPr lang="en-US" dirty="0">
                <a:sym typeface="Wingdings"/>
              </a:rPr>
              <a:t> con </a:t>
            </a:r>
            <a:r>
              <a:rPr lang="en-US" dirty="0" err="1">
                <a:sym typeface="Wingdings"/>
              </a:rPr>
              <a:t>il</a:t>
            </a:r>
            <a:r>
              <a:rPr lang="en-US" dirty="0">
                <a:sym typeface="Wingdings"/>
              </a:rPr>
              <a:t> CD di </a:t>
            </a:r>
            <a:r>
              <a:rPr lang="en-US" dirty="0" err="1">
                <a:sym typeface="Wingdings"/>
              </a:rPr>
              <a:t>febbraio</a:t>
            </a:r>
            <a:r>
              <a:rPr lang="en-US" dirty="0">
                <a:sym typeface="Wingdings"/>
              </a:rPr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>
                <a:sym typeface="Wingdings"/>
              </a:rPr>
              <a:t>Segnalate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ordini</a:t>
            </a:r>
            <a:r>
              <a:rPr lang="en-US" dirty="0">
                <a:sym typeface="Wingdings"/>
              </a:rPr>
              <a:t> non MEPA </a:t>
            </a:r>
            <a:r>
              <a:rPr lang="en-US" dirty="0" err="1">
                <a:sym typeface="Wingdings"/>
              </a:rPr>
              <a:t>urgenti</a:t>
            </a:r>
            <a:r>
              <a:rPr lang="en-US" dirty="0">
                <a:sym typeface="Wingdings"/>
              </a:rPr>
              <a:t> per mail ad Angela </a:t>
            </a:r>
            <a:r>
              <a:rPr lang="en-US" dirty="0" err="1">
                <a:sym typeface="Wingdings"/>
              </a:rPr>
              <a:t>Campanale</a:t>
            </a:r>
            <a:r>
              <a:rPr lang="en-US" dirty="0">
                <a:sym typeface="Wingdings"/>
              </a:rPr>
              <a:t> per </a:t>
            </a:r>
            <a:r>
              <a:rPr lang="en-US" dirty="0" err="1">
                <a:sym typeface="Wingdings"/>
              </a:rPr>
              <a:t>valutare</a:t>
            </a:r>
            <a:r>
              <a:rPr lang="en-US" dirty="0">
                <a:sym typeface="Wingdings"/>
              </a:rPr>
              <a:t> alternative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>
                <a:sym typeface="Wingdings"/>
              </a:rPr>
              <a:t>Gli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ordini</a:t>
            </a:r>
            <a:r>
              <a:rPr lang="en-US" dirty="0">
                <a:sym typeface="Wingdings"/>
              </a:rPr>
              <a:t> 2019 </a:t>
            </a:r>
            <a:r>
              <a:rPr lang="en-US" dirty="0" err="1">
                <a:sym typeface="Wingdings"/>
              </a:rPr>
              <a:t>sono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aperti</a:t>
            </a: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 err="1">
                <a:sym typeface="Wingdings"/>
              </a:rPr>
              <a:t>Gli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storni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locali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dovrebbero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essere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riaperti</a:t>
            </a:r>
            <a:r>
              <a:rPr lang="en-US" dirty="0">
                <a:sym typeface="Wingdings"/>
              </a:rPr>
              <a:t> a breve, </a:t>
            </a:r>
            <a:r>
              <a:rPr lang="en-US" dirty="0" err="1">
                <a:sym typeface="Wingdings"/>
              </a:rPr>
              <a:t>oppure</a:t>
            </a:r>
            <a:r>
              <a:rPr lang="en-US" dirty="0">
                <a:sym typeface="Wingdings"/>
              </a:rPr>
              <a:t> ci </a:t>
            </a:r>
            <a:r>
              <a:rPr lang="en-US" dirty="0" err="1">
                <a:sym typeface="Wingdings"/>
              </a:rPr>
              <a:t>sara</a:t>
            </a:r>
            <a:r>
              <a:rPr lang="en-US" dirty="0">
                <a:sym typeface="Wingdings"/>
              </a:rPr>
              <a:t>’ </a:t>
            </a:r>
            <a:r>
              <a:rPr lang="en-US" dirty="0" err="1">
                <a:sym typeface="Wingdings"/>
              </a:rPr>
              <a:t>una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scadenza</a:t>
            </a:r>
            <a:r>
              <a:rPr lang="en-US" dirty="0">
                <a:sym typeface="Wingdings"/>
              </a:rPr>
              <a:t> a </a:t>
            </a:r>
            <a:r>
              <a:rPr lang="en-US" dirty="0" err="1">
                <a:sym typeface="Wingdings"/>
              </a:rPr>
              <a:t>inizio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marzo</a:t>
            </a:r>
            <a:r>
              <a:rPr lang="en-US" dirty="0">
                <a:sym typeface="Wingdings"/>
              </a:rPr>
              <a:t> per </a:t>
            </a:r>
            <a:r>
              <a:rPr lang="en-US" dirty="0" err="1">
                <a:sym typeface="Wingdings"/>
              </a:rPr>
              <a:t>avere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i</a:t>
            </a:r>
            <a:r>
              <a:rPr lang="en-US" dirty="0">
                <a:sym typeface="Wingdings"/>
              </a:rPr>
              <a:t> </a:t>
            </a:r>
            <a:r>
              <a:rPr lang="en-US" dirty="0" err="1">
                <a:sym typeface="Wingdings"/>
              </a:rPr>
              <a:t>fondi</a:t>
            </a:r>
            <a:r>
              <a:rPr lang="en-US" dirty="0">
                <a:sym typeface="Wingdings"/>
              </a:rPr>
              <a:t> a fine </a:t>
            </a:r>
            <a:r>
              <a:rPr lang="en-US" dirty="0" err="1">
                <a:sym typeface="Wingdings"/>
              </a:rPr>
              <a:t>marzo</a:t>
            </a:r>
            <a:r>
              <a:rPr lang="en-US" dirty="0">
                <a:sym typeface="Wingdings"/>
              </a:rPr>
              <a:t>.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dirty="0"/>
              <a:t>GARA RS e ABC </a:t>
            </a:r>
            <a:r>
              <a:rPr lang="en-US" dirty="0" err="1"/>
              <a:t>sono</a:t>
            </a:r>
            <a:r>
              <a:rPr lang="en-US" dirty="0"/>
              <a:t> state </a:t>
            </a:r>
            <a:r>
              <a:rPr lang="en-US" dirty="0" err="1"/>
              <a:t>approvate</a:t>
            </a:r>
            <a:r>
              <a:rPr lang="en-US" dirty="0"/>
              <a:t> e </a:t>
            </a:r>
            <a:r>
              <a:rPr lang="en-US" dirty="0" err="1"/>
              <a:t>dovrebbero</a:t>
            </a:r>
            <a:r>
              <a:rPr lang="en-US" dirty="0"/>
              <a:t> a breve </a:t>
            </a:r>
            <a:r>
              <a:rPr lang="en-US" dirty="0" err="1"/>
              <a:t>diventare</a:t>
            </a:r>
            <a:r>
              <a:rPr lang="en-US" dirty="0"/>
              <a:t> </a:t>
            </a:r>
            <a:r>
              <a:rPr lang="en-US" dirty="0" err="1"/>
              <a:t>disponibili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nuovi</a:t>
            </a:r>
            <a:r>
              <a:rPr lang="en-US" dirty="0"/>
              <a:t> </a:t>
            </a:r>
            <a:r>
              <a:rPr lang="en-US" dirty="0" err="1"/>
              <a:t>cataloghi</a:t>
            </a:r>
            <a:endParaRPr lang="en-US" dirty="0"/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sym typeface="Wingding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/>
              <a:t>Venerdi' 8 Febbraio 2019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037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Pixel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INFNlow-ATLAS</Template>
  <TotalTime>54086</TotalTime>
  <Words>1790</Words>
  <Application>Microsoft Macintosh PowerPoint</Application>
  <PresentationFormat>On-screen Show (4:3)</PresentationFormat>
  <Paragraphs>287</Paragraphs>
  <Slides>20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ＭＳ Ｐゴシック</vt:lpstr>
      <vt:lpstr>Arial</vt:lpstr>
      <vt:lpstr>Calibri</vt:lpstr>
      <vt:lpstr>Mangal</vt:lpstr>
      <vt:lpstr>Wingdings</vt:lpstr>
      <vt:lpstr>Clarity</vt:lpstr>
      <vt:lpstr>Cds Febbraio  2019</vt:lpstr>
      <vt:lpstr>SITUAZIONE CONCORSI </vt:lpstr>
      <vt:lpstr>PowerPoint Presentation</vt:lpstr>
      <vt:lpstr>Direttivo dicembre 2018</vt:lpstr>
      <vt:lpstr>Direttivo gennaio 2019</vt:lpstr>
      <vt:lpstr>Direttivo gennaio 2019</vt:lpstr>
      <vt:lpstr>Notizie varie</vt:lpstr>
      <vt:lpstr>ARGOMENTI INCONTRO CON GE</vt:lpstr>
      <vt:lpstr>Notizie locali</vt:lpstr>
      <vt:lpstr>Notizie Locali</vt:lpstr>
      <vt:lpstr>Notizie Locali</vt:lpstr>
      <vt:lpstr>Notizie Locali</vt:lpstr>
      <vt:lpstr>Notizie Locali</vt:lpstr>
      <vt:lpstr>Notizie Locali</vt:lpstr>
      <vt:lpstr>Notizie Locali</vt:lpstr>
      <vt:lpstr>Notizie Locali</vt:lpstr>
      <vt:lpstr>Di scorta</vt:lpstr>
      <vt:lpstr>Notizie Locali</vt:lpstr>
      <vt:lpstr>Notizie Locali  </vt:lpstr>
      <vt:lpstr>Riforma di AC</vt:lpstr>
    </vt:vector>
  </TitlesOfParts>
  <Manager/>
  <Company>INFN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Cds luglio 2012</dc:title>
  <dc:subject/>
  <dc:creator>Chiara Meroni</dc:creator>
  <cp:keywords/>
  <dc:description/>
  <cp:lastModifiedBy>Microsoft Office User</cp:lastModifiedBy>
  <cp:revision>998</cp:revision>
  <cp:lastPrinted>2018-12-04T11:53:16Z</cp:lastPrinted>
  <dcterms:created xsi:type="dcterms:W3CDTF">2012-07-01T07:42:44Z</dcterms:created>
  <dcterms:modified xsi:type="dcterms:W3CDTF">2019-02-08T08:35:45Z</dcterms:modified>
  <cp:category/>
</cp:coreProperties>
</file>