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57" r:id="rId5"/>
    <p:sldId id="259" r:id="rId6"/>
    <p:sldId id="267" r:id="rId7"/>
    <p:sldId id="268" r:id="rId8"/>
    <p:sldId id="269" r:id="rId9"/>
    <p:sldId id="270" r:id="rId10"/>
    <p:sldId id="271" r:id="rId11"/>
    <p:sldId id="273" r:id="rId12"/>
    <p:sldId id="261" r:id="rId13"/>
    <p:sldId id="274" r:id="rId14"/>
    <p:sldId id="264" r:id="rId15"/>
    <p:sldId id="26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8" autoAdjust="0"/>
    <p:restoredTop sz="94660"/>
  </p:normalViewPr>
  <p:slideViewPr>
    <p:cSldViewPr snapToGrid="0">
      <p:cViewPr>
        <p:scale>
          <a:sx n="91" d="100"/>
          <a:sy n="91" d="100"/>
        </p:scale>
        <p:origin x="-15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4744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668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2835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91127" y="1247740"/>
            <a:ext cx="10972800" cy="5072098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5835" y="45392"/>
            <a:ext cx="10972800" cy="540000"/>
          </a:xfrm>
        </p:spPr>
        <p:txBody>
          <a:bodyPr anchor="t">
            <a:normAutofit/>
          </a:bodyPr>
          <a:lstStyle>
            <a:lvl1pPr>
              <a:defRPr sz="28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11188"/>
          </a:xfrm>
          <a:prstGeom prst="rect">
            <a:avLst/>
          </a:prstGeom>
          <a:solidFill>
            <a:srgbClr val="00003E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120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817034" y="6323010"/>
            <a:ext cx="1388533" cy="365125"/>
          </a:xfrm>
        </p:spPr>
        <p:txBody>
          <a:bodyPr anchor="ctr"/>
          <a:lstStyle>
            <a:lvl1pPr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76A08DD-B770-4A08-90C8-923041B91EC2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itle 16"/>
          <p:cNvSpPr txBox="1">
            <a:spLocks/>
          </p:cNvSpPr>
          <p:nvPr userDrawn="1"/>
        </p:nvSpPr>
        <p:spPr bwMode="auto">
          <a:xfrm>
            <a:off x="501504" y="51872"/>
            <a:ext cx="109728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8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Isosceles Triangle 11"/>
          <p:cNvSpPr>
            <a:spLocks noChangeAspect="1"/>
          </p:cNvSpPr>
          <p:nvPr userDrawn="1"/>
        </p:nvSpPr>
        <p:spPr bwMode="auto">
          <a:xfrm rot="5400000">
            <a:off x="590550" y="6608520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 cap="rnd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hangingPunct="1">
              <a:lnSpc>
                <a:spcPct val="100000"/>
              </a:lnSpc>
              <a:defRPr/>
            </a:pPr>
            <a:endParaRPr lang="it-IT" sz="180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8509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1925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3357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262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6596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6584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293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857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BA9B-0136-486C-8ED5-2288B6267C54}" type="datetimeFigureOut">
              <a:rPr lang="it-IT" smtClean="0"/>
              <a:pPr/>
              <a:t>07/02/2019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C84D-4252-4230-AFC6-B3BC076A04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0695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n.it/csn3/bandi/Bando_20644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sbox.lngs.infn.it/s/yXAYKJM6MZVAe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jpe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image" Target="../media/image22.jpe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CSN3 - News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Commissione di </a:t>
            </a:r>
            <a:r>
              <a:rPr lang="it-IT" dirty="0" smtClean="0"/>
              <a:t>Bilancio</a:t>
            </a:r>
          </a:p>
          <a:p>
            <a:pPr lvl="1"/>
            <a:r>
              <a:rPr lang="it-IT" dirty="0" smtClean="0"/>
              <a:t>Finanziamento e FTE della CSN3</a:t>
            </a:r>
          </a:p>
          <a:p>
            <a:pPr lvl="1"/>
            <a:r>
              <a:rPr lang="it-IT" dirty="0" smtClean="0"/>
              <a:t>Finanziamenti ricevuti da Milano</a:t>
            </a:r>
            <a:endParaRPr lang="it-IT" dirty="0"/>
          </a:p>
          <a:p>
            <a:r>
              <a:rPr lang="it-IT" dirty="0" smtClean="0"/>
              <a:t>SPES – Aggiornamento situazione</a:t>
            </a:r>
            <a:endParaRPr lang="it-IT" dirty="0"/>
          </a:p>
          <a:p>
            <a:r>
              <a:rPr lang="it-IT" dirty="0"/>
              <a:t>AGATA a </a:t>
            </a:r>
            <a:r>
              <a:rPr lang="it-IT" dirty="0" smtClean="0"/>
              <a:t>LNL </a:t>
            </a:r>
          </a:p>
          <a:p>
            <a:r>
              <a:rPr lang="it-IT" dirty="0" smtClean="0"/>
              <a:t>Notizie in generale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tangolo 51"/>
          <p:cNvSpPr/>
          <p:nvPr/>
        </p:nvSpPr>
        <p:spPr>
          <a:xfrm>
            <a:off x="235320" y="5937504"/>
            <a:ext cx="6081992" cy="5974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237771" y="5219742"/>
            <a:ext cx="6081992" cy="46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/>
          <p:cNvSpPr/>
          <p:nvPr/>
        </p:nvSpPr>
        <p:spPr>
          <a:xfrm>
            <a:off x="228029" y="4728376"/>
            <a:ext cx="6081992" cy="4680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230480" y="4448472"/>
            <a:ext cx="6081992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SPES </a:t>
            </a:r>
            <a:r>
              <a:rPr lang="it-IT" dirty="0" err="1"/>
              <a:t>Installation</a:t>
            </a:r>
            <a:r>
              <a:rPr lang="it-IT" dirty="0"/>
              <a:t> </a:t>
            </a:r>
            <a:r>
              <a:rPr lang="it-IT" dirty="0" err="1"/>
              <a:t>Summary</a:t>
            </a:r>
            <a:endParaRPr lang="it-IT" dirty="0"/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796" y="6476"/>
            <a:ext cx="2016000" cy="5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9"/>
          <p:cNvGrpSpPr/>
          <p:nvPr/>
        </p:nvGrpSpPr>
        <p:grpSpPr>
          <a:xfrm>
            <a:off x="1100782" y="875038"/>
            <a:ext cx="10020221" cy="3102385"/>
            <a:chOff x="928685" y="2092251"/>
            <a:chExt cx="7515166" cy="3102385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>
            <a:xfrm>
              <a:off x="928685" y="2092251"/>
              <a:ext cx="7445849" cy="3102385"/>
              <a:chOff x="9378" y="1507524"/>
              <a:chExt cx="12444869" cy="4926227"/>
            </a:xfrm>
          </p:grpSpPr>
          <p:pic>
            <p:nvPicPr>
              <p:cNvPr id="42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78" y="1507524"/>
                <a:ext cx="12182622" cy="4926227"/>
              </a:xfrm>
              <a:prstGeom prst="rect">
                <a:avLst/>
              </a:prstGeom>
            </p:spPr>
          </p:pic>
          <p:sp>
            <p:nvSpPr>
              <p:cNvPr id="43" name="TextBox 21"/>
              <p:cNvSpPr txBox="1"/>
              <p:nvPr/>
            </p:nvSpPr>
            <p:spPr>
              <a:xfrm>
                <a:off x="11332714" y="4788657"/>
                <a:ext cx="1121533" cy="242932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solidFill>
                  <a:sysClr val="window" lastClr="FFFFFF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394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Cyclotron</a:t>
                </a:r>
              </a:p>
            </p:txBody>
          </p:sp>
          <p:cxnSp>
            <p:nvCxnSpPr>
              <p:cNvPr id="44" name="Straight Arrow Connector 24"/>
              <p:cNvCxnSpPr/>
              <p:nvPr/>
            </p:nvCxnSpPr>
            <p:spPr>
              <a:xfrm flipH="1">
                <a:off x="3181350" y="4989553"/>
                <a:ext cx="333447" cy="3917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5" name="Straight Arrow Connector 25"/>
              <p:cNvCxnSpPr/>
              <p:nvPr/>
            </p:nvCxnSpPr>
            <p:spPr>
              <a:xfrm flipH="1">
                <a:off x="1417430" y="5842375"/>
                <a:ext cx="77995" cy="432316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22" name="Figura a mano libera 21"/>
            <p:cNvSpPr/>
            <p:nvPr/>
          </p:nvSpPr>
          <p:spPr>
            <a:xfrm>
              <a:off x="6666253" y="3391885"/>
              <a:ext cx="740926" cy="784989"/>
            </a:xfrm>
            <a:custGeom>
              <a:avLst/>
              <a:gdLst>
                <a:gd name="connsiteX0" fmla="*/ 813917 w 813917"/>
                <a:gd name="connsiteY0" fmla="*/ 0 h 763675"/>
                <a:gd name="connsiteX1" fmla="*/ 673240 w 813917"/>
                <a:gd name="connsiteY1" fmla="*/ 0 h 763675"/>
                <a:gd name="connsiteX2" fmla="*/ 663192 w 813917"/>
                <a:gd name="connsiteY2" fmla="*/ 582804 h 763675"/>
                <a:gd name="connsiteX3" fmla="*/ 20097 w 813917"/>
                <a:gd name="connsiteY3" fmla="*/ 592853 h 763675"/>
                <a:gd name="connsiteX4" fmla="*/ 0 w 813917"/>
                <a:gd name="connsiteY4" fmla="*/ 763675 h 763675"/>
                <a:gd name="connsiteX5" fmla="*/ 140677 w 813917"/>
                <a:gd name="connsiteY5" fmla="*/ 763675 h 763675"/>
                <a:gd name="connsiteX0" fmla="*/ 813917 w 813917"/>
                <a:gd name="connsiteY0" fmla="*/ 0 h 763675"/>
                <a:gd name="connsiteX1" fmla="*/ 673240 w 813917"/>
                <a:gd name="connsiteY1" fmla="*/ 0 h 763675"/>
                <a:gd name="connsiteX2" fmla="*/ 663192 w 813917"/>
                <a:gd name="connsiteY2" fmla="*/ 582804 h 763675"/>
                <a:gd name="connsiteX3" fmla="*/ 1 w 813917"/>
                <a:gd name="connsiteY3" fmla="*/ 592853 h 763675"/>
                <a:gd name="connsiteX4" fmla="*/ 0 w 813917"/>
                <a:gd name="connsiteY4" fmla="*/ 763675 h 763675"/>
                <a:gd name="connsiteX5" fmla="*/ 140677 w 813917"/>
                <a:gd name="connsiteY5" fmla="*/ 763675 h 763675"/>
                <a:gd name="connsiteX0" fmla="*/ 813917 w 813917"/>
                <a:gd name="connsiteY0" fmla="*/ 0 h 763675"/>
                <a:gd name="connsiteX1" fmla="*/ 700672 w 813917"/>
                <a:gd name="connsiteY1" fmla="*/ 84465 h 763675"/>
                <a:gd name="connsiteX2" fmla="*/ 663192 w 813917"/>
                <a:gd name="connsiteY2" fmla="*/ 582804 h 763675"/>
                <a:gd name="connsiteX3" fmla="*/ 1 w 813917"/>
                <a:gd name="connsiteY3" fmla="*/ 592853 h 763675"/>
                <a:gd name="connsiteX4" fmla="*/ 0 w 813917"/>
                <a:gd name="connsiteY4" fmla="*/ 763675 h 763675"/>
                <a:gd name="connsiteX5" fmla="*/ 140677 w 813917"/>
                <a:gd name="connsiteY5" fmla="*/ 763675 h 763675"/>
                <a:gd name="connsiteX0" fmla="*/ 800201 w 800201"/>
                <a:gd name="connsiteY0" fmla="*/ 0 h 696103"/>
                <a:gd name="connsiteX1" fmla="*/ 700672 w 800201"/>
                <a:gd name="connsiteY1" fmla="*/ 16893 h 696103"/>
                <a:gd name="connsiteX2" fmla="*/ 663192 w 800201"/>
                <a:gd name="connsiteY2" fmla="*/ 515232 h 696103"/>
                <a:gd name="connsiteX3" fmla="*/ 1 w 800201"/>
                <a:gd name="connsiteY3" fmla="*/ 525281 h 696103"/>
                <a:gd name="connsiteX4" fmla="*/ 0 w 800201"/>
                <a:gd name="connsiteY4" fmla="*/ 696103 h 696103"/>
                <a:gd name="connsiteX5" fmla="*/ 140677 w 800201"/>
                <a:gd name="connsiteY5" fmla="*/ 696103 h 696103"/>
                <a:gd name="connsiteX0" fmla="*/ 800201 w 800201"/>
                <a:gd name="connsiteY0" fmla="*/ 0 h 696103"/>
                <a:gd name="connsiteX1" fmla="*/ 700672 w 800201"/>
                <a:gd name="connsiteY1" fmla="*/ 16893 h 696103"/>
                <a:gd name="connsiteX2" fmla="*/ 704340 w 800201"/>
                <a:gd name="connsiteY2" fmla="*/ 515232 h 696103"/>
                <a:gd name="connsiteX3" fmla="*/ 1 w 800201"/>
                <a:gd name="connsiteY3" fmla="*/ 525281 h 696103"/>
                <a:gd name="connsiteX4" fmla="*/ 0 w 800201"/>
                <a:gd name="connsiteY4" fmla="*/ 696103 h 696103"/>
                <a:gd name="connsiteX5" fmla="*/ 140677 w 800201"/>
                <a:gd name="connsiteY5" fmla="*/ 696103 h 696103"/>
                <a:gd name="connsiteX0" fmla="*/ 800201 w 800201"/>
                <a:gd name="connsiteY0" fmla="*/ 0 h 696103"/>
                <a:gd name="connsiteX1" fmla="*/ 700672 w 800201"/>
                <a:gd name="connsiteY1" fmla="*/ 11262 h 696103"/>
                <a:gd name="connsiteX2" fmla="*/ 704340 w 800201"/>
                <a:gd name="connsiteY2" fmla="*/ 515232 h 696103"/>
                <a:gd name="connsiteX3" fmla="*/ 1 w 800201"/>
                <a:gd name="connsiteY3" fmla="*/ 525281 h 696103"/>
                <a:gd name="connsiteX4" fmla="*/ 0 w 800201"/>
                <a:gd name="connsiteY4" fmla="*/ 696103 h 696103"/>
                <a:gd name="connsiteX5" fmla="*/ 140677 w 800201"/>
                <a:gd name="connsiteY5" fmla="*/ 696103 h 69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01" h="696103">
                  <a:moveTo>
                    <a:pt x="800201" y="0"/>
                  </a:moveTo>
                  <a:lnTo>
                    <a:pt x="700672" y="11262"/>
                  </a:lnTo>
                  <a:cubicBezTo>
                    <a:pt x="701895" y="177375"/>
                    <a:pt x="703117" y="349119"/>
                    <a:pt x="704340" y="515232"/>
                  </a:cubicBezTo>
                  <a:lnTo>
                    <a:pt x="1" y="525281"/>
                  </a:lnTo>
                  <a:cubicBezTo>
                    <a:pt x="1" y="582222"/>
                    <a:pt x="0" y="639162"/>
                    <a:pt x="0" y="696103"/>
                  </a:cubicBezTo>
                  <a:lnTo>
                    <a:pt x="140677" y="696103"/>
                  </a:lnTo>
                </a:path>
              </a:pathLst>
            </a:custGeom>
            <a:noFill/>
            <a:effectLst>
              <a:glow rad="139700">
                <a:srgbClr val="FF996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3913004" y="3143379"/>
              <a:ext cx="844062" cy="602901"/>
            </a:xfrm>
            <a:custGeom>
              <a:avLst/>
              <a:gdLst>
                <a:gd name="connsiteX0" fmla="*/ 844062 w 844062"/>
                <a:gd name="connsiteY0" fmla="*/ 602901 h 602901"/>
                <a:gd name="connsiteX1" fmla="*/ 653143 w 844062"/>
                <a:gd name="connsiteY1" fmla="*/ 602901 h 602901"/>
                <a:gd name="connsiteX2" fmla="*/ 643095 w 844062"/>
                <a:gd name="connsiteY2" fmla="*/ 0 h 602901"/>
                <a:gd name="connsiteX3" fmla="*/ 492370 w 844062"/>
                <a:gd name="connsiteY3" fmla="*/ 10048 h 602901"/>
                <a:gd name="connsiteX4" fmla="*/ 482321 w 844062"/>
                <a:gd name="connsiteY4" fmla="*/ 411982 h 602901"/>
                <a:gd name="connsiteX5" fmla="*/ 0 w 844062"/>
                <a:gd name="connsiteY5" fmla="*/ 422030 h 602901"/>
                <a:gd name="connsiteX6" fmla="*/ 0 w 844062"/>
                <a:gd name="connsiteY6" fmla="*/ 422030 h 602901"/>
                <a:gd name="connsiteX7" fmla="*/ 0 w 844062"/>
                <a:gd name="connsiteY7" fmla="*/ 422030 h 60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4062" h="602901">
                  <a:moveTo>
                    <a:pt x="844062" y="602901"/>
                  </a:moveTo>
                  <a:lnTo>
                    <a:pt x="653143" y="602901"/>
                  </a:lnTo>
                  <a:lnTo>
                    <a:pt x="643095" y="0"/>
                  </a:lnTo>
                  <a:lnTo>
                    <a:pt x="492370" y="10048"/>
                  </a:lnTo>
                  <a:lnTo>
                    <a:pt x="482321" y="411982"/>
                  </a:lnTo>
                  <a:lnTo>
                    <a:pt x="0" y="422030"/>
                  </a:lnTo>
                  <a:lnTo>
                    <a:pt x="0" y="422030"/>
                  </a:lnTo>
                  <a:lnTo>
                    <a:pt x="0" y="422030"/>
                  </a:lnTo>
                </a:path>
              </a:pathLst>
            </a:custGeom>
            <a:noFill/>
            <a:effectLst>
              <a:glow rad="139700">
                <a:srgbClr val="FF0000">
                  <a:alpha val="5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Figura a mano libera 24"/>
            <p:cNvSpPr/>
            <p:nvPr/>
          </p:nvSpPr>
          <p:spPr>
            <a:xfrm>
              <a:off x="4576196" y="3545313"/>
              <a:ext cx="2090057" cy="401934"/>
            </a:xfrm>
            <a:custGeom>
              <a:avLst/>
              <a:gdLst>
                <a:gd name="connsiteX0" fmla="*/ 2090057 w 2090057"/>
                <a:gd name="connsiteY0" fmla="*/ 401934 h 401934"/>
                <a:gd name="connsiteX1" fmla="*/ 1999622 w 2090057"/>
                <a:gd name="connsiteY1" fmla="*/ 0 h 401934"/>
                <a:gd name="connsiteX2" fmla="*/ 0 w 2090057"/>
                <a:gd name="connsiteY2" fmla="*/ 10048 h 40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0057" h="401934">
                  <a:moveTo>
                    <a:pt x="2090057" y="401934"/>
                  </a:moveTo>
                  <a:lnTo>
                    <a:pt x="1999622" y="0"/>
                  </a:lnTo>
                  <a:lnTo>
                    <a:pt x="0" y="10048"/>
                  </a:lnTo>
                </a:path>
              </a:pathLst>
            </a:custGeom>
            <a:noFill/>
            <a:effectLst>
              <a:glow rad="1397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2405752" y="3555361"/>
              <a:ext cx="1457011" cy="0"/>
            </a:xfrm>
            <a:custGeom>
              <a:avLst/>
              <a:gdLst>
                <a:gd name="connsiteX0" fmla="*/ 1457011 w 1457011"/>
                <a:gd name="connsiteY0" fmla="*/ 0 h 0"/>
                <a:gd name="connsiteX1" fmla="*/ 0 w 145701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011">
                  <a:moveTo>
                    <a:pt x="1457011" y="0"/>
                  </a:moveTo>
                  <a:lnTo>
                    <a:pt x="0" y="0"/>
                  </a:lnTo>
                </a:path>
              </a:pathLst>
            </a:custGeom>
            <a:noFill/>
            <a:effectLst>
              <a:glow rad="1397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Figura a mano libera 26"/>
            <p:cNvSpPr/>
            <p:nvPr/>
          </p:nvSpPr>
          <p:spPr>
            <a:xfrm>
              <a:off x="1009031" y="2972557"/>
              <a:ext cx="3949002" cy="582804"/>
            </a:xfrm>
            <a:custGeom>
              <a:avLst/>
              <a:gdLst>
                <a:gd name="connsiteX0" fmla="*/ 1326382 w 4310743"/>
                <a:gd name="connsiteY0" fmla="*/ 572756 h 582804"/>
                <a:gd name="connsiteX1" fmla="*/ 170822 w 4310743"/>
                <a:gd name="connsiteY1" fmla="*/ 582804 h 582804"/>
                <a:gd name="connsiteX2" fmla="*/ 20096 w 4310743"/>
                <a:gd name="connsiteY2" fmla="*/ 442127 h 582804"/>
                <a:gd name="connsiteX3" fmla="*/ 0 w 4310743"/>
                <a:gd name="connsiteY3" fmla="*/ 150725 h 582804"/>
                <a:gd name="connsiteX4" fmla="*/ 180870 w 4310743"/>
                <a:gd name="connsiteY4" fmla="*/ 0 h 582804"/>
                <a:gd name="connsiteX5" fmla="*/ 3818373 w 4310743"/>
                <a:gd name="connsiteY5" fmla="*/ 20096 h 582804"/>
                <a:gd name="connsiteX6" fmla="*/ 3949002 w 4310743"/>
                <a:gd name="connsiteY6" fmla="*/ 30145 h 582804"/>
                <a:gd name="connsiteX7" fmla="*/ 4069582 w 4310743"/>
                <a:gd name="connsiteY7" fmla="*/ 90435 h 582804"/>
                <a:gd name="connsiteX8" fmla="*/ 4310743 w 4310743"/>
                <a:gd name="connsiteY8" fmla="*/ 90435 h 582804"/>
                <a:gd name="connsiteX9" fmla="*/ 4300694 w 4310743"/>
                <a:gd name="connsiteY9" fmla="*/ 80386 h 582804"/>
                <a:gd name="connsiteX0" fmla="*/ 1326382 w 4310743"/>
                <a:gd name="connsiteY0" fmla="*/ 572756 h 582804"/>
                <a:gd name="connsiteX1" fmla="*/ 170822 w 4310743"/>
                <a:gd name="connsiteY1" fmla="*/ 582804 h 582804"/>
                <a:gd name="connsiteX2" fmla="*/ 20096 w 4310743"/>
                <a:gd name="connsiteY2" fmla="*/ 442127 h 582804"/>
                <a:gd name="connsiteX3" fmla="*/ 0 w 4310743"/>
                <a:gd name="connsiteY3" fmla="*/ 150725 h 582804"/>
                <a:gd name="connsiteX4" fmla="*/ 180870 w 4310743"/>
                <a:gd name="connsiteY4" fmla="*/ 0 h 582804"/>
                <a:gd name="connsiteX5" fmla="*/ 3818373 w 4310743"/>
                <a:gd name="connsiteY5" fmla="*/ 20096 h 582804"/>
                <a:gd name="connsiteX6" fmla="*/ 3949002 w 4310743"/>
                <a:gd name="connsiteY6" fmla="*/ 30145 h 582804"/>
                <a:gd name="connsiteX7" fmla="*/ 4069582 w 4310743"/>
                <a:gd name="connsiteY7" fmla="*/ 90435 h 582804"/>
                <a:gd name="connsiteX8" fmla="*/ 4310743 w 4310743"/>
                <a:gd name="connsiteY8" fmla="*/ 90435 h 582804"/>
                <a:gd name="connsiteX0" fmla="*/ 1326382 w 4310743"/>
                <a:gd name="connsiteY0" fmla="*/ 572756 h 582804"/>
                <a:gd name="connsiteX1" fmla="*/ 170822 w 4310743"/>
                <a:gd name="connsiteY1" fmla="*/ 582804 h 582804"/>
                <a:gd name="connsiteX2" fmla="*/ 20096 w 4310743"/>
                <a:gd name="connsiteY2" fmla="*/ 442127 h 582804"/>
                <a:gd name="connsiteX3" fmla="*/ 0 w 4310743"/>
                <a:gd name="connsiteY3" fmla="*/ 150725 h 582804"/>
                <a:gd name="connsiteX4" fmla="*/ 180870 w 4310743"/>
                <a:gd name="connsiteY4" fmla="*/ 0 h 582804"/>
                <a:gd name="connsiteX5" fmla="*/ 3818373 w 4310743"/>
                <a:gd name="connsiteY5" fmla="*/ 20096 h 582804"/>
                <a:gd name="connsiteX6" fmla="*/ 3949002 w 4310743"/>
                <a:gd name="connsiteY6" fmla="*/ 30145 h 582804"/>
                <a:gd name="connsiteX7" fmla="*/ 4069582 w 4310743"/>
                <a:gd name="connsiteY7" fmla="*/ 90435 h 582804"/>
                <a:gd name="connsiteX8" fmla="*/ 4310743 w 4310743"/>
                <a:gd name="connsiteY8" fmla="*/ 90435 h 582804"/>
                <a:gd name="connsiteX0" fmla="*/ 1326382 w 4310743"/>
                <a:gd name="connsiteY0" fmla="*/ 572756 h 582804"/>
                <a:gd name="connsiteX1" fmla="*/ 170822 w 4310743"/>
                <a:gd name="connsiteY1" fmla="*/ 582804 h 582804"/>
                <a:gd name="connsiteX2" fmla="*/ 20096 w 4310743"/>
                <a:gd name="connsiteY2" fmla="*/ 442127 h 582804"/>
                <a:gd name="connsiteX3" fmla="*/ 0 w 4310743"/>
                <a:gd name="connsiteY3" fmla="*/ 150725 h 582804"/>
                <a:gd name="connsiteX4" fmla="*/ 180870 w 4310743"/>
                <a:gd name="connsiteY4" fmla="*/ 0 h 582804"/>
                <a:gd name="connsiteX5" fmla="*/ 3818373 w 4310743"/>
                <a:gd name="connsiteY5" fmla="*/ 20096 h 582804"/>
                <a:gd name="connsiteX6" fmla="*/ 3949002 w 4310743"/>
                <a:gd name="connsiteY6" fmla="*/ 30145 h 582804"/>
                <a:gd name="connsiteX7" fmla="*/ 4069582 w 4310743"/>
                <a:gd name="connsiteY7" fmla="*/ 90435 h 582804"/>
                <a:gd name="connsiteX8" fmla="*/ 4310743 w 4310743"/>
                <a:gd name="connsiteY8" fmla="*/ 90435 h 582804"/>
                <a:gd name="connsiteX0" fmla="*/ 1326382 w 4310743"/>
                <a:gd name="connsiteY0" fmla="*/ 572756 h 582804"/>
                <a:gd name="connsiteX1" fmla="*/ 170822 w 4310743"/>
                <a:gd name="connsiteY1" fmla="*/ 582804 h 582804"/>
                <a:gd name="connsiteX2" fmla="*/ 20096 w 4310743"/>
                <a:gd name="connsiteY2" fmla="*/ 442127 h 582804"/>
                <a:gd name="connsiteX3" fmla="*/ 0 w 4310743"/>
                <a:gd name="connsiteY3" fmla="*/ 150725 h 582804"/>
                <a:gd name="connsiteX4" fmla="*/ 180870 w 4310743"/>
                <a:gd name="connsiteY4" fmla="*/ 0 h 582804"/>
                <a:gd name="connsiteX5" fmla="*/ 3818373 w 4310743"/>
                <a:gd name="connsiteY5" fmla="*/ 20096 h 582804"/>
                <a:gd name="connsiteX6" fmla="*/ 3949002 w 4310743"/>
                <a:gd name="connsiteY6" fmla="*/ 30145 h 582804"/>
                <a:gd name="connsiteX7" fmla="*/ 4069582 w 4310743"/>
                <a:gd name="connsiteY7" fmla="*/ 90435 h 582804"/>
                <a:gd name="connsiteX8" fmla="*/ 4310743 w 4310743"/>
                <a:gd name="connsiteY8" fmla="*/ 90435 h 582804"/>
                <a:gd name="connsiteX0" fmla="*/ 1326382 w 4310743"/>
                <a:gd name="connsiteY0" fmla="*/ 572756 h 582804"/>
                <a:gd name="connsiteX1" fmla="*/ 170822 w 4310743"/>
                <a:gd name="connsiteY1" fmla="*/ 582804 h 582804"/>
                <a:gd name="connsiteX2" fmla="*/ 20096 w 4310743"/>
                <a:gd name="connsiteY2" fmla="*/ 442127 h 582804"/>
                <a:gd name="connsiteX3" fmla="*/ 0 w 4310743"/>
                <a:gd name="connsiteY3" fmla="*/ 150725 h 582804"/>
                <a:gd name="connsiteX4" fmla="*/ 180870 w 4310743"/>
                <a:gd name="connsiteY4" fmla="*/ 0 h 582804"/>
                <a:gd name="connsiteX5" fmla="*/ 3818373 w 4310743"/>
                <a:gd name="connsiteY5" fmla="*/ 20096 h 582804"/>
                <a:gd name="connsiteX6" fmla="*/ 3949002 w 4310743"/>
                <a:gd name="connsiteY6" fmla="*/ 30145 h 582804"/>
                <a:gd name="connsiteX7" fmla="*/ 4310743 w 4310743"/>
                <a:gd name="connsiteY7" fmla="*/ 90435 h 582804"/>
                <a:gd name="connsiteX0" fmla="*/ 1326382 w 4310743"/>
                <a:gd name="connsiteY0" fmla="*/ 572756 h 582804"/>
                <a:gd name="connsiteX1" fmla="*/ 170822 w 4310743"/>
                <a:gd name="connsiteY1" fmla="*/ 582804 h 582804"/>
                <a:gd name="connsiteX2" fmla="*/ 20096 w 4310743"/>
                <a:gd name="connsiteY2" fmla="*/ 442127 h 582804"/>
                <a:gd name="connsiteX3" fmla="*/ 0 w 4310743"/>
                <a:gd name="connsiteY3" fmla="*/ 150725 h 582804"/>
                <a:gd name="connsiteX4" fmla="*/ 180870 w 4310743"/>
                <a:gd name="connsiteY4" fmla="*/ 0 h 582804"/>
                <a:gd name="connsiteX5" fmla="*/ 3818373 w 4310743"/>
                <a:gd name="connsiteY5" fmla="*/ 20096 h 582804"/>
                <a:gd name="connsiteX6" fmla="*/ 3949002 w 4310743"/>
                <a:gd name="connsiteY6" fmla="*/ 30145 h 582804"/>
                <a:gd name="connsiteX7" fmla="*/ 4310743 w 4310743"/>
                <a:gd name="connsiteY7" fmla="*/ 90435 h 582804"/>
                <a:gd name="connsiteX0" fmla="*/ 1326382 w 4310743"/>
                <a:gd name="connsiteY0" fmla="*/ 572756 h 582804"/>
                <a:gd name="connsiteX1" fmla="*/ 170822 w 4310743"/>
                <a:gd name="connsiteY1" fmla="*/ 582804 h 582804"/>
                <a:gd name="connsiteX2" fmla="*/ 20096 w 4310743"/>
                <a:gd name="connsiteY2" fmla="*/ 442127 h 582804"/>
                <a:gd name="connsiteX3" fmla="*/ 0 w 4310743"/>
                <a:gd name="connsiteY3" fmla="*/ 150725 h 582804"/>
                <a:gd name="connsiteX4" fmla="*/ 180870 w 4310743"/>
                <a:gd name="connsiteY4" fmla="*/ 0 h 582804"/>
                <a:gd name="connsiteX5" fmla="*/ 3818373 w 4310743"/>
                <a:gd name="connsiteY5" fmla="*/ 20096 h 582804"/>
                <a:gd name="connsiteX6" fmla="*/ 3949002 w 4310743"/>
                <a:gd name="connsiteY6" fmla="*/ 30145 h 582804"/>
                <a:gd name="connsiteX7" fmla="*/ 4310743 w 4310743"/>
                <a:gd name="connsiteY7" fmla="*/ 90435 h 582804"/>
                <a:gd name="connsiteX0" fmla="*/ 1326382 w 4310743"/>
                <a:gd name="connsiteY0" fmla="*/ 572756 h 582804"/>
                <a:gd name="connsiteX1" fmla="*/ 170822 w 4310743"/>
                <a:gd name="connsiteY1" fmla="*/ 582804 h 582804"/>
                <a:gd name="connsiteX2" fmla="*/ 20096 w 4310743"/>
                <a:gd name="connsiteY2" fmla="*/ 442127 h 582804"/>
                <a:gd name="connsiteX3" fmla="*/ 0 w 4310743"/>
                <a:gd name="connsiteY3" fmla="*/ 150725 h 582804"/>
                <a:gd name="connsiteX4" fmla="*/ 180870 w 4310743"/>
                <a:gd name="connsiteY4" fmla="*/ 0 h 582804"/>
                <a:gd name="connsiteX5" fmla="*/ 3818373 w 4310743"/>
                <a:gd name="connsiteY5" fmla="*/ 20096 h 582804"/>
                <a:gd name="connsiteX6" fmla="*/ 3949002 w 4310743"/>
                <a:gd name="connsiteY6" fmla="*/ 30145 h 582804"/>
                <a:gd name="connsiteX7" fmla="*/ 4310743 w 4310743"/>
                <a:gd name="connsiteY7" fmla="*/ 90435 h 582804"/>
                <a:gd name="connsiteX0" fmla="*/ 1326382 w 3949002"/>
                <a:gd name="connsiteY0" fmla="*/ 572756 h 582804"/>
                <a:gd name="connsiteX1" fmla="*/ 170822 w 3949002"/>
                <a:gd name="connsiteY1" fmla="*/ 582804 h 582804"/>
                <a:gd name="connsiteX2" fmla="*/ 20096 w 3949002"/>
                <a:gd name="connsiteY2" fmla="*/ 442127 h 582804"/>
                <a:gd name="connsiteX3" fmla="*/ 0 w 3949002"/>
                <a:gd name="connsiteY3" fmla="*/ 150725 h 582804"/>
                <a:gd name="connsiteX4" fmla="*/ 180870 w 3949002"/>
                <a:gd name="connsiteY4" fmla="*/ 0 h 582804"/>
                <a:gd name="connsiteX5" fmla="*/ 3818373 w 3949002"/>
                <a:gd name="connsiteY5" fmla="*/ 20096 h 582804"/>
                <a:gd name="connsiteX6" fmla="*/ 3949002 w 3949002"/>
                <a:gd name="connsiteY6" fmla="*/ 30145 h 58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9002" h="582804">
                  <a:moveTo>
                    <a:pt x="1326382" y="572756"/>
                  </a:moveTo>
                  <a:lnTo>
                    <a:pt x="170822" y="582804"/>
                  </a:lnTo>
                  <a:lnTo>
                    <a:pt x="20096" y="442127"/>
                  </a:lnTo>
                  <a:lnTo>
                    <a:pt x="0" y="150725"/>
                  </a:lnTo>
                  <a:lnTo>
                    <a:pt x="180870" y="0"/>
                  </a:lnTo>
                  <a:lnTo>
                    <a:pt x="3818373" y="20096"/>
                  </a:lnTo>
                  <a:lnTo>
                    <a:pt x="3949002" y="30145"/>
                  </a:lnTo>
                </a:path>
              </a:pathLst>
            </a:custGeom>
            <a:noFill/>
            <a:effectLst>
              <a:glow rad="1397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Figura a mano libera 27"/>
            <p:cNvSpPr/>
            <p:nvPr/>
          </p:nvSpPr>
          <p:spPr>
            <a:xfrm>
              <a:off x="4365180" y="2540477"/>
              <a:ext cx="100484" cy="452176"/>
            </a:xfrm>
            <a:custGeom>
              <a:avLst/>
              <a:gdLst>
                <a:gd name="connsiteX0" fmla="*/ 0 w 100484"/>
                <a:gd name="connsiteY0" fmla="*/ 452176 h 452176"/>
                <a:gd name="connsiteX1" fmla="*/ 90435 w 100484"/>
                <a:gd name="connsiteY1" fmla="*/ 331596 h 452176"/>
                <a:gd name="connsiteX2" fmla="*/ 100484 w 100484"/>
                <a:gd name="connsiteY2" fmla="*/ 0 h 45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484" h="452176">
                  <a:moveTo>
                    <a:pt x="0" y="452176"/>
                  </a:moveTo>
                  <a:lnTo>
                    <a:pt x="90435" y="331596"/>
                  </a:lnTo>
                  <a:lnTo>
                    <a:pt x="100484" y="0"/>
                  </a:lnTo>
                </a:path>
              </a:pathLst>
            </a:custGeom>
            <a:noFill/>
            <a:effectLst>
              <a:glow rad="1397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Figura a mano libera 28"/>
            <p:cNvSpPr/>
            <p:nvPr/>
          </p:nvSpPr>
          <p:spPr>
            <a:xfrm>
              <a:off x="4837453" y="2470139"/>
              <a:ext cx="562707" cy="512466"/>
            </a:xfrm>
            <a:custGeom>
              <a:avLst/>
              <a:gdLst>
                <a:gd name="connsiteX0" fmla="*/ 0 w 562707"/>
                <a:gd name="connsiteY0" fmla="*/ 512466 h 512466"/>
                <a:gd name="connsiteX1" fmla="*/ 562707 w 562707"/>
                <a:gd name="connsiteY1" fmla="*/ 0 h 51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707" h="512466">
                  <a:moveTo>
                    <a:pt x="0" y="512466"/>
                  </a:moveTo>
                  <a:lnTo>
                    <a:pt x="562707" y="0"/>
                  </a:lnTo>
                </a:path>
              </a:pathLst>
            </a:custGeom>
            <a:noFill/>
            <a:effectLst>
              <a:glow rad="1397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0" name="Connettore diritto 46"/>
            <p:cNvCxnSpPr/>
            <p:nvPr/>
          </p:nvCxnSpPr>
          <p:spPr>
            <a:xfrm flipH="1" flipV="1">
              <a:off x="4978131" y="2470140"/>
              <a:ext cx="10047" cy="401933"/>
            </a:xfrm>
            <a:prstGeom prst="line">
              <a:avLst/>
            </a:prstGeom>
            <a:effectLst>
              <a:glow rad="139700">
                <a:srgbClr val="00B05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igura a mano libera 32"/>
            <p:cNvSpPr/>
            <p:nvPr/>
          </p:nvSpPr>
          <p:spPr>
            <a:xfrm>
              <a:off x="6585866" y="3083088"/>
              <a:ext cx="211015" cy="844062"/>
            </a:xfrm>
            <a:custGeom>
              <a:avLst/>
              <a:gdLst>
                <a:gd name="connsiteX0" fmla="*/ 211015 w 211015"/>
                <a:gd name="connsiteY0" fmla="*/ 844062 h 844062"/>
                <a:gd name="connsiteX1" fmla="*/ 200967 w 211015"/>
                <a:gd name="connsiteY1" fmla="*/ 50242 h 844062"/>
                <a:gd name="connsiteX2" fmla="*/ 150725 w 211015"/>
                <a:gd name="connsiteY2" fmla="*/ 10049 h 844062"/>
                <a:gd name="connsiteX3" fmla="*/ 60290 w 211015"/>
                <a:gd name="connsiteY3" fmla="*/ 0 h 844062"/>
                <a:gd name="connsiteX4" fmla="*/ 10048 w 211015"/>
                <a:gd name="connsiteY4" fmla="*/ 70339 h 844062"/>
                <a:gd name="connsiteX5" fmla="*/ 0 w 211015"/>
                <a:gd name="connsiteY5" fmla="*/ 462225 h 84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15" h="844062">
                  <a:moveTo>
                    <a:pt x="211015" y="844062"/>
                  </a:moveTo>
                  <a:lnTo>
                    <a:pt x="200967" y="50242"/>
                  </a:lnTo>
                  <a:lnTo>
                    <a:pt x="150725" y="10049"/>
                  </a:lnTo>
                  <a:lnTo>
                    <a:pt x="60290" y="0"/>
                  </a:lnTo>
                  <a:lnTo>
                    <a:pt x="10048" y="70339"/>
                  </a:lnTo>
                  <a:lnTo>
                    <a:pt x="0" y="462225"/>
                  </a:lnTo>
                </a:path>
              </a:pathLst>
            </a:custGeom>
            <a:noFill/>
            <a:effectLst>
              <a:glow rad="139700">
                <a:srgbClr val="000068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Figura a mano libera 33"/>
            <p:cNvSpPr/>
            <p:nvPr/>
          </p:nvSpPr>
          <p:spPr>
            <a:xfrm>
              <a:off x="6666540" y="4189476"/>
              <a:ext cx="130341" cy="194757"/>
            </a:xfrm>
            <a:custGeom>
              <a:avLst/>
              <a:gdLst>
                <a:gd name="connsiteX0" fmla="*/ 813917 w 813917"/>
                <a:gd name="connsiteY0" fmla="*/ 0 h 763675"/>
                <a:gd name="connsiteX1" fmla="*/ 673240 w 813917"/>
                <a:gd name="connsiteY1" fmla="*/ 0 h 763675"/>
                <a:gd name="connsiteX2" fmla="*/ 663192 w 813917"/>
                <a:gd name="connsiteY2" fmla="*/ 582804 h 763675"/>
                <a:gd name="connsiteX3" fmla="*/ 20097 w 813917"/>
                <a:gd name="connsiteY3" fmla="*/ 592853 h 763675"/>
                <a:gd name="connsiteX4" fmla="*/ 0 w 813917"/>
                <a:gd name="connsiteY4" fmla="*/ 763675 h 763675"/>
                <a:gd name="connsiteX5" fmla="*/ 140677 w 813917"/>
                <a:gd name="connsiteY5" fmla="*/ 763675 h 763675"/>
                <a:gd name="connsiteX0" fmla="*/ 813917 w 813917"/>
                <a:gd name="connsiteY0" fmla="*/ 0 h 763675"/>
                <a:gd name="connsiteX1" fmla="*/ 673240 w 813917"/>
                <a:gd name="connsiteY1" fmla="*/ 0 h 763675"/>
                <a:gd name="connsiteX2" fmla="*/ 663192 w 813917"/>
                <a:gd name="connsiteY2" fmla="*/ 582804 h 763675"/>
                <a:gd name="connsiteX3" fmla="*/ 1 w 813917"/>
                <a:gd name="connsiteY3" fmla="*/ 592853 h 763675"/>
                <a:gd name="connsiteX4" fmla="*/ 0 w 813917"/>
                <a:gd name="connsiteY4" fmla="*/ 763675 h 763675"/>
                <a:gd name="connsiteX5" fmla="*/ 140677 w 813917"/>
                <a:gd name="connsiteY5" fmla="*/ 763675 h 763675"/>
                <a:gd name="connsiteX0" fmla="*/ 673240 w 673240"/>
                <a:gd name="connsiteY0" fmla="*/ 0 h 763675"/>
                <a:gd name="connsiteX1" fmla="*/ 663192 w 673240"/>
                <a:gd name="connsiteY1" fmla="*/ 582804 h 763675"/>
                <a:gd name="connsiteX2" fmla="*/ 1 w 673240"/>
                <a:gd name="connsiteY2" fmla="*/ 592853 h 763675"/>
                <a:gd name="connsiteX3" fmla="*/ 0 w 673240"/>
                <a:gd name="connsiteY3" fmla="*/ 763675 h 763675"/>
                <a:gd name="connsiteX4" fmla="*/ 140677 w 673240"/>
                <a:gd name="connsiteY4" fmla="*/ 763675 h 763675"/>
                <a:gd name="connsiteX0" fmla="*/ 663192 w 663192"/>
                <a:gd name="connsiteY0" fmla="*/ 0 h 180871"/>
                <a:gd name="connsiteX1" fmla="*/ 1 w 663192"/>
                <a:gd name="connsiteY1" fmla="*/ 10049 h 180871"/>
                <a:gd name="connsiteX2" fmla="*/ 0 w 663192"/>
                <a:gd name="connsiteY2" fmla="*/ 180871 h 180871"/>
                <a:gd name="connsiteX3" fmla="*/ 140677 w 663192"/>
                <a:gd name="connsiteY3" fmla="*/ 180871 h 180871"/>
                <a:gd name="connsiteX0" fmla="*/ 1 w 140677"/>
                <a:gd name="connsiteY0" fmla="*/ 0 h 170822"/>
                <a:gd name="connsiteX1" fmla="*/ 0 w 140677"/>
                <a:gd name="connsiteY1" fmla="*/ 170822 h 170822"/>
                <a:gd name="connsiteX2" fmla="*/ 140677 w 140677"/>
                <a:gd name="connsiteY2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7" h="170822">
                  <a:moveTo>
                    <a:pt x="1" y="0"/>
                  </a:moveTo>
                  <a:cubicBezTo>
                    <a:pt x="1" y="56941"/>
                    <a:pt x="0" y="113881"/>
                    <a:pt x="0" y="170822"/>
                  </a:cubicBezTo>
                  <a:lnTo>
                    <a:pt x="140677" y="170822"/>
                  </a:lnTo>
                </a:path>
              </a:pathLst>
            </a:custGeom>
            <a:noFill/>
            <a:effectLst>
              <a:glow rad="139700">
                <a:srgbClr val="FF996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3816556" y="3671797"/>
              <a:ext cx="489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2019</a:t>
              </a: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7285652" y="3577915"/>
              <a:ext cx="115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9966"/>
                  </a:solidFill>
                </a:rPr>
                <a:t>2021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5228939" y="3568017"/>
              <a:ext cx="489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B050"/>
                  </a:solidFill>
                </a:rPr>
                <a:t>2021</a:t>
              </a: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2758270" y="3579034"/>
              <a:ext cx="489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B050"/>
                  </a:solidFill>
                </a:rPr>
                <a:t>2020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2405752" y="2619182"/>
              <a:ext cx="489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B050"/>
                  </a:solidFill>
                </a:rPr>
                <a:t>2021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413769" y="2731861"/>
              <a:ext cx="489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70C0"/>
                  </a:solidFill>
                </a:rPr>
                <a:t>2022</a:t>
              </a:r>
            </a:p>
          </p:txBody>
        </p:sp>
        <p:sp>
          <p:nvSpPr>
            <p:cNvPr id="41" name="Figura a mano libera 40"/>
            <p:cNvSpPr/>
            <p:nvPr/>
          </p:nvSpPr>
          <p:spPr>
            <a:xfrm>
              <a:off x="4945095" y="3004541"/>
              <a:ext cx="442259" cy="77694"/>
            </a:xfrm>
            <a:custGeom>
              <a:avLst/>
              <a:gdLst>
                <a:gd name="connsiteX0" fmla="*/ 0 w 442259"/>
                <a:gd name="connsiteY0" fmla="*/ 0 h 77694"/>
                <a:gd name="connsiteX1" fmla="*/ 137459 w 442259"/>
                <a:gd name="connsiteY1" fmla="*/ 77694 h 77694"/>
                <a:gd name="connsiteX2" fmla="*/ 442259 w 442259"/>
                <a:gd name="connsiteY2" fmla="*/ 71717 h 77694"/>
                <a:gd name="connsiteX3" fmla="*/ 442259 w 442259"/>
                <a:gd name="connsiteY3" fmla="*/ 71717 h 7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59" h="77694">
                  <a:moveTo>
                    <a:pt x="0" y="0"/>
                  </a:moveTo>
                  <a:lnTo>
                    <a:pt x="137459" y="77694"/>
                  </a:lnTo>
                  <a:lnTo>
                    <a:pt x="442259" y="71717"/>
                  </a:lnTo>
                  <a:lnTo>
                    <a:pt x="442259" y="71717"/>
                  </a:lnTo>
                </a:path>
              </a:pathLst>
            </a:custGeom>
            <a:noFill/>
            <a:effectLst>
              <a:glow rad="1397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8" name="CasellaDiTesto 47"/>
          <p:cNvSpPr txBox="1"/>
          <p:nvPr/>
        </p:nvSpPr>
        <p:spPr>
          <a:xfrm>
            <a:off x="230480" y="4105297"/>
            <a:ext cx="4641014" cy="2416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 tasks</a:t>
            </a:r>
          </a:p>
          <a:p>
            <a:pPr algn="l"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 2a: CHARGE BREEDER &amp; MRMS installation</a:t>
            </a:r>
            <a:endParaRPr lang="it-IT" sz="1400" b="1" u="sng" dirty="0">
              <a:solidFill>
                <a:schemeClr val="bg1"/>
              </a:solidFill>
            </a:endParaRPr>
          </a:p>
          <a:p>
            <a:pPr algn="l" eaLnBrk="1" fontAlgn="ctr" hangingPunct="1"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</a:rPr>
              <a:t>PHASE 2B: ISOL SYSTEM and </a:t>
            </a:r>
            <a:r>
              <a:rPr lang="en-US" sz="1400" b="1" dirty="0" err="1">
                <a:solidFill>
                  <a:schemeClr val="tx1"/>
                </a:solidFill>
              </a:rPr>
              <a:t>wien</a:t>
            </a:r>
            <a:r>
              <a:rPr lang="en-US" sz="1400" b="1" dirty="0">
                <a:solidFill>
                  <a:schemeClr val="tx1"/>
                </a:solidFill>
              </a:rPr>
              <a:t> filter</a:t>
            </a:r>
          </a:p>
          <a:p>
            <a:pPr algn="l" eaLnBrk="1" fontAlgn="ctr" hangingPunct="1"/>
            <a:r>
              <a:rPr lang="en-US" sz="1400" b="1" dirty="0">
                <a:solidFill>
                  <a:schemeClr val="tx1"/>
                </a:solidFill>
              </a:rPr>
              <a:t>PHASE 2B: 1+ beam line </a:t>
            </a:r>
            <a:r>
              <a:rPr lang="en-US" sz="1400" b="1" dirty="0"/>
              <a:t>c</a:t>
            </a:r>
            <a:r>
              <a:rPr lang="en-US" sz="1400" b="1" dirty="0">
                <a:solidFill>
                  <a:schemeClr val="tx1"/>
                </a:solidFill>
              </a:rPr>
              <a:t>omponents</a:t>
            </a:r>
            <a:endParaRPr lang="it-IT" sz="1400" b="1" u="sng" dirty="0">
              <a:solidFill>
                <a:schemeClr val="tx1"/>
              </a:solidFill>
            </a:endParaRPr>
          </a:p>
          <a:p>
            <a:pPr algn="l" eaLnBrk="1" fontAlgn="ctr" hangingPunct="1"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</a:rPr>
              <a:t>PHASE 3B: 1+ beam line up to Charge Breeder</a:t>
            </a:r>
          </a:p>
          <a:p>
            <a:pPr algn="l" eaLnBrk="1" fontAlgn="ctr" hangingPunct="1"/>
            <a:r>
              <a:rPr lang="it-IT" sz="1400" b="1" dirty="0">
                <a:solidFill>
                  <a:schemeClr val="tx1"/>
                </a:solidFill>
              </a:rPr>
              <a:t>PHASE 3B: </a:t>
            </a:r>
            <a:r>
              <a:rPr lang="it-IT" sz="1400" b="1" dirty="0" err="1">
                <a:solidFill>
                  <a:schemeClr val="tx1"/>
                </a:solidFill>
              </a:rPr>
              <a:t>bunchers</a:t>
            </a:r>
            <a:r>
              <a:rPr lang="it-IT" sz="1400" b="1" dirty="0">
                <a:solidFill>
                  <a:schemeClr val="tx1"/>
                </a:solidFill>
              </a:rPr>
              <a:t> &amp; RFQ, ALPI upgrade</a:t>
            </a:r>
          </a:p>
          <a:p>
            <a:pPr algn="l" eaLnBrk="1" fontAlgn="ctr" hangingPunct="1">
              <a:spcBef>
                <a:spcPts val="600"/>
              </a:spcBef>
            </a:pPr>
            <a:endParaRPr lang="it-IT" sz="1400" b="1" dirty="0">
              <a:solidFill>
                <a:schemeClr val="tx1"/>
              </a:solidFill>
            </a:endParaRPr>
          </a:p>
          <a:p>
            <a:pPr algn="l" eaLnBrk="1" fontAlgn="ctr" hangingPunct="1">
              <a:spcBef>
                <a:spcPts val="600"/>
              </a:spcBef>
            </a:pPr>
            <a:r>
              <a:rPr lang="it-IT" sz="1400" b="1" dirty="0">
                <a:solidFill>
                  <a:schemeClr val="tx1"/>
                </a:solidFill>
              </a:rPr>
              <a:t>PHASE 3A: BEAM COOLER</a:t>
            </a:r>
          </a:p>
          <a:p>
            <a:pPr algn="l" eaLnBrk="1" fontAlgn="ctr" hangingPunct="1"/>
            <a:r>
              <a:rPr lang="it-IT" sz="1400" b="1" dirty="0">
                <a:solidFill>
                  <a:schemeClr val="tx1"/>
                </a:solidFill>
              </a:rPr>
              <a:t>PHASE 3A: HRMS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6486144" y="43769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2019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6498336" y="6047232"/>
            <a:ext cx="538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2022 </a:t>
            </a:r>
            <a:r>
              <a:rPr lang="it-IT" dirty="0" smtClean="0"/>
              <a:t>-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stop SPES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activity</a:t>
            </a:r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6514975" y="527073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2020-2021</a:t>
            </a:r>
            <a:endParaRPr lang="it-IT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6510854" y="47805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2021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210207" y="692308"/>
            <a:ext cx="10376619" cy="968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>
                <a:solidFill>
                  <a:srgbClr val="000000"/>
                </a:solidFill>
                <a:latin typeface="Symbol"/>
              </a:rPr>
              <a:t>b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decay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studies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at A13 area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using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non-post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accelerated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beams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at SPES</a:t>
            </a:r>
            <a:endParaRPr lang="it-IT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One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fixed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installation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Symbol"/>
              </a:rPr>
              <a:t>b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-Decay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Station + ICE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setup</a:t>
            </a:r>
            <a:r>
              <a:rPr lang="it-IT" sz="1800" b="0" strike="noStrike" spc="-1" dirty="0" smtClean="0">
                <a:solidFill>
                  <a:srgbClr val="000000"/>
                </a:solidFill>
                <a:latin typeface="Calibri"/>
              </a:rPr>
              <a:t>) + </a:t>
            </a:r>
            <a:r>
              <a:rPr lang="it-IT" sz="1800" b="0" strike="noStrike" spc="-1" dirty="0" err="1" smtClean="0">
                <a:solidFill>
                  <a:srgbClr val="000000"/>
                </a:solidFill>
                <a:latin typeface="Calibri"/>
              </a:rPr>
              <a:t>additional</a:t>
            </a:r>
            <a:r>
              <a:rPr lang="it-IT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installations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can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be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added</a:t>
            </a:r>
            <a:endParaRPr lang="it-IT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it-IT" sz="1800" b="0" strike="noStrike" spc="-1" dirty="0" err="1">
                <a:solidFill>
                  <a:srgbClr val="0070C0"/>
                </a:solidFill>
                <a:latin typeface="Calibri"/>
              </a:rPr>
              <a:t>Experimental</a:t>
            </a:r>
            <a:r>
              <a:rPr lang="it-IT" sz="18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70C0"/>
                </a:solidFill>
                <a:latin typeface="Calibri"/>
              </a:rPr>
              <a:t>campaign</a:t>
            </a:r>
            <a:r>
              <a:rPr lang="it-IT" sz="18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70C0"/>
                </a:solidFill>
                <a:latin typeface="Calibri"/>
              </a:rPr>
              <a:t>focused</a:t>
            </a:r>
            <a:r>
              <a:rPr lang="it-IT" sz="1800" b="0" strike="noStrike" spc="-1" dirty="0">
                <a:solidFill>
                  <a:srgbClr val="0070C0"/>
                </a:solidFill>
                <a:latin typeface="Calibri"/>
              </a:rPr>
              <a:t> on </a:t>
            </a:r>
            <a:r>
              <a:rPr lang="it-IT" sz="1800" b="0" strike="noStrike" spc="-1" dirty="0" err="1">
                <a:solidFill>
                  <a:srgbClr val="0070C0"/>
                </a:solidFill>
                <a:latin typeface="Calibri"/>
              </a:rPr>
              <a:t>n-rich</a:t>
            </a:r>
            <a:r>
              <a:rPr lang="it-IT" sz="1800" b="0" strike="noStrike" spc="-1" dirty="0">
                <a:solidFill>
                  <a:srgbClr val="0070C0"/>
                </a:solidFill>
                <a:latin typeface="Calibri"/>
              </a:rPr>
              <a:t> nuclei </a:t>
            </a:r>
            <a:r>
              <a:rPr lang="it-IT" sz="1800" b="0" strike="noStrike" spc="-1" dirty="0" err="1">
                <a:solidFill>
                  <a:srgbClr val="0070C0"/>
                </a:solidFill>
                <a:latin typeface="Calibri"/>
              </a:rPr>
              <a:t>produced</a:t>
            </a:r>
            <a:r>
              <a:rPr lang="it-IT" sz="18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70C0"/>
                </a:solidFill>
                <a:latin typeface="Calibri"/>
              </a:rPr>
              <a:t>using</a:t>
            </a:r>
            <a:r>
              <a:rPr lang="it-IT" sz="18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it-IT" sz="1800" b="0" strike="noStrike" spc="-1" dirty="0" err="1">
                <a:solidFill>
                  <a:srgbClr val="0070C0"/>
                </a:solidFill>
                <a:latin typeface="Calibri"/>
              </a:rPr>
              <a:t>Ucx</a:t>
            </a:r>
            <a:r>
              <a:rPr lang="it-IT" sz="1800" b="0" strike="noStrike" spc="-1" dirty="0">
                <a:solidFill>
                  <a:srgbClr val="0070C0"/>
                </a:solidFill>
                <a:latin typeface="Calibri"/>
              </a:rPr>
              <a:t> target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6125" y="126124"/>
            <a:ext cx="1179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SPES   -   Linea 1+</a:t>
            </a:r>
            <a:endParaRPr lang="en-GB" sz="2800" b="1" dirty="0"/>
          </a:p>
        </p:txBody>
      </p:sp>
      <p:grpSp>
        <p:nvGrpSpPr>
          <p:cNvPr id="7" name="Gruppo 6"/>
          <p:cNvGrpSpPr/>
          <p:nvPr/>
        </p:nvGrpSpPr>
        <p:grpSpPr>
          <a:xfrm>
            <a:off x="651194" y="1888559"/>
            <a:ext cx="4152033" cy="2567826"/>
            <a:chOff x="5391360" y="974160"/>
            <a:chExt cx="3219120" cy="1815480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rcRect l="11231" t="21731" r="12470" b="9200"/>
            <a:stretch/>
          </p:blipFill>
          <p:spPr>
            <a:xfrm>
              <a:off x="5391360" y="974160"/>
              <a:ext cx="3219120" cy="1815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CustomShape 4"/>
            <p:cNvSpPr/>
            <p:nvPr/>
          </p:nvSpPr>
          <p:spPr>
            <a:xfrm>
              <a:off x="7427880" y="1518120"/>
              <a:ext cx="428040" cy="690840"/>
            </a:xfrm>
            <a:prstGeom prst="ellipse">
              <a:avLst/>
            </a:prstGeom>
            <a:noFill/>
            <a:ln>
              <a:solidFill>
                <a:srgbClr val="0000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0" name="Picture 13"/>
          <p:cNvPicPr/>
          <p:nvPr/>
        </p:nvPicPr>
        <p:blipFill>
          <a:blip r:embed="rId3" cstate="print"/>
          <a:stretch/>
        </p:blipFill>
        <p:spPr>
          <a:xfrm>
            <a:off x="5896305" y="1819899"/>
            <a:ext cx="5087006" cy="4601921"/>
          </a:xfrm>
          <a:prstGeom prst="rect">
            <a:avLst/>
          </a:prstGeom>
          <a:ln>
            <a:noFill/>
          </a:ln>
        </p:spPr>
      </p:pic>
      <p:sp>
        <p:nvSpPr>
          <p:cNvPr id="12" name="Freccia a destra 11"/>
          <p:cNvSpPr/>
          <p:nvPr/>
        </p:nvSpPr>
        <p:spPr>
          <a:xfrm rot="7577038">
            <a:off x="8755117" y="2133601"/>
            <a:ext cx="1040524" cy="641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/>
          <p:cNvSpPr/>
          <p:nvPr/>
        </p:nvSpPr>
        <p:spPr>
          <a:xfrm rot="1907744">
            <a:off x="8506802" y="4273704"/>
            <a:ext cx="266681" cy="97327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 rot="1954262">
            <a:off x="8128430" y="4095028"/>
            <a:ext cx="266681" cy="97327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 rot="1907744">
            <a:off x="8829701" y="4565495"/>
            <a:ext cx="795789" cy="97327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9760" y="81640"/>
            <a:ext cx="5883688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AGATA </a:t>
            </a:r>
            <a:r>
              <a:rPr lang="it-IT" sz="3200" b="1" dirty="0" err="1"/>
              <a:t>@LNL</a:t>
            </a:r>
            <a:endParaRPr lang="it-IT" sz="3200" b="1" dirty="0"/>
          </a:p>
          <a:p>
            <a:pPr>
              <a:lnSpc>
                <a:spcPct val="30000"/>
              </a:lnSpc>
            </a:pPr>
            <a:endParaRPr lang="it-IT" sz="3200" b="1" dirty="0"/>
          </a:p>
          <a:p>
            <a:r>
              <a:rPr lang="it-IT" b="1" dirty="0"/>
              <a:t>La collaborazione internazionale sta valutando </a:t>
            </a:r>
            <a:r>
              <a:rPr lang="it-IT" b="1" dirty="0" smtClean="0"/>
              <a:t>l'opportunità </a:t>
            </a:r>
            <a:r>
              <a:rPr lang="it-IT" b="1" dirty="0"/>
              <a:t>di anticipare al 2021 l’arrivo di AGATA a Legnaro (era previsto per il 2023) per utilizzare fasci stabili. I LNL e il </a:t>
            </a:r>
            <a:r>
              <a:rPr lang="it-IT" b="1" dirty="0" smtClean="0"/>
              <a:t>loro direttore (</a:t>
            </a:r>
            <a:r>
              <a:rPr lang="it-IT" b="1" dirty="0" err="1" smtClean="0"/>
              <a:t>D.Bettoni</a:t>
            </a:r>
            <a:r>
              <a:rPr lang="it-IT" b="1" dirty="0" smtClean="0"/>
              <a:t>) </a:t>
            </a:r>
            <a:r>
              <a:rPr lang="it-IT" b="1" dirty="0"/>
              <a:t>si sono dichiarati molto disponibili.</a:t>
            </a:r>
            <a:endParaRPr lang="it-IT" sz="2000" b="1" dirty="0"/>
          </a:p>
        </p:txBody>
      </p:sp>
      <p:pic>
        <p:nvPicPr>
          <p:cNvPr id="11266" name="Picture 2" descr="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233" y="228599"/>
            <a:ext cx="1658112" cy="2240692"/>
          </a:xfrm>
          <a:prstGeom prst="rect">
            <a:avLst/>
          </a:prstGeom>
          <a:noFill/>
        </p:spPr>
      </p:pic>
      <p:pic>
        <p:nvPicPr>
          <p:cNvPr id="11268" name="Picture 4" descr="https://www.agata.org/sites/default/files/_STR7864.jpg"/>
          <p:cNvPicPr>
            <a:picLocks noChangeAspect="1" noChangeArrowheads="1"/>
          </p:cNvPicPr>
          <p:nvPr/>
        </p:nvPicPr>
        <p:blipFill>
          <a:blip r:embed="rId3" cstate="print"/>
          <a:srcRect l="16473" r="16264"/>
          <a:stretch>
            <a:fillRect/>
          </a:stretch>
        </p:blipFill>
        <p:spPr bwMode="auto">
          <a:xfrm>
            <a:off x="7802880" y="232093"/>
            <a:ext cx="4194048" cy="6235258"/>
          </a:xfrm>
          <a:prstGeom prst="rect">
            <a:avLst/>
          </a:prstGeom>
          <a:noFill/>
        </p:spPr>
      </p:pic>
      <p:pic>
        <p:nvPicPr>
          <p:cNvPr id="11269" name="Picture 5" descr="C:\Users\camera\Downloads\agata_1pi_186-10182_A4-200_0.jpg"/>
          <p:cNvPicPr>
            <a:picLocks noChangeAspect="1" noChangeArrowheads="1"/>
          </p:cNvPicPr>
          <p:nvPr/>
        </p:nvPicPr>
        <p:blipFill>
          <a:blip r:embed="rId4" cstate="print"/>
          <a:srcRect l="16337" r="18357"/>
          <a:stretch>
            <a:fillRect/>
          </a:stretch>
        </p:blipFill>
        <p:spPr bwMode="auto">
          <a:xfrm>
            <a:off x="3986784" y="2523744"/>
            <a:ext cx="3608832" cy="390906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54351" y="3168616"/>
            <a:ext cx="37340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Questo </a:t>
            </a:r>
            <a:r>
              <a:rPr lang="it-IT" b="1" dirty="0" smtClean="0"/>
              <a:t>mostra la reputazione che la componente italiana si è guadagnata a livello internazionale ma </a:t>
            </a:r>
            <a:r>
              <a:rPr lang="it-IT" b="1" dirty="0" smtClean="0"/>
              <a:t>implica anche </a:t>
            </a:r>
            <a:r>
              <a:rPr lang="it-IT" b="1" dirty="0"/>
              <a:t>un grosso sforzo in termini di servizi e personale per la nostra sezione insieme a quelle di Padova e Legnaro.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97997" y="1908088"/>
            <a:ext cx="4174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E’ in programma un workshop internazionale il 25-26 Marzo presso LNL. La decisione finale verrà presa dall’AGATA </a:t>
            </a:r>
            <a:r>
              <a:rPr lang="it-IT" b="1" dirty="0" err="1"/>
              <a:t>Steering</a:t>
            </a:r>
            <a:r>
              <a:rPr lang="it-IT" b="1" dirty="0"/>
              <a:t> </a:t>
            </a:r>
            <a:r>
              <a:rPr lang="it-IT" b="1" dirty="0" err="1"/>
              <a:t>Committee</a:t>
            </a:r>
            <a:r>
              <a:rPr lang="it-IT" b="1" dirty="0"/>
              <a:t> a fine Marzo.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43840" y="5219067"/>
            <a:ext cx="3897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Nel prossimo CDS </a:t>
            </a:r>
            <a:r>
              <a:rPr lang="it-IT" b="1" dirty="0" smtClean="0"/>
              <a:t>si vorrebbe fare una </a:t>
            </a:r>
            <a:r>
              <a:rPr lang="it-IT" b="1" dirty="0"/>
              <a:t>presentazione più dettagliata sul trasferimento di AGATA a LNL.</a:t>
            </a:r>
          </a:p>
        </p:txBody>
      </p:sp>
    </p:spTree>
    <p:extLst>
      <p:ext uri="{BB962C8B-B14F-4D97-AF65-F5344CB8AC3E}">
        <p14:creationId xmlns="" xmlns:p14="http://schemas.microsoft.com/office/powerpoint/2010/main" val="234734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/>
          <p:nvPr/>
        </p:nvPicPr>
        <p:blipFill>
          <a:blip r:embed="rId2" cstate="print"/>
          <a:stretch/>
        </p:blipFill>
        <p:spPr>
          <a:xfrm>
            <a:off x="269234" y="221495"/>
            <a:ext cx="9715593" cy="5002146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590268" y="5465378"/>
            <a:ext cx="5158891" cy="8329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 err="1">
                <a:solidFill>
                  <a:srgbClr val="000000"/>
                </a:solidFill>
                <a:latin typeface="Calibri"/>
              </a:rPr>
              <a:t>AGATA@LNL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 istallazione </a:t>
            </a:r>
            <a:r>
              <a:rPr lang="it-IT" sz="1800" b="0" strike="noStrike" spc="-1" dirty="0" smtClean="0">
                <a:solidFill>
                  <a:srgbClr val="000000"/>
                </a:solidFill>
                <a:latin typeface="Calibri"/>
              </a:rPr>
              <a:t>prevista per fine 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2021</a:t>
            </a:r>
            <a:endParaRPr lang="it-IT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Prima campagna di fisica </a:t>
            </a:r>
            <a:r>
              <a:rPr lang="it-IT" sz="1800" b="0" strike="noStrike" spc="-1" dirty="0" smtClean="0">
                <a:solidFill>
                  <a:srgbClr val="000000"/>
                </a:solidFill>
                <a:latin typeface="Calibri"/>
              </a:rPr>
              <a:t>con fasci stabili 2022 </a:t>
            </a:r>
          </a:p>
          <a:p>
            <a:pPr marL="743040" lvl="1" indent="-285480">
              <a:buClr>
                <a:srgbClr val="000000"/>
              </a:buClr>
              <a:buFont typeface="Arial"/>
              <a:buChar char="•"/>
            </a:pPr>
            <a:r>
              <a:rPr lang="it-IT" b="0" strike="noStrike" spc="-1" dirty="0" smtClean="0">
                <a:solidFill>
                  <a:srgbClr val="000000"/>
                </a:solidFill>
                <a:latin typeface="Calibri"/>
              </a:rPr>
              <a:t>Start </a:t>
            </a:r>
            <a:r>
              <a:rPr lang="it-IT" b="0" strike="noStrike" spc="-1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it-IT" b="0" strike="noStrike" spc="-1" dirty="0">
                <a:solidFill>
                  <a:srgbClr val="000000"/>
                </a:solidFill>
                <a:latin typeface="Calibri"/>
              </a:rPr>
              <a:t> the </a:t>
            </a:r>
            <a:r>
              <a:rPr lang="it-IT" b="0" strike="noStrike" spc="-1" dirty="0" err="1">
                <a:solidFill>
                  <a:srgbClr val="000000"/>
                </a:solidFill>
                <a:latin typeface="Calibri"/>
              </a:rPr>
              <a:t>campaign</a:t>
            </a:r>
            <a:r>
              <a:rPr lang="it-IT" b="0" strike="noStrike" spc="-1" dirty="0">
                <a:solidFill>
                  <a:srgbClr val="000000"/>
                </a:solidFill>
                <a:latin typeface="Calibri"/>
              </a:rPr>
              <a:t>  20 </a:t>
            </a:r>
            <a:r>
              <a:rPr lang="it-IT" b="0" strike="noStrike" spc="-1" dirty="0" smtClean="0">
                <a:solidFill>
                  <a:srgbClr val="000000"/>
                </a:solidFill>
                <a:latin typeface="Calibri"/>
              </a:rPr>
              <a:t>Triple </a:t>
            </a:r>
            <a:r>
              <a:rPr lang="it-IT" b="0" strike="noStrike" spc="-1" dirty="0" err="1" smtClean="0">
                <a:solidFill>
                  <a:srgbClr val="000000"/>
                </a:solidFill>
                <a:latin typeface="Calibri"/>
              </a:rPr>
              <a:t>Clusters</a:t>
            </a:r>
            <a:endParaRPr lang="it-IT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1961" y="171212"/>
            <a:ext cx="11738983" cy="6140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Altre News</a:t>
            </a:r>
            <a:r>
              <a:rPr lang="it-IT" sz="2400" b="1" dirty="0"/>
              <a:t>:</a:t>
            </a:r>
          </a:p>
          <a:p>
            <a:endParaRPr lang="it-IT" sz="2400" b="1" dirty="0"/>
          </a:p>
          <a:p>
            <a:r>
              <a:rPr lang="it-IT" sz="2400" b="1" dirty="0"/>
              <a:t>Milano: </a:t>
            </a:r>
            <a:r>
              <a:rPr lang="it-IT" sz="2400" b="1" dirty="0">
                <a:solidFill>
                  <a:srgbClr val="FF0000"/>
                </a:solidFill>
              </a:rPr>
              <a:t>Sigla-GAMMA</a:t>
            </a:r>
          </a:p>
          <a:p>
            <a:pPr>
              <a:lnSpc>
                <a:spcPct val="50000"/>
              </a:lnSpc>
            </a:pPr>
            <a:endParaRPr lang="it-IT" sz="2400" dirty="0"/>
          </a:p>
          <a:p>
            <a:r>
              <a:rPr lang="it-IT" dirty="0"/>
              <a:t>Giovanni L. Montagnani si è classificato al secondo posto nel premio Best </a:t>
            </a:r>
            <a:r>
              <a:rPr lang="it-IT" dirty="0" err="1"/>
              <a:t>Student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Award alla conferenza </a:t>
            </a:r>
          </a:p>
          <a:p>
            <a:r>
              <a:rPr lang="it-IT" dirty="0"/>
              <a:t>“2018 IEEE </a:t>
            </a:r>
            <a:r>
              <a:rPr lang="it-IT" dirty="0" err="1"/>
              <a:t>Nuclear</a:t>
            </a:r>
            <a:r>
              <a:rPr lang="it-IT" dirty="0"/>
              <a:t> Science Symposium” tenutasi a Sydney dal 10 al 17 Novembre 2018 con il poster dal titolo </a:t>
            </a:r>
          </a:p>
          <a:p>
            <a:r>
              <a:rPr lang="it-IT" dirty="0"/>
              <a:t>“Development of 3” LaBr3SiPM-Based </a:t>
            </a:r>
            <a:r>
              <a:rPr lang="it-IT" dirty="0" err="1"/>
              <a:t>Detection</a:t>
            </a:r>
            <a:r>
              <a:rPr lang="it-IT" dirty="0"/>
              <a:t> </a:t>
            </a:r>
            <a:r>
              <a:rPr lang="it-IT" dirty="0" err="1"/>
              <a:t>Modules</a:t>
            </a:r>
            <a:r>
              <a:rPr lang="it-IT" dirty="0"/>
              <a:t> for High </a:t>
            </a:r>
            <a:r>
              <a:rPr lang="it-IT" dirty="0" err="1"/>
              <a:t>Dynamic</a:t>
            </a:r>
            <a:r>
              <a:rPr lang="it-IT" dirty="0"/>
              <a:t> </a:t>
            </a:r>
            <a:r>
              <a:rPr lang="it-IT" dirty="0" err="1"/>
              <a:t>Range</a:t>
            </a:r>
            <a:r>
              <a:rPr lang="it-IT" dirty="0"/>
              <a:t> Gamma </a:t>
            </a:r>
            <a:r>
              <a:rPr lang="it-IT" dirty="0" err="1"/>
              <a:t>Ray</a:t>
            </a:r>
            <a:r>
              <a:rPr lang="it-IT" dirty="0"/>
              <a:t> </a:t>
            </a:r>
            <a:r>
              <a:rPr lang="it-IT" dirty="0" err="1"/>
              <a:t>Spectroscopy</a:t>
            </a:r>
            <a:r>
              <a:rPr lang="it-IT" dirty="0"/>
              <a:t> and </a:t>
            </a:r>
            <a:r>
              <a:rPr lang="it-IT" dirty="0" err="1"/>
              <a:t>Imaging</a:t>
            </a:r>
            <a:r>
              <a:rPr lang="it-IT" dirty="0"/>
              <a:t>” </a:t>
            </a:r>
          </a:p>
          <a:p>
            <a:r>
              <a:rPr lang="it-IT" dirty="0"/>
              <a:t>realizzato insieme a Luca </a:t>
            </a:r>
            <a:r>
              <a:rPr lang="it-IT" dirty="0" err="1"/>
              <a:t>Buonanno</a:t>
            </a:r>
            <a:r>
              <a:rPr lang="it-IT" dirty="0"/>
              <a:t>, Marco Carminati, Franco Camera e Carlo Fiorini.</a:t>
            </a:r>
          </a:p>
          <a:p>
            <a:endParaRPr lang="it-IT" dirty="0"/>
          </a:p>
          <a:p>
            <a:pPr lvl="0"/>
            <a:r>
              <a:rPr lang="it-IT" sz="2400" b="1" dirty="0">
                <a:solidFill>
                  <a:prstClr val="black"/>
                </a:solidFill>
              </a:rPr>
              <a:t>Milano: </a:t>
            </a:r>
            <a:r>
              <a:rPr lang="it-IT" sz="2400" b="1" dirty="0">
                <a:solidFill>
                  <a:srgbClr val="FF0000"/>
                </a:solidFill>
              </a:rPr>
              <a:t>Sigla-KAONNIS</a:t>
            </a:r>
          </a:p>
          <a:p>
            <a:pPr>
              <a:lnSpc>
                <a:spcPct val="50000"/>
              </a:lnSpc>
            </a:pPr>
            <a:endParaRPr lang="it-IT" dirty="0"/>
          </a:p>
          <a:p>
            <a:r>
              <a:rPr lang="it-IT" dirty="0"/>
              <a:t>Filippo </a:t>
            </a:r>
            <a:r>
              <a:rPr lang="it-IT" dirty="0" err="1"/>
              <a:t>Schembari</a:t>
            </a:r>
            <a:r>
              <a:rPr lang="it-IT" dirty="0"/>
              <a:t>, dottorato presso il Politecnico di Milano e associato alla Sezione INFN di Milano, </a:t>
            </a:r>
          </a:p>
          <a:p>
            <a:r>
              <a:rPr lang="it-IT" dirty="0"/>
              <a:t>ha vinto il </a:t>
            </a:r>
            <a:r>
              <a:rPr lang="it-IT" i="1" dirty="0"/>
              <a:t>2018 IEEE Emilio Gatti and Franco Manfredi Best </a:t>
            </a:r>
            <a:r>
              <a:rPr lang="it-IT" i="1" dirty="0" err="1"/>
              <a:t>Ph.D</a:t>
            </a:r>
            <a:r>
              <a:rPr lang="it-IT" i="1" dirty="0"/>
              <a:t>. </a:t>
            </a:r>
            <a:r>
              <a:rPr lang="it-IT" i="1" dirty="0" err="1"/>
              <a:t>Thesis</a:t>
            </a:r>
            <a:r>
              <a:rPr lang="it-IT" i="1" dirty="0"/>
              <a:t> Award in </a:t>
            </a:r>
            <a:r>
              <a:rPr lang="it-IT" i="1" dirty="0" err="1"/>
              <a:t>Radiation</a:t>
            </a:r>
            <a:r>
              <a:rPr lang="it-IT" i="1" dirty="0"/>
              <a:t> </a:t>
            </a:r>
            <a:r>
              <a:rPr lang="it-IT" i="1" dirty="0" err="1"/>
              <a:t>Instrumentation</a:t>
            </a:r>
            <a:r>
              <a:rPr lang="it-IT" dirty="0"/>
              <a:t>. </a:t>
            </a:r>
          </a:p>
          <a:p>
            <a:r>
              <a:rPr lang="it-IT" dirty="0"/>
              <a:t>La cerimonia di consegna del premio si è svolta il 21 dicembre 2018 presso il Dipartimento di Ingegneria Industriale </a:t>
            </a:r>
          </a:p>
          <a:p>
            <a:r>
              <a:rPr lang="it-IT" dirty="0"/>
              <a:t>e dell'Informazione dell'Università di Pavia.</a:t>
            </a:r>
          </a:p>
          <a:p>
            <a:endParaRPr lang="it-IT" dirty="0"/>
          </a:p>
          <a:p>
            <a:r>
              <a:rPr lang="it-IT" sz="2400" b="1" dirty="0"/>
              <a:t>Milano: </a:t>
            </a:r>
            <a:r>
              <a:rPr lang="it-IT" sz="2400" b="1" dirty="0">
                <a:solidFill>
                  <a:srgbClr val="FF0000"/>
                </a:solidFill>
              </a:rPr>
              <a:t>Progetto EU ENSAR2</a:t>
            </a:r>
          </a:p>
          <a:p>
            <a:endParaRPr lang="it-IT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Concorso per assegno di ricerca nell'ambito della ricerca tecnologica (“ Sviluppo e test di un array di SIPM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per la lettura di scintillatori LaBr</a:t>
            </a:r>
            <a:r>
              <a:rPr lang="it-IT" altLang="it-IT" baseline="-25000" dirty="0"/>
              <a:t>3</a:t>
            </a:r>
            <a:r>
              <a:rPr lang="it-IT" altLang="it-IT" dirty="0"/>
              <a:t>:Ce a grande volume e </a:t>
            </a:r>
            <a:r>
              <a:rPr lang="it-IT" altLang="it-IT" dirty="0" err="1"/>
              <a:t>imaging</a:t>
            </a:r>
            <a:r>
              <a:rPr lang="it-IT" altLang="it-IT" dirty="0"/>
              <a:t> gamma con i rivelatori”),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/>
              <a:t>(bando n. 20609/2018),  scadenza 12/01/2019. </a:t>
            </a:r>
            <a:r>
              <a:rPr lang="it-IT" altLang="it-IT" dirty="0" smtClean="0"/>
              <a:t> Ricordo che ENSAR2 finisce nel 2019 </a:t>
            </a:r>
          </a:p>
        </p:txBody>
      </p:sp>
    </p:spTree>
    <p:extLst>
      <p:ext uri="{BB962C8B-B14F-4D97-AF65-F5344CB8AC3E}">
        <p14:creationId xmlns="" xmlns:p14="http://schemas.microsoft.com/office/powerpoint/2010/main" val="45818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0632" y="295563"/>
            <a:ext cx="1162731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PRESIDENTE DI CSN3</a:t>
            </a:r>
          </a:p>
          <a:p>
            <a:pPr algn="ctr">
              <a:lnSpc>
                <a:spcPct val="50000"/>
              </a:lnSpc>
            </a:pPr>
            <a:endParaRPr lang="it-IT" sz="2800" b="1" dirty="0"/>
          </a:p>
          <a:p>
            <a:pPr algn="ctr"/>
            <a:r>
              <a:rPr lang="it-IT" sz="2800" b="1" dirty="0"/>
              <a:t>A settembre scade il presidente di commissione attuale (Mauro </a:t>
            </a:r>
            <a:r>
              <a:rPr lang="it-IT" sz="2800" b="1" dirty="0" err="1"/>
              <a:t>Taiuti</a:t>
            </a:r>
            <a:r>
              <a:rPr lang="it-IT" sz="2800" b="1" dirty="0"/>
              <a:t>)</a:t>
            </a:r>
          </a:p>
          <a:p>
            <a:pPr algn="ctr">
              <a:lnSpc>
                <a:spcPct val="50000"/>
              </a:lnSpc>
            </a:pPr>
            <a:endParaRPr lang="it-IT" sz="2800" b="1" dirty="0"/>
          </a:p>
          <a:p>
            <a:pPr algn="ctr"/>
            <a:r>
              <a:rPr lang="it-IT" sz="2800" b="1" dirty="0"/>
              <a:t>Le elezioni del nuovo presidente sono previste per Aprile 2019</a:t>
            </a:r>
          </a:p>
          <a:p>
            <a:pPr algn="ctr">
              <a:lnSpc>
                <a:spcPct val="50000"/>
              </a:lnSpc>
            </a:pPr>
            <a:endParaRPr lang="it-IT" sz="2800" b="1" dirty="0"/>
          </a:p>
          <a:p>
            <a:endParaRPr lang="it-IT" sz="2000" dirty="0"/>
          </a:p>
          <a:p>
            <a:r>
              <a:rPr lang="it-IT" sz="2000" dirty="0"/>
              <a:t>Al momento sono presenti tre disponibilità (non sono ancora candidature)</a:t>
            </a:r>
          </a:p>
          <a:p>
            <a:pPr>
              <a:lnSpc>
                <a:spcPct val="50000"/>
              </a:lnSpc>
            </a:pPr>
            <a:endParaRPr lang="it-IT" sz="2000" dirty="0"/>
          </a:p>
          <a:p>
            <a:r>
              <a:rPr lang="it-IT" sz="2000" dirty="0"/>
              <a:t>Nella Riunione CSN3 (Roma) a meta febbraio verranno presentate ‘ufficialmente’ le candidature ed i candidati si presenteranno alla commissione e risponderanno ad eventuali </a:t>
            </a:r>
            <a:r>
              <a:rPr lang="it-IT" sz="2000" dirty="0" smtClean="0"/>
              <a:t>domande</a:t>
            </a:r>
          </a:p>
          <a:p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La proposta </a:t>
            </a:r>
            <a:r>
              <a:rPr lang="it-IT" sz="2000" dirty="0" smtClean="0"/>
              <a:t>e’ </a:t>
            </a:r>
            <a:r>
              <a:rPr lang="it-IT" sz="2000" dirty="0" smtClean="0"/>
              <a:t>di avere qualche votazione con soglia molto alta (circa i due terzi della commissione)</a:t>
            </a:r>
          </a:p>
          <a:p>
            <a:pPr lvl="1">
              <a:buFontTx/>
              <a:buChar char="-"/>
            </a:pPr>
            <a:r>
              <a:rPr lang="it-IT" sz="2000" dirty="0" smtClean="0"/>
              <a:t> 20 coordinatori + presidente = 21*2/3 = 14</a:t>
            </a:r>
          </a:p>
          <a:p>
            <a:r>
              <a:rPr lang="it-IT" sz="2000" dirty="0" smtClean="0"/>
              <a:t> con eliminazione del candidato che ha ricevuto meno voti fino a raggiungere due soli candidati</a:t>
            </a:r>
          </a:p>
          <a:p>
            <a:r>
              <a:rPr lang="it-IT" sz="2000" dirty="0" smtClean="0"/>
              <a:t> 2 votazioni con soglia 14 e  nel caso sia necessario una terza finale con soglia 11</a:t>
            </a: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338133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7855" y="138545"/>
            <a:ext cx="116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Commissione di Bilancio CSN3 2019</a:t>
            </a:r>
          </a:p>
          <a:p>
            <a:r>
              <a:rPr lang="it-IT" sz="3200" b="1" dirty="0"/>
              <a:t>Trieste settembre 2018</a:t>
            </a:r>
          </a:p>
          <a:p>
            <a:r>
              <a:rPr lang="it-IT" sz="3200" b="1" dirty="0"/>
              <a:t>Budget 2019  - 8.9 </a:t>
            </a:r>
            <a:r>
              <a:rPr lang="it-IT" sz="3200" b="1" dirty="0" err="1"/>
              <a:t>Meuro</a:t>
            </a:r>
            <a:endParaRPr lang="it-IT" sz="3200" b="1" dirty="0"/>
          </a:p>
          <a:p>
            <a:pPr>
              <a:lnSpc>
                <a:spcPct val="50000"/>
              </a:lnSpc>
            </a:pPr>
            <a:endParaRPr lang="it-IT" sz="3200" dirty="0"/>
          </a:p>
          <a:p>
            <a:r>
              <a:rPr lang="it-IT" sz="3200" dirty="0"/>
              <a:t>Richieste 14.24 </a:t>
            </a:r>
            <a:r>
              <a:rPr lang="it-IT" sz="3200" dirty="0" err="1"/>
              <a:t>MEuro</a:t>
            </a:r>
            <a:r>
              <a:rPr lang="it-IT" sz="3200" dirty="0"/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345" y="2696992"/>
            <a:ext cx="8015165" cy="32811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839201" y="2446869"/>
            <a:ext cx="166103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ALICE</a:t>
            </a:r>
          </a:p>
          <a:p>
            <a:r>
              <a:rPr lang="it-IT" sz="3200" b="1" dirty="0"/>
              <a:t>GAMMA</a:t>
            </a:r>
          </a:p>
          <a:p>
            <a:r>
              <a:rPr lang="it-IT" sz="3200" b="1" dirty="0"/>
              <a:t>JLAB12</a:t>
            </a:r>
          </a:p>
          <a:p>
            <a:r>
              <a:rPr lang="it-IT" sz="3200" b="1" dirty="0"/>
              <a:t>FOOT</a:t>
            </a:r>
          </a:p>
          <a:p>
            <a:r>
              <a:rPr lang="it-IT" sz="3200" b="1" dirty="0"/>
              <a:t>NUCLEX</a:t>
            </a:r>
          </a:p>
          <a:p>
            <a:r>
              <a:rPr lang="it-IT" sz="3200" b="1" dirty="0"/>
              <a:t>….</a:t>
            </a:r>
          </a:p>
          <a:p>
            <a:r>
              <a:rPr lang="it-IT" sz="3200" b="1" dirty="0"/>
              <a:t>….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6545" y="5986299"/>
            <a:ext cx="5691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Rosso: </a:t>
            </a:r>
            <a:r>
              <a:rPr lang="it-IT" dirty="0"/>
              <a:t>Richieste da parte delle sigle di CSN3 (</a:t>
            </a:r>
            <a:r>
              <a:rPr lang="it-IT" dirty="0" err="1"/>
              <a:t>pre-referaggi</a:t>
            </a:r>
            <a:r>
              <a:rPr lang="it-IT" dirty="0"/>
              <a:t>)</a:t>
            </a:r>
          </a:p>
          <a:p>
            <a:r>
              <a:rPr lang="it-IT" b="1" dirty="0">
                <a:solidFill>
                  <a:srgbClr val="0070C0"/>
                </a:solidFill>
              </a:rPr>
              <a:t>Blu:      </a:t>
            </a:r>
            <a:r>
              <a:rPr lang="it-IT" dirty="0"/>
              <a:t>Assegnazione alla CSN3</a:t>
            </a:r>
          </a:p>
        </p:txBody>
      </p:sp>
    </p:spTree>
    <p:extLst>
      <p:ext uri="{BB962C8B-B14F-4D97-AF65-F5344CB8AC3E}">
        <p14:creationId xmlns="" xmlns:p14="http://schemas.microsoft.com/office/powerpoint/2010/main" val="134859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863" y="257630"/>
            <a:ext cx="10952381" cy="266666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2863" y="2924297"/>
            <a:ext cx="114619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Novità</a:t>
            </a:r>
          </a:p>
          <a:p>
            <a:pPr>
              <a:lnSpc>
                <a:spcPct val="50000"/>
              </a:lnSpc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EIC_NET  (Electron </a:t>
            </a:r>
            <a:r>
              <a:rPr lang="it-IT" sz="2000" dirty="0" err="1"/>
              <a:t>Ion</a:t>
            </a:r>
            <a:r>
              <a:rPr lang="it-IT" sz="2000" dirty="0"/>
              <a:t> Collider) -&gt; Entra come sigla in CSN3 </a:t>
            </a:r>
          </a:p>
          <a:p>
            <a:r>
              <a:rPr lang="it-IT" sz="2000" dirty="0"/>
              <a:t>      				</a:t>
            </a:r>
            <a:r>
              <a:rPr lang="it-IT" sz="2000" dirty="0" smtClean="0"/>
              <a:t>    al </a:t>
            </a:r>
            <a:r>
              <a:rPr lang="it-IT" sz="2000" dirty="0"/>
              <a:t>momento ha solo 6.3 FTE ma il numero di FTE è previsto crescere</a:t>
            </a:r>
          </a:p>
          <a:p>
            <a:pPr>
              <a:lnSpc>
                <a:spcPct val="50000"/>
              </a:lnSpc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Sono usciti i bandi per una stage </a:t>
            </a:r>
            <a:r>
              <a:rPr lang="it-IT" sz="2000" dirty="0" smtClean="0"/>
              <a:t>di </a:t>
            </a:r>
            <a:r>
              <a:rPr lang="it-IT" sz="2000" dirty="0" smtClean="0"/>
              <a:t>3</a:t>
            </a:r>
            <a:r>
              <a:rPr lang="it-IT" sz="2000" dirty="0" smtClean="0"/>
              <a:t> </a:t>
            </a:r>
            <a:r>
              <a:rPr lang="it-IT" sz="2000" dirty="0"/>
              <a:t>mesi (su fondi di CSN3) in un laboratorio nazionale </a:t>
            </a:r>
            <a:r>
              <a:rPr lang="it-IT" sz="2000" dirty="0" smtClean="0"/>
              <a:t>/internazionale.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Sul </a:t>
            </a:r>
            <a:r>
              <a:rPr lang="it-IT" sz="2000" dirty="0"/>
              <a:t>sito della CSN3:</a:t>
            </a:r>
          </a:p>
          <a:p>
            <a:r>
              <a:rPr lang="it-IT" sz="2000" i="1" dirty="0"/>
              <a:t>	«Concorso per il conferimento di 3 borse di studio, per attività di formazione per laureandi o 	neolaureati magistrali in Fisica nell’ambito del progetto formativo “La Fisica Nucleare nei 	Laboratori” (</a:t>
            </a:r>
            <a:r>
              <a:rPr lang="it-IT" sz="2000" i="1" dirty="0">
                <a:hlinkClick r:id="rId3"/>
              </a:rPr>
              <a:t>Bando n. 20644</a:t>
            </a:r>
            <a:r>
              <a:rPr lang="it-IT" sz="2000" i="1" dirty="0"/>
              <a:t> - </a:t>
            </a:r>
            <a:r>
              <a:rPr lang="it-IT" sz="2000" i="1" dirty="0">
                <a:hlinkClick r:id="rId4"/>
              </a:rPr>
              <a:t>elenco programmi</a:t>
            </a:r>
            <a:r>
              <a:rPr lang="it-IT" sz="2000" i="1" dirty="0"/>
              <a:t>)»</a:t>
            </a:r>
            <a:endParaRPr lang="it-IT" sz="2000" dirty="0"/>
          </a:p>
          <a:p>
            <a:pPr>
              <a:lnSpc>
                <a:spcPct val="50000"/>
              </a:lnSpc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E’ in preparazione un bando equivalente (1 mese) per studenti della laurea triennale</a:t>
            </a:r>
          </a:p>
        </p:txBody>
      </p:sp>
    </p:spTree>
    <p:extLst>
      <p:ext uri="{BB962C8B-B14F-4D97-AF65-F5344CB8AC3E}">
        <p14:creationId xmlns="" xmlns:p14="http://schemas.microsoft.com/office/powerpoint/2010/main" val="262353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411" y="1092088"/>
            <a:ext cx="4726242" cy="53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81" y="1092089"/>
            <a:ext cx="5318716" cy="53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828800" y="305807"/>
            <a:ext cx="7966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SIGLE PRESENTI A MILANO </a:t>
            </a:r>
            <a:endParaRPr lang="en-GB" sz="3200" b="1" dirty="0"/>
          </a:p>
        </p:txBody>
      </p:sp>
    </p:spTree>
    <p:extLst>
      <p:ext uri="{BB962C8B-B14F-4D97-AF65-F5344CB8AC3E}">
        <p14:creationId xmlns="" xmlns:p14="http://schemas.microsoft.com/office/powerpoint/2010/main" val="64984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224691" y="320087"/>
            <a:ext cx="637873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2019 sono stati assegnati alle sigle di Milano</a:t>
            </a:r>
          </a:p>
          <a:p>
            <a:pPr>
              <a:lnSpc>
                <a:spcPct val="50000"/>
              </a:lnSpc>
            </a:pPr>
            <a:endParaRPr lang="it-IT" dirty="0"/>
          </a:p>
          <a:p>
            <a:r>
              <a:rPr lang="it-IT" dirty="0"/>
              <a:t>734.5 </a:t>
            </a:r>
            <a:r>
              <a:rPr lang="it-IT" dirty="0" err="1"/>
              <a:t>keuro</a:t>
            </a:r>
            <a:r>
              <a:rPr lang="it-IT" dirty="0"/>
              <a:t>  =&gt; Assegnazioni </a:t>
            </a:r>
            <a:r>
              <a:rPr lang="it-IT" dirty="0" smtClean="0"/>
              <a:t>Totali</a:t>
            </a:r>
          </a:p>
          <a:p>
            <a:endParaRPr lang="it-IT" dirty="0" smtClean="0"/>
          </a:p>
          <a:p>
            <a:r>
              <a:rPr lang="it-IT" dirty="0" smtClean="0"/>
              <a:t>Più in particolare:</a:t>
            </a:r>
          </a:p>
          <a:p>
            <a:endParaRPr lang="it-IT" dirty="0" smtClean="0"/>
          </a:p>
          <a:p>
            <a:r>
              <a:rPr lang="it-IT" dirty="0" smtClean="0"/>
              <a:t>Inventario/consumo/…..         	500.5 </a:t>
            </a:r>
            <a:r>
              <a:rPr lang="it-IT" dirty="0" err="1" smtClean="0"/>
              <a:t>keuro</a:t>
            </a:r>
            <a:endParaRPr lang="it-IT" dirty="0" smtClean="0"/>
          </a:p>
          <a:p>
            <a:r>
              <a:rPr lang="it-IT" dirty="0" smtClean="0"/>
              <a:t>Missioni 			234 </a:t>
            </a:r>
            <a:r>
              <a:rPr lang="it-IT" dirty="0" err="1" smtClean="0"/>
              <a:t>keuro</a:t>
            </a:r>
            <a:r>
              <a:rPr lang="it-IT" dirty="0" smtClean="0"/>
              <a:t>    </a:t>
            </a:r>
          </a:p>
          <a:p>
            <a:endParaRPr lang="it-IT" dirty="0" smtClean="0"/>
          </a:p>
          <a:p>
            <a:r>
              <a:rPr lang="it-IT" dirty="0" smtClean="0"/>
              <a:t>Nota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Le </a:t>
            </a:r>
            <a:r>
              <a:rPr lang="it-IT" dirty="0"/>
              <a:t>assegnazioni </a:t>
            </a:r>
            <a:r>
              <a:rPr lang="it-IT" dirty="0" err="1" smtClean="0"/>
              <a:t>GAMMA-Milano</a:t>
            </a:r>
            <a:r>
              <a:rPr lang="it-IT" dirty="0" smtClean="0"/>
              <a:t> comprendono</a:t>
            </a:r>
            <a:endParaRPr lang="it-IT" dirty="0"/>
          </a:p>
          <a:p>
            <a:pPr marL="742950" lvl="1" indent="-285750">
              <a:buFontTx/>
              <a:buChar char="-"/>
            </a:pPr>
            <a:endParaRPr lang="it-IT" dirty="0" smtClean="0"/>
          </a:p>
          <a:p>
            <a:pPr marL="742950" lvl="1" indent="-285750">
              <a:buFontTx/>
              <a:buChar char="-"/>
            </a:pPr>
            <a:r>
              <a:rPr lang="it-IT" dirty="0" smtClean="0"/>
              <a:t>MOU PARIS	</a:t>
            </a:r>
            <a:r>
              <a:rPr lang="it-IT" dirty="0" smtClean="0"/>
              <a:t>                       (60 </a:t>
            </a:r>
            <a:r>
              <a:rPr lang="it-IT" dirty="0" err="1" smtClean="0"/>
              <a:t>keuro</a:t>
            </a:r>
            <a:r>
              <a:rPr lang="it-IT" dirty="0" smtClean="0"/>
              <a:t>)</a:t>
            </a:r>
            <a:endParaRPr lang="it-IT" dirty="0"/>
          </a:p>
          <a:p>
            <a:pPr marL="742950" lvl="1" indent="-285750">
              <a:buFontTx/>
              <a:buChar char="-"/>
            </a:pPr>
            <a:r>
              <a:rPr lang="it-IT" dirty="0" err="1" smtClean="0"/>
              <a:t>Operation</a:t>
            </a:r>
            <a:r>
              <a:rPr lang="it-IT" dirty="0" smtClean="0"/>
              <a:t> </a:t>
            </a:r>
            <a:r>
              <a:rPr lang="it-IT" dirty="0" err="1" smtClean="0"/>
              <a:t>Costs</a:t>
            </a:r>
            <a:r>
              <a:rPr lang="it-IT" dirty="0" smtClean="0"/>
              <a:t> AGATA   (87 </a:t>
            </a:r>
            <a:r>
              <a:rPr lang="it-IT" dirty="0" err="1" smtClean="0"/>
              <a:t>keuro</a:t>
            </a:r>
            <a:r>
              <a:rPr lang="it-IT" dirty="0" smtClean="0"/>
              <a:t>)</a:t>
            </a:r>
            <a:endParaRPr lang="it-IT" dirty="0"/>
          </a:p>
          <a:p>
            <a:pPr marL="742950" lvl="1" indent="-285750">
              <a:buFontTx/>
              <a:buChar char="-"/>
            </a:pPr>
            <a:r>
              <a:rPr lang="it-IT" dirty="0"/>
              <a:t>Criostato </a:t>
            </a:r>
            <a:r>
              <a:rPr lang="it-IT" dirty="0" smtClean="0"/>
              <a:t>Agata                 (145 </a:t>
            </a:r>
            <a:r>
              <a:rPr lang="it-IT" dirty="0" err="1" smtClean="0"/>
              <a:t>keuro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	</a:t>
            </a:r>
          </a:p>
          <a:p>
            <a:r>
              <a:rPr lang="it-IT" dirty="0" smtClean="0"/>
              <a:t>- per un totale di circa 300 </a:t>
            </a:r>
            <a:r>
              <a:rPr lang="it-IT" dirty="0" err="1" smtClean="0"/>
              <a:t>keuro</a:t>
            </a:r>
            <a:r>
              <a:rPr lang="it-IT" dirty="0" smtClean="0"/>
              <a:t>	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966" y="331521"/>
            <a:ext cx="4552381" cy="2685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186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ctangle 2"/>
          <p:cNvSpPr/>
          <p:nvPr/>
        </p:nvSpPr>
        <p:spPr>
          <a:xfrm>
            <a:off x="1892301" y="638101"/>
            <a:ext cx="8432800" cy="1080000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bg1"/>
                </a:solidFill>
                <a:cs typeface="Arial" pitchFamily="34" charset="0"/>
              </a:rPr>
              <a:t>The RIB </a:t>
            </a:r>
            <a:r>
              <a:rPr lang="it-IT" sz="3600" b="1" dirty="0" err="1">
                <a:solidFill>
                  <a:schemeClr val="bg1"/>
                </a:solidFill>
                <a:cs typeface="Arial" pitchFamily="34" charset="0"/>
              </a:rPr>
              <a:t>facility</a:t>
            </a:r>
            <a:r>
              <a:rPr lang="it-IT" sz="3600" b="1" dirty="0">
                <a:solidFill>
                  <a:schemeClr val="bg1"/>
                </a:solidFill>
                <a:cs typeface="Arial" pitchFamily="34" charset="0"/>
              </a:rPr>
              <a:t> SPES  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89" y="2040811"/>
            <a:ext cx="11977227" cy="38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e 5"/>
          <p:cNvSpPr/>
          <p:nvPr/>
        </p:nvSpPr>
        <p:spPr>
          <a:xfrm>
            <a:off x="5327904" y="2938272"/>
            <a:ext cx="1146048" cy="1011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748016" y="2773680"/>
            <a:ext cx="1146048" cy="1011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668512" y="3560064"/>
            <a:ext cx="1146048" cy="1011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375648" y="3828288"/>
            <a:ext cx="30168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199120" y="3358896"/>
            <a:ext cx="30168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096000" y="3225308"/>
            <a:ext cx="28041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82313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937" y="45392"/>
            <a:ext cx="10972800" cy="540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1 - SPES status through pictures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>
          <a:xfrm>
            <a:off x="155489" y="893757"/>
            <a:ext cx="3710295" cy="1264387"/>
            <a:chOff x="9378" y="1507524"/>
            <a:chExt cx="12444869" cy="4926227"/>
          </a:xfrm>
        </p:grpSpPr>
        <p:pic>
          <p:nvPicPr>
            <p:cNvPr id="7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8" y="1507524"/>
              <a:ext cx="12182622" cy="4926227"/>
            </a:xfrm>
            <a:prstGeom prst="rect">
              <a:avLst/>
            </a:prstGeom>
          </p:spPr>
        </p:pic>
        <p:sp>
          <p:nvSpPr>
            <p:cNvPr id="75" name="TextBox 21"/>
            <p:cNvSpPr txBox="1"/>
            <p:nvPr/>
          </p:nvSpPr>
          <p:spPr>
            <a:xfrm>
              <a:off x="11332715" y="4788657"/>
              <a:ext cx="1121532" cy="832402"/>
            </a:xfrm>
            <a:prstGeom prst="rect">
              <a:avLst/>
            </a:prstGeom>
            <a:solidFill>
              <a:sysClr val="windowText" lastClr="000000"/>
            </a:solidFill>
            <a:ln>
              <a:solidFill>
                <a:sysClr val="window" lastClr="FFFFFF"/>
              </a:solidFill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394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Cyclotron</a:t>
              </a:r>
            </a:p>
          </p:txBody>
        </p:sp>
        <p:cxnSp>
          <p:nvCxnSpPr>
            <p:cNvPr id="76" name="Straight Arrow Connector 24"/>
            <p:cNvCxnSpPr/>
            <p:nvPr/>
          </p:nvCxnSpPr>
          <p:spPr>
            <a:xfrm flipH="1">
              <a:off x="3181350" y="4989553"/>
              <a:ext cx="333447" cy="39172"/>
            </a:xfrm>
            <a:prstGeom prst="straightConnector1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7" name="Straight Arrow Connector 25"/>
            <p:cNvCxnSpPr/>
            <p:nvPr/>
          </p:nvCxnSpPr>
          <p:spPr>
            <a:xfrm flipH="1">
              <a:off x="1417430" y="5842375"/>
              <a:ext cx="77995" cy="432316"/>
            </a:xfrm>
            <a:prstGeom prst="straightConnector1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4" name="Gruppo 71"/>
          <p:cNvGrpSpPr/>
          <p:nvPr/>
        </p:nvGrpSpPr>
        <p:grpSpPr>
          <a:xfrm>
            <a:off x="3023129" y="1440258"/>
            <a:ext cx="384332" cy="381961"/>
            <a:chOff x="2648558" y="1835516"/>
            <a:chExt cx="487813" cy="646405"/>
          </a:xfrm>
        </p:grpSpPr>
        <p:sp>
          <p:nvSpPr>
            <p:cNvPr id="70" name="Figura a mano libera 8"/>
            <p:cNvSpPr/>
            <p:nvPr/>
          </p:nvSpPr>
          <p:spPr>
            <a:xfrm>
              <a:off x="2648558" y="1835516"/>
              <a:ext cx="487813" cy="516823"/>
            </a:xfrm>
            <a:custGeom>
              <a:avLst/>
              <a:gdLst>
                <a:gd name="connsiteX0" fmla="*/ 813917 w 813917"/>
                <a:gd name="connsiteY0" fmla="*/ 0 h 763675"/>
                <a:gd name="connsiteX1" fmla="*/ 673240 w 813917"/>
                <a:gd name="connsiteY1" fmla="*/ 0 h 763675"/>
                <a:gd name="connsiteX2" fmla="*/ 663192 w 813917"/>
                <a:gd name="connsiteY2" fmla="*/ 582804 h 763675"/>
                <a:gd name="connsiteX3" fmla="*/ 20097 w 813917"/>
                <a:gd name="connsiteY3" fmla="*/ 592853 h 763675"/>
                <a:gd name="connsiteX4" fmla="*/ 0 w 813917"/>
                <a:gd name="connsiteY4" fmla="*/ 763675 h 763675"/>
                <a:gd name="connsiteX5" fmla="*/ 140677 w 813917"/>
                <a:gd name="connsiteY5" fmla="*/ 763675 h 763675"/>
                <a:gd name="connsiteX0" fmla="*/ 813917 w 813917"/>
                <a:gd name="connsiteY0" fmla="*/ 0 h 763675"/>
                <a:gd name="connsiteX1" fmla="*/ 673240 w 813917"/>
                <a:gd name="connsiteY1" fmla="*/ 0 h 763675"/>
                <a:gd name="connsiteX2" fmla="*/ 663192 w 813917"/>
                <a:gd name="connsiteY2" fmla="*/ 582804 h 763675"/>
                <a:gd name="connsiteX3" fmla="*/ 1 w 813917"/>
                <a:gd name="connsiteY3" fmla="*/ 592853 h 763675"/>
                <a:gd name="connsiteX4" fmla="*/ 0 w 813917"/>
                <a:gd name="connsiteY4" fmla="*/ 763675 h 763675"/>
                <a:gd name="connsiteX5" fmla="*/ 140677 w 813917"/>
                <a:gd name="connsiteY5" fmla="*/ 763675 h 763675"/>
                <a:gd name="connsiteX0" fmla="*/ 813917 w 813917"/>
                <a:gd name="connsiteY0" fmla="*/ 0 h 763675"/>
                <a:gd name="connsiteX1" fmla="*/ 700672 w 813917"/>
                <a:gd name="connsiteY1" fmla="*/ 84465 h 763675"/>
                <a:gd name="connsiteX2" fmla="*/ 663192 w 813917"/>
                <a:gd name="connsiteY2" fmla="*/ 582804 h 763675"/>
                <a:gd name="connsiteX3" fmla="*/ 1 w 813917"/>
                <a:gd name="connsiteY3" fmla="*/ 592853 h 763675"/>
                <a:gd name="connsiteX4" fmla="*/ 0 w 813917"/>
                <a:gd name="connsiteY4" fmla="*/ 763675 h 763675"/>
                <a:gd name="connsiteX5" fmla="*/ 140677 w 813917"/>
                <a:gd name="connsiteY5" fmla="*/ 763675 h 763675"/>
                <a:gd name="connsiteX0" fmla="*/ 800201 w 800201"/>
                <a:gd name="connsiteY0" fmla="*/ 0 h 696103"/>
                <a:gd name="connsiteX1" fmla="*/ 700672 w 800201"/>
                <a:gd name="connsiteY1" fmla="*/ 16893 h 696103"/>
                <a:gd name="connsiteX2" fmla="*/ 663192 w 800201"/>
                <a:gd name="connsiteY2" fmla="*/ 515232 h 696103"/>
                <a:gd name="connsiteX3" fmla="*/ 1 w 800201"/>
                <a:gd name="connsiteY3" fmla="*/ 525281 h 696103"/>
                <a:gd name="connsiteX4" fmla="*/ 0 w 800201"/>
                <a:gd name="connsiteY4" fmla="*/ 696103 h 696103"/>
                <a:gd name="connsiteX5" fmla="*/ 140677 w 800201"/>
                <a:gd name="connsiteY5" fmla="*/ 696103 h 696103"/>
                <a:gd name="connsiteX0" fmla="*/ 800201 w 800201"/>
                <a:gd name="connsiteY0" fmla="*/ 0 h 696103"/>
                <a:gd name="connsiteX1" fmla="*/ 700672 w 800201"/>
                <a:gd name="connsiteY1" fmla="*/ 16893 h 696103"/>
                <a:gd name="connsiteX2" fmla="*/ 704340 w 800201"/>
                <a:gd name="connsiteY2" fmla="*/ 515232 h 696103"/>
                <a:gd name="connsiteX3" fmla="*/ 1 w 800201"/>
                <a:gd name="connsiteY3" fmla="*/ 525281 h 696103"/>
                <a:gd name="connsiteX4" fmla="*/ 0 w 800201"/>
                <a:gd name="connsiteY4" fmla="*/ 696103 h 696103"/>
                <a:gd name="connsiteX5" fmla="*/ 140677 w 800201"/>
                <a:gd name="connsiteY5" fmla="*/ 696103 h 696103"/>
                <a:gd name="connsiteX0" fmla="*/ 800201 w 800201"/>
                <a:gd name="connsiteY0" fmla="*/ 0 h 696103"/>
                <a:gd name="connsiteX1" fmla="*/ 700672 w 800201"/>
                <a:gd name="connsiteY1" fmla="*/ 11262 h 696103"/>
                <a:gd name="connsiteX2" fmla="*/ 704340 w 800201"/>
                <a:gd name="connsiteY2" fmla="*/ 515232 h 696103"/>
                <a:gd name="connsiteX3" fmla="*/ 1 w 800201"/>
                <a:gd name="connsiteY3" fmla="*/ 525281 h 696103"/>
                <a:gd name="connsiteX4" fmla="*/ 0 w 800201"/>
                <a:gd name="connsiteY4" fmla="*/ 696103 h 696103"/>
                <a:gd name="connsiteX5" fmla="*/ 140677 w 800201"/>
                <a:gd name="connsiteY5" fmla="*/ 696103 h 69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01" h="696103">
                  <a:moveTo>
                    <a:pt x="800201" y="0"/>
                  </a:moveTo>
                  <a:lnTo>
                    <a:pt x="700672" y="11262"/>
                  </a:lnTo>
                  <a:cubicBezTo>
                    <a:pt x="701895" y="177375"/>
                    <a:pt x="703117" y="349119"/>
                    <a:pt x="704340" y="515232"/>
                  </a:cubicBezTo>
                  <a:lnTo>
                    <a:pt x="1" y="525281"/>
                  </a:lnTo>
                  <a:cubicBezTo>
                    <a:pt x="1" y="582222"/>
                    <a:pt x="0" y="639162"/>
                    <a:pt x="0" y="696103"/>
                  </a:cubicBezTo>
                  <a:lnTo>
                    <a:pt x="140677" y="696103"/>
                  </a:lnTo>
                </a:path>
              </a:pathLst>
            </a:custGeom>
            <a:noFill/>
            <a:effectLst>
              <a:glow rad="139700">
                <a:srgbClr val="FF996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71" name="Figura a mano libera 17"/>
            <p:cNvSpPr/>
            <p:nvPr/>
          </p:nvSpPr>
          <p:spPr>
            <a:xfrm>
              <a:off x="2648845" y="2353696"/>
              <a:ext cx="85815" cy="128225"/>
            </a:xfrm>
            <a:custGeom>
              <a:avLst/>
              <a:gdLst>
                <a:gd name="connsiteX0" fmla="*/ 813917 w 813917"/>
                <a:gd name="connsiteY0" fmla="*/ 0 h 763675"/>
                <a:gd name="connsiteX1" fmla="*/ 673240 w 813917"/>
                <a:gd name="connsiteY1" fmla="*/ 0 h 763675"/>
                <a:gd name="connsiteX2" fmla="*/ 663192 w 813917"/>
                <a:gd name="connsiteY2" fmla="*/ 582804 h 763675"/>
                <a:gd name="connsiteX3" fmla="*/ 20097 w 813917"/>
                <a:gd name="connsiteY3" fmla="*/ 592853 h 763675"/>
                <a:gd name="connsiteX4" fmla="*/ 0 w 813917"/>
                <a:gd name="connsiteY4" fmla="*/ 763675 h 763675"/>
                <a:gd name="connsiteX5" fmla="*/ 140677 w 813917"/>
                <a:gd name="connsiteY5" fmla="*/ 763675 h 763675"/>
                <a:gd name="connsiteX0" fmla="*/ 813917 w 813917"/>
                <a:gd name="connsiteY0" fmla="*/ 0 h 763675"/>
                <a:gd name="connsiteX1" fmla="*/ 673240 w 813917"/>
                <a:gd name="connsiteY1" fmla="*/ 0 h 763675"/>
                <a:gd name="connsiteX2" fmla="*/ 663192 w 813917"/>
                <a:gd name="connsiteY2" fmla="*/ 582804 h 763675"/>
                <a:gd name="connsiteX3" fmla="*/ 1 w 813917"/>
                <a:gd name="connsiteY3" fmla="*/ 592853 h 763675"/>
                <a:gd name="connsiteX4" fmla="*/ 0 w 813917"/>
                <a:gd name="connsiteY4" fmla="*/ 763675 h 763675"/>
                <a:gd name="connsiteX5" fmla="*/ 140677 w 813917"/>
                <a:gd name="connsiteY5" fmla="*/ 763675 h 763675"/>
                <a:gd name="connsiteX0" fmla="*/ 673240 w 673240"/>
                <a:gd name="connsiteY0" fmla="*/ 0 h 763675"/>
                <a:gd name="connsiteX1" fmla="*/ 663192 w 673240"/>
                <a:gd name="connsiteY1" fmla="*/ 582804 h 763675"/>
                <a:gd name="connsiteX2" fmla="*/ 1 w 673240"/>
                <a:gd name="connsiteY2" fmla="*/ 592853 h 763675"/>
                <a:gd name="connsiteX3" fmla="*/ 0 w 673240"/>
                <a:gd name="connsiteY3" fmla="*/ 763675 h 763675"/>
                <a:gd name="connsiteX4" fmla="*/ 140677 w 673240"/>
                <a:gd name="connsiteY4" fmla="*/ 763675 h 763675"/>
                <a:gd name="connsiteX0" fmla="*/ 663192 w 663192"/>
                <a:gd name="connsiteY0" fmla="*/ 0 h 180871"/>
                <a:gd name="connsiteX1" fmla="*/ 1 w 663192"/>
                <a:gd name="connsiteY1" fmla="*/ 10049 h 180871"/>
                <a:gd name="connsiteX2" fmla="*/ 0 w 663192"/>
                <a:gd name="connsiteY2" fmla="*/ 180871 h 180871"/>
                <a:gd name="connsiteX3" fmla="*/ 140677 w 663192"/>
                <a:gd name="connsiteY3" fmla="*/ 180871 h 180871"/>
                <a:gd name="connsiteX0" fmla="*/ 1 w 140677"/>
                <a:gd name="connsiteY0" fmla="*/ 0 h 170822"/>
                <a:gd name="connsiteX1" fmla="*/ 0 w 140677"/>
                <a:gd name="connsiteY1" fmla="*/ 170822 h 170822"/>
                <a:gd name="connsiteX2" fmla="*/ 140677 w 140677"/>
                <a:gd name="connsiteY2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7" h="170822">
                  <a:moveTo>
                    <a:pt x="1" y="0"/>
                  </a:moveTo>
                  <a:cubicBezTo>
                    <a:pt x="1" y="56941"/>
                    <a:pt x="0" y="113881"/>
                    <a:pt x="0" y="170822"/>
                  </a:cubicBezTo>
                  <a:lnTo>
                    <a:pt x="140677" y="170822"/>
                  </a:lnTo>
                </a:path>
              </a:pathLst>
            </a:custGeom>
            <a:noFill/>
            <a:effectLst>
              <a:glow rad="139700">
                <a:srgbClr val="FF996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73" name="Immagine 7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0553" y="777624"/>
            <a:ext cx="2400000" cy="2400000"/>
          </a:xfrm>
          <a:prstGeom prst="rect">
            <a:avLst/>
          </a:prstGeom>
          <a:noFill/>
          <a:ln w="28575" algn="ctr">
            <a:solidFill>
              <a:srgbClr val="000068"/>
            </a:solidFill>
            <a:miter lim="800000"/>
            <a:headEnd/>
            <a:tailEnd/>
          </a:ln>
        </p:spPr>
      </p:pic>
      <p:sp>
        <p:nvSpPr>
          <p:cNvPr id="78" name="CasellaDiTesto 77"/>
          <p:cNvSpPr txBox="1"/>
          <p:nvPr/>
        </p:nvSpPr>
        <p:spPr>
          <a:xfrm>
            <a:off x="3168068" y="3084425"/>
            <a:ext cx="3407459" cy="461665"/>
          </a:xfrm>
          <a:prstGeom prst="rect">
            <a:avLst/>
          </a:prstGeom>
          <a:solidFill>
            <a:srgbClr val="00006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front-end with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improved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radiation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hardness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FAST connection</a:t>
            </a:r>
          </a:p>
        </p:txBody>
      </p:sp>
      <p:pic>
        <p:nvPicPr>
          <p:cNvPr id="80" name="Immagin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70811" y="781940"/>
            <a:ext cx="2400000" cy="2400000"/>
          </a:xfrm>
          <a:prstGeom prst="rect">
            <a:avLst/>
          </a:prstGeom>
          <a:noFill/>
          <a:ln w="28575" algn="ctr">
            <a:solidFill>
              <a:srgbClr val="000068"/>
            </a:solidFill>
            <a:miter lim="800000"/>
            <a:headEnd/>
            <a:tailEnd/>
          </a:ln>
        </p:spPr>
      </p:pic>
      <p:pic>
        <p:nvPicPr>
          <p:cNvPr id="81" name="Immagin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1651" y="777624"/>
            <a:ext cx="2400000" cy="2400000"/>
          </a:xfrm>
          <a:prstGeom prst="rect">
            <a:avLst/>
          </a:prstGeom>
          <a:noFill/>
          <a:ln w="28575" algn="ctr">
            <a:solidFill>
              <a:srgbClr val="000068"/>
            </a:solidFill>
            <a:miter lim="800000"/>
            <a:headEnd/>
            <a:tailEnd/>
          </a:ln>
        </p:spPr>
      </p:pic>
      <p:sp>
        <p:nvSpPr>
          <p:cNvPr id="82" name="CasellaDiTesto 81"/>
          <p:cNvSpPr txBox="1"/>
          <p:nvPr/>
        </p:nvSpPr>
        <p:spPr>
          <a:xfrm>
            <a:off x="6727569" y="2931354"/>
            <a:ext cx="2674236" cy="276999"/>
          </a:xfrm>
          <a:prstGeom prst="rect">
            <a:avLst/>
          </a:prstGeom>
          <a:solidFill>
            <a:srgbClr val="00006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Remote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handling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9508340" y="3146918"/>
            <a:ext cx="2592000" cy="461665"/>
          </a:xfrm>
          <a:prstGeom prst="rect">
            <a:avLst/>
          </a:prstGeom>
          <a:solidFill>
            <a:srgbClr val="00006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Prototype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temporary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irradiated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target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storage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Immagine 84">
            <a:extLst>
              <a:ext uri="{FF2B5EF4-FFF2-40B4-BE49-F238E27FC236}">
                <a16:creationId xmlns="" xmlns:a16="http://schemas.microsoft.com/office/drawing/2014/main" id="{F19702AA-9477-4CC6-9305-8C338B0305C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489" y="4054750"/>
            <a:ext cx="4429923" cy="2491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Rettangolo 85"/>
          <p:cNvSpPr/>
          <p:nvPr/>
        </p:nvSpPr>
        <p:spPr>
          <a:xfrm>
            <a:off x="4650613" y="5876455"/>
            <a:ext cx="2928000" cy="646331"/>
          </a:xfrm>
          <a:prstGeom prst="rect">
            <a:avLst/>
          </a:prstGeom>
          <a:solidFill>
            <a:srgbClr val="00006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indent="12700">
              <a:buSzPts val="1200"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Three tunable lasers</a:t>
            </a:r>
          </a:p>
          <a:p>
            <a:pPr marL="0" lvl="1" indent="12700">
              <a:buSzPts val="1200"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650-950 nm</a:t>
            </a:r>
          </a:p>
          <a:p>
            <a:pPr marL="0" lvl="1">
              <a:buSzPts val="1200"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kHz repetition rate</a:t>
            </a:r>
          </a:p>
        </p:txBody>
      </p:sp>
      <p:pic>
        <p:nvPicPr>
          <p:cNvPr id="87" name="Picture 9" descr="C:\Users\Enrico\AppData\Local\Microsoft\Windows\INetCache\IE\96HLHGHS\tick-305245_64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5604" y="773338"/>
            <a:ext cx="432000" cy="30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8" name="Picture 9" descr="C:\Users\Enrico\AppData\Local\Microsoft\Windows\INetCache\IE\96HLHGHS\tick-305245_64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77021" y="773024"/>
            <a:ext cx="432000" cy="30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4" name="Picture 2" descr="laserLa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2" y="4064791"/>
            <a:ext cx="2906285" cy="177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ttangolo 88"/>
          <p:cNvSpPr/>
          <p:nvPr/>
        </p:nvSpPr>
        <p:spPr>
          <a:xfrm>
            <a:off x="4619615" y="4033969"/>
            <a:ext cx="7488000" cy="2556000"/>
          </a:xfrm>
          <a:prstGeom prst="rect">
            <a:avLst/>
          </a:prstGeom>
          <a:noFill/>
          <a:ln w="19050">
            <a:solidFill>
              <a:srgbClr val="000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Picture 9" descr="C:\Users\Enrico\AppData\Local\Microsoft\Windows\INetCache\IE\96HLHGHS\tick-305245_64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0665" y="771722"/>
            <a:ext cx="432000" cy="30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Rettangolo 27">
            <a:extLst>
              <a:ext uri="{FF2B5EF4-FFF2-40B4-BE49-F238E27FC236}">
                <a16:creationId xmlns="" xmlns:a16="http://schemas.microsoft.com/office/drawing/2014/main" id="{9E7698C7-EA72-4003-A04C-294A3B1FD32C}"/>
              </a:ext>
            </a:extLst>
          </p:cNvPr>
          <p:cNvSpPr/>
          <p:nvPr/>
        </p:nvSpPr>
        <p:spPr>
          <a:xfrm>
            <a:off x="7890553" y="4068394"/>
            <a:ext cx="3777912" cy="4574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marL="342900" indent="-342900">
              <a:lnSpc>
                <a:spcPts val="1500"/>
              </a:lnSpc>
            </a:pPr>
            <a:r>
              <a:rPr lang="en-US" sz="11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Lasers </a:t>
            </a:r>
            <a:r>
              <a:rPr lang="en-US" sz="1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on delivery(@</a:t>
            </a:r>
            <a:r>
              <a:rPr lang="en-US" sz="11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Sirah</a:t>
            </a:r>
            <a:r>
              <a:rPr lang="en-US" sz="1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ts val="1500"/>
              </a:lnSpc>
            </a:pPr>
            <a:r>
              <a:rPr lang="en-US" sz="11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On-line laser lab: building ready (@LNL)</a:t>
            </a: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796" y="6476"/>
            <a:ext cx="2016000" cy="5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0624" y="4042847"/>
            <a:ext cx="4374537" cy="1908000"/>
          </a:xfrm>
          <a:prstGeom prst="rect">
            <a:avLst/>
          </a:prstGeom>
          <a:noFill/>
          <a:ln w="28575" algn="ctr">
            <a:solidFill>
              <a:srgbClr val="000068"/>
            </a:solidFill>
            <a:miter lim="800000"/>
            <a:headEnd/>
            <a:tailEnd/>
          </a:ln>
        </p:spPr>
      </p:pic>
      <p:sp>
        <p:nvSpPr>
          <p:cNvPr id="34" name="CasellaDiTesto 82"/>
          <p:cNvSpPr txBox="1"/>
          <p:nvPr/>
        </p:nvSpPr>
        <p:spPr>
          <a:xfrm>
            <a:off x="475289" y="6012994"/>
            <a:ext cx="3552000" cy="279757"/>
          </a:xfrm>
          <a:prstGeom prst="rect">
            <a:avLst/>
          </a:prstGeom>
          <a:solidFill>
            <a:srgbClr val="00006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Components of the 1</a:t>
            </a:r>
            <a:r>
              <a:rPr lang="it-IT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beamlines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681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+mn-lt"/>
              </a:rPr>
              <a:t>2 - The High </a:t>
            </a:r>
            <a:r>
              <a:rPr lang="it-IT" sz="3200" dirty="0" err="1">
                <a:latin typeface="+mn-lt"/>
              </a:rPr>
              <a:t>Resolution</a:t>
            </a:r>
            <a:r>
              <a:rPr lang="it-IT" sz="3200" dirty="0">
                <a:latin typeface="+mn-lt"/>
              </a:rPr>
              <a:t> Mass </a:t>
            </a:r>
            <a:r>
              <a:rPr lang="it-IT" sz="3200" dirty="0" err="1">
                <a:latin typeface="+mn-lt"/>
              </a:rPr>
              <a:t>Separator</a:t>
            </a:r>
            <a:endParaRPr lang="it-IT" sz="3200" dirty="0">
              <a:latin typeface="+mn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4444" y="813945"/>
            <a:ext cx="6096000" cy="2846933"/>
          </a:xfrm>
          <a:prstGeom prst="rect">
            <a:avLst/>
          </a:prstGeom>
          <a:solidFill>
            <a:srgbClr val="00006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Physical design ready, integration with beam cooler and beam lines under way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Preliminary dipole design and feasibility check with potential manufacturer done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Evolution:</a:t>
            </a:r>
          </a:p>
          <a:p>
            <a:pPr marL="266700" indent="18573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Critical Design Review October, 4-5 2018</a:t>
            </a:r>
          </a:p>
          <a:p>
            <a:pPr marL="266700" indent="18573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Authorization to tender 2019</a:t>
            </a:r>
          </a:p>
          <a:p>
            <a:pPr marL="266700" indent="18573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Commissioning 2022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B1A0E608-289F-4182-B3AA-E0D354E1D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13" y="819813"/>
            <a:ext cx="5213047" cy="3924000"/>
          </a:xfrm>
          <a:prstGeom prst="rect">
            <a:avLst/>
          </a:prstGeom>
          <a:noFill/>
          <a:ln w="28575" algn="ctr">
            <a:solidFill>
              <a:srgbClr val="000068"/>
            </a:solidFill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1271017" y="4241165"/>
            <a:ext cx="3956908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it-IT" b="1" dirty="0" err="1">
                <a:latin typeface="Arial" pitchFamily="34" charset="0"/>
                <a:cs typeface="Arial" pitchFamily="34" charset="0"/>
              </a:rPr>
              <a:t>Review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Committee</a:t>
            </a:r>
            <a:endParaRPr lang="it-IT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600"/>
              </a:spcBef>
            </a:pPr>
            <a:r>
              <a:rPr lang="it-IT" b="1" dirty="0">
                <a:latin typeface="Arial" pitchFamily="34" charset="0"/>
                <a:cs typeface="Arial" pitchFamily="34" charset="0"/>
              </a:rPr>
              <a:t>R. Pardo (ANL-USA,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chair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) </a:t>
            </a:r>
          </a:p>
          <a:p>
            <a:pPr algn="l">
              <a:spcBef>
                <a:spcPts val="0"/>
              </a:spcBef>
            </a:pPr>
            <a:r>
              <a:rPr lang="it-IT" b="1" dirty="0">
                <a:latin typeface="Arial" pitchFamily="34" charset="0"/>
                <a:cs typeface="Arial" pitchFamily="34" charset="0"/>
              </a:rPr>
              <a:t>T. Giles (CERN) </a:t>
            </a:r>
          </a:p>
          <a:p>
            <a:pPr algn="l">
              <a:spcBef>
                <a:spcPts val="0"/>
              </a:spcBef>
            </a:pPr>
            <a:r>
              <a:rPr lang="it-IT" b="1" dirty="0">
                <a:latin typeface="Arial" pitchFamily="34" charset="0"/>
                <a:cs typeface="Arial" pitchFamily="34" charset="0"/>
              </a:rPr>
              <a:t>F. Varenne (GANIL)</a:t>
            </a:r>
          </a:p>
          <a:p>
            <a:pPr algn="l">
              <a:spcBef>
                <a:spcPts val="0"/>
              </a:spcBef>
            </a:pPr>
            <a:r>
              <a:rPr lang="it-IT" b="1" dirty="0">
                <a:latin typeface="Arial" pitchFamily="34" charset="0"/>
                <a:cs typeface="Arial" pitchFamily="34" charset="0"/>
              </a:rPr>
              <a:t>H.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Weick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(GSI)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6206" y="4829842"/>
            <a:ext cx="5118100" cy="1762125"/>
          </a:xfrm>
          <a:prstGeom prst="rect">
            <a:avLst/>
          </a:prstGeom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796" y="6476"/>
            <a:ext cx="2016000" cy="5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597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3 - SPES status through pictures</a:t>
            </a:r>
          </a:p>
        </p:txBody>
      </p:sp>
      <p:pic>
        <p:nvPicPr>
          <p:cNvPr id="35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8" b="20325"/>
          <a:stretch/>
        </p:blipFill>
        <p:spPr>
          <a:xfrm>
            <a:off x="7827998" y="4959892"/>
            <a:ext cx="3167893" cy="1482106"/>
          </a:xfrm>
          <a:prstGeom prst="rect">
            <a:avLst/>
          </a:prstGeom>
          <a:ln>
            <a:solidFill>
              <a:srgbClr val="7FB7DF"/>
            </a:solidFill>
          </a:ln>
        </p:spPr>
      </p:pic>
      <p:pic>
        <p:nvPicPr>
          <p:cNvPr id="38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39" t="6951" r="16800" b="31048"/>
          <a:stretch/>
        </p:blipFill>
        <p:spPr>
          <a:xfrm>
            <a:off x="10492006" y="4953974"/>
            <a:ext cx="1627473" cy="1500217"/>
          </a:xfrm>
          <a:prstGeom prst="rect">
            <a:avLst/>
          </a:prstGeom>
          <a:ln>
            <a:noFill/>
          </a:ln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07" t="12827" r="12998" b="16797"/>
          <a:stretch/>
        </p:blipFill>
        <p:spPr>
          <a:xfrm>
            <a:off x="4080232" y="757860"/>
            <a:ext cx="2592417" cy="1873312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4107988" y="2096876"/>
            <a:ext cx="1536000" cy="461665"/>
          </a:xfrm>
          <a:prstGeom prst="rect">
            <a:avLst/>
          </a:prstGeom>
          <a:solidFill>
            <a:srgbClr val="00006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HV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platform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Pantechnik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) </a:t>
            </a:r>
          </a:p>
        </p:txBody>
      </p:sp>
      <p:pic>
        <p:nvPicPr>
          <p:cNvPr id="47" name="Immagin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22" y="766135"/>
            <a:ext cx="2899374" cy="1872000"/>
          </a:xfrm>
          <a:prstGeom prst="rect">
            <a:avLst/>
          </a:prstGeom>
        </p:spPr>
      </p:pic>
      <p:sp>
        <p:nvSpPr>
          <p:cNvPr id="48" name="CasellaDiTesto 47"/>
          <p:cNvSpPr txBox="1"/>
          <p:nvPr/>
        </p:nvSpPr>
        <p:spPr>
          <a:xfrm>
            <a:off x="7999653" y="2282948"/>
            <a:ext cx="1536000" cy="276999"/>
          </a:xfrm>
          <a:prstGeom prst="rect">
            <a:avLst/>
          </a:prstGeom>
          <a:solidFill>
            <a:srgbClr val="00006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MRMS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dipole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555213" y="2620876"/>
            <a:ext cx="7156668" cy="3550995"/>
            <a:chOff x="511216" y="2888466"/>
            <a:chExt cx="5367501" cy="3550995"/>
          </a:xfrm>
        </p:grpSpPr>
        <p:pic>
          <p:nvPicPr>
            <p:cNvPr id="50" name="Picture 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769" t="16754" r="4000" b="21513"/>
            <a:stretch/>
          </p:blipFill>
          <p:spPr>
            <a:xfrm>
              <a:off x="511216" y="3092527"/>
              <a:ext cx="5367501" cy="3032710"/>
            </a:xfrm>
            <a:prstGeom prst="rect">
              <a:avLst/>
            </a:prstGeom>
          </p:spPr>
        </p:pic>
        <p:sp>
          <p:nvSpPr>
            <p:cNvPr id="52" name="TextBox 4"/>
            <p:cNvSpPr txBox="1"/>
            <p:nvPr/>
          </p:nvSpPr>
          <p:spPr>
            <a:xfrm>
              <a:off x="3306452" y="2888466"/>
              <a:ext cx="477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200"/>
              </a:lvl1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dirty="0">
                  <a:solidFill>
                    <a:srgbClr val="FF0000"/>
                  </a:solidFill>
                  <a:latin typeface="Calibri"/>
                  <a:cs typeface="+mn-cs"/>
                </a:rPr>
                <a:t>MRMS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dirty="0">
                  <a:solidFill>
                    <a:srgbClr val="FF0000"/>
                  </a:solidFill>
                  <a:latin typeface="Calibri"/>
                  <a:cs typeface="+mn-cs"/>
                </a:rPr>
                <a:t>1/1000</a:t>
              </a:r>
            </a:p>
          </p:txBody>
        </p:sp>
        <p:sp>
          <p:nvSpPr>
            <p:cNvPr id="53" name="TextBox 7"/>
            <p:cNvSpPr txBox="1"/>
            <p:nvPr/>
          </p:nvSpPr>
          <p:spPr>
            <a:xfrm>
              <a:off x="4637918" y="6039351"/>
              <a:ext cx="601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>
                  <a:solidFill>
                    <a:srgbClr val="FF0000"/>
                  </a:solidFill>
                </a:defRPr>
              </a:lvl1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1000" dirty="0" err="1">
                  <a:latin typeface="Arial" pitchFamily="34" charset="0"/>
                  <a:cs typeface="Arial" pitchFamily="34" charset="0"/>
                </a:rPr>
                <a:t>Pilot</a:t>
              </a:r>
              <a:r>
                <a:rPr lang="it-IT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000" dirty="0" err="1">
                  <a:latin typeface="Arial" pitchFamily="34" charset="0"/>
                  <a:cs typeface="Arial" pitchFamily="34" charset="0"/>
                </a:rPr>
                <a:t>Beam</a:t>
              </a:r>
              <a:endParaRPr lang="it-IT" sz="1000" dirty="0">
                <a:latin typeface="Arial" pitchFamily="34" charset="0"/>
                <a:cs typeface="Arial" pitchFamily="34" charset="0"/>
              </a:endParaRPr>
            </a:p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1000" dirty="0" err="1">
                  <a:latin typeface="Arial" pitchFamily="34" charset="0"/>
                  <a:cs typeface="Arial" pitchFamily="34" charset="0"/>
                </a:rPr>
                <a:t>Ion</a:t>
              </a:r>
              <a:r>
                <a:rPr lang="it-IT" sz="1000" dirty="0">
                  <a:latin typeface="Arial" pitchFamily="34" charset="0"/>
                  <a:cs typeface="Arial" pitchFamily="34" charset="0"/>
                </a:rPr>
                <a:t> source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8"/>
            <p:cNvSpPr txBox="1"/>
            <p:nvPr/>
          </p:nvSpPr>
          <p:spPr>
            <a:xfrm>
              <a:off x="4674307" y="4955118"/>
              <a:ext cx="111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>
                  <a:solidFill>
                    <a:srgbClr val="FF0000"/>
                  </a:solidFill>
                </a:defRPr>
              </a:lvl1pPr>
            </a:lstStyle>
            <a:p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1000" dirty="0">
                  <a:latin typeface="Arial" pitchFamily="34" charset="0"/>
                  <a:cs typeface="Arial" pitchFamily="34" charset="0"/>
                </a:rPr>
                <a:t>RIB transfer </a:t>
              </a:r>
              <a:r>
                <a:rPr lang="it-IT" sz="1000" dirty="0" err="1">
                  <a:latin typeface="Arial" pitchFamily="34" charset="0"/>
                  <a:cs typeface="Arial" pitchFamily="34" charset="0"/>
                </a:rPr>
                <a:t>line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-135191" y="4675603"/>
            <a:ext cx="3281440" cy="1943230"/>
            <a:chOff x="2884077" y="1754752"/>
            <a:chExt cx="3056626" cy="2413471"/>
          </a:xfrm>
        </p:grpSpPr>
        <p:pic>
          <p:nvPicPr>
            <p:cNvPr id="62" name="Picture 6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844" y="2416646"/>
              <a:ext cx="2890859" cy="1751577"/>
            </a:xfrm>
            <a:prstGeom prst="rect">
              <a:avLst/>
            </a:prstGeom>
          </p:spPr>
        </p:pic>
        <p:sp>
          <p:nvSpPr>
            <p:cNvPr id="63" name="TextBox 5"/>
            <p:cNvSpPr txBox="1"/>
            <p:nvPr/>
          </p:nvSpPr>
          <p:spPr>
            <a:xfrm>
              <a:off x="2884077" y="1754752"/>
              <a:ext cx="490062" cy="305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◄</a:t>
              </a:r>
              <a:r>
                <a:rPr lang="it-IT" sz="1000" dirty="0">
                  <a:solidFill>
                    <a:srgbClr val="FF0000"/>
                  </a:solidFill>
                </a:rPr>
                <a:t>RFQ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1442303" y="6125832"/>
            <a:ext cx="1680000" cy="369332"/>
          </a:xfrm>
          <a:prstGeom prst="rect">
            <a:avLst/>
          </a:prstGeom>
          <a:solidFill>
            <a:srgbClr val="FFFFFF">
              <a:alpha val="50196"/>
            </a:srgbClr>
          </a:solidFill>
          <a:extLst/>
        </p:spPr>
        <p:txBody>
          <a:bodyPr wrap="square" rtlCol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900" b="1" dirty="0">
                <a:solidFill>
                  <a:prstClr val="black"/>
                </a:solidFill>
                <a:latin typeface="Calibri"/>
                <a:cs typeface="+mn-cs"/>
              </a:rPr>
              <a:t>E = 5.7 –&gt; 727.3 </a:t>
            </a:r>
            <a:r>
              <a:rPr lang="it-IT" altLang="it-IT" sz="900" b="1" dirty="0" err="1">
                <a:solidFill>
                  <a:prstClr val="black"/>
                </a:solidFill>
                <a:latin typeface="Calibri"/>
                <a:cs typeface="+mn-cs"/>
              </a:rPr>
              <a:t>keV</a:t>
            </a:r>
            <a:r>
              <a:rPr lang="it-IT" altLang="it-IT" sz="900" b="1" dirty="0">
                <a:solidFill>
                  <a:prstClr val="black"/>
                </a:solidFill>
                <a:latin typeface="Calibri"/>
                <a:cs typeface="+mn-cs"/>
              </a:rPr>
              <a:t>/A [</a:t>
            </a:r>
            <a:r>
              <a:rPr lang="el-GR" altLang="it-IT" sz="900" b="1" dirty="0">
                <a:solidFill>
                  <a:prstClr val="black"/>
                </a:solidFill>
                <a:latin typeface="Calibri"/>
                <a:cs typeface="+mn-cs"/>
              </a:rPr>
              <a:t>β</a:t>
            </a:r>
            <a:r>
              <a:rPr lang="it-IT" altLang="it-IT" sz="900" b="1" dirty="0">
                <a:solidFill>
                  <a:prstClr val="black"/>
                </a:solidFill>
                <a:latin typeface="Calibri"/>
                <a:cs typeface="+mn-cs"/>
              </a:rPr>
              <a:t>=0.0395] (A/q=7)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7854159" y="6124760"/>
            <a:ext cx="1872000" cy="276999"/>
          </a:xfrm>
          <a:prstGeom prst="rect">
            <a:avLst/>
          </a:prstGeom>
          <a:solidFill>
            <a:srgbClr val="00006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ECR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source</a:t>
            </a:r>
          </a:p>
        </p:txBody>
      </p:sp>
      <p:sp>
        <p:nvSpPr>
          <p:cNvPr id="33" name="Fumetto 1 32"/>
          <p:cNvSpPr/>
          <p:nvPr/>
        </p:nvSpPr>
        <p:spPr>
          <a:xfrm>
            <a:off x="8619403" y="2794269"/>
            <a:ext cx="3451200" cy="1965600"/>
          </a:xfrm>
          <a:prstGeom prst="wedgeRectCallout">
            <a:avLst>
              <a:gd name="adj1" fmla="val -118208"/>
              <a:gd name="adj2" fmla="val 242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8" y="2805349"/>
            <a:ext cx="3421413" cy="1924545"/>
          </a:xfrm>
          <a:prstGeom prst="rect">
            <a:avLst/>
          </a:prstGeom>
          <a:noFill/>
        </p:spPr>
      </p:pic>
      <p:sp>
        <p:nvSpPr>
          <p:cNvPr id="46" name="CasellaDiTesto 45"/>
          <p:cNvSpPr txBox="1"/>
          <p:nvPr/>
        </p:nvSpPr>
        <p:spPr>
          <a:xfrm>
            <a:off x="8669477" y="4422970"/>
            <a:ext cx="1872000" cy="276999"/>
          </a:xfrm>
          <a:prstGeom prst="rect">
            <a:avLst/>
          </a:prstGeom>
          <a:solidFill>
            <a:srgbClr val="00006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Charge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Breeder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CasellaDiTesto 24"/>
          <p:cNvSpPr txBox="1"/>
          <p:nvPr/>
        </p:nvSpPr>
        <p:spPr>
          <a:xfrm>
            <a:off x="11107192" y="2810772"/>
            <a:ext cx="9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40-50keV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A/Q=7.5</a:t>
            </a:r>
          </a:p>
        </p:txBody>
      </p:sp>
      <p:sp>
        <p:nvSpPr>
          <p:cNvPr id="36" name="Fumetto 1 35"/>
          <p:cNvSpPr/>
          <p:nvPr/>
        </p:nvSpPr>
        <p:spPr>
          <a:xfrm>
            <a:off x="4080235" y="734918"/>
            <a:ext cx="5574512" cy="1896254"/>
          </a:xfrm>
          <a:prstGeom prst="wedgeRectCallout">
            <a:avLst>
              <a:gd name="adj1" fmla="val -27631"/>
              <a:gd name="adj2" fmla="val 6600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umetto 1 36"/>
          <p:cNvSpPr/>
          <p:nvPr/>
        </p:nvSpPr>
        <p:spPr>
          <a:xfrm>
            <a:off x="7827998" y="4947732"/>
            <a:ext cx="4291481" cy="1494267"/>
          </a:xfrm>
          <a:prstGeom prst="wedgeRectCallout">
            <a:avLst>
              <a:gd name="adj1" fmla="val -56227"/>
              <a:gd name="adj2" fmla="val -1126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2" name="Picture 9" descr="C:\Users\Enrico\AppData\Local\Microsoft\Windows\INetCache\IE\96HLHGHS\tick-305245_64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2183" y="757899"/>
            <a:ext cx="432000" cy="30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9" descr="C:\Users\Enrico\AppData\Local\Microsoft\Windows\INetCache\IE\96HLHGHS\tick-305245_64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99740" y="750252"/>
            <a:ext cx="432000" cy="30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Picture 9" descr="C:\Users\Enrico\AppData\Local\Microsoft\Windows\INetCache\IE\96HLHGHS\tick-305245_64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59135" y="2807341"/>
            <a:ext cx="432000" cy="30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" name="Picture 9" descr="C:\Users\Enrico\AppData\Local\Microsoft\Windows\INetCache\IE\96HLHGHS\tick-305245_64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62497" y="4965229"/>
            <a:ext cx="432000" cy="30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06723" y="3059826"/>
            <a:ext cx="2808179" cy="1579601"/>
          </a:xfrm>
          <a:prstGeom prst="rect">
            <a:avLst/>
          </a:prstGeom>
        </p:spPr>
      </p:pic>
      <p:sp>
        <p:nvSpPr>
          <p:cNvPr id="65" name="Rettangolo 64"/>
          <p:cNvSpPr/>
          <p:nvPr/>
        </p:nvSpPr>
        <p:spPr>
          <a:xfrm>
            <a:off x="1606722" y="4319246"/>
            <a:ext cx="2385695" cy="276999"/>
          </a:xfrm>
          <a:prstGeom prst="rect">
            <a:avLst/>
          </a:prstGeom>
          <a:solidFill>
            <a:srgbClr val="00006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Injection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RFQ 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Fumetto 1 65"/>
          <p:cNvSpPr/>
          <p:nvPr/>
        </p:nvSpPr>
        <p:spPr>
          <a:xfrm>
            <a:off x="1606721" y="3059825"/>
            <a:ext cx="2808180" cy="1579601"/>
          </a:xfrm>
          <a:prstGeom prst="wedgeRectCallout">
            <a:avLst>
              <a:gd name="adj1" fmla="val 14957"/>
              <a:gd name="adj2" fmla="val 584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CasellaDiTesto 66"/>
          <p:cNvSpPr txBox="1"/>
          <p:nvPr/>
        </p:nvSpPr>
        <p:spPr>
          <a:xfrm>
            <a:off x="70257" y="2437918"/>
            <a:ext cx="334020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it-IT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Installation</a:t>
            </a: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and </a:t>
            </a:r>
            <a:r>
              <a:rPr lang="it-IT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aligning</a:t>
            </a: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progress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>
          <a:xfrm>
            <a:off x="155489" y="911513"/>
            <a:ext cx="3710295" cy="1264387"/>
            <a:chOff x="9378" y="1507524"/>
            <a:chExt cx="12444869" cy="4926227"/>
          </a:xfrm>
        </p:grpSpPr>
        <p:pic>
          <p:nvPicPr>
            <p:cNvPr id="74" name="Picture 4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8" y="1507524"/>
              <a:ext cx="12182622" cy="4926227"/>
            </a:xfrm>
            <a:prstGeom prst="rect">
              <a:avLst/>
            </a:prstGeom>
          </p:spPr>
        </p:pic>
        <p:sp>
          <p:nvSpPr>
            <p:cNvPr id="75" name="TextBox 21"/>
            <p:cNvSpPr txBox="1"/>
            <p:nvPr/>
          </p:nvSpPr>
          <p:spPr>
            <a:xfrm>
              <a:off x="11332715" y="4788657"/>
              <a:ext cx="1121532" cy="832402"/>
            </a:xfrm>
            <a:prstGeom prst="rect">
              <a:avLst/>
            </a:prstGeom>
            <a:solidFill>
              <a:sysClr val="windowText" lastClr="000000"/>
            </a:solidFill>
            <a:ln>
              <a:solidFill>
                <a:sysClr val="window" lastClr="FFFFFF"/>
              </a:solidFill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394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Cyclotron</a:t>
              </a:r>
            </a:p>
          </p:txBody>
        </p:sp>
        <p:cxnSp>
          <p:nvCxnSpPr>
            <p:cNvPr id="76" name="Straight Arrow Connector 24"/>
            <p:cNvCxnSpPr/>
            <p:nvPr/>
          </p:nvCxnSpPr>
          <p:spPr>
            <a:xfrm flipH="1">
              <a:off x="3181350" y="4989553"/>
              <a:ext cx="333447" cy="39172"/>
            </a:xfrm>
            <a:prstGeom prst="straightConnector1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7" name="Straight Arrow Connector 25"/>
            <p:cNvCxnSpPr/>
            <p:nvPr/>
          </p:nvCxnSpPr>
          <p:spPr>
            <a:xfrm flipH="1">
              <a:off x="1417430" y="5842375"/>
              <a:ext cx="77995" cy="432316"/>
            </a:xfrm>
            <a:prstGeom prst="straightConnector1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79" name="Figura a mano libera 12"/>
          <p:cNvSpPr/>
          <p:nvPr/>
        </p:nvSpPr>
        <p:spPr>
          <a:xfrm>
            <a:off x="1680523" y="1376196"/>
            <a:ext cx="401369" cy="215019"/>
          </a:xfrm>
          <a:custGeom>
            <a:avLst/>
            <a:gdLst>
              <a:gd name="connsiteX0" fmla="*/ 844062 w 844062"/>
              <a:gd name="connsiteY0" fmla="*/ 602901 h 602901"/>
              <a:gd name="connsiteX1" fmla="*/ 653143 w 844062"/>
              <a:gd name="connsiteY1" fmla="*/ 602901 h 602901"/>
              <a:gd name="connsiteX2" fmla="*/ 643095 w 844062"/>
              <a:gd name="connsiteY2" fmla="*/ 0 h 602901"/>
              <a:gd name="connsiteX3" fmla="*/ 492370 w 844062"/>
              <a:gd name="connsiteY3" fmla="*/ 10048 h 602901"/>
              <a:gd name="connsiteX4" fmla="*/ 482321 w 844062"/>
              <a:gd name="connsiteY4" fmla="*/ 411982 h 602901"/>
              <a:gd name="connsiteX5" fmla="*/ 0 w 844062"/>
              <a:gd name="connsiteY5" fmla="*/ 422030 h 602901"/>
              <a:gd name="connsiteX6" fmla="*/ 0 w 844062"/>
              <a:gd name="connsiteY6" fmla="*/ 422030 h 602901"/>
              <a:gd name="connsiteX7" fmla="*/ 0 w 844062"/>
              <a:gd name="connsiteY7" fmla="*/ 422030 h 6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062" h="602901">
                <a:moveTo>
                  <a:pt x="844062" y="602901"/>
                </a:moveTo>
                <a:lnTo>
                  <a:pt x="653143" y="602901"/>
                </a:lnTo>
                <a:lnTo>
                  <a:pt x="643095" y="0"/>
                </a:lnTo>
                <a:lnTo>
                  <a:pt x="492370" y="10048"/>
                </a:lnTo>
                <a:lnTo>
                  <a:pt x="482321" y="411982"/>
                </a:lnTo>
                <a:lnTo>
                  <a:pt x="0" y="422030"/>
                </a:lnTo>
                <a:lnTo>
                  <a:pt x="0" y="422030"/>
                </a:lnTo>
                <a:lnTo>
                  <a:pt x="0" y="422030"/>
                </a:lnTo>
              </a:path>
            </a:pathLst>
          </a:custGeom>
          <a:noFill/>
          <a:effectLst>
            <a:glow rad="139700">
              <a:srgbClr val="FF0000">
                <a:alpha val="5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Fumetto 1 50"/>
          <p:cNvSpPr/>
          <p:nvPr/>
        </p:nvSpPr>
        <p:spPr>
          <a:xfrm>
            <a:off x="155487" y="5282577"/>
            <a:ext cx="2928000" cy="1224000"/>
          </a:xfrm>
          <a:prstGeom prst="wedgeRectCallout">
            <a:avLst>
              <a:gd name="adj1" fmla="val -53811"/>
              <a:gd name="adj2" fmla="val -8071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/>
          <p:cNvSpPr/>
          <p:nvPr/>
        </p:nvSpPr>
        <p:spPr>
          <a:xfrm>
            <a:off x="3127031" y="5937558"/>
            <a:ext cx="2016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power tests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September 2020</a:t>
            </a:r>
            <a:endParaRPr lang="it-I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796" y="6476"/>
            <a:ext cx="2016000" cy="5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CasellaDiTesto 60"/>
          <p:cNvSpPr txBox="1"/>
          <p:nvPr/>
        </p:nvSpPr>
        <p:spPr>
          <a:xfrm>
            <a:off x="9774622" y="756744"/>
            <a:ext cx="2249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This</a:t>
            </a:r>
            <a:r>
              <a:rPr lang="it-IT" dirty="0" smtClean="0"/>
              <a:t> part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extremely</a:t>
            </a:r>
            <a:r>
              <a:rPr lang="it-IT" dirty="0" smtClean="0"/>
              <a:t> </a:t>
            </a:r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stable</a:t>
            </a:r>
            <a:r>
              <a:rPr lang="it-IT" dirty="0" smtClean="0"/>
              <a:t> </a:t>
            </a:r>
            <a:r>
              <a:rPr lang="it-IT" dirty="0" err="1" smtClean="0"/>
              <a:t>beams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6816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7|1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7|11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886</Words>
  <Application>Microsoft Office PowerPoint</Application>
  <PresentationFormat>Personalizzato</PresentationFormat>
  <Paragraphs>167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CSN3 - News</vt:lpstr>
      <vt:lpstr>Diapositiva 2</vt:lpstr>
      <vt:lpstr>Diapositiva 3</vt:lpstr>
      <vt:lpstr>Diapositiva 4</vt:lpstr>
      <vt:lpstr>Diapositiva 5</vt:lpstr>
      <vt:lpstr>Diapositiva 6</vt:lpstr>
      <vt:lpstr>1 - SPES status through pictures</vt:lpstr>
      <vt:lpstr>2 - The High Resolution Mass Separator</vt:lpstr>
      <vt:lpstr>3 - SPES status through pictures</vt:lpstr>
      <vt:lpstr>SPES Installation Summary</vt:lpstr>
      <vt:lpstr>Diapositiva 11</vt:lpstr>
      <vt:lpstr>Diapositiva 12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franco</dc:creator>
  <cp:lastModifiedBy>franco</cp:lastModifiedBy>
  <cp:revision>54</cp:revision>
  <dcterms:created xsi:type="dcterms:W3CDTF">2019-01-31T15:44:44Z</dcterms:created>
  <dcterms:modified xsi:type="dcterms:W3CDTF">2019-02-07T08:05:54Z</dcterms:modified>
</cp:coreProperties>
</file>