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700" r:id="rId2"/>
    <p:sldMasterId id="2147483714" r:id="rId3"/>
  </p:sldMasterIdLst>
  <p:notesMasterIdLst>
    <p:notesMasterId r:id="rId13"/>
  </p:notesMasterIdLst>
  <p:handoutMasterIdLst>
    <p:handoutMasterId r:id="rId14"/>
  </p:handoutMasterIdLst>
  <p:sldIdLst>
    <p:sldId id="352" r:id="rId4"/>
    <p:sldId id="277" r:id="rId5"/>
    <p:sldId id="363" r:id="rId6"/>
    <p:sldId id="364" r:id="rId7"/>
    <p:sldId id="336" r:id="rId8"/>
    <p:sldId id="703" r:id="rId9"/>
    <p:sldId id="369" r:id="rId10"/>
    <p:sldId id="360" r:id="rId11"/>
    <p:sldId id="264" r:id="rId12"/>
  </p:sldIdLst>
  <p:sldSz cx="9144000" cy="6858000" type="screen4x3"/>
  <p:notesSz cx="7559675" cy="106918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 autoAdjust="0"/>
    <p:restoredTop sz="93036" autoAdjust="0"/>
  </p:normalViewPr>
  <p:slideViewPr>
    <p:cSldViewPr snapToGrid="0" snapToObjects="1">
      <p:cViewPr varScale="1">
        <p:scale>
          <a:sx n="89" d="100"/>
          <a:sy n="89" d="100"/>
        </p:scale>
        <p:origin x="114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99FBD-3F27-5C4E-B81D-049815D39445}" type="datetimeFigureOut">
              <a:rPr lang="it-IT" smtClean="0"/>
              <a:t>03/01/19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D161D-8C34-694D-96F6-29A9214D8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3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B4F2-6D9A-0546-882C-85CD6F91A7B4}" type="datetimeFigureOut">
              <a:rPr lang="it-IT" smtClean="0"/>
              <a:t>03/01/19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160B2-C65D-B340-B558-1F00C5EA3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918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160B2-C65D-B340-B558-1F00C5EA35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160B2-C65D-B340-B558-1F00C5EA3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3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9" name="Immagine 168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70" name="Immagine 169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153000" y="1765440"/>
            <a:ext cx="882756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15" name="Immagine 21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16" name="Immagine 21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 STESO72dp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8" y="104650"/>
            <a:ext cx="2720620" cy="709364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752066" y="3166540"/>
            <a:ext cx="5597934" cy="13521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>
                <a:solidFill>
                  <a:schemeClr val="accent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Cognome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51173" y="1285844"/>
            <a:ext cx="5598827" cy="1143000"/>
          </a:xfrm>
          <a:prstGeom prst="rect">
            <a:avLst/>
          </a:prstGeom>
        </p:spPr>
        <p:txBody>
          <a:bodyPr vert="horz"/>
          <a:lstStyle>
            <a:lvl1pPr>
              <a:defRPr sz="3000" baseline="0">
                <a:solidFill>
                  <a:schemeClr val="accent4"/>
                </a:solidFill>
              </a:defRPr>
            </a:lvl1pPr>
          </a:lstStyle>
          <a:p>
            <a:r>
              <a:rPr lang="it-IT" dirty="0"/>
              <a:t>Titolo titolo titolo titolo</a:t>
            </a:r>
            <a:br>
              <a:rPr lang="it-IT" dirty="0"/>
            </a:br>
            <a:r>
              <a:rPr lang="it-IT" dirty="0"/>
              <a:t>Titolo titolo titolo titolo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3"/>
          </p:nvPr>
        </p:nvSpPr>
        <p:spPr>
          <a:xfrm>
            <a:off x="5816600" y="106529"/>
            <a:ext cx="3262730" cy="365125"/>
          </a:xfrm>
        </p:spPr>
        <p:txBody>
          <a:bodyPr/>
          <a:lstStyle/>
          <a:p>
            <a:endParaRPr lang="it-IT" dirty="0">
              <a:solidFill>
                <a:srgbClr val="3A8AA5"/>
              </a:solidFill>
            </a:endParaRPr>
          </a:p>
        </p:txBody>
      </p:sp>
      <p:sp>
        <p:nvSpPr>
          <p:cNvPr id="10" name="Rettangolo 9"/>
          <p:cNvSpPr/>
          <p:nvPr userDrawn="1"/>
        </p:nvSpPr>
        <p:spPr>
          <a:xfrm>
            <a:off x="2922411" y="426156"/>
            <a:ext cx="6228000" cy="54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ADCAD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0" y="6447600"/>
            <a:ext cx="5305778" cy="5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rgbClr val="ADCAD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269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contenuto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924" y="4794314"/>
            <a:ext cx="1798320" cy="179832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51333" y="6495671"/>
            <a:ext cx="59266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fld id="{1E27A9BC-F86E-0749-B2F5-446C47E9825D}" type="slidenum">
              <a:rPr lang="it-IT" smtClean="0">
                <a:solidFill>
                  <a:srgbClr val="3A8AA5"/>
                </a:solidFill>
              </a:rPr>
              <a:pPr/>
              <a:t>‹#›</a:t>
            </a:fld>
            <a:endParaRPr lang="it-IT" dirty="0">
              <a:solidFill>
                <a:srgbClr val="3A8AA5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>
          <a:xfrm>
            <a:off x="6656400" y="106529"/>
            <a:ext cx="2402858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it-IT" dirty="0">
              <a:solidFill>
                <a:srgbClr val="3A8AA5"/>
              </a:solidFill>
            </a:endParaRP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2622231" y="28807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Segnaposto contenuto 4"/>
          <p:cNvSpPr>
            <a:spLocks noGrp="1"/>
          </p:cNvSpPr>
          <p:nvPr>
            <p:ph sz="quarter" idx="14"/>
          </p:nvPr>
        </p:nvSpPr>
        <p:spPr>
          <a:xfrm>
            <a:off x="252000" y="1406191"/>
            <a:ext cx="8229600" cy="3538640"/>
          </a:xfrm>
          <a:prstGeom prst="rect">
            <a:avLst/>
          </a:prstGeom>
        </p:spPr>
        <p:txBody>
          <a:bodyPr vert="horz"/>
          <a:lstStyle>
            <a:lvl1pPr marL="190800" indent="-190800">
              <a:spcBef>
                <a:spcPts val="0"/>
              </a:spcBef>
              <a:buClr>
                <a:schemeClr val="bg2"/>
              </a:buClr>
              <a:buFont typeface="Wingdings" charset="2"/>
              <a:buChar char="§"/>
              <a:defRPr sz="1600" b="1" i="0">
                <a:solidFill>
                  <a:schemeClr val="accent1"/>
                </a:solidFill>
              </a:defRPr>
            </a:lvl1pPr>
            <a:lvl2pPr marL="381600" indent="-176400">
              <a:buClr>
                <a:schemeClr val="bg2"/>
              </a:buClr>
              <a:buFont typeface="Lucida Grande"/>
              <a:buChar char="-"/>
              <a:defRPr sz="1600">
                <a:solidFill>
                  <a:schemeClr val="accent1"/>
                </a:solidFill>
              </a:defRPr>
            </a:lvl2pPr>
            <a:lvl3pPr marL="914400" indent="0" algn="l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 hasCustomPrompt="1"/>
          </p:nvPr>
        </p:nvSpPr>
        <p:spPr>
          <a:xfrm>
            <a:off x="252000" y="841649"/>
            <a:ext cx="6396193" cy="564542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6" name="Immagine 15" descr="LOGO STESO72dp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8" y="104650"/>
            <a:ext cx="2720620" cy="709364"/>
          </a:xfrm>
          <a:prstGeom prst="rect">
            <a:avLst/>
          </a:prstGeom>
        </p:spPr>
      </p:pic>
      <p:sp>
        <p:nvSpPr>
          <p:cNvPr id="22" name="Rettangolo 21"/>
          <p:cNvSpPr/>
          <p:nvPr userDrawn="1"/>
        </p:nvSpPr>
        <p:spPr>
          <a:xfrm>
            <a:off x="2922411" y="426156"/>
            <a:ext cx="6228000" cy="54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ADCAD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ttangolo 22"/>
          <p:cNvSpPr/>
          <p:nvPr userDrawn="1"/>
        </p:nvSpPr>
        <p:spPr>
          <a:xfrm>
            <a:off x="0" y="6449305"/>
            <a:ext cx="7337778" cy="5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rgbClr val="ADCAD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574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Spog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51333" y="6495671"/>
            <a:ext cx="59266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fld id="{1E27A9BC-F86E-0749-B2F5-446C47E9825D}" type="slidenum">
              <a:rPr lang="it-IT" smtClean="0">
                <a:solidFill>
                  <a:srgbClr val="3A8AA5"/>
                </a:solidFill>
              </a:rPr>
              <a:pPr/>
              <a:t>‹#›</a:t>
            </a:fld>
            <a:endParaRPr lang="it-IT" dirty="0">
              <a:solidFill>
                <a:srgbClr val="3A8AA5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3"/>
          </p:nvPr>
        </p:nvSpPr>
        <p:spPr>
          <a:xfrm>
            <a:off x="6656400" y="106529"/>
            <a:ext cx="2402858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it-IT" dirty="0">
              <a:solidFill>
                <a:srgbClr val="3A8AA5"/>
              </a:solidFill>
            </a:endParaRP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2622231" y="28807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Segnaposto contenuto 4"/>
          <p:cNvSpPr>
            <a:spLocks noGrp="1"/>
          </p:cNvSpPr>
          <p:nvPr>
            <p:ph sz="quarter" idx="14"/>
          </p:nvPr>
        </p:nvSpPr>
        <p:spPr>
          <a:xfrm>
            <a:off x="252000" y="1406191"/>
            <a:ext cx="8229600" cy="3538640"/>
          </a:xfrm>
          <a:prstGeom prst="rect">
            <a:avLst/>
          </a:prstGeom>
        </p:spPr>
        <p:txBody>
          <a:bodyPr vert="horz"/>
          <a:lstStyle>
            <a:lvl1pPr marL="190800" indent="-190800">
              <a:spcBef>
                <a:spcPts val="0"/>
              </a:spcBef>
              <a:buClr>
                <a:schemeClr val="bg2"/>
              </a:buClr>
              <a:buFont typeface="Wingdings" charset="2"/>
              <a:buChar char="§"/>
              <a:defRPr sz="1600" b="1" i="0">
                <a:solidFill>
                  <a:schemeClr val="accent1"/>
                </a:solidFill>
              </a:defRPr>
            </a:lvl1pPr>
            <a:lvl2pPr marL="381600" indent="-176400">
              <a:buClr>
                <a:schemeClr val="bg2"/>
              </a:buClr>
              <a:buFont typeface="Lucida Grande"/>
              <a:buChar char="-"/>
              <a:defRPr sz="1600">
                <a:solidFill>
                  <a:schemeClr val="accent1"/>
                </a:solidFill>
              </a:defRPr>
            </a:lvl2pPr>
            <a:lvl3pPr marL="914400" indent="0" algn="l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 hasCustomPrompt="1"/>
          </p:nvPr>
        </p:nvSpPr>
        <p:spPr>
          <a:xfrm>
            <a:off x="252000" y="841649"/>
            <a:ext cx="6396193" cy="564542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6" name="Immagine 15" descr="LOGO STESO72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8" y="104650"/>
            <a:ext cx="2720620" cy="709364"/>
          </a:xfrm>
          <a:prstGeom prst="rect">
            <a:avLst/>
          </a:prstGeom>
        </p:spPr>
      </p:pic>
      <p:sp>
        <p:nvSpPr>
          <p:cNvPr id="22" name="Rettangolo 21"/>
          <p:cNvSpPr/>
          <p:nvPr userDrawn="1"/>
        </p:nvSpPr>
        <p:spPr>
          <a:xfrm>
            <a:off x="2922411" y="426156"/>
            <a:ext cx="6228000" cy="54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ADCAD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ttangolo 22"/>
          <p:cNvSpPr/>
          <p:nvPr userDrawn="1"/>
        </p:nvSpPr>
        <p:spPr>
          <a:xfrm>
            <a:off x="0" y="6449305"/>
            <a:ext cx="7337778" cy="5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rgbClr val="ADCAD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702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_Spog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51333" y="6495671"/>
            <a:ext cx="59266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fld id="{1E27A9BC-F86E-0749-B2F5-446C47E9825D}" type="slidenum">
              <a:rPr lang="it-IT" smtClean="0">
                <a:solidFill>
                  <a:srgbClr val="3A8AA5"/>
                </a:solidFill>
              </a:rPr>
              <a:pPr/>
              <a:t>‹#›</a:t>
            </a:fld>
            <a:endParaRPr lang="it-IT" dirty="0">
              <a:solidFill>
                <a:srgbClr val="3A8AA5"/>
              </a:solidFill>
            </a:endParaRP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2622231" y="28807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 hasCustomPrompt="1"/>
          </p:nvPr>
        </p:nvSpPr>
        <p:spPr>
          <a:xfrm>
            <a:off x="252000" y="841649"/>
            <a:ext cx="6396193" cy="564542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6" name="Immagine 15" descr="LOGO STESO72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8" y="104650"/>
            <a:ext cx="2720620" cy="709364"/>
          </a:xfrm>
          <a:prstGeom prst="rect">
            <a:avLst/>
          </a:prstGeom>
        </p:spPr>
      </p:pic>
      <p:sp>
        <p:nvSpPr>
          <p:cNvPr id="22" name="Rettangolo 21"/>
          <p:cNvSpPr/>
          <p:nvPr userDrawn="1"/>
        </p:nvSpPr>
        <p:spPr>
          <a:xfrm>
            <a:off x="2922411" y="426156"/>
            <a:ext cx="6228000" cy="54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ADCAD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ttangolo 22"/>
          <p:cNvSpPr/>
          <p:nvPr userDrawn="1"/>
        </p:nvSpPr>
        <p:spPr>
          <a:xfrm>
            <a:off x="0" y="6449305"/>
            <a:ext cx="7337778" cy="5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rgbClr val="ADCAD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5402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52865" y="1765618"/>
            <a:ext cx="8827908" cy="1143000"/>
          </a:xfrm>
          <a:prstGeom prst="rect">
            <a:avLst/>
          </a:prstGeom>
        </p:spPr>
        <p:txBody>
          <a:bodyPr vert="horz"/>
          <a:lstStyle>
            <a:lvl1pPr algn="ctr">
              <a:defRPr sz="2400" baseline="0">
                <a:solidFill>
                  <a:schemeClr val="accent4"/>
                </a:solidFill>
              </a:defRPr>
            </a:lvl1pPr>
          </a:lstStyle>
          <a:p>
            <a:r>
              <a:rPr lang="it-IT" dirty="0"/>
              <a:t>Grazie per l’attenzione</a:t>
            </a:r>
          </a:p>
        </p:txBody>
      </p:sp>
      <p:pic>
        <p:nvPicPr>
          <p:cNvPr id="8" name="Immagine 7" descr="logo+payoff72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222" y="2667507"/>
            <a:ext cx="3273778" cy="1693334"/>
          </a:xfrm>
          <a:prstGeom prst="rect">
            <a:avLst/>
          </a:prstGeom>
        </p:spPr>
      </p:pic>
      <p:sp>
        <p:nvSpPr>
          <p:cNvPr id="11" name="Segnaposto piè di pagina 4"/>
          <p:cNvSpPr>
            <a:spLocks noGrp="1"/>
          </p:cNvSpPr>
          <p:nvPr>
            <p:ph type="ftr" sz="quarter" idx="13"/>
          </p:nvPr>
        </p:nvSpPr>
        <p:spPr>
          <a:xfrm>
            <a:off x="5816600" y="106529"/>
            <a:ext cx="3262730" cy="365125"/>
          </a:xfrm>
        </p:spPr>
        <p:txBody>
          <a:bodyPr/>
          <a:lstStyle/>
          <a:p>
            <a:endParaRPr lang="it-IT" dirty="0">
              <a:solidFill>
                <a:srgbClr val="3A8AA5"/>
              </a:solidFill>
            </a:endParaRPr>
          </a:p>
        </p:txBody>
      </p:sp>
      <p:sp>
        <p:nvSpPr>
          <p:cNvPr id="9" name="Rettangolo 8"/>
          <p:cNvSpPr/>
          <p:nvPr userDrawn="1"/>
        </p:nvSpPr>
        <p:spPr>
          <a:xfrm>
            <a:off x="0" y="426156"/>
            <a:ext cx="9150411" cy="54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29000">
                <a:srgbClr val="ADCAD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0" y="6449305"/>
            <a:ext cx="7337778" cy="5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rgbClr val="ADCAD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Immagine 9" descr="contenuto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924" y="4794314"/>
            <a:ext cx="179832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67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841680"/>
            <a:ext cx="6395760" cy="564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5716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08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153000" y="1765440"/>
            <a:ext cx="882756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52000" y="6528960"/>
            <a:ext cx="2238120" cy="60804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title"/>
          </p:nvPr>
        </p:nvSpPr>
        <p:spPr>
          <a:xfrm>
            <a:off x="153000" y="1765440"/>
            <a:ext cx="882756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3B8AA5"/>
                </a:solidFill>
                <a:latin typeface="Arial"/>
              </a:rPr>
              <a:t>Fate clic per modificare il formato del testo del titoloGrazie per l’attenzione</a:t>
            </a:r>
            <a:endParaRPr/>
          </a:p>
        </p:txBody>
      </p:sp>
      <p:pic>
        <p:nvPicPr>
          <p:cNvPr id="131" name="Immagine 7"/>
          <p:cNvPicPr/>
          <p:nvPr/>
        </p:nvPicPr>
        <p:blipFill>
          <a:blip r:embed="rId14"/>
          <a:stretch>
            <a:fillRect/>
          </a:stretch>
        </p:blipFill>
        <p:spPr>
          <a:xfrm>
            <a:off x="2949120" y="2667600"/>
            <a:ext cx="3273480" cy="1693080"/>
          </a:xfrm>
          <a:prstGeom prst="rect">
            <a:avLst/>
          </a:prstGeom>
          <a:ln>
            <a:noFill/>
          </a:ln>
        </p:spPr>
      </p:pic>
      <p:sp>
        <p:nvSpPr>
          <p:cNvPr id="132" name="PlaceHolder 3"/>
          <p:cNvSpPr>
            <a:spLocks noGrp="1"/>
          </p:cNvSpPr>
          <p:nvPr>
            <p:ph type="ftr"/>
          </p:nvPr>
        </p:nvSpPr>
        <p:spPr>
          <a:xfrm>
            <a:off x="5816520" y="106560"/>
            <a:ext cx="32623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133" name="Immagine 14"/>
          <p:cNvPicPr/>
          <p:nvPr/>
        </p:nvPicPr>
        <p:blipFill>
          <a:blip r:embed="rId15"/>
          <a:stretch>
            <a:fillRect/>
          </a:stretch>
        </p:blipFill>
        <p:spPr>
          <a:xfrm>
            <a:off x="7357320" y="4794480"/>
            <a:ext cx="1797840" cy="1797840"/>
          </a:xfrm>
          <a:prstGeom prst="rect">
            <a:avLst/>
          </a:prstGeom>
          <a:ln>
            <a:noFill/>
          </a:ln>
        </p:spPr>
      </p:pic>
      <p:sp>
        <p:nvSpPr>
          <p:cNvPr id="134" name="CustomShape 4"/>
          <p:cNvSpPr/>
          <p:nvPr/>
        </p:nvSpPr>
        <p:spPr>
          <a:xfrm>
            <a:off x="0" y="426240"/>
            <a:ext cx="9150120" cy="53640"/>
          </a:xfrm>
          <a:prstGeom prst="rect">
            <a:avLst/>
          </a:prstGeom>
          <a:gradFill>
            <a:gsLst>
              <a:gs pos="0">
                <a:srgbClr val="ADCAD0"/>
              </a:gs>
              <a:gs pos="100000">
                <a:srgbClr val="00435C"/>
              </a:gs>
            </a:gsLst>
            <a:lin ang="0"/>
          </a:gradFill>
          <a:ln w="9360">
            <a:noFill/>
          </a:ln>
        </p:spPr>
      </p:sp>
      <p:sp>
        <p:nvSpPr>
          <p:cNvPr id="135" name="CustomShape 5"/>
          <p:cNvSpPr/>
          <p:nvPr/>
        </p:nvSpPr>
        <p:spPr>
          <a:xfrm>
            <a:off x="0" y="6449400"/>
            <a:ext cx="7337520" cy="53640"/>
          </a:xfrm>
          <a:prstGeom prst="rect">
            <a:avLst/>
          </a:prstGeom>
          <a:gradFill>
            <a:gsLst>
              <a:gs pos="0">
                <a:srgbClr val="00435C"/>
              </a:gs>
              <a:gs pos="100000">
                <a:srgbClr val="ADCAD0"/>
              </a:gs>
            </a:gsLst>
            <a:lin ang="0"/>
          </a:gradFill>
          <a:ln w="9360">
            <a:noFill/>
          </a:ln>
        </p:spPr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9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252000" y="6528960"/>
            <a:ext cx="2238120" cy="60804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PlaceHolder 2"/>
          <p:cNvSpPr>
            <a:spLocks noGrp="1"/>
          </p:cNvSpPr>
          <p:nvPr>
            <p:ph type="ftr"/>
          </p:nvPr>
        </p:nvSpPr>
        <p:spPr>
          <a:xfrm>
            <a:off x="6656400" y="106560"/>
            <a:ext cx="24026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73" name="CustomShape 3"/>
          <p:cNvSpPr/>
          <p:nvPr/>
        </p:nvSpPr>
        <p:spPr>
          <a:xfrm>
            <a:off x="2622240" y="2880720"/>
            <a:ext cx="184320" cy="3690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252000" y="1260000"/>
            <a:ext cx="7965720" cy="992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it-IT" sz="1600" b="1">
                <a:solidFill>
                  <a:srgbClr val="00597B"/>
                </a:solidFill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1600" b="1">
                <a:solidFill>
                  <a:srgbClr val="00597B"/>
                </a:solidFill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1600" b="1">
                <a:solidFill>
                  <a:srgbClr val="00597B"/>
                </a:solidFill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1600" b="1">
                <a:solidFill>
                  <a:srgbClr val="00597B"/>
                </a:solidFill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1600" b="1">
                <a:solidFill>
                  <a:srgbClr val="00597B"/>
                </a:solidFill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1600" b="1">
                <a:solidFill>
                  <a:srgbClr val="00597B"/>
                </a:solidFill>
                <a:latin typeface="Arial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it-IT" sz="1600" b="1">
                <a:solidFill>
                  <a:srgbClr val="00597B"/>
                </a:solidFill>
                <a:latin typeface="Arial"/>
              </a:rPr>
              <a:t>Settimo livello strutturaFare clic per modificare gli stili del testo dello schema</a:t>
            </a:r>
            <a:endParaRPr/>
          </a:p>
          <a:p>
            <a:pPr lvl="1">
              <a:lnSpc>
                <a:spcPct val="100000"/>
              </a:lnSpc>
              <a:buFont typeface="Lucida Grande"/>
              <a:buChar char="-"/>
            </a:pPr>
            <a:r>
              <a:rPr lang="it-IT" sz="1600">
                <a:solidFill>
                  <a:srgbClr val="00597B"/>
                </a:solidFill>
                <a:latin typeface="Arial"/>
              </a:rPr>
              <a:t>Secondo livello</a:t>
            </a:r>
            <a:endParaRPr/>
          </a:p>
        </p:txBody>
      </p:sp>
      <p:sp>
        <p:nvSpPr>
          <p:cNvPr id="175" name="PlaceHolder 5"/>
          <p:cNvSpPr>
            <a:spLocks noGrp="1"/>
          </p:cNvSpPr>
          <p:nvPr>
            <p:ph type="title"/>
          </p:nvPr>
        </p:nvSpPr>
        <p:spPr>
          <a:xfrm>
            <a:off x="252000" y="841680"/>
            <a:ext cx="6395760" cy="564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3B8AA5"/>
                </a:solidFill>
                <a:latin typeface="Arial"/>
              </a:rPr>
              <a:t>Fate clic per modificare il formato del testo del titoloTitolo</a:t>
            </a:r>
            <a:endParaRPr/>
          </a:p>
        </p:txBody>
      </p:sp>
      <p:pic>
        <p:nvPicPr>
          <p:cNvPr id="176" name="Immagine 14"/>
          <p:cNvPicPr/>
          <p:nvPr/>
        </p:nvPicPr>
        <p:blipFill>
          <a:blip r:embed="rId14"/>
          <a:stretch>
            <a:fillRect/>
          </a:stretch>
        </p:blipFill>
        <p:spPr>
          <a:xfrm>
            <a:off x="7357320" y="4794480"/>
            <a:ext cx="1797840" cy="1797840"/>
          </a:xfrm>
          <a:prstGeom prst="rect">
            <a:avLst/>
          </a:prstGeom>
          <a:ln>
            <a:noFill/>
          </a:ln>
        </p:spPr>
      </p:pic>
      <p:pic>
        <p:nvPicPr>
          <p:cNvPr id="177" name="Immagine 15"/>
          <p:cNvPicPr/>
          <p:nvPr/>
        </p:nvPicPr>
        <p:blipFill>
          <a:blip r:embed="rId15"/>
          <a:stretch>
            <a:fillRect/>
          </a:stretch>
        </p:blipFill>
        <p:spPr>
          <a:xfrm>
            <a:off x="148320" y="104760"/>
            <a:ext cx="2720160" cy="708840"/>
          </a:xfrm>
          <a:prstGeom prst="rect">
            <a:avLst/>
          </a:prstGeom>
          <a:ln>
            <a:noFill/>
          </a:ln>
        </p:spPr>
      </p:pic>
      <p:sp>
        <p:nvSpPr>
          <p:cNvPr id="178" name="PlaceHolder 6"/>
          <p:cNvSpPr>
            <a:spLocks noGrp="1"/>
          </p:cNvSpPr>
          <p:nvPr>
            <p:ph type="body"/>
          </p:nvPr>
        </p:nvSpPr>
        <p:spPr>
          <a:xfrm>
            <a:off x="252000" y="2398680"/>
            <a:ext cx="1379520" cy="851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600">
                <a:solidFill>
                  <a:srgbClr val="00597B"/>
                </a:solidFill>
                <a:latin typeface="Arial"/>
              </a:rPr>
              <a:t>Fate clic per modificare il formato del testo della struttura</a:t>
            </a:r>
            <a:endParaRPr/>
          </a:p>
          <a:p>
            <a:pPr lvl="1" algn="ctr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it-IT" sz="1600">
                <a:solidFill>
                  <a:srgbClr val="00597B"/>
                </a:solidFill>
                <a:latin typeface="Arial"/>
              </a:rPr>
              <a:t>Secondo livello struttura</a:t>
            </a:r>
            <a:endParaRPr/>
          </a:p>
          <a:p>
            <a:pPr lvl="2" algn="ct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it-IT" sz="1600">
                <a:solidFill>
                  <a:srgbClr val="00597B"/>
                </a:solidFill>
                <a:latin typeface="Arial"/>
              </a:rPr>
              <a:t>Terzo livello struttura</a:t>
            </a:r>
            <a:endParaRPr/>
          </a:p>
          <a:p>
            <a:pPr lvl="3" algn="ctr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it-IT" sz="1600">
                <a:solidFill>
                  <a:srgbClr val="00597B"/>
                </a:solidFill>
                <a:latin typeface="Arial"/>
              </a:rPr>
              <a:t>Quarto livello struttura</a:t>
            </a:r>
            <a:endParaRPr/>
          </a:p>
          <a:p>
            <a:pPr lvl="4" algn="ct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it-IT" sz="1600">
                <a:solidFill>
                  <a:srgbClr val="00597B"/>
                </a:solidFill>
                <a:latin typeface="Arial"/>
              </a:rPr>
              <a:t>Quinto livello struttura</a:t>
            </a:r>
            <a:endParaRPr/>
          </a:p>
          <a:p>
            <a:pPr lvl="5" algn="ct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it-IT" sz="1600">
                <a:solidFill>
                  <a:srgbClr val="00597B"/>
                </a:solidFill>
                <a:latin typeface="Arial"/>
              </a:rPr>
              <a:t>Sesto livello struttura</a:t>
            </a:r>
            <a:endParaRPr/>
          </a:p>
          <a:p>
            <a:pPr lvl="6" algn="ct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it-IT" sz="1600">
                <a:solidFill>
                  <a:srgbClr val="00597B"/>
                </a:solidFill>
                <a:latin typeface="Arial"/>
              </a:rPr>
              <a:t>Settimo livello struttura</a:t>
            </a:r>
            <a:endParaRPr/>
          </a:p>
        </p:txBody>
      </p:sp>
      <p:sp>
        <p:nvSpPr>
          <p:cNvPr id="179" name="PlaceHolder 7"/>
          <p:cNvSpPr>
            <a:spLocks noGrp="1"/>
          </p:cNvSpPr>
          <p:nvPr>
            <p:ph type="body"/>
          </p:nvPr>
        </p:nvSpPr>
        <p:spPr>
          <a:xfrm>
            <a:off x="1891080" y="2393280"/>
            <a:ext cx="6416640" cy="992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it-IT" sz="1600">
                <a:solidFill>
                  <a:srgbClr val="00597B"/>
                </a:solidFill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1600">
                <a:solidFill>
                  <a:srgbClr val="00597B"/>
                </a:solidFill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1600">
                <a:solidFill>
                  <a:srgbClr val="00597B"/>
                </a:solidFill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1600">
                <a:solidFill>
                  <a:srgbClr val="00597B"/>
                </a:solidFill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1600">
                <a:solidFill>
                  <a:srgbClr val="00597B"/>
                </a:solidFill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1600">
                <a:solidFill>
                  <a:srgbClr val="00597B"/>
                </a:solidFill>
                <a:latin typeface="Arial"/>
              </a:rPr>
              <a:t>Sesto livello struttura</a:t>
            </a: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00597B"/>
                </a:solidFill>
                <a:latin typeface="Arial"/>
              </a:rPr>
              <a:t>Settimo livello strutturaFare clic per modificare gli stili del testo dello schema</a:t>
            </a:r>
            <a:endParaRPr/>
          </a:p>
        </p:txBody>
      </p:sp>
      <p:sp>
        <p:nvSpPr>
          <p:cNvPr id="180" name="CustomShape 8"/>
          <p:cNvSpPr/>
          <p:nvPr/>
        </p:nvSpPr>
        <p:spPr>
          <a:xfrm>
            <a:off x="2922480" y="426240"/>
            <a:ext cx="6227640" cy="53640"/>
          </a:xfrm>
          <a:prstGeom prst="rect">
            <a:avLst/>
          </a:prstGeom>
          <a:gradFill>
            <a:gsLst>
              <a:gs pos="0">
                <a:srgbClr val="ADCAD0"/>
              </a:gs>
              <a:gs pos="100000">
                <a:srgbClr val="00435C"/>
              </a:gs>
            </a:gsLst>
            <a:lin ang="0"/>
          </a:gradFill>
          <a:ln w="9360">
            <a:noFill/>
          </a:ln>
        </p:spPr>
      </p:sp>
      <p:sp>
        <p:nvSpPr>
          <p:cNvPr id="181" name="CustomShape 9"/>
          <p:cNvSpPr/>
          <p:nvPr/>
        </p:nvSpPr>
        <p:spPr>
          <a:xfrm>
            <a:off x="0" y="6449400"/>
            <a:ext cx="7337520" cy="53640"/>
          </a:xfrm>
          <a:prstGeom prst="rect">
            <a:avLst/>
          </a:prstGeom>
          <a:gradFill>
            <a:gsLst>
              <a:gs pos="0">
                <a:srgbClr val="00435C"/>
              </a:gs>
              <a:gs pos="100000">
                <a:srgbClr val="ADCAD0"/>
              </a:gs>
            </a:gsLst>
            <a:lin ang="0"/>
          </a:gradFill>
          <a:ln w="9360">
            <a:noFill/>
          </a:ln>
        </p:spPr>
      </p:sp>
      <p:sp>
        <p:nvSpPr>
          <p:cNvPr id="182" name="PlaceHolder 10"/>
          <p:cNvSpPr>
            <a:spLocks noGrp="1"/>
          </p:cNvSpPr>
          <p:nvPr>
            <p:ph type="sldNum"/>
          </p:nvPr>
        </p:nvSpPr>
        <p:spPr>
          <a:xfrm>
            <a:off x="8551440" y="6495840"/>
            <a:ext cx="5922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C260F31-DFBA-4E2F-A589-F17DA704611B}" type="slidenum">
              <a:rPr lang="it-IT" sz="1100" b="1">
                <a:solidFill>
                  <a:srgbClr val="3A8AA5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>
          <a:xfrm>
            <a:off x="6901200" y="64997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D4BC9878-2A0B-AF4D-9919-46A08D188798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3"/>
          </p:nvPr>
        </p:nvSpPr>
        <p:spPr>
          <a:xfrm>
            <a:off x="5816600" y="106529"/>
            <a:ext cx="3119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endParaRPr lang="it-IT" dirty="0">
              <a:solidFill>
                <a:srgbClr val="3A8AA5"/>
              </a:solidFill>
            </a:endParaRPr>
          </a:p>
        </p:txBody>
      </p:sp>
      <p:sp>
        <p:nvSpPr>
          <p:cNvPr id="6" name="Segnaposto contenuto 25"/>
          <p:cNvSpPr txBox="1">
            <a:spLocks/>
          </p:cNvSpPr>
          <p:nvPr userDrawn="1"/>
        </p:nvSpPr>
        <p:spPr>
          <a:xfrm>
            <a:off x="252000" y="6529070"/>
            <a:ext cx="2238375" cy="60850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00597B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210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11" Type="http://schemas.openxmlformats.org/officeDocument/2006/relationships/image" Target="../media/image30.jp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3.png"/><Relationship Id="rId7" Type="http://schemas.openxmlformats.org/officeDocument/2006/relationships/image" Target="../media/image22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6.jpeg"/><Relationship Id="rId5" Type="http://schemas.openxmlformats.org/officeDocument/2006/relationships/image" Target="../media/image45.gif"/><Relationship Id="rId4" Type="http://schemas.openxmlformats.org/officeDocument/2006/relationships/image" Target="../media/image6.png"/><Relationship Id="rId9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microsoft.com/office/2007/relationships/hdphoto" Target="../media/hdphoto6.wdp"/><Relationship Id="rId18" Type="http://schemas.openxmlformats.org/officeDocument/2006/relationships/image" Target="../media/image57.png"/><Relationship Id="rId3" Type="http://schemas.microsoft.com/office/2007/relationships/hdphoto" Target="../media/hdphoto1.wdp"/><Relationship Id="rId21" Type="http://schemas.openxmlformats.org/officeDocument/2006/relationships/image" Target="../media/image59.png"/><Relationship Id="rId7" Type="http://schemas.microsoft.com/office/2007/relationships/hdphoto" Target="../media/hdphoto3.wdp"/><Relationship Id="rId12" Type="http://schemas.openxmlformats.org/officeDocument/2006/relationships/image" Target="../media/image54.jpeg"/><Relationship Id="rId17" Type="http://schemas.microsoft.com/office/2007/relationships/hdphoto" Target="../media/hdphoto8.wdp"/><Relationship Id="rId25" Type="http://schemas.openxmlformats.org/officeDocument/2006/relationships/image" Target="../media/image62.jpg"/><Relationship Id="rId2" Type="http://schemas.openxmlformats.org/officeDocument/2006/relationships/image" Target="../media/image49.png"/><Relationship Id="rId16" Type="http://schemas.openxmlformats.org/officeDocument/2006/relationships/image" Target="../media/image56.jpeg"/><Relationship Id="rId20" Type="http://schemas.microsoft.com/office/2007/relationships/hdphoto" Target="../media/hdphoto9.wdp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1.jpeg"/><Relationship Id="rId11" Type="http://schemas.microsoft.com/office/2007/relationships/hdphoto" Target="../media/hdphoto5.wdp"/><Relationship Id="rId24" Type="http://schemas.openxmlformats.org/officeDocument/2006/relationships/image" Target="../media/image61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openxmlformats.org/officeDocument/2006/relationships/image" Target="../media/image60.jpeg"/><Relationship Id="rId10" Type="http://schemas.openxmlformats.org/officeDocument/2006/relationships/image" Target="../media/image53.jpeg"/><Relationship Id="rId19" Type="http://schemas.openxmlformats.org/officeDocument/2006/relationships/image" Target="../media/image58.jpeg"/><Relationship Id="rId4" Type="http://schemas.openxmlformats.org/officeDocument/2006/relationships/image" Target="../media/image50.jpeg"/><Relationship Id="rId9" Type="http://schemas.microsoft.com/office/2007/relationships/hdphoto" Target="../media/hdphoto4.wdp"/><Relationship Id="rId14" Type="http://schemas.openxmlformats.org/officeDocument/2006/relationships/image" Target="../media/image55.jpeg"/><Relationship Id="rId22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1"/>
          <p:cNvSpPr txBox="1">
            <a:spLocks/>
          </p:cNvSpPr>
          <p:nvPr/>
        </p:nvSpPr>
        <p:spPr bwMode="gray">
          <a:xfrm>
            <a:off x="871690" y="410035"/>
            <a:ext cx="7314962" cy="9554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0" kern="1200" cap="all" spc="40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PANGEA FORMAZIONE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A9BC-F86E-0749-B2F5-446C47E9825D}" type="slidenum">
              <a:rPr lang="it-IT" smtClean="0">
                <a:solidFill>
                  <a:srgbClr val="3A8AA5"/>
                </a:solidFill>
              </a:rPr>
              <a:pPr/>
              <a:t>1</a:t>
            </a:fld>
            <a:endParaRPr lang="it-IT" dirty="0">
              <a:solidFill>
                <a:srgbClr val="3A8AA5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9EA9855-AF54-8249-B7A2-657ECCACEE9B}"/>
              </a:ext>
            </a:extLst>
          </p:cNvPr>
          <p:cNvSpPr/>
          <p:nvPr/>
        </p:nvSpPr>
        <p:spPr>
          <a:xfrm>
            <a:off x="454754" y="1337054"/>
            <a:ext cx="4340407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</a:pPr>
            <a:r>
              <a:rPr lang="it-IT" sz="1400" dirty="0">
                <a:solidFill>
                  <a:schemeClr val="accent1"/>
                </a:solidFill>
              </a:rPr>
              <a:t>COMPANY PROFILE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</a:pPr>
            <a:endParaRPr lang="it-IT" sz="1400" dirty="0">
              <a:solidFill>
                <a:schemeClr val="accent1"/>
              </a:solidFill>
            </a:endParaRP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Clr>
                <a:srgbClr val="E8B00B"/>
              </a:buClr>
              <a:buFont typeface="Wingdings" pitchFamily="2" charset="2"/>
              <a:buChar char="§"/>
            </a:pPr>
            <a:r>
              <a:rPr lang="it-IT" sz="1400" dirty="0">
                <a:solidFill>
                  <a:srgbClr val="00597B"/>
                </a:solidFill>
              </a:rPr>
              <a:t>SME in Rome, </a:t>
            </a:r>
            <a:r>
              <a:rPr lang="it-IT" sz="1400" dirty="0" err="1">
                <a:solidFill>
                  <a:srgbClr val="00597B"/>
                </a:solidFill>
              </a:rPr>
              <a:t>active</a:t>
            </a:r>
            <a:r>
              <a:rPr lang="it-IT" sz="1400" dirty="0">
                <a:solidFill>
                  <a:srgbClr val="00597B"/>
                </a:solidFill>
              </a:rPr>
              <a:t> </a:t>
            </a:r>
            <a:r>
              <a:rPr lang="it-IT" sz="1400" dirty="0" err="1">
                <a:solidFill>
                  <a:srgbClr val="00597B"/>
                </a:solidFill>
              </a:rPr>
              <a:t>since</a:t>
            </a:r>
            <a:r>
              <a:rPr lang="it-IT" sz="1400" dirty="0">
                <a:solidFill>
                  <a:srgbClr val="00597B"/>
                </a:solidFill>
              </a:rPr>
              <a:t> 2009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Clr>
                <a:srgbClr val="E8B00B"/>
              </a:buClr>
              <a:buFont typeface="Wingdings" pitchFamily="2" charset="2"/>
              <a:buChar char="§"/>
            </a:pPr>
            <a:endParaRPr lang="it-IT" sz="1400" dirty="0">
              <a:solidFill>
                <a:srgbClr val="00597B"/>
              </a:solidFill>
            </a:endParaRP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Clr>
                <a:srgbClr val="E8B00B"/>
              </a:buClr>
              <a:buFont typeface="Wingdings" pitchFamily="2" charset="2"/>
              <a:buChar char="§"/>
            </a:pPr>
            <a:r>
              <a:rPr lang="it-IT" sz="1400" dirty="0">
                <a:solidFill>
                  <a:srgbClr val="00597B"/>
                </a:solidFill>
              </a:rPr>
              <a:t>Innovative SME 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rgbClr val="E8B00B"/>
              </a:buClr>
            </a:pPr>
            <a:endParaRPr lang="it-IT" sz="1400" dirty="0">
              <a:solidFill>
                <a:srgbClr val="00597B"/>
              </a:solidFill>
            </a:endParaRP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Clr>
                <a:srgbClr val="E8B00B"/>
              </a:buClr>
              <a:buFont typeface="Wingdings" pitchFamily="2" charset="2"/>
              <a:buChar char="§"/>
            </a:pPr>
            <a:r>
              <a:rPr lang="it-IT" sz="1400" dirty="0" err="1">
                <a:solidFill>
                  <a:srgbClr val="00597B"/>
                </a:solidFill>
              </a:rPr>
              <a:t>Research</a:t>
            </a:r>
            <a:r>
              <a:rPr lang="it-IT" sz="1400" dirty="0">
                <a:solidFill>
                  <a:srgbClr val="00597B"/>
                </a:solidFill>
              </a:rPr>
              <a:t> </a:t>
            </a:r>
            <a:r>
              <a:rPr lang="it-IT" sz="1400" dirty="0" err="1">
                <a:solidFill>
                  <a:srgbClr val="00597B"/>
                </a:solidFill>
              </a:rPr>
              <a:t>institute</a:t>
            </a:r>
            <a:r>
              <a:rPr lang="it-IT" sz="1400" dirty="0">
                <a:solidFill>
                  <a:srgbClr val="00597B"/>
                </a:solidFill>
              </a:rPr>
              <a:t> </a:t>
            </a:r>
            <a:r>
              <a:rPr lang="it-IT" sz="1400" dirty="0" err="1">
                <a:solidFill>
                  <a:srgbClr val="00597B"/>
                </a:solidFill>
              </a:rPr>
              <a:t>recognized</a:t>
            </a:r>
            <a:r>
              <a:rPr lang="it-IT" sz="1400" dirty="0">
                <a:solidFill>
                  <a:srgbClr val="00597B"/>
                </a:solidFill>
              </a:rPr>
              <a:t> by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rgbClr val="E8B00B"/>
              </a:buClr>
            </a:pPr>
            <a:endParaRPr lang="it-IT" sz="1400" dirty="0">
              <a:solidFill>
                <a:srgbClr val="00597B"/>
              </a:solidFill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rgbClr val="E8B00B"/>
              </a:buClr>
            </a:pPr>
            <a:endParaRPr lang="it-IT" sz="1400" dirty="0">
              <a:solidFill>
                <a:srgbClr val="00597B"/>
              </a:solidFill>
            </a:endParaRP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Clr>
                <a:srgbClr val="E8B00B"/>
              </a:buClr>
              <a:buFont typeface="Wingdings" pitchFamily="2" charset="2"/>
              <a:buChar char="§"/>
            </a:pPr>
            <a:r>
              <a:rPr lang="it-IT" sz="1400" dirty="0" err="1">
                <a:solidFill>
                  <a:srgbClr val="00597B"/>
                </a:solidFill>
              </a:rPr>
              <a:t>Certified</a:t>
            </a:r>
            <a:r>
              <a:rPr lang="it-IT" sz="1400" dirty="0">
                <a:solidFill>
                  <a:srgbClr val="00597B"/>
                </a:solidFill>
              </a:rPr>
              <a:t> UNI EN ISO 9001:2015 </a:t>
            </a:r>
            <a:br>
              <a:rPr lang="it-IT" sz="1400" dirty="0">
                <a:solidFill>
                  <a:srgbClr val="00597B"/>
                </a:solidFill>
              </a:rPr>
            </a:br>
            <a:r>
              <a:rPr lang="it-IT" sz="1400" dirty="0">
                <a:solidFill>
                  <a:srgbClr val="00597B"/>
                </a:solidFill>
              </a:rPr>
              <a:t>(</a:t>
            </a:r>
            <a:r>
              <a:rPr lang="it-IT" sz="1400" dirty="0" err="1">
                <a:solidFill>
                  <a:srgbClr val="00597B"/>
                </a:solidFill>
              </a:rPr>
              <a:t>development</a:t>
            </a:r>
            <a:r>
              <a:rPr lang="it-IT" sz="1400" dirty="0">
                <a:solidFill>
                  <a:srgbClr val="00597B"/>
                </a:solidFill>
              </a:rPr>
              <a:t> of </a:t>
            </a:r>
            <a:r>
              <a:rPr lang="it-IT" sz="1400" dirty="0" err="1">
                <a:solidFill>
                  <a:srgbClr val="00597B"/>
                </a:solidFill>
              </a:rPr>
              <a:t>informatic</a:t>
            </a:r>
            <a:r>
              <a:rPr lang="it-IT" sz="1400" dirty="0">
                <a:solidFill>
                  <a:srgbClr val="00597B"/>
                </a:solidFill>
              </a:rPr>
              <a:t> </a:t>
            </a:r>
            <a:r>
              <a:rPr lang="it-IT" sz="1400" dirty="0" err="1">
                <a:solidFill>
                  <a:srgbClr val="00597B"/>
                </a:solidFill>
              </a:rPr>
              <a:t>tools</a:t>
            </a:r>
            <a:r>
              <a:rPr lang="it-IT" sz="1400" dirty="0">
                <a:solidFill>
                  <a:srgbClr val="00597B"/>
                </a:solidFill>
              </a:rPr>
              <a:t> </a:t>
            </a:r>
            <a:br>
              <a:rPr lang="it-IT" sz="1400" dirty="0">
                <a:solidFill>
                  <a:srgbClr val="00597B"/>
                </a:solidFill>
              </a:rPr>
            </a:br>
            <a:r>
              <a:rPr lang="it-IT" sz="1400" dirty="0">
                <a:solidFill>
                  <a:srgbClr val="00597B"/>
                </a:solidFill>
              </a:rPr>
              <a:t>for </a:t>
            </a:r>
            <a:r>
              <a:rPr lang="it-IT" sz="1400" dirty="0" err="1">
                <a:solidFill>
                  <a:srgbClr val="00597B"/>
                </a:solidFill>
              </a:rPr>
              <a:t>predictive</a:t>
            </a:r>
            <a:r>
              <a:rPr lang="it-IT" sz="1400" dirty="0">
                <a:solidFill>
                  <a:srgbClr val="00597B"/>
                </a:solidFill>
              </a:rPr>
              <a:t> </a:t>
            </a:r>
            <a:r>
              <a:rPr lang="it-IT" sz="1400" dirty="0" err="1">
                <a:solidFill>
                  <a:srgbClr val="00597B"/>
                </a:solidFill>
              </a:rPr>
              <a:t>models</a:t>
            </a:r>
            <a:r>
              <a:rPr lang="it-IT" sz="1400" dirty="0">
                <a:solidFill>
                  <a:srgbClr val="00597B"/>
                </a:solidFill>
              </a:rPr>
              <a:t>)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Clr>
                <a:srgbClr val="E8B00B"/>
              </a:buClr>
              <a:buFont typeface="Wingdings" pitchFamily="2" charset="2"/>
              <a:buChar char="§"/>
            </a:pPr>
            <a:endParaRPr lang="it-IT" sz="1400" dirty="0">
              <a:solidFill>
                <a:srgbClr val="00597B"/>
              </a:solidFill>
            </a:endParaRP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Clr>
                <a:srgbClr val="E8B00B"/>
              </a:buClr>
              <a:buFont typeface="Wingdings" pitchFamily="2" charset="2"/>
              <a:buChar char="§"/>
            </a:pPr>
            <a:r>
              <a:rPr lang="it-IT" sz="1400" dirty="0">
                <a:solidFill>
                  <a:srgbClr val="00597B"/>
                </a:solidFill>
              </a:rPr>
              <a:t>Partner of CNR</a:t>
            </a:r>
            <a:endParaRPr lang="it-IT" sz="1400" baseline="30000" dirty="0">
              <a:solidFill>
                <a:srgbClr val="00597B"/>
              </a:solidFill>
            </a:endParaRP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Clr>
                <a:srgbClr val="E8B00B"/>
              </a:buClr>
              <a:buFont typeface="Wingdings" pitchFamily="2" charset="2"/>
              <a:buChar char="§"/>
            </a:pPr>
            <a:endParaRPr lang="it-IT" sz="1400" dirty="0">
              <a:solidFill>
                <a:srgbClr val="00597B"/>
              </a:solidFill>
            </a:endParaRP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Clr>
                <a:srgbClr val="E8B00B"/>
              </a:buClr>
              <a:buFont typeface="Wingdings" pitchFamily="2" charset="2"/>
              <a:buChar char="§"/>
            </a:pPr>
            <a:r>
              <a:rPr lang="it-IT" sz="1400" dirty="0" err="1">
                <a:solidFill>
                  <a:srgbClr val="00597B"/>
                </a:solidFill>
              </a:rPr>
              <a:t>Beneficiary</a:t>
            </a:r>
            <a:r>
              <a:rPr lang="it-IT" sz="1400" dirty="0">
                <a:solidFill>
                  <a:srgbClr val="00597B"/>
                </a:solidFill>
              </a:rPr>
              <a:t> of</a:t>
            </a:r>
            <a:endParaRPr lang="it-IT" sz="1400" dirty="0">
              <a:solidFill>
                <a:schemeClr val="accent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C8B5B0F-A395-4542-A2D3-6441193EDD62}"/>
              </a:ext>
            </a:extLst>
          </p:cNvPr>
          <p:cNvGrpSpPr/>
          <p:nvPr/>
        </p:nvGrpSpPr>
        <p:grpSpPr>
          <a:xfrm>
            <a:off x="5230958" y="2313109"/>
            <a:ext cx="1586389" cy="1647834"/>
            <a:chOff x="290098" y="1971796"/>
            <a:chExt cx="1476000" cy="1460667"/>
          </a:xfrm>
        </p:grpSpPr>
        <p:sp>
          <p:nvSpPr>
            <p:cNvPr id="45" name="Freccia ad arco 37">
              <a:extLst>
                <a:ext uri="{FF2B5EF4-FFF2-40B4-BE49-F238E27FC236}">
                  <a16:creationId xmlns:a16="http://schemas.microsoft.com/office/drawing/2014/main" id="{3C1EB65D-A401-AD4F-8B49-9FE443607B25}"/>
                </a:ext>
              </a:extLst>
            </p:cNvPr>
            <p:cNvSpPr/>
            <p:nvPr/>
          </p:nvSpPr>
          <p:spPr>
            <a:xfrm>
              <a:off x="290098" y="1971796"/>
              <a:ext cx="1476000" cy="1460667"/>
            </a:xfrm>
            <a:prstGeom prst="circularArrow">
              <a:avLst>
                <a:gd name="adj1" fmla="val 10474"/>
                <a:gd name="adj2" fmla="val 1142322"/>
                <a:gd name="adj3" fmla="val 3806288"/>
                <a:gd name="adj4" fmla="val 13288272"/>
                <a:gd name="adj5" fmla="val 12500"/>
              </a:avLst>
            </a:prstGeom>
            <a:solidFill>
              <a:srgbClr val="73A6BB">
                <a:lumMod val="60000"/>
                <a:lumOff val="40000"/>
              </a:srgbClr>
            </a:solidFill>
            <a:ln w="38100">
              <a:noFill/>
            </a:ln>
            <a:effectLst/>
          </p:spPr>
        </p:sp>
        <p:sp>
          <p:nvSpPr>
            <p:cNvPr id="46" name="Figura a mano libera 38">
              <a:extLst>
                <a:ext uri="{FF2B5EF4-FFF2-40B4-BE49-F238E27FC236}">
                  <a16:creationId xmlns:a16="http://schemas.microsoft.com/office/drawing/2014/main" id="{F7438E29-CE09-A84E-A270-2403E3B9DBEA}"/>
                </a:ext>
              </a:extLst>
            </p:cNvPr>
            <p:cNvSpPr/>
            <p:nvPr/>
          </p:nvSpPr>
          <p:spPr>
            <a:xfrm>
              <a:off x="650418" y="2422521"/>
              <a:ext cx="698161" cy="624374"/>
            </a:xfrm>
            <a:custGeom>
              <a:avLst/>
              <a:gdLst>
                <a:gd name="connsiteX0" fmla="*/ 0 w 791502"/>
                <a:gd name="connsiteY0" fmla="*/ 0 h 395656"/>
                <a:gd name="connsiteX1" fmla="*/ 791502 w 791502"/>
                <a:gd name="connsiteY1" fmla="*/ 0 h 395656"/>
                <a:gd name="connsiteX2" fmla="*/ 791502 w 791502"/>
                <a:gd name="connsiteY2" fmla="*/ 395656 h 395656"/>
                <a:gd name="connsiteX3" fmla="*/ 0 w 791502"/>
                <a:gd name="connsiteY3" fmla="*/ 395656 h 395656"/>
                <a:gd name="connsiteX4" fmla="*/ 0 w 791502"/>
                <a:gd name="connsiteY4" fmla="*/ 0 h 3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02" h="395656">
                  <a:moveTo>
                    <a:pt x="0" y="0"/>
                  </a:moveTo>
                  <a:lnTo>
                    <a:pt x="791502" y="0"/>
                  </a:lnTo>
                  <a:lnTo>
                    <a:pt x="791502" y="395656"/>
                  </a:lnTo>
                  <a:lnTo>
                    <a:pt x="0" y="39565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597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CDEC674-09AB-BF4E-84BD-EAB19EFA7657}"/>
              </a:ext>
            </a:extLst>
          </p:cNvPr>
          <p:cNvGrpSpPr/>
          <p:nvPr/>
        </p:nvGrpSpPr>
        <p:grpSpPr>
          <a:xfrm>
            <a:off x="5113299" y="3562870"/>
            <a:ext cx="1607066" cy="1572774"/>
            <a:chOff x="277484" y="3677533"/>
            <a:chExt cx="1444803" cy="1379493"/>
          </a:xfrm>
        </p:grpSpPr>
        <p:sp>
          <p:nvSpPr>
            <p:cNvPr id="48" name="Forma 39">
              <a:extLst>
                <a:ext uri="{FF2B5EF4-FFF2-40B4-BE49-F238E27FC236}">
                  <a16:creationId xmlns:a16="http://schemas.microsoft.com/office/drawing/2014/main" id="{403348F2-7736-7546-B1C8-0E0F1C0EF95B}"/>
                </a:ext>
              </a:extLst>
            </p:cNvPr>
            <p:cNvSpPr/>
            <p:nvPr/>
          </p:nvSpPr>
          <p:spPr>
            <a:xfrm>
              <a:off x="277484" y="3677533"/>
              <a:ext cx="1444803" cy="1379493"/>
            </a:xfrm>
            <a:prstGeom prst="leftCircularArrow">
              <a:avLst>
                <a:gd name="adj1" fmla="val 9003"/>
                <a:gd name="adj2" fmla="val 1142322"/>
                <a:gd name="adj3" fmla="val 5370934"/>
                <a:gd name="adj4" fmla="val 16390241"/>
                <a:gd name="adj5" fmla="val 12500"/>
              </a:avLst>
            </a:prstGeom>
            <a:solidFill>
              <a:srgbClr val="3A8AA5"/>
            </a:solidFill>
            <a:ln w="38100">
              <a:noFill/>
            </a:ln>
            <a:effectLst/>
          </p:spPr>
        </p:sp>
        <p:sp>
          <p:nvSpPr>
            <p:cNvPr id="49" name="Figura a mano libera 40">
              <a:extLst>
                <a:ext uri="{FF2B5EF4-FFF2-40B4-BE49-F238E27FC236}">
                  <a16:creationId xmlns:a16="http://schemas.microsoft.com/office/drawing/2014/main" id="{9687F108-64D3-5A47-B5DA-DA325866139E}"/>
                </a:ext>
              </a:extLst>
            </p:cNvPr>
            <p:cNvSpPr/>
            <p:nvPr/>
          </p:nvSpPr>
          <p:spPr>
            <a:xfrm>
              <a:off x="650198" y="4091830"/>
              <a:ext cx="698600" cy="624374"/>
            </a:xfrm>
            <a:custGeom>
              <a:avLst/>
              <a:gdLst>
                <a:gd name="connsiteX0" fmla="*/ 0 w 791502"/>
                <a:gd name="connsiteY0" fmla="*/ 0 h 395656"/>
                <a:gd name="connsiteX1" fmla="*/ 791502 w 791502"/>
                <a:gd name="connsiteY1" fmla="*/ 0 h 395656"/>
                <a:gd name="connsiteX2" fmla="*/ 791502 w 791502"/>
                <a:gd name="connsiteY2" fmla="*/ 395656 h 395656"/>
                <a:gd name="connsiteX3" fmla="*/ 0 w 791502"/>
                <a:gd name="connsiteY3" fmla="*/ 395656 h 395656"/>
                <a:gd name="connsiteX4" fmla="*/ 0 w 791502"/>
                <a:gd name="connsiteY4" fmla="*/ 0 h 3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02" h="395656">
                  <a:moveTo>
                    <a:pt x="0" y="0"/>
                  </a:moveTo>
                  <a:lnTo>
                    <a:pt x="791502" y="0"/>
                  </a:lnTo>
                  <a:lnTo>
                    <a:pt x="791502" y="395656"/>
                  </a:lnTo>
                  <a:lnTo>
                    <a:pt x="0" y="39565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597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IDEAS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BFAE80E-786C-AD41-87BC-5F6E0FE5860C}"/>
              </a:ext>
            </a:extLst>
          </p:cNvPr>
          <p:cNvGrpSpPr/>
          <p:nvPr/>
        </p:nvGrpSpPr>
        <p:grpSpPr>
          <a:xfrm>
            <a:off x="5344844" y="4821340"/>
            <a:ext cx="1375521" cy="1469474"/>
            <a:chOff x="332226" y="5281922"/>
            <a:chExt cx="1368000" cy="1368000"/>
          </a:xfrm>
        </p:grpSpPr>
        <p:sp>
          <p:nvSpPr>
            <p:cNvPr id="52" name="Arco a tutto sesto 41">
              <a:extLst>
                <a:ext uri="{FF2B5EF4-FFF2-40B4-BE49-F238E27FC236}">
                  <a16:creationId xmlns:a16="http://schemas.microsoft.com/office/drawing/2014/main" id="{87046403-3C54-2749-8E2D-22AF39F9F53A}"/>
                </a:ext>
              </a:extLst>
            </p:cNvPr>
            <p:cNvSpPr/>
            <p:nvPr/>
          </p:nvSpPr>
          <p:spPr>
            <a:xfrm>
              <a:off x="332226" y="5281922"/>
              <a:ext cx="1368000" cy="1368000"/>
            </a:xfrm>
            <a:prstGeom prst="blockArc">
              <a:avLst>
                <a:gd name="adj1" fmla="val 16996460"/>
                <a:gd name="adj2" fmla="val 10800000"/>
                <a:gd name="adj3" fmla="val 12740"/>
              </a:avLst>
            </a:prstGeom>
            <a:solidFill>
              <a:srgbClr val="E8B00B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53" name="Figura a mano libera 42">
              <a:extLst>
                <a:ext uri="{FF2B5EF4-FFF2-40B4-BE49-F238E27FC236}">
                  <a16:creationId xmlns:a16="http://schemas.microsoft.com/office/drawing/2014/main" id="{C05B211D-9CCE-1049-89CE-301A0ACDA322}"/>
                </a:ext>
              </a:extLst>
            </p:cNvPr>
            <p:cNvSpPr/>
            <p:nvPr/>
          </p:nvSpPr>
          <p:spPr>
            <a:xfrm>
              <a:off x="650418" y="5681698"/>
              <a:ext cx="698161" cy="624374"/>
            </a:xfrm>
            <a:custGeom>
              <a:avLst/>
              <a:gdLst>
                <a:gd name="connsiteX0" fmla="*/ 0 w 791502"/>
                <a:gd name="connsiteY0" fmla="*/ 0 h 395656"/>
                <a:gd name="connsiteX1" fmla="*/ 791502 w 791502"/>
                <a:gd name="connsiteY1" fmla="*/ 0 h 395656"/>
                <a:gd name="connsiteX2" fmla="*/ 791502 w 791502"/>
                <a:gd name="connsiteY2" fmla="*/ 395656 h 395656"/>
                <a:gd name="connsiteX3" fmla="*/ 0 w 791502"/>
                <a:gd name="connsiteY3" fmla="*/ 395656 h 395656"/>
                <a:gd name="connsiteX4" fmla="*/ 0 w 791502"/>
                <a:gd name="connsiteY4" fmla="*/ 0 h 3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02" h="395656">
                  <a:moveTo>
                    <a:pt x="0" y="0"/>
                  </a:moveTo>
                  <a:lnTo>
                    <a:pt x="791502" y="0"/>
                  </a:lnTo>
                  <a:lnTo>
                    <a:pt x="791502" y="395656"/>
                  </a:lnTo>
                  <a:lnTo>
                    <a:pt x="0" y="39565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597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ACTIONS</a:t>
              </a:r>
            </a:p>
          </p:txBody>
        </p:sp>
      </p:grpSp>
      <p:sp>
        <p:nvSpPr>
          <p:cNvPr id="54" name="Rettangolo 43">
            <a:extLst>
              <a:ext uri="{FF2B5EF4-FFF2-40B4-BE49-F238E27FC236}">
                <a16:creationId xmlns:a16="http://schemas.microsoft.com/office/drawing/2014/main" id="{DD5E3666-E5F9-BC4A-807C-253D06234992}"/>
              </a:ext>
            </a:extLst>
          </p:cNvPr>
          <p:cNvSpPr/>
          <p:nvPr/>
        </p:nvSpPr>
        <p:spPr>
          <a:xfrm>
            <a:off x="6962652" y="2597026"/>
            <a:ext cx="1224000" cy="1080000"/>
          </a:xfrm>
          <a:prstGeom prst="rect">
            <a:avLst/>
          </a:prstGeom>
          <a:solidFill>
            <a:srgbClr val="73A6BB">
              <a:lumMod val="60000"/>
              <a:lumOff val="40000"/>
            </a:srgbClr>
          </a:solidFill>
          <a:ln w="38100">
            <a:solidFill>
              <a:srgbClr val="73A6BB">
                <a:lumMod val="60000"/>
                <a:lumOff val="40000"/>
              </a:srgbClr>
            </a:solidFill>
          </a:ln>
          <a:effectLst/>
        </p:spPr>
        <p:txBody>
          <a:bodyPr spcFirstLastPara="0" vert="horz" wrap="square" lIns="0" tIns="45720" rIns="0" bIns="4572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59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DISCOVER</a:t>
            </a: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rgbClr val="0059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ttangolo 22">
            <a:extLst>
              <a:ext uri="{FF2B5EF4-FFF2-40B4-BE49-F238E27FC236}">
                <a16:creationId xmlns:a16="http://schemas.microsoft.com/office/drawing/2014/main" id="{BAB60645-B2FC-DB4F-BB32-35A2D7A2F8D7}"/>
              </a:ext>
            </a:extLst>
          </p:cNvPr>
          <p:cNvSpPr/>
          <p:nvPr/>
        </p:nvSpPr>
        <p:spPr>
          <a:xfrm>
            <a:off x="6962652" y="3866334"/>
            <a:ext cx="1224000" cy="1080000"/>
          </a:xfrm>
          <a:prstGeom prst="rect">
            <a:avLst/>
          </a:prstGeom>
          <a:solidFill>
            <a:srgbClr val="3A8AA5"/>
          </a:solidFill>
          <a:ln w="25400" cap="flat" cmpd="sng" algn="ctr">
            <a:solidFill>
              <a:srgbClr val="3B8AA5"/>
            </a:solidFill>
            <a:prstDash val="solid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UNDERSTAND</a:t>
            </a:r>
          </a:p>
        </p:txBody>
      </p:sp>
      <p:sp>
        <p:nvSpPr>
          <p:cNvPr id="56" name="Rettangolo 21">
            <a:extLst>
              <a:ext uri="{FF2B5EF4-FFF2-40B4-BE49-F238E27FC236}">
                <a16:creationId xmlns:a16="http://schemas.microsoft.com/office/drawing/2014/main" id="{968FF282-4032-D242-86C4-0B6FC54F1022}"/>
              </a:ext>
            </a:extLst>
          </p:cNvPr>
          <p:cNvSpPr/>
          <p:nvPr/>
        </p:nvSpPr>
        <p:spPr>
          <a:xfrm>
            <a:off x="6962652" y="5135642"/>
            <a:ext cx="1224000" cy="1080000"/>
          </a:xfrm>
          <a:prstGeom prst="rect">
            <a:avLst/>
          </a:prstGeom>
          <a:solidFill>
            <a:srgbClr val="00597B"/>
          </a:solidFill>
          <a:ln w="25400" cap="flat" cmpd="sng" algn="ctr">
            <a:solidFill>
              <a:srgbClr val="00597B"/>
            </a:solidFill>
            <a:prstDash val="solid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IMPROVE</a:t>
            </a: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8" name="Picture 57" descr="Screen Shot 2018-03-07 at 10.12.56.png">
            <a:extLst>
              <a:ext uri="{FF2B5EF4-FFF2-40B4-BE49-F238E27FC236}">
                <a16:creationId xmlns:a16="http://schemas.microsoft.com/office/drawing/2014/main" id="{501A1BDB-21D9-F044-A8E4-71E787E1A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02" y="5685375"/>
            <a:ext cx="1427297" cy="605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08125E-636E-214F-B4C8-05779E683006}"/>
              </a:ext>
            </a:extLst>
          </p:cNvPr>
          <p:cNvSpPr txBox="1"/>
          <p:nvPr/>
        </p:nvSpPr>
        <p:spPr>
          <a:xfrm>
            <a:off x="5223166" y="1337054"/>
            <a:ext cx="3577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accent1"/>
                </a:solidFill>
              </a:rPr>
              <a:t>OUR MISSION</a:t>
            </a:r>
          </a:p>
          <a:p>
            <a:pPr algn="ctr"/>
            <a:endParaRPr lang="it-IT" sz="1400" dirty="0">
              <a:solidFill>
                <a:schemeClr val="accent1"/>
              </a:solidFill>
            </a:endParaRPr>
          </a:p>
          <a:p>
            <a:pPr algn="ctr"/>
            <a:r>
              <a:rPr lang="it-IT" sz="1400" dirty="0" err="1">
                <a:solidFill>
                  <a:schemeClr val="accent1"/>
                </a:solidFill>
              </a:rPr>
              <a:t>Helping</a:t>
            </a:r>
            <a:r>
              <a:rPr lang="it-IT" sz="1400" dirty="0">
                <a:solidFill>
                  <a:schemeClr val="accent1"/>
                </a:solidFill>
              </a:rPr>
              <a:t> </a:t>
            </a:r>
            <a:r>
              <a:rPr lang="it-IT" sz="1400" dirty="0" err="1">
                <a:solidFill>
                  <a:schemeClr val="accent1"/>
                </a:solidFill>
              </a:rPr>
              <a:t>other</a:t>
            </a:r>
            <a:r>
              <a:rPr lang="it-IT" sz="1400" dirty="0">
                <a:solidFill>
                  <a:schemeClr val="accent1"/>
                </a:solidFill>
              </a:rPr>
              <a:t> companies to use data </a:t>
            </a:r>
            <a:br>
              <a:rPr lang="it-IT" sz="1400" dirty="0">
                <a:solidFill>
                  <a:schemeClr val="accent1"/>
                </a:solidFill>
              </a:rPr>
            </a:br>
            <a:r>
              <a:rPr lang="it-IT" sz="1400" dirty="0" err="1">
                <a:solidFill>
                  <a:schemeClr val="accent1"/>
                </a:solidFill>
              </a:rPr>
              <a:t>as</a:t>
            </a:r>
            <a:r>
              <a:rPr lang="it-IT" sz="1400" dirty="0">
                <a:solidFill>
                  <a:schemeClr val="accent1"/>
                </a:solidFill>
              </a:rPr>
              <a:t> a </a:t>
            </a:r>
            <a:r>
              <a:rPr lang="it-IT" sz="1400" dirty="0" err="1">
                <a:solidFill>
                  <a:schemeClr val="accent1"/>
                </a:solidFill>
              </a:rPr>
              <a:t>support</a:t>
            </a:r>
            <a:r>
              <a:rPr lang="it-IT" sz="1400" dirty="0">
                <a:solidFill>
                  <a:schemeClr val="accent1"/>
                </a:solidFill>
              </a:rPr>
              <a:t> to </a:t>
            </a:r>
            <a:r>
              <a:rPr lang="it-IT" sz="1400" dirty="0" err="1">
                <a:solidFill>
                  <a:schemeClr val="accent1"/>
                </a:solidFill>
              </a:rPr>
              <a:t>Decision</a:t>
            </a:r>
            <a:r>
              <a:rPr lang="it-IT" sz="1400" dirty="0">
                <a:solidFill>
                  <a:schemeClr val="accent1"/>
                </a:solidFill>
              </a:rPr>
              <a:t> </a:t>
            </a:r>
            <a:r>
              <a:rPr lang="it-IT" sz="1400" dirty="0" err="1">
                <a:solidFill>
                  <a:schemeClr val="accent1"/>
                </a:solidFill>
              </a:rPr>
              <a:t>Making</a:t>
            </a:r>
            <a:endParaRPr lang="it-IT" sz="1400" dirty="0">
              <a:solidFill>
                <a:schemeClr val="accent1"/>
              </a:solidFill>
            </a:endParaRPr>
          </a:p>
        </p:txBody>
      </p:sp>
      <p:pic>
        <p:nvPicPr>
          <p:cNvPr id="19" name="Picture 19" descr="logo Sportello Matematico">
            <a:extLst>
              <a:ext uri="{FF2B5EF4-FFF2-40B4-BE49-F238E27FC236}">
                <a16:creationId xmlns:a16="http://schemas.microsoft.com/office/drawing/2014/main" id="{CE516BFF-EA13-0647-AD5C-43E1601E1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775" y="5090880"/>
            <a:ext cx="839333" cy="442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1CCFE3-8955-734B-B525-F30295B646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02" y="3592688"/>
            <a:ext cx="1943939" cy="3097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6C4229-2750-3041-B3DA-B023D54B82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608" y="2597026"/>
            <a:ext cx="1365348" cy="34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4" grpId="0" animBg="1"/>
      <p:bldP spid="55" grpId="0" animBg="1"/>
      <p:bldP spid="56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89589" y="1933527"/>
            <a:ext cx="3751684" cy="3758184"/>
            <a:chOff x="3170172" y="418973"/>
            <a:chExt cx="2668031" cy="2668031"/>
          </a:xfrm>
        </p:grpSpPr>
        <p:sp>
          <p:nvSpPr>
            <p:cNvPr id="33" name="Oval 32"/>
            <p:cNvSpPr/>
            <p:nvPr/>
          </p:nvSpPr>
          <p:spPr>
            <a:xfrm>
              <a:off x="3170172" y="418973"/>
              <a:ext cx="2668031" cy="2668031"/>
            </a:xfrm>
            <a:prstGeom prst="ellipse">
              <a:avLst/>
            </a:prstGeom>
            <a:solidFill>
              <a:schemeClr val="bg1">
                <a:lumMod val="50000"/>
                <a:alpha val="1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524030" y="761387"/>
              <a:ext cx="2205364" cy="2215738"/>
              <a:chOff x="3539901" y="1188309"/>
              <a:chExt cx="2396058" cy="2407330"/>
            </a:xfrm>
          </p:grpSpPr>
          <p:sp>
            <p:nvSpPr>
              <p:cNvPr id="8" name="Arc 7"/>
              <p:cNvSpPr/>
              <p:nvPr/>
            </p:nvSpPr>
            <p:spPr>
              <a:xfrm rot="7200000">
                <a:off x="3578894" y="1251915"/>
                <a:ext cx="2041163" cy="2041163"/>
              </a:xfrm>
              <a:prstGeom prst="arc">
                <a:avLst>
                  <a:gd name="adj1" fmla="val 13037108"/>
                  <a:gd name="adj2" fmla="val 20341672"/>
                </a:avLst>
              </a:prstGeom>
              <a:ln w="307975">
                <a:gradFill flip="none" rotWithShape="1">
                  <a:gsLst>
                    <a:gs pos="58000">
                      <a:schemeClr val="accent4"/>
                    </a:gs>
                    <a:gs pos="93000">
                      <a:schemeClr val="accent4">
                        <a:lumMod val="50000"/>
                      </a:schemeClr>
                    </a:gs>
                  </a:gsLst>
                  <a:lin ang="9000000" scaled="0"/>
                  <a:tileRect/>
                </a:gra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" name="Arc 6"/>
              <p:cNvSpPr/>
              <p:nvPr/>
            </p:nvSpPr>
            <p:spPr>
              <a:xfrm>
                <a:off x="3578894" y="1251915"/>
                <a:ext cx="2041163" cy="2041163"/>
              </a:xfrm>
              <a:prstGeom prst="arc">
                <a:avLst>
                  <a:gd name="adj1" fmla="val 13124794"/>
                  <a:gd name="adj2" fmla="val 20319424"/>
                </a:avLst>
              </a:prstGeom>
              <a:ln w="307975">
                <a:gradFill flip="none" rotWithShape="1">
                  <a:gsLst>
                    <a:gs pos="58000">
                      <a:schemeClr val="accent1"/>
                    </a:gs>
                    <a:gs pos="93000">
                      <a:schemeClr val="accent1">
                        <a:lumMod val="50000"/>
                      </a:schemeClr>
                    </a:gs>
                  </a:gsLst>
                  <a:lin ang="9000000" scaled="0"/>
                  <a:tileRect/>
                </a:gra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Arc 8"/>
              <p:cNvSpPr/>
              <p:nvPr/>
            </p:nvSpPr>
            <p:spPr>
              <a:xfrm rot="14400000">
                <a:off x="3578894" y="1251915"/>
                <a:ext cx="2041163" cy="2041163"/>
              </a:xfrm>
              <a:prstGeom prst="arc">
                <a:avLst>
                  <a:gd name="adj1" fmla="val 13009644"/>
                  <a:gd name="adj2" fmla="val 20438234"/>
                </a:avLst>
              </a:prstGeom>
              <a:ln w="307975">
                <a:gradFill flip="none" rotWithShape="1">
                  <a:gsLst>
                    <a:gs pos="58000">
                      <a:schemeClr val="bg2"/>
                    </a:gs>
                    <a:gs pos="93000">
                      <a:schemeClr val="bg2">
                        <a:lumMod val="50000"/>
                      </a:schemeClr>
                    </a:gs>
                  </a:gsLst>
                  <a:lin ang="9000000" scaled="0"/>
                  <a:tileRect/>
                </a:gra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 rot="9936452">
                <a:off x="5181733" y="1772462"/>
                <a:ext cx="754226" cy="4960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2734381">
                <a:off x="3532432" y="1317404"/>
                <a:ext cx="754226" cy="496035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7179612">
                <a:off x="3959244" y="2970508"/>
                <a:ext cx="754226" cy="496035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4336820">
                <a:off x="3571589" y="1228377"/>
                <a:ext cx="2093976" cy="209397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Advanced Training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8996785">
                <a:off x="3539901" y="1207953"/>
                <a:ext cx="2093976" cy="2093976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Research &amp; Development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191140">
                <a:off x="3618486" y="1274989"/>
                <a:ext cx="1992856" cy="1992856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Projects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D7BC323-23ED-1241-A75A-0BD96B857BF3}"/>
              </a:ext>
            </a:extLst>
          </p:cNvPr>
          <p:cNvGrpSpPr/>
          <p:nvPr/>
        </p:nvGrpSpPr>
        <p:grpSpPr>
          <a:xfrm>
            <a:off x="5313770" y="1355221"/>
            <a:ext cx="2490531" cy="1469633"/>
            <a:chOff x="631278" y="4527928"/>
            <a:chExt cx="2490531" cy="1469633"/>
          </a:xfrm>
        </p:grpSpPr>
        <p:sp>
          <p:nvSpPr>
            <p:cNvPr id="18" name="TextBox 17"/>
            <p:cNvSpPr txBox="1"/>
            <p:nvPr/>
          </p:nvSpPr>
          <p:spPr>
            <a:xfrm>
              <a:off x="631278" y="4527928"/>
              <a:ext cx="2489182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91440" tIns="45720" rIns="91440" bIns="45720" rtlCol="0" anchor="b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Projects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627" y="4866482"/>
              <a:ext cx="2489182" cy="113107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txBody>
            <a:bodyPr wrap="square" lIns="91440" tIns="45720" rIns="91440" bIns="45720" rtlCol="0">
              <a:spAutoFit/>
            </a:bodyPr>
            <a:lstStyle/>
            <a:p>
              <a:pPr algn="just"/>
              <a:r>
                <a:rPr lang="en-US" sz="1350" dirty="0">
                  <a:solidFill>
                    <a:srgbClr val="007494"/>
                  </a:solidFill>
                </a:rPr>
                <a:t>Data science solutions to different business and industrial problems, supporting enterprises in data-driven decision making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BF6CADC-FF29-E44A-8F6E-0B487E703251}"/>
              </a:ext>
            </a:extLst>
          </p:cNvPr>
          <p:cNvGrpSpPr/>
          <p:nvPr/>
        </p:nvGrpSpPr>
        <p:grpSpPr>
          <a:xfrm>
            <a:off x="5313770" y="4783147"/>
            <a:ext cx="2489182" cy="1469633"/>
            <a:chOff x="3405038" y="4527927"/>
            <a:chExt cx="2489182" cy="1469633"/>
          </a:xfrm>
        </p:grpSpPr>
        <p:sp>
          <p:nvSpPr>
            <p:cNvPr id="20" name="TextBox 19"/>
            <p:cNvSpPr txBox="1"/>
            <p:nvPr/>
          </p:nvSpPr>
          <p:spPr>
            <a:xfrm>
              <a:off x="3405038" y="4527927"/>
              <a:ext cx="2489182" cy="33855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91440" tIns="45720" rIns="91440" bIns="45720" rtlCol="0" anchor="b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R &amp; 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05038" y="4866481"/>
              <a:ext cx="2489182" cy="1131079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</p:spPr>
          <p:txBody>
            <a:bodyPr wrap="square" lIns="91440" tIns="45720" rIns="91440" bIns="45720" rtlCol="0">
              <a:spAutoFit/>
            </a:bodyPr>
            <a:lstStyle/>
            <a:p>
              <a:pPr algn="just"/>
              <a:r>
                <a:rPr lang="en-US" sz="1350" dirty="0">
                  <a:solidFill>
                    <a:srgbClr val="007494"/>
                  </a:solidFill>
                </a:rPr>
                <a:t>Internal development of advanced algorithmic and software solutions, ready to be applied in projects and training activities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E0646A7-866F-BC47-AA90-3FCC589E6295}"/>
              </a:ext>
            </a:extLst>
          </p:cNvPr>
          <p:cNvGrpSpPr/>
          <p:nvPr/>
        </p:nvGrpSpPr>
        <p:grpSpPr>
          <a:xfrm>
            <a:off x="5313770" y="3069184"/>
            <a:ext cx="2490530" cy="1469633"/>
            <a:chOff x="6178796" y="4527928"/>
            <a:chExt cx="2490530" cy="1469633"/>
          </a:xfrm>
        </p:grpSpPr>
        <p:sp>
          <p:nvSpPr>
            <p:cNvPr id="22" name="TextBox 21"/>
            <p:cNvSpPr txBox="1"/>
            <p:nvPr/>
          </p:nvSpPr>
          <p:spPr>
            <a:xfrm>
              <a:off x="6178796" y="4527928"/>
              <a:ext cx="2489182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45720" rIns="91440" bIns="45720" rtlCol="0" anchor="b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Advanced Training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80144" y="4866482"/>
              <a:ext cx="2489182" cy="1131079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</p:spPr>
          <p:txBody>
            <a:bodyPr wrap="square" lIns="91440" tIns="45720" rIns="91440" bIns="45720" rtlCol="0">
              <a:spAutoFit/>
            </a:bodyPr>
            <a:lstStyle/>
            <a:p>
              <a:pPr algn="just"/>
              <a:r>
                <a:rPr lang="en-US" sz="1350" dirty="0">
                  <a:solidFill>
                    <a:srgbClr val="007494"/>
                  </a:solidFill>
                </a:rPr>
                <a:t>Training activities on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rgbClr val="007494"/>
                  </a:solidFill>
                </a:rPr>
                <a:t>key importance of </a:t>
              </a:r>
              <a:br>
                <a:rPr lang="en-US" sz="1350" dirty="0">
                  <a:solidFill>
                    <a:srgbClr val="007494"/>
                  </a:solidFill>
                </a:rPr>
              </a:br>
              <a:r>
                <a:rPr lang="en-US" sz="1350" dirty="0">
                  <a:solidFill>
                    <a:srgbClr val="007494"/>
                  </a:solidFill>
                </a:rPr>
                <a:t>data-driven decisions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rgbClr val="007494"/>
                  </a:solidFill>
                </a:rPr>
                <a:t>methodologies to integrate data science in BI</a:t>
              </a:r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A9BC-F86E-0749-B2F5-446C47E9825D}" type="slidenum">
              <a:rPr lang="it-IT" smtClean="0">
                <a:solidFill>
                  <a:srgbClr val="3A8AA5"/>
                </a:solidFill>
              </a:rPr>
              <a:pPr/>
              <a:t>2</a:t>
            </a:fld>
            <a:endParaRPr lang="it-IT" dirty="0">
              <a:solidFill>
                <a:srgbClr val="3A8AA5"/>
              </a:solidFill>
            </a:endParaRPr>
          </a:p>
        </p:txBody>
      </p:sp>
      <p:sp>
        <p:nvSpPr>
          <p:cNvPr id="47" name="Titel 1">
            <a:extLst>
              <a:ext uri="{FF2B5EF4-FFF2-40B4-BE49-F238E27FC236}">
                <a16:creationId xmlns:a16="http://schemas.microsoft.com/office/drawing/2014/main" id="{5D5BD444-00AF-FE47-8A07-7945BA043C08}"/>
              </a:ext>
            </a:extLst>
          </p:cNvPr>
          <p:cNvSpPr txBox="1">
            <a:spLocks/>
          </p:cNvSpPr>
          <p:nvPr/>
        </p:nvSpPr>
        <p:spPr bwMode="gray">
          <a:xfrm>
            <a:off x="871690" y="410035"/>
            <a:ext cx="7314962" cy="9554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0" kern="1200" cap="all" spc="40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PANGEA FORMAZIONE</a:t>
            </a:r>
          </a:p>
        </p:txBody>
      </p:sp>
    </p:spTree>
    <p:extLst>
      <p:ext uri="{BB962C8B-B14F-4D97-AF65-F5344CB8AC3E}">
        <p14:creationId xmlns:p14="http://schemas.microsoft.com/office/powerpoint/2010/main" val="22571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1"/>
          <p:cNvSpPr txBox="1">
            <a:spLocks/>
          </p:cNvSpPr>
          <p:nvPr/>
        </p:nvSpPr>
        <p:spPr bwMode="gray">
          <a:xfrm>
            <a:off x="871690" y="410035"/>
            <a:ext cx="7314962" cy="9554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0" kern="1200" cap="all" spc="40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DATA SCIENCE PROJECTS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A9BC-F86E-0749-B2F5-446C47E9825D}" type="slidenum">
              <a:rPr lang="it-IT" smtClean="0">
                <a:solidFill>
                  <a:srgbClr val="3A8AA5"/>
                </a:solidFill>
              </a:rPr>
              <a:pPr/>
              <a:t>3</a:t>
            </a:fld>
            <a:endParaRPr lang="it-IT" dirty="0">
              <a:solidFill>
                <a:srgbClr val="3A8AA5"/>
              </a:solidFill>
            </a:endParaRPr>
          </a:p>
        </p:txBody>
      </p:sp>
      <p:sp>
        <p:nvSpPr>
          <p:cNvPr id="43" name="Oval 6"/>
          <p:cNvSpPr>
            <a:spLocks noChangeAspect="1"/>
          </p:cNvSpPr>
          <p:nvPr/>
        </p:nvSpPr>
        <p:spPr>
          <a:xfrm>
            <a:off x="3349625" y="2803219"/>
            <a:ext cx="1018542" cy="1018542"/>
          </a:xfrm>
          <a:prstGeom prst="ellipse">
            <a:avLst/>
          </a:prstGeom>
          <a:solidFill>
            <a:schemeClr val="accent3">
              <a:alpha val="91000"/>
            </a:schemeClr>
          </a:solidFill>
          <a:ln w="952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"/>
          <p:cNvSpPr>
            <a:spLocks noChangeAspect="1"/>
          </p:cNvSpPr>
          <p:nvPr/>
        </p:nvSpPr>
        <p:spPr>
          <a:xfrm>
            <a:off x="2090737" y="3534039"/>
            <a:ext cx="1018542" cy="1018540"/>
          </a:xfrm>
          <a:prstGeom prst="ellipse">
            <a:avLst/>
          </a:prstGeom>
          <a:solidFill>
            <a:schemeClr val="accent2">
              <a:alpha val="91000"/>
            </a:schemeClr>
          </a:solidFill>
          <a:ln w="952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8"/>
          <p:cNvSpPr>
            <a:spLocks noChangeAspect="1"/>
          </p:cNvSpPr>
          <p:nvPr/>
        </p:nvSpPr>
        <p:spPr>
          <a:xfrm>
            <a:off x="5867400" y="1341584"/>
            <a:ext cx="1018542" cy="1018540"/>
          </a:xfrm>
          <a:prstGeom prst="ellipse">
            <a:avLst/>
          </a:prstGeom>
          <a:solidFill>
            <a:schemeClr val="accent5">
              <a:lumMod val="75000"/>
              <a:alpha val="91000"/>
            </a:schemeClr>
          </a:solidFill>
          <a:ln w="9525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4"/>
          <p:cNvSpPr>
            <a:spLocks noChangeAspect="1"/>
          </p:cNvSpPr>
          <p:nvPr/>
        </p:nvSpPr>
        <p:spPr>
          <a:xfrm>
            <a:off x="831849" y="4264857"/>
            <a:ext cx="1018542" cy="1018542"/>
          </a:xfrm>
          <a:prstGeom prst="ellipse">
            <a:avLst/>
          </a:prstGeom>
          <a:solidFill>
            <a:schemeClr val="accent1">
              <a:alpha val="91000"/>
            </a:schemeClr>
          </a:solidFill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51"/>
          <p:cNvSpPr/>
          <p:nvPr/>
        </p:nvSpPr>
        <p:spPr>
          <a:xfrm>
            <a:off x="1762125" y="4939764"/>
            <a:ext cx="2298538" cy="848720"/>
          </a:xfrm>
          <a:prstGeom prst="rect">
            <a:avLst/>
          </a:prstGeom>
        </p:spPr>
        <p:txBody>
          <a:bodyPr wrap="square" lIns="182880" rIns="182880" bIns="4572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 b="1" dirty="0">
                <a:solidFill>
                  <a:schemeClr val="accent3"/>
                </a:solidFill>
              </a:rPr>
              <a:t>Data collection</a:t>
            </a:r>
            <a:r>
              <a:rPr lang="en-US" sz="1100" dirty="0">
                <a:solidFill>
                  <a:schemeClr val="accent3"/>
                </a:solidFill>
              </a:rPr>
              <a:t>: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chemeClr val="accent3"/>
                </a:solidFill>
              </a:rPr>
              <a:t>Internal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chemeClr val="accent3"/>
                </a:solidFill>
              </a:rPr>
              <a:t>External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chemeClr val="accent3"/>
                </a:solidFill>
              </a:rPr>
              <a:t>Open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chemeClr val="accent3"/>
                </a:solidFill>
              </a:rPr>
              <a:t>Social</a:t>
            </a:r>
          </a:p>
        </p:txBody>
      </p:sp>
      <p:sp>
        <p:nvSpPr>
          <p:cNvPr id="76" name="Rectangle 56"/>
          <p:cNvSpPr/>
          <p:nvPr/>
        </p:nvSpPr>
        <p:spPr>
          <a:xfrm>
            <a:off x="3032960" y="4209514"/>
            <a:ext cx="2298538" cy="999376"/>
          </a:xfrm>
          <a:prstGeom prst="rect">
            <a:avLst/>
          </a:prstGeom>
        </p:spPr>
        <p:txBody>
          <a:bodyPr wrap="square" lIns="182880" rIns="182880" bIns="4572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 b="1" dirty="0">
                <a:solidFill>
                  <a:srgbClr val="3A8AA5"/>
                </a:solidFill>
              </a:rPr>
              <a:t>Data analysis</a:t>
            </a:r>
            <a:r>
              <a:rPr lang="en-US" sz="1100" dirty="0">
                <a:solidFill>
                  <a:srgbClr val="3A8AA5"/>
                </a:solidFill>
              </a:rPr>
              <a:t>: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rgbClr val="3A8AA5"/>
                </a:solidFill>
              </a:rPr>
              <a:t>Cleaning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rgbClr val="3A8AA5"/>
                </a:solidFill>
              </a:rPr>
              <a:t>Wrangling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rgbClr val="3A8AA5"/>
                </a:solidFill>
              </a:rPr>
              <a:t>Integration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rgbClr val="3A8AA5"/>
                </a:solidFill>
              </a:rPr>
              <a:t>Statistical report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rgbClr val="3A8AA5"/>
                </a:solidFill>
              </a:rPr>
              <a:t>Variable selection</a:t>
            </a:r>
          </a:p>
        </p:txBody>
      </p:sp>
      <p:sp>
        <p:nvSpPr>
          <p:cNvPr id="77" name="Rectangle 57"/>
          <p:cNvSpPr/>
          <p:nvPr/>
        </p:nvSpPr>
        <p:spPr>
          <a:xfrm>
            <a:off x="4303794" y="3479264"/>
            <a:ext cx="2298538" cy="1150033"/>
          </a:xfrm>
          <a:prstGeom prst="rect">
            <a:avLst/>
          </a:prstGeom>
        </p:spPr>
        <p:txBody>
          <a:bodyPr wrap="square" lIns="182880" rIns="182880" bIns="4572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 b="1" dirty="0">
                <a:solidFill>
                  <a:srgbClr val="3A8AA5"/>
                </a:solidFill>
              </a:rPr>
              <a:t>Algorithms and Methods</a:t>
            </a:r>
            <a:r>
              <a:rPr lang="en-US" sz="1100" dirty="0">
                <a:solidFill>
                  <a:srgbClr val="3A8AA5"/>
                </a:solidFill>
              </a:rPr>
              <a:t>: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rgbClr val="3A8AA5"/>
                </a:solidFill>
              </a:rPr>
              <a:t>Classification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rgbClr val="3A8AA5"/>
                </a:solidFill>
              </a:rPr>
              <a:t>Regression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rgbClr val="3A8AA5"/>
                </a:solidFill>
              </a:rPr>
              <a:t>Clustering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rgbClr val="3A8AA5"/>
                </a:solidFill>
              </a:rPr>
              <a:t>Deep/Machine Learning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rgbClr val="3A8AA5"/>
                </a:solidFill>
              </a:rPr>
              <a:t>Image Recognition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rgbClr val="3A8AA5"/>
                </a:solidFill>
              </a:rPr>
              <a:t>Text Mining</a:t>
            </a:r>
          </a:p>
        </p:txBody>
      </p:sp>
      <p:sp>
        <p:nvSpPr>
          <p:cNvPr id="78" name="Rectangle 58"/>
          <p:cNvSpPr/>
          <p:nvPr/>
        </p:nvSpPr>
        <p:spPr>
          <a:xfrm>
            <a:off x="5574627" y="2749014"/>
            <a:ext cx="2298538" cy="848720"/>
          </a:xfrm>
          <a:prstGeom prst="rect">
            <a:avLst/>
          </a:prstGeom>
        </p:spPr>
        <p:txBody>
          <a:bodyPr wrap="square" lIns="182880" rIns="182880" bIns="4572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 b="1" dirty="0">
                <a:solidFill>
                  <a:srgbClr val="3A8AA5"/>
                </a:solidFill>
              </a:rPr>
              <a:t>Predictive Models</a:t>
            </a:r>
            <a:r>
              <a:rPr lang="en-US" sz="1100" dirty="0">
                <a:solidFill>
                  <a:srgbClr val="3A8AA5"/>
                </a:solidFill>
              </a:rPr>
              <a:t>: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rgbClr val="3A8AA5"/>
                </a:solidFill>
              </a:rPr>
              <a:t>Forecasting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rgbClr val="3A8AA5"/>
                </a:solidFill>
              </a:rPr>
              <a:t>Optimization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rgbClr val="3A8AA5"/>
                </a:solidFill>
              </a:rPr>
              <a:t>Simulation</a:t>
            </a:r>
          </a:p>
          <a:p>
            <a:pPr>
              <a:lnSpc>
                <a:spcPct val="89000"/>
              </a:lnSpc>
            </a:pPr>
            <a:endParaRPr lang="en-US" sz="1100" dirty="0">
              <a:solidFill>
                <a:srgbClr val="3A8AA5"/>
              </a:solidFill>
            </a:endParaRPr>
          </a:p>
        </p:txBody>
      </p:sp>
      <p:sp>
        <p:nvSpPr>
          <p:cNvPr id="79" name="Rectangle 59"/>
          <p:cNvSpPr/>
          <p:nvPr/>
        </p:nvSpPr>
        <p:spPr>
          <a:xfrm>
            <a:off x="6845463" y="2018764"/>
            <a:ext cx="2298538" cy="698063"/>
          </a:xfrm>
          <a:prstGeom prst="rect">
            <a:avLst/>
          </a:prstGeom>
        </p:spPr>
        <p:txBody>
          <a:bodyPr wrap="square" lIns="182880" rIns="182880" bIns="4572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 b="1" dirty="0">
                <a:solidFill>
                  <a:srgbClr val="3A8AA5"/>
                </a:solidFill>
              </a:rPr>
              <a:t>Data Visualization: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rgbClr val="3A8AA5"/>
                </a:solidFill>
              </a:rPr>
              <a:t>Reporting</a:t>
            </a:r>
          </a:p>
          <a:p>
            <a:pPr>
              <a:lnSpc>
                <a:spcPct val="89000"/>
              </a:lnSpc>
            </a:pPr>
            <a:r>
              <a:rPr lang="en-US" sz="1100" dirty="0">
                <a:solidFill>
                  <a:srgbClr val="3A8AA5"/>
                </a:solidFill>
              </a:rPr>
              <a:t>Best Actions</a:t>
            </a:r>
          </a:p>
          <a:p>
            <a:pPr>
              <a:lnSpc>
                <a:spcPct val="89000"/>
              </a:lnSpc>
            </a:pPr>
            <a:endParaRPr lang="en-US" sz="1100" dirty="0">
              <a:solidFill>
                <a:srgbClr val="3A8AA5"/>
              </a:solidFill>
            </a:endParaRPr>
          </a:p>
        </p:txBody>
      </p:sp>
      <p:sp>
        <p:nvSpPr>
          <p:cNvPr id="80" name="Oval 60"/>
          <p:cNvSpPr/>
          <p:nvPr/>
        </p:nvSpPr>
        <p:spPr>
          <a:xfrm>
            <a:off x="757441" y="4241248"/>
            <a:ext cx="385040" cy="3850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1600" dirty="0"/>
              <a:t>01</a:t>
            </a:r>
          </a:p>
        </p:txBody>
      </p:sp>
      <p:sp>
        <p:nvSpPr>
          <p:cNvPr id="81" name="Oval 61"/>
          <p:cNvSpPr/>
          <p:nvPr/>
        </p:nvSpPr>
        <p:spPr>
          <a:xfrm>
            <a:off x="2077393" y="3470416"/>
            <a:ext cx="385040" cy="385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1600" dirty="0"/>
              <a:t>02</a:t>
            </a:r>
          </a:p>
        </p:txBody>
      </p:sp>
      <p:sp>
        <p:nvSpPr>
          <p:cNvPr id="82" name="Oval 62"/>
          <p:cNvSpPr/>
          <p:nvPr/>
        </p:nvSpPr>
        <p:spPr>
          <a:xfrm>
            <a:off x="3341886" y="2715729"/>
            <a:ext cx="385040" cy="385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1600" dirty="0"/>
              <a:t>03</a:t>
            </a:r>
          </a:p>
        </p:txBody>
      </p:sp>
      <p:sp>
        <p:nvSpPr>
          <p:cNvPr id="83" name="Oval 64"/>
          <p:cNvSpPr/>
          <p:nvPr/>
        </p:nvSpPr>
        <p:spPr>
          <a:xfrm>
            <a:off x="5844256" y="1285803"/>
            <a:ext cx="385040" cy="385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1600" dirty="0"/>
              <a:t>05</a:t>
            </a:r>
          </a:p>
        </p:txBody>
      </p:sp>
      <p:cxnSp>
        <p:nvCxnSpPr>
          <p:cNvPr id="84" name="Straight Arrow Connector 41"/>
          <p:cNvCxnSpPr/>
          <p:nvPr/>
        </p:nvCxnSpPr>
        <p:spPr>
          <a:xfrm flipV="1">
            <a:off x="1778341" y="4316566"/>
            <a:ext cx="371588" cy="192711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65"/>
          <p:cNvCxnSpPr/>
          <p:nvPr/>
        </p:nvCxnSpPr>
        <p:spPr>
          <a:xfrm flipV="1">
            <a:off x="3052878" y="3581780"/>
            <a:ext cx="371588" cy="192711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66"/>
          <p:cNvCxnSpPr/>
          <p:nvPr/>
        </p:nvCxnSpPr>
        <p:spPr>
          <a:xfrm flipV="1">
            <a:off x="4308181" y="2843366"/>
            <a:ext cx="371588" cy="192711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67"/>
          <p:cNvCxnSpPr/>
          <p:nvPr/>
        </p:nvCxnSpPr>
        <p:spPr>
          <a:xfrm flipV="1">
            <a:off x="5582718" y="2108579"/>
            <a:ext cx="371588" cy="192711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68"/>
          <p:cNvSpPr/>
          <p:nvPr/>
        </p:nvSpPr>
        <p:spPr>
          <a:xfrm>
            <a:off x="1195511" y="1417244"/>
            <a:ext cx="2691389" cy="475771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00" dirty="0">
                <a:solidFill>
                  <a:schemeClr val="accent1"/>
                </a:solidFill>
              </a:rPr>
              <a:t>Our data science solutions are customized on clients’ needs.</a:t>
            </a:r>
          </a:p>
        </p:txBody>
      </p:sp>
      <p:sp>
        <p:nvSpPr>
          <p:cNvPr id="90" name="Oval 7"/>
          <p:cNvSpPr>
            <a:spLocks noChangeAspect="1"/>
          </p:cNvSpPr>
          <p:nvPr/>
        </p:nvSpPr>
        <p:spPr>
          <a:xfrm>
            <a:off x="4608513" y="2072402"/>
            <a:ext cx="1018542" cy="1018540"/>
          </a:xfrm>
          <a:prstGeom prst="ellipse">
            <a:avLst/>
          </a:prstGeom>
          <a:solidFill>
            <a:schemeClr val="accent4">
              <a:alpha val="91000"/>
            </a:schemeClr>
          </a:solidFill>
          <a:ln w="9525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63"/>
          <p:cNvSpPr/>
          <p:nvPr/>
        </p:nvSpPr>
        <p:spPr>
          <a:xfrm>
            <a:off x="4555441" y="1981951"/>
            <a:ext cx="385040" cy="385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1600" dirty="0"/>
              <a:t>04</a:t>
            </a:r>
          </a:p>
        </p:txBody>
      </p:sp>
      <p:sp>
        <p:nvSpPr>
          <p:cNvPr id="99" name="Oval 55"/>
          <p:cNvSpPr>
            <a:spLocks noChangeArrowheads="1"/>
          </p:cNvSpPr>
          <p:nvPr/>
        </p:nvSpPr>
        <p:spPr bwMode="auto">
          <a:xfrm>
            <a:off x="1078663" y="4698978"/>
            <a:ext cx="301573" cy="102613"/>
          </a:xfrm>
          <a:prstGeom prst="ellipse">
            <a:avLst/>
          </a:prstGeom>
          <a:noFill/>
          <a:ln w="1905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56"/>
          <p:cNvSpPr>
            <a:spLocks/>
          </p:cNvSpPr>
          <p:nvPr/>
        </p:nvSpPr>
        <p:spPr bwMode="auto">
          <a:xfrm>
            <a:off x="1078663" y="4750676"/>
            <a:ext cx="301573" cy="283166"/>
          </a:xfrm>
          <a:custGeom>
            <a:avLst/>
            <a:gdLst>
              <a:gd name="T0" fmla="*/ 326 w 326"/>
              <a:gd name="T1" fmla="*/ 0 h 306"/>
              <a:gd name="T2" fmla="*/ 326 w 326"/>
              <a:gd name="T3" fmla="*/ 250 h 306"/>
              <a:gd name="T4" fmla="*/ 163 w 326"/>
              <a:gd name="T5" fmla="*/ 306 h 306"/>
              <a:gd name="T6" fmla="*/ 0 w 326"/>
              <a:gd name="T7" fmla="*/ 250 h 306"/>
              <a:gd name="T8" fmla="*/ 0 w 326"/>
              <a:gd name="T9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" h="306">
                <a:moveTo>
                  <a:pt x="326" y="0"/>
                </a:moveTo>
                <a:cubicBezTo>
                  <a:pt x="326" y="250"/>
                  <a:pt x="326" y="250"/>
                  <a:pt x="326" y="250"/>
                </a:cubicBezTo>
                <a:cubicBezTo>
                  <a:pt x="326" y="281"/>
                  <a:pt x="253" y="306"/>
                  <a:pt x="163" y="306"/>
                </a:cubicBezTo>
                <a:cubicBezTo>
                  <a:pt x="73" y="306"/>
                  <a:pt x="0" y="281"/>
                  <a:pt x="0" y="25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57"/>
          <p:cNvSpPr>
            <a:spLocks/>
          </p:cNvSpPr>
          <p:nvPr/>
        </p:nvSpPr>
        <p:spPr bwMode="auto">
          <a:xfrm>
            <a:off x="1078663" y="4907338"/>
            <a:ext cx="301573" cy="51698"/>
          </a:xfrm>
          <a:custGeom>
            <a:avLst/>
            <a:gdLst>
              <a:gd name="T0" fmla="*/ 326 w 326"/>
              <a:gd name="T1" fmla="*/ 0 h 56"/>
              <a:gd name="T2" fmla="*/ 163 w 326"/>
              <a:gd name="T3" fmla="*/ 56 h 56"/>
              <a:gd name="T4" fmla="*/ 0 w 326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6" h="56">
                <a:moveTo>
                  <a:pt x="326" y="0"/>
                </a:moveTo>
                <a:cubicBezTo>
                  <a:pt x="326" y="31"/>
                  <a:pt x="253" y="56"/>
                  <a:pt x="163" y="56"/>
                </a:cubicBezTo>
                <a:cubicBezTo>
                  <a:pt x="73" y="56"/>
                  <a:pt x="0" y="31"/>
                  <a:pt x="0" y="0"/>
                </a:cubicBezTo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58"/>
          <p:cNvSpPr>
            <a:spLocks/>
          </p:cNvSpPr>
          <p:nvPr/>
        </p:nvSpPr>
        <p:spPr bwMode="auto">
          <a:xfrm>
            <a:off x="1078663" y="4833316"/>
            <a:ext cx="301573" cy="50915"/>
          </a:xfrm>
          <a:custGeom>
            <a:avLst/>
            <a:gdLst>
              <a:gd name="T0" fmla="*/ 326 w 326"/>
              <a:gd name="T1" fmla="*/ 0 h 55"/>
              <a:gd name="T2" fmla="*/ 163 w 326"/>
              <a:gd name="T3" fmla="*/ 55 h 55"/>
              <a:gd name="T4" fmla="*/ 0 w 326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6" h="55">
                <a:moveTo>
                  <a:pt x="326" y="0"/>
                </a:moveTo>
                <a:cubicBezTo>
                  <a:pt x="326" y="30"/>
                  <a:pt x="253" y="55"/>
                  <a:pt x="163" y="55"/>
                </a:cubicBezTo>
                <a:cubicBezTo>
                  <a:pt x="73" y="55"/>
                  <a:pt x="0" y="30"/>
                  <a:pt x="0" y="0"/>
                </a:cubicBezTo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59"/>
          <p:cNvSpPr>
            <a:spLocks noChangeArrowheads="1"/>
          </p:cNvSpPr>
          <p:nvPr/>
        </p:nvSpPr>
        <p:spPr bwMode="auto">
          <a:xfrm>
            <a:off x="1295248" y="4509418"/>
            <a:ext cx="301573" cy="101830"/>
          </a:xfrm>
          <a:prstGeom prst="ellipse">
            <a:avLst/>
          </a:prstGeom>
          <a:noFill/>
          <a:ln w="1905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61"/>
          <p:cNvSpPr>
            <a:spLocks/>
          </p:cNvSpPr>
          <p:nvPr/>
        </p:nvSpPr>
        <p:spPr bwMode="auto">
          <a:xfrm>
            <a:off x="1380236" y="4560333"/>
            <a:ext cx="216585" cy="371680"/>
          </a:xfrm>
          <a:custGeom>
            <a:avLst/>
            <a:gdLst>
              <a:gd name="T0" fmla="*/ 234 w 234"/>
              <a:gd name="T1" fmla="*/ 0 h 402"/>
              <a:gd name="T2" fmla="*/ 234 w 234"/>
              <a:gd name="T3" fmla="*/ 347 h 402"/>
              <a:gd name="T4" fmla="*/ 71 w 234"/>
              <a:gd name="T5" fmla="*/ 402 h 402"/>
              <a:gd name="T6" fmla="*/ 0 w 234"/>
              <a:gd name="T7" fmla="*/ 397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402">
                <a:moveTo>
                  <a:pt x="234" y="0"/>
                </a:moveTo>
                <a:cubicBezTo>
                  <a:pt x="234" y="347"/>
                  <a:pt x="234" y="347"/>
                  <a:pt x="234" y="347"/>
                </a:cubicBezTo>
                <a:cubicBezTo>
                  <a:pt x="234" y="377"/>
                  <a:pt x="161" y="402"/>
                  <a:pt x="71" y="402"/>
                </a:cubicBezTo>
                <a:cubicBezTo>
                  <a:pt x="46" y="402"/>
                  <a:pt x="22" y="400"/>
                  <a:pt x="0" y="397"/>
                </a:cubicBezTo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62"/>
          <p:cNvSpPr>
            <a:spLocks/>
          </p:cNvSpPr>
          <p:nvPr/>
        </p:nvSpPr>
        <p:spPr bwMode="auto">
          <a:xfrm>
            <a:off x="1380236" y="4806291"/>
            <a:ext cx="216585" cy="50915"/>
          </a:xfrm>
          <a:custGeom>
            <a:avLst/>
            <a:gdLst>
              <a:gd name="T0" fmla="*/ 234 w 234"/>
              <a:gd name="T1" fmla="*/ 0 h 55"/>
              <a:gd name="T2" fmla="*/ 71 w 234"/>
              <a:gd name="T3" fmla="*/ 55 h 55"/>
              <a:gd name="T4" fmla="*/ 0 w 234"/>
              <a:gd name="T5" fmla="*/ 5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" h="55">
                <a:moveTo>
                  <a:pt x="234" y="0"/>
                </a:moveTo>
                <a:cubicBezTo>
                  <a:pt x="234" y="30"/>
                  <a:pt x="161" y="55"/>
                  <a:pt x="71" y="55"/>
                </a:cubicBezTo>
                <a:cubicBezTo>
                  <a:pt x="46" y="55"/>
                  <a:pt x="22" y="53"/>
                  <a:pt x="0" y="50"/>
                </a:cubicBezTo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63"/>
          <p:cNvSpPr>
            <a:spLocks/>
          </p:cNvSpPr>
          <p:nvPr/>
        </p:nvSpPr>
        <p:spPr bwMode="auto">
          <a:xfrm>
            <a:off x="1380236" y="4726785"/>
            <a:ext cx="216585" cy="51698"/>
          </a:xfrm>
          <a:custGeom>
            <a:avLst/>
            <a:gdLst>
              <a:gd name="T0" fmla="*/ 234 w 234"/>
              <a:gd name="T1" fmla="*/ 0 h 56"/>
              <a:gd name="T2" fmla="*/ 71 w 234"/>
              <a:gd name="T3" fmla="*/ 56 h 56"/>
              <a:gd name="T4" fmla="*/ 0 w 234"/>
              <a:gd name="T5" fmla="*/ 5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" h="56">
                <a:moveTo>
                  <a:pt x="234" y="0"/>
                </a:moveTo>
                <a:cubicBezTo>
                  <a:pt x="234" y="31"/>
                  <a:pt x="161" y="56"/>
                  <a:pt x="71" y="56"/>
                </a:cubicBezTo>
                <a:cubicBezTo>
                  <a:pt x="46" y="56"/>
                  <a:pt x="22" y="54"/>
                  <a:pt x="0" y="50"/>
                </a:cubicBezTo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64"/>
          <p:cNvSpPr>
            <a:spLocks/>
          </p:cNvSpPr>
          <p:nvPr/>
        </p:nvSpPr>
        <p:spPr bwMode="auto">
          <a:xfrm>
            <a:off x="1295248" y="4648063"/>
            <a:ext cx="301573" cy="50915"/>
          </a:xfrm>
          <a:custGeom>
            <a:avLst/>
            <a:gdLst>
              <a:gd name="T0" fmla="*/ 326 w 326"/>
              <a:gd name="T1" fmla="*/ 0 h 55"/>
              <a:gd name="T2" fmla="*/ 163 w 326"/>
              <a:gd name="T3" fmla="*/ 55 h 55"/>
              <a:gd name="T4" fmla="*/ 0 w 326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6" h="55">
                <a:moveTo>
                  <a:pt x="326" y="0"/>
                </a:moveTo>
                <a:cubicBezTo>
                  <a:pt x="326" y="30"/>
                  <a:pt x="253" y="55"/>
                  <a:pt x="163" y="55"/>
                </a:cubicBezTo>
                <a:cubicBezTo>
                  <a:pt x="73" y="55"/>
                  <a:pt x="0" y="30"/>
                  <a:pt x="0" y="0"/>
                </a:cubicBezTo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60"/>
          <p:cNvSpPr>
            <a:spLocks noChangeShapeType="1"/>
          </p:cNvSpPr>
          <p:nvPr/>
        </p:nvSpPr>
        <p:spPr bwMode="auto">
          <a:xfrm flipV="1">
            <a:off x="1291083" y="4560070"/>
            <a:ext cx="0" cy="144128"/>
          </a:xfrm>
          <a:prstGeom prst="line">
            <a:avLst/>
          </a:prstGeom>
          <a:noFill/>
          <a:ln w="1905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531916" y="39601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8" name="Freeform 86"/>
          <p:cNvSpPr>
            <a:spLocks noEditPoints="1"/>
          </p:cNvSpPr>
          <p:nvPr/>
        </p:nvSpPr>
        <p:spPr bwMode="auto">
          <a:xfrm>
            <a:off x="4890098" y="2319562"/>
            <a:ext cx="445957" cy="494671"/>
          </a:xfrm>
          <a:custGeom>
            <a:avLst/>
            <a:gdLst>
              <a:gd name="T0" fmla="*/ 208 w 575"/>
              <a:gd name="T1" fmla="*/ 639 h 639"/>
              <a:gd name="T2" fmla="*/ 201 w 575"/>
              <a:gd name="T3" fmla="*/ 373 h 639"/>
              <a:gd name="T4" fmla="*/ 369 w 575"/>
              <a:gd name="T5" fmla="*/ 366 h 639"/>
              <a:gd name="T6" fmla="*/ 376 w 575"/>
              <a:gd name="T7" fmla="*/ 632 h 639"/>
              <a:gd name="T8" fmla="*/ 215 w 575"/>
              <a:gd name="T9" fmla="*/ 625 h 639"/>
              <a:gd name="T10" fmla="*/ 362 w 575"/>
              <a:gd name="T11" fmla="*/ 380 h 639"/>
              <a:gd name="T12" fmla="*/ 215 w 575"/>
              <a:gd name="T13" fmla="*/ 625 h 639"/>
              <a:gd name="T14" fmla="*/ 10 w 575"/>
              <a:gd name="T15" fmla="*/ 639 h 639"/>
              <a:gd name="T16" fmla="*/ 3 w 575"/>
              <a:gd name="T17" fmla="*/ 503 h 639"/>
              <a:gd name="T18" fmla="*/ 170 w 575"/>
              <a:gd name="T19" fmla="*/ 496 h 639"/>
              <a:gd name="T20" fmla="*/ 177 w 575"/>
              <a:gd name="T21" fmla="*/ 632 h 639"/>
              <a:gd name="T22" fmla="*/ 17 w 575"/>
              <a:gd name="T23" fmla="*/ 625 h 639"/>
              <a:gd name="T24" fmla="*/ 163 w 575"/>
              <a:gd name="T25" fmla="*/ 510 h 639"/>
              <a:gd name="T26" fmla="*/ 17 w 575"/>
              <a:gd name="T27" fmla="*/ 625 h 639"/>
              <a:gd name="T28" fmla="*/ 5 w 575"/>
              <a:gd name="T29" fmla="*/ 411 h 639"/>
              <a:gd name="T30" fmla="*/ 292 w 575"/>
              <a:gd name="T31" fmla="*/ 47 h 639"/>
              <a:gd name="T32" fmla="*/ 256 w 575"/>
              <a:gd name="T33" fmla="*/ 4 h 639"/>
              <a:gd name="T34" fmla="*/ 417 w 575"/>
              <a:gd name="T35" fmla="*/ 0 h 639"/>
              <a:gd name="T36" fmla="*/ 424 w 575"/>
              <a:gd name="T37" fmla="*/ 163 h 639"/>
              <a:gd name="T38" fmla="*/ 412 w 575"/>
              <a:gd name="T39" fmla="*/ 168 h 639"/>
              <a:gd name="T40" fmla="*/ 31 w 575"/>
              <a:gd name="T41" fmla="*/ 414 h 639"/>
              <a:gd name="T42" fmla="*/ 279 w 575"/>
              <a:gd name="T43" fmla="*/ 14 h 639"/>
              <a:gd name="T44" fmla="*/ 307 w 575"/>
              <a:gd name="T45" fmla="*/ 51 h 639"/>
              <a:gd name="T46" fmla="*/ 16 w 575"/>
              <a:gd name="T47" fmla="*/ 402 h 639"/>
              <a:gd name="T48" fmla="*/ 22 w 575"/>
              <a:gd name="T49" fmla="*/ 403 h 639"/>
              <a:gd name="T50" fmla="*/ 383 w 575"/>
              <a:gd name="T51" fmla="*/ 118 h 639"/>
              <a:gd name="T52" fmla="*/ 410 w 575"/>
              <a:gd name="T53" fmla="*/ 14 h 639"/>
              <a:gd name="T54" fmla="*/ 568 w 575"/>
              <a:gd name="T55" fmla="*/ 639 h 639"/>
              <a:gd name="T56" fmla="*/ 400 w 575"/>
              <a:gd name="T57" fmla="*/ 632 h 639"/>
              <a:gd name="T58" fmla="*/ 407 w 575"/>
              <a:gd name="T59" fmla="*/ 238 h 639"/>
              <a:gd name="T60" fmla="*/ 575 w 575"/>
              <a:gd name="T61" fmla="*/ 245 h 639"/>
              <a:gd name="T62" fmla="*/ 568 w 575"/>
              <a:gd name="T63" fmla="*/ 639 h 639"/>
              <a:gd name="T64" fmla="*/ 561 w 575"/>
              <a:gd name="T65" fmla="*/ 625 h 639"/>
              <a:gd name="T66" fmla="*/ 414 w 575"/>
              <a:gd name="T67" fmla="*/ 252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5" h="639">
                <a:moveTo>
                  <a:pt x="369" y="639"/>
                </a:moveTo>
                <a:cubicBezTo>
                  <a:pt x="208" y="639"/>
                  <a:pt x="208" y="639"/>
                  <a:pt x="208" y="639"/>
                </a:cubicBezTo>
                <a:cubicBezTo>
                  <a:pt x="205" y="639"/>
                  <a:pt x="201" y="636"/>
                  <a:pt x="201" y="632"/>
                </a:cubicBezTo>
                <a:cubicBezTo>
                  <a:pt x="201" y="373"/>
                  <a:pt x="201" y="373"/>
                  <a:pt x="201" y="373"/>
                </a:cubicBezTo>
                <a:cubicBezTo>
                  <a:pt x="201" y="369"/>
                  <a:pt x="205" y="366"/>
                  <a:pt x="208" y="366"/>
                </a:cubicBezTo>
                <a:cubicBezTo>
                  <a:pt x="369" y="366"/>
                  <a:pt x="369" y="366"/>
                  <a:pt x="369" y="366"/>
                </a:cubicBezTo>
                <a:cubicBezTo>
                  <a:pt x="373" y="366"/>
                  <a:pt x="376" y="369"/>
                  <a:pt x="376" y="373"/>
                </a:cubicBezTo>
                <a:cubicBezTo>
                  <a:pt x="376" y="632"/>
                  <a:pt x="376" y="632"/>
                  <a:pt x="376" y="632"/>
                </a:cubicBezTo>
                <a:cubicBezTo>
                  <a:pt x="376" y="636"/>
                  <a:pt x="373" y="639"/>
                  <a:pt x="369" y="639"/>
                </a:cubicBezTo>
                <a:close/>
                <a:moveTo>
                  <a:pt x="215" y="625"/>
                </a:moveTo>
                <a:cubicBezTo>
                  <a:pt x="362" y="625"/>
                  <a:pt x="362" y="625"/>
                  <a:pt x="362" y="625"/>
                </a:cubicBezTo>
                <a:cubicBezTo>
                  <a:pt x="362" y="380"/>
                  <a:pt x="362" y="380"/>
                  <a:pt x="362" y="380"/>
                </a:cubicBezTo>
                <a:cubicBezTo>
                  <a:pt x="215" y="380"/>
                  <a:pt x="215" y="380"/>
                  <a:pt x="215" y="380"/>
                </a:cubicBezTo>
                <a:lnTo>
                  <a:pt x="215" y="625"/>
                </a:lnTo>
                <a:close/>
                <a:moveTo>
                  <a:pt x="170" y="639"/>
                </a:moveTo>
                <a:cubicBezTo>
                  <a:pt x="10" y="639"/>
                  <a:pt x="10" y="639"/>
                  <a:pt x="10" y="639"/>
                </a:cubicBezTo>
                <a:cubicBezTo>
                  <a:pt x="6" y="639"/>
                  <a:pt x="3" y="636"/>
                  <a:pt x="3" y="632"/>
                </a:cubicBezTo>
                <a:cubicBezTo>
                  <a:pt x="3" y="503"/>
                  <a:pt x="3" y="503"/>
                  <a:pt x="3" y="503"/>
                </a:cubicBezTo>
                <a:cubicBezTo>
                  <a:pt x="3" y="499"/>
                  <a:pt x="6" y="496"/>
                  <a:pt x="10" y="496"/>
                </a:cubicBezTo>
                <a:cubicBezTo>
                  <a:pt x="170" y="496"/>
                  <a:pt x="170" y="496"/>
                  <a:pt x="170" y="496"/>
                </a:cubicBezTo>
                <a:cubicBezTo>
                  <a:pt x="174" y="496"/>
                  <a:pt x="177" y="499"/>
                  <a:pt x="177" y="503"/>
                </a:cubicBezTo>
                <a:cubicBezTo>
                  <a:pt x="177" y="632"/>
                  <a:pt x="177" y="632"/>
                  <a:pt x="177" y="632"/>
                </a:cubicBezTo>
                <a:cubicBezTo>
                  <a:pt x="177" y="636"/>
                  <a:pt x="174" y="639"/>
                  <a:pt x="170" y="639"/>
                </a:cubicBezTo>
                <a:close/>
                <a:moveTo>
                  <a:pt x="17" y="625"/>
                </a:moveTo>
                <a:cubicBezTo>
                  <a:pt x="163" y="625"/>
                  <a:pt x="163" y="625"/>
                  <a:pt x="163" y="625"/>
                </a:cubicBezTo>
                <a:cubicBezTo>
                  <a:pt x="163" y="510"/>
                  <a:pt x="163" y="510"/>
                  <a:pt x="163" y="510"/>
                </a:cubicBezTo>
                <a:cubicBezTo>
                  <a:pt x="17" y="510"/>
                  <a:pt x="17" y="510"/>
                  <a:pt x="17" y="510"/>
                </a:cubicBezTo>
                <a:lnTo>
                  <a:pt x="17" y="625"/>
                </a:lnTo>
                <a:close/>
                <a:moveTo>
                  <a:pt x="19" y="418"/>
                </a:moveTo>
                <a:cubicBezTo>
                  <a:pt x="14" y="418"/>
                  <a:pt x="9" y="416"/>
                  <a:pt x="5" y="411"/>
                </a:cubicBezTo>
                <a:cubicBezTo>
                  <a:pt x="0" y="404"/>
                  <a:pt x="0" y="395"/>
                  <a:pt x="5" y="388"/>
                </a:cubicBezTo>
                <a:cubicBezTo>
                  <a:pt x="292" y="47"/>
                  <a:pt x="292" y="47"/>
                  <a:pt x="292" y="47"/>
                </a:cubicBezTo>
                <a:cubicBezTo>
                  <a:pt x="257" y="12"/>
                  <a:pt x="257" y="12"/>
                  <a:pt x="257" y="12"/>
                </a:cubicBezTo>
                <a:cubicBezTo>
                  <a:pt x="255" y="10"/>
                  <a:pt x="255" y="7"/>
                  <a:pt x="256" y="4"/>
                </a:cubicBezTo>
                <a:cubicBezTo>
                  <a:pt x="257" y="1"/>
                  <a:pt x="260" y="0"/>
                  <a:pt x="262" y="0"/>
                </a:cubicBezTo>
                <a:cubicBezTo>
                  <a:pt x="417" y="0"/>
                  <a:pt x="417" y="0"/>
                  <a:pt x="417" y="0"/>
                </a:cubicBezTo>
                <a:cubicBezTo>
                  <a:pt x="421" y="0"/>
                  <a:pt x="424" y="3"/>
                  <a:pt x="424" y="7"/>
                </a:cubicBezTo>
                <a:cubicBezTo>
                  <a:pt x="424" y="163"/>
                  <a:pt x="424" y="163"/>
                  <a:pt x="424" y="163"/>
                </a:cubicBezTo>
                <a:cubicBezTo>
                  <a:pt x="424" y="166"/>
                  <a:pt x="423" y="168"/>
                  <a:pt x="420" y="169"/>
                </a:cubicBezTo>
                <a:cubicBezTo>
                  <a:pt x="417" y="170"/>
                  <a:pt x="414" y="170"/>
                  <a:pt x="412" y="168"/>
                </a:cubicBezTo>
                <a:cubicBezTo>
                  <a:pt x="377" y="133"/>
                  <a:pt x="377" y="133"/>
                  <a:pt x="377" y="133"/>
                </a:cubicBezTo>
                <a:cubicBezTo>
                  <a:pt x="31" y="414"/>
                  <a:pt x="31" y="414"/>
                  <a:pt x="31" y="414"/>
                </a:cubicBezTo>
                <a:cubicBezTo>
                  <a:pt x="28" y="417"/>
                  <a:pt x="24" y="418"/>
                  <a:pt x="19" y="418"/>
                </a:cubicBezTo>
                <a:close/>
                <a:moveTo>
                  <a:pt x="279" y="14"/>
                </a:moveTo>
                <a:cubicBezTo>
                  <a:pt x="307" y="41"/>
                  <a:pt x="307" y="41"/>
                  <a:pt x="307" y="41"/>
                </a:cubicBezTo>
                <a:cubicBezTo>
                  <a:pt x="309" y="44"/>
                  <a:pt x="309" y="48"/>
                  <a:pt x="307" y="51"/>
                </a:cubicBezTo>
                <a:cubicBezTo>
                  <a:pt x="16" y="397"/>
                  <a:pt x="16" y="397"/>
                  <a:pt x="16" y="397"/>
                </a:cubicBezTo>
                <a:cubicBezTo>
                  <a:pt x="15" y="399"/>
                  <a:pt x="15" y="401"/>
                  <a:pt x="16" y="402"/>
                </a:cubicBezTo>
                <a:cubicBezTo>
                  <a:pt x="17" y="404"/>
                  <a:pt x="18" y="404"/>
                  <a:pt x="19" y="404"/>
                </a:cubicBezTo>
                <a:cubicBezTo>
                  <a:pt x="20" y="404"/>
                  <a:pt x="21" y="404"/>
                  <a:pt x="22" y="403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6" y="115"/>
                  <a:pt x="380" y="116"/>
                  <a:pt x="383" y="118"/>
                </a:cubicBezTo>
                <a:cubicBezTo>
                  <a:pt x="410" y="146"/>
                  <a:pt x="410" y="146"/>
                  <a:pt x="410" y="146"/>
                </a:cubicBezTo>
                <a:cubicBezTo>
                  <a:pt x="410" y="14"/>
                  <a:pt x="410" y="14"/>
                  <a:pt x="410" y="14"/>
                </a:cubicBezTo>
                <a:lnTo>
                  <a:pt x="279" y="14"/>
                </a:lnTo>
                <a:close/>
                <a:moveTo>
                  <a:pt x="568" y="639"/>
                </a:moveTo>
                <a:cubicBezTo>
                  <a:pt x="407" y="639"/>
                  <a:pt x="407" y="639"/>
                  <a:pt x="407" y="639"/>
                </a:cubicBezTo>
                <a:cubicBezTo>
                  <a:pt x="403" y="639"/>
                  <a:pt x="400" y="636"/>
                  <a:pt x="400" y="632"/>
                </a:cubicBezTo>
                <a:cubicBezTo>
                  <a:pt x="400" y="245"/>
                  <a:pt x="400" y="245"/>
                  <a:pt x="400" y="245"/>
                </a:cubicBezTo>
                <a:cubicBezTo>
                  <a:pt x="400" y="241"/>
                  <a:pt x="403" y="238"/>
                  <a:pt x="407" y="238"/>
                </a:cubicBezTo>
                <a:cubicBezTo>
                  <a:pt x="568" y="238"/>
                  <a:pt x="568" y="238"/>
                  <a:pt x="568" y="238"/>
                </a:cubicBezTo>
                <a:cubicBezTo>
                  <a:pt x="572" y="238"/>
                  <a:pt x="575" y="241"/>
                  <a:pt x="575" y="245"/>
                </a:cubicBezTo>
                <a:cubicBezTo>
                  <a:pt x="575" y="632"/>
                  <a:pt x="575" y="632"/>
                  <a:pt x="575" y="632"/>
                </a:cubicBezTo>
                <a:cubicBezTo>
                  <a:pt x="575" y="636"/>
                  <a:pt x="572" y="639"/>
                  <a:pt x="568" y="639"/>
                </a:cubicBezTo>
                <a:close/>
                <a:moveTo>
                  <a:pt x="414" y="625"/>
                </a:moveTo>
                <a:cubicBezTo>
                  <a:pt x="561" y="625"/>
                  <a:pt x="561" y="625"/>
                  <a:pt x="561" y="625"/>
                </a:cubicBezTo>
                <a:cubicBezTo>
                  <a:pt x="561" y="252"/>
                  <a:pt x="561" y="252"/>
                  <a:pt x="561" y="252"/>
                </a:cubicBezTo>
                <a:cubicBezTo>
                  <a:pt x="414" y="252"/>
                  <a:pt x="414" y="252"/>
                  <a:pt x="414" y="252"/>
                </a:cubicBezTo>
                <a:lnTo>
                  <a:pt x="414" y="625"/>
                </a:lnTo>
                <a:close/>
              </a:path>
            </a:pathLst>
          </a:custGeom>
          <a:solidFill>
            <a:srgbClr val="FFFFFF"/>
          </a:solidFill>
          <a:ln w="12700" cmpd="sng">
            <a:solidFill>
              <a:srgbClr val="FFFFFF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9" name="Freeform 85"/>
          <p:cNvSpPr>
            <a:spLocks noEditPoints="1"/>
          </p:cNvSpPr>
          <p:nvPr/>
        </p:nvSpPr>
        <p:spPr bwMode="auto">
          <a:xfrm>
            <a:off x="2358266" y="3742524"/>
            <a:ext cx="479464" cy="525085"/>
          </a:xfrm>
          <a:custGeom>
            <a:avLst/>
            <a:gdLst>
              <a:gd name="T0" fmla="*/ 309 w 619"/>
              <a:gd name="T1" fmla="*/ 679 h 679"/>
              <a:gd name="T2" fmla="*/ 0 w 619"/>
              <a:gd name="T3" fmla="*/ 369 h 679"/>
              <a:gd name="T4" fmla="*/ 304 w 619"/>
              <a:gd name="T5" fmla="*/ 60 h 679"/>
              <a:gd name="T6" fmla="*/ 309 w 619"/>
              <a:gd name="T7" fmla="*/ 62 h 679"/>
              <a:gd name="T8" fmla="*/ 312 w 619"/>
              <a:gd name="T9" fmla="*/ 67 h 679"/>
              <a:gd name="T10" fmla="*/ 312 w 619"/>
              <a:gd name="T11" fmla="*/ 365 h 679"/>
              <a:gd name="T12" fmla="*/ 561 w 619"/>
              <a:gd name="T13" fmla="*/ 201 h 679"/>
              <a:gd name="T14" fmla="*/ 566 w 619"/>
              <a:gd name="T15" fmla="*/ 200 h 679"/>
              <a:gd name="T16" fmla="*/ 571 w 619"/>
              <a:gd name="T17" fmla="*/ 203 h 679"/>
              <a:gd name="T18" fmla="*/ 619 w 619"/>
              <a:gd name="T19" fmla="*/ 369 h 679"/>
              <a:gd name="T20" fmla="*/ 309 w 619"/>
              <a:gd name="T21" fmla="*/ 679 h 679"/>
              <a:gd name="T22" fmla="*/ 298 w 619"/>
              <a:gd name="T23" fmla="*/ 74 h 679"/>
              <a:gd name="T24" fmla="*/ 14 w 619"/>
              <a:gd name="T25" fmla="*/ 369 h 679"/>
              <a:gd name="T26" fmla="*/ 309 w 619"/>
              <a:gd name="T27" fmla="*/ 665 h 679"/>
              <a:gd name="T28" fmla="*/ 605 w 619"/>
              <a:gd name="T29" fmla="*/ 369 h 679"/>
              <a:gd name="T30" fmla="*/ 563 w 619"/>
              <a:gd name="T31" fmla="*/ 217 h 679"/>
              <a:gd name="T32" fmla="*/ 308 w 619"/>
              <a:gd name="T33" fmla="*/ 384 h 679"/>
              <a:gd name="T34" fmla="*/ 301 w 619"/>
              <a:gd name="T35" fmla="*/ 384 h 679"/>
              <a:gd name="T36" fmla="*/ 298 w 619"/>
              <a:gd name="T37" fmla="*/ 378 h 679"/>
              <a:gd name="T38" fmla="*/ 298 w 619"/>
              <a:gd name="T39" fmla="*/ 74 h 679"/>
              <a:gd name="T40" fmla="*/ 348 w 619"/>
              <a:gd name="T41" fmla="*/ 308 h 679"/>
              <a:gd name="T42" fmla="*/ 345 w 619"/>
              <a:gd name="T43" fmla="*/ 307 h 679"/>
              <a:gd name="T44" fmla="*/ 341 w 619"/>
              <a:gd name="T45" fmla="*/ 301 h 679"/>
              <a:gd name="T46" fmla="*/ 341 w 619"/>
              <a:gd name="T47" fmla="*/ 7 h 679"/>
              <a:gd name="T48" fmla="*/ 343 w 619"/>
              <a:gd name="T49" fmla="*/ 2 h 679"/>
              <a:gd name="T50" fmla="*/ 348 w 619"/>
              <a:gd name="T51" fmla="*/ 0 h 679"/>
              <a:gd name="T52" fmla="*/ 599 w 619"/>
              <a:gd name="T53" fmla="*/ 135 h 679"/>
              <a:gd name="T54" fmla="*/ 600 w 619"/>
              <a:gd name="T55" fmla="*/ 141 h 679"/>
              <a:gd name="T56" fmla="*/ 597 w 619"/>
              <a:gd name="T57" fmla="*/ 145 h 679"/>
              <a:gd name="T58" fmla="*/ 352 w 619"/>
              <a:gd name="T59" fmla="*/ 307 h 679"/>
              <a:gd name="T60" fmla="*/ 348 w 619"/>
              <a:gd name="T61" fmla="*/ 308 h 679"/>
              <a:gd name="T62" fmla="*/ 355 w 619"/>
              <a:gd name="T63" fmla="*/ 14 h 679"/>
              <a:gd name="T64" fmla="*/ 355 w 619"/>
              <a:gd name="T65" fmla="*/ 288 h 679"/>
              <a:gd name="T66" fmla="*/ 583 w 619"/>
              <a:gd name="T67" fmla="*/ 137 h 679"/>
              <a:gd name="T68" fmla="*/ 355 w 619"/>
              <a:gd name="T69" fmla="*/ 14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9" h="679">
                <a:moveTo>
                  <a:pt x="309" y="679"/>
                </a:moveTo>
                <a:cubicBezTo>
                  <a:pt x="139" y="679"/>
                  <a:pt x="0" y="540"/>
                  <a:pt x="0" y="369"/>
                </a:cubicBezTo>
                <a:cubicBezTo>
                  <a:pt x="0" y="201"/>
                  <a:pt x="136" y="62"/>
                  <a:pt x="304" y="60"/>
                </a:cubicBezTo>
                <a:cubicBezTo>
                  <a:pt x="306" y="60"/>
                  <a:pt x="308" y="60"/>
                  <a:pt x="309" y="62"/>
                </a:cubicBezTo>
                <a:cubicBezTo>
                  <a:pt x="311" y="63"/>
                  <a:pt x="312" y="65"/>
                  <a:pt x="312" y="67"/>
                </a:cubicBezTo>
                <a:cubicBezTo>
                  <a:pt x="312" y="365"/>
                  <a:pt x="312" y="365"/>
                  <a:pt x="312" y="365"/>
                </a:cubicBezTo>
                <a:cubicBezTo>
                  <a:pt x="561" y="201"/>
                  <a:pt x="561" y="201"/>
                  <a:pt x="561" y="201"/>
                </a:cubicBezTo>
                <a:cubicBezTo>
                  <a:pt x="563" y="200"/>
                  <a:pt x="564" y="200"/>
                  <a:pt x="566" y="200"/>
                </a:cubicBezTo>
                <a:cubicBezTo>
                  <a:pt x="568" y="201"/>
                  <a:pt x="570" y="202"/>
                  <a:pt x="571" y="203"/>
                </a:cubicBezTo>
                <a:cubicBezTo>
                  <a:pt x="602" y="253"/>
                  <a:pt x="619" y="310"/>
                  <a:pt x="619" y="369"/>
                </a:cubicBezTo>
                <a:cubicBezTo>
                  <a:pt x="619" y="540"/>
                  <a:pt x="480" y="679"/>
                  <a:pt x="309" y="679"/>
                </a:cubicBezTo>
                <a:close/>
                <a:moveTo>
                  <a:pt x="298" y="74"/>
                </a:moveTo>
                <a:cubicBezTo>
                  <a:pt x="140" y="80"/>
                  <a:pt x="14" y="211"/>
                  <a:pt x="14" y="369"/>
                </a:cubicBezTo>
                <a:cubicBezTo>
                  <a:pt x="14" y="532"/>
                  <a:pt x="146" y="665"/>
                  <a:pt x="309" y="665"/>
                </a:cubicBezTo>
                <a:cubicBezTo>
                  <a:pt x="472" y="665"/>
                  <a:pt x="605" y="532"/>
                  <a:pt x="605" y="369"/>
                </a:cubicBezTo>
                <a:cubicBezTo>
                  <a:pt x="605" y="315"/>
                  <a:pt x="590" y="263"/>
                  <a:pt x="563" y="217"/>
                </a:cubicBezTo>
                <a:cubicBezTo>
                  <a:pt x="308" y="384"/>
                  <a:pt x="308" y="384"/>
                  <a:pt x="308" y="384"/>
                </a:cubicBezTo>
                <a:cubicBezTo>
                  <a:pt x="306" y="386"/>
                  <a:pt x="304" y="386"/>
                  <a:pt x="301" y="384"/>
                </a:cubicBezTo>
                <a:cubicBezTo>
                  <a:pt x="299" y="383"/>
                  <a:pt x="298" y="381"/>
                  <a:pt x="298" y="378"/>
                </a:cubicBezTo>
                <a:lnTo>
                  <a:pt x="298" y="74"/>
                </a:lnTo>
                <a:close/>
                <a:moveTo>
                  <a:pt x="348" y="308"/>
                </a:moveTo>
                <a:cubicBezTo>
                  <a:pt x="347" y="308"/>
                  <a:pt x="346" y="307"/>
                  <a:pt x="345" y="307"/>
                </a:cubicBezTo>
                <a:cubicBezTo>
                  <a:pt x="342" y="306"/>
                  <a:pt x="341" y="303"/>
                  <a:pt x="341" y="301"/>
                </a:cubicBezTo>
                <a:cubicBezTo>
                  <a:pt x="341" y="7"/>
                  <a:pt x="341" y="7"/>
                  <a:pt x="341" y="7"/>
                </a:cubicBezTo>
                <a:cubicBezTo>
                  <a:pt x="341" y="5"/>
                  <a:pt x="342" y="3"/>
                  <a:pt x="343" y="2"/>
                </a:cubicBezTo>
                <a:cubicBezTo>
                  <a:pt x="344" y="1"/>
                  <a:pt x="346" y="0"/>
                  <a:pt x="348" y="0"/>
                </a:cubicBezTo>
                <a:cubicBezTo>
                  <a:pt x="449" y="2"/>
                  <a:pt x="542" y="52"/>
                  <a:pt x="599" y="135"/>
                </a:cubicBezTo>
                <a:cubicBezTo>
                  <a:pt x="600" y="137"/>
                  <a:pt x="600" y="139"/>
                  <a:pt x="600" y="141"/>
                </a:cubicBezTo>
                <a:cubicBezTo>
                  <a:pt x="600" y="143"/>
                  <a:pt x="599" y="144"/>
                  <a:pt x="597" y="145"/>
                </a:cubicBezTo>
                <a:cubicBezTo>
                  <a:pt x="352" y="307"/>
                  <a:pt x="352" y="307"/>
                  <a:pt x="352" y="307"/>
                </a:cubicBezTo>
                <a:cubicBezTo>
                  <a:pt x="351" y="307"/>
                  <a:pt x="349" y="308"/>
                  <a:pt x="348" y="308"/>
                </a:cubicBezTo>
                <a:close/>
                <a:moveTo>
                  <a:pt x="355" y="14"/>
                </a:moveTo>
                <a:cubicBezTo>
                  <a:pt x="355" y="288"/>
                  <a:pt x="355" y="288"/>
                  <a:pt x="355" y="288"/>
                </a:cubicBezTo>
                <a:cubicBezTo>
                  <a:pt x="583" y="137"/>
                  <a:pt x="583" y="137"/>
                  <a:pt x="583" y="137"/>
                </a:cubicBezTo>
                <a:cubicBezTo>
                  <a:pt x="530" y="63"/>
                  <a:pt x="446" y="18"/>
                  <a:pt x="355" y="14"/>
                </a:cubicBez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0" name="Freeform 40"/>
          <p:cNvSpPr>
            <a:spLocks noEditPoints="1"/>
          </p:cNvSpPr>
          <p:nvPr/>
        </p:nvSpPr>
        <p:spPr bwMode="auto">
          <a:xfrm>
            <a:off x="3614179" y="3030849"/>
            <a:ext cx="483032" cy="566885"/>
          </a:xfrm>
          <a:custGeom>
            <a:avLst/>
            <a:gdLst>
              <a:gd name="T0" fmla="*/ 372 w 419"/>
              <a:gd name="T1" fmla="*/ 188 h 491"/>
              <a:gd name="T2" fmla="*/ 379 w 419"/>
              <a:gd name="T3" fmla="*/ 158 h 491"/>
              <a:gd name="T4" fmla="*/ 338 w 419"/>
              <a:gd name="T5" fmla="*/ 55 h 491"/>
              <a:gd name="T6" fmla="*/ 0 w 419"/>
              <a:gd name="T7" fmla="*/ 167 h 491"/>
              <a:gd name="T8" fmla="*/ 80 w 419"/>
              <a:gd name="T9" fmla="*/ 310 h 491"/>
              <a:gd name="T10" fmla="*/ 74 w 419"/>
              <a:gd name="T11" fmla="*/ 460 h 491"/>
              <a:gd name="T12" fmla="*/ 256 w 419"/>
              <a:gd name="T13" fmla="*/ 484 h 491"/>
              <a:gd name="T14" fmla="*/ 262 w 419"/>
              <a:gd name="T15" fmla="*/ 396 h 491"/>
              <a:gd name="T16" fmla="*/ 347 w 419"/>
              <a:gd name="T17" fmla="*/ 413 h 491"/>
              <a:gd name="T18" fmla="*/ 379 w 419"/>
              <a:gd name="T19" fmla="*/ 364 h 491"/>
              <a:gd name="T20" fmla="*/ 384 w 419"/>
              <a:gd name="T21" fmla="*/ 348 h 491"/>
              <a:gd name="T22" fmla="*/ 386 w 419"/>
              <a:gd name="T23" fmla="*/ 330 h 491"/>
              <a:gd name="T24" fmla="*/ 390 w 419"/>
              <a:gd name="T25" fmla="*/ 305 h 491"/>
              <a:gd name="T26" fmla="*/ 390 w 419"/>
              <a:gd name="T27" fmla="*/ 294 h 491"/>
              <a:gd name="T28" fmla="*/ 419 w 419"/>
              <a:gd name="T29" fmla="*/ 272 h 491"/>
              <a:gd name="T30" fmla="*/ 405 w 419"/>
              <a:gd name="T31" fmla="*/ 281 h 491"/>
              <a:gd name="T32" fmla="*/ 381 w 419"/>
              <a:gd name="T33" fmla="*/ 290 h 491"/>
              <a:gd name="T34" fmla="*/ 382 w 419"/>
              <a:gd name="T35" fmla="*/ 310 h 491"/>
              <a:gd name="T36" fmla="*/ 377 w 419"/>
              <a:gd name="T37" fmla="*/ 325 h 491"/>
              <a:gd name="T38" fmla="*/ 378 w 419"/>
              <a:gd name="T39" fmla="*/ 338 h 491"/>
              <a:gd name="T40" fmla="*/ 369 w 419"/>
              <a:gd name="T41" fmla="*/ 357 h 491"/>
              <a:gd name="T42" fmla="*/ 369 w 419"/>
              <a:gd name="T43" fmla="*/ 389 h 491"/>
              <a:gd name="T44" fmla="*/ 345 w 419"/>
              <a:gd name="T45" fmla="*/ 404 h 491"/>
              <a:gd name="T46" fmla="*/ 256 w 419"/>
              <a:gd name="T47" fmla="*/ 387 h 491"/>
              <a:gd name="T48" fmla="*/ 83 w 419"/>
              <a:gd name="T49" fmla="*/ 454 h 491"/>
              <a:gd name="T50" fmla="*/ 68 w 419"/>
              <a:gd name="T51" fmla="*/ 282 h 491"/>
              <a:gd name="T52" fmla="*/ 47 w 419"/>
              <a:gd name="T53" fmla="*/ 56 h 491"/>
              <a:gd name="T54" fmla="*/ 331 w 419"/>
              <a:gd name="T55" fmla="*/ 61 h 491"/>
              <a:gd name="T56" fmla="*/ 370 w 419"/>
              <a:gd name="T57" fmla="*/ 158 h 491"/>
              <a:gd name="T58" fmla="*/ 363 w 419"/>
              <a:gd name="T59" fmla="*/ 189 h 491"/>
              <a:gd name="T60" fmla="*/ 409 w 419"/>
              <a:gd name="T61" fmla="*/ 273 h 491"/>
              <a:gd name="T62" fmla="*/ 283 w 419"/>
              <a:gd name="T63" fmla="*/ 74 h 491"/>
              <a:gd name="T64" fmla="*/ 52 w 419"/>
              <a:gd name="T65" fmla="*/ 163 h 491"/>
              <a:gd name="T66" fmla="*/ 96 w 419"/>
              <a:gd name="T67" fmla="*/ 249 h 491"/>
              <a:gd name="T68" fmla="*/ 160 w 419"/>
              <a:gd name="T69" fmla="*/ 240 h 491"/>
              <a:gd name="T70" fmla="*/ 200 w 419"/>
              <a:gd name="T71" fmla="*/ 201 h 491"/>
              <a:gd name="T72" fmla="*/ 240 w 419"/>
              <a:gd name="T73" fmla="*/ 179 h 491"/>
              <a:gd name="T74" fmla="*/ 321 w 419"/>
              <a:gd name="T75" fmla="*/ 137 h 491"/>
              <a:gd name="T76" fmla="*/ 260 w 419"/>
              <a:gd name="T77" fmla="*/ 170 h 491"/>
              <a:gd name="T78" fmla="*/ 232 w 419"/>
              <a:gd name="T79" fmla="*/ 173 h 491"/>
              <a:gd name="T80" fmla="*/ 195 w 419"/>
              <a:gd name="T81" fmla="*/ 189 h 491"/>
              <a:gd name="T82" fmla="*/ 189 w 419"/>
              <a:gd name="T83" fmla="*/ 196 h 491"/>
              <a:gd name="T84" fmla="*/ 156 w 419"/>
              <a:gd name="T85" fmla="*/ 231 h 491"/>
              <a:gd name="T86" fmla="*/ 132 w 419"/>
              <a:gd name="T87" fmla="*/ 257 h 491"/>
              <a:gd name="T88" fmla="*/ 89 w 419"/>
              <a:gd name="T89" fmla="*/ 214 h 491"/>
              <a:gd name="T90" fmla="*/ 61 w 419"/>
              <a:gd name="T91" fmla="*/ 163 h 491"/>
              <a:gd name="T92" fmla="*/ 277 w 419"/>
              <a:gd name="T93" fmla="*/ 82 h 491"/>
              <a:gd name="T94" fmla="*/ 260 w 419"/>
              <a:gd name="T95" fmla="*/ 17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19" h="491">
                <a:moveTo>
                  <a:pt x="407" y="250"/>
                </a:moveTo>
                <a:cubicBezTo>
                  <a:pt x="396" y="233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  <a:moveTo>
                  <a:pt x="283" y="74"/>
                </a:moveTo>
                <a:cubicBezTo>
                  <a:pt x="257" y="54"/>
                  <a:pt x="225" y="43"/>
                  <a:pt x="192" y="43"/>
                </a:cubicBezTo>
                <a:cubicBezTo>
                  <a:pt x="103" y="43"/>
                  <a:pt x="52" y="87"/>
                  <a:pt x="52" y="163"/>
                </a:cubicBezTo>
                <a:cubicBezTo>
                  <a:pt x="52" y="204"/>
                  <a:pt x="70" y="215"/>
                  <a:pt x="80" y="218"/>
                </a:cubicBezTo>
                <a:cubicBezTo>
                  <a:pt x="82" y="228"/>
                  <a:pt x="90" y="242"/>
                  <a:pt x="96" y="249"/>
                </a:cubicBezTo>
                <a:cubicBezTo>
                  <a:pt x="107" y="260"/>
                  <a:pt x="120" y="266"/>
                  <a:pt x="132" y="266"/>
                </a:cubicBezTo>
                <a:cubicBezTo>
                  <a:pt x="146" y="266"/>
                  <a:pt x="156" y="257"/>
                  <a:pt x="160" y="240"/>
                </a:cubicBezTo>
                <a:cubicBezTo>
                  <a:pt x="176" y="239"/>
                  <a:pt x="188" y="228"/>
                  <a:pt x="194" y="218"/>
                </a:cubicBezTo>
                <a:cubicBezTo>
                  <a:pt x="198" y="212"/>
                  <a:pt x="200" y="206"/>
                  <a:pt x="200" y="201"/>
                </a:cubicBezTo>
                <a:cubicBezTo>
                  <a:pt x="203" y="202"/>
                  <a:pt x="206" y="202"/>
                  <a:pt x="208" y="202"/>
                </a:cubicBezTo>
                <a:cubicBezTo>
                  <a:pt x="224" y="202"/>
                  <a:pt x="236" y="190"/>
                  <a:pt x="240" y="179"/>
                </a:cubicBezTo>
                <a:cubicBezTo>
                  <a:pt x="248" y="179"/>
                  <a:pt x="254" y="179"/>
                  <a:pt x="260" y="179"/>
                </a:cubicBezTo>
                <a:cubicBezTo>
                  <a:pt x="286" y="179"/>
                  <a:pt x="321" y="175"/>
                  <a:pt x="321" y="137"/>
                </a:cubicBezTo>
                <a:cubicBezTo>
                  <a:pt x="321" y="116"/>
                  <a:pt x="307" y="93"/>
                  <a:pt x="283" y="74"/>
                </a:cubicBezTo>
                <a:close/>
                <a:moveTo>
                  <a:pt x="260" y="170"/>
                </a:moveTo>
                <a:cubicBezTo>
                  <a:pt x="254" y="170"/>
                  <a:pt x="246" y="170"/>
                  <a:pt x="237" y="169"/>
                </a:cubicBezTo>
                <a:cubicBezTo>
                  <a:pt x="234" y="169"/>
                  <a:pt x="232" y="171"/>
                  <a:pt x="232" y="173"/>
                </a:cubicBezTo>
                <a:cubicBezTo>
                  <a:pt x="231" y="181"/>
                  <a:pt x="222" y="192"/>
                  <a:pt x="208" y="192"/>
                </a:cubicBezTo>
                <a:cubicBezTo>
                  <a:pt x="204" y="192"/>
                  <a:pt x="200" y="191"/>
                  <a:pt x="195" y="189"/>
                </a:cubicBezTo>
                <a:cubicBezTo>
                  <a:pt x="194" y="189"/>
                  <a:pt x="191" y="189"/>
                  <a:pt x="190" y="190"/>
                </a:cubicBezTo>
                <a:cubicBezTo>
                  <a:pt x="189" y="192"/>
                  <a:pt x="188" y="194"/>
                  <a:pt x="189" y="196"/>
                </a:cubicBezTo>
                <a:cubicBezTo>
                  <a:pt x="191" y="200"/>
                  <a:pt x="190" y="206"/>
                  <a:pt x="186" y="213"/>
                </a:cubicBezTo>
                <a:cubicBezTo>
                  <a:pt x="180" y="222"/>
                  <a:pt x="169" y="231"/>
                  <a:pt x="156" y="231"/>
                </a:cubicBezTo>
                <a:cubicBezTo>
                  <a:pt x="154" y="231"/>
                  <a:pt x="152" y="233"/>
                  <a:pt x="152" y="235"/>
                </a:cubicBezTo>
                <a:cubicBezTo>
                  <a:pt x="150" y="245"/>
                  <a:pt x="145" y="257"/>
                  <a:pt x="132" y="257"/>
                </a:cubicBezTo>
                <a:cubicBezTo>
                  <a:pt x="123" y="257"/>
                  <a:pt x="112" y="251"/>
                  <a:pt x="103" y="242"/>
                </a:cubicBezTo>
                <a:cubicBezTo>
                  <a:pt x="97" y="236"/>
                  <a:pt x="89" y="221"/>
                  <a:pt x="89" y="214"/>
                </a:cubicBezTo>
                <a:cubicBezTo>
                  <a:pt x="89" y="211"/>
                  <a:pt x="87" y="209"/>
                  <a:pt x="85" y="209"/>
                </a:cubicBezTo>
                <a:cubicBezTo>
                  <a:pt x="80" y="208"/>
                  <a:pt x="61" y="203"/>
                  <a:pt x="61" y="163"/>
                </a:cubicBezTo>
                <a:cubicBezTo>
                  <a:pt x="61" y="122"/>
                  <a:pt x="78" y="53"/>
                  <a:pt x="192" y="53"/>
                </a:cubicBezTo>
                <a:cubicBezTo>
                  <a:pt x="223" y="53"/>
                  <a:pt x="253" y="63"/>
                  <a:pt x="277" y="82"/>
                </a:cubicBezTo>
                <a:cubicBezTo>
                  <a:pt x="299" y="98"/>
                  <a:pt x="312" y="119"/>
                  <a:pt x="312" y="137"/>
                </a:cubicBezTo>
                <a:cubicBezTo>
                  <a:pt x="312" y="160"/>
                  <a:pt x="297" y="170"/>
                  <a:pt x="260" y="170"/>
                </a:cubicBezTo>
                <a:close/>
              </a:path>
            </a:pathLst>
          </a:custGeom>
          <a:solidFill>
            <a:srgbClr val="FFFFFF"/>
          </a:solidFill>
          <a:ln w="12700" cmpd="sng">
            <a:solidFill>
              <a:srgbClr val="FFFFFF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2" name="Freeform 29"/>
          <p:cNvSpPr>
            <a:spLocks noEditPoints="1"/>
          </p:cNvSpPr>
          <p:nvPr/>
        </p:nvSpPr>
        <p:spPr bwMode="auto">
          <a:xfrm>
            <a:off x="6150779" y="1650668"/>
            <a:ext cx="451553" cy="420277"/>
          </a:xfrm>
          <a:custGeom>
            <a:avLst/>
            <a:gdLst>
              <a:gd name="T0" fmla="*/ 365 w 391"/>
              <a:gd name="T1" fmla="*/ 0 h 364"/>
              <a:gd name="T2" fmla="*/ 26 w 391"/>
              <a:gd name="T3" fmla="*/ 0 h 364"/>
              <a:gd name="T4" fmla="*/ 0 w 391"/>
              <a:gd name="T5" fmla="*/ 26 h 364"/>
              <a:gd name="T6" fmla="*/ 0 w 391"/>
              <a:gd name="T7" fmla="*/ 282 h 364"/>
              <a:gd name="T8" fmla="*/ 26 w 391"/>
              <a:gd name="T9" fmla="*/ 308 h 364"/>
              <a:gd name="T10" fmla="*/ 152 w 391"/>
              <a:gd name="T11" fmla="*/ 308 h 364"/>
              <a:gd name="T12" fmla="*/ 137 w 391"/>
              <a:gd name="T13" fmla="*/ 355 h 364"/>
              <a:gd name="T14" fmla="*/ 92 w 391"/>
              <a:gd name="T15" fmla="*/ 355 h 364"/>
              <a:gd name="T16" fmla="*/ 87 w 391"/>
              <a:gd name="T17" fmla="*/ 360 h 364"/>
              <a:gd name="T18" fmla="*/ 92 w 391"/>
              <a:gd name="T19" fmla="*/ 364 h 364"/>
              <a:gd name="T20" fmla="*/ 299 w 391"/>
              <a:gd name="T21" fmla="*/ 364 h 364"/>
              <a:gd name="T22" fmla="*/ 304 w 391"/>
              <a:gd name="T23" fmla="*/ 360 h 364"/>
              <a:gd name="T24" fmla="*/ 299 w 391"/>
              <a:gd name="T25" fmla="*/ 355 h 364"/>
              <a:gd name="T26" fmla="*/ 254 w 391"/>
              <a:gd name="T27" fmla="*/ 355 h 364"/>
              <a:gd name="T28" fmla="*/ 239 w 391"/>
              <a:gd name="T29" fmla="*/ 308 h 364"/>
              <a:gd name="T30" fmla="*/ 365 w 391"/>
              <a:gd name="T31" fmla="*/ 308 h 364"/>
              <a:gd name="T32" fmla="*/ 391 w 391"/>
              <a:gd name="T33" fmla="*/ 282 h 364"/>
              <a:gd name="T34" fmla="*/ 391 w 391"/>
              <a:gd name="T35" fmla="*/ 26 h 364"/>
              <a:gd name="T36" fmla="*/ 365 w 391"/>
              <a:gd name="T37" fmla="*/ 0 h 364"/>
              <a:gd name="T38" fmla="*/ 244 w 391"/>
              <a:gd name="T39" fmla="*/ 355 h 364"/>
              <a:gd name="T40" fmla="*/ 147 w 391"/>
              <a:gd name="T41" fmla="*/ 355 h 364"/>
              <a:gd name="T42" fmla="*/ 161 w 391"/>
              <a:gd name="T43" fmla="*/ 308 h 364"/>
              <a:gd name="T44" fmla="*/ 229 w 391"/>
              <a:gd name="T45" fmla="*/ 308 h 364"/>
              <a:gd name="T46" fmla="*/ 244 w 391"/>
              <a:gd name="T47" fmla="*/ 355 h 364"/>
              <a:gd name="T48" fmla="*/ 382 w 391"/>
              <a:gd name="T49" fmla="*/ 282 h 364"/>
              <a:gd name="T50" fmla="*/ 365 w 391"/>
              <a:gd name="T51" fmla="*/ 299 h 364"/>
              <a:gd name="T52" fmla="*/ 26 w 391"/>
              <a:gd name="T53" fmla="*/ 299 h 364"/>
              <a:gd name="T54" fmla="*/ 9 w 391"/>
              <a:gd name="T55" fmla="*/ 282 h 364"/>
              <a:gd name="T56" fmla="*/ 9 w 391"/>
              <a:gd name="T57" fmla="*/ 26 h 364"/>
              <a:gd name="T58" fmla="*/ 26 w 391"/>
              <a:gd name="T59" fmla="*/ 10 h 364"/>
              <a:gd name="T60" fmla="*/ 365 w 391"/>
              <a:gd name="T61" fmla="*/ 10 h 364"/>
              <a:gd name="T62" fmla="*/ 382 w 391"/>
              <a:gd name="T63" fmla="*/ 26 h 364"/>
              <a:gd name="T64" fmla="*/ 382 w 391"/>
              <a:gd name="T65" fmla="*/ 282 h 364"/>
              <a:gd name="T66" fmla="*/ 347 w 391"/>
              <a:gd name="T67" fmla="*/ 38 h 364"/>
              <a:gd name="T68" fmla="*/ 44 w 391"/>
              <a:gd name="T69" fmla="*/ 38 h 364"/>
              <a:gd name="T70" fmla="*/ 39 w 391"/>
              <a:gd name="T71" fmla="*/ 43 h 364"/>
              <a:gd name="T72" fmla="*/ 39 w 391"/>
              <a:gd name="T73" fmla="*/ 229 h 364"/>
              <a:gd name="T74" fmla="*/ 44 w 391"/>
              <a:gd name="T75" fmla="*/ 234 h 364"/>
              <a:gd name="T76" fmla="*/ 347 w 391"/>
              <a:gd name="T77" fmla="*/ 234 h 364"/>
              <a:gd name="T78" fmla="*/ 352 w 391"/>
              <a:gd name="T79" fmla="*/ 229 h 364"/>
              <a:gd name="T80" fmla="*/ 352 w 391"/>
              <a:gd name="T81" fmla="*/ 43 h 364"/>
              <a:gd name="T82" fmla="*/ 347 w 391"/>
              <a:gd name="T83" fmla="*/ 38 h 364"/>
              <a:gd name="T84" fmla="*/ 343 w 391"/>
              <a:gd name="T85" fmla="*/ 225 h 364"/>
              <a:gd name="T86" fmla="*/ 48 w 391"/>
              <a:gd name="T87" fmla="*/ 225 h 364"/>
              <a:gd name="T88" fmla="*/ 48 w 391"/>
              <a:gd name="T89" fmla="*/ 47 h 364"/>
              <a:gd name="T90" fmla="*/ 343 w 391"/>
              <a:gd name="T91" fmla="*/ 47 h 364"/>
              <a:gd name="T92" fmla="*/ 343 w 391"/>
              <a:gd name="T93" fmla="*/ 225 h 364"/>
              <a:gd name="T94" fmla="*/ 195 w 391"/>
              <a:gd name="T95" fmla="*/ 252 h 364"/>
              <a:gd name="T96" fmla="*/ 178 w 391"/>
              <a:gd name="T97" fmla="*/ 270 h 364"/>
              <a:gd name="T98" fmla="*/ 195 w 391"/>
              <a:gd name="T99" fmla="*/ 288 h 364"/>
              <a:gd name="T100" fmla="*/ 213 w 391"/>
              <a:gd name="T101" fmla="*/ 270 h 364"/>
              <a:gd name="T102" fmla="*/ 195 w 391"/>
              <a:gd name="T103" fmla="*/ 252 h 364"/>
              <a:gd name="T104" fmla="*/ 195 w 391"/>
              <a:gd name="T105" fmla="*/ 278 h 364"/>
              <a:gd name="T106" fmla="*/ 187 w 391"/>
              <a:gd name="T107" fmla="*/ 270 h 364"/>
              <a:gd name="T108" fmla="*/ 195 w 391"/>
              <a:gd name="T109" fmla="*/ 261 h 364"/>
              <a:gd name="T110" fmla="*/ 204 w 391"/>
              <a:gd name="T111" fmla="*/ 270 h 364"/>
              <a:gd name="T112" fmla="*/ 195 w 391"/>
              <a:gd name="T113" fmla="*/ 278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1" h="364">
                <a:moveTo>
                  <a:pt x="365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7"/>
                  <a:pt x="12" y="308"/>
                  <a:pt x="26" y="308"/>
                </a:cubicBezTo>
                <a:cubicBezTo>
                  <a:pt x="152" y="308"/>
                  <a:pt x="152" y="308"/>
                  <a:pt x="152" y="308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92" y="355"/>
                  <a:pt x="92" y="355"/>
                  <a:pt x="92" y="355"/>
                </a:cubicBezTo>
                <a:cubicBezTo>
                  <a:pt x="89" y="355"/>
                  <a:pt x="87" y="357"/>
                  <a:pt x="87" y="360"/>
                </a:cubicBezTo>
                <a:cubicBezTo>
                  <a:pt x="87" y="362"/>
                  <a:pt x="89" y="364"/>
                  <a:pt x="92" y="364"/>
                </a:cubicBezTo>
                <a:cubicBezTo>
                  <a:pt x="299" y="364"/>
                  <a:pt x="299" y="364"/>
                  <a:pt x="299" y="364"/>
                </a:cubicBezTo>
                <a:cubicBezTo>
                  <a:pt x="302" y="364"/>
                  <a:pt x="304" y="362"/>
                  <a:pt x="304" y="360"/>
                </a:cubicBezTo>
                <a:cubicBezTo>
                  <a:pt x="304" y="357"/>
                  <a:pt x="302" y="355"/>
                  <a:pt x="299" y="355"/>
                </a:cubicBezTo>
                <a:cubicBezTo>
                  <a:pt x="254" y="355"/>
                  <a:pt x="254" y="355"/>
                  <a:pt x="254" y="355"/>
                </a:cubicBezTo>
                <a:cubicBezTo>
                  <a:pt x="239" y="308"/>
                  <a:pt x="239" y="308"/>
                  <a:pt x="239" y="308"/>
                </a:cubicBezTo>
                <a:cubicBezTo>
                  <a:pt x="365" y="308"/>
                  <a:pt x="365" y="308"/>
                  <a:pt x="365" y="308"/>
                </a:cubicBezTo>
                <a:cubicBezTo>
                  <a:pt x="379" y="308"/>
                  <a:pt x="391" y="297"/>
                  <a:pt x="391" y="282"/>
                </a:cubicBezTo>
                <a:cubicBezTo>
                  <a:pt x="391" y="26"/>
                  <a:pt x="391" y="26"/>
                  <a:pt x="391" y="26"/>
                </a:cubicBezTo>
                <a:cubicBezTo>
                  <a:pt x="391" y="12"/>
                  <a:pt x="379" y="0"/>
                  <a:pt x="365" y="0"/>
                </a:cubicBezTo>
                <a:close/>
                <a:moveTo>
                  <a:pt x="244" y="355"/>
                </a:moveTo>
                <a:cubicBezTo>
                  <a:pt x="147" y="355"/>
                  <a:pt x="147" y="355"/>
                  <a:pt x="147" y="355"/>
                </a:cubicBezTo>
                <a:cubicBezTo>
                  <a:pt x="161" y="308"/>
                  <a:pt x="161" y="308"/>
                  <a:pt x="161" y="308"/>
                </a:cubicBezTo>
                <a:cubicBezTo>
                  <a:pt x="229" y="308"/>
                  <a:pt x="229" y="308"/>
                  <a:pt x="229" y="308"/>
                </a:cubicBezTo>
                <a:lnTo>
                  <a:pt x="244" y="355"/>
                </a:lnTo>
                <a:close/>
                <a:moveTo>
                  <a:pt x="382" y="282"/>
                </a:moveTo>
                <a:cubicBezTo>
                  <a:pt x="382" y="291"/>
                  <a:pt x="374" y="299"/>
                  <a:pt x="365" y="299"/>
                </a:cubicBezTo>
                <a:cubicBezTo>
                  <a:pt x="26" y="299"/>
                  <a:pt x="26" y="299"/>
                  <a:pt x="26" y="299"/>
                </a:cubicBezTo>
                <a:cubicBezTo>
                  <a:pt x="17" y="299"/>
                  <a:pt x="9" y="291"/>
                  <a:pt x="9" y="282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17"/>
                  <a:pt x="17" y="10"/>
                  <a:pt x="26" y="10"/>
                </a:cubicBezTo>
                <a:cubicBezTo>
                  <a:pt x="365" y="10"/>
                  <a:pt x="365" y="10"/>
                  <a:pt x="365" y="10"/>
                </a:cubicBezTo>
                <a:cubicBezTo>
                  <a:pt x="374" y="10"/>
                  <a:pt x="382" y="17"/>
                  <a:pt x="382" y="26"/>
                </a:cubicBezTo>
                <a:lnTo>
                  <a:pt x="382" y="282"/>
                </a:lnTo>
                <a:close/>
                <a:moveTo>
                  <a:pt x="347" y="38"/>
                </a:moveTo>
                <a:cubicBezTo>
                  <a:pt x="44" y="38"/>
                  <a:pt x="44" y="38"/>
                  <a:pt x="44" y="38"/>
                </a:cubicBezTo>
                <a:cubicBezTo>
                  <a:pt x="41" y="38"/>
                  <a:pt x="39" y="40"/>
                  <a:pt x="39" y="43"/>
                </a:cubicBezTo>
                <a:cubicBezTo>
                  <a:pt x="39" y="229"/>
                  <a:pt x="39" y="229"/>
                  <a:pt x="39" y="229"/>
                </a:cubicBezTo>
                <a:cubicBezTo>
                  <a:pt x="39" y="232"/>
                  <a:pt x="41" y="234"/>
                  <a:pt x="44" y="234"/>
                </a:cubicBezTo>
                <a:cubicBezTo>
                  <a:pt x="347" y="234"/>
                  <a:pt x="347" y="234"/>
                  <a:pt x="347" y="234"/>
                </a:cubicBezTo>
                <a:cubicBezTo>
                  <a:pt x="350" y="234"/>
                  <a:pt x="352" y="232"/>
                  <a:pt x="352" y="229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52" y="40"/>
                  <a:pt x="350" y="38"/>
                  <a:pt x="347" y="38"/>
                </a:cubicBezTo>
                <a:close/>
                <a:moveTo>
                  <a:pt x="343" y="225"/>
                </a:moveTo>
                <a:cubicBezTo>
                  <a:pt x="48" y="225"/>
                  <a:pt x="48" y="225"/>
                  <a:pt x="48" y="225"/>
                </a:cubicBezTo>
                <a:cubicBezTo>
                  <a:pt x="48" y="47"/>
                  <a:pt x="48" y="47"/>
                  <a:pt x="48" y="47"/>
                </a:cubicBezTo>
                <a:cubicBezTo>
                  <a:pt x="343" y="47"/>
                  <a:pt x="343" y="47"/>
                  <a:pt x="343" y="47"/>
                </a:cubicBezTo>
                <a:lnTo>
                  <a:pt x="343" y="225"/>
                </a:lnTo>
                <a:close/>
                <a:moveTo>
                  <a:pt x="195" y="252"/>
                </a:moveTo>
                <a:cubicBezTo>
                  <a:pt x="186" y="252"/>
                  <a:pt x="178" y="260"/>
                  <a:pt x="178" y="270"/>
                </a:cubicBezTo>
                <a:cubicBezTo>
                  <a:pt x="178" y="280"/>
                  <a:pt x="186" y="288"/>
                  <a:pt x="195" y="288"/>
                </a:cubicBezTo>
                <a:cubicBezTo>
                  <a:pt x="205" y="288"/>
                  <a:pt x="213" y="280"/>
                  <a:pt x="213" y="270"/>
                </a:cubicBezTo>
                <a:cubicBezTo>
                  <a:pt x="213" y="260"/>
                  <a:pt x="205" y="252"/>
                  <a:pt x="195" y="252"/>
                </a:cubicBezTo>
                <a:close/>
                <a:moveTo>
                  <a:pt x="195" y="278"/>
                </a:moveTo>
                <a:cubicBezTo>
                  <a:pt x="191" y="278"/>
                  <a:pt x="187" y="274"/>
                  <a:pt x="187" y="270"/>
                </a:cubicBezTo>
                <a:cubicBezTo>
                  <a:pt x="187" y="265"/>
                  <a:pt x="191" y="261"/>
                  <a:pt x="195" y="261"/>
                </a:cubicBezTo>
                <a:cubicBezTo>
                  <a:pt x="200" y="261"/>
                  <a:pt x="204" y="265"/>
                  <a:pt x="204" y="270"/>
                </a:cubicBezTo>
                <a:cubicBezTo>
                  <a:pt x="204" y="274"/>
                  <a:pt x="200" y="278"/>
                  <a:pt x="195" y="278"/>
                </a:cubicBezTo>
                <a:close/>
              </a:path>
            </a:pathLst>
          </a:custGeom>
          <a:solidFill>
            <a:srgbClr val="FFFFFF"/>
          </a:solidFill>
          <a:ln w="12700" cmpd="sng">
            <a:solidFill>
              <a:srgbClr val="FFFFFF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6" name="Rectangle 68">
            <a:extLst>
              <a:ext uri="{FF2B5EF4-FFF2-40B4-BE49-F238E27FC236}">
                <a16:creationId xmlns:a16="http://schemas.microsoft.com/office/drawing/2014/main" id="{FD922E1A-AC4B-DE42-A934-463B712D6920}"/>
              </a:ext>
            </a:extLst>
          </p:cNvPr>
          <p:cNvSpPr/>
          <p:nvPr/>
        </p:nvSpPr>
        <p:spPr>
          <a:xfrm>
            <a:off x="5768512" y="5207396"/>
            <a:ext cx="3092658" cy="859210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00" dirty="0">
                <a:solidFill>
                  <a:schemeClr val="accent1"/>
                </a:solidFill>
              </a:rPr>
              <a:t>We apply advanced techniques to business problems: </a:t>
            </a:r>
            <a:r>
              <a:rPr lang="en-US" sz="1400" dirty="0" err="1">
                <a:solidFill>
                  <a:schemeClr val="accent1"/>
                </a:solidFill>
              </a:rPr>
              <a:t>bayesian</a:t>
            </a:r>
            <a:r>
              <a:rPr lang="en-US" sz="1400" dirty="0">
                <a:solidFill>
                  <a:schemeClr val="accent1"/>
                </a:solidFill>
              </a:rPr>
              <a:t> networks, MCMC simulations and deep learning neural networks.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3A623190-D900-8846-BC46-1237F0B260EA}"/>
              </a:ext>
            </a:extLst>
          </p:cNvPr>
          <p:cNvSpPr/>
          <p:nvPr/>
        </p:nvSpPr>
        <p:spPr>
          <a:xfrm>
            <a:off x="350488" y="2183025"/>
            <a:ext cx="2818880" cy="667490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00" dirty="0">
                <a:solidFill>
                  <a:schemeClr val="accent1"/>
                </a:solidFill>
              </a:rPr>
              <a:t>Our solutions are based on open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source technologies: R, Python,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Scala, Apache Spark, etc.</a:t>
            </a:r>
          </a:p>
        </p:txBody>
      </p:sp>
    </p:spTree>
    <p:extLst>
      <p:ext uri="{BB962C8B-B14F-4D97-AF65-F5344CB8AC3E}">
        <p14:creationId xmlns:p14="http://schemas.microsoft.com/office/powerpoint/2010/main" val="6868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8" grpId="0"/>
      <p:bldP spid="98" grpId="0" animBg="1"/>
      <p:bldP spid="66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1"/>
          <p:cNvSpPr txBox="1">
            <a:spLocks/>
          </p:cNvSpPr>
          <p:nvPr/>
        </p:nvSpPr>
        <p:spPr bwMode="gray">
          <a:xfrm>
            <a:off x="871690" y="410035"/>
            <a:ext cx="7314962" cy="9554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0" kern="1200" cap="all" spc="40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accent4"/>
                </a:solidFill>
                <a:latin typeface="Arial" panose="020B0604020202020204" pitchFamily="34" charset="0"/>
              </a:rPr>
              <a:t>DATA SCIENCE PROJECTS</a:t>
            </a:r>
            <a:endParaRPr lang="en-US" sz="20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A9BC-F86E-0749-B2F5-446C47E9825D}" type="slidenum">
              <a:rPr lang="it-IT" smtClean="0">
                <a:solidFill>
                  <a:srgbClr val="3A8AA5"/>
                </a:solidFill>
              </a:rPr>
              <a:pPr/>
              <a:t>4</a:t>
            </a:fld>
            <a:endParaRPr lang="it-IT" dirty="0">
              <a:solidFill>
                <a:srgbClr val="3A8AA5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904621-29F3-564B-A1A8-F8B25CFFDE0C}"/>
              </a:ext>
            </a:extLst>
          </p:cNvPr>
          <p:cNvGrpSpPr/>
          <p:nvPr/>
        </p:nvGrpSpPr>
        <p:grpSpPr>
          <a:xfrm>
            <a:off x="5329778" y="2325457"/>
            <a:ext cx="3311426" cy="1453955"/>
            <a:chOff x="3374549" y="1359999"/>
            <a:chExt cx="3311426" cy="1453955"/>
          </a:xfrm>
        </p:grpSpPr>
        <p:pic>
          <p:nvPicPr>
            <p:cNvPr id="5" name="Picture 4" descr="iau6xt4tcle1myt8dw3f.png">
              <a:extLst>
                <a:ext uri="{FF2B5EF4-FFF2-40B4-BE49-F238E27FC236}">
                  <a16:creationId xmlns:a16="http://schemas.microsoft.com/office/drawing/2014/main" id="{188D523D-53F1-D647-A624-23A749ACB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7969" y="1359999"/>
              <a:ext cx="1368006" cy="1026005"/>
            </a:xfrm>
            <a:prstGeom prst="rect">
              <a:avLst/>
            </a:prstGeom>
          </p:spPr>
        </p:pic>
        <p:pic>
          <p:nvPicPr>
            <p:cNvPr id="7" name="Picture 6" descr="elettrocardiogramma.jpg">
              <a:extLst>
                <a:ext uri="{FF2B5EF4-FFF2-40B4-BE49-F238E27FC236}">
                  <a16:creationId xmlns:a16="http://schemas.microsoft.com/office/drawing/2014/main" id="{5E9637BC-CCCA-C24C-A771-71950A520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7523" y="2401940"/>
              <a:ext cx="985010" cy="40208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21EC541-8393-6745-9F17-AD47A8A4C239}"/>
                </a:ext>
              </a:extLst>
            </p:cNvPr>
            <p:cNvSpPr txBox="1"/>
            <p:nvPr/>
          </p:nvSpPr>
          <p:spPr>
            <a:xfrm>
              <a:off x="3374549" y="1428959"/>
              <a:ext cx="176522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it-IT" sz="1400" dirty="0">
                  <a:solidFill>
                    <a:schemeClr val="accent1"/>
                  </a:solidFill>
                </a:rPr>
                <a:t>Using </a:t>
              </a:r>
              <a:r>
                <a:rPr lang="it-IT" sz="1400" dirty="0" err="1">
                  <a:solidFill>
                    <a:schemeClr val="accent1"/>
                  </a:solidFill>
                </a:rPr>
                <a:t>smartphone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>
                  <a:solidFill>
                    <a:schemeClr val="accent1"/>
                  </a:solidFill>
                </a:rPr>
                <a:t>camera + </a:t>
              </a:r>
              <a:r>
                <a:rPr lang="it-IT" sz="1400" dirty="0" err="1">
                  <a:solidFill>
                    <a:schemeClr val="accent1"/>
                  </a:solidFill>
                </a:rPr>
                <a:t>advanced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 err="1">
                  <a:solidFill>
                    <a:schemeClr val="accent1"/>
                  </a:solidFill>
                </a:rPr>
                <a:t>signal</a:t>
              </a:r>
              <a:r>
                <a:rPr lang="it-IT" sz="1400" dirty="0">
                  <a:solidFill>
                    <a:schemeClr val="accent1"/>
                  </a:solidFill>
                </a:rPr>
                <a:t> </a:t>
              </a:r>
              <a:r>
                <a:rPr lang="it-IT" sz="1400" dirty="0" err="1">
                  <a:solidFill>
                    <a:schemeClr val="accent1"/>
                  </a:solidFill>
                </a:rPr>
                <a:t>filters</a:t>
              </a:r>
              <a:r>
                <a:rPr lang="it-IT" sz="1400" dirty="0">
                  <a:solidFill>
                    <a:schemeClr val="accent1"/>
                  </a:solidFill>
                </a:rPr>
                <a:t> + </a:t>
              </a:r>
              <a:r>
                <a:rPr lang="it-IT" sz="1400" dirty="0" err="1">
                  <a:solidFill>
                    <a:schemeClr val="accent1"/>
                  </a:solidFill>
                </a:rPr>
                <a:t>deep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 err="1">
                  <a:solidFill>
                    <a:schemeClr val="accent1"/>
                  </a:solidFill>
                </a:rPr>
                <a:t>learning</a:t>
              </a:r>
              <a:r>
                <a:rPr lang="it-IT" sz="1400" dirty="0">
                  <a:solidFill>
                    <a:schemeClr val="accent1"/>
                  </a:solidFill>
                </a:rPr>
                <a:t> network to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 err="1">
                  <a:solidFill>
                    <a:schemeClr val="accent1"/>
                  </a:solidFill>
                </a:rPr>
                <a:t>reconstruct</a:t>
              </a:r>
              <a:r>
                <a:rPr lang="it-IT" sz="1400" dirty="0">
                  <a:solidFill>
                    <a:schemeClr val="accent1"/>
                  </a:solidFill>
                </a:rPr>
                <a:t> ECG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>
                  <a:solidFill>
                    <a:schemeClr val="accent1"/>
                  </a:solidFill>
                </a:rPr>
                <a:t>and spot </a:t>
              </a:r>
              <a:r>
                <a:rPr lang="it-IT" sz="1400" dirty="0" err="1">
                  <a:solidFill>
                    <a:schemeClr val="accent1"/>
                  </a:solidFill>
                </a:rPr>
                <a:t>arrhythmia</a:t>
              </a:r>
              <a:endParaRPr lang="it-IT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241F008-C1F0-0E4E-A587-8F41B9303438}"/>
              </a:ext>
            </a:extLst>
          </p:cNvPr>
          <p:cNvGrpSpPr/>
          <p:nvPr/>
        </p:nvGrpSpPr>
        <p:grpSpPr>
          <a:xfrm>
            <a:off x="433401" y="3561024"/>
            <a:ext cx="4167621" cy="1583821"/>
            <a:chOff x="871690" y="2679614"/>
            <a:chExt cx="4051063" cy="1583821"/>
          </a:xfrm>
        </p:grpSpPr>
        <p:pic>
          <p:nvPicPr>
            <p:cNvPr id="9" name="Picture 3" descr="prev02.png">
              <a:extLst>
                <a:ext uri="{FF2B5EF4-FFF2-40B4-BE49-F238E27FC236}">
                  <a16:creationId xmlns:a16="http://schemas.microsoft.com/office/drawing/2014/main" id="{3AFD6F09-CC39-3041-BF90-869A0BDDE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748" y="3595950"/>
              <a:ext cx="1151938" cy="66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http://4.bp.blogspot.com/-wu_h13bwLbs/Vc07R1CF91I/AAAAAAAAAsk/ecM8PWjXuTI/s1600/JOHN%2BDOE%2BPORTADA.jpg">
              <a:extLst>
                <a:ext uri="{FF2B5EF4-FFF2-40B4-BE49-F238E27FC236}">
                  <a16:creationId xmlns:a16="http://schemas.microsoft.com/office/drawing/2014/main" id="{0B92716B-49BD-C24D-95DA-A740F2739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780" y="3038423"/>
              <a:ext cx="544143" cy="50523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imgres.jpg">
              <a:extLst>
                <a:ext uri="{FF2B5EF4-FFF2-40B4-BE49-F238E27FC236}">
                  <a16:creationId xmlns:a16="http://schemas.microsoft.com/office/drawing/2014/main" id="{F44ECFF3-B207-B041-913B-70EE9C66B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494" y="3476617"/>
              <a:ext cx="992843" cy="590247"/>
            </a:xfrm>
            <a:prstGeom prst="rect">
              <a:avLst/>
            </a:prstGeom>
          </p:spPr>
        </p:pic>
        <p:pic>
          <p:nvPicPr>
            <p:cNvPr id="13" name="Picture 12" descr="Tower-Computer-Case.png">
              <a:extLst>
                <a:ext uri="{FF2B5EF4-FFF2-40B4-BE49-F238E27FC236}">
                  <a16:creationId xmlns:a16="http://schemas.microsoft.com/office/drawing/2014/main" id="{7AB94F09-A25E-0145-9386-71628896F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54" y="2679614"/>
              <a:ext cx="734622" cy="734622"/>
            </a:xfrm>
            <a:prstGeom prst="rect">
              <a:avLst/>
            </a:prstGeom>
          </p:spPr>
        </p:pic>
        <p:pic>
          <p:nvPicPr>
            <p:cNvPr id="14" name="Picture 13" descr="imgres.jpg">
              <a:extLst>
                <a:ext uri="{FF2B5EF4-FFF2-40B4-BE49-F238E27FC236}">
                  <a16:creationId xmlns:a16="http://schemas.microsoft.com/office/drawing/2014/main" id="{8358D141-3DFB-2B4B-B9CB-358A18DA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90" y="2878436"/>
              <a:ext cx="472723" cy="35408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B829F2-D99C-1145-912D-CFFD30EF9698}"/>
                </a:ext>
              </a:extLst>
            </p:cNvPr>
            <p:cNvSpPr txBox="1"/>
            <p:nvPr/>
          </p:nvSpPr>
          <p:spPr>
            <a:xfrm>
              <a:off x="2836926" y="2784666"/>
              <a:ext cx="208582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it-IT" sz="1400" dirty="0">
                  <a:solidFill>
                    <a:schemeClr val="accent1"/>
                  </a:solidFill>
                </a:rPr>
                <a:t>Using </a:t>
              </a:r>
              <a:r>
                <a:rPr lang="it-IT" sz="1400" dirty="0" err="1">
                  <a:solidFill>
                    <a:schemeClr val="accent1"/>
                  </a:solidFill>
                </a:rPr>
                <a:t>bayesian</a:t>
              </a:r>
              <a:r>
                <a:rPr lang="it-IT" sz="1400" dirty="0">
                  <a:solidFill>
                    <a:schemeClr val="accent1"/>
                  </a:solidFill>
                </a:rPr>
                <a:t> network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>
                  <a:solidFill>
                    <a:schemeClr val="accent1"/>
                  </a:solidFill>
                </a:rPr>
                <a:t>for </a:t>
              </a:r>
              <a:r>
                <a:rPr lang="it-IT" sz="1400" dirty="0" err="1">
                  <a:solidFill>
                    <a:schemeClr val="accent1"/>
                  </a:solidFill>
                </a:rPr>
                <a:t>profiling</a:t>
              </a:r>
              <a:r>
                <a:rPr lang="it-IT" sz="1400" dirty="0">
                  <a:solidFill>
                    <a:schemeClr val="accent1"/>
                  </a:solidFill>
                </a:rPr>
                <a:t> in </a:t>
              </a:r>
              <a:r>
                <a:rPr lang="it-IT" sz="1400" dirty="0" err="1">
                  <a:solidFill>
                    <a:schemeClr val="accent1"/>
                  </a:solidFill>
                </a:rPr>
                <a:t>fraud</a:t>
              </a:r>
              <a:r>
                <a:rPr lang="it-IT" sz="1400" dirty="0">
                  <a:solidFill>
                    <a:schemeClr val="accent1"/>
                  </a:solidFill>
                </a:rPr>
                <a:t> 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>
                  <a:solidFill>
                    <a:schemeClr val="accent1"/>
                  </a:solidFill>
                </a:rPr>
                <a:t>management and 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 err="1">
                  <a:solidFill>
                    <a:schemeClr val="accent1"/>
                  </a:solidFill>
                </a:rPr>
                <a:t>predictive</a:t>
              </a:r>
              <a:r>
                <a:rPr lang="it-IT" sz="1400" dirty="0">
                  <a:solidFill>
                    <a:schemeClr val="accent1"/>
                  </a:solidFill>
                </a:rPr>
                <a:t> </a:t>
              </a:r>
              <a:r>
                <a:rPr lang="it-IT" sz="1400" dirty="0" err="1">
                  <a:solidFill>
                    <a:schemeClr val="accent1"/>
                  </a:solidFill>
                </a:rPr>
                <a:t>maintenance</a:t>
              </a:r>
              <a:endParaRPr lang="it-IT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96032AE-75B6-E841-A0B7-C423E62DDD64}"/>
              </a:ext>
            </a:extLst>
          </p:cNvPr>
          <p:cNvSpPr txBox="1"/>
          <p:nvPr/>
        </p:nvSpPr>
        <p:spPr>
          <a:xfrm>
            <a:off x="356936" y="6033073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1"/>
                </a:solidFill>
              </a:rPr>
              <a:t>and </a:t>
            </a:r>
            <a:r>
              <a:rPr lang="it-IT" sz="1400" dirty="0" err="1">
                <a:solidFill>
                  <a:schemeClr val="accent1"/>
                </a:solidFill>
              </a:rPr>
              <a:t>much</a:t>
            </a:r>
            <a:r>
              <a:rPr lang="it-IT" sz="1400" dirty="0">
                <a:solidFill>
                  <a:schemeClr val="accent1"/>
                </a:solidFill>
              </a:rPr>
              <a:t> more…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D81891-1C46-9145-82C0-DAE29289E199}"/>
              </a:ext>
            </a:extLst>
          </p:cNvPr>
          <p:cNvGrpSpPr/>
          <p:nvPr/>
        </p:nvGrpSpPr>
        <p:grpSpPr>
          <a:xfrm>
            <a:off x="4529171" y="4404740"/>
            <a:ext cx="4388353" cy="1936110"/>
            <a:chOff x="4365384" y="3653824"/>
            <a:chExt cx="4388353" cy="193611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350E2B-8DA1-2047-A72C-09F06FA1F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974" y="3653824"/>
              <a:ext cx="2399001" cy="125402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2792A99-19CE-7A47-86D9-AFBF9AFFA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385" y="4280836"/>
              <a:ext cx="2479352" cy="130909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D136EB-5682-8541-BE83-3B89D8F67E77}"/>
                </a:ext>
              </a:extLst>
            </p:cNvPr>
            <p:cNvSpPr txBox="1"/>
            <p:nvPr/>
          </p:nvSpPr>
          <p:spPr>
            <a:xfrm>
              <a:off x="4365384" y="4136228"/>
              <a:ext cx="158729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it-IT" sz="1400" dirty="0">
                  <a:solidFill>
                    <a:schemeClr val="accent1"/>
                  </a:solidFill>
                </a:rPr>
                <a:t>Using </a:t>
              </a:r>
              <a:r>
                <a:rPr lang="it-IT" sz="1400" dirty="0" err="1">
                  <a:solidFill>
                    <a:schemeClr val="accent1"/>
                  </a:solidFill>
                </a:rPr>
                <a:t>automated</a:t>
              </a:r>
              <a:r>
                <a:rPr lang="it-IT" sz="1400" dirty="0">
                  <a:solidFill>
                    <a:schemeClr val="accent1"/>
                  </a:solidFill>
                </a:rPr>
                <a:t> 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 err="1">
                  <a:solidFill>
                    <a:schemeClr val="accent1"/>
                  </a:solidFill>
                </a:rPr>
                <a:t>object</a:t>
              </a:r>
              <a:r>
                <a:rPr lang="it-IT" sz="1400" dirty="0">
                  <a:solidFill>
                    <a:schemeClr val="accent1"/>
                  </a:solidFill>
                </a:rPr>
                <a:t> </a:t>
              </a:r>
              <a:r>
                <a:rPr lang="it-IT" sz="1400" dirty="0" err="1">
                  <a:solidFill>
                    <a:schemeClr val="accent1"/>
                  </a:solidFill>
                </a:rPr>
                <a:t>detection</a:t>
              </a:r>
              <a:r>
                <a:rPr lang="it-IT" sz="1400" dirty="0">
                  <a:solidFill>
                    <a:schemeClr val="accent1"/>
                  </a:solidFill>
                </a:rPr>
                <a:t> 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>
                  <a:solidFill>
                    <a:schemeClr val="accent1"/>
                  </a:solidFill>
                </a:rPr>
                <a:t>and </a:t>
              </a:r>
              <a:r>
                <a:rPr lang="it-IT" sz="1400" dirty="0" err="1">
                  <a:solidFill>
                    <a:schemeClr val="accent1"/>
                  </a:solidFill>
                </a:rPr>
                <a:t>recognition</a:t>
              </a:r>
              <a:r>
                <a:rPr lang="it-IT" sz="1400" dirty="0">
                  <a:solidFill>
                    <a:schemeClr val="accent1"/>
                  </a:solidFill>
                </a:rPr>
                <a:t> 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>
                  <a:solidFill>
                    <a:schemeClr val="accent1"/>
                  </a:solidFill>
                </a:rPr>
                <a:t>from movie input 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>
                  <a:solidFill>
                    <a:schemeClr val="accent1"/>
                  </a:solidFill>
                </a:rPr>
                <a:t>to </a:t>
              </a:r>
              <a:r>
                <a:rPr lang="it-IT" sz="1400" dirty="0" err="1">
                  <a:solidFill>
                    <a:schemeClr val="accent1"/>
                  </a:solidFill>
                </a:rPr>
                <a:t>assess</a:t>
              </a:r>
              <a:r>
                <a:rPr lang="it-IT" sz="1400" dirty="0">
                  <a:solidFill>
                    <a:schemeClr val="accent1"/>
                  </a:solidFill>
                </a:rPr>
                <a:t> </a:t>
              </a:r>
              <a:r>
                <a:rPr lang="it-IT" sz="1400" dirty="0" err="1">
                  <a:solidFill>
                    <a:schemeClr val="accent1"/>
                  </a:solidFill>
                </a:rPr>
                <a:t>risks</a:t>
              </a:r>
              <a:r>
                <a:rPr lang="it-IT" sz="1400" dirty="0">
                  <a:solidFill>
                    <a:schemeClr val="accent1"/>
                  </a:solidFill>
                </a:rPr>
                <a:t> 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>
                  <a:solidFill>
                    <a:schemeClr val="accent1"/>
                  </a:solidFill>
                </a:rPr>
                <a:t>on </a:t>
              </a:r>
              <a:r>
                <a:rPr lang="it-IT" sz="1400" dirty="0" err="1">
                  <a:solidFill>
                    <a:schemeClr val="accent1"/>
                  </a:solidFill>
                </a:rPr>
                <a:t>highways</a:t>
              </a:r>
              <a:r>
                <a:rPr lang="it-IT" sz="1400" dirty="0">
                  <a:solidFill>
                    <a:schemeClr val="accent1"/>
                  </a:solidFill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E64858-A26A-5343-82AD-D7FE847E1FE5}"/>
              </a:ext>
            </a:extLst>
          </p:cNvPr>
          <p:cNvGrpSpPr/>
          <p:nvPr/>
        </p:nvGrpSpPr>
        <p:grpSpPr>
          <a:xfrm>
            <a:off x="1012318" y="1622046"/>
            <a:ext cx="3541344" cy="1351853"/>
            <a:chOff x="871165" y="1205259"/>
            <a:chExt cx="3541344" cy="13518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D1F3E2-589C-3F43-B123-05FCEBFCBED5}"/>
                </a:ext>
              </a:extLst>
            </p:cNvPr>
            <p:cNvSpPr txBox="1"/>
            <p:nvPr/>
          </p:nvSpPr>
          <p:spPr>
            <a:xfrm>
              <a:off x="2685754" y="1207291"/>
              <a:ext cx="172675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chemeClr val="accent1"/>
                  </a:solidFill>
                </a:rPr>
                <a:t>Using </a:t>
              </a:r>
              <a:r>
                <a:rPr lang="it-IT" sz="1400" dirty="0" err="1">
                  <a:solidFill>
                    <a:schemeClr val="accent1"/>
                  </a:solidFill>
                </a:rPr>
                <a:t>predictive</a:t>
              </a:r>
              <a:r>
                <a:rPr lang="it-IT" sz="1400" dirty="0">
                  <a:solidFill>
                    <a:schemeClr val="accent1"/>
                  </a:solidFill>
                </a:rPr>
                <a:t> 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 err="1">
                  <a:solidFill>
                    <a:schemeClr val="accent1"/>
                  </a:solidFill>
                </a:rPr>
                <a:t>models</a:t>
              </a:r>
              <a:r>
                <a:rPr lang="it-IT" sz="1400" dirty="0">
                  <a:solidFill>
                    <a:schemeClr val="accent1"/>
                  </a:solidFill>
                </a:rPr>
                <a:t> to </a:t>
              </a:r>
              <a:r>
                <a:rPr lang="it-IT" sz="1400" dirty="0" err="1">
                  <a:solidFill>
                    <a:schemeClr val="accent1"/>
                  </a:solidFill>
                </a:rPr>
                <a:t>support</a:t>
              </a:r>
              <a:r>
                <a:rPr lang="it-IT" sz="1400" dirty="0">
                  <a:solidFill>
                    <a:schemeClr val="accent1"/>
                  </a:solidFill>
                </a:rPr>
                <a:t> 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 err="1">
                  <a:solidFill>
                    <a:schemeClr val="accent1"/>
                  </a:solidFill>
                </a:rPr>
                <a:t>capacity</a:t>
              </a:r>
              <a:r>
                <a:rPr lang="it-IT" sz="1400" dirty="0">
                  <a:solidFill>
                    <a:schemeClr val="accent1"/>
                  </a:solidFill>
                </a:rPr>
                <a:t> planning 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>
                  <a:solidFill>
                    <a:schemeClr val="accent1"/>
                  </a:solidFill>
                </a:rPr>
                <a:t>and reliability </a:t>
              </a:r>
              <a:br>
                <a:rPr lang="it-IT" sz="1400" dirty="0">
                  <a:solidFill>
                    <a:schemeClr val="accent1"/>
                  </a:solidFill>
                </a:rPr>
              </a:br>
              <a:r>
                <a:rPr lang="it-IT" sz="1400" dirty="0">
                  <a:solidFill>
                    <a:schemeClr val="accent1"/>
                  </a:solidFill>
                </a:rPr>
                <a:t>estimate </a:t>
              </a:r>
              <a:r>
                <a:rPr lang="it-IT" sz="1400" dirty="0" err="1">
                  <a:solidFill>
                    <a:schemeClr val="accent1"/>
                  </a:solidFill>
                </a:rPr>
                <a:t>processes</a:t>
              </a:r>
              <a:endParaRPr lang="it-IT" sz="1400" dirty="0">
                <a:solidFill>
                  <a:schemeClr val="accent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FCC9B21-5542-4649-B88B-07F0D2BB9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65" y="1205259"/>
              <a:ext cx="1048998" cy="66113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F3879F2-B730-8F4B-9F19-F1BFB74F7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675" y="1731612"/>
              <a:ext cx="1092200" cy="825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3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1"/>
          <p:cNvSpPr txBox="1">
            <a:spLocks/>
          </p:cNvSpPr>
          <p:nvPr/>
        </p:nvSpPr>
        <p:spPr bwMode="gray">
          <a:xfrm>
            <a:off x="871690" y="410035"/>
            <a:ext cx="7314962" cy="9554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0" kern="1200" cap="all" spc="40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CLIENTS &amp; credentials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A9BC-F86E-0749-B2F5-446C47E9825D}" type="slidenum">
              <a:rPr lang="it-IT" smtClean="0">
                <a:solidFill>
                  <a:srgbClr val="3A8AA5"/>
                </a:solidFill>
              </a:rPr>
              <a:pPr/>
              <a:t>5</a:t>
            </a:fld>
            <a:endParaRPr lang="it-IT" dirty="0">
              <a:solidFill>
                <a:srgbClr val="3A8AA5"/>
              </a:solidFill>
            </a:endParaRPr>
          </a:p>
        </p:txBody>
      </p:sp>
      <p:pic>
        <p:nvPicPr>
          <p:cNvPr id="39" name="Segnaposto immagine 13" descr="logo_dh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524" b="-109524"/>
          <a:stretch>
            <a:fillRect/>
          </a:stretch>
        </p:blipFill>
        <p:spPr>
          <a:xfrm>
            <a:off x="1662545" y="1540997"/>
            <a:ext cx="880427" cy="880427"/>
          </a:xfrm>
          <a:prstGeom prst="rect">
            <a:avLst/>
          </a:prstGeom>
        </p:spPr>
      </p:pic>
      <p:pic>
        <p:nvPicPr>
          <p:cNvPr id="45" name="Segnaposto immagine 14" descr="logo_ti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750" b="-108750"/>
          <a:stretch>
            <a:fillRect/>
          </a:stretch>
        </p:blipFill>
        <p:spPr>
          <a:xfrm>
            <a:off x="3204714" y="1523364"/>
            <a:ext cx="915692" cy="915692"/>
          </a:xfrm>
          <a:prstGeom prst="rect">
            <a:avLst/>
          </a:prstGeom>
        </p:spPr>
      </p:pic>
      <p:pic>
        <p:nvPicPr>
          <p:cNvPr id="49" name="Segnaposto immagine 16" descr="logo_mb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000" b="-75000"/>
          <a:stretch>
            <a:fillRect/>
          </a:stretch>
        </p:blipFill>
        <p:spPr>
          <a:xfrm>
            <a:off x="6112522" y="1541520"/>
            <a:ext cx="879380" cy="879380"/>
          </a:xfrm>
          <a:prstGeom prst="rect">
            <a:avLst/>
          </a:prstGeom>
        </p:spPr>
      </p:pic>
      <p:pic>
        <p:nvPicPr>
          <p:cNvPr id="53" name="Segnaposto immagine 18" descr="logo_ernst_you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3963" y="5300886"/>
            <a:ext cx="699668" cy="699668"/>
          </a:xfrm>
          <a:prstGeom prst="rect">
            <a:avLst/>
          </a:prstGeom>
        </p:spPr>
      </p:pic>
      <p:pic>
        <p:nvPicPr>
          <p:cNvPr id="55" name="Segnaposto immagine 19" descr="logo_h2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72" b="-27072"/>
          <a:stretch>
            <a:fillRect/>
          </a:stretch>
        </p:blipFill>
        <p:spPr>
          <a:xfrm>
            <a:off x="4781976" y="4303204"/>
            <a:ext cx="769179" cy="769179"/>
          </a:xfrm>
          <a:prstGeom prst="rect">
            <a:avLst/>
          </a:prstGeom>
        </p:spPr>
      </p:pic>
      <p:pic>
        <p:nvPicPr>
          <p:cNvPr id="1026" name="Picture 2" descr="Risultati immagini per logo marina militare">
            <a:extLst>
              <a:ext uri="{FF2B5EF4-FFF2-40B4-BE49-F238E27FC236}">
                <a16:creationId xmlns:a16="http://schemas.microsoft.com/office/drawing/2014/main" id="{261EF5F3-DAEA-7E47-B788-B5D6E708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1" y="3063514"/>
            <a:ext cx="476891" cy="73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DED7AEF1-933B-464A-8CF7-3C9F5FC49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40" y="4580443"/>
            <a:ext cx="933840" cy="2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world bank logo">
            <a:extLst>
              <a:ext uri="{FF2B5EF4-FFF2-40B4-BE49-F238E27FC236}">
                <a16:creationId xmlns:a16="http://schemas.microsoft.com/office/drawing/2014/main" id="{A1ED8107-5CD3-7141-BB25-955DC1306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66" y="3148384"/>
            <a:ext cx="738188" cy="5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reasys">
            <a:extLst>
              <a:ext uri="{FF2B5EF4-FFF2-40B4-BE49-F238E27FC236}">
                <a16:creationId xmlns:a16="http://schemas.microsoft.com/office/drawing/2014/main" id="{759D9AED-C141-0D44-8F4B-22B10A3D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99" y="4553592"/>
            <a:ext cx="819636" cy="2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B85A2B0-D5F2-DC44-B947-A5CE6C9AC4CA}"/>
              </a:ext>
            </a:extLst>
          </p:cNvPr>
          <p:cNvGrpSpPr/>
          <p:nvPr/>
        </p:nvGrpSpPr>
        <p:grpSpPr>
          <a:xfrm>
            <a:off x="4742609" y="1249262"/>
            <a:ext cx="847913" cy="1463897"/>
            <a:chOff x="4747847" y="1639790"/>
            <a:chExt cx="847913" cy="1463897"/>
          </a:xfrm>
        </p:grpSpPr>
        <p:pic>
          <p:nvPicPr>
            <p:cNvPr id="47" name="Segnaposto immagine 15" descr="logo_post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7895" b="-107895"/>
            <a:stretch>
              <a:fillRect/>
            </a:stretch>
          </p:blipFill>
          <p:spPr>
            <a:xfrm>
              <a:off x="4753384" y="1639790"/>
              <a:ext cx="793975" cy="793975"/>
            </a:xfrm>
            <a:prstGeom prst="rect">
              <a:avLst/>
            </a:prstGeom>
          </p:spPr>
        </p:pic>
        <p:pic>
          <p:nvPicPr>
            <p:cNvPr id="17" name="Segnaposto immagine 20" descr="logo_poste_mobile.png">
              <a:extLst>
                <a:ext uri="{FF2B5EF4-FFF2-40B4-BE49-F238E27FC236}">
                  <a16:creationId xmlns:a16="http://schemas.microsoft.com/office/drawing/2014/main" id="{F064E02A-B35A-BE41-A815-4A168D623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500" b="-87500"/>
            <a:stretch>
              <a:fillRect/>
            </a:stretch>
          </p:blipFill>
          <p:spPr>
            <a:xfrm>
              <a:off x="4747847" y="2035878"/>
              <a:ext cx="842376" cy="685800"/>
            </a:xfrm>
            <a:prstGeom prst="rect">
              <a:avLst/>
            </a:prstGeom>
          </p:spPr>
        </p:pic>
        <p:pic>
          <p:nvPicPr>
            <p:cNvPr id="18" name="Segnaposto immagine 21" descr="postevita.png">
              <a:extLst>
                <a:ext uri="{FF2B5EF4-FFF2-40B4-BE49-F238E27FC236}">
                  <a16:creationId xmlns:a16="http://schemas.microsoft.com/office/drawing/2014/main" id="{0DB9070F-465D-304A-B1C6-17107A6B6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6000" b="-76000"/>
            <a:stretch>
              <a:fillRect/>
            </a:stretch>
          </p:blipFill>
          <p:spPr>
            <a:xfrm>
              <a:off x="4753384" y="2273125"/>
              <a:ext cx="842376" cy="83056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CB9B185-37E4-5348-9A37-1F5095F6F4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79" y="3112932"/>
            <a:ext cx="640773" cy="640773"/>
          </a:xfrm>
          <a:prstGeom prst="rect">
            <a:avLst/>
          </a:prstGeom>
        </p:spPr>
      </p:pic>
      <p:pic>
        <p:nvPicPr>
          <p:cNvPr id="19" name="Picture 8" descr="http://www.icamonline.eu/themes/icam/images/logo.png">
            <a:extLst>
              <a:ext uri="{FF2B5EF4-FFF2-40B4-BE49-F238E27FC236}">
                <a16:creationId xmlns:a16="http://schemas.microsoft.com/office/drawing/2014/main" id="{B88E355C-33B5-FE4F-8BD0-7ACE3AB72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596" y="4569201"/>
            <a:ext cx="711551" cy="2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476685-EB65-9449-A1B4-10C52BA410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22" y="3299876"/>
            <a:ext cx="731191" cy="2668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457FF6-F849-5D4D-B311-6A18195B19A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028" y="5599152"/>
            <a:ext cx="828178" cy="335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773096-E9EB-5E49-B61F-44D0362B8FA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2" y="5629362"/>
            <a:ext cx="1104817" cy="275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64742E-5808-FB4F-A2B5-BE07BDBCFBF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40" y="5591141"/>
            <a:ext cx="935131" cy="3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5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1"/>
          <p:cNvSpPr txBox="1">
            <a:spLocks/>
          </p:cNvSpPr>
          <p:nvPr/>
        </p:nvSpPr>
        <p:spPr bwMode="gray">
          <a:xfrm>
            <a:off x="871690" y="410035"/>
            <a:ext cx="7314962" cy="9554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0" kern="1200" cap="all" spc="40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TRAINING &amp; RESEARCH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A9BC-F86E-0749-B2F5-446C47E9825D}" type="slidenum">
              <a:rPr lang="it-IT" smtClean="0">
                <a:solidFill>
                  <a:srgbClr val="3A8AA5"/>
                </a:solidFill>
              </a:rPr>
              <a:pPr/>
              <a:t>6</a:t>
            </a:fld>
            <a:endParaRPr lang="it-IT" dirty="0">
              <a:solidFill>
                <a:srgbClr val="3A8AA5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34AB5A-F532-D14E-9DDE-521EB548B9E8}"/>
              </a:ext>
            </a:extLst>
          </p:cNvPr>
          <p:cNvGrpSpPr/>
          <p:nvPr/>
        </p:nvGrpSpPr>
        <p:grpSpPr>
          <a:xfrm>
            <a:off x="589308" y="2313375"/>
            <a:ext cx="2193732" cy="1046018"/>
            <a:chOff x="339925" y="2133600"/>
            <a:chExt cx="2193732" cy="10460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7C551-45D2-5D45-8B60-E0015E7DA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5" y="2133600"/>
              <a:ext cx="2193732" cy="1046018"/>
            </a:xfrm>
            <a:prstGeom prst="rect">
              <a:avLst/>
            </a:prstGeom>
          </p:spPr>
        </p:pic>
        <p:pic>
          <p:nvPicPr>
            <p:cNvPr id="7" name="Immagine 32" descr="logo_mbda.png">
              <a:extLst>
                <a:ext uri="{FF2B5EF4-FFF2-40B4-BE49-F238E27FC236}">
                  <a16:creationId xmlns:a16="http://schemas.microsoft.com/office/drawing/2014/main" id="{608FDD9F-3F51-BE4B-AF3B-0468C184C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700" y="2133600"/>
              <a:ext cx="691346" cy="27653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4AEE8EB-74EF-E546-8D22-80FFFB51A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8" y="4628067"/>
            <a:ext cx="1925264" cy="1534845"/>
          </a:xfrm>
          <a:prstGeom prst="rect">
            <a:avLst/>
          </a:prstGeom>
        </p:spPr>
      </p:pic>
      <p:pic>
        <p:nvPicPr>
          <p:cNvPr id="11" name="Segnaposto immagine 22" descr="deloitte.png">
            <a:extLst>
              <a:ext uri="{FF2B5EF4-FFF2-40B4-BE49-F238E27FC236}">
                <a16:creationId xmlns:a16="http://schemas.microsoft.com/office/drawing/2014/main" id="{BE2DAA2B-82D1-294D-B14A-311FDB203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049" b="-179049"/>
          <a:stretch>
            <a:fillRect/>
          </a:stretch>
        </p:blipFill>
        <p:spPr>
          <a:xfrm>
            <a:off x="6493103" y="4375129"/>
            <a:ext cx="686952" cy="686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371AD5-0FA6-3745-8F7F-2E732F8A69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48" y="4531135"/>
            <a:ext cx="891886" cy="362555"/>
          </a:xfrm>
          <a:prstGeom prst="rect">
            <a:avLst/>
          </a:prstGeom>
        </p:spPr>
      </p:pic>
      <p:pic>
        <p:nvPicPr>
          <p:cNvPr id="14" name="Segnaposto immagine 14" descr="logo_tim.jpg">
            <a:extLst>
              <a:ext uri="{FF2B5EF4-FFF2-40B4-BE49-F238E27FC236}">
                <a16:creationId xmlns:a16="http://schemas.microsoft.com/office/drawing/2014/main" id="{760412A6-071C-6541-9330-7E0539D3AA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750" b="-108750"/>
          <a:stretch>
            <a:fillRect/>
          </a:stretch>
        </p:blipFill>
        <p:spPr>
          <a:xfrm>
            <a:off x="6342655" y="4794384"/>
            <a:ext cx="915692" cy="9156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58FA35-4E7A-1F48-A035-FADC2B0B1E5D}"/>
              </a:ext>
            </a:extLst>
          </p:cNvPr>
          <p:cNvSpPr txBox="1"/>
          <p:nvPr/>
        </p:nvSpPr>
        <p:spPr>
          <a:xfrm>
            <a:off x="3167007" y="4712412"/>
            <a:ext cx="237276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1"/>
                </a:solidFill>
              </a:rPr>
              <a:t>8 </a:t>
            </a:r>
            <a:r>
              <a:rPr lang="it-IT" sz="1400" dirty="0" err="1">
                <a:solidFill>
                  <a:schemeClr val="accent1"/>
                </a:solidFill>
              </a:rPr>
              <a:t>courses</a:t>
            </a:r>
            <a:r>
              <a:rPr lang="it-IT" sz="1400" dirty="0">
                <a:solidFill>
                  <a:schemeClr val="accent1"/>
                </a:solidFill>
              </a:rPr>
              <a:t> x 2 </a:t>
            </a:r>
            <a:r>
              <a:rPr lang="it-IT" sz="1400" dirty="0" err="1">
                <a:solidFill>
                  <a:schemeClr val="accent1"/>
                </a:solidFill>
              </a:rPr>
              <a:t>editions</a:t>
            </a:r>
            <a:r>
              <a:rPr lang="it-IT" sz="1400" dirty="0">
                <a:solidFill>
                  <a:schemeClr val="accent1"/>
                </a:solidFill>
              </a:rPr>
              <a:t> </a:t>
            </a:r>
            <a:br>
              <a:rPr lang="it-IT" sz="1400" dirty="0">
                <a:solidFill>
                  <a:schemeClr val="accent1"/>
                </a:solidFill>
              </a:rPr>
            </a:br>
            <a:r>
              <a:rPr lang="it-IT" sz="1400" dirty="0">
                <a:solidFill>
                  <a:schemeClr val="accent1"/>
                </a:solidFill>
              </a:rPr>
              <a:t>(2017-2018)</a:t>
            </a:r>
          </a:p>
          <a:p>
            <a:endParaRPr lang="it-IT" sz="1400" dirty="0">
              <a:solidFill>
                <a:schemeClr val="accent1"/>
              </a:solidFill>
            </a:endParaRPr>
          </a:p>
          <a:p>
            <a:r>
              <a:rPr lang="it-IT" sz="1400" dirty="0">
                <a:solidFill>
                  <a:schemeClr val="accent1"/>
                </a:solidFill>
              </a:rPr>
              <a:t>14+ </a:t>
            </a:r>
            <a:r>
              <a:rPr lang="it-IT" sz="1400" dirty="0" err="1">
                <a:solidFill>
                  <a:schemeClr val="accent1"/>
                </a:solidFill>
              </a:rPr>
              <a:t>courses</a:t>
            </a:r>
            <a:r>
              <a:rPr lang="it-IT" sz="1400" dirty="0">
                <a:solidFill>
                  <a:schemeClr val="accent1"/>
                </a:solidFill>
              </a:rPr>
              <a:t> x 12+ </a:t>
            </a:r>
            <a:r>
              <a:rPr lang="it-IT" sz="1400" dirty="0" err="1">
                <a:solidFill>
                  <a:schemeClr val="accent1"/>
                </a:solidFill>
              </a:rPr>
              <a:t>editions</a:t>
            </a:r>
            <a:r>
              <a:rPr lang="it-IT" sz="1400" dirty="0">
                <a:solidFill>
                  <a:schemeClr val="accent1"/>
                </a:solidFill>
              </a:rPr>
              <a:t> </a:t>
            </a:r>
            <a:br>
              <a:rPr lang="it-IT" sz="1400" dirty="0">
                <a:solidFill>
                  <a:schemeClr val="accent1"/>
                </a:solidFill>
              </a:rPr>
            </a:br>
            <a:r>
              <a:rPr lang="it-IT" sz="1400" dirty="0">
                <a:solidFill>
                  <a:schemeClr val="accent1"/>
                </a:solidFill>
              </a:rPr>
              <a:t>(2018-2020)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5BD8B8-6438-C040-A909-F0E8CD7A28D1}"/>
              </a:ext>
            </a:extLst>
          </p:cNvPr>
          <p:cNvSpPr txBox="1"/>
          <p:nvPr/>
        </p:nvSpPr>
        <p:spPr>
          <a:xfrm>
            <a:off x="2906727" y="2266015"/>
            <a:ext cx="25603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>
                <a:solidFill>
                  <a:schemeClr val="accent1"/>
                </a:solidFill>
              </a:rPr>
              <a:t>Twice</a:t>
            </a:r>
            <a:r>
              <a:rPr lang="it-IT" sz="1400" dirty="0">
                <a:solidFill>
                  <a:schemeClr val="accent1"/>
                </a:solidFill>
              </a:rPr>
              <a:t> per </a:t>
            </a:r>
            <a:r>
              <a:rPr lang="it-IT" sz="1400" dirty="0" err="1">
                <a:solidFill>
                  <a:schemeClr val="accent1"/>
                </a:solidFill>
              </a:rPr>
              <a:t>year</a:t>
            </a:r>
            <a:br>
              <a:rPr lang="it-IT" sz="1400" dirty="0">
                <a:solidFill>
                  <a:schemeClr val="accent1"/>
                </a:solidFill>
              </a:rPr>
            </a:br>
            <a:r>
              <a:rPr lang="it-IT" sz="1400" dirty="0">
                <a:solidFill>
                  <a:schemeClr val="accent1"/>
                </a:solidFill>
              </a:rPr>
              <a:t>2011-2018</a:t>
            </a:r>
            <a:br>
              <a:rPr lang="it-IT" sz="1400" dirty="0">
                <a:solidFill>
                  <a:schemeClr val="accent1"/>
                </a:solidFill>
              </a:rPr>
            </a:br>
            <a:r>
              <a:rPr lang="it-IT" sz="1400" dirty="0">
                <a:solidFill>
                  <a:schemeClr val="accent1"/>
                </a:solidFill>
              </a:rPr>
              <a:t>(from 2019, part of MBDA</a:t>
            </a:r>
            <a:br>
              <a:rPr lang="it-IT" sz="1400" dirty="0">
                <a:solidFill>
                  <a:schemeClr val="accent1"/>
                </a:solidFill>
              </a:rPr>
            </a:br>
            <a:r>
              <a:rPr lang="it-IT" sz="1400" dirty="0">
                <a:solidFill>
                  <a:schemeClr val="accent1"/>
                </a:solidFill>
              </a:rPr>
              <a:t>leadership training from 2019)</a:t>
            </a:r>
          </a:p>
        </p:txBody>
      </p:sp>
      <p:pic>
        <p:nvPicPr>
          <p:cNvPr id="17" name="Segnaposto immagine 15" descr="logo_poste.jpg">
            <a:extLst>
              <a:ext uri="{FF2B5EF4-FFF2-40B4-BE49-F238E27FC236}">
                <a16:creationId xmlns:a16="http://schemas.microsoft.com/office/drawing/2014/main" id="{19BF6CB1-F21D-BF4F-A7B7-C2A95A6C34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895" b="-107895"/>
          <a:stretch>
            <a:fillRect/>
          </a:stretch>
        </p:blipFill>
        <p:spPr>
          <a:xfrm>
            <a:off x="6217799" y="2349676"/>
            <a:ext cx="793975" cy="793975"/>
          </a:xfrm>
          <a:prstGeom prst="rect">
            <a:avLst/>
          </a:prstGeom>
        </p:spPr>
      </p:pic>
      <p:pic>
        <p:nvPicPr>
          <p:cNvPr id="18" name="Segnaposto immagine 14" descr="logo_tim.jpg">
            <a:extLst>
              <a:ext uri="{FF2B5EF4-FFF2-40B4-BE49-F238E27FC236}">
                <a16:creationId xmlns:a16="http://schemas.microsoft.com/office/drawing/2014/main" id="{3D3D2EEB-C9BD-AE46-AD75-199C04829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750" b="-108750"/>
          <a:stretch>
            <a:fillRect/>
          </a:stretch>
        </p:blipFill>
        <p:spPr>
          <a:xfrm>
            <a:off x="7389042" y="2240094"/>
            <a:ext cx="915692" cy="9156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997FD69-AB08-6848-9CCF-380380134DAE}"/>
              </a:ext>
            </a:extLst>
          </p:cNvPr>
          <p:cNvSpPr txBox="1"/>
          <p:nvPr/>
        </p:nvSpPr>
        <p:spPr>
          <a:xfrm>
            <a:off x="589308" y="1399047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Data-</a:t>
            </a:r>
            <a:r>
              <a:rPr lang="it-IT" b="1" dirty="0" err="1">
                <a:solidFill>
                  <a:schemeClr val="accent1"/>
                </a:solidFill>
              </a:rPr>
              <a:t>supported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b="1" dirty="0" err="1">
                <a:solidFill>
                  <a:schemeClr val="accent1"/>
                </a:solidFill>
              </a:rPr>
              <a:t>decision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making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22FE9B-4410-D64F-91AD-486DB2DF7593}"/>
              </a:ext>
            </a:extLst>
          </p:cNvPr>
          <p:cNvSpPr txBox="1"/>
          <p:nvPr/>
        </p:nvSpPr>
        <p:spPr>
          <a:xfrm>
            <a:off x="589308" y="3723364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Data science &amp;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b="1" dirty="0">
                <a:solidFill>
                  <a:schemeClr val="accent1"/>
                </a:solidFill>
              </a:rPr>
              <a:t>machine </a:t>
            </a:r>
            <a:r>
              <a:rPr lang="it-IT" b="1" dirty="0" err="1">
                <a:solidFill>
                  <a:schemeClr val="accent1"/>
                </a:solidFill>
              </a:rPr>
              <a:t>learning</a:t>
            </a: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21" name="Segnaposto immagine 16" descr="logo_mbda.png">
            <a:extLst>
              <a:ext uri="{FF2B5EF4-FFF2-40B4-BE49-F238E27FC236}">
                <a16:creationId xmlns:a16="http://schemas.microsoft.com/office/drawing/2014/main" id="{1F93BF6F-F404-C249-A6F3-993BBB84D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000" b="-75000"/>
          <a:stretch>
            <a:fillRect/>
          </a:stretch>
        </p:blipFill>
        <p:spPr>
          <a:xfrm>
            <a:off x="7471762" y="4807393"/>
            <a:ext cx="879380" cy="879380"/>
          </a:xfrm>
          <a:prstGeom prst="rect">
            <a:avLst/>
          </a:prstGeom>
        </p:spPr>
      </p:pic>
      <p:pic>
        <p:nvPicPr>
          <p:cNvPr id="22" name="Segnaposto immagine 15" descr="logo_poste.jpg">
            <a:extLst>
              <a:ext uri="{FF2B5EF4-FFF2-40B4-BE49-F238E27FC236}">
                <a16:creationId xmlns:a16="http://schemas.microsoft.com/office/drawing/2014/main" id="{AB274A00-C08D-8841-BF19-62B979042F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895" b="-107895"/>
          <a:stretch>
            <a:fillRect/>
          </a:stretch>
        </p:blipFill>
        <p:spPr>
          <a:xfrm>
            <a:off x="6861359" y="5481336"/>
            <a:ext cx="793975" cy="7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1"/>
          <p:cNvSpPr txBox="1">
            <a:spLocks/>
          </p:cNvSpPr>
          <p:nvPr/>
        </p:nvSpPr>
        <p:spPr bwMode="gray">
          <a:xfrm>
            <a:off x="871690" y="410035"/>
            <a:ext cx="7314962" cy="9554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0" kern="1200" cap="all" spc="40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TRAINING &amp; RESEARCH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A9BC-F86E-0749-B2F5-446C47E9825D}" type="slidenum">
              <a:rPr lang="it-IT" smtClean="0">
                <a:solidFill>
                  <a:srgbClr val="3A8AA5"/>
                </a:solidFill>
              </a:rPr>
              <a:pPr/>
              <a:t>7</a:t>
            </a:fld>
            <a:endParaRPr lang="it-IT" dirty="0">
              <a:solidFill>
                <a:srgbClr val="3A8AA5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A89FF4C-B232-434A-B90C-AC250224A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90" y="1365488"/>
            <a:ext cx="917891" cy="1301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1218B5-C3FF-B84B-955F-7E7429713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138" y="1757912"/>
            <a:ext cx="987368" cy="12750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9D5BBD7-5CDA-1E4A-B16A-8BF99E1A3767}"/>
              </a:ext>
            </a:extLst>
          </p:cNvPr>
          <p:cNvSpPr txBox="1"/>
          <p:nvPr/>
        </p:nvSpPr>
        <p:spPr>
          <a:xfrm>
            <a:off x="3248709" y="1465524"/>
            <a:ext cx="402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chemeClr val="accent1"/>
                </a:solidFill>
              </a:rPr>
              <a:t>Research</a:t>
            </a:r>
            <a:r>
              <a:rPr lang="it-IT" sz="1600" b="1" dirty="0">
                <a:solidFill>
                  <a:schemeClr val="accent1"/>
                </a:solidFill>
              </a:rPr>
              <a:t> </a:t>
            </a:r>
            <a:r>
              <a:rPr lang="it-IT" sz="1600" b="1" dirty="0" err="1">
                <a:solidFill>
                  <a:schemeClr val="accent1"/>
                </a:solidFill>
              </a:rPr>
              <a:t>papers</a:t>
            </a:r>
            <a:r>
              <a:rPr lang="it-IT" sz="1600" b="1" dirty="0">
                <a:solidFill>
                  <a:schemeClr val="accent1"/>
                </a:solidFill>
              </a:rPr>
              <a:t> on </a:t>
            </a:r>
            <a:r>
              <a:rPr lang="it-IT" sz="1600" b="1" dirty="0" err="1">
                <a:solidFill>
                  <a:schemeClr val="accent1"/>
                </a:solidFill>
              </a:rPr>
              <a:t>industry</a:t>
            </a:r>
            <a:r>
              <a:rPr lang="it-IT" sz="1600" b="1" dirty="0">
                <a:solidFill>
                  <a:schemeClr val="accent1"/>
                </a:solidFill>
              </a:rPr>
              <a:t> </a:t>
            </a:r>
            <a:r>
              <a:rPr lang="it-IT" sz="1600" b="1" dirty="0" err="1">
                <a:solidFill>
                  <a:schemeClr val="accent1"/>
                </a:solidFill>
              </a:rPr>
              <a:t>journals</a:t>
            </a:r>
            <a:br>
              <a:rPr lang="it-IT" sz="1600" b="1" dirty="0">
                <a:solidFill>
                  <a:schemeClr val="accent1"/>
                </a:solidFill>
              </a:rPr>
            </a:br>
            <a:r>
              <a:rPr lang="it-IT" sz="1600" b="1" dirty="0">
                <a:solidFill>
                  <a:schemeClr val="accent1"/>
                </a:solidFill>
              </a:rPr>
              <a:t>and </a:t>
            </a:r>
            <a:r>
              <a:rPr lang="it-IT" sz="1600" b="1" dirty="0" err="1">
                <a:solidFill>
                  <a:schemeClr val="accent1"/>
                </a:solidFill>
              </a:rPr>
              <a:t>peer-reviewed</a:t>
            </a:r>
            <a:r>
              <a:rPr lang="it-IT" sz="1600" b="1" dirty="0">
                <a:solidFill>
                  <a:schemeClr val="accent1"/>
                </a:solidFill>
              </a:rPr>
              <a:t> </a:t>
            </a:r>
            <a:r>
              <a:rPr lang="it-IT" sz="1600" b="1" dirty="0" err="1">
                <a:solidFill>
                  <a:schemeClr val="accent1"/>
                </a:solidFill>
              </a:rPr>
              <a:t>journals</a:t>
            </a:r>
            <a:endParaRPr lang="it-IT" sz="1600" b="1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7B0FBD-B055-A24C-B76B-0E52273EFD27}"/>
              </a:ext>
            </a:extLst>
          </p:cNvPr>
          <p:cNvSpPr txBox="1"/>
          <p:nvPr/>
        </p:nvSpPr>
        <p:spPr>
          <a:xfrm>
            <a:off x="871690" y="3493595"/>
            <a:ext cx="442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chemeClr val="accent1"/>
                </a:solidFill>
              </a:rPr>
              <a:t>Scientific</a:t>
            </a:r>
            <a:r>
              <a:rPr lang="it-IT" sz="1600" b="1" dirty="0">
                <a:solidFill>
                  <a:schemeClr val="accent1"/>
                </a:solidFill>
              </a:rPr>
              <a:t> partnership with </a:t>
            </a:r>
            <a:r>
              <a:rPr lang="it-IT" sz="1600" b="1" dirty="0" err="1">
                <a:solidFill>
                  <a:schemeClr val="accent1"/>
                </a:solidFill>
              </a:rPr>
              <a:t>universities</a:t>
            </a:r>
            <a:r>
              <a:rPr lang="it-IT" sz="1600" b="1" dirty="0">
                <a:solidFill>
                  <a:schemeClr val="accent1"/>
                </a:solidFill>
              </a:rPr>
              <a:t> and </a:t>
            </a:r>
            <a:r>
              <a:rPr lang="it-IT" sz="1600" b="1" dirty="0" err="1">
                <a:solidFill>
                  <a:schemeClr val="accent1"/>
                </a:solidFill>
              </a:rPr>
              <a:t>research</a:t>
            </a:r>
            <a:r>
              <a:rPr lang="it-IT" sz="1600" b="1" dirty="0">
                <a:solidFill>
                  <a:schemeClr val="accent1"/>
                </a:solidFill>
              </a:rPr>
              <a:t> centers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3A50BE-3778-F54A-AD08-6B438D13CBCA}"/>
              </a:ext>
            </a:extLst>
          </p:cNvPr>
          <p:cNvSpPr txBox="1"/>
          <p:nvPr/>
        </p:nvSpPr>
        <p:spPr>
          <a:xfrm>
            <a:off x="3320149" y="5078483"/>
            <a:ext cx="402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/>
                </a:solidFill>
              </a:rPr>
              <a:t>Part of EC-</a:t>
            </a:r>
            <a:r>
              <a:rPr lang="it-IT" sz="1600" b="1" dirty="0" err="1">
                <a:solidFill>
                  <a:schemeClr val="accent1"/>
                </a:solidFill>
              </a:rPr>
              <a:t>founded</a:t>
            </a:r>
            <a:r>
              <a:rPr lang="it-IT" sz="1600" b="1" dirty="0">
                <a:solidFill>
                  <a:schemeClr val="accent1"/>
                </a:solidFill>
              </a:rPr>
              <a:t> H2020-MSCA-ITN-2017 network </a:t>
            </a:r>
            <a:r>
              <a:rPr lang="it-IT" sz="1600" b="1" dirty="0" err="1">
                <a:solidFill>
                  <a:schemeClr val="accent1"/>
                </a:solidFill>
              </a:rPr>
              <a:t>project</a:t>
            </a:r>
            <a:r>
              <a:rPr lang="it-IT" sz="1600" b="1" dirty="0">
                <a:solidFill>
                  <a:schemeClr val="accent1"/>
                </a:solidFill>
              </a:rPr>
              <a:t> INSIGHTS</a:t>
            </a:r>
          </a:p>
        </p:txBody>
      </p:sp>
      <p:pic>
        <p:nvPicPr>
          <p:cNvPr id="28" name="Picture 27" descr="Screen Shot 2018-03-07 at 10.12.56.png">
            <a:extLst>
              <a:ext uri="{FF2B5EF4-FFF2-40B4-BE49-F238E27FC236}">
                <a16:creationId xmlns:a16="http://schemas.microsoft.com/office/drawing/2014/main" id="{E06488E8-6A14-754F-A98B-5A7A1C65E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2" y="5078483"/>
            <a:ext cx="1651752" cy="700650"/>
          </a:xfrm>
          <a:prstGeom prst="rect">
            <a:avLst/>
          </a:prstGeom>
        </p:spPr>
      </p:pic>
      <p:pic>
        <p:nvPicPr>
          <p:cNvPr id="29" name="Picture 8" descr="Risultati immagini per infn logo">
            <a:extLst>
              <a:ext uri="{FF2B5EF4-FFF2-40B4-BE49-F238E27FC236}">
                <a16:creationId xmlns:a16="http://schemas.microsoft.com/office/drawing/2014/main" id="{6AE59C15-6897-9241-BC3F-91AF0295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2796" y="3657342"/>
            <a:ext cx="421066" cy="417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Risultati immagini per roma tre logo">
            <a:extLst>
              <a:ext uri="{FF2B5EF4-FFF2-40B4-BE49-F238E27FC236}">
                <a16:creationId xmlns:a16="http://schemas.microsoft.com/office/drawing/2014/main" id="{16860D9F-6E80-0345-8727-F40CA431B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3443" y="4087370"/>
            <a:ext cx="678382" cy="354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 descr="logo IAC">
            <a:extLst>
              <a:ext uri="{FF2B5EF4-FFF2-40B4-BE49-F238E27FC236}">
                <a16:creationId xmlns:a16="http://schemas.microsoft.com/office/drawing/2014/main" id="{CAF58971-0155-B443-8FA1-B1989256F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5180" y="4026603"/>
            <a:ext cx="432886" cy="443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9" descr="logo Sportello Matematico">
            <a:extLst>
              <a:ext uri="{FF2B5EF4-FFF2-40B4-BE49-F238E27FC236}">
                <a16:creationId xmlns:a16="http://schemas.microsoft.com/office/drawing/2014/main" id="{3BA636F3-2CE2-B746-8885-9934620A2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693" y="3104262"/>
            <a:ext cx="817231" cy="430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isultati immagini per federico 2 napoli logo">
            <a:extLst>
              <a:ext uri="{FF2B5EF4-FFF2-40B4-BE49-F238E27FC236}">
                <a16:creationId xmlns:a16="http://schemas.microsoft.com/office/drawing/2014/main" id="{14DC8FC1-7D9E-DE48-9EB7-0B54BFCEC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262" y="2927441"/>
            <a:ext cx="914749" cy="571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o a tutto sesto 5"/>
          <p:cNvSpPr/>
          <p:nvPr/>
        </p:nvSpPr>
        <p:spPr>
          <a:xfrm>
            <a:off x="-2638437" y="783213"/>
            <a:ext cx="6701233" cy="5979600"/>
          </a:xfrm>
          <a:prstGeom prst="blockArc">
            <a:avLst>
              <a:gd name="adj1" fmla="val 18900000"/>
              <a:gd name="adj2" fmla="val 2597746"/>
              <a:gd name="adj3" fmla="val 434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Rettangolo 58"/>
          <p:cNvSpPr/>
          <p:nvPr/>
        </p:nvSpPr>
        <p:spPr>
          <a:xfrm>
            <a:off x="2495431" y="1564614"/>
            <a:ext cx="2304000" cy="57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2000" numCol="1" rtlCol="0" anchor="ctr"/>
          <a:lstStyle/>
          <a:p>
            <a:pPr algn="r">
              <a:spcAft>
                <a:spcPts val="300"/>
              </a:spcAft>
            </a:pPr>
            <a:r>
              <a:rPr lang="it-IT" sz="1400" b="1" dirty="0">
                <a:solidFill>
                  <a:prstClr val="white"/>
                </a:solidFill>
                <a:latin typeface="Arial"/>
              </a:rPr>
              <a:t>Paolo Agnoli</a:t>
            </a:r>
          </a:p>
          <a:p>
            <a:pPr algn="r">
              <a:spcAft>
                <a:spcPts val="300"/>
              </a:spcAft>
            </a:pPr>
            <a:r>
              <a:rPr lang="it-IT" sz="1000" dirty="0">
                <a:solidFill>
                  <a:prstClr val="white"/>
                </a:solidFill>
                <a:latin typeface="Arial"/>
              </a:rPr>
              <a:t>CO-FOUNDER &amp; DIRECTOR</a:t>
            </a:r>
            <a:endParaRPr lang="it-IT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A9BC-F86E-0749-B2F5-446C47E9825D}" type="slidenum">
              <a:rPr lang="it-IT" smtClean="0">
                <a:solidFill>
                  <a:srgbClr val="3A8AA5"/>
                </a:solidFill>
              </a:rPr>
              <a:pPr/>
              <a:t>8</a:t>
            </a:fld>
            <a:endParaRPr lang="it-IT" dirty="0">
              <a:solidFill>
                <a:srgbClr val="3A8AA5"/>
              </a:solidFill>
            </a:endParaRPr>
          </a:p>
        </p:txBody>
      </p:sp>
      <p:sp>
        <p:nvSpPr>
          <p:cNvPr id="36" name="Arco a tutto sesto 35"/>
          <p:cNvSpPr/>
          <p:nvPr/>
        </p:nvSpPr>
        <p:spPr>
          <a:xfrm>
            <a:off x="488547" y="748295"/>
            <a:ext cx="6701233" cy="5979600"/>
          </a:xfrm>
          <a:prstGeom prst="blockArc">
            <a:avLst>
              <a:gd name="adj1" fmla="val 18900000"/>
              <a:gd name="adj2" fmla="val 2700000"/>
              <a:gd name="adj3" fmla="val 322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Rettangolo 37"/>
          <p:cNvSpPr/>
          <p:nvPr/>
        </p:nvSpPr>
        <p:spPr>
          <a:xfrm>
            <a:off x="5514838" y="1564615"/>
            <a:ext cx="2304000" cy="575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2000" numCol="1" rtlCol="0" anchor="ctr"/>
          <a:lstStyle/>
          <a:p>
            <a:pPr algn="r">
              <a:spcAft>
                <a:spcPts val="300"/>
              </a:spcAft>
            </a:pPr>
            <a:r>
              <a:rPr lang="it-IT" sz="1400" b="1" dirty="0">
                <a:solidFill>
                  <a:prstClr val="white"/>
                </a:solidFill>
                <a:latin typeface="Arial"/>
              </a:rPr>
              <a:t>Francesco Piccolo</a:t>
            </a:r>
          </a:p>
          <a:p>
            <a:pPr algn="r">
              <a:spcAft>
                <a:spcPts val="300"/>
              </a:spcAft>
            </a:pPr>
            <a:r>
              <a:rPr lang="it-IT" sz="1000" dirty="0">
                <a:solidFill>
                  <a:prstClr val="white"/>
                </a:solidFill>
                <a:latin typeface="Arial"/>
              </a:rPr>
              <a:t>CO-FOUNDER &amp; </a:t>
            </a:r>
            <a:br>
              <a:rPr lang="it-IT" sz="1000" dirty="0">
                <a:solidFill>
                  <a:prstClr val="white"/>
                </a:solidFill>
                <a:latin typeface="Arial"/>
              </a:rPr>
            </a:br>
            <a:r>
              <a:rPr lang="it-IT" sz="1000" dirty="0">
                <a:solidFill>
                  <a:prstClr val="white"/>
                </a:solidFill>
                <a:latin typeface="Arial"/>
              </a:rPr>
              <a:t>SOLE ADMINISTRATOR</a:t>
            </a:r>
            <a:endParaRPr lang="it-IT" sz="1200" b="1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271130-2D98-B54B-BE8F-EFD725689A3F}"/>
              </a:ext>
            </a:extLst>
          </p:cNvPr>
          <p:cNvGrpSpPr/>
          <p:nvPr/>
        </p:nvGrpSpPr>
        <p:grpSpPr>
          <a:xfrm>
            <a:off x="5846384" y="2234000"/>
            <a:ext cx="2304000" cy="578292"/>
            <a:chOff x="5973722" y="2435907"/>
            <a:chExt cx="2304000" cy="578292"/>
          </a:xfrm>
        </p:grpSpPr>
        <p:sp>
          <p:nvSpPr>
            <p:cNvPr id="39" name="Rettangolo 38"/>
            <p:cNvSpPr/>
            <p:nvPr/>
          </p:nvSpPr>
          <p:spPr>
            <a:xfrm>
              <a:off x="5973722" y="2437571"/>
              <a:ext cx="2304000" cy="5766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2000" numCol="1" rtlCol="0" anchor="ctr"/>
            <a:lstStyle/>
            <a:p>
              <a:pPr algn="r">
                <a:spcAft>
                  <a:spcPts val="300"/>
                </a:spcAft>
              </a:pPr>
              <a:r>
                <a:rPr lang="it-IT" sz="1400" b="1" dirty="0">
                  <a:solidFill>
                    <a:prstClr val="white"/>
                  </a:solidFill>
                  <a:latin typeface="Arial"/>
                </a:rPr>
                <a:t>Nicola Farina</a:t>
              </a:r>
            </a:p>
            <a:p>
              <a:pPr algn="r">
                <a:spcAft>
                  <a:spcPts val="300"/>
                </a:spcAft>
              </a:pPr>
              <a:r>
                <a:rPr lang="it-IT" sz="1000" dirty="0">
                  <a:solidFill>
                    <a:prstClr val="white"/>
                  </a:solidFill>
                  <a:latin typeface="Arial"/>
                </a:rPr>
                <a:t>RESPONSIBLE FOR</a:t>
              </a:r>
              <a:br>
                <a:rPr lang="it-IT" sz="1000" dirty="0">
                  <a:solidFill>
                    <a:prstClr val="white"/>
                  </a:solidFill>
                  <a:latin typeface="Arial"/>
                </a:rPr>
              </a:br>
              <a:r>
                <a:rPr lang="it-IT" sz="1000" dirty="0">
                  <a:solidFill>
                    <a:prstClr val="white"/>
                  </a:solidFill>
                  <a:latin typeface="Arial"/>
                </a:rPr>
                <a:t>INNOVATION</a:t>
              </a:r>
              <a:endParaRPr lang="it-IT" sz="1200" b="1" dirty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973724" y="2435907"/>
              <a:ext cx="500144" cy="57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89D323-C74C-7D41-8C08-7E79CD01C096}"/>
              </a:ext>
            </a:extLst>
          </p:cNvPr>
          <p:cNvGrpSpPr/>
          <p:nvPr/>
        </p:nvGrpSpPr>
        <p:grpSpPr>
          <a:xfrm>
            <a:off x="2997525" y="4279205"/>
            <a:ext cx="2465582" cy="579600"/>
            <a:chOff x="6266992" y="3784051"/>
            <a:chExt cx="2465582" cy="579600"/>
          </a:xfrm>
        </p:grpSpPr>
        <p:sp>
          <p:nvSpPr>
            <p:cNvPr id="40" name="Rettangolo 39"/>
            <p:cNvSpPr/>
            <p:nvPr/>
          </p:nvSpPr>
          <p:spPr>
            <a:xfrm>
              <a:off x="6266992" y="3784051"/>
              <a:ext cx="2465582" cy="57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2000" numCol="1" rtlCol="0" anchor="ctr"/>
            <a:lstStyle/>
            <a:p>
              <a:pPr algn="r">
                <a:spcAft>
                  <a:spcPts val="300"/>
                </a:spcAft>
              </a:pPr>
              <a:r>
                <a:rPr lang="it-IT" sz="1400" b="1" dirty="0">
                  <a:solidFill>
                    <a:prstClr val="white"/>
                  </a:solidFill>
                  <a:latin typeface="Arial"/>
                </a:rPr>
                <a:t>Filippo Orio</a:t>
              </a:r>
            </a:p>
            <a:p>
              <a:pPr algn="r">
                <a:spcAft>
                  <a:spcPts val="300"/>
                </a:spcAft>
              </a:pPr>
              <a:r>
                <a:rPr lang="it-IT" sz="1000" dirty="0">
                  <a:solidFill>
                    <a:prstClr val="white"/>
                  </a:solidFill>
                  <a:latin typeface="Arial"/>
                </a:rPr>
                <a:t>DATA SCIENTIST</a:t>
              </a:r>
            </a:p>
          </p:txBody>
        </p:sp>
        <p:pic>
          <p:nvPicPr>
            <p:cNvPr id="46" name="Picture 2" descr="C:\Users\Toshiba\Desktop\primipiano\DSC0342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67139" y="3786389"/>
              <a:ext cx="449718" cy="57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285F05-7ECB-274E-8850-5D16ACB7A272}"/>
              </a:ext>
            </a:extLst>
          </p:cNvPr>
          <p:cNvGrpSpPr/>
          <p:nvPr/>
        </p:nvGrpSpPr>
        <p:grpSpPr>
          <a:xfrm>
            <a:off x="2850047" y="4962131"/>
            <a:ext cx="2311751" cy="581638"/>
            <a:chOff x="6239582" y="3105487"/>
            <a:chExt cx="2311751" cy="581638"/>
          </a:xfrm>
        </p:grpSpPr>
        <p:sp>
          <p:nvSpPr>
            <p:cNvPr id="48" name="Rettangolo 47"/>
            <p:cNvSpPr/>
            <p:nvPr/>
          </p:nvSpPr>
          <p:spPr>
            <a:xfrm>
              <a:off x="6247333" y="3111126"/>
              <a:ext cx="2304000" cy="575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2000" numCol="1" rtlCol="0" anchor="ctr"/>
            <a:lstStyle/>
            <a:p>
              <a:pPr algn="r">
                <a:spcAft>
                  <a:spcPts val="300"/>
                </a:spcAft>
              </a:pPr>
              <a:r>
                <a:rPr lang="it-IT" sz="1400" b="1" dirty="0">
                  <a:solidFill>
                    <a:prstClr val="white"/>
                  </a:solidFill>
                  <a:latin typeface="Arial"/>
                </a:rPr>
                <a:t>Andrea Romualdi</a:t>
              </a:r>
            </a:p>
            <a:p>
              <a:pPr algn="r">
                <a:spcAft>
                  <a:spcPts val="300"/>
                </a:spcAft>
              </a:pPr>
              <a:r>
                <a:rPr lang="it-IT" sz="1000" dirty="0">
                  <a:solidFill>
                    <a:prstClr val="white"/>
                  </a:solidFill>
                  <a:latin typeface="Arial"/>
                </a:rPr>
                <a:t>DATA SCIENTIST</a:t>
              </a:r>
            </a:p>
          </p:txBody>
        </p:sp>
        <p:pic>
          <p:nvPicPr>
            <p:cNvPr id="44" name="Picture 3" descr="C:\Users\Toshiba\AppData\Local\Microsoft\Windows\Temporary Internet Files\Content.Outlook\IEIJFIAX\AndreaRomualdi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39582" y="3105487"/>
              <a:ext cx="465371" cy="57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C:\Users\Toshiba\Documents\Attività 2017\Company Overview\primipiano\DSC0357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5433" y="1564440"/>
            <a:ext cx="413548" cy="576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isultati immagini per francesco piccolo pangea formazion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4838" y="1564615"/>
            <a:ext cx="440669" cy="575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D8C40F8-1E0F-0845-AC44-555D3BADC2DF}"/>
              </a:ext>
            </a:extLst>
          </p:cNvPr>
          <p:cNvGrpSpPr/>
          <p:nvPr/>
        </p:nvGrpSpPr>
        <p:grpSpPr>
          <a:xfrm>
            <a:off x="6007073" y="4274082"/>
            <a:ext cx="2472820" cy="581124"/>
            <a:chOff x="969975" y="4481939"/>
            <a:chExt cx="2472820" cy="581124"/>
          </a:xfrm>
        </p:grpSpPr>
        <p:sp>
          <p:nvSpPr>
            <p:cNvPr id="49" name="Rettangolo 48"/>
            <p:cNvSpPr/>
            <p:nvPr/>
          </p:nvSpPr>
          <p:spPr>
            <a:xfrm>
              <a:off x="969975" y="4487063"/>
              <a:ext cx="247282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2000" numCol="1" rtlCol="0" anchor="ctr"/>
            <a:lstStyle/>
            <a:p>
              <a:pPr algn="r">
                <a:spcAft>
                  <a:spcPts val="300"/>
                </a:spcAft>
              </a:pPr>
              <a:r>
                <a:rPr lang="it-IT" sz="1400" b="1" dirty="0">
                  <a:solidFill>
                    <a:prstClr val="white"/>
                  </a:solidFill>
                  <a:latin typeface="Arial"/>
                </a:rPr>
                <a:t>Erika Cerasti</a:t>
              </a:r>
            </a:p>
            <a:p>
              <a:pPr algn="r">
                <a:spcAft>
                  <a:spcPts val="300"/>
                </a:spcAft>
              </a:pPr>
              <a:r>
                <a:rPr lang="it-IT" sz="1000" dirty="0">
                  <a:solidFill>
                    <a:prstClr val="white"/>
                  </a:solidFill>
                  <a:latin typeface="Arial"/>
                </a:rPr>
                <a:t>DATA SCIENTIST</a:t>
              </a:r>
              <a:endParaRPr lang="it-IT" sz="1200" b="1" dirty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027" name="Picture 3" descr="C:\Users\Toshiba\Desktop\primipiano\DSC03521.JPG"/>
            <p:cNvPicPr>
              <a:picLocks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9977" y="4481939"/>
              <a:ext cx="486000" cy="57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DBCD52-9602-8B40-A3E5-6827CF59D381}"/>
              </a:ext>
            </a:extLst>
          </p:cNvPr>
          <p:cNvGrpSpPr/>
          <p:nvPr/>
        </p:nvGrpSpPr>
        <p:grpSpPr>
          <a:xfrm>
            <a:off x="6007073" y="2913165"/>
            <a:ext cx="2372760" cy="578292"/>
            <a:chOff x="5799244" y="5120707"/>
            <a:chExt cx="2372760" cy="578292"/>
          </a:xfrm>
        </p:grpSpPr>
        <p:sp>
          <p:nvSpPr>
            <p:cNvPr id="73" name="Rettangolo 72"/>
            <p:cNvSpPr/>
            <p:nvPr/>
          </p:nvSpPr>
          <p:spPr>
            <a:xfrm>
              <a:off x="5799244" y="5122999"/>
              <a:ext cx="2372760" cy="576000"/>
            </a:xfrm>
            <a:prstGeom prst="rect">
              <a:avLst/>
            </a:prstGeom>
            <a:solidFill>
              <a:srgbClr val="0074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2000" numCol="1" rtlCol="0" anchor="ctr"/>
            <a:lstStyle/>
            <a:p>
              <a:pPr algn="r">
                <a:spcAft>
                  <a:spcPts val="300"/>
                </a:spcAft>
              </a:pPr>
              <a:r>
                <a:rPr lang="it-IT" sz="1400" b="1" dirty="0">
                  <a:solidFill>
                    <a:prstClr val="white"/>
                  </a:solidFill>
                  <a:latin typeface="Arial"/>
                </a:rPr>
                <a:t>Maria Luisa Greco</a:t>
              </a:r>
            </a:p>
            <a:p>
              <a:pPr algn="r">
                <a:spcAft>
                  <a:spcPts val="300"/>
                </a:spcAft>
              </a:pPr>
              <a:r>
                <a:rPr lang="it-IT" sz="1000" dirty="0">
                  <a:solidFill>
                    <a:prstClr val="white"/>
                  </a:solidFill>
                  <a:latin typeface="Arial"/>
                </a:rPr>
                <a:t>RESPONSIBLE FOR</a:t>
              </a:r>
              <a:br>
                <a:rPr lang="it-IT" sz="1000" dirty="0">
                  <a:solidFill>
                    <a:prstClr val="white"/>
                  </a:solidFill>
                  <a:latin typeface="Arial"/>
                </a:rPr>
              </a:br>
              <a:r>
                <a:rPr lang="it-IT" sz="1000" dirty="0">
                  <a:solidFill>
                    <a:prstClr val="white"/>
                  </a:solidFill>
                  <a:latin typeface="Arial"/>
                </a:rPr>
                <a:t>ADMINISTRATION</a:t>
              </a:r>
            </a:p>
          </p:txBody>
        </p:sp>
        <p:pic>
          <p:nvPicPr>
            <p:cNvPr id="10" name="Picture 2" descr="C:\Users\Toshiba\Documents\Attività 2017\Company Overview\primipiano\DSC03656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99244" y="5120707"/>
              <a:ext cx="418147" cy="57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7B9850F-EFD6-CD4C-8732-147DD7C42C0F}"/>
              </a:ext>
            </a:extLst>
          </p:cNvPr>
          <p:cNvGrpSpPr/>
          <p:nvPr/>
        </p:nvGrpSpPr>
        <p:grpSpPr>
          <a:xfrm>
            <a:off x="2750252" y="2240010"/>
            <a:ext cx="2304000" cy="576000"/>
            <a:chOff x="2900168" y="5114885"/>
            <a:chExt cx="2304000" cy="576000"/>
          </a:xfrm>
        </p:grpSpPr>
        <p:sp>
          <p:nvSpPr>
            <p:cNvPr id="50" name="Rettangolo 49"/>
            <p:cNvSpPr/>
            <p:nvPr/>
          </p:nvSpPr>
          <p:spPr>
            <a:xfrm>
              <a:off x="2900168" y="5114885"/>
              <a:ext cx="2304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2000" numCol="1" rtlCol="0" anchor="ctr"/>
            <a:lstStyle/>
            <a:p>
              <a:pPr algn="r">
                <a:spcAft>
                  <a:spcPts val="300"/>
                </a:spcAft>
              </a:pPr>
              <a:r>
                <a:rPr lang="it-IT" sz="1400" b="1" dirty="0">
                  <a:solidFill>
                    <a:prstClr val="white"/>
                  </a:solidFill>
                  <a:latin typeface="Arial"/>
                </a:rPr>
                <a:t>Desirée Gentilini</a:t>
              </a:r>
            </a:p>
            <a:p>
              <a:pPr algn="r">
                <a:spcAft>
                  <a:spcPts val="300"/>
                </a:spcAft>
              </a:pPr>
              <a:r>
                <a:rPr lang="it-IT" sz="1000" dirty="0">
                  <a:solidFill>
                    <a:prstClr val="white"/>
                  </a:solidFill>
                </a:rPr>
                <a:t>RESPONSIBLE FOR </a:t>
              </a:r>
              <a:br>
                <a:rPr lang="it-IT" sz="1000" dirty="0">
                  <a:solidFill>
                    <a:prstClr val="white"/>
                  </a:solidFill>
                  <a:latin typeface="Arial"/>
                </a:rPr>
              </a:br>
              <a:r>
                <a:rPr lang="it-IT" sz="1000" dirty="0">
                  <a:solidFill>
                    <a:prstClr val="white"/>
                  </a:solidFill>
                  <a:latin typeface="Arial"/>
                </a:rPr>
                <a:t>PRE-SALES</a:t>
              </a:r>
            </a:p>
          </p:txBody>
        </p:sp>
        <p:pic>
          <p:nvPicPr>
            <p:cNvPr id="47" name="Picture 3" descr="C:\Users\Toshiba\Desktop\primipiano\DSC03537.JPG"/>
            <p:cNvPicPr>
              <a:picLocks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00170" y="5114885"/>
              <a:ext cx="486000" cy="574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Arco a tutto sesto 56"/>
          <p:cNvSpPr/>
          <p:nvPr/>
        </p:nvSpPr>
        <p:spPr>
          <a:xfrm rot="11108544">
            <a:off x="564125" y="2690968"/>
            <a:ext cx="2260600" cy="2260600"/>
          </a:xfrm>
          <a:prstGeom prst="blockArc">
            <a:avLst>
              <a:gd name="adj1" fmla="val 14338528"/>
              <a:gd name="adj2" fmla="val 20203126"/>
              <a:gd name="adj3" fmla="val 2441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2000" numCol="1" rtlCol="0" anchor="ctr"/>
          <a:lstStyle/>
          <a:p>
            <a:pPr algn="r"/>
            <a:endParaRPr lang="it-IT" sz="1200" b="1"/>
          </a:p>
        </p:txBody>
      </p:sp>
      <p:grpSp>
        <p:nvGrpSpPr>
          <p:cNvPr id="34" name="Gruppo 33"/>
          <p:cNvGrpSpPr/>
          <p:nvPr/>
        </p:nvGrpSpPr>
        <p:grpSpPr>
          <a:xfrm>
            <a:off x="549741" y="2652750"/>
            <a:ext cx="2260600" cy="2260600"/>
            <a:chOff x="952523" y="2652750"/>
            <a:chExt cx="2260600" cy="2260600"/>
          </a:xfrm>
        </p:grpSpPr>
        <p:sp>
          <p:nvSpPr>
            <p:cNvPr id="35" name="Ovale 34"/>
            <p:cNvSpPr/>
            <p:nvPr/>
          </p:nvSpPr>
          <p:spPr>
            <a:xfrm>
              <a:off x="1649757" y="3349984"/>
              <a:ext cx="900000" cy="90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2" name="Immagine 20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2488" y="3493983"/>
              <a:ext cx="629436" cy="612000"/>
            </a:xfrm>
            <a:prstGeom prst="rect">
              <a:avLst/>
            </a:prstGeom>
            <a:effectLst/>
          </p:spPr>
        </p:pic>
        <p:grpSp>
          <p:nvGrpSpPr>
            <p:cNvPr id="51" name="Gruppo 50"/>
            <p:cNvGrpSpPr/>
            <p:nvPr/>
          </p:nvGrpSpPr>
          <p:grpSpPr>
            <a:xfrm rot="19147789">
              <a:off x="952523" y="2652750"/>
              <a:ext cx="2260600" cy="2260600"/>
              <a:chOff x="969457" y="2669684"/>
              <a:chExt cx="2260600" cy="2260600"/>
            </a:xfrm>
          </p:grpSpPr>
          <p:sp>
            <p:nvSpPr>
              <p:cNvPr id="55" name="Arco a tutto sesto 54"/>
              <p:cNvSpPr/>
              <p:nvPr/>
            </p:nvSpPr>
            <p:spPr>
              <a:xfrm>
                <a:off x="969457" y="2669684"/>
                <a:ext cx="2260600" cy="2260600"/>
              </a:xfrm>
              <a:prstGeom prst="blockArc">
                <a:avLst>
                  <a:gd name="adj1" fmla="val 12237434"/>
                  <a:gd name="adj2" fmla="val 20203126"/>
                  <a:gd name="adj3" fmla="val 24415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612000" numCol="1" rtlCol="0" anchor="ctr"/>
              <a:lstStyle/>
              <a:p>
                <a:pPr algn="r"/>
                <a:endParaRPr lang="it-IT" sz="1200" b="1"/>
              </a:p>
            </p:txBody>
          </p:sp>
          <p:sp>
            <p:nvSpPr>
              <p:cNvPr id="56" name="Figura a mano libera 55"/>
              <p:cNvSpPr/>
              <p:nvPr/>
            </p:nvSpPr>
            <p:spPr>
              <a:xfrm>
                <a:off x="1399079" y="3033764"/>
                <a:ext cx="1396253" cy="1299005"/>
              </a:xfrm>
              <a:custGeom>
                <a:avLst/>
                <a:gdLst>
                  <a:gd name="connsiteX0" fmla="*/ 0 w 791502"/>
                  <a:gd name="connsiteY0" fmla="*/ 0 h 395656"/>
                  <a:gd name="connsiteX1" fmla="*/ 791502 w 791502"/>
                  <a:gd name="connsiteY1" fmla="*/ 0 h 395656"/>
                  <a:gd name="connsiteX2" fmla="*/ 791502 w 791502"/>
                  <a:gd name="connsiteY2" fmla="*/ 395656 h 395656"/>
                  <a:gd name="connsiteX3" fmla="*/ 0 w 791502"/>
                  <a:gd name="connsiteY3" fmla="*/ 395656 h 395656"/>
                  <a:gd name="connsiteX4" fmla="*/ 0 w 791502"/>
                  <a:gd name="connsiteY4" fmla="*/ 0 h 395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502" h="395656">
                    <a:moveTo>
                      <a:pt x="0" y="0"/>
                    </a:moveTo>
                    <a:lnTo>
                      <a:pt x="791502" y="0"/>
                    </a:lnTo>
                    <a:lnTo>
                      <a:pt x="791502" y="395656"/>
                    </a:lnTo>
                    <a:lnTo>
                      <a:pt x="0" y="395656"/>
                    </a:lnTo>
                    <a:lnTo>
                      <a:pt x="0" y="0"/>
                    </a:lnTo>
                    <a:close/>
                  </a:path>
                </a:pathLst>
              </a:custGeom>
              <a:effectLst/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ctr" anchorCtr="0">
                <a:prstTxWarp prst="textArchUp">
                  <a:avLst>
                    <a:gd name="adj" fmla="val 8273186"/>
                  </a:avLst>
                </a:prstTxWarp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200" b="1" kern="1200" dirty="0">
                    <a:solidFill>
                      <a:schemeClr val="bg1"/>
                    </a:solidFill>
                  </a:rPr>
                  <a:t>CONSULTING TEAM</a:t>
                </a:r>
              </a:p>
            </p:txBody>
          </p:sp>
        </p:grpSp>
        <p:sp>
          <p:nvSpPr>
            <p:cNvPr id="54" name="Figura a mano libera 53"/>
            <p:cNvSpPr/>
            <p:nvPr/>
          </p:nvSpPr>
          <p:spPr>
            <a:xfrm rot="1282990">
              <a:off x="1281087" y="3415244"/>
              <a:ext cx="1396253" cy="1299005"/>
            </a:xfrm>
            <a:custGeom>
              <a:avLst/>
              <a:gdLst>
                <a:gd name="connsiteX0" fmla="*/ 0 w 791502"/>
                <a:gd name="connsiteY0" fmla="*/ 0 h 395656"/>
                <a:gd name="connsiteX1" fmla="*/ 791502 w 791502"/>
                <a:gd name="connsiteY1" fmla="*/ 0 h 395656"/>
                <a:gd name="connsiteX2" fmla="*/ 791502 w 791502"/>
                <a:gd name="connsiteY2" fmla="*/ 395656 h 395656"/>
                <a:gd name="connsiteX3" fmla="*/ 0 w 791502"/>
                <a:gd name="connsiteY3" fmla="*/ 395656 h 395656"/>
                <a:gd name="connsiteX4" fmla="*/ 0 w 791502"/>
                <a:gd name="connsiteY4" fmla="*/ 0 h 3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02" h="395656">
                  <a:moveTo>
                    <a:pt x="0" y="0"/>
                  </a:moveTo>
                  <a:lnTo>
                    <a:pt x="791502" y="0"/>
                  </a:lnTo>
                  <a:lnTo>
                    <a:pt x="791502" y="395656"/>
                  </a:lnTo>
                  <a:lnTo>
                    <a:pt x="0" y="395656"/>
                  </a:lnTo>
                  <a:lnTo>
                    <a:pt x="0" y="0"/>
                  </a:lnTo>
                  <a:close/>
                </a:path>
              </a:pathLst>
            </a:custGeom>
            <a:noFill/>
            <a:effectLst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prstTxWarp prst="textArchDown">
                <a:avLst>
                  <a:gd name="adj" fmla="val 3408465"/>
                </a:avLst>
              </a:prstTxWarp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>
                  <a:solidFill>
                    <a:schemeClr val="tx2"/>
                  </a:solidFill>
                </a:rPr>
                <a:t>70% </a:t>
              </a:r>
              <a:r>
                <a:rPr lang="it-IT" sz="1200" b="1" kern="1200" dirty="0" err="1">
                  <a:solidFill>
                    <a:schemeClr val="tx2"/>
                  </a:solidFill>
                </a:rPr>
                <a:t>Ph.D</a:t>
              </a:r>
              <a:r>
                <a:rPr lang="it-IT" sz="1200" b="1" kern="1200" dirty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41" name="Titel 1"/>
          <p:cNvSpPr txBox="1">
            <a:spLocks/>
          </p:cNvSpPr>
          <p:nvPr/>
        </p:nvSpPr>
        <p:spPr bwMode="gray">
          <a:xfrm>
            <a:off x="871690" y="410035"/>
            <a:ext cx="7314962" cy="9554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0" kern="1200" cap="all" spc="40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OUR TEAM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3FAD3D-123F-2A40-BE84-9595DC5A0F1A}"/>
              </a:ext>
            </a:extLst>
          </p:cNvPr>
          <p:cNvGrpSpPr/>
          <p:nvPr/>
        </p:nvGrpSpPr>
        <p:grpSpPr>
          <a:xfrm>
            <a:off x="3192150" y="3581377"/>
            <a:ext cx="2418051" cy="578399"/>
            <a:chOff x="6027395" y="4447673"/>
            <a:chExt cx="2418051" cy="578399"/>
          </a:xfrm>
        </p:grpSpPr>
        <p:sp>
          <p:nvSpPr>
            <p:cNvPr id="45" name="Rettangolo 44"/>
            <p:cNvSpPr/>
            <p:nvPr/>
          </p:nvSpPr>
          <p:spPr>
            <a:xfrm>
              <a:off x="6037780" y="4450072"/>
              <a:ext cx="2407666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2000" numCol="1" rtlCol="0" anchor="ctr"/>
            <a:lstStyle/>
            <a:p>
              <a:pPr algn="r">
                <a:spcAft>
                  <a:spcPts val="300"/>
                </a:spcAft>
              </a:pPr>
              <a:r>
                <a:rPr lang="it-IT" sz="1400" b="1" dirty="0">
                  <a:solidFill>
                    <a:prstClr val="white"/>
                  </a:solidFill>
                  <a:latin typeface="Arial"/>
                </a:rPr>
                <a:t>Sara Borroni</a:t>
              </a:r>
            </a:p>
            <a:p>
              <a:pPr algn="r">
                <a:spcAft>
                  <a:spcPts val="300"/>
                </a:spcAft>
              </a:pPr>
              <a:r>
                <a:rPr lang="it-IT" sz="1000" dirty="0">
                  <a:solidFill>
                    <a:prstClr val="white"/>
                  </a:solidFill>
                  <a:latin typeface="Arial"/>
                </a:rPr>
                <a:t>DATA SCIENTIST</a:t>
              </a:r>
            </a:p>
          </p:txBody>
        </p:sp>
        <p:pic>
          <p:nvPicPr>
            <p:cNvPr id="52" name="Picture 2" descr="C:\Users\Toshiba\Desktop\primipiano\DSC03499.JPG"/>
            <p:cNvPicPr>
              <a:picLocks noChangeArrowheads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27395" y="4447673"/>
              <a:ext cx="468000" cy="57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C8E93EE-0654-7E49-953A-E07892B6AAFB}"/>
              </a:ext>
            </a:extLst>
          </p:cNvPr>
          <p:cNvGrpSpPr/>
          <p:nvPr/>
        </p:nvGrpSpPr>
        <p:grpSpPr>
          <a:xfrm>
            <a:off x="6247501" y="3589229"/>
            <a:ext cx="2304000" cy="580864"/>
            <a:chOff x="2980421" y="2554047"/>
            <a:chExt cx="2304000" cy="580864"/>
          </a:xfrm>
        </p:grpSpPr>
        <p:sp>
          <p:nvSpPr>
            <p:cNvPr id="62" name="Rettangolo 68">
              <a:extLst>
                <a:ext uri="{FF2B5EF4-FFF2-40B4-BE49-F238E27FC236}">
                  <a16:creationId xmlns:a16="http://schemas.microsoft.com/office/drawing/2014/main" id="{129788E4-A81A-9145-B121-AFB92C5E72CE}"/>
                </a:ext>
              </a:extLst>
            </p:cNvPr>
            <p:cNvSpPr/>
            <p:nvPr/>
          </p:nvSpPr>
          <p:spPr>
            <a:xfrm>
              <a:off x="2980421" y="2554047"/>
              <a:ext cx="2304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2000" numCol="1" rtlCol="0" anchor="ctr"/>
            <a:lstStyle/>
            <a:p>
              <a:pPr algn="r">
                <a:spcAft>
                  <a:spcPts val="300"/>
                </a:spcAft>
              </a:pPr>
              <a:r>
                <a:rPr lang="it-IT" sz="1400" b="1" dirty="0">
                  <a:solidFill>
                    <a:prstClr val="white"/>
                  </a:solidFill>
                  <a:latin typeface="Arial"/>
                </a:rPr>
                <a:t>Cinzia Di Porto</a:t>
              </a:r>
            </a:p>
            <a:p>
              <a:pPr algn="r">
                <a:spcAft>
                  <a:spcPts val="300"/>
                </a:spcAft>
              </a:pPr>
              <a:r>
                <a:rPr lang="it-IT" sz="1000" dirty="0">
                  <a:solidFill>
                    <a:prstClr val="white"/>
                  </a:solidFill>
                  <a:latin typeface="Arial"/>
                </a:rPr>
                <a:t>DATA SCIENTIST</a:t>
              </a:r>
              <a:endParaRPr lang="it-IT" sz="1200" b="1" dirty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63" name="Picture 2" descr="C:\Users\Toshiba\Desktop\primipiano\DSC03474.JPG">
              <a:extLst>
                <a:ext uri="{FF2B5EF4-FFF2-40B4-BE49-F238E27FC236}">
                  <a16:creationId xmlns:a16="http://schemas.microsoft.com/office/drawing/2014/main" id="{EF893FC9-3453-F64E-923D-08D53C2107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80421" y="2558912"/>
              <a:ext cx="464065" cy="5759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074BEA-24DF-1548-B752-13F7B83F278F}"/>
              </a:ext>
            </a:extLst>
          </p:cNvPr>
          <p:cNvGrpSpPr/>
          <p:nvPr/>
        </p:nvGrpSpPr>
        <p:grpSpPr>
          <a:xfrm>
            <a:off x="5901668" y="4967770"/>
            <a:ext cx="2329411" cy="575999"/>
            <a:chOff x="5973108" y="5167800"/>
            <a:chExt cx="2329411" cy="575999"/>
          </a:xfrm>
        </p:grpSpPr>
        <p:sp>
          <p:nvSpPr>
            <p:cNvPr id="58" name="Rettangolo 47">
              <a:extLst>
                <a:ext uri="{FF2B5EF4-FFF2-40B4-BE49-F238E27FC236}">
                  <a16:creationId xmlns:a16="http://schemas.microsoft.com/office/drawing/2014/main" id="{F873247D-A121-8D40-98D8-7B5D70DE2056}"/>
                </a:ext>
              </a:extLst>
            </p:cNvPr>
            <p:cNvSpPr/>
            <p:nvPr/>
          </p:nvSpPr>
          <p:spPr>
            <a:xfrm>
              <a:off x="5998519" y="5167800"/>
              <a:ext cx="2304000" cy="575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2000" numCol="1" rtlCol="0" anchor="ctr"/>
            <a:lstStyle/>
            <a:p>
              <a:pPr algn="r">
                <a:spcAft>
                  <a:spcPts val="300"/>
                </a:spcAft>
              </a:pPr>
              <a:r>
                <a:rPr lang="it-IT" sz="1400" b="1" dirty="0">
                  <a:solidFill>
                    <a:prstClr val="white"/>
                  </a:solidFill>
                  <a:latin typeface="Arial"/>
                </a:rPr>
                <a:t>Daria </a:t>
              </a:r>
              <a:r>
                <a:rPr lang="it-IT" sz="1400" b="1" dirty="0" err="1">
                  <a:solidFill>
                    <a:prstClr val="white"/>
                  </a:solidFill>
                  <a:latin typeface="Arial"/>
                </a:rPr>
                <a:t>Morozova</a:t>
              </a:r>
              <a:endParaRPr lang="it-IT" sz="1400" b="1" dirty="0">
                <a:solidFill>
                  <a:prstClr val="white"/>
                </a:solidFill>
                <a:latin typeface="Arial"/>
              </a:endParaRPr>
            </a:p>
            <a:p>
              <a:pPr algn="r">
                <a:spcAft>
                  <a:spcPts val="300"/>
                </a:spcAft>
              </a:pPr>
              <a:r>
                <a:rPr lang="it-IT" sz="1000" dirty="0">
                  <a:solidFill>
                    <a:prstClr val="white"/>
                  </a:solidFill>
                  <a:latin typeface="Arial"/>
                </a:rPr>
                <a:t>INSIGHTS ESR8</a:t>
              </a:r>
              <a:br>
                <a:rPr lang="it-IT" sz="1000" dirty="0">
                  <a:solidFill>
                    <a:prstClr val="white"/>
                  </a:solidFill>
                  <a:latin typeface="Arial"/>
                </a:rPr>
              </a:br>
              <a:r>
                <a:rPr lang="it-IT" sz="1000" dirty="0">
                  <a:solidFill>
                    <a:prstClr val="white"/>
                  </a:solidFill>
                  <a:latin typeface="Arial"/>
                </a:rPr>
                <a:t>+ DATA SCIENTIST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295E5E-E3EF-5948-8663-F0805F0C8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108" y="5170083"/>
              <a:ext cx="428253" cy="57371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E460C4-A179-DB43-A129-59D95F4BD5B4}"/>
              </a:ext>
            </a:extLst>
          </p:cNvPr>
          <p:cNvGrpSpPr/>
          <p:nvPr/>
        </p:nvGrpSpPr>
        <p:grpSpPr>
          <a:xfrm>
            <a:off x="2997525" y="2900913"/>
            <a:ext cx="2509010" cy="580328"/>
            <a:chOff x="3068965" y="3100943"/>
            <a:chExt cx="2509010" cy="580328"/>
          </a:xfrm>
        </p:grpSpPr>
        <p:sp>
          <p:nvSpPr>
            <p:cNvPr id="37" name="Rettangolo 36"/>
            <p:cNvSpPr/>
            <p:nvPr/>
          </p:nvSpPr>
          <p:spPr>
            <a:xfrm>
              <a:off x="3068965" y="3106580"/>
              <a:ext cx="2509010" cy="5746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76000" numCol="1" rtlCol="0" anchor="ctr"/>
            <a:lstStyle/>
            <a:p>
              <a:pPr algn="r">
                <a:spcAft>
                  <a:spcPts val="300"/>
                </a:spcAft>
              </a:pPr>
              <a:r>
                <a:rPr lang="it-IT" sz="1400" b="1" dirty="0">
                  <a:solidFill>
                    <a:prstClr val="white"/>
                  </a:solidFill>
                  <a:latin typeface="Arial"/>
                </a:rPr>
                <a:t>Fabio S. Priuli</a:t>
              </a:r>
            </a:p>
            <a:p>
              <a:pPr algn="r">
                <a:spcAft>
                  <a:spcPts val="300"/>
                </a:spcAft>
              </a:pPr>
              <a:r>
                <a:rPr lang="it-IT" sz="1000" dirty="0">
                  <a:solidFill>
                    <a:prstClr val="white"/>
                  </a:solidFill>
                </a:rPr>
                <a:t>RESPONSIBLE FOR TRAINING + DATA SCENTIST</a:t>
              </a:r>
              <a:endParaRPr lang="it-IT" sz="1000" dirty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997B221-B4FC-B84D-8680-EC8D919ED531}"/>
                </a:ext>
              </a:extLst>
            </p:cNvPr>
            <p:cNvPicPr>
              <a:picLocks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384" y="3100943"/>
              <a:ext cx="403200" cy="576000"/>
            </a:xfrm>
            <a:prstGeom prst="rect">
              <a:avLst/>
            </a:prstGeom>
          </p:spPr>
        </p:pic>
      </p:grpSp>
      <p:sp>
        <p:nvSpPr>
          <p:cNvPr id="60" name="Rettangolo 47">
            <a:extLst>
              <a:ext uri="{FF2B5EF4-FFF2-40B4-BE49-F238E27FC236}">
                <a16:creationId xmlns:a16="http://schemas.microsoft.com/office/drawing/2014/main" id="{37BBDD82-BB11-864B-8A9D-6C56E347F427}"/>
              </a:ext>
            </a:extLst>
          </p:cNvPr>
          <p:cNvSpPr/>
          <p:nvPr/>
        </p:nvSpPr>
        <p:spPr>
          <a:xfrm>
            <a:off x="2635368" y="5675909"/>
            <a:ext cx="2304000" cy="575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2000" numCol="1" rtlCol="0" anchor="ctr"/>
          <a:lstStyle/>
          <a:p>
            <a:pPr algn="r">
              <a:spcAft>
                <a:spcPts val="300"/>
              </a:spcAft>
            </a:pPr>
            <a:r>
              <a:rPr lang="it-IT" sz="1400" b="1" dirty="0">
                <a:solidFill>
                  <a:prstClr val="white"/>
                </a:solidFill>
                <a:latin typeface="Arial"/>
              </a:rPr>
              <a:t>Lorenzo </a:t>
            </a:r>
            <a:r>
              <a:rPr lang="it-IT" sz="1400" b="1" dirty="0" err="1">
                <a:solidFill>
                  <a:prstClr val="white"/>
                </a:solidFill>
                <a:latin typeface="Arial"/>
              </a:rPr>
              <a:t>Riggio</a:t>
            </a:r>
            <a:endParaRPr lang="it-IT" sz="1400" b="1" dirty="0">
              <a:solidFill>
                <a:prstClr val="white"/>
              </a:solidFill>
              <a:latin typeface="Arial"/>
            </a:endParaRPr>
          </a:p>
          <a:p>
            <a:pPr algn="r">
              <a:spcAft>
                <a:spcPts val="300"/>
              </a:spcAft>
            </a:pPr>
            <a:r>
              <a:rPr lang="it-IT" sz="1000" dirty="0">
                <a:solidFill>
                  <a:prstClr val="white"/>
                </a:solidFill>
                <a:latin typeface="Arial"/>
              </a:rPr>
              <a:t>DATA SCIENTIST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1946A-106F-E244-B8EF-2D461268ADB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68" y="5666901"/>
            <a:ext cx="440752" cy="57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153000" y="1765440"/>
            <a:ext cx="882756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1" dirty="0" err="1">
                <a:solidFill>
                  <a:srgbClr val="3B8AA5"/>
                </a:solidFill>
                <a:latin typeface="Arial"/>
              </a:rPr>
              <a:t>Thanks</a:t>
            </a:r>
            <a:r>
              <a:rPr lang="it-IT" sz="2400" b="1" dirty="0">
                <a:solidFill>
                  <a:srgbClr val="3B8AA5"/>
                </a:solidFill>
                <a:latin typeface="Arial"/>
              </a:rPr>
              <a:t> for </a:t>
            </a:r>
            <a:r>
              <a:rPr lang="it-IT" sz="2400" b="1" dirty="0" err="1">
                <a:solidFill>
                  <a:srgbClr val="3B8AA5"/>
                </a:solidFill>
                <a:latin typeface="Arial"/>
              </a:rPr>
              <a:t>your</a:t>
            </a:r>
            <a:r>
              <a:rPr lang="it-IT" sz="2400" b="1" dirty="0">
                <a:solidFill>
                  <a:srgbClr val="3B8AA5"/>
                </a:solidFill>
                <a:latin typeface="Arial"/>
              </a:rPr>
              <a:t> </a:t>
            </a:r>
            <a:r>
              <a:rPr lang="it-IT" sz="2400" b="1" dirty="0" err="1">
                <a:solidFill>
                  <a:srgbClr val="3B8AA5"/>
                </a:solidFill>
                <a:latin typeface="Arial"/>
              </a:rPr>
              <a:t>attention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k">
  <a:themeElements>
    <a:clrScheme name="PANGEA OK 1">
      <a:dk1>
        <a:sysClr val="windowText" lastClr="000000"/>
      </a:dk1>
      <a:lt1>
        <a:sysClr val="window" lastClr="FFFFFF"/>
      </a:lt1>
      <a:dk2>
        <a:srgbClr val="00597B"/>
      </a:dk2>
      <a:lt2>
        <a:srgbClr val="E8B00B"/>
      </a:lt2>
      <a:accent1>
        <a:srgbClr val="00597B"/>
      </a:accent1>
      <a:accent2>
        <a:srgbClr val="007494"/>
      </a:accent2>
      <a:accent3>
        <a:srgbClr val="3A8AA5"/>
      </a:accent3>
      <a:accent4>
        <a:srgbClr val="3B8AA5"/>
      </a:accent4>
      <a:accent5>
        <a:srgbClr val="ADCAD0"/>
      </a:accent5>
      <a:accent6>
        <a:srgbClr val="73A6BB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13299</TotalTime>
  <Words>319</Words>
  <Application>Microsoft Macintosh PowerPoint</Application>
  <PresentationFormat>On-screen Show (4:3)</PresentationFormat>
  <Paragraphs>128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DejaVu Sans</vt:lpstr>
      <vt:lpstr>Lucida Grande</vt:lpstr>
      <vt:lpstr>StarSymbol</vt:lpstr>
      <vt:lpstr>Wingdings</vt:lpstr>
      <vt:lpstr>Office Theme</vt:lpstr>
      <vt:lpstr>Office Theme</vt:lpstr>
      <vt:lpstr>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Fabio Priuli</cp:lastModifiedBy>
  <cp:revision>293</cp:revision>
  <cp:lastPrinted>2018-09-25T14:33:11Z</cp:lastPrinted>
  <dcterms:modified xsi:type="dcterms:W3CDTF">2019-01-03T16:02:13Z</dcterms:modified>
</cp:coreProperties>
</file>