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6" r:id="rId1"/>
  </p:sldMasterIdLst>
  <p:notesMasterIdLst>
    <p:notesMasterId r:id="rId18"/>
  </p:notesMasterIdLst>
  <p:handoutMasterIdLst>
    <p:handoutMasterId r:id="rId19"/>
  </p:handoutMasterIdLst>
  <p:sldIdLst>
    <p:sldId id="267" r:id="rId2"/>
    <p:sldId id="288" r:id="rId3"/>
    <p:sldId id="257" r:id="rId4"/>
    <p:sldId id="259" r:id="rId5"/>
    <p:sldId id="274" r:id="rId6"/>
    <p:sldId id="268" r:id="rId7"/>
    <p:sldId id="287" r:id="rId8"/>
    <p:sldId id="285" r:id="rId9"/>
    <p:sldId id="276" r:id="rId10"/>
    <p:sldId id="277" r:id="rId11"/>
    <p:sldId id="278" r:id="rId12"/>
    <p:sldId id="279" r:id="rId13"/>
    <p:sldId id="280" r:id="rId14"/>
    <p:sldId id="281" r:id="rId15"/>
    <p:sldId id="286" r:id="rId16"/>
    <p:sldId id="284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74"/>
    <p:restoredTop sz="50000"/>
  </p:normalViewPr>
  <p:slideViewPr>
    <p:cSldViewPr>
      <p:cViewPr>
        <p:scale>
          <a:sx n="97" d="100"/>
          <a:sy n="97" d="100"/>
        </p:scale>
        <p:origin x="-888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artella%20di%20lavoro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Cartella%20di%20lavoro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Cartella%20di%20lavoro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Cartella%20di%20lavoro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Cartella%20di%20lavoro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Cartella%20di%20lavoro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Cartella%20di%20lavo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artella%20di%20lavo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artella%20di%20lavo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artella%20di%20lavo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artella%20di%20lavoro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Cartella%20di%20lavoro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Cartella%20di%20lavoro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Cartella%20di%20lavoro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Cartella%20di%20lavo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Le tue aspettative sul</a:t>
            </a:r>
            <a:r>
              <a:rPr lang="it-IT" baseline="0" dirty="0"/>
              <a:t> corso sono state </a:t>
            </a:r>
            <a:r>
              <a:rPr lang="it-IT" baseline="0" dirty="0" smtClean="0"/>
              <a:t>soddisfatte</a:t>
            </a:r>
            <a:r>
              <a:rPr lang="it-IT" baseline="0" dirty="0"/>
              <a:t>?</a:t>
            </a:r>
            <a:endParaRPr lang="it-IT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Foglio1!$B$1:$B$5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13.0</c:v>
                </c:pt>
                <c:pt idx="4">
                  <c:v>87.0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094100248"/>
        <c:axId val="2094097336"/>
      </c:barChart>
      <c:catAx>
        <c:axId val="2094100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4097336"/>
        <c:crosses val="autoZero"/>
        <c:auto val="1"/>
        <c:lblAlgn val="ctr"/>
        <c:lblOffset val="100"/>
        <c:noMultiLvlLbl val="0"/>
      </c:catAx>
      <c:valAx>
        <c:axId val="2094097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4100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Ritieni che la durata del corso sia adeguata?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Foglio1!$C$67:$C$68</c:f>
              <c:strCache>
                <c:ptCount val="2"/>
                <c:pt idx="0">
                  <c:v>SÌ </c:v>
                </c:pt>
                <c:pt idx="1">
                  <c:v>No</c:v>
                </c:pt>
              </c:strCache>
            </c:strRef>
          </c:cat>
          <c:val>
            <c:numRef>
              <c:f>Foglio1!$D$67:$D$68</c:f>
              <c:numCache>
                <c:formatCode>General</c:formatCode>
                <c:ptCount val="2"/>
                <c:pt idx="0">
                  <c:v>96.0</c:v>
                </c:pt>
                <c:pt idx="1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>
                <a:effectLst/>
              </a:rPr>
              <a:t>Ritieni che il corso sia utile per creare rete con altre scuole, enti di riceca, strutture scientifiche?</a:t>
            </a:r>
            <a:endParaRPr lang="it-IT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Foglio1!$D$164:$D$168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Foglio1!$E$164:$E$168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4.0</c:v>
                </c:pt>
                <c:pt idx="3">
                  <c:v>13.0</c:v>
                </c:pt>
                <c:pt idx="4">
                  <c:v>83.0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46760680"/>
        <c:axId val="2046764088"/>
      </c:barChart>
      <c:catAx>
        <c:axId val="2046760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46764088"/>
        <c:crosses val="autoZero"/>
        <c:auto val="1"/>
        <c:lblAlgn val="ctr"/>
        <c:lblOffset val="100"/>
        <c:noMultiLvlLbl val="0"/>
      </c:catAx>
      <c:valAx>
        <c:axId val="2046764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46760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857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>
                <a:effectLst/>
              </a:rPr>
              <a:t>Il corso ha facilitato i contatti con le sezioni iNFN locali?</a:t>
            </a:r>
            <a:endParaRPr lang="it-IT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40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Foglio1!$D$181:$D$185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Foglio1!$E$181:$E$185</c:f>
              <c:numCache>
                <c:formatCode>General</c:formatCode>
                <c:ptCount val="5"/>
                <c:pt idx="0">
                  <c:v>0.0</c:v>
                </c:pt>
                <c:pt idx="1">
                  <c:v>4.0</c:v>
                </c:pt>
                <c:pt idx="2">
                  <c:v>4.0</c:v>
                </c:pt>
                <c:pt idx="3">
                  <c:v>50.0</c:v>
                </c:pt>
                <c:pt idx="4">
                  <c:v>42.0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46797928"/>
        <c:axId val="2046801336"/>
      </c:barChart>
      <c:catAx>
        <c:axId val="2046797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46801336"/>
        <c:crosses val="autoZero"/>
        <c:auto val="1"/>
        <c:lblAlgn val="ctr"/>
        <c:lblOffset val="100"/>
        <c:noMultiLvlLbl val="0"/>
      </c:catAx>
      <c:valAx>
        <c:axId val="2046801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46797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rgbClr val="0070C0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>
                <a:effectLst/>
              </a:rPr>
              <a:t>Ritieni che il corso possa essere utile per coinvolgere altri colleghi della tua scuola in progetti scientifici?</a:t>
            </a:r>
            <a:endParaRPr lang="it-IT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Foglio1!$D$196:$D$200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Foglio1!$E$196:$E$200</c:f>
              <c:numCache>
                <c:formatCode>General</c:formatCode>
                <c:ptCount val="5"/>
                <c:pt idx="0">
                  <c:v>4.0</c:v>
                </c:pt>
                <c:pt idx="1">
                  <c:v>0.0</c:v>
                </c:pt>
                <c:pt idx="2">
                  <c:v>29.0</c:v>
                </c:pt>
                <c:pt idx="3">
                  <c:v>25.0</c:v>
                </c:pt>
                <c:pt idx="4">
                  <c:v>42.0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5385128"/>
        <c:axId val="2095388856"/>
      </c:barChart>
      <c:catAx>
        <c:axId val="2095385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5388856"/>
        <c:crosses val="autoZero"/>
        <c:auto val="1"/>
        <c:lblAlgn val="ctr"/>
        <c:lblOffset val="100"/>
        <c:noMultiLvlLbl val="0"/>
      </c:catAx>
      <c:valAx>
        <c:axId val="2095388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5385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rgbClr val="0070C0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>
                <a:effectLst/>
              </a:rPr>
              <a:t>Ritieni che il corso possa aiutare la disseminazione scientifica?</a:t>
            </a:r>
            <a:endParaRPr lang="it-IT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Foglio1!$D$213:$D$217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Foglio1!$E$213:$E$217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8.0</c:v>
                </c:pt>
                <c:pt idx="4">
                  <c:v>92.0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5435416"/>
        <c:axId val="2095438824"/>
      </c:barChart>
      <c:catAx>
        <c:axId val="2095435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5438824"/>
        <c:crosses val="autoZero"/>
        <c:auto val="1"/>
        <c:lblAlgn val="ctr"/>
        <c:lblOffset val="100"/>
        <c:noMultiLvlLbl val="0"/>
      </c:catAx>
      <c:valAx>
        <c:axId val="2095438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543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rgbClr val="0070C0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In un anno scolastico quanti studenti riesci a coinvolgere in attivita legate a temi scientifici?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Foglio1!$B$230:$B$235</c:f>
              <c:strCache>
                <c:ptCount val="6"/>
                <c:pt idx="0">
                  <c:v>meno di 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più di 50</c:v>
                </c:pt>
              </c:strCache>
            </c:strRef>
          </c:cat>
          <c:val>
            <c:numRef>
              <c:f>Foglio1!$C$230:$C$235</c:f>
              <c:numCache>
                <c:formatCode>General</c:formatCode>
                <c:ptCount val="6"/>
                <c:pt idx="0">
                  <c:v>12.0</c:v>
                </c:pt>
                <c:pt idx="1">
                  <c:v>17.0</c:v>
                </c:pt>
                <c:pt idx="2">
                  <c:v>33.0</c:v>
                </c:pt>
                <c:pt idx="3">
                  <c:v>4.0</c:v>
                </c:pt>
                <c:pt idx="4">
                  <c:v>21.0</c:v>
                </c:pt>
                <c:pt idx="5">
                  <c:v>13.0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5495496"/>
        <c:axId val="2095498904"/>
      </c:barChart>
      <c:catAx>
        <c:axId val="2095495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5498904"/>
        <c:crosses val="autoZero"/>
        <c:auto val="1"/>
        <c:lblAlgn val="ctr"/>
        <c:lblOffset val="100"/>
        <c:noMultiLvlLbl val="0"/>
      </c:catAx>
      <c:valAx>
        <c:axId val="2095498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5495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rgbClr val="0070C0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 smtClean="0"/>
              <a:t>Quanto hai trovato interessanti i contenuti  presentati?</a:t>
            </a:r>
            <a:endParaRPr lang="it-IT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Foglio1!$L$2:$L$6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Foglio1!$M$2:$M$6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4.0</c:v>
                </c:pt>
                <c:pt idx="4">
                  <c:v>96.0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94011784"/>
        <c:axId val="2095288328"/>
      </c:barChart>
      <c:catAx>
        <c:axId val="2094011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5288328"/>
        <c:crosses val="autoZero"/>
        <c:auto val="1"/>
        <c:lblAlgn val="ctr"/>
        <c:lblOffset val="100"/>
        <c:noMultiLvlLbl val="0"/>
      </c:catAx>
      <c:valAx>
        <c:axId val="2095288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4011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/>
              <a:t>Quanto hai</a:t>
            </a:r>
            <a:r>
              <a:rPr lang="it-IT" sz="1600" b="1" baseline="0"/>
              <a:t> gradito l'esposizione dei contenuti?</a:t>
            </a:r>
            <a:endParaRPr lang="it-IT" sz="16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Foglio1!$D$84:$D$88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Foglio1!$E$84:$E$88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9.0</c:v>
                </c:pt>
                <c:pt idx="3">
                  <c:v>79.0</c:v>
                </c:pt>
                <c:pt idx="4">
                  <c:v>21.0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5321528"/>
        <c:axId val="2095324936"/>
      </c:barChart>
      <c:catAx>
        <c:axId val="2095321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5324936"/>
        <c:crosses val="autoZero"/>
        <c:auto val="1"/>
        <c:lblAlgn val="ctr"/>
        <c:lblOffset val="100"/>
        <c:noMultiLvlLbl val="0"/>
      </c:catAx>
      <c:valAx>
        <c:axId val="2095324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5321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>
                <a:effectLst/>
              </a:rPr>
              <a:t>Le tue conoscenze erano sufficienti per la comprensione dei contenuti?</a:t>
            </a:r>
            <a:endParaRPr lang="it-IT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Foglio1!$D$100:$D$104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Foglio1!$E$100:$E$104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12.0</c:v>
                </c:pt>
                <c:pt idx="3">
                  <c:v>46.0</c:v>
                </c:pt>
                <c:pt idx="4">
                  <c:v>42.0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5359592"/>
        <c:axId val="2095363000"/>
      </c:barChart>
      <c:catAx>
        <c:axId val="2095359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5363000"/>
        <c:crosses val="autoZero"/>
        <c:auto val="1"/>
        <c:lblAlgn val="ctr"/>
        <c:lblOffset val="100"/>
        <c:noMultiLvlLbl val="0"/>
      </c:catAx>
      <c:valAx>
        <c:axId val="2095363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5359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aseline="0"/>
              <a:t>Ritieni ci sia stato un giusto equilibrio tra le lezioni in aula e in laboratorio?</a:t>
            </a:r>
            <a:endParaRPr lang="it-IT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Foglio1!$B$1:$B$5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13.0</c:v>
                </c:pt>
                <c:pt idx="4">
                  <c:v>87.0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093795224"/>
        <c:axId val="2093797512"/>
      </c:barChart>
      <c:catAx>
        <c:axId val="2093795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3797512"/>
        <c:crosses val="autoZero"/>
        <c:auto val="1"/>
        <c:lblAlgn val="ctr"/>
        <c:lblOffset val="100"/>
        <c:noMultiLvlLbl val="0"/>
      </c:catAx>
      <c:valAx>
        <c:axId val="2093797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3795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>
                <a:effectLst/>
              </a:rPr>
              <a:t>Ritieni che il grado di approfondimento delle lezioni in laboratorio sia stato sufficiente?</a:t>
            </a:r>
            <a:endParaRPr lang="it-IT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Foglio1!$D$117:$D$121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Foglio1!$E$117:$E$121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12.0</c:v>
                </c:pt>
                <c:pt idx="3">
                  <c:v>25.0</c:v>
                </c:pt>
                <c:pt idx="4">
                  <c:v>63.0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3837016"/>
        <c:axId val="2093840424"/>
      </c:barChart>
      <c:catAx>
        <c:axId val="2093837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3840424"/>
        <c:crosses val="autoZero"/>
        <c:auto val="1"/>
        <c:lblAlgn val="ctr"/>
        <c:lblOffset val="100"/>
        <c:noMultiLvlLbl val="0"/>
      </c:catAx>
      <c:valAx>
        <c:axId val="2093840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3837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>
                <a:effectLst/>
              </a:rPr>
              <a:t>Quanto pensi possano essere utili ai fini didattici i temi trattati in aula?</a:t>
            </a:r>
            <a:endParaRPr lang="it-IT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Foglio1!$D$132:$D$136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Foglio1!$E$132:$E$136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4.0</c:v>
                </c:pt>
                <c:pt idx="3">
                  <c:v>38.0</c:v>
                </c:pt>
                <c:pt idx="4">
                  <c:v>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3868936"/>
        <c:axId val="2093872696"/>
      </c:barChart>
      <c:catAx>
        <c:axId val="2093868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3872696"/>
        <c:crosses val="autoZero"/>
        <c:auto val="1"/>
        <c:lblAlgn val="ctr"/>
        <c:lblOffset val="100"/>
        <c:noMultiLvlLbl val="0"/>
      </c:catAx>
      <c:valAx>
        <c:axId val="2093872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3868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>
                <a:effectLst/>
              </a:rPr>
              <a:t>Quanto pensi possano essere utili ai fini didattici i temi trattati in laboratorio?</a:t>
            </a:r>
            <a:endParaRPr lang="it-IT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Foglio1!$D$147:$D$151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Foglio1!$E$147:$E$151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17.0</c:v>
                </c:pt>
                <c:pt idx="3">
                  <c:v>58.0</c:v>
                </c:pt>
                <c:pt idx="4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3907448"/>
        <c:axId val="2093910856"/>
      </c:barChart>
      <c:catAx>
        <c:axId val="2093907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3910856"/>
        <c:crosses val="autoZero"/>
        <c:auto val="1"/>
        <c:lblAlgn val="ctr"/>
        <c:lblOffset val="100"/>
        <c:noMultiLvlLbl val="0"/>
      </c:catAx>
      <c:valAx>
        <c:axId val="2093910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3907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Come</a:t>
            </a:r>
            <a:r>
              <a:rPr lang="it-IT" b="1" baseline="0"/>
              <a:t> cambieresti l'organizzazione dei contenuti?</a:t>
            </a:r>
            <a:endParaRPr lang="it-IT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2"/>
          <c:order val="0"/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Foglio1!$B$28:$B$32</c:f>
              <c:strCache>
                <c:ptCount val="5"/>
                <c:pt idx="0">
                  <c:v>meno temi meno approfonditi</c:v>
                </c:pt>
                <c:pt idx="1">
                  <c:v>meno temi più approfonditi</c:v>
                </c:pt>
                <c:pt idx="2">
                  <c:v>più temi meno approfonditi</c:v>
                </c:pt>
                <c:pt idx="3">
                  <c:v>più temi più approfonditi</c:v>
                </c:pt>
                <c:pt idx="4">
                  <c:v>nessun cambiamento</c:v>
                </c:pt>
              </c:strCache>
            </c:strRef>
          </c:cat>
          <c:val>
            <c:numRef>
              <c:f>Foglio1!$E$28:$E$32</c:f>
              <c:numCache>
                <c:formatCode>General</c:formatCode>
                <c:ptCount val="5"/>
                <c:pt idx="0">
                  <c:v>0.0</c:v>
                </c:pt>
                <c:pt idx="1">
                  <c:v>20.0</c:v>
                </c:pt>
                <c:pt idx="2">
                  <c:v>8.0</c:v>
                </c:pt>
                <c:pt idx="3">
                  <c:v>14.0</c:v>
                </c:pt>
                <c:pt idx="4">
                  <c:v>58.0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46652920"/>
        <c:axId val="20466623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 rotWithShape="1">
                    <a:gsLst>
                      <a:gs pos="0">
                        <a:schemeClr val="accent1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1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1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1">
                        <a:shade val="95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Foglio1!$B$28:$B$32</c15:sqref>
                        </c15:formulaRef>
                      </c:ext>
                    </c:extLst>
                    <c:strCache>
                      <c:ptCount val="5"/>
                      <c:pt idx="0">
                        <c:v>meno temi meno approfonditi</c:v>
                      </c:pt>
                      <c:pt idx="1">
                        <c:v>meno temi più approfonditi</c:v>
                      </c:pt>
                      <c:pt idx="2">
                        <c:v>più temi meno approfonditi</c:v>
                      </c:pt>
                      <c:pt idx="3">
                        <c:v>più temi più approfonditi</c:v>
                      </c:pt>
                      <c:pt idx="4">
                        <c:v>nessun cambiamento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Foglio1!$C$28:$C$32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spPr>
                  <a:gradFill rotWithShape="1">
                    <a:gsLst>
                      <a:gs pos="0">
                        <a:schemeClr val="accent2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2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2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2">
                        <a:shade val="95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Foglio1!$B$28:$B$32</c15:sqref>
                        </c15:formulaRef>
                      </c:ext>
                    </c:extLst>
                    <c:strCache>
                      <c:ptCount val="5"/>
                      <c:pt idx="0">
                        <c:v>meno temi meno approfonditi</c:v>
                      </c:pt>
                      <c:pt idx="1">
                        <c:v>meno temi più approfonditi</c:v>
                      </c:pt>
                      <c:pt idx="2">
                        <c:v>più temi meno approfonditi</c:v>
                      </c:pt>
                      <c:pt idx="3">
                        <c:v>più temi più approfonditi</c:v>
                      </c:pt>
                      <c:pt idx="4">
                        <c:v>nessun cambiamento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Foglio1!$D$28:$D$32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2046652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46662312"/>
        <c:crosses val="autoZero"/>
        <c:auto val="1"/>
        <c:lblAlgn val="ctr"/>
        <c:lblOffset val="100"/>
        <c:noMultiLvlLbl val="0"/>
      </c:catAx>
      <c:valAx>
        <c:axId val="2046662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46652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A1095-A331-8A45-ACEB-EB4AC79FC4C3}" type="datetimeFigureOut">
              <a:rPr lang="it-IT" smtClean="0"/>
              <a:t>06/02/19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3AEF6-2737-1649-A494-2FC2BF80D1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526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DFB7-714D-2141-B8A0-7C9C590970EE}" type="datetimeFigureOut">
              <a:rPr lang="it-IT" smtClean="0"/>
              <a:t>06/02/19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7522C-EEF2-1349-9247-407A13BC78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19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7522C-EEF2-1349-9247-407A13BC789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337C-0731-9549-80E0-12C4916C9572}" type="datetime1">
              <a:rPr lang="it-IT" smtClean="0"/>
              <a:t>06/02/19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54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A4E8-CA0F-BF46-BF4F-7E6B4924DC61}" type="datetime1">
              <a:rPr lang="it-IT" smtClean="0"/>
              <a:t>06/02/19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83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D231-C2B6-CC48-A235-8C7200E706B8}" type="datetime1">
              <a:rPr lang="it-IT" smtClean="0"/>
              <a:t>06/02/19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1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FF6-83EF-2F48-883D-ED68254ECA44}" type="datetime1">
              <a:rPr lang="it-IT" smtClean="0"/>
              <a:t>06/02/19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90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03C8-7901-EE4D-A0F1-55D0DE175C91}" type="datetime1">
              <a:rPr lang="it-IT" smtClean="0"/>
              <a:t>06/02/19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1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B142-B7A0-2A42-B0AA-DEB3E7FBFBFD}" type="datetime1">
              <a:rPr lang="it-IT" smtClean="0"/>
              <a:t>06/02/19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4DB0-A4AB-1D42-89F4-95F5105F5293}" type="datetime1">
              <a:rPr lang="it-IT" smtClean="0"/>
              <a:t>06/02/19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19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3A7E-35FE-1A4D-B73A-0AB908E582FD}" type="datetime1">
              <a:rPr lang="it-IT" smtClean="0"/>
              <a:t>06/02/19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12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4A32-9F3D-674A-895F-3ED2D79D2A56}" type="datetime1">
              <a:rPr lang="it-IT" smtClean="0"/>
              <a:t>06/02/19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07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07F8-042B-9143-A744-C76955ADC05F}" type="datetime1">
              <a:rPr lang="it-IT" smtClean="0"/>
              <a:t>06/02/19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25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4907-542F-5743-B08C-CBE6E4A64425}" type="datetime1">
              <a:rPr lang="it-IT" smtClean="0"/>
              <a:t>06/02/19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63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365D8-D9F9-A14D-B43A-FD08342E7543}" type="datetime1">
              <a:rPr lang="it-IT" smtClean="0"/>
              <a:t>06/02/19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47BDF-94C4-4064-9598-A8BEBD1AEA0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12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5" Type="http://schemas.openxmlformats.org/officeDocument/2006/relationships/chart" Target="../charts/chart14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683568" y="1081771"/>
            <a:ext cx="7615404" cy="1180837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PID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5" name="Sottotitolo 4"/>
          <p:cNvSpPr txBox="1">
            <a:spLocks noGrp="1"/>
          </p:cNvSpPr>
          <p:nvPr>
            <p:ph type="subTitle" idx="1"/>
          </p:nvPr>
        </p:nvSpPr>
        <p:spPr>
          <a:xfrm>
            <a:off x="1540361" y="2701427"/>
            <a:ext cx="6400800" cy="121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Corso di aggiornamento  residenziale per docenti delle scuole superiori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939574" y="2284198"/>
            <a:ext cx="402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P</a:t>
            </a:r>
            <a:r>
              <a:rPr lang="it-IT" dirty="0" smtClean="0">
                <a:solidFill>
                  <a:srgbClr val="002060"/>
                </a:solidFill>
              </a:rPr>
              <a:t>rogramma</a:t>
            </a:r>
            <a:r>
              <a:rPr lang="it-IT" dirty="0" smtClean="0"/>
              <a:t> </a:t>
            </a:r>
            <a:r>
              <a:rPr lang="it-IT" dirty="0">
                <a:solidFill>
                  <a:srgbClr val="00B0F0"/>
                </a:solidFill>
              </a:rPr>
              <a:t>I</a:t>
            </a:r>
            <a:r>
              <a:rPr lang="it-IT" dirty="0" smtClean="0">
                <a:solidFill>
                  <a:srgbClr val="002060"/>
                </a:solidFill>
              </a:rPr>
              <a:t>NFN per </a:t>
            </a:r>
            <a:r>
              <a:rPr lang="it-IT" dirty="0" smtClean="0">
                <a:solidFill>
                  <a:srgbClr val="00B0F0"/>
                </a:solidFill>
              </a:rPr>
              <a:t>D</a:t>
            </a:r>
            <a:r>
              <a:rPr lang="it-IT" dirty="0" smtClean="0">
                <a:solidFill>
                  <a:srgbClr val="002060"/>
                </a:solidFill>
              </a:rPr>
              <a:t>ocent</a:t>
            </a:r>
            <a:r>
              <a:rPr lang="it-IT" dirty="0" smtClean="0"/>
              <a:t>i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6309320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Riunione CC3M, Roma 6 febbraio 2019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75856" y="3551049"/>
            <a:ext cx="2694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B0F0"/>
                </a:solidFill>
              </a:rPr>
              <a:t>Silvia </a:t>
            </a:r>
            <a:r>
              <a:rPr lang="it-IT" sz="2400" dirty="0" err="1" smtClean="0">
                <a:solidFill>
                  <a:srgbClr val="00B0F0"/>
                </a:solidFill>
              </a:rPr>
              <a:t>Miozzi</a:t>
            </a:r>
            <a:endParaRPr lang="it-IT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7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39564" y="-27507"/>
            <a:ext cx="8892480" cy="86422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Obiettivo 1: fornire un corso di qualità </a:t>
            </a:r>
            <a:endParaRPr lang="it-IT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832333"/>
              </p:ext>
            </p:extLst>
          </p:nvPr>
        </p:nvGraphicFramePr>
        <p:xfrm>
          <a:off x="467544" y="1052736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671496"/>
              </p:ext>
            </p:extLst>
          </p:nvPr>
        </p:nvGraphicFramePr>
        <p:xfrm>
          <a:off x="4932948" y="988678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67348"/>
              </p:ext>
            </p:extLst>
          </p:nvPr>
        </p:nvGraphicFramePr>
        <p:xfrm>
          <a:off x="445169" y="4068763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765453"/>
              </p:ext>
            </p:extLst>
          </p:nvPr>
        </p:nvGraphicFramePr>
        <p:xfrm>
          <a:off x="4932948" y="4068763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27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3"/>
          <p:cNvSpPr>
            <a:spLocks noGrp="1"/>
          </p:cNvSpPr>
          <p:nvPr>
            <p:ph type="title"/>
          </p:nvPr>
        </p:nvSpPr>
        <p:spPr>
          <a:xfrm>
            <a:off x="845219" y="-208547"/>
            <a:ext cx="7886700" cy="1325563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Obiettivo 1: fornire un corso di qualità </a:t>
            </a:r>
            <a:endParaRPr lang="it-IT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196342"/>
              </p:ext>
            </p:extLst>
          </p:nvPr>
        </p:nvGraphicFramePr>
        <p:xfrm>
          <a:off x="354932" y="902369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111400"/>
              </p:ext>
            </p:extLst>
          </p:nvPr>
        </p:nvGraphicFramePr>
        <p:xfrm>
          <a:off x="4963027" y="902369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18585"/>
              </p:ext>
            </p:extLst>
          </p:nvPr>
        </p:nvGraphicFramePr>
        <p:xfrm>
          <a:off x="354932" y="3950369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970645"/>
              </p:ext>
            </p:extLst>
          </p:nvPr>
        </p:nvGraphicFramePr>
        <p:xfrm>
          <a:off x="4963027" y="3950369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21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325563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Obiettivo 1: fornire un corso di qualità </a:t>
            </a:r>
            <a:endParaRPr lang="it-IT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555180"/>
              </p:ext>
            </p:extLst>
          </p:nvPr>
        </p:nvGraphicFramePr>
        <p:xfrm>
          <a:off x="499310" y="1736558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602087"/>
              </p:ext>
            </p:extLst>
          </p:nvPr>
        </p:nvGraphicFramePr>
        <p:xfrm>
          <a:off x="4788569" y="1736558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4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3"/>
          <p:cNvSpPr>
            <a:spLocks noGrp="1"/>
          </p:cNvSpPr>
          <p:nvPr>
            <p:ph type="title"/>
          </p:nvPr>
        </p:nvSpPr>
        <p:spPr>
          <a:xfrm>
            <a:off x="845219" y="-2085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</a:rPr>
              <a:t>Obiettivo 2: creare comunità </a:t>
            </a:r>
            <a:endParaRPr lang="it-IT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117735"/>
              </p:ext>
            </p:extLst>
          </p:nvPr>
        </p:nvGraphicFramePr>
        <p:xfrm>
          <a:off x="487279" y="892426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461853"/>
              </p:ext>
            </p:extLst>
          </p:nvPr>
        </p:nvGraphicFramePr>
        <p:xfrm>
          <a:off x="4788569" y="892426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925901"/>
              </p:ext>
            </p:extLst>
          </p:nvPr>
        </p:nvGraphicFramePr>
        <p:xfrm>
          <a:off x="487279" y="3986463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105423"/>
              </p:ext>
            </p:extLst>
          </p:nvPr>
        </p:nvGraphicFramePr>
        <p:xfrm>
          <a:off x="4788569" y="3986463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8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3"/>
          <p:cNvSpPr>
            <a:spLocks noGrp="1"/>
          </p:cNvSpPr>
          <p:nvPr>
            <p:ph type="title"/>
          </p:nvPr>
        </p:nvSpPr>
        <p:spPr>
          <a:xfrm>
            <a:off x="821156" y="144380"/>
            <a:ext cx="7886700" cy="1325563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Obiettivo 2: creare comunità </a:t>
            </a:r>
            <a:endParaRPr lang="it-IT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882595"/>
              </p:ext>
            </p:extLst>
          </p:nvPr>
        </p:nvGraphicFramePr>
        <p:xfrm>
          <a:off x="2627784" y="1556792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14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5085184"/>
            <a:ext cx="874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90"/>
                </a:solidFill>
              </a:rPr>
              <a:t>Approssimando per difetto la stima, ogni docente coinvolge ogni anno circa 25 studenti.</a:t>
            </a:r>
          </a:p>
          <a:p>
            <a:r>
              <a:rPr lang="it-IT" dirty="0" smtClean="0">
                <a:solidFill>
                  <a:srgbClr val="000090"/>
                </a:solidFill>
              </a:rPr>
              <a:t>Con 3 corsi PID si arriva a circa 2500 studenti all’anno</a:t>
            </a:r>
          </a:p>
          <a:p>
            <a:endParaRPr lang="it-IT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9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27584" y="1"/>
            <a:ext cx="7670676" cy="908720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>
                <a:solidFill>
                  <a:srgbClr val="FF0000"/>
                </a:solidFill>
              </a:rPr>
              <a:t>Follow</a:t>
            </a:r>
            <a:r>
              <a:rPr lang="it-IT" sz="3600" dirty="0" smtClean="0">
                <a:solidFill>
                  <a:srgbClr val="FF0000"/>
                </a:solidFill>
              </a:rPr>
              <a:t> up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15</a:t>
            </a:fld>
            <a:endParaRPr lang="it-IT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67544" y="692696"/>
            <a:ext cx="8229600" cy="5760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</a:rPr>
              <a:t>Fine </a:t>
            </a:r>
            <a:r>
              <a:rPr lang="en-US" dirty="0" err="1" smtClean="0">
                <a:solidFill>
                  <a:srgbClr val="002060"/>
                </a:solidFill>
              </a:rPr>
              <a:t>corso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Prenotazioni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visite</a:t>
            </a:r>
            <a:r>
              <a:rPr lang="en-US" dirty="0" smtClean="0">
                <a:solidFill>
                  <a:srgbClr val="002060"/>
                </a:solidFill>
              </a:rPr>
              <a:t> a </a:t>
            </a:r>
            <a:r>
              <a:rPr lang="en-US" dirty="0" err="1" smtClean="0">
                <a:solidFill>
                  <a:srgbClr val="002060"/>
                </a:solidFill>
              </a:rPr>
              <a:t>nostri</a:t>
            </a:r>
            <a:r>
              <a:rPr lang="en-US" dirty="0" smtClean="0">
                <a:solidFill>
                  <a:srgbClr val="002060"/>
                </a:solidFill>
              </a:rPr>
              <a:t> labs/</a:t>
            </a:r>
            <a:r>
              <a:rPr lang="en-US" dirty="0" err="1" smtClean="0">
                <a:solidFill>
                  <a:srgbClr val="002060"/>
                </a:solidFill>
              </a:rPr>
              <a:t>contatti</a:t>
            </a:r>
            <a:r>
              <a:rPr lang="en-US" dirty="0" smtClean="0">
                <a:solidFill>
                  <a:srgbClr val="002060"/>
                </a:solidFill>
              </a:rPr>
              <a:t> con </a:t>
            </a:r>
            <a:r>
              <a:rPr lang="en-US" dirty="0" err="1" smtClean="0">
                <a:solidFill>
                  <a:srgbClr val="002060"/>
                </a:solidFill>
              </a:rPr>
              <a:t>sezioni</a:t>
            </a:r>
            <a:endParaRPr lang="en-US" dirty="0" smtClean="0">
              <a:solidFill>
                <a:srgbClr val="002060"/>
              </a:solidFill>
            </a:endParaRP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LNL, LNF, LABEC 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contatti</a:t>
            </a:r>
            <a:r>
              <a:rPr lang="en-US" dirty="0" smtClean="0">
                <a:solidFill>
                  <a:srgbClr val="002060"/>
                </a:solidFill>
              </a:rPr>
              <a:t>  per </a:t>
            </a:r>
            <a:r>
              <a:rPr lang="en-US" dirty="0" err="1" smtClean="0">
                <a:solidFill>
                  <a:srgbClr val="002060"/>
                </a:solidFill>
              </a:rPr>
              <a:t>attività</a:t>
            </a:r>
            <a:r>
              <a:rPr lang="en-US" dirty="0" smtClean="0">
                <a:solidFill>
                  <a:srgbClr val="002060"/>
                </a:solidFill>
              </a:rPr>
              <a:t> di stage </a:t>
            </a:r>
            <a:r>
              <a:rPr lang="en-US" dirty="0" err="1" smtClean="0">
                <a:solidFill>
                  <a:srgbClr val="002060"/>
                </a:solidFill>
              </a:rPr>
              <a:t>studenti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Organizzazione</a:t>
            </a:r>
            <a:r>
              <a:rPr lang="en-US" dirty="0" smtClean="0">
                <a:solidFill>
                  <a:srgbClr val="002060"/>
                </a:solidFill>
              </a:rPr>
              <a:t> di </a:t>
            </a:r>
            <a:r>
              <a:rPr lang="en-US" dirty="0" err="1" smtClean="0">
                <a:solidFill>
                  <a:srgbClr val="002060"/>
                </a:solidFill>
              </a:rPr>
              <a:t>serie</a:t>
            </a:r>
            <a:r>
              <a:rPr lang="en-US" dirty="0" smtClean="0">
                <a:solidFill>
                  <a:srgbClr val="002060"/>
                </a:solidFill>
              </a:rPr>
              <a:t> di </a:t>
            </a:r>
            <a:r>
              <a:rPr lang="en-US" dirty="0" err="1" smtClean="0">
                <a:solidFill>
                  <a:srgbClr val="002060"/>
                </a:solidFill>
              </a:rPr>
              <a:t>seminari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Attività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didattiche</a:t>
            </a:r>
            <a:r>
              <a:rPr lang="en-US" dirty="0" smtClean="0">
                <a:solidFill>
                  <a:srgbClr val="002060"/>
                </a:solidFill>
              </a:rPr>
              <a:t> orientate a "</a:t>
            </a:r>
            <a:r>
              <a:rPr lang="en-US" dirty="0" err="1" smtClean="0">
                <a:solidFill>
                  <a:srgbClr val="002060"/>
                </a:solidFill>
              </a:rPr>
              <a:t>raccontare</a:t>
            </a:r>
            <a:r>
              <a:rPr lang="en-US" dirty="0" smtClean="0">
                <a:solidFill>
                  <a:srgbClr val="002060"/>
                </a:solidFill>
              </a:rPr>
              <a:t>" LNL</a:t>
            </a: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Interazione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docenti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Uno </a:t>
            </a:r>
            <a:r>
              <a:rPr lang="en-US" dirty="0" err="1">
                <a:solidFill>
                  <a:srgbClr val="002060"/>
                </a:solidFill>
              </a:rPr>
              <a:t>dei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partecipanti</a:t>
            </a:r>
            <a:r>
              <a:rPr lang="en-US" dirty="0">
                <a:solidFill>
                  <a:srgbClr val="002060"/>
                </a:solidFill>
              </a:rPr>
              <a:t> ha </a:t>
            </a:r>
            <a:r>
              <a:rPr lang="en-US" dirty="0" err="1">
                <a:solidFill>
                  <a:srgbClr val="002060"/>
                </a:solidFill>
              </a:rPr>
              <a:t>suggerito</a:t>
            </a:r>
            <a:r>
              <a:rPr lang="en-US" dirty="0">
                <a:solidFill>
                  <a:srgbClr val="002060"/>
                </a:solidFill>
              </a:rPr>
              <a:t> di </a:t>
            </a:r>
            <a:r>
              <a:rPr lang="en-US" dirty="0" err="1">
                <a:solidFill>
                  <a:srgbClr val="002060"/>
                </a:solidFill>
              </a:rPr>
              <a:t>replicare</a:t>
            </a:r>
            <a:r>
              <a:rPr lang="en-US" dirty="0">
                <a:solidFill>
                  <a:srgbClr val="002060"/>
                </a:solidFill>
              </a:rPr>
              <a:t> PID come </a:t>
            </a:r>
            <a:r>
              <a:rPr lang="en-US" dirty="0" err="1">
                <a:solidFill>
                  <a:srgbClr val="002060"/>
                </a:solidFill>
              </a:rPr>
              <a:t>evento</a:t>
            </a:r>
            <a:r>
              <a:rPr lang="en-US" dirty="0">
                <a:solidFill>
                  <a:srgbClr val="002060"/>
                </a:solidFill>
              </a:rPr>
              <a:t> pre-ESOF </a:t>
            </a:r>
          </a:p>
          <a:p>
            <a:pPr lvl="1"/>
            <a:r>
              <a:rPr lang="en-US" dirty="0" err="1">
                <a:solidFill>
                  <a:srgbClr val="002060"/>
                </a:solidFill>
              </a:rPr>
              <a:t>Sottomesso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proposta</a:t>
            </a:r>
            <a:r>
              <a:rPr lang="en-US" dirty="0">
                <a:solidFill>
                  <a:srgbClr val="002060"/>
                </a:solidFill>
              </a:rPr>
              <a:t> in </a:t>
            </a:r>
            <a:r>
              <a:rPr lang="en-US" dirty="0" err="1">
                <a:solidFill>
                  <a:srgbClr val="002060"/>
                </a:solidFill>
              </a:rPr>
              <a:t>collaborazione</a:t>
            </a:r>
            <a:r>
              <a:rPr lang="en-US" dirty="0">
                <a:solidFill>
                  <a:srgbClr val="002060"/>
                </a:solidFill>
              </a:rPr>
              <a:t> con ELETTRA, </a:t>
            </a:r>
            <a:r>
              <a:rPr lang="en-US" b="1" dirty="0" err="1">
                <a:solidFill>
                  <a:srgbClr val="002060"/>
                </a:solidFill>
              </a:rPr>
              <a:t>approvata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Pagina</a:t>
            </a:r>
            <a:r>
              <a:rPr lang="en-US" dirty="0" smtClean="0">
                <a:solidFill>
                  <a:srgbClr val="002060"/>
                </a:solidFill>
              </a:rPr>
              <a:t> FB </a:t>
            </a:r>
            <a:r>
              <a:rPr lang="en-US" dirty="0" smtClean="0">
                <a:solidFill>
                  <a:srgbClr val="002060"/>
                </a:solidFill>
              </a:rPr>
              <a:t>PID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Sito</a:t>
            </a:r>
            <a:r>
              <a:rPr lang="en-US" dirty="0" smtClean="0">
                <a:solidFill>
                  <a:srgbClr val="002060"/>
                </a:solidFill>
              </a:rPr>
              <a:t> WEB (work in progress)</a:t>
            </a:r>
            <a:endParaRPr lang="en-US" dirty="0" smtClean="0">
              <a:solidFill>
                <a:srgbClr val="002060"/>
              </a:solidFill>
            </a:endParaRP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76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</a:rPr>
              <a:t>PID futuro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611560" y="1556792"/>
            <a:ext cx="7886700" cy="4351338"/>
          </a:xfrm>
        </p:spPr>
        <p:txBody>
          <a:bodyPr/>
          <a:lstStyle/>
          <a:p>
            <a:r>
              <a:rPr lang="it-IT" dirty="0" smtClean="0">
                <a:solidFill>
                  <a:srgbClr val="000090"/>
                </a:solidFill>
              </a:rPr>
              <a:t>LNGS ha aderito per corso in autunno</a:t>
            </a:r>
          </a:p>
          <a:p>
            <a:r>
              <a:rPr lang="it-IT" dirty="0" smtClean="0">
                <a:solidFill>
                  <a:srgbClr val="000090"/>
                </a:solidFill>
              </a:rPr>
              <a:t>Fare calendario PID entro aprile </a:t>
            </a:r>
          </a:p>
          <a:p>
            <a:pPr lvl="1"/>
            <a:r>
              <a:rPr lang="it-IT" dirty="0" smtClean="0">
                <a:solidFill>
                  <a:srgbClr val="000090"/>
                </a:solidFill>
              </a:rPr>
              <a:t>Ottobre 2019 LNGS</a:t>
            </a:r>
          </a:p>
          <a:p>
            <a:pPr lvl="1"/>
            <a:r>
              <a:rPr lang="it-IT" dirty="0" smtClean="0">
                <a:solidFill>
                  <a:srgbClr val="000090"/>
                </a:solidFill>
              </a:rPr>
              <a:t>Febbraio 2020 LNL (ok anche per problemi di fascio)</a:t>
            </a:r>
          </a:p>
          <a:p>
            <a:pPr lvl="1"/>
            <a:r>
              <a:rPr lang="it-IT" dirty="0" smtClean="0">
                <a:solidFill>
                  <a:srgbClr val="000090"/>
                </a:solidFill>
              </a:rPr>
              <a:t>Marzo? 2020 LNS</a:t>
            </a:r>
          </a:p>
          <a:p>
            <a:r>
              <a:rPr lang="it-IT" dirty="0" smtClean="0">
                <a:solidFill>
                  <a:srgbClr val="000090"/>
                </a:solidFill>
              </a:rPr>
              <a:t>Aprire le candidature di tutti i corsi da maggio a fine giugno 2019</a:t>
            </a:r>
          </a:p>
          <a:p>
            <a:r>
              <a:rPr lang="it-IT" dirty="0" smtClean="0">
                <a:solidFill>
                  <a:srgbClr val="000090"/>
                </a:solidFill>
              </a:rPr>
              <a:t>Risultati delle selezioni entro luglio 2019</a:t>
            </a:r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67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9E0000"/>
                </a:solidFill>
              </a:rPr>
              <a:t>PID</a:t>
            </a:r>
            <a:endParaRPr lang="it-IT" b="1" dirty="0">
              <a:solidFill>
                <a:srgbClr val="9E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2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2204864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0090"/>
                </a:solidFill>
              </a:rPr>
              <a:t>Tipologia: Corso residenziale (40 ore)</a:t>
            </a:r>
          </a:p>
          <a:p>
            <a:r>
              <a:rPr lang="it-IT" sz="2400" dirty="0" smtClean="0">
                <a:solidFill>
                  <a:srgbClr val="000090"/>
                </a:solidFill>
              </a:rPr>
              <a:t>Durata:  5 giorni </a:t>
            </a:r>
          </a:p>
          <a:p>
            <a:r>
              <a:rPr lang="it-IT" sz="2400" dirty="0">
                <a:solidFill>
                  <a:srgbClr val="000090"/>
                </a:solidFill>
              </a:rPr>
              <a:t>Partecipanti: </a:t>
            </a:r>
            <a:r>
              <a:rPr lang="it-IT" sz="2400" dirty="0" smtClean="0">
                <a:solidFill>
                  <a:srgbClr val="000090"/>
                </a:solidFill>
              </a:rPr>
              <a:t>Docenti di materie scientifiche di scuole superiori di tutta Italia</a:t>
            </a:r>
          </a:p>
          <a:p>
            <a:r>
              <a:rPr lang="it-IT" sz="2400" dirty="0" smtClean="0">
                <a:solidFill>
                  <a:srgbClr val="000090"/>
                </a:solidFill>
              </a:rPr>
              <a:t>Sedi: strutture INFN</a:t>
            </a:r>
          </a:p>
          <a:p>
            <a:r>
              <a:rPr lang="it-IT" sz="2400" dirty="0">
                <a:solidFill>
                  <a:srgbClr val="000090"/>
                </a:solidFill>
              </a:rPr>
              <a:t>Requisito : aver partecipato ad almeno un corso ITP </a:t>
            </a:r>
            <a:r>
              <a:rPr lang="it-IT" sz="2400" dirty="0" err="1">
                <a:solidFill>
                  <a:srgbClr val="000090"/>
                </a:solidFill>
              </a:rPr>
              <a:t>Cern</a:t>
            </a:r>
            <a:endParaRPr lang="it-IT" sz="2400" dirty="0">
              <a:solidFill>
                <a:srgbClr val="000090"/>
              </a:solidFill>
            </a:endParaRPr>
          </a:p>
          <a:p>
            <a:endParaRPr lang="it-IT" sz="2400" dirty="0" smtClean="0"/>
          </a:p>
          <a:p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42829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80334" y="1268760"/>
            <a:ext cx="7128792" cy="544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Obiettivi: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Coinvolgere a rotazione le strutture INFN (laboratori e sezioni)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Sfruttare le caratteristiche della struttura relativamente alle linee di ricerca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Valorizzare le attività di </a:t>
            </a:r>
            <a:r>
              <a:rPr lang="it-IT" dirty="0" err="1" smtClean="0">
                <a:solidFill>
                  <a:srgbClr val="002060"/>
                </a:solidFill>
              </a:rPr>
              <a:t>education</a:t>
            </a:r>
            <a:r>
              <a:rPr lang="it-IT" dirty="0" smtClean="0">
                <a:solidFill>
                  <a:srgbClr val="002060"/>
                </a:solidFill>
              </a:rPr>
              <a:t> già presenti nella struttura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Arrivare capillarmente su tutto il territorio italiano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Coinvolgere il maggior numero possibile di docenti provenienti da tutta Italia 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Proporre centralmente un format ritagliato sulle opportunità specifiche dell'INFN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Creare un gruppo di insegnanti che abbia forte legame con le strutture INFN e consapevolezza delle varie opportunità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Rete tra insegnanti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Partecipazione ad attività delle nostre strutture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Proposte di collaborazione alle nostre strutture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rgbClr val="002060"/>
                </a:solidFill>
              </a:rPr>
              <a:t>Benchè</a:t>
            </a:r>
            <a:r>
              <a:rPr lang="it-IT" dirty="0" smtClean="0">
                <a:solidFill>
                  <a:srgbClr val="002060"/>
                </a:solidFill>
              </a:rPr>
              <a:t> numericamente limitato possibilità di raggiungere realtà che non tocchiamo/con le quali non abbiamo contatti</a:t>
            </a:r>
          </a:p>
          <a:p>
            <a:pPr marL="285750" indent="-285750">
              <a:buFont typeface="Arial" charset="0"/>
              <a:buChar char="•"/>
            </a:pPr>
            <a:endParaRPr lang="it-IT" dirty="0" smtClean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5703" y="10428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PID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411760" y="836712"/>
            <a:ext cx="4065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B0F0"/>
                </a:solidFill>
              </a:rPr>
              <a:t>Corsi pilota  LNL e LNS</a:t>
            </a:r>
            <a:endParaRPr lang="it-IT" sz="2800" dirty="0">
              <a:solidFill>
                <a:srgbClr val="00B0F0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silvia </a:t>
            </a:r>
            <a:r>
              <a:rPr lang="it-IT" dirty="0" err="1" smtClean="0"/>
              <a:t>miozzi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24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PID format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628800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Lezioni frontali: </a:t>
            </a:r>
          </a:p>
          <a:p>
            <a:r>
              <a:rPr lang="it-IT" dirty="0"/>
              <a:t>	</a:t>
            </a:r>
            <a:r>
              <a:rPr lang="it-IT" dirty="0" smtClean="0">
                <a:solidFill>
                  <a:srgbClr val="002060"/>
                </a:solidFill>
              </a:rPr>
              <a:t>introduzione alla fisica delle (astro) particelle</a:t>
            </a:r>
          </a:p>
          <a:p>
            <a:r>
              <a:rPr lang="it-IT" dirty="0">
                <a:solidFill>
                  <a:srgbClr val="002060"/>
                </a:solidFill>
              </a:rPr>
              <a:t>	</a:t>
            </a:r>
            <a:r>
              <a:rPr lang="it-IT" dirty="0" smtClean="0">
                <a:solidFill>
                  <a:srgbClr val="002060"/>
                </a:solidFill>
              </a:rPr>
              <a:t>introduzione alla fisica degli acceleratori</a:t>
            </a:r>
          </a:p>
          <a:p>
            <a:r>
              <a:rPr lang="it-IT" dirty="0">
                <a:solidFill>
                  <a:srgbClr val="002060"/>
                </a:solidFill>
              </a:rPr>
              <a:t>	</a:t>
            </a:r>
            <a:r>
              <a:rPr lang="it-IT" dirty="0" smtClean="0">
                <a:solidFill>
                  <a:srgbClr val="002060"/>
                </a:solidFill>
              </a:rPr>
              <a:t>introduzione agli esperimenti di fisica delle particelle </a:t>
            </a:r>
          </a:p>
          <a:p>
            <a:r>
              <a:rPr lang="it-IT" dirty="0">
                <a:solidFill>
                  <a:srgbClr val="002060"/>
                </a:solidFill>
              </a:rPr>
              <a:t>	</a:t>
            </a:r>
            <a:r>
              <a:rPr lang="it-IT" dirty="0" smtClean="0">
                <a:solidFill>
                  <a:srgbClr val="002060"/>
                </a:solidFill>
              </a:rPr>
              <a:t>argomenti specifici legati alla linea di ricerca della struttura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B0F0"/>
                </a:solidFill>
              </a:rPr>
              <a:t>Esperienze </a:t>
            </a:r>
            <a:r>
              <a:rPr lang="it-IT" dirty="0" err="1" smtClean="0">
                <a:solidFill>
                  <a:srgbClr val="00B0F0"/>
                </a:solidFill>
              </a:rPr>
              <a:t>hands-on</a:t>
            </a:r>
            <a:r>
              <a:rPr lang="it-IT" dirty="0" smtClean="0">
                <a:solidFill>
                  <a:srgbClr val="00B0F0"/>
                </a:solidFill>
              </a:rPr>
              <a:t>:</a:t>
            </a:r>
          </a:p>
          <a:p>
            <a:r>
              <a:rPr lang="it-IT" dirty="0"/>
              <a:t>	</a:t>
            </a:r>
            <a:r>
              <a:rPr lang="it-IT" dirty="0" smtClean="0">
                <a:solidFill>
                  <a:srgbClr val="002060"/>
                </a:solidFill>
              </a:rPr>
              <a:t>raccolta/analisi dati</a:t>
            </a:r>
          </a:p>
          <a:p>
            <a:r>
              <a:rPr lang="it-IT" dirty="0">
                <a:solidFill>
                  <a:srgbClr val="002060"/>
                </a:solidFill>
              </a:rPr>
              <a:t>	</a:t>
            </a:r>
            <a:r>
              <a:rPr lang="it-IT" dirty="0" smtClean="0">
                <a:solidFill>
                  <a:srgbClr val="002060"/>
                </a:solidFill>
              </a:rPr>
              <a:t>realizzazione di esperimenti didattici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00B0F0"/>
                </a:solidFill>
              </a:rPr>
              <a:t>Aree sperimentali:	</a:t>
            </a:r>
          </a:p>
          <a:p>
            <a:r>
              <a:rPr lang="it-IT" dirty="0"/>
              <a:t>	</a:t>
            </a:r>
            <a:r>
              <a:rPr lang="it-IT" dirty="0" smtClean="0">
                <a:solidFill>
                  <a:srgbClr val="002060"/>
                </a:solidFill>
              </a:rPr>
              <a:t>visite </a:t>
            </a:r>
          </a:p>
          <a:p>
            <a:r>
              <a:rPr lang="it-IT" dirty="0">
                <a:solidFill>
                  <a:srgbClr val="002060"/>
                </a:solidFill>
              </a:rPr>
              <a:t>	</a:t>
            </a:r>
            <a:r>
              <a:rPr lang="it-IT" dirty="0" smtClean="0">
                <a:solidFill>
                  <a:srgbClr val="002060"/>
                </a:solidFill>
              </a:rPr>
              <a:t>possibile partecipazione alla raccolta dati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B0F0"/>
                </a:solidFill>
              </a:rPr>
              <a:t>Lavori di gruppo con realizzazione di schede didattiche </a:t>
            </a:r>
            <a:r>
              <a:rPr lang="it-IT" dirty="0" smtClean="0">
                <a:solidFill>
                  <a:srgbClr val="000090"/>
                </a:solidFill>
              </a:rPr>
              <a:t>(su proposta degli insegnati)</a:t>
            </a:r>
            <a:endParaRPr lang="it-IT" dirty="0" smtClean="0">
              <a:solidFill>
                <a:srgbClr val="00B0F0"/>
              </a:solidFill>
            </a:endParaRPr>
          </a:p>
          <a:p>
            <a:r>
              <a:rPr lang="it-IT" dirty="0" smtClean="0">
                <a:solidFill>
                  <a:srgbClr val="00B0F0"/>
                </a:solidFill>
              </a:rPr>
              <a:t>Seminari tematici </a:t>
            </a:r>
            <a:r>
              <a:rPr lang="it-IT" dirty="0" smtClean="0">
                <a:solidFill>
                  <a:srgbClr val="000090"/>
                </a:solidFill>
              </a:rPr>
              <a:t>(</a:t>
            </a:r>
            <a:r>
              <a:rPr lang="it-IT" dirty="0" err="1" smtClean="0">
                <a:solidFill>
                  <a:srgbClr val="000090"/>
                </a:solidFill>
              </a:rPr>
              <a:t>radiofarmaci</a:t>
            </a:r>
            <a:r>
              <a:rPr lang="it-IT" dirty="0" smtClean="0">
                <a:solidFill>
                  <a:srgbClr val="000090"/>
                </a:solidFill>
              </a:rPr>
              <a:t>, fisica </a:t>
            </a:r>
            <a:r>
              <a:rPr lang="it-IT" dirty="0" err="1" smtClean="0">
                <a:solidFill>
                  <a:srgbClr val="000090"/>
                </a:solidFill>
              </a:rPr>
              <a:t>multimessaggera</a:t>
            </a:r>
            <a:r>
              <a:rPr lang="it-IT" dirty="0" smtClean="0">
                <a:solidFill>
                  <a:srgbClr val="000090"/>
                </a:solidFill>
              </a:rPr>
              <a:t>)</a:t>
            </a:r>
            <a:endParaRPr lang="it-IT" dirty="0" smtClean="0">
              <a:solidFill>
                <a:srgbClr val="00B0F0"/>
              </a:solidFill>
            </a:endParaRPr>
          </a:p>
          <a:p>
            <a:r>
              <a:rPr lang="it-IT" dirty="0" smtClean="0">
                <a:solidFill>
                  <a:srgbClr val="00B0F0"/>
                </a:solidFill>
              </a:rPr>
              <a:t>Tavole rotonde 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16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86700" cy="903634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PID Pilota</a:t>
            </a:r>
            <a:endParaRPr lang="it-IT" sz="40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1052736"/>
            <a:ext cx="7886700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rgbClr val="002060"/>
                </a:solidFill>
              </a:rPr>
              <a:t>Per partire abbiamo invitato docenti che avessero già partecipato a corsi ITP CERN: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200 inviti, 150 richieste</a:t>
            </a:r>
          </a:p>
          <a:p>
            <a:pPr lvl="1"/>
            <a:r>
              <a:rPr lang="it-IT" dirty="0" smtClean="0">
                <a:solidFill>
                  <a:srgbClr val="002060"/>
                </a:solidFill>
              </a:rPr>
              <a:t>32 per LNL e 30 per LNS</a:t>
            </a:r>
          </a:p>
          <a:p>
            <a:pPr lvl="1"/>
            <a:r>
              <a:rPr lang="it-IT" dirty="0" smtClean="0">
                <a:solidFill>
                  <a:srgbClr val="002060"/>
                </a:solidFill>
              </a:rPr>
              <a:t>selezionati sulla base di un apposito </a:t>
            </a:r>
            <a:r>
              <a:rPr lang="it-IT" dirty="0" err="1" smtClean="0">
                <a:solidFill>
                  <a:srgbClr val="002060"/>
                </a:solidFill>
              </a:rPr>
              <a:t>form</a:t>
            </a:r>
            <a:endParaRPr lang="it-IT" dirty="0" smtClean="0">
              <a:solidFill>
                <a:srgbClr val="002060"/>
              </a:solidFill>
            </a:endParaRPr>
          </a:p>
          <a:p>
            <a:pPr lvl="1"/>
            <a:r>
              <a:rPr lang="it-IT" dirty="0">
                <a:solidFill>
                  <a:srgbClr val="002060"/>
                </a:solidFill>
              </a:rPr>
              <a:t>s</a:t>
            </a:r>
            <a:r>
              <a:rPr lang="it-IT" dirty="0" smtClean="0">
                <a:solidFill>
                  <a:srgbClr val="002060"/>
                </a:solidFill>
              </a:rPr>
              <a:t>elezione tramite comitato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Corsi:</a:t>
            </a:r>
          </a:p>
          <a:p>
            <a:pPr lvl="1"/>
            <a:r>
              <a:rPr lang="it-IT" dirty="0" smtClean="0">
                <a:solidFill>
                  <a:srgbClr val="002060"/>
                </a:solidFill>
              </a:rPr>
              <a:t>Docenti sono ricercatori che lavorano presso le strutture INFN, lezioni e laboratori basati su esperienza pregressa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Organizzazione:</a:t>
            </a:r>
          </a:p>
          <a:p>
            <a:pPr lvl="1"/>
            <a:r>
              <a:rPr lang="it-IT" dirty="0" smtClean="0">
                <a:solidFill>
                  <a:srgbClr val="002060"/>
                </a:solidFill>
              </a:rPr>
              <a:t>1 coordinatore locale</a:t>
            </a:r>
          </a:p>
          <a:p>
            <a:pPr lvl="1"/>
            <a:r>
              <a:rPr lang="it-IT" dirty="0" smtClean="0">
                <a:solidFill>
                  <a:srgbClr val="002060"/>
                </a:solidFill>
              </a:rPr>
              <a:t>1 organizzatore nazionale presente durante tutta la settimana</a:t>
            </a:r>
          </a:p>
          <a:p>
            <a:pPr lvl="1"/>
            <a:r>
              <a:rPr lang="it-IT" dirty="0" smtClean="0">
                <a:solidFill>
                  <a:srgbClr val="002060"/>
                </a:solidFill>
              </a:rPr>
              <a:t>1 persona di segreteria locale</a:t>
            </a:r>
          </a:p>
          <a:p>
            <a:pPr lvl="1"/>
            <a:endParaRPr lang="it-IT" dirty="0" smtClean="0">
              <a:solidFill>
                <a:srgbClr val="002060"/>
              </a:solidFill>
            </a:endParaRPr>
          </a:p>
          <a:p>
            <a:endParaRPr lang="it-IT" sz="2400" dirty="0" smtClean="0">
              <a:solidFill>
                <a:srgbClr val="00206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6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PID a LNL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3568" y="1837224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Uno degli obiettivi del corso </a:t>
            </a:r>
            <a:r>
              <a:rPr lang="en-US" sz="2000" dirty="0" err="1" smtClean="0">
                <a:solidFill>
                  <a:srgbClr val="002060"/>
                </a:solidFill>
              </a:rPr>
              <a:t>è</a:t>
            </a:r>
            <a:r>
              <a:rPr lang="en-US" sz="2000" dirty="0" smtClean="0">
                <a:solidFill>
                  <a:srgbClr val="002060"/>
                </a:solidFill>
              </a:rPr>
              <a:t> di </a:t>
            </a:r>
            <a:r>
              <a:rPr lang="en-US" sz="2000" dirty="0" err="1" smtClean="0">
                <a:solidFill>
                  <a:srgbClr val="002060"/>
                </a:solidFill>
              </a:rPr>
              <a:t>tenere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conto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della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missione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specifica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della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struttura</a:t>
            </a:r>
            <a:r>
              <a:rPr lang="en-US" sz="2000" dirty="0" smtClean="0">
                <a:solidFill>
                  <a:srgbClr val="002060"/>
                </a:solidFill>
              </a:rPr>
              <a:t> INFN </a:t>
            </a:r>
            <a:r>
              <a:rPr lang="en-US" sz="2000" dirty="0" err="1" smtClean="0">
                <a:solidFill>
                  <a:srgbClr val="002060"/>
                </a:solidFill>
              </a:rPr>
              <a:t>ospitante</a:t>
            </a:r>
            <a:r>
              <a:rPr lang="en-US" sz="2000" dirty="0" smtClean="0">
                <a:solidFill>
                  <a:srgbClr val="002060"/>
                </a:solidFill>
              </a:rPr>
              <a:t> in </a:t>
            </a:r>
            <a:r>
              <a:rPr lang="en-US" sz="2000" dirty="0" err="1" smtClean="0">
                <a:solidFill>
                  <a:srgbClr val="002060"/>
                </a:solidFill>
              </a:rPr>
              <a:t>modo</a:t>
            </a:r>
            <a:r>
              <a:rPr lang="en-US" sz="2000" dirty="0" smtClean="0">
                <a:solidFill>
                  <a:srgbClr val="002060"/>
                </a:solidFill>
              </a:rPr>
              <a:t> di </a:t>
            </a:r>
            <a:r>
              <a:rPr lang="en-US" sz="2000" dirty="0" err="1" smtClean="0">
                <a:solidFill>
                  <a:srgbClr val="002060"/>
                </a:solidFill>
              </a:rPr>
              <a:t>giovare</a:t>
            </a:r>
            <a:r>
              <a:rPr lang="en-US" sz="2000" dirty="0" smtClean="0">
                <a:solidFill>
                  <a:srgbClr val="002060"/>
                </a:solidFill>
              </a:rPr>
              <a:t> al </a:t>
            </a:r>
            <a:r>
              <a:rPr lang="en-US" sz="2000" dirty="0" err="1" smtClean="0">
                <a:solidFill>
                  <a:srgbClr val="002060"/>
                </a:solidFill>
              </a:rPr>
              <a:t>massimo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dell’esperienza</a:t>
            </a:r>
            <a:r>
              <a:rPr lang="en-US" sz="2000" dirty="0" smtClean="0">
                <a:solidFill>
                  <a:srgbClr val="002060"/>
                </a:solidFill>
              </a:rPr>
              <a:t> e </a:t>
            </a:r>
            <a:r>
              <a:rPr lang="en-US" sz="2000" dirty="0" err="1" smtClean="0">
                <a:solidFill>
                  <a:srgbClr val="002060"/>
                </a:solidFill>
              </a:rPr>
              <a:t>della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formazione</a:t>
            </a:r>
            <a:r>
              <a:rPr lang="en-US" sz="2000" dirty="0" smtClean="0">
                <a:solidFill>
                  <a:srgbClr val="002060"/>
                </a:solidFill>
              </a:rPr>
              <a:t> del </a:t>
            </a:r>
            <a:r>
              <a:rPr lang="en-US" sz="2000" dirty="0" err="1" smtClean="0">
                <a:solidFill>
                  <a:srgbClr val="002060"/>
                </a:solidFill>
              </a:rPr>
              <a:t>personale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coinvolto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3568" y="3068960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Per LNL la </a:t>
            </a:r>
            <a:r>
              <a:rPr lang="en-US" sz="2000" dirty="0" err="1" smtClean="0">
                <a:solidFill>
                  <a:srgbClr val="000090"/>
                </a:solidFill>
              </a:rPr>
              <a:t>scelta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è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ricaduta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su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endParaRPr lang="en-US" sz="2000" dirty="0">
              <a:solidFill>
                <a:srgbClr val="000090"/>
              </a:solidFill>
            </a:endParaRPr>
          </a:p>
          <a:p>
            <a:pPr algn="ctr"/>
            <a:r>
              <a:rPr lang="it-IT" sz="2000" b="1" dirty="0" smtClean="0">
                <a:solidFill>
                  <a:srgbClr val="00B0F0"/>
                </a:solidFill>
              </a:rPr>
              <a:t>La </a:t>
            </a:r>
            <a:r>
              <a:rPr lang="en-US" sz="2000" b="1" dirty="0" err="1" smtClean="0">
                <a:solidFill>
                  <a:srgbClr val="00B0F0"/>
                </a:solidFill>
              </a:rPr>
              <a:t>fisica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nucleare</a:t>
            </a:r>
            <a:r>
              <a:rPr lang="en-US" sz="2000" b="1" dirty="0" smtClean="0">
                <a:solidFill>
                  <a:srgbClr val="00B0F0"/>
                </a:solidFill>
              </a:rPr>
              <a:t> e </a:t>
            </a:r>
            <a:r>
              <a:rPr lang="en-US" sz="2000" b="1" dirty="0" err="1" smtClean="0">
                <a:solidFill>
                  <a:srgbClr val="00B0F0"/>
                </a:solidFill>
              </a:rPr>
              <a:t>degli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acceleratori</a:t>
            </a:r>
            <a:endParaRPr lang="en-US" sz="2000" b="1" dirty="0" smtClean="0">
              <a:solidFill>
                <a:srgbClr val="00B0F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Per LNS la </a:t>
            </a:r>
            <a:r>
              <a:rPr lang="en-US" sz="2000" dirty="0" err="1" smtClean="0">
                <a:solidFill>
                  <a:srgbClr val="002060"/>
                </a:solidFill>
              </a:rPr>
              <a:t>scelta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è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ricaduta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su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b="1" dirty="0" err="1">
                <a:solidFill>
                  <a:srgbClr val="00B0F0"/>
                </a:solidFill>
              </a:rPr>
              <a:t>Astrofisica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nucleare</a:t>
            </a:r>
            <a:r>
              <a:rPr lang="en-US" sz="2000" b="1" dirty="0">
                <a:solidFill>
                  <a:srgbClr val="00B0F0"/>
                </a:solidFill>
              </a:rPr>
              <a:t> e </a:t>
            </a:r>
            <a:r>
              <a:rPr lang="en-US" sz="2000" b="1" dirty="0" err="1">
                <a:solidFill>
                  <a:srgbClr val="00B0F0"/>
                </a:solidFill>
              </a:rPr>
              <a:t>fisica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astroparticellare</a:t>
            </a:r>
            <a:endParaRPr lang="en-US" sz="2000" b="1" dirty="0">
              <a:solidFill>
                <a:srgbClr val="00B0F0"/>
              </a:solidFill>
            </a:endParaRPr>
          </a:p>
          <a:p>
            <a:pPr algn="ctr"/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In </a:t>
            </a:r>
            <a:r>
              <a:rPr lang="en-US" sz="2000" dirty="0" err="1" smtClean="0">
                <a:solidFill>
                  <a:srgbClr val="002060"/>
                </a:solidFill>
              </a:rPr>
              <a:t>entrambi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>
                <a:solidFill>
                  <a:srgbClr val="002060"/>
                </a:solidFill>
              </a:rPr>
              <a:t>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casi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evidenziando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gli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aspetti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interdisciplinari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della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ricerca</a:t>
            </a:r>
            <a:r>
              <a:rPr lang="en-US" sz="2000" dirty="0" smtClean="0">
                <a:solidFill>
                  <a:srgbClr val="002060"/>
                </a:solidFill>
              </a:rPr>
              <a:t> le </a:t>
            </a:r>
            <a:r>
              <a:rPr lang="en-US" sz="2000" dirty="0" err="1" smtClean="0">
                <a:solidFill>
                  <a:srgbClr val="002060"/>
                </a:solidFill>
              </a:rPr>
              <a:t>loro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applicazioni</a:t>
            </a:r>
            <a:endParaRPr lang="it-IT" sz="2000" dirty="0" smtClean="0">
              <a:solidFill>
                <a:srgbClr val="00206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89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0"/>
            <a:ext cx="7111702" cy="781969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</a:rPr>
              <a:t>Agenda PID_LNL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7</a:t>
            </a:fld>
            <a:endParaRPr lang="it-IT"/>
          </a:p>
        </p:txBody>
      </p:sp>
      <p:pic>
        <p:nvPicPr>
          <p:cNvPr id="5" name="Immagine 4" descr="Schermata 2019-02-04 alle 19.16.3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1" t="19556" b="13313"/>
          <a:stretch/>
        </p:blipFill>
        <p:spPr>
          <a:xfrm>
            <a:off x="0" y="620688"/>
            <a:ext cx="9186185" cy="475252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7504" y="5445224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Lab 1:Caratterizzazione di modulo </a:t>
            </a:r>
            <a:r>
              <a:rPr lang="it-IT" dirty="0" err="1" smtClean="0"/>
              <a:t>Drift</a:t>
            </a:r>
            <a:r>
              <a:rPr lang="it-IT" dirty="0" smtClean="0"/>
              <a:t> Tube </a:t>
            </a:r>
            <a:r>
              <a:rPr lang="it-IT" dirty="0" err="1" smtClean="0"/>
              <a:t>Linac</a:t>
            </a:r>
            <a:endParaRPr lang="it-IT" dirty="0" smtClean="0"/>
          </a:p>
          <a:p>
            <a:r>
              <a:rPr lang="it-IT" dirty="0" smtClean="0"/>
              <a:t>Lab 2: Radioattivit</a:t>
            </a:r>
            <a:r>
              <a:rPr lang="it-IT" dirty="0" smtClean="0"/>
              <a:t>à ambientale (spettrometro gamma portatile) </a:t>
            </a:r>
          </a:p>
          <a:p>
            <a:r>
              <a:rPr lang="it-IT" dirty="0" smtClean="0"/>
              <a:t>Lab 3: Radiobiologia (Van De </a:t>
            </a:r>
            <a:r>
              <a:rPr lang="it-IT" dirty="0" err="1" smtClean="0"/>
              <a:t>Graaff</a:t>
            </a:r>
            <a:r>
              <a:rPr lang="it-IT" dirty="0" smtClean="0"/>
              <a:t>)</a:t>
            </a:r>
          </a:p>
          <a:p>
            <a:r>
              <a:rPr lang="it-IT" dirty="0" smtClean="0"/>
              <a:t>Lab 4: Fisica dei Beni culturali (AN2000)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784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115616" y="0"/>
            <a:ext cx="7183710" cy="637953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</a:rPr>
              <a:t>Agenda PID_LNS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8</a:t>
            </a:fld>
            <a:endParaRPr lang="it-IT"/>
          </a:p>
        </p:txBody>
      </p:sp>
      <p:pic>
        <p:nvPicPr>
          <p:cNvPr id="6" name="Immagine 5" descr="Schermata 2019-02-04 alle 19.12.4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5" t="13828" b="19499"/>
          <a:stretch/>
        </p:blipFill>
        <p:spPr>
          <a:xfrm>
            <a:off x="0" y="620688"/>
            <a:ext cx="9186066" cy="475252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0" y="5541039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Lab Landis: Spettroscopia raggi x materiale archeologico</a:t>
            </a:r>
          </a:p>
          <a:p>
            <a:r>
              <a:rPr lang="it-IT" dirty="0" smtClean="0"/>
              <a:t>Lab Plasmi: Fisica del plasma</a:t>
            </a:r>
          </a:p>
          <a:p>
            <a:r>
              <a:rPr lang="it-IT" dirty="0" smtClean="0"/>
              <a:t>Lab Tecniche rivelazione nucleare </a:t>
            </a:r>
          </a:p>
          <a:p>
            <a:r>
              <a:rPr lang="it-IT" dirty="0" smtClean="0"/>
              <a:t>Lab Catana: Dosimetria clinica con fasci di protoni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972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7886700" cy="104765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Abbiamo centrato gli obiettivi?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669950"/>
            <a:ext cx="78867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Formazione di qualità:</a:t>
            </a:r>
          </a:p>
          <a:p>
            <a:pPr lvl="1"/>
            <a:r>
              <a:rPr lang="it-IT" dirty="0" smtClean="0">
                <a:solidFill>
                  <a:srgbClr val="002060"/>
                </a:solidFill>
              </a:rPr>
              <a:t>Somministrato questionario a fine corso</a:t>
            </a:r>
          </a:p>
          <a:p>
            <a:pPr lvl="2"/>
            <a:r>
              <a:rPr lang="it-IT" dirty="0" smtClean="0">
                <a:solidFill>
                  <a:srgbClr val="002060"/>
                </a:solidFill>
              </a:rPr>
              <a:t>Domande chiuse con valutazione 0-5 </a:t>
            </a:r>
          </a:p>
          <a:p>
            <a:pPr lvl="2"/>
            <a:r>
              <a:rPr lang="it-IT" dirty="0" smtClean="0">
                <a:solidFill>
                  <a:srgbClr val="002060"/>
                </a:solidFill>
              </a:rPr>
              <a:t>Commenti aperti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Creare comunità e rafforzare legami con INFN</a:t>
            </a:r>
          </a:p>
          <a:p>
            <a:pPr lvl="1"/>
            <a:r>
              <a:rPr lang="it-IT" dirty="0" smtClean="0">
                <a:solidFill>
                  <a:srgbClr val="002060"/>
                </a:solidFill>
              </a:rPr>
              <a:t>Questionario a fine corso</a:t>
            </a:r>
          </a:p>
          <a:p>
            <a:pPr lvl="1"/>
            <a:r>
              <a:rPr lang="it-IT" dirty="0" smtClean="0">
                <a:solidFill>
                  <a:srgbClr val="002060"/>
                </a:solidFill>
              </a:rPr>
              <a:t>Questionario follow-up dopo un mese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Cambiamento didattica</a:t>
            </a:r>
          </a:p>
          <a:p>
            <a:pPr lvl="1"/>
            <a:r>
              <a:rPr lang="it-IT" dirty="0" smtClean="0">
                <a:solidFill>
                  <a:srgbClr val="002060"/>
                </a:solidFill>
              </a:rPr>
              <a:t>Faremo un questionario a fine anno scolastico</a:t>
            </a:r>
          </a:p>
          <a:p>
            <a:pPr lvl="2"/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 miozzi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776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26139</TotalTime>
  <Words>861</Words>
  <Application>Microsoft Macintosh PowerPoint</Application>
  <PresentationFormat>Presentazione su schermo (4:3)</PresentationFormat>
  <Paragraphs>163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Office Theme</vt:lpstr>
      <vt:lpstr>PID</vt:lpstr>
      <vt:lpstr>PID</vt:lpstr>
      <vt:lpstr>PID</vt:lpstr>
      <vt:lpstr>PID format</vt:lpstr>
      <vt:lpstr>PID Pilota</vt:lpstr>
      <vt:lpstr>PID a LNL</vt:lpstr>
      <vt:lpstr>Agenda PID_LNL</vt:lpstr>
      <vt:lpstr>Agenda PID_LNS</vt:lpstr>
      <vt:lpstr>Abbiamo centrato gli obiettivi?</vt:lpstr>
      <vt:lpstr>Obiettivo 1: fornire un corso di qualità </vt:lpstr>
      <vt:lpstr>Obiettivo 1: fornire un corso di qualità </vt:lpstr>
      <vt:lpstr>Obiettivo 1: fornire un corso di qualità </vt:lpstr>
      <vt:lpstr>Obiettivo 2: creare comunità </vt:lpstr>
      <vt:lpstr>Obiettivo 2: creare comunità </vt:lpstr>
      <vt:lpstr>Follow up</vt:lpstr>
      <vt:lpstr>PID futuro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silviamiozzi</cp:lastModifiedBy>
  <cp:revision>76</cp:revision>
  <dcterms:created xsi:type="dcterms:W3CDTF">2018-05-20T14:40:42Z</dcterms:created>
  <dcterms:modified xsi:type="dcterms:W3CDTF">2019-02-06T09:49:13Z</dcterms:modified>
</cp:coreProperties>
</file>