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468" r:id="rId2"/>
    <p:sldId id="479" r:id="rId3"/>
    <p:sldId id="475" r:id="rId4"/>
    <p:sldId id="470" r:id="rId5"/>
    <p:sldId id="473" r:id="rId6"/>
    <p:sldId id="481" r:id="rId7"/>
    <p:sldId id="480" r:id="rId8"/>
    <p:sldId id="476" r:id="rId9"/>
    <p:sldId id="471" r:id="rId10"/>
    <p:sldId id="472" r:id="rId11"/>
    <p:sldId id="456" r:id="rId12"/>
    <p:sldId id="457" r:id="rId13"/>
    <p:sldId id="469" r:id="rId14"/>
    <p:sldId id="474" r:id="rId15"/>
    <p:sldId id="478" r:id="rId16"/>
    <p:sldId id="477" r:id="rId17"/>
  </p:sldIdLst>
  <p:sldSz cx="9906000" cy="6858000" type="A4"/>
  <p:notesSz cx="6858000" cy="9144000"/>
  <p:defaultTextStyle>
    <a:defPPr>
      <a:defRPr lang="it-IT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/>
    <p:restoredTop sz="86435"/>
  </p:normalViewPr>
  <p:slideViewPr>
    <p:cSldViewPr snapToGrid="0" snapToObjects="1">
      <p:cViewPr varScale="1">
        <p:scale>
          <a:sx n="109" d="100"/>
          <a:sy n="109" d="100"/>
        </p:scale>
        <p:origin x="384" y="192"/>
      </p:cViewPr>
      <p:guideLst/>
    </p:cSldViewPr>
  </p:slideViewPr>
  <p:outlineViewPr>
    <p:cViewPr>
      <p:scale>
        <a:sx n="33" d="100"/>
        <a:sy n="33" d="100"/>
      </p:scale>
      <p:origin x="0" y="-6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0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D5208C-CEF4-CA46-8F53-00A6F7DB0B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5922A3-96E8-1949-8BCE-DC1414BB29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82465-7021-3B47-94C8-736966DCCBAC}" type="datetimeFigureOut">
              <a:rPr lang="it-IT" smtClean="0"/>
              <a:t>06/02/19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029F8F-F6C4-7240-AFFC-3FF46A86B7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E29CB9-30EA-A045-B4E9-C6803C372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F9F6C-2A50-9746-A819-406B25CC6D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189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9CCA6-08BD-5348-8F21-E6588A9164D9}" type="datetimeFigureOut">
              <a:rPr lang="it-IT" smtClean="0"/>
              <a:t>06/02/19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350E7-393E-404F-A9E1-1597229AD8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10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 a nome del Comitato di Coordinamento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22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" y="224378"/>
            <a:ext cx="9873167" cy="788783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99" y="1542553"/>
            <a:ext cx="8475151" cy="442544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Euphemia UCAS" panose="020B0503040102020104" pitchFamily="34" charset="-79"/>
                <a:cs typeface="Euphemia UCAS" panose="020B0503040102020104" pitchFamily="34" charset="-79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Euphemia UCAS" panose="020B0503040102020104" pitchFamily="34" charset="-79"/>
                <a:cs typeface="Euphemia UCAS" panose="020B0503040102020104" pitchFamily="34" charset="-79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Euphemia UCAS" panose="020B0503040102020104" pitchFamily="34" charset="-79"/>
                <a:cs typeface="Euphemia UCAS" panose="020B0503040102020104" pitchFamily="34" charset="-79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Euphemia UCAS" panose="020B0503040102020104" pitchFamily="34" charset="-79"/>
                <a:cs typeface="Euphemia UCAS" panose="020B0503040102020104" pitchFamily="34" charset="-79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Euphemia UCAS" panose="020B0503040102020104" pitchFamily="34" charset="-79"/>
                <a:cs typeface="Euphemia UCAS" panose="020B0503040102020104" pitchFamily="34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C034E15-3B5C-3C42-9864-13DB5B004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50" y="304788"/>
            <a:ext cx="707647" cy="66235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8270BC-7035-7B4B-BB4E-DD60232F0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75" y="6326496"/>
            <a:ext cx="1191821" cy="4613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53C5AA-282F-594E-91FE-AC6FCC8FFC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49" y="6326496"/>
            <a:ext cx="607247" cy="46134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3F0A3A-72A6-534A-9810-F8810AC876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795" y="6275212"/>
            <a:ext cx="514605" cy="51817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D52FEFC3-EFE4-8E4B-AB41-E686203C21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489" y="6275211"/>
            <a:ext cx="923662" cy="51263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CE6AE5-FDB2-8C40-80E9-1FD80089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47182" y="6326496"/>
            <a:ext cx="4748562" cy="365125"/>
          </a:xfrm>
        </p:spPr>
        <p:txBody>
          <a:bodyPr/>
          <a:lstStyle/>
          <a:p>
            <a:r>
              <a:rPr lang="it-IT" dirty="0"/>
              <a:t>Pierluigi Paolucci (INFN of Napoli)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144609C-8ABE-D346-850B-B46ABAAD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42632" y="6326496"/>
            <a:ext cx="792702" cy="365125"/>
          </a:xfrm>
        </p:spPr>
        <p:txBody>
          <a:bodyPr/>
          <a:lstStyle/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12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395" y="365127"/>
            <a:ext cx="9466729" cy="102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Pierluigi Paolucci (INFN of Napoli) a nome del Comitato di Coordinamento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8EF9-3B7C-0445-9592-9BFA65D93F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8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hyperlink" Target="https://www.instagram.com/artandscienceacrossitaly/" TargetMode="External"/><Relationship Id="rId3" Type="http://schemas.openxmlformats.org/officeDocument/2006/relationships/image" Target="../media/image7.jpeg"/><Relationship Id="rId21" Type="http://schemas.openxmlformats.org/officeDocument/2006/relationships/image" Target="../media/image22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hyperlink" Target="https://www.facebook.com/artandscienceacrossitaly/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s://web.infn.it/artandscience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0.tiff"/><Relationship Id="rId4" Type="http://schemas.openxmlformats.org/officeDocument/2006/relationships/image" Target="../media/image8.jpeg"/><Relationship Id="rId9" Type="http://schemas.openxmlformats.org/officeDocument/2006/relationships/image" Target="../media/image13.gif"/><Relationship Id="rId14" Type="http://schemas.openxmlformats.org/officeDocument/2006/relationships/image" Target="../media/image18.jpe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1451784" y="4165444"/>
            <a:ext cx="720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Pierluigi Paolucci</a:t>
            </a:r>
          </a:p>
          <a:p>
            <a:pPr algn="ctr"/>
            <a:r>
              <a:rPr lang="it-IT" sz="1600" dirty="0"/>
              <a:t>Istituto Nazionale di Fisica Nucleare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81001" y="3341757"/>
            <a:ext cx="9144000" cy="57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Un progetto di divulgazione scientifica attraverso il linguaggio dell'arte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II Edizione (2018-2020)</a:t>
            </a:r>
          </a:p>
        </p:txBody>
      </p:sp>
      <p:sp>
        <p:nvSpPr>
          <p:cNvPr id="3" name="AutoShape 2" descr="isultati immagini per Logo EAV campania"/>
          <p:cNvSpPr>
            <a:spLocks noChangeAspect="1" noChangeArrowheads="1"/>
          </p:cNvSpPr>
          <p:nvPr/>
        </p:nvSpPr>
        <p:spPr bwMode="auto">
          <a:xfrm>
            <a:off x="381001" y="3177381"/>
            <a:ext cx="667016" cy="9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183" y="723264"/>
            <a:ext cx="541635" cy="541635"/>
          </a:xfrm>
          <a:prstGeom prst="rect">
            <a:avLst/>
          </a:prstGeom>
        </p:spPr>
      </p:pic>
      <p:pic>
        <p:nvPicPr>
          <p:cNvPr id="7" name="Immagine 6" descr="CERN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680" y="146082"/>
            <a:ext cx="620441" cy="624749"/>
          </a:xfrm>
          <a:prstGeom prst="rect">
            <a:avLst/>
          </a:prstGeom>
        </p:spPr>
      </p:pic>
      <p:pic>
        <p:nvPicPr>
          <p:cNvPr id="8" name="Immagine 7" descr="Creations_logo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00" y="848674"/>
            <a:ext cx="1535372" cy="58255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64" y="146082"/>
            <a:ext cx="758086" cy="51464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867" y="132088"/>
            <a:ext cx="1528356" cy="51201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769" y="128528"/>
            <a:ext cx="534529" cy="53452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717" y="105927"/>
            <a:ext cx="1360341" cy="439494"/>
          </a:xfrm>
          <a:prstGeom prst="rect">
            <a:avLst/>
          </a:prstGeom>
        </p:spPr>
      </p:pic>
      <p:pic>
        <p:nvPicPr>
          <p:cNvPr id="1026" name="Picture 2" descr="http://www.societanazionalescienzeletterearti.it/images/snf02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4302" y="727358"/>
            <a:ext cx="537541" cy="5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ultati immagini per accademia belle arti napol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2035" y="138541"/>
            <a:ext cx="499137" cy="4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942" y="795818"/>
            <a:ext cx="340459" cy="483340"/>
          </a:xfrm>
          <a:prstGeom prst="rect">
            <a:avLst/>
          </a:prstGeom>
        </p:spPr>
      </p:pic>
      <p:pic>
        <p:nvPicPr>
          <p:cNvPr id="28" name="Immagine 27" descr="logomibac2013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417" y="914536"/>
            <a:ext cx="1073694" cy="415088"/>
          </a:xfrm>
          <a:prstGeom prst="rect">
            <a:avLst/>
          </a:prstGeom>
        </p:spPr>
      </p:pic>
      <p:pic>
        <p:nvPicPr>
          <p:cNvPr id="29" name="Immagine 28" descr="EYCH2018_Logos_Pink-IT-7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417" y="152730"/>
            <a:ext cx="750958" cy="570533"/>
          </a:xfrm>
          <a:prstGeom prst="rect">
            <a:avLst/>
          </a:prstGeom>
        </p:spPr>
      </p:pic>
      <p:pic>
        <p:nvPicPr>
          <p:cNvPr id="30" name="Immagine 29" descr="LOGO_INFN_NEWS_sit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3" y="125666"/>
            <a:ext cx="1124380" cy="624031"/>
          </a:xfrm>
          <a:prstGeom prst="rect">
            <a:avLst/>
          </a:prstGeom>
        </p:spPr>
      </p:pic>
      <p:pic>
        <p:nvPicPr>
          <p:cNvPr id="1024" name="Immagine 1023" descr="banner_fondo_bianco2.jpe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4412"/>
            <a:ext cx="9906000" cy="15494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43DFFC7-F3DF-354A-AFE8-2FF6138395D9}"/>
              </a:ext>
            </a:extLst>
          </p:cNvPr>
          <p:cNvSpPr/>
          <p:nvPr/>
        </p:nvSpPr>
        <p:spPr>
          <a:xfrm>
            <a:off x="6270049" y="6257836"/>
            <a:ext cx="362310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1638" lvl="1" indent="-395288"/>
            <a:r>
              <a:rPr lang="it-IT" sz="1100" dirty="0">
                <a:solidFill>
                  <a:srgbClr val="FF0000"/>
                </a:solidFill>
                <a:latin typeface="TitilliumText25L 250 wt" panose="02000000000000000000" pitchFamily="2" charset="77"/>
                <a:ea typeface="Lucida Grande"/>
                <a:cs typeface="Lucida Grande"/>
                <a:hlinkClick r:id="rId16"/>
              </a:rPr>
              <a:t>https://web.infn.it/artandscience</a:t>
            </a:r>
            <a:endParaRPr lang="it-IT" sz="1100" dirty="0">
              <a:solidFill>
                <a:srgbClr val="FF0000"/>
              </a:solidFill>
              <a:latin typeface="TitilliumText25L 250 wt" panose="02000000000000000000" pitchFamily="2" charset="77"/>
              <a:ea typeface="Lucida Grande"/>
              <a:cs typeface="Lucida Grande"/>
            </a:endParaRPr>
          </a:p>
          <a:p>
            <a:pPr marL="401638" lvl="1" indent="-395288"/>
            <a:r>
              <a:rPr lang="it-IT" sz="1100" dirty="0">
                <a:solidFill>
                  <a:srgbClr val="FF0000"/>
                </a:solidFill>
                <a:latin typeface="TitilliumText25L 250 wt" panose="02000000000000000000" pitchFamily="2" charset="77"/>
                <a:ea typeface="Lucida Grande"/>
                <a:cs typeface="Lucida Grande"/>
                <a:hlinkClick r:id="rId17"/>
              </a:rPr>
              <a:t>https://www.facebook.com/artandscienceacrossitaly/</a:t>
            </a:r>
            <a:endParaRPr lang="it-IT" sz="1100" dirty="0">
              <a:solidFill>
                <a:srgbClr val="FF0000"/>
              </a:solidFill>
              <a:latin typeface="TitilliumText25L 250 wt" panose="02000000000000000000" pitchFamily="2" charset="77"/>
              <a:ea typeface="Lucida Grande"/>
              <a:cs typeface="Lucida Grande"/>
            </a:endParaRPr>
          </a:p>
          <a:p>
            <a:pPr marL="401638" lvl="1" indent="-395288"/>
            <a:r>
              <a:rPr lang="it-IT" sz="1100" dirty="0">
                <a:solidFill>
                  <a:srgbClr val="FF0000"/>
                </a:solidFill>
                <a:latin typeface="TitilliumText25L 250 wt" panose="02000000000000000000" pitchFamily="2" charset="77"/>
                <a:hlinkClick r:id="rId18"/>
              </a:rPr>
              <a:t>https://www.instagram.com/artandscienceacrossitaly/</a:t>
            </a:r>
            <a:endParaRPr lang="it-IT" sz="1100" dirty="0">
              <a:solidFill>
                <a:srgbClr val="FF0000"/>
              </a:solidFill>
              <a:latin typeface="TitilliumText25L 250 wt" panose="02000000000000000000" pitchFamily="2" charset="77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BB2F4BE-2F58-A84A-905A-37ADF4A3401C}"/>
              </a:ext>
            </a:extLst>
          </p:cNvPr>
          <p:cNvSpPr txBox="1"/>
          <p:nvPr/>
        </p:nvSpPr>
        <p:spPr>
          <a:xfrm>
            <a:off x="81383" y="4494096"/>
            <a:ext cx="1715534" cy="22863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Firenze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Genova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Milano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Napoli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Padova/Venezia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Pisa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Potenza/Matera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Roma</a:t>
            </a:r>
          </a:p>
          <a:p>
            <a:r>
              <a:rPr lang="it-IT" i="1" dirty="0">
                <a:solidFill>
                  <a:srgbClr val="0070C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Torino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63B0984-2218-7A4D-9334-6831F1877B7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020" y="749697"/>
            <a:ext cx="527108" cy="529461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D79A6DC-8591-8F4B-8D69-49B79FE57BA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51" y="768143"/>
            <a:ext cx="482600" cy="64770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40893893-CBD0-B648-A337-ED256F13919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211" y="749697"/>
            <a:ext cx="647700" cy="647700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ED5BA7FE-3F5B-A243-85CC-3C5DF861045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250" y="757875"/>
            <a:ext cx="1003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397CC-B10B-B54C-8E60-DC01EBA2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Calendario Mostre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130E1-246B-8449-957A-CB52AE3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423518"/>
            <a:ext cx="9366739" cy="1461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Tutte le mostre sono in fase di definizione. Alcuni Musei hanno già dato il loro ok. Molte date già stabilite.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708AE8-0340-A54F-AA07-0C643B6F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5490F7-2A1C-C742-A5BD-44E56FBC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10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A751264-9863-1144-9A44-4BCCDF98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31" y="2976335"/>
            <a:ext cx="92964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9E0B6-AB85-CE43-B99E-3129E40B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Previsione di Spesa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917257-AFFB-BB45-9E69-477F0360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534FE1-2C2D-4540-A2D3-19C2D6FF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11</a:t>
            </a:fld>
            <a:endParaRPr lang="it-IT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E4D996F-2126-FB4E-BABD-0A96B4AB0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5626" y="1151332"/>
            <a:ext cx="7706924" cy="47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4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9E0B6-AB85-CE43-B99E-3129E40B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Profilo di Spesa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917257-AFFB-BB45-9E69-477F0360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534FE1-2C2D-4540-A2D3-19C2D6FF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12</a:t>
            </a:fld>
            <a:endParaRPr lang="it-IT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E63E9D9-C584-D048-8AE4-F7EE3670F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459" y="1214305"/>
            <a:ext cx="7885438" cy="487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97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9E5B81-8756-8847-A775-8C0CB07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Finanziamento INFN (2019)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8C1D9EE-5F80-184C-9B23-6219B0C5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281B97-3249-DE4C-9902-1E2D8581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13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ED3B33-CC6D-B841-9B2B-FAF0143F52D3}"/>
              </a:ext>
            </a:extLst>
          </p:cNvPr>
          <p:cNvSpPr txBox="1"/>
          <p:nvPr/>
        </p:nvSpPr>
        <p:spPr>
          <a:xfrm>
            <a:off x="762837" y="1422934"/>
            <a:ext cx="8511792" cy="4555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ASSEGNATO</a:t>
            </a:r>
            <a:endParaRPr lang="it-IT" sz="1800" dirty="0">
              <a:solidFill>
                <a:srgbClr val="00206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r>
              <a:rPr lang="it-IT" sz="1800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Consumo		15 </a:t>
            </a:r>
            <a:r>
              <a:rPr lang="it-IT" sz="1800" dirty="0" err="1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keuro</a:t>
            </a:r>
            <a:endParaRPr lang="it-IT" sz="1800" dirty="0">
              <a:solidFill>
                <a:srgbClr val="FF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r>
              <a:rPr lang="it-IT" sz="1800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Missioni		14 </a:t>
            </a:r>
            <a:r>
              <a:rPr lang="it-IT" sz="1800" dirty="0" err="1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keuro</a:t>
            </a:r>
            <a:endParaRPr lang="it-IT" sz="1800" dirty="0">
              <a:solidFill>
                <a:srgbClr val="FF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r>
              <a:rPr lang="it-IT" sz="1800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Trasporti		 4 </a:t>
            </a:r>
            <a:r>
              <a:rPr lang="it-IT" sz="1800" dirty="0" err="1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keuro</a:t>
            </a:r>
            <a:endParaRPr lang="it-IT" sz="1800" dirty="0">
              <a:solidFill>
                <a:srgbClr val="FF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endParaRPr lang="it-IT" sz="1800" dirty="0">
              <a:solidFill>
                <a:srgbClr val="FF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endParaRPr lang="it-IT" sz="1800" dirty="0">
              <a:solidFill>
                <a:srgbClr val="FF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r>
              <a:rPr lang="it-IT" sz="1800" dirty="0">
                <a:solidFill>
                  <a:srgbClr val="00206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IMPEGNI</a:t>
            </a:r>
            <a:endParaRPr lang="it-IT" sz="1800" dirty="0">
              <a:solidFill>
                <a:srgbClr val="FF0000"/>
              </a:solidFill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r>
              <a:rPr lang="it-IT" sz="1800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Missioni 2019: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Due missioni regionali	Torino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Resp</a:t>
            </a: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. Naz.			Pisa e poi Torino</a:t>
            </a:r>
          </a:p>
          <a:p>
            <a:endParaRPr lang="it-IT" sz="18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r>
              <a:rPr lang="it-IT" sz="1800" dirty="0">
                <a:solidFill>
                  <a:srgbClr val="FF0000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Consumi 2019: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Brochure formato A4	100 copie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Software per il sito </a:t>
            </a:r>
            <a:r>
              <a:rPr lang="it-IT" sz="1800" dirty="0" err="1">
                <a:latin typeface="Euphemia UCAS" panose="020B0503040102020104" pitchFamily="34" charset="-79"/>
                <a:cs typeface="Euphemia UCAS" panose="020B0503040102020104" pitchFamily="34" charset="-79"/>
              </a:rPr>
              <a:t>istit</a:t>
            </a:r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.	150 euro</a:t>
            </a:r>
          </a:p>
          <a:p>
            <a:endParaRPr lang="it-IT" sz="1800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  <a:p>
            <a:r>
              <a:rPr lang="it-IT" sz="1800" dirty="0">
                <a:latin typeface="Euphemia UCAS" panose="020B0503040102020104" pitchFamily="34" charset="-79"/>
                <a:cs typeface="Euphemia UCAS" panose="020B0503040102020104" pitchFamily="34" charset="-79"/>
              </a:rPr>
              <a:t> </a:t>
            </a:r>
            <a:endParaRPr lang="it-IT" dirty="0">
              <a:latin typeface="Euphemia UCAS" panose="020B0503040102020104" pitchFamily="34" charset="-79"/>
              <a:cs typeface="Euphemia UCAS" panose="020B0503040102020104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999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E6FF5E-5508-D149-A530-481D522B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Sponsor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9B3127-1B7A-1F45-91B2-C83DCF3A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251857"/>
            <a:ext cx="9263743" cy="47161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it-IT" dirty="0">
                <a:solidFill>
                  <a:srgbClr val="FF0000"/>
                </a:solidFill>
              </a:rPr>
              <a:t>CAEN					4 </a:t>
            </a:r>
            <a:r>
              <a:rPr lang="it-IT" dirty="0" err="1">
                <a:solidFill>
                  <a:srgbClr val="FF0000"/>
                </a:solidFill>
              </a:rPr>
              <a:t>keuro</a:t>
            </a:r>
            <a:endParaRPr lang="it-IT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rgbClr val="FF0000"/>
                </a:solidFill>
              </a:rPr>
              <a:t>HITRAC					6 </a:t>
            </a:r>
            <a:r>
              <a:rPr lang="it-IT" dirty="0" err="1">
                <a:solidFill>
                  <a:srgbClr val="FF0000"/>
                </a:solidFill>
              </a:rPr>
              <a:t>keuro</a:t>
            </a:r>
            <a:endParaRPr lang="it-IT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it-IT" dirty="0"/>
              <a:t>KIMBO				incontro 6 febbraio </a:t>
            </a:r>
          </a:p>
          <a:p>
            <a:pPr>
              <a:lnSpc>
                <a:spcPct val="110000"/>
              </a:lnSpc>
            </a:pPr>
            <a:r>
              <a:rPr lang="it-IT" dirty="0"/>
              <a:t>Network Europei			2-3 </a:t>
            </a:r>
            <a:r>
              <a:rPr lang="it-IT" dirty="0" err="1"/>
              <a:t>keuro</a:t>
            </a: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Contributi </a:t>
            </a:r>
            <a:r>
              <a:rPr lang="it-IT" dirty="0" err="1"/>
              <a:t>dip</a:t>
            </a:r>
            <a:r>
              <a:rPr lang="it-IT" dirty="0"/>
              <a:t> Napoli 			5 </a:t>
            </a:r>
            <a:r>
              <a:rPr lang="it-IT" dirty="0" err="1"/>
              <a:t>keuro</a:t>
            </a: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CNR/SPIN					1 </a:t>
            </a:r>
            <a:r>
              <a:rPr lang="it-IT" dirty="0" err="1"/>
              <a:t>keuro</a:t>
            </a:r>
            <a:r>
              <a:rPr lang="it-IT" dirty="0"/>
              <a:t> (Na)		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Atenei					?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Fondazioni (Fi, Pd, </a:t>
            </a: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Na,To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) 		?</a:t>
            </a: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IIT						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8691CA-DE73-8B46-9D9D-8D82399B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939E1B-664E-B642-AAB0-AE27B4B1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387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2EC202-F29F-CE49-8052-C03072A7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73167" cy="788783"/>
          </a:xfrm>
        </p:spPr>
        <p:txBody>
          <a:bodyPr/>
          <a:lstStyle/>
          <a:p>
            <a:r>
              <a:rPr lang="it-IT" dirty="0"/>
              <a:t>Social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2DC42D-576A-3A4C-B446-4066AE81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844B6F-2A61-BA48-90A9-5EB74407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15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5B1401-375A-E540-A7A2-ADAC83BB4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3614788"/>
            <a:ext cx="5482771" cy="32432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9DE8D49-63EB-D64B-8F95-B2570148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340" y="784532"/>
            <a:ext cx="7162532" cy="305888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243CCF-A997-DE45-8087-55191A3E8E1C}"/>
              </a:ext>
            </a:extLst>
          </p:cNvPr>
          <p:cNvSpPr txBox="1"/>
          <p:nvPr/>
        </p:nvSpPr>
        <p:spPr>
          <a:xfrm>
            <a:off x="5791200" y="4291832"/>
            <a:ext cx="3938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250	</a:t>
            </a:r>
            <a:r>
              <a:rPr lang="it-IT" sz="2000" dirty="0" err="1"/>
              <a:t>followers</a:t>
            </a:r>
            <a:r>
              <a:rPr lang="it-IT" sz="2000" dirty="0"/>
              <a:t> su Instagram </a:t>
            </a:r>
          </a:p>
          <a:p>
            <a:r>
              <a:rPr lang="it-IT" sz="2000" dirty="0">
                <a:solidFill>
                  <a:srgbClr val="FF0000"/>
                </a:solidFill>
              </a:rPr>
              <a:t>1264	</a:t>
            </a:r>
            <a:r>
              <a:rPr lang="it-IT" sz="2000" dirty="0" err="1">
                <a:solidFill>
                  <a:srgbClr val="FF0000"/>
                </a:solidFill>
              </a:rPr>
              <a:t>followers</a:t>
            </a:r>
            <a:r>
              <a:rPr lang="it-IT" sz="2000" dirty="0">
                <a:solidFill>
                  <a:srgbClr val="FF0000"/>
                </a:solidFill>
              </a:rPr>
              <a:t> su </a:t>
            </a:r>
            <a:r>
              <a:rPr lang="it-IT" sz="2000" dirty="0" err="1">
                <a:solidFill>
                  <a:srgbClr val="FF0000"/>
                </a:solidFill>
              </a:rPr>
              <a:t>Facebook</a:t>
            </a:r>
            <a:endParaRPr lang="it-IT" sz="2000" dirty="0">
              <a:solidFill>
                <a:srgbClr val="FF0000"/>
              </a:solidFill>
            </a:endParaRPr>
          </a:p>
          <a:p>
            <a:endParaRPr lang="it-IT" sz="2000" dirty="0"/>
          </a:p>
          <a:p>
            <a:r>
              <a:rPr lang="it-IT" sz="2000" dirty="0">
                <a:solidFill>
                  <a:srgbClr val="FF0000"/>
                </a:solidFill>
              </a:rPr>
              <a:t>Video a GEO&amp;GEO ha avuto 7.000 mi piace.</a:t>
            </a:r>
          </a:p>
          <a:p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1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968B96-FBD8-754A-B6C7-091190FF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3A7C08-D792-7D4A-BA0C-7C683D58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87" y="1216278"/>
            <a:ext cx="9280599" cy="442544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11 città richiedono un grosso sforzo organizzativo e un buon database.</a:t>
            </a:r>
          </a:p>
          <a:p>
            <a:r>
              <a:rPr lang="it-IT" dirty="0"/>
              <a:t>La parte formativa è iniziata a dicembre 2018</a:t>
            </a:r>
          </a:p>
          <a:p>
            <a:r>
              <a:rPr lang="it-IT" dirty="0"/>
              <a:t>Tutte le città sono alle prese con i seminari.</a:t>
            </a:r>
          </a:p>
          <a:p>
            <a:r>
              <a:rPr lang="it-IT" dirty="0"/>
              <a:t>La prima mostra si terrà a Milano nel maggio 2019.</a:t>
            </a:r>
          </a:p>
          <a:p>
            <a:r>
              <a:rPr lang="it-IT" dirty="0"/>
              <a:t>Pochissime spese fino ad oggi.</a:t>
            </a:r>
          </a:p>
          <a:p>
            <a:r>
              <a:rPr lang="it-IT" dirty="0">
                <a:solidFill>
                  <a:srgbClr val="FF0000"/>
                </a:solidFill>
              </a:rPr>
              <a:t>Buona raccolta di fondi esterni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ad oggi 20k€ promessi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ED6754-9DDE-3F40-984B-4EF8522E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3A7A76-F90B-A14E-A91D-79A88DA4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21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B7B02-0DF6-9F47-8799-D605E3A0F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5890F-E93E-5E4E-AFA8-4C485C15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99" y="1164771"/>
            <a:ext cx="8475151" cy="48032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>
                <a:solidFill>
                  <a:srgbClr val="FF0000"/>
                </a:solidFill>
              </a:rPr>
              <a:t>Tutte e 11 le sedi sono in piena attività.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002060"/>
                </a:solidFill>
              </a:rPr>
              <a:t>Installazione Art &amp; Science della stazione della metropolitana cittadina di Napoli.</a:t>
            </a:r>
          </a:p>
          <a:p>
            <a:pPr lvl="1">
              <a:lnSpc>
                <a:spcPct val="120000"/>
              </a:lnSpc>
            </a:pPr>
            <a:r>
              <a:rPr lang="it-IT" dirty="0">
                <a:solidFill>
                  <a:srgbClr val="002060"/>
                </a:solidFill>
              </a:rPr>
              <a:t>Allestimento curato dall'INFN.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002060"/>
                </a:solidFill>
              </a:rPr>
              <a:t>Moltissime richieste di ASL.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002060"/>
                </a:solidFill>
              </a:rPr>
              <a:t>Musei sono al 90% definiti.</a:t>
            </a:r>
          </a:p>
          <a:p>
            <a:pPr>
              <a:lnSpc>
                <a:spcPct val="120000"/>
              </a:lnSpc>
            </a:pPr>
            <a:endParaRPr lang="it-IT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FF0000"/>
                </a:solidFill>
              </a:rPr>
              <a:t>La Fisica è sempre il tema centrale sia nell'interesse dei ragazzi che delle scuole. 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002060"/>
                </a:solidFill>
              </a:rPr>
              <a:t>L'inserimento di altre discipline è stato visto con molto interesse (solo in alcune sedi c'è un'offerta scientifica più ampia).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Nuovo sito WEB in fase di sviluppo.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0E6AA8-A8FE-C347-8E1E-21D35AA0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C0B3BD-F682-9049-8EE5-6097578F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7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A3ED5A-97BF-F147-83F1-7F712B18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" y="50202"/>
            <a:ext cx="9873167" cy="788783"/>
          </a:xfrm>
        </p:spPr>
        <p:txBody>
          <a:bodyPr/>
          <a:lstStyle/>
          <a:p>
            <a:r>
              <a:rPr lang="it-IT" dirty="0"/>
              <a:t>Struttura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48432C-FB16-C640-BA6B-5D69371E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859B04-0555-1F44-A814-80810C65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3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95F1EF1-F6EB-954A-8F8E-01F750F06D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787400"/>
            <a:ext cx="81534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397CC-B10B-B54C-8E60-DC01EBA2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Numeri del 2019-2020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130E1-246B-8449-957A-CB52AE3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3" y="1260231"/>
            <a:ext cx="5581022" cy="48139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3300" dirty="0">
                <a:solidFill>
                  <a:srgbClr val="FF0000"/>
                </a:solidFill>
              </a:rPr>
              <a:t>11 città coinvolte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300" dirty="0">
                <a:solidFill>
                  <a:srgbClr val="0070C0"/>
                </a:solidFill>
              </a:rPr>
              <a:t>90 licei italiani, 184 classi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300" b="1" dirty="0">
                <a:solidFill>
                  <a:srgbClr val="FF0000"/>
                </a:solidFill>
              </a:rPr>
              <a:t>3646 studenti 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002060"/>
                </a:solidFill>
              </a:rPr>
              <a:t>98 ricercatori coinvolti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7030A0"/>
                </a:solidFill>
              </a:rPr>
              <a:t>21 Partner istituzionali</a:t>
            </a:r>
          </a:p>
          <a:p>
            <a:pPr marL="0" indent="0">
              <a:buNone/>
            </a:pPr>
            <a:r>
              <a:rPr lang="it-IT" sz="3300" dirty="0">
                <a:solidFill>
                  <a:srgbClr val="7030A0"/>
                </a:solidFill>
              </a:rPr>
              <a:t>CERN</a:t>
            </a:r>
          </a:p>
          <a:p>
            <a:pPr marL="0" indent="0">
              <a:buNone/>
            </a:pPr>
            <a:endParaRPr lang="it-IT" sz="3300" dirty="0">
              <a:solidFill>
                <a:srgbClr val="7030A0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708AE8-0340-A54F-AA07-0C643B6F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5490F7-2A1C-C742-A5BD-44E56FBC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4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31B2AB-8332-E340-9371-5EB81038DB39}"/>
              </a:ext>
            </a:extLst>
          </p:cNvPr>
          <p:cNvSpPr txBox="1"/>
          <p:nvPr/>
        </p:nvSpPr>
        <p:spPr>
          <a:xfrm>
            <a:off x="5976261" y="1013161"/>
            <a:ext cx="3732817" cy="5455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Sapienza Università di Roma</a:t>
            </a:r>
          </a:p>
          <a:p>
            <a:r>
              <a:rPr lang="it-IT" dirty="0"/>
              <a:t>Università degli Studi della Basilicata</a:t>
            </a:r>
          </a:p>
          <a:p>
            <a:r>
              <a:rPr lang="it-IT" dirty="0"/>
              <a:t>Università degli Studi di Napoli Federico II </a:t>
            </a:r>
          </a:p>
          <a:p>
            <a:r>
              <a:rPr lang="it-IT" dirty="0"/>
              <a:t>Università degli Studi di Napoli </a:t>
            </a:r>
            <a:r>
              <a:rPr lang="it-IT" dirty="0" err="1"/>
              <a:t>Parthenope</a:t>
            </a:r>
            <a:endParaRPr lang="it-IT" dirty="0"/>
          </a:p>
          <a:p>
            <a:r>
              <a:rPr lang="it-IT" dirty="0"/>
              <a:t>Università degli Studi di Padova</a:t>
            </a:r>
          </a:p>
          <a:p>
            <a:r>
              <a:rPr lang="it-IT" dirty="0"/>
              <a:t>Università degli Studi di Genova</a:t>
            </a:r>
          </a:p>
          <a:p>
            <a:r>
              <a:rPr lang="it-IT" dirty="0"/>
              <a:t>Università di Pisa</a:t>
            </a:r>
          </a:p>
          <a:p>
            <a:r>
              <a:rPr lang="it-IT" dirty="0"/>
              <a:t>Università degli Studi di Torino</a:t>
            </a:r>
          </a:p>
          <a:p>
            <a:r>
              <a:rPr lang="it-IT" dirty="0"/>
              <a:t>Università degli Studi di Napoli Federico II </a:t>
            </a:r>
          </a:p>
          <a:p>
            <a:r>
              <a:rPr lang="it-IT" dirty="0"/>
              <a:t>Università degli Studi di Milano</a:t>
            </a:r>
          </a:p>
          <a:p>
            <a:r>
              <a:rPr lang="it-IT" dirty="0"/>
              <a:t>Università degli Studi di Milano-Bicocca</a:t>
            </a:r>
          </a:p>
          <a:p>
            <a:r>
              <a:rPr lang="it-IT" dirty="0"/>
              <a:t>Università degli Studi di Firenze</a:t>
            </a:r>
          </a:p>
          <a:p>
            <a:r>
              <a:rPr lang="it-IT" dirty="0"/>
              <a:t>CNR-SPIN</a:t>
            </a:r>
          </a:p>
          <a:p>
            <a:r>
              <a:rPr lang="it-IT" dirty="0"/>
              <a:t>CNR-IMAA</a:t>
            </a:r>
          </a:p>
          <a:p>
            <a:r>
              <a:rPr lang="it-IT" dirty="0"/>
              <a:t>CNR-INO di Pisa</a:t>
            </a:r>
          </a:p>
          <a:p>
            <a:r>
              <a:rPr lang="it-IT" dirty="0"/>
              <a:t>IIT</a:t>
            </a:r>
          </a:p>
          <a:p>
            <a:r>
              <a:rPr lang="it-IT" dirty="0" err="1"/>
              <a:t>Insight</a:t>
            </a:r>
            <a:endParaRPr lang="it-IT" dirty="0"/>
          </a:p>
          <a:p>
            <a:r>
              <a:rPr lang="it-IT" dirty="0"/>
              <a:t>AMVA4NewPhysics</a:t>
            </a:r>
          </a:p>
          <a:p>
            <a:r>
              <a:rPr lang="it-IT" dirty="0"/>
              <a:t>Accademia delle Arti del Disegno di Firenze</a:t>
            </a:r>
          </a:p>
          <a:p>
            <a:r>
              <a:rPr lang="it-IT" dirty="0"/>
              <a:t>Accademia delle belle arti di Roma</a:t>
            </a:r>
          </a:p>
          <a:p>
            <a:r>
              <a:rPr lang="it-IT" dirty="0"/>
              <a:t>Accademia delle belle arti di Napoli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126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7929D4-4CBF-C14F-9998-9084BA0B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5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F98AB9-1CE3-EF47-9D0A-FAE49C42B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32585" cy="354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C2D572-968F-C343-A038-F16A451C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754" y="3364606"/>
            <a:ext cx="5645891" cy="34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5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7929D4-4CBF-C14F-9998-9084BA0B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6</a:t>
            </a:fld>
            <a:endParaRPr lang="it-IT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7A8BB87-52FA-CE46-A073-9E690BDEB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561" y="984739"/>
            <a:ext cx="8446951" cy="52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4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E3467-7DA3-3645-BA6D-00AE936D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dei Licei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E0E8AA-F502-6343-84AF-B2A32861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579357-FBF3-A94A-9756-9E79C1C6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7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9C794C-4170-3A4E-AD97-A1779077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88" y="1151174"/>
            <a:ext cx="8229600" cy="5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C6EFF144-A5E6-294C-A34D-BA291EFA2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1508" cy="6858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344E0B3-4D92-904C-A486-5EE4C17CF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08" y="-1"/>
            <a:ext cx="45844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0397CC-B10B-B54C-8E60-DC01EBA2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Numeri del 2019-2020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D130E1-246B-8449-957A-CB52AE3CE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92" y="1260231"/>
            <a:ext cx="9366739" cy="4911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Attività dicembre-gennaio: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78 seminari</a:t>
            </a:r>
          </a:p>
          <a:p>
            <a:pPr lvl="1"/>
            <a:r>
              <a:rPr lang="it-IT" dirty="0"/>
              <a:t>17 scuole visitato laboratori (Virgo, Legnaro e CNAO)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7 scuole ai Musei</a:t>
            </a:r>
          </a:p>
          <a:p>
            <a:pPr lvl="1"/>
            <a:r>
              <a:rPr lang="it-IT" dirty="0"/>
              <a:t>3 incontri all’Università (Na, To, </a:t>
            </a:r>
            <a:r>
              <a:rPr lang="it-IT" dirty="0" err="1"/>
              <a:t>Pi</a:t>
            </a:r>
            <a:r>
              <a:rPr lang="it-IT" dirty="0"/>
              <a:t>)</a:t>
            </a:r>
          </a:p>
          <a:p>
            <a:pPr lvl="1"/>
            <a:r>
              <a:rPr lang="it-IT" dirty="0">
                <a:solidFill>
                  <a:srgbClr val="002060"/>
                </a:solidFill>
              </a:rPr>
              <a:t>1 Spettacolo Art &amp; Science con le scuole milanesi</a:t>
            </a:r>
          </a:p>
          <a:p>
            <a:pPr lvl="1"/>
            <a:r>
              <a:rPr lang="it-IT" dirty="0"/>
              <a:t>Altri eventi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708AE8-0340-A54F-AA07-0C643B6F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5490F7-2A1C-C742-A5BD-44E56FBC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925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7789</TotalTime>
  <Words>429</Words>
  <Application>Microsoft Macintosh PowerPoint</Application>
  <PresentationFormat>A4 (21x29,7 cm)</PresentationFormat>
  <Paragraphs>134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Euphemia UCAS</vt:lpstr>
      <vt:lpstr>TitilliumText25L 250 wt</vt:lpstr>
      <vt:lpstr>Tema di Office</vt:lpstr>
      <vt:lpstr>Presentazione standard di PowerPoint</vt:lpstr>
      <vt:lpstr>Novità</vt:lpstr>
      <vt:lpstr>Struttura</vt:lpstr>
      <vt:lpstr>Numeri del 2019-2020</vt:lpstr>
      <vt:lpstr>Presentazione standard di PowerPoint</vt:lpstr>
      <vt:lpstr>Presentazione standard di PowerPoint</vt:lpstr>
      <vt:lpstr>Tipologia dei Licei</vt:lpstr>
      <vt:lpstr>Presentazione standard di PowerPoint</vt:lpstr>
      <vt:lpstr>Numeri del 2019-2020</vt:lpstr>
      <vt:lpstr>Calendario Mostre</vt:lpstr>
      <vt:lpstr>Previsione di Spesa </vt:lpstr>
      <vt:lpstr>Profilo di Spesa </vt:lpstr>
      <vt:lpstr>Finanziamento INFN (2019)</vt:lpstr>
      <vt:lpstr>Sponsor</vt:lpstr>
      <vt:lpstr>Social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ppierluigi2000@gmail.com</dc:creator>
  <cp:lastModifiedBy>ppierluigi2000@gmail.com</cp:lastModifiedBy>
  <cp:revision>320</cp:revision>
  <cp:lastPrinted>2019-02-04T21:26:56Z</cp:lastPrinted>
  <dcterms:created xsi:type="dcterms:W3CDTF">2018-03-29T13:15:41Z</dcterms:created>
  <dcterms:modified xsi:type="dcterms:W3CDTF">2019-02-06T10:09:29Z</dcterms:modified>
</cp:coreProperties>
</file>