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7" r:id="rId1"/>
    <p:sldMasterId id="2147484123" r:id="rId2"/>
    <p:sldMasterId id="2147484110" r:id="rId3"/>
    <p:sldMasterId id="2147484096" r:id="rId4"/>
  </p:sldMasterIdLst>
  <p:notesMasterIdLst>
    <p:notesMasterId r:id="rId12"/>
  </p:notesMasterIdLst>
  <p:handoutMasterIdLst>
    <p:handoutMasterId r:id="rId13"/>
  </p:handoutMasterIdLst>
  <p:sldIdLst>
    <p:sldId id="381" r:id="rId5"/>
    <p:sldId id="553" r:id="rId6"/>
    <p:sldId id="586" r:id="rId7"/>
    <p:sldId id="588" r:id="rId8"/>
    <p:sldId id="587" r:id="rId9"/>
    <p:sldId id="589" r:id="rId10"/>
    <p:sldId id="590" r:id="rId11"/>
  </p:sldIdLst>
  <p:sldSz cx="9144000" cy="6858000" type="screen4x3"/>
  <p:notesSz cx="6794500" cy="9931400"/>
  <p:defaultTextStyle>
    <a:defPPr>
      <a:defRPr lang="en-US"/>
    </a:defPPr>
    <a:lvl1pPr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4FF"/>
    <a:srgbClr val="F8F8F8"/>
    <a:srgbClr val="0A0DA8"/>
    <a:srgbClr val="FFFF00"/>
    <a:srgbClr val="009900"/>
    <a:srgbClr val="706AFF"/>
    <a:srgbClr val="000000"/>
    <a:srgbClr val="FFFFFF"/>
    <a:srgbClr val="003399"/>
    <a:srgbClr val="009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7" autoAdjust="0"/>
    <p:restoredTop sz="99351" autoAdjust="0"/>
  </p:normalViewPr>
  <p:slideViewPr>
    <p:cSldViewPr>
      <p:cViewPr varScale="1">
        <p:scale>
          <a:sx n="59" d="100"/>
          <a:sy n="59" d="100"/>
        </p:scale>
        <p:origin x="71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1"/>
    </p:cViewPr>
  </p:sorterViewPr>
  <p:notesViewPr>
    <p:cSldViewPr>
      <p:cViewPr varScale="1">
        <p:scale>
          <a:sx n="31" d="100"/>
          <a:sy n="31" d="100"/>
        </p:scale>
        <p:origin x="-2054" y="-82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3791" cy="496570"/>
          </a:xfrm>
          <a:prstGeom prst="rect">
            <a:avLst/>
          </a:prstGeom>
        </p:spPr>
        <p:txBody>
          <a:bodyPr vert="horz" lIns="90482" tIns="45240" rIns="90482" bIns="4524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236" y="3"/>
            <a:ext cx="2943791" cy="496570"/>
          </a:xfrm>
          <a:prstGeom prst="rect">
            <a:avLst/>
          </a:prstGeom>
        </p:spPr>
        <p:txBody>
          <a:bodyPr vert="horz" lIns="90482" tIns="45240" rIns="90482" bIns="45240" rtlCol="0"/>
          <a:lstStyle>
            <a:lvl1pPr algn="r">
              <a:defRPr sz="1300"/>
            </a:lvl1pPr>
          </a:lstStyle>
          <a:p>
            <a:fld id="{1DB2E7EA-84D0-1942-A82A-CB4DE35BD42E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33187"/>
            <a:ext cx="2943791" cy="496570"/>
          </a:xfrm>
          <a:prstGeom prst="rect">
            <a:avLst/>
          </a:prstGeom>
        </p:spPr>
        <p:txBody>
          <a:bodyPr vert="horz" lIns="90482" tIns="45240" rIns="90482" bIns="4524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236" y="9433187"/>
            <a:ext cx="2943791" cy="496570"/>
          </a:xfrm>
          <a:prstGeom prst="rect">
            <a:avLst/>
          </a:prstGeom>
        </p:spPr>
        <p:txBody>
          <a:bodyPr vert="horz" lIns="90482" tIns="45240" rIns="90482" bIns="45240" rtlCol="0" anchor="b"/>
          <a:lstStyle>
            <a:lvl1pPr algn="r">
              <a:defRPr sz="1300"/>
            </a:lvl1pPr>
          </a:lstStyle>
          <a:p>
            <a:fld id="{8DA3368D-F283-2F48-B3D5-56BFC77F6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86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4284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4" tIns="47752" rIns="95504" bIns="47752" numCol="1" anchor="t" anchorCtr="0" compatLnSpc="1">
            <a:prstTxWarp prst="textNoShape">
              <a:avLst/>
            </a:prstTxWarp>
          </a:bodyPr>
          <a:lstStyle>
            <a:lvl1pPr algn="l">
              <a:buFont typeface="Wingdings" pitchFamily="2" charset="2"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3"/>
            <a:ext cx="2944284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4" tIns="47752" rIns="95504" bIns="47752" numCol="1" anchor="t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7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5" y="4717416"/>
            <a:ext cx="4982634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4" tIns="47752" rIns="95504" bIns="47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7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4831"/>
            <a:ext cx="2944284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4" tIns="47752" rIns="95504" bIns="47752" numCol="1" anchor="b" anchorCtr="0" compatLnSpc="1">
            <a:prstTxWarp prst="textNoShape">
              <a:avLst/>
            </a:prstTxWarp>
          </a:bodyPr>
          <a:lstStyle>
            <a:lvl1pPr algn="l">
              <a:buFont typeface="Wingdings" pitchFamily="2" charset="2"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7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1"/>
            <a:ext cx="2944284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4" tIns="47752" rIns="95504" bIns="47752" numCol="1" anchor="b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fld id="{B243A720-C6E9-4C24-ACB1-66F9D7C85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006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43A720-C6E9-4C24-ACB1-66F9D7C8516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523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972" y="304800"/>
            <a:ext cx="8229600" cy="1143000"/>
          </a:xfrm>
          <a:noFill/>
          <a:ln>
            <a:noFill/>
          </a:ln>
          <a:effectLst>
            <a:outerShdw blurRad="50800" dist="38100" dir="2700000" algn="tl" rotWithShape="0">
              <a:srgbClr val="0070C0">
                <a:alpha val="61000"/>
              </a:srgb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75000"/>
              </a:schemeClr>
            </a:extrusionClr>
          </a:sp3d>
        </p:spPr>
        <p:txBody>
          <a:bodyPr/>
          <a:lstStyle>
            <a:lvl1pPr>
              <a:defRPr i="0" u="none">
                <a:solidFill>
                  <a:srgbClr val="FF0000"/>
                </a:solidFill>
                <a:effectLst/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buFont typeface="Wingdings" pitchFamily="2" charset="2"/>
              <a:buChar char="Ø"/>
              <a:defRPr>
                <a:solidFill>
                  <a:srgbClr val="FF0000"/>
                </a:solidFill>
                <a:latin typeface="Helvetica" pitchFamily="34" charset="0"/>
              </a:defRPr>
            </a:lvl2pPr>
            <a:lvl3pPr marL="1143000" indent="-228600">
              <a:buFont typeface="Wingdings" pitchFamily="2" charset="2"/>
              <a:buChar char="Ø"/>
              <a:defRPr>
                <a:solidFill>
                  <a:srgbClr val="1014FF"/>
                </a:solidFill>
                <a:latin typeface="Helvetica" pitchFamily="34" charset="0"/>
              </a:defRPr>
            </a:lvl3pPr>
            <a:lvl4pPr marL="1600200" indent="-228600">
              <a:buFont typeface="Wingdings" pitchFamily="2" charset="2"/>
              <a:buChar char="Ø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buFont typeface="Arial" pitchFamily="34" charset="0"/>
              <a:buChar char="•"/>
              <a:defRPr>
                <a:latin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Giorgio </a:t>
            </a:r>
            <a:r>
              <a:rPr lang="en-US" err="1" smtClean="0"/>
              <a:t>Chiarelli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181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4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503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50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12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61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875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71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68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75000"/>
              </a:schemeClr>
            </a:extrusionClr>
          </a:sp3d>
        </p:spPr>
        <p:txBody>
          <a:bodyPr>
            <a:normAutofit/>
          </a:bodyPr>
          <a:lstStyle>
            <a:lvl1pPr>
              <a:defRPr sz="4400" i="0" u="none">
                <a:solidFill>
                  <a:srgbClr val="FF0000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buFont typeface="Wingdings" pitchFamily="2" charset="2"/>
              <a:buChar char="Ø"/>
              <a:defRPr>
                <a:solidFill>
                  <a:srgbClr val="FF0000"/>
                </a:solidFill>
                <a:latin typeface="Helvetica" pitchFamily="34" charset="0"/>
              </a:defRPr>
            </a:lvl2pPr>
            <a:lvl3pPr marL="1143000" indent="-228600">
              <a:buFont typeface="Wingdings" pitchFamily="2" charset="2"/>
              <a:buChar char="Ø"/>
              <a:defRPr>
                <a:solidFill>
                  <a:srgbClr val="1014FF"/>
                </a:solidFill>
                <a:latin typeface="Helvetica" pitchFamily="34" charset="0"/>
              </a:defRPr>
            </a:lvl3pPr>
            <a:lvl4pPr marL="1600200" indent="-228600">
              <a:buFont typeface="Wingdings" pitchFamily="2" charset="2"/>
              <a:buChar char="Ø"/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buFont typeface="Arial" pitchFamily="34" charset="0"/>
              <a:buChar char="•"/>
              <a:defRPr>
                <a:latin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3810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Giorgio </a:t>
            </a:r>
            <a:r>
              <a:rPr lang="en-US" err="1" smtClean="0"/>
              <a:t>Chiarelli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9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94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819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53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187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47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32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4F4-8405-4D6F-811D-B06F6330F9A9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26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Giorgio Chiarelli, HCP, Kyoto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799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42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96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 Chiarelli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G. </a:t>
            </a:r>
            <a:r>
              <a:rPr lang="en-US" err="1" smtClean="0"/>
              <a:t>Chiarelli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985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effectLst>
            <a:outerShdw blurRad="50800" dist="38100" dir="2700000" algn="tl" rotWithShape="0">
              <a:srgbClr val="00B0F0"/>
            </a:outerShdw>
          </a:effectLst>
        </p:spPr>
        <p:txBody>
          <a:bodyPr/>
          <a:lstStyle>
            <a:lvl1pPr>
              <a:defRPr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800">
                <a:latin typeface="Comic Sans MS" pitchFamily="66" charset="0"/>
              </a:defRPr>
            </a:lvl1pPr>
            <a:lvl2pPr marL="742950" indent="-285750">
              <a:buFont typeface="Wingdings" pitchFamily="2" charset="2"/>
              <a:buChar char="Ø"/>
              <a:defRPr sz="2400">
                <a:solidFill>
                  <a:srgbClr val="1014FF"/>
                </a:solidFill>
                <a:latin typeface="Comic Sans MS" pitchFamily="66" charset="0"/>
              </a:defRPr>
            </a:lvl2pPr>
            <a:lvl3pPr marL="1143000" indent="-228600">
              <a:buFont typeface="Wingdings" pitchFamily="2" charset="2"/>
              <a:buChar char="Ø"/>
              <a:defRPr sz="2000">
                <a:solidFill>
                  <a:srgbClr val="FF0000"/>
                </a:solidFill>
                <a:latin typeface="Comic Sans MS" pitchFamily="66" charset="0"/>
              </a:defRPr>
            </a:lvl3pPr>
            <a:lvl4pPr marL="1600200" indent="-228600">
              <a:buFont typeface="Wingdings" pitchFamily="2" charset="2"/>
              <a:buChar char="Ø"/>
              <a:defRPr sz="1800">
                <a:solidFill>
                  <a:srgbClr val="009900"/>
                </a:solidFill>
                <a:latin typeface="Comic Sans MS" pitchFamily="66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800">
                <a:latin typeface="Comic Sans MS" pitchFamily="66" charset="0"/>
              </a:defRPr>
            </a:lvl1pPr>
            <a:lvl2pPr marL="742950" indent="-285750">
              <a:buFont typeface="Wingdings" pitchFamily="2" charset="2"/>
              <a:buChar char="Ø"/>
              <a:defRPr sz="2400">
                <a:solidFill>
                  <a:srgbClr val="1014FF"/>
                </a:solidFill>
                <a:latin typeface="Comic Sans MS" pitchFamily="66" charset="0"/>
              </a:defRPr>
            </a:lvl2pPr>
            <a:lvl3pPr marL="1143000" indent="-228600">
              <a:buFont typeface="Wingdings" pitchFamily="2" charset="2"/>
              <a:buChar char="Ø"/>
              <a:defRPr sz="2000">
                <a:solidFill>
                  <a:srgbClr val="FF0000"/>
                </a:solidFill>
                <a:latin typeface="Comic Sans MS" pitchFamily="66" charset="0"/>
              </a:defRPr>
            </a:lvl3pPr>
            <a:lvl4pPr marL="1600200" indent="-228600">
              <a:buFont typeface="Wingdings" pitchFamily="2" charset="2"/>
              <a:buChar char="Ø"/>
              <a:defRPr sz="1800">
                <a:solidFill>
                  <a:srgbClr val="009900"/>
                </a:solidFill>
                <a:latin typeface="Comic Sans MS" pitchFamily="66" charset="0"/>
              </a:defRPr>
            </a:lvl4pPr>
            <a:lvl5pPr marL="2057400" indent="-228600">
              <a:buFont typeface="Arial" pitchFamily="34" charset="0"/>
              <a:buChar char="•"/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019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80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286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64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01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49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8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Hadron Collider Physics, Kyoto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951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Giorgio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Giorgio </a:t>
            </a:r>
            <a:r>
              <a:rPr lang="en-US" err="1" smtClean="0"/>
              <a:t>Chiarelli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90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  <a:latin typeface="Helvetica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>
                <a:solidFill>
                  <a:srgbClr val="1014FF"/>
                </a:solidFill>
                <a:latin typeface="Helvetica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>
                <a:solidFill>
                  <a:srgbClr val="FF0000"/>
                </a:solidFill>
                <a:latin typeface="Helvetica" pitchFamily="34" charset="0"/>
              </a:defRPr>
            </a:lvl2pPr>
            <a:lvl3pPr marL="1143000" indent="-228600">
              <a:buFont typeface="Wingdings" panose="05000000000000000000" pitchFamily="2" charset="2"/>
              <a:buChar char="Ø"/>
              <a:defRPr>
                <a:latin typeface="Helvetica" pitchFamily="34" charset="0"/>
              </a:defRPr>
            </a:lvl3pPr>
            <a:lvl4pPr>
              <a:defRPr sz="2000"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302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02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2800">
                <a:solidFill>
                  <a:srgbClr val="1014FF"/>
                </a:solidFill>
              </a:defRPr>
            </a:lvl1pPr>
            <a:lvl2pPr marL="742950" indent="-285750">
              <a:buFont typeface="Wingdings" panose="05000000000000000000" pitchFamily="2" charset="2"/>
              <a:buChar char="Ø"/>
              <a:defRPr sz="2400">
                <a:solidFill>
                  <a:srgbClr val="FF0000"/>
                </a:solidFill>
              </a:defRPr>
            </a:lvl2pPr>
            <a:lvl3pPr marL="1143000" indent="-228600">
              <a:buFont typeface="Wingdings" panose="05000000000000000000" pitchFamily="2" charset="2"/>
              <a:buChar char="Ø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2800">
                <a:solidFill>
                  <a:srgbClr val="1014FF"/>
                </a:solidFill>
                <a:latin typeface="Helvetica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400">
                <a:solidFill>
                  <a:srgbClr val="FF0000"/>
                </a:solidFill>
                <a:latin typeface="Helvetica" pitchFamily="34" charset="0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2000">
                <a:latin typeface="Helvetica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51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ABF7-AB6E-4CE7-8B55-36CF23CB855B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51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Giorgio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Giorgio </a:t>
            </a:r>
            <a:r>
              <a:rPr lang="en-US" err="1" smtClean="0"/>
              <a:t>Chiarelli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93" r:id="rId2"/>
    <p:sldLayoutId id="2147484108" r:id="rId3"/>
    <p:sldLayoutId id="2147484122" r:id="rId4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Helvetic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800" kern="1200">
          <a:solidFill>
            <a:schemeClr val="tx1"/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rgbClr val="FF0000"/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rgbClr val="1014FF"/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1800" kern="1200">
          <a:solidFill>
            <a:schemeClr val="tx1"/>
          </a:solidFill>
          <a:latin typeface="Helvetica" pitchFamily="34" charset="0"/>
          <a:ea typeface="+mn-ea"/>
          <a:cs typeface="Arial" pitchFamily="34" charset="0"/>
        </a:defRPr>
      </a:lvl4pPr>
      <a:lvl5pPr marL="21717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Helvetica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0ABF7-AB6E-4CE7-8B55-36CF23CB855B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63CAA-66C9-49C1-BA71-0FAF89BDB1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80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BE4F4-8405-4D6F-811D-B06F6330F9A9}" type="datetimeFigureOut">
              <a:rPr lang="it-IT" smtClean="0"/>
              <a:t>06/02/2019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F39DB-F58F-449E-A11E-E94F71927DC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31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Giorgio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Giorgio Chiarelli, HCP Kyoto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5FAE9-74FF-4FF9-978A-E783919AB6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964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822266"/>
            <a:ext cx="8229600" cy="2239962"/>
          </a:xfrm>
        </p:spPr>
        <p:txBody>
          <a:bodyPr>
            <a:normAutofit/>
          </a:bodyPr>
          <a:lstStyle/>
          <a:p>
            <a:r>
              <a:rPr lang="it-IT" smtClean="0"/>
              <a:t>CC3M-Referenti </a:t>
            </a:r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>6 </a:t>
            </a:r>
            <a:r>
              <a:rPr lang="it-IT" smtClean="0"/>
              <a:t>febbraio 2019</a:t>
            </a:r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249418" y="37338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mtClean="0">
                <a:solidFill>
                  <a:srgbClr val="1014FF"/>
                </a:solidFill>
              </a:rPr>
              <a:t>Giorgio Chiarelli</a:t>
            </a:r>
            <a:br>
              <a:rPr lang="it-IT" smtClean="0">
                <a:solidFill>
                  <a:srgbClr val="1014FF"/>
                </a:solidFill>
              </a:rPr>
            </a:br>
            <a:endParaRPr lang="it-IT" smtClean="0">
              <a:solidFill>
                <a:srgbClr val="1014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459136"/>
            <a:ext cx="2667000" cy="169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98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News</a:t>
            </a:r>
            <a:endParaRPr lang="it-IT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Collaborazione con Fondi Esterni</a:t>
            </a:r>
          </a:p>
          <a:p>
            <a:pPr lvl="1"/>
            <a:r>
              <a:rPr lang="en-US" smtClean="0"/>
              <a:t>Manuela Schisani è la contact person del servizio</a:t>
            </a:r>
          </a:p>
          <a:p>
            <a:pPr lvl="1"/>
            <a:r>
              <a:rPr lang="en-US" smtClean="0"/>
              <a:t>Idea base presentata da Alessia D'Orazio:</a:t>
            </a:r>
          </a:p>
          <a:p>
            <a:pPr lvl="2"/>
            <a:r>
              <a:rPr lang="en-US" smtClean="0"/>
              <a:t>Supportare le attività della CC3M "agganciandole" a progetti dove l'outreach abbia un ruolo specifico</a:t>
            </a:r>
          </a:p>
          <a:p>
            <a:pPr lvl="3"/>
            <a:r>
              <a:rPr lang="en-US" smtClean="0"/>
              <a:t>Es. progetti europei</a:t>
            </a:r>
          </a:p>
          <a:p>
            <a:pPr lvl="2"/>
            <a:r>
              <a:rPr lang="en-US" smtClean="0"/>
              <a:t>Permette di dare alle attività di outreach un budget</a:t>
            </a:r>
          </a:p>
          <a:p>
            <a:pPr lvl="2"/>
            <a:r>
              <a:rPr lang="en-US" smtClean="0"/>
              <a:t>Rafforza le possibilità di vincere ai nostri progetti</a:t>
            </a:r>
          </a:p>
          <a:p>
            <a:r>
              <a:rPr lang="en-US" smtClean="0"/>
              <a:t>Attività di supporto alla fisica GW</a:t>
            </a:r>
          </a:p>
          <a:p>
            <a:pPr lvl="1"/>
            <a:r>
              <a:rPr lang="en-US" smtClean="0"/>
              <a:t>In stampa il fumetto (40 pagine)</a:t>
            </a:r>
          </a:p>
          <a:p>
            <a:pPr lvl="2"/>
            <a:r>
              <a:rPr lang="en-US" smtClean="0"/>
              <a:t>50% dei costi -circa 5 KE - verrà coperto dalla CC3M</a:t>
            </a:r>
          </a:p>
          <a:p>
            <a:pPr lvl="1"/>
            <a:r>
              <a:rPr lang="en-US" smtClean="0"/>
              <a:t>Infografiche: quasi pronte</a:t>
            </a:r>
          </a:p>
          <a:p>
            <a:pPr lvl="2"/>
            <a:r>
              <a:rPr lang="en-US" smtClean="0"/>
              <a:t>I recenti sviluppi delle attività di LIGO-Ego mostrano che è stata una scelta lungimirante</a:t>
            </a:r>
          </a:p>
          <a:p>
            <a:pPr lvl="1"/>
            <a:endParaRPr lang="en-US" smtClean="0"/>
          </a:p>
          <a:p>
            <a:pPr lvl="2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it-IT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7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Standardizzazione "milestones"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C'e' una necessità di "standardizzare" gli obiettivi di outreach</a:t>
            </a:r>
          </a:p>
          <a:p>
            <a:pPr lvl="1"/>
            <a:r>
              <a:rPr lang="en-US" smtClean="0"/>
              <a:t>Ci sono vari manuali (NSF, DOE etc)</a:t>
            </a:r>
          </a:p>
          <a:p>
            <a:pPr lvl="1"/>
            <a:r>
              <a:rPr lang="en-US" smtClean="0"/>
              <a:t>Proponiamo-per </a:t>
            </a:r>
            <a:r>
              <a:rPr lang="en-US" smtClean="0"/>
              <a:t>cominciare- delle indicazioni piuttosto semplici, scritte dal DOE, con l'obiettivo di (auto)crearsi un "evaluation plan"</a:t>
            </a:r>
          </a:p>
          <a:p>
            <a:pPr lvl="2"/>
            <a:r>
              <a:rPr lang="en-US"/>
              <a:t>https://rpsc.energy.gov/handbooks/marketing-outreach-%E2%80%93-develop-evaluation-plans</a:t>
            </a:r>
          </a:p>
          <a:p>
            <a:r>
              <a:rPr lang="en-US" smtClean="0"/>
              <a:t>Utilizzando questo schema ciascuna iniziativa, d'accordo con i referees, crea i propri obiettivi</a:t>
            </a:r>
          </a:p>
          <a:p>
            <a:pPr lvl="1"/>
            <a:r>
              <a:rPr lang="en-US" smtClean="0"/>
              <a:t>SMART (Sensible, Measureable, Achievable, Relevant, Timely)</a:t>
            </a:r>
          </a:p>
          <a:p>
            <a:pPr lvl="1"/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2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Giorgio Chiarelli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1CA-680D-4161-9176-76E7FB29465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11" y="0"/>
            <a:ext cx="7342452" cy="694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0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Giorgio Chiarelli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D3965-9E58-4453-9992-68241A1B3A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-80554"/>
            <a:ext cx="6280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83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Proposta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Tre "obiettivi" da concordare con i referee secondo lo schema precedente</a:t>
            </a:r>
          </a:p>
          <a:p>
            <a:r>
              <a:rPr lang="en-US" smtClean="0"/>
              <a:t>"Keep it SMART"</a:t>
            </a:r>
          </a:p>
          <a:p>
            <a:pPr lvl="1"/>
            <a:r>
              <a:rPr lang="en-US" smtClean="0"/>
              <a:t>Sensible</a:t>
            </a:r>
          </a:p>
          <a:p>
            <a:pPr lvl="1"/>
            <a:r>
              <a:rPr lang="en-US" smtClean="0"/>
              <a:t>Measurable</a:t>
            </a:r>
          </a:p>
          <a:p>
            <a:pPr lvl="1"/>
            <a:r>
              <a:rPr lang="en-US" smtClean="0"/>
              <a:t>Achievable</a:t>
            </a:r>
          </a:p>
          <a:p>
            <a:pPr lvl="1"/>
            <a:r>
              <a:rPr lang="en-US" smtClean="0"/>
              <a:t>Relevant</a:t>
            </a:r>
          </a:p>
          <a:p>
            <a:pPr lvl="1"/>
            <a:r>
              <a:rPr lang="en-US" smtClean="0"/>
              <a:t>Timely (!!!)</a:t>
            </a:r>
          </a:p>
        </p:txBody>
      </p:sp>
    </p:spTree>
    <p:extLst>
      <p:ext uri="{BB962C8B-B14F-4D97-AF65-F5344CB8AC3E}">
        <p14:creationId xmlns:p14="http://schemas.microsoft.com/office/powerpoint/2010/main" val="265607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743200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rgbClr val="FF0000"/>
                </a:solidFill>
              </a:rPr>
              <a:t>Buon lavoro!</a:t>
            </a:r>
            <a:endParaRPr lang="en-US" sz="4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59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13003</TotalTime>
  <Words>222</Words>
  <Application>Microsoft Office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Arial Narrow</vt:lpstr>
      <vt:lpstr>Calibri</vt:lpstr>
      <vt:lpstr>Comic Sans MS</vt:lpstr>
      <vt:lpstr>Helvetica</vt:lpstr>
      <vt:lpstr>Times New Roman</vt:lpstr>
      <vt:lpstr>Wingdings</vt:lpstr>
      <vt:lpstr>Black</vt:lpstr>
      <vt:lpstr>2_Personalizza struttura</vt:lpstr>
      <vt:lpstr>1_Personalizza struttura</vt:lpstr>
      <vt:lpstr>Personalizza struttura</vt:lpstr>
      <vt:lpstr>CC3M-Referenti  6 febbraio 2019</vt:lpstr>
      <vt:lpstr>News</vt:lpstr>
      <vt:lpstr>Standardizzazione "milestones"</vt:lpstr>
      <vt:lpstr>PowerPoint Presentation</vt:lpstr>
      <vt:lpstr>PowerPoint Presentation</vt:lpstr>
      <vt:lpstr>Proposta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communication talk</dc:title>
  <dc:creator>Young-kee Kim x3384 05917V</dc:creator>
  <cp:lastModifiedBy>Giorgio</cp:lastModifiedBy>
  <cp:revision>1175</cp:revision>
  <cp:lastPrinted>2017-05-30T16:59:35Z</cp:lastPrinted>
  <dcterms:created xsi:type="dcterms:W3CDTF">2008-08-01T20:03:26Z</dcterms:created>
  <dcterms:modified xsi:type="dcterms:W3CDTF">2019-02-06T07:49:53Z</dcterms:modified>
</cp:coreProperties>
</file>