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48" r:id="rId4"/>
  </p:sldMasterIdLst>
  <p:notesMasterIdLst>
    <p:notesMasterId r:id="rId70"/>
  </p:notesMasterIdLst>
  <p:handoutMasterIdLst>
    <p:handoutMasterId r:id="rId71"/>
  </p:handoutMasterIdLst>
  <p:sldIdLst>
    <p:sldId id="1787" r:id="rId5"/>
    <p:sldId id="3229" r:id="rId6"/>
    <p:sldId id="2575" r:id="rId7"/>
    <p:sldId id="2427" r:id="rId8"/>
    <p:sldId id="2063" r:id="rId9"/>
    <p:sldId id="407" r:id="rId10"/>
    <p:sldId id="3096" r:id="rId11"/>
    <p:sldId id="2980" r:id="rId12"/>
    <p:sldId id="2981" r:id="rId13"/>
    <p:sldId id="3221" r:id="rId14"/>
    <p:sldId id="2966" r:id="rId15"/>
    <p:sldId id="3103" r:id="rId16"/>
    <p:sldId id="4709" r:id="rId17"/>
    <p:sldId id="3223" r:id="rId18"/>
    <p:sldId id="3828" r:id="rId19"/>
    <p:sldId id="3827" r:id="rId20"/>
    <p:sldId id="4688" r:id="rId21"/>
    <p:sldId id="2853" r:id="rId22"/>
    <p:sldId id="2835" r:id="rId23"/>
    <p:sldId id="3108" r:id="rId24"/>
    <p:sldId id="3109" r:id="rId25"/>
    <p:sldId id="3110" r:id="rId26"/>
    <p:sldId id="3112" r:id="rId27"/>
    <p:sldId id="3046" r:id="rId28"/>
    <p:sldId id="2859" r:id="rId29"/>
    <p:sldId id="3111" r:id="rId30"/>
    <p:sldId id="3114" r:id="rId31"/>
    <p:sldId id="3091" r:id="rId32"/>
    <p:sldId id="3200" r:id="rId33"/>
    <p:sldId id="3181" r:id="rId34"/>
    <p:sldId id="3166" r:id="rId35"/>
    <p:sldId id="3346" r:id="rId36"/>
    <p:sldId id="3202" r:id="rId37"/>
    <p:sldId id="3198" r:id="rId38"/>
    <p:sldId id="3199" r:id="rId39"/>
    <p:sldId id="4689" r:id="rId40"/>
    <p:sldId id="4706" r:id="rId41"/>
    <p:sldId id="4704" r:id="rId42"/>
    <p:sldId id="3219" r:id="rId43"/>
    <p:sldId id="3033" r:id="rId44"/>
    <p:sldId id="3032" r:id="rId45"/>
    <p:sldId id="3034" r:id="rId46"/>
    <p:sldId id="3101" r:id="rId47"/>
    <p:sldId id="3179" r:id="rId48"/>
    <p:sldId id="3178" r:id="rId49"/>
    <p:sldId id="3365" r:id="rId50"/>
    <p:sldId id="3369" r:id="rId51"/>
    <p:sldId id="3370" r:id="rId52"/>
    <p:sldId id="3366" r:id="rId53"/>
    <p:sldId id="3371" r:id="rId54"/>
    <p:sldId id="3373" r:id="rId55"/>
    <p:sldId id="3831" r:id="rId56"/>
    <p:sldId id="3416" r:id="rId57"/>
    <p:sldId id="3834" r:id="rId58"/>
    <p:sldId id="3835" r:id="rId59"/>
    <p:sldId id="3836" r:id="rId60"/>
    <p:sldId id="3840" r:id="rId61"/>
    <p:sldId id="3841" r:id="rId62"/>
    <p:sldId id="3842" r:id="rId63"/>
    <p:sldId id="3846" r:id="rId64"/>
    <p:sldId id="4710" r:id="rId65"/>
    <p:sldId id="4696" r:id="rId66"/>
    <p:sldId id="4699" r:id="rId67"/>
    <p:sldId id="4707" r:id="rId68"/>
    <p:sldId id="3909" r:id="rId6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 Roeck Albert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FF70"/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549" autoAdjust="0"/>
    <p:restoredTop sz="93471" autoAdjust="0"/>
  </p:normalViewPr>
  <p:slideViewPr>
    <p:cSldViewPr>
      <p:cViewPr varScale="1">
        <p:scale>
          <a:sx n="101" d="100"/>
          <a:sy n="101" d="100"/>
        </p:scale>
        <p:origin x="13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8D5B5-AA02-0340-B0CF-91CABEF416F7}" type="slidenum">
              <a:rPr lang="fr-FR"/>
              <a:pPr/>
              <a:t>0</a:t>
            </a:fld>
            <a:endParaRPr lang="fr-FR"/>
          </a:p>
        </p:txBody>
      </p:sp>
      <p:sp>
        <p:nvSpPr>
          <p:cNvPr id="194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705C2-A17F-8941-9425-6326498208E3}" type="slidenum">
              <a:rPr lang="fr-FR"/>
              <a:pPr/>
              <a:t>19</a:t>
            </a:fld>
            <a:endParaRPr lang="fr-FR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600D11-AD0C-DD4D-8AC2-59A2A7CE283B}" type="slidenum">
              <a:rPr lang="fr-FR">
                <a:latin typeface="Times New Roman" pitchFamily="-84" charset="0"/>
              </a:rPr>
              <a:pPr/>
              <a:t>22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3311" y="8685917"/>
            <a:ext cx="2973084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6" tIns="45893" rIns="91786" bIns="45893" anchor="b">
            <a:prstTxWarp prst="textNoShape">
              <a:avLst/>
            </a:prstTxWarp>
          </a:bodyPr>
          <a:lstStyle/>
          <a:p>
            <a:pPr algn="r" defTabSz="912813"/>
            <a:fld id="{8CADFE2C-AF17-6E41-AA5E-33F02EE658EC}" type="slidenum">
              <a:rPr lang="en-US" sz="1200">
                <a:solidFill>
                  <a:schemeClr val="tx1"/>
                </a:solidFill>
                <a:latin typeface="Calibri" pitchFamily="-84" charset="0"/>
              </a:rPr>
              <a:pPr algn="r" defTabSz="912813"/>
              <a:t>22</a:t>
            </a:fld>
            <a:endParaRPr lang="en-US" sz="1200">
              <a:solidFill>
                <a:schemeClr val="tx1"/>
              </a:solidFill>
              <a:latin typeface="Calibri" pitchFamily="-84" charset="0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79937" cy="3433763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253" y="4343695"/>
            <a:ext cx="5021494" cy="4118335"/>
          </a:xfrm>
          <a:noFill/>
          <a:ln>
            <a:solidFill>
              <a:srgbClr val="000000"/>
            </a:solidFill>
          </a:ln>
        </p:spPr>
        <p:txBody>
          <a:bodyPr lIns="91786" tIns="45893" rIns="91786" bIns="45893"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A8DA23-A96A-3347-AE7D-EE4508D29424}" type="slidenum">
              <a:rPr lang="fr-FR">
                <a:latin typeface="Times New Roman" pitchFamily="-84" charset="0"/>
              </a:rPr>
              <a:pPr/>
              <a:t>23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AA2833-AAEB-F740-A11E-9F218A932D87}" type="slidenum">
              <a:rPr lang="fr-FR">
                <a:latin typeface="Times New Roman" pitchFamily="-84" charset="0"/>
              </a:rPr>
              <a:pPr/>
              <a:t>25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59282D-8B41-A74C-9496-6C7168445F7A}" type="slidenum">
              <a:rPr lang="fr-FR"/>
              <a:pPr/>
              <a:t>27</a:t>
            </a:fld>
            <a:endParaRPr lang="fr-FR"/>
          </a:p>
        </p:txBody>
      </p:sp>
      <p:sp>
        <p:nvSpPr>
          <p:cNvPr id="921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4213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438" y="4342222"/>
            <a:ext cx="5031126" cy="41153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AB6655-ECEB-1841-AC3B-885BA33C030E}" type="slidenum">
              <a:rPr lang="fr-FR">
                <a:latin typeface="Times New Roman" pitchFamily="-84" charset="0"/>
              </a:rPr>
              <a:pPr/>
              <a:t>29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26F436-F3E4-9E4D-9501-7158709EFB1B}" type="slidenum">
              <a:rPr lang="fr-FR"/>
              <a:pPr/>
              <a:t>30</a:t>
            </a:fld>
            <a:endParaRPr lang="fr-FR"/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4916" y="8687390"/>
            <a:ext cx="2973084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48" tIns="45624" rIns="91248" bIns="45624" anchor="b">
            <a:prstTxWarp prst="textNoShape">
              <a:avLst/>
            </a:prstTxWarp>
          </a:bodyPr>
          <a:lstStyle/>
          <a:p>
            <a:pPr algn="r" defTabSz="912813" eaLnBrk="0" hangingPunct="0"/>
            <a:fld id="{C9E81BF1-127E-C347-9E81-90E3B2E49FD2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 algn="r" defTabSz="912813" eaLnBrk="0" hangingPunct="0"/>
              <a:t>30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5168"/>
            <a:ext cx="5487042" cy="4110971"/>
          </a:xfrm>
          <a:noFill/>
          <a:ln>
            <a:solidFill>
              <a:srgbClr val="000000"/>
            </a:solidFill>
          </a:ln>
        </p:spPr>
        <p:txBody>
          <a:bodyPr lIns="91248" tIns="45624" rIns="91248" bIns="45624"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705C2-A17F-8941-9425-6326498208E3}" type="slidenum">
              <a:rPr lang="fr-FR"/>
              <a:pPr/>
              <a:t>38</a:t>
            </a:fld>
            <a:endParaRPr lang="fr-FR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30355-3AAF-774C-A603-CC7EDDE08DEF}" type="slidenum">
              <a:rPr lang="fr-FR">
                <a:latin typeface="Times New Roman" pitchFamily="-84" charset="0"/>
              </a:rPr>
              <a:pPr/>
              <a:t>41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8C822-C8B8-7A4A-B818-979F395706A9}" type="slidenum">
              <a:rPr lang="fr-FR"/>
              <a:pPr/>
              <a:t>42</a:t>
            </a:fld>
            <a:endParaRPr lang="fr-FR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BF71AC-549C-6948-8589-1BE4A403D3E3}" type="slidenum">
              <a:rPr lang="fr-FR">
                <a:latin typeface="Times New Roman" pitchFamily="-84" charset="0"/>
              </a:rPr>
              <a:pPr/>
              <a:t>43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12800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2800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F6AE0-6A5E-024F-B257-F5521ACF06D0}" type="slidenum">
              <a:rPr lang="fr-FR">
                <a:latin typeface="Times New Roman" pitchFamily="-84" charset="0"/>
              </a:rPr>
              <a:pPr/>
              <a:t>44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84547-3981-7445-AA82-45F1DDF1A958}" type="slidenum">
              <a:rPr lang="fr-FR">
                <a:latin typeface="Times New Roman" pitchFamily="-84" charset="0"/>
              </a:rPr>
              <a:pPr/>
              <a:t>45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8560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6F70A-4A9D-4A40-B38B-04388D635F1E}" type="slidenum">
              <a:rPr lang="fr-FR">
                <a:latin typeface="Times New Roman" pitchFamily="-84" charset="0"/>
              </a:rPr>
              <a:pPr/>
              <a:t>46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973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E558C-54F9-E74D-A037-0B3AE80AC875}" type="slidenum">
              <a:rPr lang="fr-FR">
                <a:latin typeface="Times New Roman" pitchFamily="-84" charset="0"/>
              </a:rPr>
              <a:pPr/>
              <a:t>48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198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8716CB-82B5-2A46-9898-6101E43E5DD3}" type="slidenum">
              <a:rPr lang="fr-FR">
                <a:latin typeface="Times New Roman" pitchFamily="-84" charset="0"/>
              </a:rPr>
              <a:pPr/>
              <a:t>49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3869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33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9063C-CD66-2D4E-A2CC-96EEDF72A040}" type="slidenum">
              <a:rPr lang="fr-FR"/>
              <a:pPr/>
              <a:t>3</a:t>
            </a:fld>
            <a:endParaRPr lang="fr-F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5"/>
            <a:ext cx="5027916" cy="4113916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04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65A74E-44B9-394B-84F4-F392643B6CD1}" type="slidenum">
              <a:rPr lang="en-US"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636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6B613-228C-244E-996A-6B01092BF939}" type="slidenum">
              <a:rPr lang="en-GB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384DB91-2A12-EB44-BBA8-9B8987FC1698}" type="slidenum">
              <a:rPr lang="en-GB" sz="1200">
                <a:solidFill>
                  <a:prstClr val="black"/>
                </a:solidFill>
              </a:rPr>
              <a:pPr algn="r"/>
              <a:t>5</a:t>
            </a:fld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----- Meeting Notes (09/01/2013 14:16) -----</a:t>
            </a:r>
          </a:p>
          <a:p>
            <a:pPr eaLnBrk="1" hangingPunct="1"/>
            <a:r>
              <a:rPr lang="en-US" dirty="0"/>
              <a:t>nnn</a:t>
            </a:r>
          </a:p>
        </p:txBody>
      </p:sp>
    </p:spTree>
    <p:extLst>
      <p:ext uri="{BB962C8B-B14F-4D97-AF65-F5344CB8AC3E}">
        <p14:creationId xmlns:p14="http://schemas.microsoft.com/office/powerpoint/2010/main" val="1540276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9180D-6300-5F4B-95A4-46BB893C5775}" type="slidenum">
              <a:rPr lang="fr-FR"/>
              <a:pPr/>
              <a:t>7</a:t>
            </a:fld>
            <a:endParaRPr lang="fr-FR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BBB64-73AC-D740-BCF1-0F87CD99456C}" type="slidenum">
              <a:rPr lang="en-US">
                <a:ea typeface="ＭＳ Ｐゴシック" charset="-128"/>
                <a:cs typeface="ＭＳ Ｐゴシック" charset="-128"/>
              </a:rPr>
              <a:pPr/>
              <a:t>8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C6D350-BBF2-C84E-8F88-64DC5BED6707}" type="slidenum">
              <a:rPr lang="fr-FR"/>
              <a:pPr/>
              <a:t>10</a:t>
            </a:fld>
            <a:endParaRPr lang="fr-F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5"/>
            <a:ext cx="5027916" cy="411391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.999999991 % speed of light 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At near light-speed, a proton in a beam will make 11 245 turns per second. A beam might circulate for 10 hours, traveling more than 10 billion kilometers – far enough to get to the planet Neptune and back again.</a:t>
            </a:r>
          </a:p>
        </p:txBody>
      </p:sp>
    </p:spTree>
    <p:extLst>
      <p:ext uri="{BB962C8B-B14F-4D97-AF65-F5344CB8AC3E}">
        <p14:creationId xmlns:p14="http://schemas.microsoft.com/office/powerpoint/2010/main" val="840646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7219C5-CF6C-6F48-92FF-38302DE2EA1D}" type="slidenum">
              <a:rPr lang="fr-FR">
                <a:latin typeface="Times New Roman" pitchFamily="-84" charset="0"/>
              </a:rPr>
              <a:pPr/>
              <a:t>11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2492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d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d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3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7.png"/><Relationship Id="rId5" Type="http://schemas.openxmlformats.org/officeDocument/2006/relationships/image" Target="../media/image75.jpeg"/><Relationship Id="rId10" Type="http://schemas.openxmlformats.org/officeDocument/2006/relationships/image" Target="../media/image113.pdf"/><Relationship Id="rId4" Type="http://schemas.openxmlformats.org/officeDocument/2006/relationships/image" Target="../media/image74.jpeg"/><Relationship Id="rId9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7.pd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dirty="0"/>
            </a:br>
            <a:endParaRPr lang="en-US" dirty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8597" name="Text Box 5"/>
          <p:cNvSpPr txBox="1">
            <a:spLocks noChangeArrowheads="1"/>
          </p:cNvSpPr>
          <p:nvPr/>
        </p:nvSpPr>
        <p:spPr bwMode="auto">
          <a:xfrm>
            <a:off x="-152400" y="449377"/>
            <a:ext cx="9296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   Physics at the </a:t>
            </a:r>
          </a:p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Large Hadron Collider</a:t>
            </a:r>
          </a:p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</a:t>
            </a:r>
            <a:endParaRPr lang="en-US" sz="2400" b="1" dirty="0">
              <a:solidFill>
                <a:srgbClr val="FF3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8600" y="2020431"/>
            <a:ext cx="343330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Albert De Roeck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CERN, Geneva, Switzerland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Antwerp University Belgium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UC-Davis California USA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NTU, Singapore</a:t>
            </a:r>
          </a:p>
          <a:p>
            <a:pPr eaLnBrk="0" hangingPunct="0">
              <a:defRPr/>
            </a:pPr>
            <a:endParaRPr lang="en-US" sz="24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31</a:t>
            </a:r>
            <a:r>
              <a:rPr lang="en-US" sz="2400" baseline="30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 Mai  2019</a:t>
            </a: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410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71AB7C-A736-5B41-8F44-0EC6D9E9E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390852"/>
            <a:ext cx="2641600" cy="120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362200"/>
            <a:ext cx="7239000" cy="904875"/>
          </a:xfrm>
        </p:spPr>
        <p:txBody>
          <a:bodyPr/>
          <a:lstStyle/>
          <a:p>
            <a:r>
              <a:rPr lang="en-GB" dirty="0"/>
              <a:t>The Large </a:t>
            </a:r>
            <a:r>
              <a:rPr lang="en-GB" dirty="0" err="1"/>
              <a:t>Hadron</a:t>
            </a:r>
            <a:r>
              <a:rPr lang="en-GB" dirty="0"/>
              <a:t> Collider…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2" descr="276332S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6200"/>
            <a:ext cx="9144000" cy="711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3" descr="seedlogo-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400800"/>
            <a:ext cx="660889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 Box 4"/>
          <p:cNvSpPr txBox="1">
            <a:spLocks noChangeArrowheads="1"/>
          </p:cNvSpPr>
          <p:nvPr/>
        </p:nvSpPr>
        <p:spPr bwMode="auto">
          <a:xfrm>
            <a:off x="70339" y="66675"/>
            <a:ext cx="9097362" cy="553998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solidFill>
                  <a:srgbClr val="0000CC"/>
                </a:solidFill>
                <a:latin typeface="Arial" charset="0"/>
              </a:rPr>
              <a:t>The Large </a:t>
            </a:r>
            <a:r>
              <a:rPr lang="en-US" sz="3000" dirty="0" err="1">
                <a:solidFill>
                  <a:srgbClr val="0000CC"/>
                </a:solidFill>
                <a:latin typeface="Arial" charset="0"/>
              </a:rPr>
              <a:t>Hadron</a:t>
            </a:r>
            <a:r>
              <a:rPr lang="en-US" sz="3000" dirty="0">
                <a:solidFill>
                  <a:srgbClr val="0000CC"/>
                </a:solidFill>
                <a:latin typeface="Arial" charset="0"/>
              </a:rPr>
              <a:t> Collider = a proton proton collider</a:t>
            </a:r>
          </a:p>
        </p:txBody>
      </p:sp>
      <p:sp>
        <p:nvSpPr>
          <p:cNvPr id="59399" name="Text Box 5"/>
          <p:cNvSpPr txBox="1">
            <a:spLocks noChangeArrowheads="1"/>
          </p:cNvSpPr>
          <p:nvPr/>
        </p:nvSpPr>
        <p:spPr bwMode="auto">
          <a:xfrm>
            <a:off x="5105400" y="3538170"/>
            <a:ext cx="3987390" cy="233910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charset="0"/>
              </a:rPr>
              <a:t>Primary physics targets</a:t>
            </a:r>
            <a:endParaRPr lang="en-US" sz="2400" dirty="0">
              <a:solidFill>
                <a:srgbClr val="0000CC"/>
              </a:solidFill>
              <a:latin typeface="Arial" charset="0"/>
            </a:endParaRPr>
          </a:p>
          <a:p>
            <a:pPr>
              <a:buFont typeface="Symbol" charset="2"/>
              <a:buNone/>
            </a:pPr>
            <a:r>
              <a:rPr lang="en-US" sz="2400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sz="2400" dirty="0">
                <a:solidFill>
                  <a:srgbClr val="0000CC"/>
                </a:solidFill>
                <a:latin typeface="Arial" charset="0"/>
                <a:sym typeface="Symbol" charset="2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Origin of mass</a:t>
            </a:r>
          </a:p>
          <a:p>
            <a:pPr>
              <a:buFont typeface="Symbol" charset="2"/>
              <a:buNone/>
            </a:pPr>
            <a:r>
              <a:rPr lang="en-US" sz="2400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sz="24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Arial" charset="0"/>
              </a:rPr>
              <a:t>Nature of Dark Matter</a:t>
            </a:r>
          </a:p>
          <a:p>
            <a:r>
              <a:rPr lang="en-US" sz="2400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sz="2400" dirty="0">
                <a:solidFill>
                  <a:srgbClr val="0000CC"/>
                </a:solidFill>
                <a:latin typeface="Arial" charset="0"/>
              </a:rPr>
              <a:t> Understanding space time</a:t>
            </a:r>
          </a:p>
          <a:p>
            <a:pPr>
              <a:buFont typeface="Symbol" charset="2"/>
              <a:buNone/>
            </a:pPr>
            <a:r>
              <a:rPr lang="en-US" sz="2400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sz="2400" dirty="0">
                <a:solidFill>
                  <a:srgbClr val="0000CC"/>
                </a:solidFill>
                <a:latin typeface="Arial" charset="0"/>
              </a:rPr>
              <a:t> Matter versus antimatter</a:t>
            </a:r>
          </a:p>
          <a:p>
            <a:r>
              <a:rPr lang="en-US" sz="2400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sz="2400" dirty="0">
                <a:solidFill>
                  <a:srgbClr val="0000CC"/>
                </a:solidFill>
                <a:latin typeface="Arial" charset="0"/>
              </a:rPr>
              <a:t> Primordial plasma</a:t>
            </a:r>
          </a:p>
        </p:txBody>
      </p:sp>
      <p:sp>
        <p:nvSpPr>
          <p:cNvPr id="59400" name="Text Box 10"/>
          <p:cNvSpPr txBox="1">
            <a:spLocks noChangeArrowheads="1"/>
          </p:cNvSpPr>
          <p:nvPr/>
        </p:nvSpPr>
        <p:spPr bwMode="auto">
          <a:xfrm>
            <a:off x="323528" y="836712"/>
            <a:ext cx="2951449" cy="400110"/>
          </a:xfrm>
          <a:prstGeom prst="rect">
            <a:avLst/>
          </a:prstGeom>
          <a:solidFill>
            <a:srgbClr val="FFFF99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 Unicode MS" charset="0"/>
              </a:rPr>
              <a:t>Also a heavy ion collider</a:t>
            </a:r>
          </a:p>
        </p:txBody>
      </p:sp>
      <p:sp>
        <p:nvSpPr>
          <p:cNvPr id="59401" name="Text Box 11"/>
          <p:cNvSpPr txBox="1">
            <a:spLocks noChangeArrowheads="1"/>
          </p:cNvSpPr>
          <p:nvPr/>
        </p:nvSpPr>
        <p:spPr bwMode="auto">
          <a:xfrm>
            <a:off x="187726" y="6054387"/>
            <a:ext cx="8776762" cy="830997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Arial" charset="0"/>
              </a:rPr>
              <a:t>                        The LHC is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a Discovery Machine</a:t>
            </a:r>
          </a:p>
          <a:p>
            <a:r>
              <a:rPr lang="en-US" sz="2400" dirty="0">
                <a:solidFill>
                  <a:srgbClr val="0000CC"/>
                </a:solidFill>
                <a:latin typeface="Arial" charset="0"/>
              </a:rPr>
              <a:t>Will LHC determine the future course of High Energy Physics?</a:t>
            </a:r>
          </a:p>
        </p:txBody>
      </p:sp>
      <p:sp>
        <p:nvSpPr>
          <p:cNvPr id="59402" name="Text Box 7"/>
          <p:cNvSpPr txBox="1">
            <a:spLocks noChangeArrowheads="1"/>
          </p:cNvSpPr>
          <p:nvPr/>
        </p:nvSpPr>
        <p:spPr bwMode="auto">
          <a:xfrm>
            <a:off x="6156176" y="914400"/>
            <a:ext cx="2917487" cy="1631216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Arial" charset="0"/>
              </a:rPr>
              <a:t>       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7 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TeV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+ 7 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TeV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charset="0"/>
              </a:rPr>
              <a:t>     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6.5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TeV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+ 6.5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TeV</a:t>
            </a: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r>
              <a:rPr lang="en-US" dirty="0">
                <a:solidFill>
                  <a:srgbClr val="0000CC"/>
                </a:solidFill>
                <a:latin typeface="Arial" charset="0"/>
              </a:rPr>
              <a:t> (4/3.5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TeV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+ 4/3.5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TeV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)</a:t>
            </a:r>
          </a:p>
          <a:p>
            <a:endParaRPr lang="en-US" dirty="0">
              <a:solidFill>
                <a:srgbClr val="0000CC"/>
              </a:solidFill>
            </a:endParaRPr>
          </a:p>
          <a:p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9403" name="AutoShape 8"/>
          <p:cNvSpPr>
            <a:spLocks noChangeArrowheads="1"/>
          </p:cNvSpPr>
          <p:nvPr/>
        </p:nvSpPr>
        <p:spPr bwMode="auto">
          <a:xfrm>
            <a:off x="6758237" y="1911158"/>
            <a:ext cx="619857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404" name="AutoShape 9"/>
          <p:cNvSpPr>
            <a:spLocks noChangeArrowheads="1"/>
          </p:cNvSpPr>
          <p:nvPr/>
        </p:nvSpPr>
        <p:spPr bwMode="auto">
          <a:xfrm rot="10800000">
            <a:off x="7743070" y="1900006"/>
            <a:ext cx="619857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31AE74F-467D-5F45-A322-0F6824A53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790" y="2678280"/>
            <a:ext cx="3356608" cy="707886"/>
          </a:xfrm>
          <a:prstGeom prst="rect">
            <a:avLst/>
          </a:prstGeom>
          <a:solidFill>
            <a:srgbClr val="FFFF99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 Unicode MS" charset="0"/>
              </a:rPr>
              <a:t>1 </a:t>
            </a:r>
            <a:r>
              <a:rPr lang="en-US" dirty="0" err="1">
                <a:latin typeface="Arial Unicode MS" charset="0"/>
              </a:rPr>
              <a:t>TeV</a:t>
            </a:r>
            <a:r>
              <a:rPr lang="en-US" dirty="0">
                <a:latin typeface="Arial Unicode MS" charset="0"/>
              </a:rPr>
              <a:t> = 1 </a:t>
            </a:r>
            <a:r>
              <a:rPr lang="en-US" dirty="0" err="1">
                <a:latin typeface="Arial Unicode MS" charset="0"/>
              </a:rPr>
              <a:t>Tera</a:t>
            </a:r>
            <a:r>
              <a:rPr lang="en-US" dirty="0">
                <a:latin typeface="Arial Unicode MS" charset="0"/>
              </a:rPr>
              <a:t> electron volt</a:t>
            </a:r>
          </a:p>
          <a:p>
            <a:r>
              <a:rPr lang="en-US" dirty="0">
                <a:latin typeface="Arial Unicode MS" charset="0"/>
              </a:rPr>
              <a:t>           =  10</a:t>
            </a:r>
            <a:r>
              <a:rPr lang="en-US" baseline="30000" dirty="0">
                <a:latin typeface="Arial Unicode MS" charset="0"/>
              </a:rPr>
              <a:t>12     </a:t>
            </a:r>
            <a:r>
              <a:rPr lang="en-US" dirty="0">
                <a:latin typeface="Arial Unicode MS" charset="0"/>
              </a:rPr>
              <a:t>electron volt</a:t>
            </a:r>
            <a:endParaRPr lang="en-US" baseline="30000" dirty="0">
              <a:latin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1205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0" y="0"/>
          <a:ext cx="9146931" cy="691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68" name="Image" r:id="rId4" imgW="16888104" imgH="12770914" progId="">
                  <p:embed/>
                </p:oleObj>
              </mc:Choice>
              <mc:Fallback>
                <p:oleObj name="Image" r:id="rId4" imgW="16888104" imgH="1277091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6931" cy="691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61443" name="Text Box 3"/>
          <p:cNvSpPr txBox="1">
            <a:spLocks noChangeArrowheads="1"/>
          </p:cNvSpPr>
          <p:nvPr/>
        </p:nvSpPr>
        <p:spPr bwMode="auto">
          <a:xfrm>
            <a:off x="1969477" y="152401"/>
            <a:ext cx="5410200" cy="46166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3366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</a:rPr>
              <a:t>The LHC Machine and Experiments</a:t>
            </a:r>
          </a:p>
        </p:txBody>
      </p:sp>
      <p:sp>
        <p:nvSpPr>
          <p:cNvPr id="3261444" name="Text Box 4"/>
          <p:cNvSpPr txBox="1">
            <a:spLocks noChangeArrowheads="1"/>
          </p:cNvSpPr>
          <p:nvPr/>
        </p:nvSpPr>
        <p:spPr bwMode="auto">
          <a:xfrm>
            <a:off x="0" y="760414"/>
            <a:ext cx="5416062" cy="2092881"/>
          </a:xfrm>
          <a:prstGeom prst="rect">
            <a:avLst/>
          </a:prstGeom>
          <a:solidFill>
            <a:schemeClr val="bg1"/>
          </a:solidFill>
          <a:ln w="476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itchFamily="-84" charset="0"/>
              </a:rPr>
              <a:t>LHC is </a:t>
            </a:r>
            <a:r>
              <a:rPr lang="en-US">
                <a:solidFill>
                  <a:srgbClr val="CC0000"/>
                </a:solidFill>
                <a:latin typeface="Arial" pitchFamily="-84" charset="0"/>
              </a:rPr>
              <a:t>100m</a:t>
            </a:r>
            <a:r>
              <a:rPr lang="en-US">
                <a:latin typeface="Arial" pitchFamily="-84" charset="0"/>
              </a:rPr>
              <a:t> underground</a:t>
            </a:r>
          </a:p>
          <a:p>
            <a:r>
              <a:rPr lang="en-US">
                <a:latin typeface="Arial" pitchFamily="-84" charset="0"/>
              </a:rPr>
              <a:t>LHC is </a:t>
            </a:r>
            <a:r>
              <a:rPr lang="en-US">
                <a:solidFill>
                  <a:srgbClr val="CC0000"/>
                </a:solidFill>
                <a:latin typeface="Arial" pitchFamily="-84" charset="0"/>
              </a:rPr>
              <a:t>27 km</a:t>
            </a:r>
            <a:r>
              <a:rPr lang="en-US">
                <a:latin typeface="Arial" pitchFamily="-84" charset="0"/>
              </a:rPr>
              <a:t> long</a:t>
            </a:r>
          </a:p>
          <a:p>
            <a:r>
              <a:rPr lang="en-US" sz="1800">
                <a:latin typeface="Arial" pitchFamily="-84" charset="0"/>
              </a:rPr>
              <a:t>Magnet Temperature is </a:t>
            </a:r>
            <a:r>
              <a:rPr lang="en-US" sz="1800">
                <a:solidFill>
                  <a:srgbClr val="CC0000"/>
                </a:solidFill>
                <a:latin typeface="Arial" pitchFamily="-84" charset="0"/>
              </a:rPr>
              <a:t>1.9 Kelvin</a:t>
            </a:r>
            <a:r>
              <a:rPr lang="en-US" sz="1800">
                <a:latin typeface="Arial" pitchFamily="-84" charset="0"/>
              </a:rPr>
              <a:t> = -271 Celsius</a:t>
            </a:r>
          </a:p>
          <a:p>
            <a:r>
              <a:rPr lang="en-US" sz="1800">
                <a:latin typeface="Arial" pitchFamily="-84" charset="0"/>
              </a:rPr>
              <a:t>LHC has ~ </a:t>
            </a:r>
            <a:r>
              <a:rPr lang="en-US" sz="1800">
                <a:solidFill>
                  <a:srgbClr val="CC0000"/>
                </a:solidFill>
                <a:latin typeface="Arial" pitchFamily="-84" charset="0"/>
              </a:rPr>
              <a:t>9000 magnets</a:t>
            </a:r>
            <a:endParaRPr lang="en-US" sz="1800">
              <a:latin typeface="Arial" pitchFamily="-84" charset="0"/>
            </a:endParaRPr>
          </a:p>
          <a:p>
            <a:r>
              <a:rPr lang="en-US" sz="1800">
                <a:latin typeface="Arial" pitchFamily="-84" charset="0"/>
              </a:rPr>
              <a:t>LHC: </a:t>
            </a:r>
            <a:r>
              <a:rPr lang="en-US" sz="1800">
                <a:solidFill>
                  <a:srgbClr val="CC0000"/>
                </a:solidFill>
                <a:latin typeface="Arial" pitchFamily="-84" charset="0"/>
              </a:rPr>
              <a:t>40 million</a:t>
            </a:r>
            <a:r>
              <a:rPr lang="en-US" sz="1800">
                <a:latin typeface="Arial" pitchFamily="-84" charset="0"/>
              </a:rPr>
              <a:t> proton-proton collisions per second</a:t>
            </a:r>
          </a:p>
          <a:p>
            <a:r>
              <a:rPr lang="en-US" sz="1800">
                <a:latin typeface="Arial" pitchFamily="-84" charset="0"/>
              </a:rPr>
              <a:t>LHC: Luminosity </a:t>
            </a:r>
            <a:r>
              <a:rPr lang="en-US" sz="1800">
                <a:solidFill>
                  <a:srgbClr val="CC0000"/>
                </a:solidFill>
                <a:latin typeface="Arial" pitchFamily="-84" charset="0"/>
              </a:rPr>
              <a:t>10-100 fb</a:t>
            </a:r>
            <a:r>
              <a:rPr lang="en-US" sz="1800" baseline="30000">
                <a:solidFill>
                  <a:srgbClr val="CC0000"/>
                </a:solidFill>
                <a:latin typeface="Arial" pitchFamily="-84" charset="0"/>
              </a:rPr>
              <a:t>-1</a:t>
            </a:r>
            <a:r>
              <a:rPr lang="en-US" sz="1800">
                <a:solidFill>
                  <a:srgbClr val="CC0000"/>
                </a:solidFill>
                <a:latin typeface="Arial" pitchFamily="-84" charset="0"/>
              </a:rPr>
              <a:t>/year</a:t>
            </a:r>
            <a:r>
              <a:rPr lang="en-US" sz="1800">
                <a:latin typeface="Arial" pitchFamily="-84" charset="0"/>
              </a:rPr>
              <a:t> (after start-up phase)</a:t>
            </a:r>
            <a:r>
              <a:rPr lang="en-US" sz="1800"/>
              <a:t> 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5064369" y="4443414"/>
            <a:ext cx="674283" cy="33855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2"/>
                </a:solidFill>
              </a:rPr>
              <a:t>LHCf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899138" y="5715001"/>
            <a:ext cx="876149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totem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635620" y="4516438"/>
            <a:ext cx="1037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1800" b="1">
                <a:solidFill>
                  <a:schemeClr val="tx2"/>
                </a:solidFill>
              </a:rPr>
              <a:t>moedal</a:t>
            </a:r>
            <a:endParaRPr kumimoji="1" lang="en-US" sz="2400">
              <a:solidFill>
                <a:schemeClr val="tx1"/>
              </a:solidFill>
              <a:latin typeface="Arial" pitchFamily="-84" charset="0"/>
            </a:endParaRPr>
          </a:p>
        </p:txBody>
      </p:sp>
      <p:sp>
        <p:nvSpPr>
          <p:cNvPr id="3261448" name="Text Box 8"/>
          <p:cNvSpPr txBox="1">
            <a:spLocks noChangeArrowheads="1"/>
          </p:cNvSpPr>
          <p:nvPr/>
        </p:nvSpPr>
        <p:spPr bwMode="auto">
          <a:xfrm>
            <a:off x="152400" y="6019800"/>
            <a:ext cx="8825127" cy="769441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dirty="0"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</a:rPr>
              <a:t>High Energy</a:t>
            </a:r>
            <a:r>
              <a:rPr lang="en-US" sz="2200" dirty="0">
                <a:latin typeface="Arial" pitchFamily="-84" charset="0"/>
              </a:rPr>
              <a:t>              </a:t>
            </a:r>
            <a:r>
              <a:rPr lang="en-US" sz="2200" dirty="0">
                <a:latin typeface="Arial" pitchFamily="-84" charset="0"/>
                <a:sym typeface="Symbol" pitchFamily="-84" charset="2"/>
              </a:rPr>
              <a:t> factor 7 increase </a:t>
            </a:r>
            <a:r>
              <a:rPr lang="en-US" sz="2200" dirty="0" err="1">
                <a:latin typeface="Arial" pitchFamily="-84" charset="0"/>
                <a:sym typeface="Symbol" pitchFamily="-84" charset="2"/>
              </a:rPr>
              <a:t>w.r.t</a:t>
            </a:r>
            <a:r>
              <a:rPr lang="en-US" sz="2200" dirty="0">
                <a:latin typeface="Arial" pitchFamily="-84" charset="0"/>
                <a:sym typeface="Symbol" pitchFamily="-84" charset="2"/>
              </a:rPr>
              <a:t>. past accelerators</a:t>
            </a:r>
            <a:r>
              <a:rPr lang="en-US" sz="2200" dirty="0">
                <a:solidFill>
                  <a:schemeClr val="tx1"/>
                </a:solidFill>
                <a:latin typeface="Arial" pitchFamily="-84" charset="0"/>
                <a:sym typeface="Symbol" pitchFamily="-84" charset="2"/>
              </a:rPr>
              <a:t> </a:t>
            </a:r>
          </a:p>
          <a:p>
            <a:pPr eaLnBrk="0" hangingPunct="0"/>
            <a:r>
              <a:rPr lang="en-US" sz="2200" dirty="0"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  <a:sym typeface="Symbol" pitchFamily="-84" charset="2"/>
              </a:rPr>
              <a:t>High Luminosity</a:t>
            </a:r>
            <a:r>
              <a:rPr lang="en-US" sz="2200" dirty="0">
                <a:latin typeface="Arial" pitchFamily="-84" charset="0"/>
                <a:sym typeface="Symbol" pitchFamily="-84" charset="2"/>
              </a:rPr>
              <a:t> (# events/cross section/time)  factor 100 increase</a:t>
            </a:r>
          </a:p>
        </p:txBody>
      </p:sp>
      <p:pic>
        <p:nvPicPr>
          <p:cNvPr id="3261449" name="Picture 12" descr="accel_pi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7754" y="838200"/>
            <a:ext cx="148296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1450" name="Picture 11" descr="accel_aiman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1305" y="762000"/>
            <a:ext cx="1642696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1444" grpId="0" animBg="1"/>
      <p:bldP spid="32614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C610D-703A-F245-B2FC-3EA90575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12631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7CD4FC5-E96D-D14B-8D8E-09D689203713}"/>
              </a:ext>
            </a:extLst>
          </p:cNvPr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LHC Running </a:t>
            </a:r>
          </a:p>
        </p:txBody>
      </p:sp>
    </p:spTree>
    <p:extLst>
      <p:ext uri="{BB962C8B-B14F-4D97-AF65-F5344CB8AC3E}">
        <p14:creationId xmlns:p14="http://schemas.microsoft.com/office/powerpoint/2010/main" val="18181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HC-event_QIgScO.mp4">
            <a:hlinkClick r:id="" action="ppaction://media"/>
            <a:extLst>
              <a:ext uri="{FF2B5EF4-FFF2-40B4-BE49-F238E27FC236}">
                <a16:creationId xmlns:a16="http://schemas.microsoft.com/office/drawing/2014/main" id="{DBF396B8-A089-B544-BA1E-1211B5C143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" name="Image 2" descr="Screen Shot 2018-05-23 at 09.47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158"/>
            <a:ext cx="9144000" cy="5841242"/>
          </a:xfrm>
          <a:prstGeom prst="rect">
            <a:avLst/>
          </a:prstGeom>
        </p:spPr>
      </p:pic>
      <p:pic>
        <p:nvPicPr>
          <p:cNvPr id="4" name="Image 3" descr="Screen Shot 2018-05-24 at 14.28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531895"/>
            <a:ext cx="4419600" cy="2326105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Example: LHC Operation</a:t>
            </a:r>
            <a:r>
              <a:rPr kumimoji="0" lang="en-GB" sz="38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2018:</a:t>
            </a:r>
            <a:endParaRPr kumimoji="0" lang="en-GB" sz="3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6098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Image 2" descr="Screen Shot 2015-08-07 at 16.25.4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" y="-27384"/>
            <a:ext cx="9144000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2438400" y="980728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3"/>
                </a:solidFill>
              </a:rPr>
              <a:t>    Run-2 starts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28600" y="5345921"/>
            <a:ext cx="488941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0000FF"/>
                </a:solidFill>
              </a:rPr>
              <a:t>2010-2012: </a:t>
            </a:r>
            <a:r>
              <a:rPr lang="en-GB" dirty="0">
                <a:solidFill>
                  <a:srgbClr val="FF0000"/>
                </a:solidFill>
              </a:rPr>
              <a:t>Run-1</a:t>
            </a:r>
            <a:r>
              <a:rPr lang="en-GB" dirty="0">
                <a:solidFill>
                  <a:srgbClr val="0000FF"/>
                </a:solidFill>
              </a:rPr>
              <a:t> at 7/8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CM energy</a:t>
            </a:r>
          </a:p>
          <a:p>
            <a:r>
              <a:rPr lang="en-GB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 </a:t>
            </a:r>
            <a:r>
              <a:rPr lang="en-GB" dirty="0">
                <a:solidFill>
                  <a:srgbClr val="FF0000"/>
                </a:solidFill>
              </a:rPr>
              <a:t>Collected ~ 27 fb</a:t>
            </a:r>
            <a:r>
              <a:rPr lang="en-GB" baseline="30000" dirty="0">
                <a:solidFill>
                  <a:srgbClr val="FF0000"/>
                </a:solidFill>
              </a:rPr>
              <a:t>-1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0000FF"/>
                </a:solidFill>
              </a:rPr>
              <a:t>2015-2018: </a:t>
            </a:r>
            <a:r>
              <a:rPr lang="en-GB" dirty="0">
                <a:solidFill>
                  <a:srgbClr val="FF0000"/>
                </a:solidFill>
              </a:rPr>
              <a:t>Run-2 </a:t>
            </a:r>
            <a:r>
              <a:rPr lang="en-GB" dirty="0">
                <a:solidFill>
                  <a:srgbClr val="0000FF"/>
                </a:solidFill>
              </a:rPr>
              <a:t>at 13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CM Energy</a:t>
            </a:r>
          </a:p>
          <a:p>
            <a:r>
              <a:rPr lang="en-GB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 </a:t>
            </a:r>
            <a:r>
              <a:rPr lang="en-GB" dirty="0">
                <a:solidFill>
                  <a:srgbClr val="FF0000"/>
                </a:solidFill>
              </a:rPr>
              <a:t>Collected ~ 150 fb</a:t>
            </a:r>
            <a:r>
              <a:rPr lang="en-GB" baseline="30000" dirty="0">
                <a:solidFill>
                  <a:srgbClr val="FF0000"/>
                </a:solidFill>
              </a:rPr>
              <a:t>-1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4D6AD-2C77-434C-A385-B7276ADFF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7" y="4437112"/>
            <a:ext cx="3312368" cy="234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6D0A95-E1C1-B94C-A1C4-06DB01397E4E}"/>
              </a:ext>
            </a:extLst>
          </p:cNvPr>
          <p:cNvSpPr txBox="1"/>
          <p:nvPr/>
        </p:nvSpPr>
        <p:spPr>
          <a:xfrm>
            <a:off x="179512" y="1556792"/>
            <a:ext cx="6060121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proton-proton Run-2 finished 24/10/18 6:00am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81A6A-A8F4-6B4C-AFB5-12DC4F82A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7" y="1944216"/>
            <a:ext cx="3334899" cy="2492896"/>
          </a:xfrm>
          <a:prstGeom prst="rect">
            <a:avLst/>
          </a:prstGeom>
        </p:spPr>
      </p:pic>
      <p:sp>
        <p:nvSpPr>
          <p:cNvPr id="11" name="ZoneTexte 11">
            <a:extLst>
              <a:ext uri="{FF2B5EF4-FFF2-40B4-BE49-F238E27FC236}">
                <a16:creationId xmlns:a16="http://schemas.microsoft.com/office/drawing/2014/main" id="{DE7A8071-C000-AF4C-91BF-8A8F1CF60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2990609"/>
            <a:ext cx="838200" cy="400110"/>
          </a:xfrm>
          <a:prstGeom prst="rect">
            <a:avLst/>
          </a:prstGeom>
          <a:solidFill>
            <a:srgbClr val="B4D9D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30683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EAF5-B8AB-AA4F-8A24-4CD63FBAA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-132913"/>
            <a:ext cx="7239000" cy="904875"/>
          </a:xfrm>
        </p:spPr>
        <p:txBody>
          <a:bodyPr/>
          <a:lstStyle/>
          <a:p>
            <a:r>
              <a:rPr lang="en-US" dirty="0"/>
              <a:t>LHC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29FB0-5723-7D47-805F-EA100A45B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80728"/>
            <a:ext cx="5491336" cy="5544616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LHC switched on at 7 </a:t>
            </a:r>
            <a:r>
              <a:rPr lang="en-US" sz="2400" dirty="0" err="1">
                <a:solidFill>
                  <a:srgbClr val="0000FF"/>
                </a:solidFill>
              </a:rPr>
              <a:t>TeV</a:t>
            </a:r>
            <a:r>
              <a:rPr lang="en-US" sz="2400" dirty="0">
                <a:solidFill>
                  <a:srgbClr val="0000FF"/>
                </a:solidFill>
              </a:rPr>
              <a:t> in March 2010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-&gt;The highest energy in the lab!</a:t>
            </a:r>
          </a:p>
          <a:p>
            <a:r>
              <a:rPr lang="en-US" sz="2400" dirty="0">
                <a:solidFill>
                  <a:srgbClr val="0000FF"/>
                </a:solidFill>
              </a:rPr>
              <a:t>LHC @ 13 </a:t>
            </a:r>
            <a:r>
              <a:rPr lang="en-US" sz="2400" dirty="0" err="1">
                <a:solidFill>
                  <a:srgbClr val="0000FF"/>
                </a:solidFill>
              </a:rPr>
              <a:t>TeV</a:t>
            </a:r>
            <a:r>
              <a:rPr lang="en-US" sz="2400" dirty="0">
                <a:solidFill>
                  <a:srgbClr val="0000FF"/>
                </a:solidFill>
              </a:rPr>
              <a:t> from 2015 onwards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Most important highlight so far: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</a:rPr>
              <a:t>       </a:t>
            </a:r>
            <a:r>
              <a:rPr lang="en-US" sz="2400" dirty="0">
                <a:solidFill>
                  <a:srgbClr val="FF0000"/>
                </a:solidFill>
              </a:rPr>
              <a:t>The discovery of a Higgs boson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Many results on Standard Model process measurements, top-physics, b-physics, heavy ion physics, searches, Higgs physics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Waiting for the next discovery…                              </a:t>
            </a:r>
            <a:r>
              <a:rPr lang="en-US" sz="2400" dirty="0">
                <a:solidFill>
                  <a:srgbClr val="FF0000"/>
                </a:solidFill>
              </a:rPr>
              <a:t>-&gt;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Searching beyond the Standard   Model</a:t>
            </a:r>
          </a:p>
        </p:txBody>
      </p:sp>
      <p:pic>
        <p:nvPicPr>
          <p:cNvPr id="6" name="Image 5" descr="31colliderspan-cnd-articleLarge.jpg">
            <a:extLst>
              <a:ext uri="{FF2B5EF4-FFF2-40B4-BE49-F238E27FC236}">
                <a16:creationId xmlns:a16="http://schemas.microsoft.com/office/drawing/2014/main" id="{D40A905A-8FD7-1141-8303-A5120C6D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9063" y="4186013"/>
            <a:ext cx="3457186" cy="190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4" descr="Screen shot 2010-03-31 at 7.03.22 PM.png">
            <a:extLst>
              <a:ext uri="{FF2B5EF4-FFF2-40B4-BE49-F238E27FC236}">
                <a16:creationId xmlns:a16="http://schemas.microsoft.com/office/drawing/2014/main" id="{1EAC6DEC-AF95-DE4E-9098-CB2BCEAD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6592" y="919636"/>
            <a:ext cx="3427408" cy="229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20A6E1-60D1-E24D-BABB-19CC85F9E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6156012"/>
            <a:ext cx="2898065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800" dirty="0">
                <a:latin typeface="Arial" charset="0"/>
              </a:rPr>
              <a:t>12:58   7 </a:t>
            </a:r>
            <a:r>
              <a:rPr lang="fr-FR" sz="1800" dirty="0" err="1">
                <a:latin typeface="Arial" charset="0"/>
              </a:rPr>
              <a:t>TeV</a:t>
            </a:r>
            <a:r>
              <a:rPr lang="fr-FR" sz="1800" dirty="0">
                <a:latin typeface="Arial" charset="0"/>
              </a:rPr>
              <a:t> collisions!!</a:t>
            </a:r>
            <a:r>
              <a:rPr lang="fr-FR" sz="1800" dirty="0"/>
              <a:t>!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57EFF5D0-DB60-5F42-AA3B-D8115F8E6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3244334"/>
            <a:ext cx="2915816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800" dirty="0">
                <a:latin typeface="Arial" charset="0"/>
              </a:rPr>
              <a:t>March 30  2010 …</a:t>
            </a:r>
            <a:r>
              <a:rPr lang="fr-FR" sz="1800" dirty="0" err="1">
                <a:latin typeface="Arial" charset="0"/>
              </a:rPr>
              <a:t>waiting</a:t>
            </a:r>
            <a:r>
              <a:rPr lang="fr-FR" sz="1800" dirty="0">
                <a:latin typeface="Arial" charset="0"/>
              </a:rPr>
              <a:t>..</a:t>
            </a:r>
          </a:p>
          <a:p>
            <a:r>
              <a:rPr lang="fr-FR" sz="1800" dirty="0">
                <a:latin typeface="Arial" charset="0"/>
              </a:rPr>
              <a:t>…</a:t>
            </a:r>
            <a:r>
              <a:rPr lang="fr-FR" sz="1800" dirty="0" err="1">
                <a:latin typeface="Arial" charset="0"/>
              </a:rPr>
              <a:t>since</a:t>
            </a:r>
            <a:r>
              <a:rPr lang="fr-FR" sz="1800" dirty="0">
                <a:latin typeface="Arial" charset="0"/>
              </a:rPr>
              <a:t> 4:00 </a:t>
            </a:r>
            <a:r>
              <a:rPr lang="fr-FR" sz="1800" dirty="0" err="1">
                <a:latin typeface="Arial" charset="0"/>
              </a:rPr>
              <a:t>am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885477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42875"/>
            <a:ext cx="8686800" cy="904875"/>
          </a:xfrm>
        </p:spPr>
        <p:txBody>
          <a:bodyPr/>
          <a:lstStyle/>
          <a:p>
            <a:r>
              <a:rPr lang="en-GB" dirty="0"/>
              <a:t>LHC Publications: Example CMS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00800" y="838200"/>
            <a:ext cx="2730491" cy="286232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~ 880 publications on </a:t>
            </a:r>
          </a:p>
          <a:p>
            <a:r>
              <a:rPr lang="en-GB" dirty="0">
                <a:solidFill>
                  <a:srgbClr val="0000FF"/>
                </a:solidFill>
              </a:rPr>
              <a:t>pp (and </a:t>
            </a:r>
            <a:r>
              <a:rPr lang="en-GB" dirty="0" err="1">
                <a:solidFill>
                  <a:srgbClr val="0000FF"/>
                </a:solidFill>
              </a:rPr>
              <a:t>pPb/PbPb</a:t>
            </a:r>
            <a:r>
              <a:rPr lang="en-GB" dirty="0">
                <a:solidFill>
                  <a:srgbClr val="0000FF"/>
                </a:solidFill>
              </a:rPr>
              <a:t>)</a:t>
            </a:r>
          </a:p>
          <a:p>
            <a:r>
              <a:rPr lang="en-GB" dirty="0">
                <a:solidFill>
                  <a:srgbClr val="0000FF"/>
                </a:solidFill>
              </a:rPr>
              <a:t>physics since 1/2010</a:t>
            </a:r>
          </a:p>
          <a:p>
            <a:endParaRPr lang="en-GB" dirty="0">
              <a:solidFill>
                <a:srgbClr val="0000FF"/>
              </a:solidFill>
            </a:endParaRPr>
          </a:p>
          <a:p>
            <a:r>
              <a:rPr lang="en-GB" dirty="0">
                <a:solidFill>
                  <a:srgbClr val="0000FF"/>
                </a:solidFill>
              </a:rPr>
              <a:t>About 100 papers on</a:t>
            </a:r>
          </a:p>
          <a:p>
            <a:r>
              <a:rPr lang="en-GB" dirty="0">
                <a:solidFill>
                  <a:srgbClr val="0000FF"/>
                </a:solidFill>
              </a:rPr>
              <a:t>Higgs studies!!</a:t>
            </a:r>
          </a:p>
          <a:p>
            <a:r>
              <a:rPr lang="en-GB" dirty="0">
                <a:solidFill>
                  <a:srgbClr val="FF0000"/>
                </a:solidFill>
              </a:rPr>
              <a:t>Paper 16 was the </a:t>
            </a:r>
          </a:p>
          <a:p>
            <a:r>
              <a:rPr lang="en-GB" dirty="0">
                <a:solidFill>
                  <a:srgbClr val="FF0000"/>
                </a:solidFill>
              </a:rPr>
              <a:t>discovery paper!</a:t>
            </a:r>
          </a:p>
          <a:p>
            <a:endParaRPr lang="en-GB" dirty="0"/>
          </a:p>
        </p:txBody>
      </p:sp>
      <p:pic>
        <p:nvPicPr>
          <p:cNvPr id="8" name="Picture 2" descr="PHYSICS LETTERS B layout LH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3733800"/>
            <a:ext cx="2343150" cy="3124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4400" y="6197024"/>
            <a:ext cx="4572000" cy="584776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r>
              <a:rPr lang="en-GB" sz="1600" dirty="0"/>
              <a:t>http://</a:t>
            </a:r>
            <a:r>
              <a:rPr lang="en-GB" sz="1600" dirty="0" err="1"/>
              <a:t>cms-results.web.cern.ch</a:t>
            </a:r>
            <a:r>
              <a:rPr lang="en-GB" sz="1600" dirty="0"/>
              <a:t>/</a:t>
            </a:r>
            <a:r>
              <a:rPr lang="en-GB" sz="1600" dirty="0" err="1"/>
              <a:t>cms</a:t>
            </a:r>
            <a:r>
              <a:rPr lang="en-GB" sz="1600" dirty="0"/>
              <a:t>-results/public-results/publications-vs-time/</a:t>
            </a:r>
          </a:p>
          <a:p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6019800" y="6324600"/>
            <a:ext cx="195008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&gt;9250 citations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ABD17-5335-D74F-854B-D8C46FCAB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75" y="980728"/>
            <a:ext cx="5364625" cy="49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31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6-09-13 at 04.42.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083642"/>
            <a:ext cx="8382000" cy="5681316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>
            <a:normAutofit/>
          </a:bodyPr>
          <a:lstStyle/>
          <a:p>
            <a:r>
              <a:rPr lang="en-GB" dirty="0">
                <a:effectLst/>
              </a:rPr>
              <a:t>Collision in the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3763284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648200"/>
          </a:xfrm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GB" dirty="0"/>
              <a:t>  </a:t>
            </a:r>
            <a:r>
              <a:rPr lang="en-GB" dirty="0">
                <a:solidFill>
                  <a:srgbClr val="FF0000"/>
                </a:solidFill>
              </a:rPr>
              <a:t>Overview of the 2 lectures in the next days</a:t>
            </a:r>
          </a:p>
          <a:p>
            <a:r>
              <a:rPr lang="en-GB" dirty="0">
                <a:solidFill>
                  <a:srgbClr val="FF0000"/>
                </a:solidFill>
              </a:rPr>
              <a:t>Lecture 1:</a:t>
            </a:r>
            <a:r>
              <a:rPr lang="en-GB" dirty="0">
                <a:solidFill>
                  <a:srgbClr val="0000FF"/>
                </a:solidFill>
              </a:rPr>
              <a:t> Introduction to Experimental Techniques at the LHC &amp; Measurements and test of the Standard Model</a:t>
            </a:r>
          </a:p>
          <a:p>
            <a:r>
              <a:rPr lang="en-GB" dirty="0">
                <a:solidFill>
                  <a:srgbClr val="FF0000"/>
                </a:solidFill>
              </a:rPr>
              <a:t>Lecture 2:</a:t>
            </a:r>
            <a:r>
              <a:rPr lang="en-GB" dirty="0">
                <a:solidFill>
                  <a:srgbClr val="0000FF"/>
                </a:solidFill>
              </a:rPr>
              <a:t> The Higgs boson and Searches beyond the Standard Model, and a short outlook to the future at the LHC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609600" y="-152400"/>
            <a:ext cx="7848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Lecture Plan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73723" y="3352800"/>
            <a:ext cx="7737231" cy="762000"/>
          </a:xfrm>
        </p:spPr>
        <p:txBody>
          <a:bodyPr/>
          <a:lstStyle/>
          <a:p>
            <a:pPr eaLnBrk="1" hangingPunct="1"/>
            <a:r>
              <a:rPr lang="en-US" sz="4400">
                <a:latin typeface="Arial" charset="0"/>
              </a:rPr>
              <a:t>Experiments at the LHC</a:t>
            </a:r>
          </a:p>
        </p:txBody>
      </p:sp>
      <p:pic>
        <p:nvPicPr>
          <p:cNvPr id="79875" name="Picture 7" descr="ATLAS_Black_600x720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092" y="4495800"/>
            <a:ext cx="146538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8" descr="alice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7839" y="4543426"/>
            <a:ext cx="14917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9" descr="cms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4185" y="1143001"/>
            <a:ext cx="1556238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10" descr="lhcb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4062" y="838201"/>
            <a:ext cx="118696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11" descr="moedal-ani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90646" y="4419600"/>
            <a:ext cx="14067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447800"/>
            <a:ext cx="716574" cy="1143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79881" name="Image 13" descr="Screen shot 2010-08-30 at 3.53.46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31324" y="1676400"/>
            <a:ext cx="153279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2" name="Image 11" descr="Screen shot 2010-08-30 at 6.38.01 PM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90647" y="4265614"/>
            <a:ext cx="137013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153400" cy="904875"/>
          </a:xfrm>
        </p:spPr>
        <p:txBody>
          <a:bodyPr/>
          <a:lstStyle/>
          <a:p>
            <a:r>
              <a:rPr lang="en-US" dirty="0"/>
              <a:t>Schematic of a LHC Detector</a:t>
            </a:r>
          </a:p>
        </p:txBody>
      </p:sp>
      <p:sp>
        <p:nvSpPr>
          <p:cNvPr id="563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Drexel'11tsv</a:t>
            </a:r>
          </a:p>
        </p:txBody>
      </p:sp>
      <p:sp>
        <p:nvSpPr>
          <p:cNvPr id="56325" name="Text Box 9"/>
          <p:cNvSpPr txBox="1">
            <a:spLocks noChangeArrowheads="1"/>
          </p:cNvSpPr>
          <p:nvPr/>
        </p:nvSpPr>
        <p:spPr bwMode="auto">
          <a:xfrm>
            <a:off x="352425" y="990600"/>
            <a:ext cx="8243888" cy="227139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ct val="40000"/>
              </a:spcAft>
              <a:tabLst>
                <a:tab pos="279400" algn="l"/>
                <a:tab pos="3660775" algn="l"/>
              </a:tabLst>
            </a:pPr>
            <a:r>
              <a:rPr lang="en-US" b="1" dirty="0">
                <a:solidFill>
                  <a:srgbClr val="FF0000"/>
                </a:solidFill>
                <a:latin typeface="Arial"/>
              </a:rPr>
              <a:t>Physics requirements drive the design!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 </a:t>
            </a:r>
          </a:p>
          <a:p>
            <a:pPr eaLnBrk="0" hangingPunct="0">
              <a:spcAft>
                <a:spcPct val="40000"/>
              </a:spcAft>
              <a:tabLst>
                <a:tab pos="279400" algn="l"/>
                <a:tab pos="3660775" algn="l"/>
              </a:tabLst>
            </a:pPr>
            <a:r>
              <a:rPr lang="en-US" b="1" dirty="0">
                <a:solidFill>
                  <a:schemeClr val="accent2"/>
                </a:solidFill>
                <a:latin typeface="Arial"/>
              </a:rPr>
              <a:t>Analogy with a cylindrical onion:</a:t>
            </a:r>
            <a:endParaRPr lang="en-US" dirty="0">
              <a:solidFill>
                <a:schemeClr val="accent2"/>
              </a:solidFill>
              <a:latin typeface="Arial"/>
            </a:endParaRPr>
          </a:p>
          <a:p>
            <a:pPr eaLnBrk="0" hangingPunct="0">
              <a:spcAft>
                <a:spcPct val="40000"/>
              </a:spcAft>
              <a:tabLst>
                <a:tab pos="279400" algn="l"/>
                <a:tab pos="3660775" algn="l"/>
              </a:tabLst>
            </a:pPr>
            <a:r>
              <a:rPr lang="en-US" dirty="0">
                <a:solidFill>
                  <a:schemeClr val="accent2"/>
                </a:solidFill>
                <a:latin typeface="Arial"/>
              </a:rPr>
              <a:t>Technologically advanced detectors comprising many layers, each designed to perform a specific task. </a:t>
            </a:r>
            <a:br>
              <a:rPr lang="en-US" dirty="0">
                <a:solidFill>
                  <a:schemeClr val="accent2"/>
                </a:solidFill>
                <a:latin typeface="Arial"/>
              </a:rPr>
            </a:br>
            <a:r>
              <a:rPr lang="en-US" dirty="0">
                <a:solidFill>
                  <a:srgbClr val="FF0000"/>
                </a:solidFill>
                <a:latin typeface="Arial"/>
              </a:rPr>
              <a:t>Together these layers allow us to identify and precisely measure the energies and directions of all the particles produced in collisions.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56326" name="Picture 9" descr="Anydetect.jpg"/>
          <p:cNvPicPr>
            <a:picLocks noChangeAspect="1"/>
          </p:cNvPicPr>
          <p:nvPr/>
        </p:nvPicPr>
        <p:blipFill>
          <a:blip r:embed="rId2"/>
          <a:srcRect l="5481" r="6264"/>
          <a:stretch>
            <a:fillRect/>
          </a:stretch>
        </p:blipFill>
        <p:spPr bwMode="auto">
          <a:xfrm>
            <a:off x="2959100" y="3395663"/>
            <a:ext cx="4965700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53906" y="3886200"/>
            <a:ext cx="2441694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Such an experiment</a:t>
            </a:r>
          </a:p>
          <a:p>
            <a:r>
              <a:rPr lang="en-GB" dirty="0">
                <a:solidFill>
                  <a:srgbClr val="0000FF"/>
                </a:solidFill>
              </a:rPr>
              <a:t>has ~ 100 Million </a:t>
            </a:r>
          </a:p>
          <a:p>
            <a:r>
              <a:rPr lang="en-GB" dirty="0">
                <a:solidFill>
                  <a:srgbClr val="0000FF"/>
                </a:solidFill>
              </a:rPr>
              <a:t>read-out channels!!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772400" cy="904875"/>
          </a:xfrm>
        </p:spPr>
        <p:txBody>
          <a:bodyPr/>
          <a:lstStyle/>
          <a:p>
            <a:r>
              <a:rPr lang="en-GB" dirty="0"/>
              <a:t>The Higgs Hunters @ the LHC</a:t>
            </a:r>
          </a:p>
        </p:txBody>
      </p:sp>
      <p:pic>
        <p:nvPicPr>
          <p:cNvPr id="3" name="Picture 4" descr="FullDet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575597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Espace réservé du contenu 4" descr="Screen shot 2012-07-11 at 3.03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38600" y="3609982"/>
            <a:ext cx="5075708" cy="317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715000" y="1676400"/>
            <a:ext cx="274959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ATLAS experiment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43000" y="4876800"/>
            <a:ext cx="254428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CMS experiment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6200" y="5619690"/>
            <a:ext cx="3828242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These experiments use different</a:t>
            </a:r>
          </a:p>
          <a:p>
            <a:r>
              <a:rPr lang="en-GB" dirty="0">
                <a:solidFill>
                  <a:srgbClr val="0000FF"/>
                </a:solidFill>
              </a:rPr>
              <a:t>technologies for their detector</a:t>
            </a:r>
          </a:p>
          <a:p>
            <a:r>
              <a:rPr lang="en-GB" dirty="0">
                <a:solidFill>
                  <a:srgbClr val="0000FF"/>
                </a:solidFill>
              </a:rPr>
              <a:t>components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 txBox="1">
            <a:spLocks noGrp="1"/>
          </p:cNvSpPr>
          <p:nvPr/>
        </p:nvSpPr>
        <p:spPr bwMode="auto">
          <a:xfrm>
            <a:off x="6553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97CAEEE0-13FD-C145-9293-9D64570DC898}" type="slidenum">
              <a:rPr lang="en-US" sz="1200">
                <a:solidFill>
                  <a:srgbClr val="898989"/>
                </a:solidFill>
                <a:latin typeface="Calibri" pitchFamily="-84" charset="0"/>
              </a:rPr>
              <a:pPr algn="r"/>
              <a:t>22</a:t>
            </a:fld>
            <a:endParaRPr lang="en-US" sz="1200">
              <a:solidFill>
                <a:srgbClr val="898989"/>
              </a:solidFill>
              <a:latin typeface="Calibri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2289" y="990600"/>
            <a:ext cx="7791450" cy="5770563"/>
            <a:chOff x="272" y="451"/>
            <a:chExt cx="4908" cy="3635"/>
          </a:xfrm>
        </p:grpSpPr>
        <p:pic>
          <p:nvPicPr>
            <p:cNvPr id="37894" name="Picture 3" descr="CMS_Slice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2" y="816"/>
              <a:ext cx="4908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934" y="451"/>
              <a:ext cx="1172" cy="332"/>
            </a:xfrm>
            <a:prstGeom prst="rect">
              <a:avLst/>
            </a:prstGeom>
            <a:solidFill>
              <a:srgbClr val="4FA63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Electromagnetic Calorimeter</a:t>
              </a:r>
            </a:p>
          </p:txBody>
        </p:sp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>
              <a:off x="689" y="3696"/>
              <a:ext cx="886" cy="198"/>
            </a:xfrm>
            <a:prstGeom prst="rect">
              <a:avLst/>
            </a:prstGeom>
            <a:solidFill>
              <a:srgbClr val="E3C9A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Inner Tracker </a:t>
              </a:r>
            </a:p>
          </p:txBody>
        </p:sp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3834" y="499"/>
              <a:ext cx="1197" cy="19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Muon Spectrometer</a:t>
              </a:r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2188" y="3888"/>
              <a:ext cx="642" cy="198"/>
            </a:xfrm>
            <a:prstGeom prst="rect">
              <a:avLst/>
            </a:prstGeom>
            <a:solidFill>
              <a:srgbClr val="8B83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Magnet</a:t>
              </a:r>
            </a:p>
          </p:txBody>
        </p:sp>
        <p:sp>
          <p:nvSpPr>
            <p:cNvPr id="13320" name="Line 8"/>
            <p:cNvSpPr>
              <a:spLocks noChangeShapeType="1"/>
            </p:cNvSpPr>
            <p:nvPr/>
          </p:nvSpPr>
          <p:spPr bwMode="auto">
            <a:xfrm flipH="1">
              <a:off x="1425" y="787"/>
              <a:ext cx="81" cy="912"/>
            </a:xfrm>
            <a:prstGeom prst="line">
              <a:avLst/>
            </a:prstGeom>
            <a:noFill/>
            <a:ln w="38100">
              <a:solidFill>
                <a:srgbClr val="33B039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1" name="Line 9"/>
            <p:cNvSpPr>
              <a:spLocks noChangeShapeType="1"/>
            </p:cNvSpPr>
            <p:nvPr/>
          </p:nvSpPr>
          <p:spPr bwMode="auto">
            <a:xfrm flipV="1">
              <a:off x="2544" y="3024"/>
              <a:ext cx="133" cy="864"/>
            </a:xfrm>
            <a:prstGeom prst="line">
              <a:avLst/>
            </a:prstGeom>
            <a:noFill/>
            <a:ln w="38100">
              <a:solidFill>
                <a:srgbClr val="716C68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 flipH="1">
              <a:off x="2038" y="787"/>
              <a:ext cx="330" cy="672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3" name="Line 11"/>
            <p:cNvSpPr>
              <a:spLocks noChangeShapeType="1"/>
            </p:cNvSpPr>
            <p:nvPr/>
          </p:nvSpPr>
          <p:spPr bwMode="auto">
            <a:xfrm>
              <a:off x="4656" y="691"/>
              <a:ext cx="286" cy="960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3024" y="3840"/>
              <a:ext cx="798" cy="198"/>
            </a:xfrm>
            <a:prstGeom prst="rect">
              <a:avLst/>
            </a:prstGeom>
            <a:solidFill>
              <a:srgbClr val="ED261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Return flux</a:t>
              </a:r>
            </a:p>
          </p:txBody>
        </p:sp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 flipV="1">
              <a:off x="3258" y="2833"/>
              <a:ext cx="222" cy="960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 flipV="1">
              <a:off x="1043" y="2545"/>
              <a:ext cx="133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7" name="Line 15"/>
            <p:cNvSpPr>
              <a:spLocks noChangeShapeType="1"/>
            </p:cNvSpPr>
            <p:nvPr/>
          </p:nvSpPr>
          <p:spPr bwMode="auto">
            <a:xfrm flipH="1" flipV="1">
              <a:off x="3020" y="2467"/>
              <a:ext cx="106" cy="1326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8" name="Line 16"/>
            <p:cNvSpPr>
              <a:spLocks noChangeShapeType="1"/>
            </p:cNvSpPr>
            <p:nvPr/>
          </p:nvSpPr>
          <p:spPr bwMode="auto">
            <a:xfrm flipV="1">
              <a:off x="3391" y="3025"/>
              <a:ext cx="576" cy="768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9" name="Line 17"/>
            <p:cNvSpPr>
              <a:spLocks noChangeShapeType="1"/>
            </p:cNvSpPr>
            <p:nvPr/>
          </p:nvSpPr>
          <p:spPr bwMode="auto">
            <a:xfrm flipH="1">
              <a:off x="4288" y="691"/>
              <a:ext cx="205" cy="912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0" name="Line 18"/>
            <p:cNvSpPr>
              <a:spLocks noChangeShapeType="1"/>
            </p:cNvSpPr>
            <p:nvPr/>
          </p:nvSpPr>
          <p:spPr bwMode="auto">
            <a:xfrm flipH="1">
              <a:off x="3633" y="691"/>
              <a:ext cx="655" cy="1008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1" name="Line 19"/>
            <p:cNvSpPr>
              <a:spLocks noChangeShapeType="1"/>
            </p:cNvSpPr>
            <p:nvPr/>
          </p:nvSpPr>
          <p:spPr bwMode="auto">
            <a:xfrm flipH="1">
              <a:off x="3184" y="691"/>
              <a:ext cx="858" cy="864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2" name="Line 20"/>
            <p:cNvSpPr>
              <a:spLocks noChangeShapeType="1"/>
            </p:cNvSpPr>
            <p:nvPr/>
          </p:nvSpPr>
          <p:spPr bwMode="auto">
            <a:xfrm flipV="1">
              <a:off x="3524" y="3217"/>
              <a:ext cx="1064" cy="576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3" name="Text Box 21"/>
            <p:cNvSpPr txBox="1">
              <a:spLocks noChangeArrowheads="1"/>
            </p:cNvSpPr>
            <p:nvPr/>
          </p:nvSpPr>
          <p:spPr bwMode="auto">
            <a:xfrm>
              <a:off x="2161" y="547"/>
              <a:ext cx="1098" cy="332"/>
            </a:xfrm>
            <a:prstGeom prst="rect">
              <a:avLst/>
            </a:prstGeom>
            <a:solidFill>
              <a:srgbClr val="FF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Hadron Calorimeter </a:t>
              </a: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304800" y="-762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00F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Particles in Detectors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610600" cy="904875"/>
          </a:xfrm>
        </p:spPr>
        <p:txBody>
          <a:bodyPr/>
          <a:lstStyle/>
          <a:p>
            <a:pPr eaLnBrk="1" hangingPunct="1"/>
            <a:r>
              <a:rPr lang="en-US" sz="34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Kinematic Variables for pp Scattering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678" y="1011238"/>
            <a:ext cx="7716715" cy="5084762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205654" y="1035050"/>
            <a:ext cx="1868520" cy="415498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100">
                <a:solidFill>
                  <a:srgbClr val="FF0000"/>
                </a:solidFill>
              </a:rPr>
              <a:t>and E</a:t>
            </a:r>
            <a:r>
              <a:rPr lang="en-US" sz="2100" baseline="-25000">
                <a:solidFill>
                  <a:srgbClr val="FF0000"/>
                </a:solidFill>
              </a:rPr>
              <a:t>T</a:t>
            </a:r>
            <a:r>
              <a:rPr lang="en-US" sz="2100">
                <a:solidFill>
                  <a:srgbClr val="FF0000"/>
                </a:solidFill>
              </a:rPr>
              <a:t>=E sin</a:t>
            </a:r>
            <a:r>
              <a:rPr lang="en-US" sz="2100">
                <a:solidFill>
                  <a:srgbClr val="FF0000"/>
                </a:solidFill>
                <a:sym typeface="Symbol" pitchFamily="-84" charset="2"/>
              </a:rPr>
              <a:t>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81354" y="6167438"/>
            <a:ext cx="8787632" cy="461665"/>
          </a:xfrm>
          <a:prstGeom prst="rect">
            <a:avLst/>
          </a:prstGeom>
          <a:solidFill>
            <a:schemeClr val="accent3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sym typeface="Symbol" pitchFamily="-84" charset="2"/>
              </a:rPr>
              <a:t></a:t>
            </a:r>
            <a:r>
              <a:rPr lang="en-US" dirty="0">
                <a:sym typeface="Symbol" pitchFamily="-84" charset="2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Missing E</a:t>
            </a:r>
            <a:r>
              <a:rPr lang="en-US" sz="2400" baseline="-250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 and P</a:t>
            </a:r>
            <a:r>
              <a:rPr lang="en-US" sz="2400" baseline="-250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T:   </a:t>
            </a:r>
            <a:r>
              <a:rPr lang="en-US" sz="24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Vectorial</a:t>
            </a:r>
            <a:r>
              <a:rPr lang="en-US" sz="24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 sum of all transverse </a:t>
            </a:r>
            <a:r>
              <a:rPr lang="en-US" sz="2400" dirty="0" err="1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momenta</a:t>
            </a:r>
            <a:endParaRPr lang="en-US" sz="2400" baseline="-25000" dirty="0">
              <a:solidFill>
                <a:srgbClr val="FF0000"/>
              </a:solidFill>
              <a:latin typeface="Arial" pitchFamily="-84" charset="0"/>
              <a:sym typeface="Symbol" pitchFamily="-84" charset="2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682154" y="1219200"/>
            <a:ext cx="2133600" cy="1447800"/>
            <a:chOff x="4416" y="1392"/>
            <a:chExt cx="1344" cy="912"/>
          </a:xfrm>
        </p:grpSpPr>
        <p:sp>
          <p:nvSpPr>
            <p:cNvPr id="70663" name="Freeform 7"/>
            <p:cNvSpPr>
              <a:spLocks noChangeAspect="1"/>
            </p:cNvSpPr>
            <p:nvPr/>
          </p:nvSpPr>
          <p:spPr bwMode="auto">
            <a:xfrm>
              <a:off x="5088" y="1824"/>
              <a:ext cx="42" cy="180"/>
            </a:xfrm>
            <a:custGeom>
              <a:avLst/>
              <a:gdLst>
                <a:gd name="T0" fmla="*/ 0 w 72"/>
                <a:gd name="T1" fmla="*/ 0 h 184"/>
                <a:gd name="T2" fmla="*/ 1 w 72"/>
                <a:gd name="T3" fmla="*/ 48 h 184"/>
                <a:gd name="T4" fmla="*/ 1 w 72"/>
                <a:gd name="T5" fmla="*/ 88 h 184"/>
                <a:gd name="T6" fmla="*/ 1 w 72"/>
                <a:gd name="T7" fmla="*/ 107 h 184"/>
                <a:gd name="T8" fmla="*/ 1 w 72"/>
                <a:gd name="T9" fmla="*/ 154 h 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84"/>
                <a:gd name="T17" fmla="*/ 72 w 72"/>
                <a:gd name="T18" fmla="*/ 184 h 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84">
                  <a:moveTo>
                    <a:pt x="0" y="0"/>
                  </a:moveTo>
                  <a:cubicBezTo>
                    <a:pt x="28" y="9"/>
                    <a:pt x="36" y="28"/>
                    <a:pt x="48" y="56"/>
                  </a:cubicBezTo>
                  <a:cubicBezTo>
                    <a:pt x="55" y="71"/>
                    <a:pt x="59" y="88"/>
                    <a:pt x="64" y="104"/>
                  </a:cubicBezTo>
                  <a:cubicBezTo>
                    <a:pt x="67" y="112"/>
                    <a:pt x="72" y="128"/>
                    <a:pt x="72" y="128"/>
                  </a:cubicBezTo>
                  <a:cubicBezTo>
                    <a:pt x="69" y="147"/>
                    <a:pt x="64" y="184"/>
                    <a:pt x="64" y="18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416" y="1392"/>
              <a:ext cx="1344" cy="912"/>
              <a:chOff x="4272" y="672"/>
              <a:chExt cx="1344" cy="912"/>
            </a:xfrm>
          </p:grpSpPr>
          <p:sp>
            <p:nvSpPr>
              <p:cNvPr id="70666" name="Line 9"/>
              <p:cNvSpPr>
                <a:spLocks noChangeAspect="1" noChangeShapeType="1"/>
              </p:cNvSpPr>
              <p:nvPr/>
            </p:nvSpPr>
            <p:spPr bwMode="auto">
              <a:xfrm>
                <a:off x="4333" y="1261"/>
                <a:ext cx="1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67" name="Line 10"/>
              <p:cNvSpPr>
                <a:spLocks noChangeAspect="1" noChangeShapeType="1"/>
              </p:cNvSpPr>
              <p:nvPr/>
            </p:nvSpPr>
            <p:spPr bwMode="auto">
              <a:xfrm>
                <a:off x="4529" y="1261"/>
                <a:ext cx="28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68" name="Oval 11"/>
              <p:cNvSpPr>
                <a:spLocks noChangeAspect="1" noChangeArrowheads="1"/>
              </p:cNvSpPr>
              <p:nvPr/>
            </p:nvSpPr>
            <p:spPr bwMode="auto">
              <a:xfrm>
                <a:off x="4838" y="1250"/>
                <a:ext cx="18" cy="28"/>
              </a:xfrm>
              <a:prstGeom prst="ellipse">
                <a:avLst/>
              </a:prstGeom>
              <a:solidFill>
                <a:srgbClr val="003366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69" name="Line 12"/>
              <p:cNvSpPr>
                <a:spLocks noChangeAspect="1" noChangeShapeType="1"/>
              </p:cNvSpPr>
              <p:nvPr/>
            </p:nvSpPr>
            <p:spPr bwMode="auto">
              <a:xfrm flipH="1">
                <a:off x="5288" y="1261"/>
                <a:ext cx="19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70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4894" y="1261"/>
                <a:ext cx="39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71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4866" y="748"/>
                <a:ext cx="282" cy="46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72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4800" y="720"/>
                <a:ext cx="20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chemeClr val="tx1"/>
                    </a:solidFill>
                    <a:latin typeface="Times New Roman" pitchFamily="-84" charset="0"/>
                  </a:rPr>
                  <a:t>p</a:t>
                </a:r>
              </a:p>
            </p:txBody>
          </p:sp>
          <p:sp>
            <p:nvSpPr>
              <p:cNvPr id="70673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5127" y="727"/>
                <a:ext cx="27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009900"/>
                    </a:solidFill>
                    <a:latin typeface="Times New Roman" pitchFamily="-84" charset="0"/>
                  </a:rPr>
                  <a:t>p</a:t>
                </a:r>
                <a:r>
                  <a:rPr lang="en-US" b="1" baseline="-25000">
                    <a:solidFill>
                      <a:srgbClr val="009900"/>
                    </a:solidFill>
                    <a:latin typeface="Times New Roman" pitchFamily="-84" charset="0"/>
                  </a:rPr>
                  <a:t>T</a:t>
                </a:r>
                <a:endParaRPr lang="en-US" b="1">
                  <a:solidFill>
                    <a:schemeClr val="tx1"/>
                  </a:solidFill>
                  <a:latin typeface="Times New Roman" pitchFamily="-84" charset="0"/>
                </a:endParaRPr>
              </a:p>
            </p:txBody>
          </p:sp>
          <p:sp>
            <p:nvSpPr>
              <p:cNvPr id="70674" name="Text Box 17"/>
              <p:cNvSpPr txBox="1">
                <a:spLocks noChangeArrowheads="1"/>
              </p:cNvSpPr>
              <p:nvPr/>
            </p:nvSpPr>
            <p:spPr bwMode="auto">
              <a:xfrm>
                <a:off x="4944" y="960"/>
                <a:ext cx="2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FF0000"/>
                    </a:solidFill>
                    <a:latin typeface="Times New Roman" pitchFamily="-84" charset="0"/>
                    <a:sym typeface="Symbol" pitchFamily="-84" charset="2"/>
                  </a:rPr>
                  <a:t></a:t>
                </a:r>
                <a:endParaRPr lang="en-US" b="1">
                  <a:solidFill>
                    <a:srgbClr val="FF0000"/>
                  </a:solidFill>
                  <a:latin typeface="Times New Roman" pitchFamily="-84" charset="0"/>
                </a:endParaRPr>
              </a:p>
            </p:txBody>
          </p:sp>
          <p:sp>
            <p:nvSpPr>
              <p:cNvPr id="70675" name="Rectangle 18"/>
              <p:cNvSpPr>
                <a:spLocks noChangeArrowheads="1"/>
              </p:cNvSpPr>
              <p:nvPr/>
            </p:nvSpPr>
            <p:spPr bwMode="auto">
              <a:xfrm>
                <a:off x="4272" y="672"/>
                <a:ext cx="1344" cy="9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0665" name="Line 19"/>
            <p:cNvSpPr>
              <a:spLocks noChangeShapeType="1"/>
            </p:cNvSpPr>
            <p:nvPr/>
          </p:nvSpPr>
          <p:spPr bwMode="auto">
            <a:xfrm>
              <a:off x="5280" y="1536"/>
              <a:ext cx="0" cy="48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dash"/>
              <a:round/>
              <a:headEnd/>
              <a:tailEnd/>
            </a:ln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06E1-02C9-2740-A652-7A2AA1D4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TLAS-Intro_hi (Converted).mov">
            <a:hlinkClick r:id="" action="ppaction://media"/>
            <a:extLst>
              <a:ext uri="{FF2B5EF4-FFF2-40B4-BE49-F238E27FC236}">
                <a16:creationId xmlns:a16="http://schemas.microsoft.com/office/drawing/2014/main" id="{6B0B9E68-6DA1-024A-A582-976D589177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404664"/>
            <a:ext cx="8352928" cy="6264696"/>
          </a:xfrm>
        </p:spPr>
      </p:pic>
    </p:spTree>
    <p:extLst>
      <p:ext uri="{BB962C8B-B14F-4D97-AF65-F5344CB8AC3E}">
        <p14:creationId xmlns:p14="http://schemas.microsoft.com/office/powerpoint/2010/main" val="34989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35844" name="Picture 4" descr="ATL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677" y="0"/>
            <a:ext cx="9003323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40676" y="6324601"/>
            <a:ext cx="8698523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 dirty="0">
                <a:solidFill>
                  <a:schemeClr val="accent2"/>
                </a:solidFill>
                <a:latin typeface="Arial" pitchFamily="-84" charset="0"/>
              </a:rPr>
              <a:t>Length 	= 55 m; Width = 32 m;  Height = 35 m;  but spatial precision </a:t>
            </a:r>
            <a:r>
              <a:rPr lang="en-US" sz="1800" b="1" dirty="0">
                <a:solidFill>
                  <a:srgbClr val="CC0000"/>
                </a:solidFill>
                <a:latin typeface="Arial" pitchFamily="-84" charset="0"/>
              </a:rPr>
              <a:t>~ 100 </a:t>
            </a:r>
            <a:r>
              <a:rPr lang="en-US" sz="1800" b="1" dirty="0">
                <a:solidFill>
                  <a:srgbClr val="CC0000"/>
                </a:solidFill>
                <a:latin typeface="Arial" pitchFamily="-84" charset="0"/>
                <a:sym typeface="Symbol" pitchFamily="-84" charset="2"/>
              </a:rPr>
              <a:t>m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CMS3d_black_detector_colouredlabels_nokey_jul10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0338" y="-609600"/>
            <a:ext cx="9356481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49"/>
          <p:cNvSpPr txBox="1">
            <a:spLocks noChangeArrowheads="1"/>
          </p:cNvSpPr>
          <p:nvPr/>
        </p:nvSpPr>
        <p:spPr bwMode="auto">
          <a:xfrm>
            <a:off x="-76200" y="5180014"/>
            <a:ext cx="2362200" cy="1754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Total weight:           </a:t>
            </a:r>
          </a:p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  14000 tons</a:t>
            </a:r>
          </a:p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Overall diameter:     </a:t>
            </a:r>
          </a:p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  15 m</a:t>
            </a:r>
          </a:p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Overall length:       </a:t>
            </a:r>
          </a:p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  28.7m</a:t>
            </a:r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997212" y="6281739"/>
            <a:ext cx="1918188" cy="542925"/>
          </a:xfrm>
          <a:noFill/>
        </p:spPr>
        <p:txBody>
          <a:bodyPr/>
          <a:lstStyle/>
          <a:p>
            <a:fld id="{96AA5C42-71FE-B942-A865-95FB678477CC}" type="slidenum">
              <a:rPr lang="en-US" smtClean="0">
                <a:latin typeface="Times New Roman" pitchFamily="-84" charset="0"/>
              </a:rPr>
              <a:pPr/>
              <a:t>26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41989" name="ZoneTexte 4"/>
          <p:cNvSpPr txBox="1">
            <a:spLocks noChangeArrowheads="1"/>
          </p:cNvSpPr>
          <p:nvPr/>
        </p:nvSpPr>
        <p:spPr bwMode="auto">
          <a:xfrm>
            <a:off x="152400" y="762000"/>
            <a:ext cx="29160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Compact Muon Solenoid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</p:spPr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920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534400" cy="904875"/>
          </a:xfrm>
        </p:spPr>
        <p:txBody>
          <a:bodyPr/>
          <a:lstStyle/>
          <a:p>
            <a:r>
              <a:rPr lang="en-US" dirty="0"/>
              <a:t>General Purpose Detectors at LHC</a:t>
            </a:r>
          </a:p>
        </p:txBody>
      </p:sp>
      <p:pic>
        <p:nvPicPr>
          <p:cNvPr id="920579" name="Picture 1027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914400" y="908720"/>
            <a:ext cx="7877908" cy="53911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</p:pic>
      <p:sp>
        <p:nvSpPr>
          <p:cNvPr id="920580" name="Text Box 1028"/>
          <p:cNvSpPr txBox="1">
            <a:spLocks noChangeArrowheads="1"/>
          </p:cNvSpPr>
          <p:nvPr/>
        </p:nvSpPr>
        <p:spPr bwMode="auto">
          <a:xfrm>
            <a:off x="1125415" y="3879045"/>
            <a:ext cx="7455877" cy="2862323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In total about</a:t>
            </a:r>
          </a:p>
          <a:p>
            <a:r>
              <a:rPr lang="en-US" sz="1800" dirty="0"/>
              <a:t>    </a:t>
            </a:r>
            <a:r>
              <a:rPr lang="en-US" sz="1800" dirty="0">
                <a:solidFill>
                  <a:srgbClr val="CC0000"/>
                </a:solidFill>
              </a:rPr>
              <a:t>~100 000 000 electronic channels</a:t>
            </a:r>
          </a:p>
          <a:p>
            <a:r>
              <a:rPr lang="en-US" sz="1800" dirty="0"/>
              <a:t>Each channel checked </a:t>
            </a:r>
          </a:p>
          <a:p>
            <a:r>
              <a:rPr lang="en-US" sz="1800" dirty="0">
                <a:solidFill>
                  <a:srgbClr val="CC0000"/>
                </a:solidFill>
              </a:rPr>
              <a:t>    40 000 000 times per second (collision rate is 40 MHz)</a:t>
            </a:r>
          </a:p>
          <a:p>
            <a:r>
              <a:rPr lang="en-US" sz="1800" dirty="0"/>
              <a:t> Amount of data of just one collisions</a:t>
            </a:r>
          </a:p>
          <a:p>
            <a:r>
              <a:rPr lang="en-US" sz="1800" dirty="0"/>
              <a:t>     </a:t>
            </a:r>
            <a:r>
              <a:rPr lang="en-US" sz="1800" dirty="0">
                <a:solidFill>
                  <a:srgbClr val="CC0000"/>
                </a:solidFill>
              </a:rPr>
              <a:t>~1 000 000 Bytes</a:t>
            </a:r>
          </a:p>
          <a:p>
            <a:r>
              <a:rPr lang="en-US" sz="1800" dirty="0"/>
              <a:t>Trigger (online event selection)</a:t>
            </a:r>
            <a:endParaRPr lang="en-US" sz="1800" dirty="0">
              <a:solidFill>
                <a:srgbClr val="0000CC"/>
              </a:solidFill>
            </a:endParaRPr>
          </a:p>
          <a:p>
            <a:r>
              <a:rPr lang="en-US" sz="1800" dirty="0">
                <a:solidFill>
                  <a:srgbClr val="0000CC"/>
                </a:solidFill>
              </a:rPr>
              <a:t>    </a:t>
            </a:r>
            <a:r>
              <a:rPr lang="en-US" sz="1800" dirty="0">
                <a:solidFill>
                  <a:srgbClr val="CC0000"/>
                </a:solidFill>
              </a:rPr>
              <a:t>Reduce 40 MHz collision rate to ~1 kHz data recording rate</a:t>
            </a:r>
          </a:p>
          <a:p>
            <a:r>
              <a:rPr lang="en-US" sz="1800" dirty="0"/>
              <a:t> Readout  to disk </a:t>
            </a:r>
          </a:p>
          <a:p>
            <a:r>
              <a:rPr lang="en-US" sz="1800" dirty="0"/>
              <a:t>    </a:t>
            </a:r>
            <a:r>
              <a:rPr lang="en-US" sz="1800" dirty="0">
                <a:solidFill>
                  <a:srgbClr val="CC0000"/>
                </a:solidFill>
              </a:rPr>
              <a:t> O(1000) collisions/sec </a:t>
            </a:r>
            <a:r>
              <a:rPr lang="en-US" sz="1800" dirty="0">
                <a:solidFill>
                  <a:srgbClr val="CC0000"/>
                </a:solidFill>
                <a:sym typeface="Symbol" pitchFamily="-84" charset="2"/>
              </a:rPr>
              <a:t>  </a:t>
            </a:r>
            <a:r>
              <a:rPr lang="en-US" sz="1800" dirty="0" err="1">
                <a:solidFill>
                  <a:srgbClr val="CC0000"/>
                </a:solidFill>
                <a:sym typeface="Symbol" pitchFamily="-84" charset="2"/>
              </a:rPr>
              <a:t>petaBytes</a:t>
            </a:r>
            <a:r>
              <a:rPr lang="en-US" sz="1800" dirty="0">
                <a:solidFill>
                  <a:srgbClr val="CC0000"/>
                </a:solidFill>
                <a:sym typeface="Symbol" pitchFamily="-84" charset="2"/>
              </a:rPr>
              <a:t> of data/year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239000" cy="904875"/>
          </a:xfrm>
        </p:spPr>
        <p:txBody>
          <a:bodyPr/>
          <a:lstStyle/>
          <a:p>
            <a:r>
              <a:rPr lang="en-GB" dirty="0"/>
              <a:t>From Collisions to Papers…</a:t>
            </a:r>
          </a:p>
        </p:txBody>
      </p:sp>
      <p:pic>
        <p:nvPicPr>
          <p:cNvPr id="4" name="Espace réservé du contenu 3" descr="Screen Shot 2014-08-27 at 2.42.59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72" y="1371600"/>
            <a:ext cx="8276455" cy="51054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12700"/>
            <a:ext cx="9182100" cy="6896100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62400" y="685800"/>
            <a:ext cx="5181600" cy="75485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reflection stA="50000" endPos="70000" dir="5400000" sy="-100000" algn="bl" rotWithShape="0"/>
                </a:effectLst>
                <a:latin typeface="Tahoma"/>
                <a:cs typeface="Tahoma"/>
              </a:rPr>
              <a:t>Outline Lecture I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038600" y="1676400"/>
            <a:ext cx="5105400" cy="521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</a:rPr>
              <a:t>  </a:t>
            </a:r>
            <a:r>
              <a:rPr lang="en-GB" sz="2600" dirty="0">
                <a:solidFill>
                  <a:schemeClr val="bg1"/>
                </a:solidFill>
              </a:rPr>
              <a:t>Introduction: Experimental</a:t>
            </a:r>
          </a:p>
          <a:p>
            <a:pPr>
              <a:spcBef>
                <a:spcPts val="200"/>
              </a:spcBef>
            </a:pPr>
            <a:r>
              <a:rPr lang="en-GB" sz="2600" dirty="0">
                <a:solidFill>
                  <a:schemeClr val="bg1"/>
                </a:solidFill>
              </a:rPr>
              <a:t>  Particle Physics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 The Large </a:t>
            </a:r>
            <a:r>
              <a:rPr lang="en-GB" sz="2600" dirty="0" err="1">
                <a:solidFill>
                  <a:schemeClr val="bg1"/>
                </a:solidFill>
              </a:rPr>
              <a:t>Hadron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Colider</a:t>
            </a:r>
            <a:endParaRPr lang="en-GB" sz="2600" dirty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 Experiments at the LHC</a:t>
            </a:r>
            <a:endParaRPr lang="en-GB" sz="2600" dirty="0">
              <a:solidFill>
                <a:srgbClr val="FFFF00"/>
              </a:solidFill>
            </a:endParaRP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 Experimental Challenges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 Experimental Objects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 Basics of experimental pp </a:t>
            </a:r>
          </a:p>
          <a:p>
            <a:pPr>
              <a:spcBef>
                <a:spcPts val="200"/>
              </a:spcBef>
            </a:pPr>
            <a:r>
              <a:rPr lang="en-GB" sz="2600" dirty="0">
                <a:solidFill>
                  <a:schemeClr val="bg1"/>
                </a:solidFill>
              </a:rPr>
              <a:t>  collisions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 Standard Model Measurements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 Summary</a:t>
            </a:r>
          </a:p>
          <a:p>
            <a:pPr>
              <a:spcBef>
                <a:spcPts val="200"/>
              </a:spcBef>
            </a:pPr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Image 9" descr="Screen shot 2010-05-02 at 7.5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3968143" cy="3276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6201" y="4953000"/>
            <a:ext cx="28979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Disclaimer:</a:t>
            </a:r>
          </a:p>
          <a:p>
            <a:r>
              <a:rPr lang="en-GB" dirty="0"/>
              <a:t>ATLAS &amp; CMS have very </a:t>
            </a:r>
          </a:p>
          <a:p>
            <a:r>
              <a:rPr lang="en-GB" dirty="0"/>
              <a:t>similar results</a:t>
            </a:r>
          </a:p>
          <a:p>
            <a:r>
              <a:rPr lang="en-GB" dirty="0"/>
              <a:t>Typically one chosen </a:t>
            </a:r>
          </a:p>
          <a:p>
            <a:r>
              <a:rPr lang="en-GB" dirty="0"/>
              <a:t>for illustration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9969" y="-76200"/>
            <a:ext cx="8651631" cy="8382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Event Filtering: the Trigger System</a:t>
            </a:r>
          </a:p>
        </p:txBody>
      </p:sp>
      <p:pic>
        <p:nvPicPr>
          <p:cNvPr id="109571" name="Picture 3" descr="pic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2819401"/>
            <a:ext cx="5051181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351692" y="1376363"/>
            <a:ext cx="8639907" cy="1200329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latin typeface="Arial" pitchFamily="-84" charset="0"/>
              </a:rPr>
              <a:t>Bunch crossing</a:t>
            </a:r>
            <a:r>
              <a:rPr lang="en-US" sz="2400" dirty="0">
                <a:solidFill>
                  <a:schemeClr val="tx1"/>
                </a:solidFill>
                <a:latin typeface="Arial" pitchFamily="-84" charset="0"/>
              </a:rPr>
              <a:t> rate is 40 MHz        Event size ~1 Mbyte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 pitchFamily="-84" charset="0"/>
              </a:rPr>
              <a:t>2007 technology (and budget) allows only to write a </a:t>
            </a:r>
            <a:r>
              <a:rPr lang="en-US" sz="2400" dirty="0">
                <a:latin typeface="Arial" pitchFamily="-84" charset="0"/>
              </a:rPr>
              <a:t>~</a:t>
            </a:r>
            <a:r>
              <a:rPr lang="en-US" sz="2400" dirty="0">
                <a:solidFill>
                  <a:schemeClr val="tx1"/>
                </a:solidFill>
                <a:latin typeface="Arial" pitchFamily="-84" charset="0"/>
              </a:rPr>
              <a:t>1 kHz 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 pitchFamily="-84" charset="0"/>
              </a:rPr>
              <a:t>of events to tape</a:t>
            </a:r>
          </a:p>
        </p:txBody>
      </p:sp>
      <p:sp>
        <p:nvSpPr>
          <p:cNvPr id="109573" name="Line 5"/>
          <p:cNvSpPr>
            <a:spLocks noChangeShapeType="1"/>
          </p:cNvSpPr>
          <p:nvPr/>
        </p:nvSpPr>
        <p:spPr bwMode="auto">
          <a:xfrm>
            <a:off x="2930769" y="2209800"/>
            <a:ext cx="1219200" cy="228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191000" y="2138363"/>
            <a:ext cx="48586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accent2"/>
                </a:solidFill>
                <a:latin typeface="Arial" pitchFamily="-84" charset="0"/>
              </a:rPr>
              <a:t>need a factor ~10</a:t>
            </a:r>
            <a:r>
              <a:rPr lang="en-US" sz="2400" b="1" baseline="30000" dirty="0">
                <a:solidFill>
                  <a:schemeClr val="accent2"/>
                </a:solidFill>
                <a:latin typeface="Arial" pitchFamily="-84" charset="0"/>
              </a:rPr>
              <a:t>5</a:t>
            </a:r>
            <a:r>
              <a:rPr lang="en-US" sz="2400" dirty="0">
                <a:solidFill>
                  <a:schemeClr val="accent2"/>
                </a:solidFill>
                <a:latin typeface="Arial" pitchFamily="-84" charset="0"/>
              </a:rPr>
              <a:t> online filtering!!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351693" y="5262563"/>
            <a:ext cx="8666555" cy="1200328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latin typeface="Arial" pitchFamily="-84" charset="0"/>
              </a:rPr>
              <a:t>The event trigger is one of the biggest challenges at the LHC</a:t>
            </a:r>
          </a:p>
          <a:p>
            <a:pPr eaLnBrk="0" hangingPunct="0"/>
            <a:r>
              <a:rPr lang="en-US" sz="2400" dirty="0" err="1">
                <a:latin typeface="Arial" pitchFamily="-84" charset="0"/>
                <a:sym typeface="Symbol" pitchFamily="-84" charset="2"/>
              </a:rPr>
              <a:t></a:t>
            </a:r>
            <a:r>
              <a:rPr lang="en-US" sz="2400" dirty="0">
                <a:latin typeface="Arial" pitchFamily="-84" charset="0"/>
                <a:sym typeface="Symbol" pitchFamily="-84" charset="2"/>
              </a:rPr>
              <a:t> </a:t>
            </a:r>
            <a:r>
              <a:rPr lang="en-US" sz="2400" dirty="0">
                <a:latin typeface="Arial" pitchFamily="-84" charset="0"/>
              </a:rPr>
              <a:t>Based on hard scattering signatures: jets, leptons, photons, </a:t>
            </a:r>
          </a:p>
          <a:p>
            <a:pPr eaLnBrk="0" hangingPunct="0"/>
            <a:r>
              <a:rPr lang="en-US" sz="2400" dirty="0">
                <a:latin typeface="Arial" pitchFamily="-84" charset="0"/>
              </a:rPr>
              <a:t>missing E</a:t>
            </a:r>
            <a:r>
              <a:rPr lang="en-US" sz="2400" baseline="-25000" dirty="0">
                <a:latin typeface="Arial" pitchFamily="-84" charset="0"/>
              </a:rPr>
              <a:t>T</a:t>
            </a:r>
            <a:r>
              <a:rPr lang="en-US" sz="2400" dirty="0">
                <a:latin typeface="Arial" pitchFamily="-84" charset="0"/>
              </a:rPr>
              <a:t>,…</a:t>
            </a:r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 flipV="1">
            <a:off x="5257800" y="3352800"/>
            <a:ext cx="762000" cy="22860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>
            <a:off x="5257800" y="3886200"/>
            <a:ext cx="762000" cy="22860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6330462" y="2976564"/>
            <a:ext cx="1920267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/>
              <a:t>lost forever!!</a:t>
            </a: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6308481" y="3779839"/>
            <a:ext cx="2595582" cy="83099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/>
              <a:t>written to disk for </a:t>
            </a:r>
          </a:p>
          <a:p>
            <a:pPr eaLnBrk="0" hangingPunct="0"/>
            <a:r>
              <a:rPr lang="en-US" sz="2400"/>
              <a:t>offline analysis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Grid-CDst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8285" y="175260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914400"/>
            <a:ext cx="5334000" cy="596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ct val="30000"/>
              </a:spcAft>
              <a:defRPr/>
            </a:pPr>
            <a:r>
              <a:rPr lang="en-GB" sz="2400" dirty="0">
                <a:solidFill>
                  <a:schemeClr val="bg1"/>
                </a:solidFill>
                <a:latin typeface="Optima"/>
                <a:ea typeface="ＭＳ Ｐゴシック" charset="-128"/>
                <a:cs typeface="ＭＳ Ｐゴシック" charset="-128"/>
                <a:sym typeface="Wingdings" charset="2"/>
              </a:rPr>
              <a:t>Experiments were anticipated to produce  about</a:t>
            </a:r>
            <a:r>
              <a:rPr lang="en-GB" sz="2400" b="1" dirty="0">
                <a:solidFill>
                  <a:schemeClr val="bg1"/>
                </a:solidFill>
                <a:latin typeface="Optima"/>
                <a:ea typeface="ＭＳ Ｐゴシック" charset="-128"/>
                <a:cs typeface="ＭＳ Ｐゴシック" charset="-128"/>
                <a:sym typeface="Wingdings" charset="2"/>
              </a:rPr>
              <a:t> 15 Million Gigabytes</a:t>
            </a:r>
            <a:r>
              <a:rPr lang="en-GB" sz="2400" dirty="0">
                <a:solidFill>
                  <a:schemeClr val="bg1"/>
                </a:solidFill>
                <a:latin typeface="Optima"/>
                <a:ea typeface="ＭＳ Ｐゴシック" charset="-128"/>
                <a:cs typeface="ＭＳ Ｐゴシック" charset="-128"/>
                <a:sym typeface="Wingdings" charset="2"/>
              </a:rPr>
              <a:t> of data each year (~</a:t>
            </a:r>
            <a:r>
              <a:rPr lang="en-GB" sz="2400" dirty="0">
                <a:solidFill>
                  <a:schemeClr val="bg1"/>
                </a:solidFill>
                <a:latin typeface="Optima"/>
                <a:ea typeface="ＭＳ Ｐゴシック" charset="-128"/>
                <a:cs typeface="ＭＳ Ｐゴシック" charset="-128"/>
              </a:rPr>
              <a:t>20 million CDs!)</a:t>
            </a:r>
          </a:p>
          <a:p>
            <a:pPr>
              <a:spcAft>
                <a:spcPct val="30000"/>
              </a:spcAft>
              <a:defRPr/>
            </a:pPr>
            <a:r>
              <a:rPr lang="en-GB" sz="2400" dirty="0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The total volume in </a:t>
            </a:r>
            <a:r>
              <a:rPr lang="en-GB" sz="2400" dirty="0" err="1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eg</a:t>
            </a:r>
            <a:r>
              <a:rPr lang="en-GB" sz="2400" dirty="0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 ATLAS is 5 billion detector events and several billion Monte Carlo events amounting to 100 Million  Gigabytes of data in 3 years</a:t>
            </a:r>
          </a:p>
          <a:p>
            <a:pPr>
              <a:spcAft>
                <a:spcPct val="30000"/>
              </a:spcAft>
              <a:defRPr/>
            </a:pPr>
            <a:r>
              <a:rPr lang="en-GB" sz="2400" dirty="0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LHC data analysis requires a computing power equivalent to </a:t>
            </a:r>
            <a:r>
              <a:rPr lang="en-GB" sz="2400" b="1" dirty="0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~100,000 of today's fastest PC processors</a:t>
            </a:r>
            <a:endParaRPr lang="en-US" sz="2400" dirty="0">
              <a:solidFill>
                <a:schemeClr val="bg1"/>
              </a:solidFill>
              <a:latin typeface="Optima Medium" pitchFamily="1" charset="0"/>
              <a:ea typeface="ＭＳ Ｐゴシック" charset="-128"/>
              <a:cs typeface="ＭＳ Ｐゴシック" charset="-128"/>
            </a:endParaRPr>
          </a:p>
          <a:p>
            <a:pPr>
              <a:spcAft>
                <a:spcPct val="30000"/>
              </a:spcAft>
              <a:defRPr/>
            </a:pPr>
            <a:r>
              <a:rPr lang="en-GB" sz="2400" dirty="0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=&gt; Requires many cooperating computer centres, as CERN can only provide ~20% of the capacity</a:t>
            </a:r>
          </a:p>
        </p:txBody>
      </p:sp>
      <p:sp>
        <p:nvSpPr>
          <p:cNvPr id="48138" name="ZoneTexte 7"/>
          <p:cNvSpPr txBox="1">
            <a:spLocks noChangeArrowheads="1"/>
          </p:cNvSpPr>
          <p:nvPr/>
        </p:nvSpPr>
        <p:spPr bwMode="auto">
          <a:xfrm>
            <a:off x="6208835" y="5791201"/>
            <a:ext cx="2723284" cy="49244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600" dirty="0">
                <a:solidFill>
                  <a:srgbClr val="FF0000"/>
                </a:solidFill>
                <a:latin typeface="Helvetica" charset="0"/>
              </a:rPr>
              <a:t>GRID </a:t>
            </a:r>
            <a:r>
              <a:rPr lang="fr-FR" sz="2600" dirty="0" err="1">
                <a:solidFill>
                  <a:srgbClr val="FF0000"/>
                </a:solidFill>
                <a:latin typeface="Helvetica" charset="0"/>
              </a:rPr>
              <a:t>Computing</a:t>
            </a:r>
            <a:endParaRPr lang="fr-FR" sz="26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48139" name="Flèche vers la droite 8"/>
          <p:cNvSpPr>
            <a:spLocks noChangeArrowheads="1"/>
          </p:cNvSpPr>
          <p:nvPr/>
        </p:nvSpPr>
        <p:spPr bwMode="auto">
          <a:xfrm>
            <a:off x="5627077" y="5638800"/>
            <a:ext cx="550985" cy="7953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476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11430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The LHC Data Challenges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252" y="-121182"/>
            <a:ext cx="8839348" cy="904875"/>
          </a:xfrm>
        </p:spPr>
        <p:txBody>
          <a:bodyPr/>
          <a:lstStyle/>
          <a:p>
            <a:r>
              <a:rPr lang="en-GB" dirty="0"/>
              <a:t>Detector Performance @ 13 </a:t>
            </a:r>
            <a:r>
              <a:rPr lang="en-GB" dirty="0" err="1"/>
              <a:t>TeV</a:t>
            </a:r>
            <a:endParaRPr lang="en-GB" dirty="0"/>
          </a:p>
        </p:txBody>
      </p:sp>
      <p:pic>
        <p:nvPicPr>
          <p:cNvPr id="9" name="Image 8" descr="Screen Shot 2016-08-26 at 18.32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51518"/>
            <a:ext cx="2317813" cy="24619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38200" y="838200"/>
            <a:ext cx="434408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Some examples from the Run-2 data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16800" y="755993"/>
            <a:ext cx="295965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CMS and ATLAS continue to </a:t>
            </a:r>
          </a:p>
          <a:p>
            <a:r>
              <a:rPr lang="en-GB" sz="1600" dirty="0">
                <a:solidFill>
                  <a:srgbClr val="FF0000"/>
                </a:solidFill>
              </a:rPr>
              <a:t>have an excellent performance</a:t>
            </a:r>
          </a:p>
        </p:txBody>
      </p:sp>
      <p:pic>
        <p:nvPicPr>
          <p:cNvPr id="14" name="Image 13" descr="Screen Shot 2017-09-02 at 16.11.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280185"/>
            <a:ext cx="4191000" cy="2796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1E380E-E477-BD4D-AD29-5FCC51169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414388"/>
            <a:ext cx="4174751" cy="2662684"/>
          </a:xfrm>
          <a:prstGeom prst="rect">
            <a:avLst/>
          </a:prstGeom>
        </p:spPr>
      </p:pic>
      <p:pic>
        <p:nvPicPr>
          <p:cNvPr id="12" name="Image 19" descr="Screen Shot 2015-08-29 at 12.27.00.png">
            <a:extLst>
              <a:ext uri="{FF2B5EF4-FFF2-40B4-BE49-F238E27FC236}">
                <a16:creationId xmlns:a16="http://schemas.microsoft.com/office/drawing/2014/main" id="{9FAB9966-BAEE-6B46-8498-273A0DD03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813" y="4051518"/>
            <a:ext cx="3406316" cy="2517713"/>
          </a:xfrm>
          <a:prstGeom prst="rect">
            <a:avLst/>
          </a:prstGeom>
        </p:spPr>
      </p:pic>
      <p:pic>
        <p:nvPicPr>
          <p:cNvPr id="15" name="Image 18" descr="Screen Shot 2015-08-29 at 12.26.49.png">
            <a:extLst>
              <a:ext uri="{FF2B5EF4-FFF2-40B4-BE49-F238E27FC236}">
                <a16:creationId xmlns:a16="http://schemas.microsoft.com/office/drawing/2014/main" id="{17D7B948-447D-DC40-A100-22D68914D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241" y="4051518"/>
            <a:ext cx="3462101" cy="25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0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/>
              <a:t>Global Event Reconstruction</a:t>
            </a:r>
          </a:p>
        </p:txBody>
      </p:sp>
      <p:pic>
        <p:nvPicPr>
          <p:cNvPr id="4" name="Espace réservé du contenu 3" descr="Screen Shot 2014-08-27 at 2.43.4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543" y="1295400"/>
            <a:ext cx="9318943" cy="5160914"/>
          </a:xfrm>
        </p:spPr>
      </p:pic>
      <p:sp>
        <p:nvSpPr>
          <p:cNvPr id="5" name="ZoneTexte 4"/>
          <p:cNvSpPr txBox="1"/>
          <p:nvPr/>
        </p:nvSpPr>
        <p:spPr>
          <a:xfrm>
            <a:off x="435823" y="838200"/>
            <a:ext cx="8250977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Using all information of the detector together for optimal measurement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558754" y="6019800"/>
            <a:ext cx="1975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Adapted in CMS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-152400"/>
            <a:ext cx="7239000" cy="904875"/>
          </a:xfrm>
        </p:spPr>
        <p:txBody>
          <a:bodyPr/>
          <a:lstStyle/>
          <a:p>
            <a:r>
              <a:rPr lang="en-GB" dirty="0"/>
              <a:t>B-quark Tagging</a:t>
            </a:r>
          </a:p>
        </p:txBody>
      </p:sp>
      <p:pic>
        <p:nvPicPr>
          <p:cNvPr id="4" name="Espace réservé du contenu 3" descr="Screen Shot 2014-08-26 at 4.52.5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196752"/>
            <a:ext cx="7651426" cy="5562600"/>
          </a:xfrm>
        </p:spPr>
      </p:pic>
      <p:sp>
        <p:nvSpPr>
          <p:cNvPr id="5" name="ZoneTexte 4"/>
          <p:cNvSpPr txBox="1"/>
          <p:nvPr/>
        </p:nvSpPr>
        <p:spPr>
          <a:xfrm>
            <a:off x="0" y="838200"/>
            <a:ext cx="931652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Generally: look for jets with displaced vertices (or leptons) from B-meson decays</a:t>
            </a:r>
          </a:p>
        </p:txBody>
      </p:sp>
      <p:pic>
        <p:nvPicPr>
          <p:cNvPr id="6" name="Image 5" descr="Screen Shot 2014-08-29 at 7.23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295400"/>
            <a:ext cx="2362200" cy="2578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87521-42BE-4A48-97A6-31C330598443}"/>
              </a:ext>
            </a:extLst>
          </p:cNvPr>
          <p:cNvSpPr txBox="1"/>
          <p:nvPr/>
        </p:nvSpPr>
        <p:spPr>
          <a:xfrm>
            <a:off x="539552" y="6309320"/>
            <a:ext cx="318548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New: Deep Learning NNs..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66675"/>
            <a:ext cx="7239000" cy="904875"/>
          </a:xfrm>
        </p:spPr>
        <p:txBody>
          <a:bodyPr/>
          <a:lstStyle/>
          <a:p>
            <a:r>
              <a:rPr lang="en-GB" dirty="0" err="1"/>
              <a:t>Tau</a:t>
            </a:r>
            <a:r>
              <a:rPr lang="en-GB" dirty="0"/>
              <a:t>-finding</a:t>
            </a:r>
          </a:p>
        </p:txBody>
      </p:sp>
      <p:pic>
        <p:nvPicPr>
          <p:cNvPr id="4" name="Espace réservé du contenu 3" descr="Screen Shot 2014-08-27 at 3.51.0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404074"/>
            <a:ext cx="8534400" cy="5040451"/>
          </a:xfrm>
        </p:spPr>
      </p:pic>
      <p:sp>
        <p:nvSpPr>
          <p:cNvPr id="5" name="ZoneTexte 4"/>
          <p:cNvSpPr txBox="1"/>
          <p:nvPr/>
        </p:nvSpPr>
        <p:spPr>
          <a:xfrm>
            <a:off x="228600" y="914400"/>
            <a:ext cx="616066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Hadronic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tau</a:t>
            </a:r>
            <a:r>
              <a:rPr lang="en-GB" dirty="0">
                <a:solidFill>
                  <a:srgbClr val="FF0000"/>
                </a:solidFill>
              </a:rPr>
              <a:t> decays are narrow low multiplicity ‘jets’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315200" y="3200400"/>
            <a:ext cx="91440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Tahoma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43400" y="1447800"/>
            <a:ext cx="4526900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All </a:t>
            </a:r>
            <a:r>
              <a:rPr lang="en-GB" sz="1600" b="1" dirty="0" err="1">
                <a:solidFill>
                  <a:srgbClr val="FF0000"/>
                </a:solidFill>
              </a:rPr>
              <a:t>di-tau</a:t>
            </a:r>
            <a:r>
              <a:rPr lang="en-GB" sz="1600" b="1" dirty="0">
                <a:solidFill>
                  <a:srgbClr val="FF0000"/>
                </a:solidFill>
              </a:rPr>
              <a:t> final states used in Higgs search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96E31-AD30-2A48-895D-7C2632A0E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509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EE699C-AC60-5A45-ACF2-EABC2D5EDBA4}"/>
              </a:ext>
            </a:extLst>
          </p:cNvPr>
          <p:cNvSpPr txBox="1"/>
          <p:nvPr/>
        </p:nvSpPr>
        <p:spPr>
          <a:xfrm>
            <a:off x="6228184" y="6053226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Pierini</a:t>
            </a:r>
            <a:r>
              <a:rPr lang="en-US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156477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18DB4-5A06-7445-920F-E8745F4D8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615"/>
            <a:ext cx="9144000" cy="6027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BA382A-8D35-294D-A0A5-3093A3678067}"/>
              </a:ext>
            </a:extLst>
          </p:cNvPr>
          <p:cNvSpPr txBox="1"/>
          <p:nvPr/>
        </p:nvSpPr>
        <p:spPr>
          <a:xfrm>
            <a:off x="5364088" y="5261138"/>
            <a:ext cx="3497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Programable Gate Array</a:t>
            </a:r>
          </a:p>
        </p:txBody>
      </p:sp>
    </p:spTree>
    <p:extLst>
      <p:ext uri="{BB962C8B-B14F-4D97-AF65-F5344CB8AC3E}">
        <p14:creationId xmlns:p14="http://schemas.microsoft.com/office/powerpoint/2010/main" val="1580470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E4E1D-5F29-824B-950D-AC2E4D0AF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192"/>
            <a:ext cx="9144000" cy="60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70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1" y="3352800"/>
            <a:ext cx="8206154" cy="762000"/>
          </a:xfrm>
        </p:spPr>
        <p:txBody>
          <a:bodyPr/>
          <a:lstStyle/>
          <a:p>
            <a:pPr eaLnBrk="1" hangingPunct="1"/>
            <a:r>
              <a:rPr lang="en-US" sz="4400" dirty="0">
                <a:latin typeface="Arial" charset="0"/>
              </a:rPr>
              <a:t>Other Experiments at the LHC</a:t>
            </a:r>
          </a:p>
        </p:txBody>
      </p:sp>
      <p:pic>
        <p:nvPicPr>
          <p:cNvPr id="79876" name="Picture 8" descr="alic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7839" y="4543426"/>
            <a:ext cx="14917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10" descr="lhcb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062" y="838201"/>
            <a:ext cx="118696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11" descr="moedal-ani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0646" y="4419600"/>
            <a:ext cx="14067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447800"/>
            <a:ext cx="716574" cy="1143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79881" name="Image 13" descr="Screen shot 2010-08-30 at 3.53.46 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31324" y="1676400"/>
            <a:ext cx="153279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2" name="Image 11" descr="Screen shot 2010-08-30 at 6.38.01 PM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90647" y="4265614"/>
            <a:ext cx="137013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2" descr="StarryNigh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0"/>
            <a:ext cx="101375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6331" y="228600"/>
            <a:ext cx="5715000" cy="3733800"/>
            <a:chOff x="288" y="288"/>
            <a:chExt cx="3600" cy="2352"/>
          </a:xfrm>
        </p:grpSpPr>
        <p:sp>
          <p:nvSpPr>
            <p:cNvPr id="24582" name="AutoShape 4"/>
            <p:cNvSpPr>
              <a:spLocks noChangeArrowheads="1"/>
            </p:cNvSpPr>
            <p:nvPr/>
          </p:nvSpPr>
          <p:spPr bwMode="auto">
            <a:xfrm>
              <a:off x="288" y="288"/>
              <a:ext cx="3600" cy="2352"/>
            </a:xfrm>
            <a:prstGeom prst="cloudCallout">
              <a:avLst>
                <a:gd name="adj1" fmla="val 59389"/>
                <a:gd name="adj2" fmla="val 32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583" name="Text Box 5"/>
            <p:cNvSpPr txBox="1">
              <a:spLocks noChangeArrowheads="1"/>
            </p:cNvSpPr>
            <p:nvPr/>
          </p:nvSpPr>
          <p:spPr bwMode="auto">
            <a:xfrm>
              <a:off x="478" y="960"/>
              <a:ext cx="3247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What is the world made of?</a:t>
              </a:r>
            </a:p>
            <a:p>
              <a:pPr algn="ctr" eaLnBrk="0" hangingPunct="0"/>
              <a:r>
                <a:rPr lang="en-US" sz="28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What holds the world together?</a:t>
              </a:r>
            </a:p>
            <a:p>
              <a:pPr algn="ctr" eaLnBrk="0" hangingPunct="0"/>
              <a:r>
                <a:rPr lang="en-US" sz="28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Where did we come from?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535436"/>
      </p:ext>
    </p:extLst>
  </p:cSld>
  <p:clrMapOvr>
    <a:masterClrMapping/>
  </p:clrMapOvr>
  <p:transition advTm="3475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Espace réservé du contenu 5" descr="Screen shot 2010-09-28 at 12.46.37 A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838200"/>
            <a:ext cx="7478725" cy="5410200"/>
          </a:xfrm>
        </p:spPr>
      </p:pic>
      <p:sp>
        <p:nvSpPr>
          <p:cNvPr id="45059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>
                <a:latin typeface="Comic Sans MS" pitchFamily="-84" charset="0"/>
              </a:rPr>
              <a:t>	</a:t>
            </a:r>
            <a:endParaRPr lang="fr-FR">
              <a:latin typeface="Comic Sans MS" pitchFamily="-8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514350"/>
          </a:xfrm>
        </p:spPr>
        <p:txBody>
          <a:bodyPr/>
          <a:lstStyle/>
          <a:p>
            <a:r>
              <a:rPr lang="en-US" sz="3600" dirty="0" err="1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LHCb</a:t>
            </a:r>
            <a:r>
              <a:rPr lang="en-US" sz="36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: Bottom and Charm Physics</a:t>
            </a:r>
            <a:endParaRPr lang="en-US" sz="3600" baseline="300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Picture 10" descr="lhcb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062" y="838201"/>
            <a:ext cx="118696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Screen Shot 2014-08-29 at 4.41.0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00600"/>
            <a:ext cx="2514600" cy="1805722"/>
          </a:xfrm>
          <a:prstGeom prst="rect">
            <a:avLst/>
          </a:prstGeom>
        </p:spPr>
      </p:pic>
      <p:pic>
        <p:nvPicPr>
          <p:cNvPr id="10" name="Image 9" descr="Screen Shot 2014-08-29 at 4.43.0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157909"/>
            <a:ext cx="2922493" cy="189009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Espace réservé du contenu 5" descr="Screen shot 2010-09-28 at 12.53.23 A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8200"/>
            <a:ext cx="7596554" cy="5816600"/>
          </a:xfrm>
        </p:spPr>
      </p:pic>
      <p:sp>
        <p:nvSpPr>
          <p:cNvPr id="44035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>
                <a:latin typeface="Comic Sans MS" pitchFamily="-84" charset="0"/>
              </a:rPr>
              <a:t>	</a:t>
            </a:r>
            <a:endParaRPr lang="fr-FR">
              <a:latin typeface="Comic Sans MS" pitchFamily="-84" charset="0"/>
            </a:endParaRP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514350"/>
          </a:xfrm>
        </p:spPr>
        <p:txBody>
          <a:bodyPr/>
          <a:lstStyle/>
          <a:p>
            <a:r>
              <a:rPr lang="en-US" sz="36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ALICE: Heavy Ion Physics at the LHC</a:t>
            </a:r>
            <a:endParaRPr lang="en-US" sz="3600" baseline="300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" name="Image 4" descr="Screen Shot 2014-08-29 at 4.52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948" y="2971801"/>
            <a:ext cx="4217052" cy="2819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904875"/>
          </a:xfrm>
        </p:spPr>
        <p:txBody>
          <a:bodyPr/>
          <a:lstStyle/>
          <a:p>
            <a:r>
              <a:rPr lang="en-US" sz="32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A Few Smaller Experiments: TOTEM &amp; </a:t>
            </a:r>
            <a:r>
              <a:rPr lang="en-US" sz="3200" dirty="0" err="1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LHCf</a:t>
            </a:r>
            <a:endParaRPr lang="en-US" sz="32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46084" name="Picture 3" descr="LHCf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7938" y="3984626"/>
            <a:ext cx="2633297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enespe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0123" y="3657600"/>
            <a:ext cx="242081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351693" y="3946525"/>
            <a:ext cx="3191223" cy="2554545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solidFill>
                  <a:srgbClr val="FF0000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LHCf:</a:t>
            </a:r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   measurement of 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photons and neutral pions 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in the very forward region 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of LHC</a:t>
            </a:r>
          </a:p>
          <a:p>
            <a:endParaRPr kumimoji="1" lang="en-US" altLang="ja-JP">
              <a:solidFill>
                <a:schemeClr val="accent2"/>
              </a:solidFill>
              <a:latin typeface="Arial" pitchFamily="-84" charset="0"/>
              <a:ea typeface="MS PGothic" pitchFamily="34" charset="-128"/>
              <a:cs typeface="MS PGothic" pitchFamily="34" charset="-128"/>
            </a:endParaRP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Add a EM calorimeter at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140 m from the Interaction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Point (of ATLAS</a:t>
            </a:r>
            <a:r>
              <a:rPr kumimoji="1" lang="en-US" altLang="ja-JP">
                <a:solidFill>
                  <a:schemeClr val="accent2"/>
                </a:solidFill>
                <a:ea typeface="MS PGothic" pitchFamily="34" charset="-128"/>
                <a:cs typeface="MS PGothic" pitchFamily="34" charset="-128"/>
              </a:rPr>
              <a:t>)</a:t>
            </a:r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4608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562707" y="2387600"/>
          <a:ext cx="587326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75" name="Photo Editor Photo" r:id="rId6" imgW="11069595" imgH="1943371" progId="">
                  <p:embed/>
                </p:oleObj>
              </mc:Choice>
              <mc:Fallback>
                <p:oleObj name="Photo Editor Photo" r:id="rId6" imgW="11069595" imgH="194337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707" y="2387600"/>
                        <a:ext cx="5873262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195754" y="838200"/>
            <a:ext cx="5072372" cy="1631216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-84" charset="0"/>
              </a:rPr>
              <a:t>TOTEM</a:t>
            </a:r>
            <a:r>
              <a:rPr lang="en-US" dirty="0">
                <a:latin typeface="Arial" pitchFamily="-84" charset="0"/>
              </a:rPr>
              <a:t>: measuring the total, elastic and </a:t>
            </a:r>
          </a:p>
          <a:p>
            <a:r>
              <a:rPr lang="en-US" dirty="0">
                <a:latin typeface="Arial" pitchFamily="-84" charset="0"/>
              </a:rPr>
              <a:t>diffractive cross sections</a:t>
            </a:r>
          </a:p>
          <a:p>
            <a:r>
              <a:rPr lang="en-US" dirty="0">
                <a:latin typeface="Arial" pitchFamily="-84" charset="0"/>
              </a:rPr>
              <a:t>Add Roman Pots (and inelastic telescope)</a:t>
            </a:r>
          </a:p>
          <a:p>
            <a:r>
              <a:rPr lang="en-US" dirty="0">
                <a:latin typeface="Arial" pitchFamily="-84" charset="0"/>
              </a:rPr>
              <a:t>to CMS interaction regions (200 m from IP)</a:t>
            </a:r>
          </a:p>
          <a:p>
            <a:r>
              <a:rPr lang="en-US" dirty="0">
                <a:latin typeface="Arial" pitchFamily="-84" charset="0"/>
              </a:rPr>
              <a:t>Recently: common runs with CMS</a:t>
            </a:r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6682154" y="1443038"/>
            <a:ext cx="2321169" cy="20621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rcRect/>
              <a:stretch>
                <a:fillRect/>
              </a:stretch>
            </p:blipFill>
          </mc:Choice>
          <mc:Fallback>
            <p:blipFill>
              <a:blip r:embed="rId11"/>
              <a:srcRect/>
              <a:stretch>
                <a:fillRect/>
              </a:stretch>
            </p:blipFill>
          </mc:Fallback>
        </mc:AlternateContent>
        <p:spPr bwMode="auto">
          <a:xfrm rot="5400000">
            <a:off x="7316361" y="1774886"/>
            <a:ext cx="388938" cy="95396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0677" y="838200"/>
            <a:ext cx="716574" cy="1143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7666892" y="4343401"/>
            <a:ext cx="1651714" cy="584776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Connection with</a:t>
            </a:r>
          </a:p>
          <a:p>
            <a:r>
              <a:rPr lang="en-US" sz="1600"/>
              <a:t>cosmic rays</a:t>
            </a:r>
          </a:p>
        </p:txBody>
      </p:sp>
      <p:sp>
        <p:nvSpPr>
          <p:cNvPr id="46092" name="ZoneTexte 12"/>
          <p:cNvSpPr txBox="1">
            <a:spLocks noChangeArrowheads="1"/>
          </p:cNvSpPr>
          <p:nvPr/>
        </p:nvSpPr>
        <p:spPr bwMode="auto">
          <a:xfrm>
            <a:off x="6487257" y="762000"/>
            <a:ext cx="2275743" cy="584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solidFill>
                  <a:schemeClr val="tx2"/>
                </a:solidFill>
              </a:rPr>
              <a:t>TOTal</a:t>
            </a:r>
            <a:r>
              <a:rPr lang="fr-FR" sz="1600" dirty="0">
                <a:solidFill>
                  <a:schemeClr val="tx2"/>
                </a:solidFill>
              </a:rPr>
              <a:t> and </a:t>
            </a:r>
            <a:r>
              <a:rPr lang="fr-FR" sz="1600" dirty="0" err="1">
                <a:solidFill>
                  <a:schemeClr val="tx2"/>
                </a:solidFill>
              </a:rPr>
              <a:t>Elastic</a:t>
            </a:r>
            <a:r>
              <a:rPr lang="fr-FR" sz="1600" dirty="0">
                <a:solidFill>
                  <a:schemeClr val="tx2"/>
                </a:solidFill>
              </a:rPr>
              <a:t> cross </a:t>
            </a:r>
          </a:p>
          <a:p>
            <a:r>
              <a:rPr lang="fr-FR" sz="1600" dirty="0">
                <a:solidFill>
                  <a:schemeClr val="tx2"/>
                </a:solidFill>
              </a:rPr>
              <a:t>section </a:t>
            </a:r>
            <a:r>
              <a:rPr lang="fr-FR" sz="1600" dirty="0" err="1">
                <a:solidFill>
                  <a:schemeClr val="tx2"/>
                </a:solidFill>
              </a:rPr>
              <a:t>Measurement</a:t>
            </a:r>
            <a:endParaRPr lang="fr-FR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 sz="3200" dirty="0" err="1">
                <a:latin typeface="Arial" charset="0"/>
              </a:rPr>
              <a:t>MoEDAL</a:t>
            </a:r>
            <a:r>
              <a:rPr lang="en-US" sz="3200" dirty="0">
                <a:latin typeface="Arial" charset="0"/>
              </a:rPr>
              <a:t>: </a:t>
            </a:r>
            <a:r>
              <a:rPr lang="en-US" sz="2600" dirty="0">
                <a:latin typeface="Arial" charset="0"/>
              </a:rPr>
              <a:t>Monopole and Exotics Detector at the LHC</a:t>
            </a:r>
          </a:p>
        </p:txBody>
      </p:sp>
      <p:pic>
        <p:nvPicPr>
          <p:cNvPr id="39939" name="Picture 4" descr="Picture 23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419600"/>
            <a:ext cx="320919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 descr="Picture 23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435225"/>
            <a:ext cx="2602523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228600" y="1962090"/>
            <a:ext cx="2580153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Monopole production</a:t>
            </a:r>
          </a:p>
        </p:txBody>
      </p:sp>
      <p:pic>
        <p:nvPicPr>
          <p:cNvPr id="39943" name="Picture 11" descr="moedal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438400"/>
            <a:ext cx="268165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12"/>
          <p:cNvSpPr txBox="1">
            <a:spLocks noChangeArrowheads="1"/>
          </p:cNvSpPr>
          <p:nvPr/>
        </p:nvSpPr>
        <p:spPr bwMode="auto">
          <a:xfrm>
            <a:off x="3810000" y="6150114"/>
            <a:ext cx="4138573" cy="707886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Remove the sheets after some </a:t>
            </a:r>
          </a:p>
          <a:p>
            <a:r>
              <a:rPr lang="en-US">
                <a:latin typeface="Arial" charset="0"/>
              </a:rPr>
              <a:t>running time and inspect for ‘holes’</a:t>
            </a:r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211016" y="838200"/>
            <a:ext cx="5444394" cy="1015663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Heavy particles which carry “magnetic charge”</a:t>
            </a:r>
          </a:p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Could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eg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explain why particles have “integer </a:t>
            </a:r>
          </a:p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electric charge”</a:t>
            </a:r>
          </a:p>
        </p:txBody>
      </p:sp>
      <p:pic>
        <p:nvPicPr>
          <p:cNvPr id="10" name="Image 9" descr="Screen shot 2012-09-19 at 12.39.5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838200"/>
            <a:ext cx="3392194" cy="2583136"/>
          </a:xfrm>
          <a:prstGeom prst="rect">
            <a:avLst/>
          </a:prstGeom>
        </p:spPr>
      </p:pic>
      <p:pic>
        <p:nvPicPr>
          <p:cNvPr id="11" name="Image 10" descr="Screen Shot 2015-09-02 at 08.12.3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862" y="3473450"/>
            <a:ext cx="1993138" cy="2622550"/>
          </a:xfrm>
          <a:prstGeom prst="rect">
            <a:avLst/>
          </a:prstGeom>
        </p:spPr>
      </p:pic>
      <p:pic>
        <p:nvPicPr>
          <p:cNvPr id="12" name="Image 11" descr="Screen Shot 2015-09-02 at 08.12.4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6547" y="4330700"/>
            <a:ext cx="2366253" cy="17653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>
                <a:latin typeface="Comic Sans MS" pitchFamily="-84" charset="0"/>
              </a:rPr>
              <a:t>	</a:t>
            </a:r>
            <a:endParaRPr lang="fr-FR">
              <a:latin typeface="Comic Sans MS" pitchFamily="-84" charset="0"/>
            </a:endParaRPr>
          </a:p>
        </p:txBody>
      </p:sp>
      <p:sp>
        <p:nvSpPr>
          <p:cNvPr id="126980" name="Rectangle 2"/>
          <p:cNvSpPr>
            <a:spLocks noGrp="1" noChangeArrowheads="1"/>
          </p:cNvSpPr>
          <p:nvPr>
            <p:ph type="title"/>
          </p:nvPr>
        </p:nvSpPr>
        <p:spPr>
          <a:xfrm>
            <a:off x="703385" y="152400"/>
            <a:ext cx="7737231" cy="514350"/>
          </a:xfrm>
        </p:spPr>
        <p:txBody>
          <a:bodyPr/>
          <a:lstStyle/>
          <a:p>
            <a:pPr eaLnBrk="1" hangingPunct="1"/>
            <a:r>
              <a:rPr lang="en-US" sz="300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The LHC Detectors are Major Challenges</a:t>
            </a:r>
            <a:r>
              <a:rPr lang="en-US" sz="280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pic>
        <p:nvPicPr>
          <p:cNvPr id="126981" name="Picture 3" descr="ide_pix_1206_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38" y="4519613"/>
            <a:ext cx="2883877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2" name="Picture 4" descr="0610026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4554" y="4538664"/>
            <a:ext cx="2883877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3" name="Picture 5" descr="triv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8431" y="4572000"/>
            <a:ext cx="3472962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7686" name="Text Box 6"/>
          <p:cNvSpPr txBox="1">
            <a:spLocks noChangeArrowheads="1"/>
          </p:cNvSpPr>
          <p:nvPr/>
        </p:nvSpPr>
        <p:spPr bwMode="auto">
          <a:xfrm>
            <a:off x="281354" y="874714"/>
            <a:ext cx="8955584" cy="3139321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0000CC"/>
                </a:solidFill>
                <a:sym typeface="Symbol" pitchFamily="-84" charset="2"/>
              </a:rPr>
              <a:t></a:t>
            </a:r>
            <a:r>
              <a:rPr lang="en-US" dirty="0">
                <a:solidFill>
                  <a:srgbClr val="0000CC"/>
                </a:solidFill>
                <a:sym typeface="Symbol" pitchFamily="-84" charset="2"/>
              </a:rPr>
              <a:t> </a:t>
            </a:r>
            <a:r>
              <a:rPr lang="en-US" sz="2200" dirty="0">
                <a:solidFill>
                  <a:srgbClr val="0000CC"/>
                </a:solidFill>
                <a:latin typeface="Arial" pitchFamily="-84" charset="0"/>
              </a:rPr>
              <a:t>CMS/ATLAS detectors have about 100 million read-out channels </a:t>
            </a:r>
          </a:p>
          <a:p>
            <a:r>
              <a:rPr lang="en-US" sz="2200" dirty="0">
                <a:solidFill>
                  <a:srgbClr val="0000CC"/>
                </a:solidFill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 dirty="0">
                <a:solidFill>
                  <a:srgbClr val="0000CC"/>
                </a:solidFill>
                <a:latin typeface="Arial" pitchFamily="-84" charset="0"/>
              </a:rPr>
              <a:t> Collisions in the detectors happen every 25 nanoseconds</a:t>
            </a:r>
          </a:p>
          <a:p>
            <a:r>
              <a:rPr lang="en-US" sz="2200" dirty="0">
                <a:solidFill>
                  <a:srgbClr val="0000CC"/>
                </a:solidFill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 dirty="0">
                <a:solidFill>
                  <a:srgbClr val="0000CC"/>
                </a:solidFill>
                <a:latin typeface="Arial" pitchFamily="-84" charset="0"/>
              </a:rPr>
              <a:t> ATLAS uses over 3000 km of cables in the experiment</a:t>
            </a:r>
          </a:p>
          <a:p>
            <a:pPr>
              <a:buFont typeface="Symbol" pitchFamily="-84" charset="2"/>
              <a:buNone/>
            </a:pPr>
            <a:r>
              <a:rPr lang="en-US" sz="2200" dirty="0">
                <a:solidFill>
                  <a:schemeClr val="accent2"/>
                </a:solidFill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 dirty="0">
                <a:solidFill>
                  <a:schemeClr val="accent2"/>
                </a:solidFill>
                <a:latin typeface="Arial" pitchFamily="-84" charset="0"/>
              </a:rPr>
              <a:t> </a:t>
            </a:r>
            <a:r>
              <a:rPr lang="en-US" sz="2200" dirty="0">
                <a:latin typeface="Arial" pitchFamily="-84" charset="0"/>
              </a:rPr>
              <a:t>The data volume recorded at the front-end in CMS  is 1 TB/second </a:t>
            </a:r>
          </a:p>
          <a:p>
            <a:pPr>
              <a:buFont typeface="Symbol" pitchFamily="-84" charset="2"/>
              <a:buNone/>
            </a:pPr>
            <a:r>
              <a:rPr lang="en-US" sz="2200" dirty="0">
                <a:latin typeface="Arial" pitchFamily="-84" charset="0"/>
              </a:rPr>
              <a:t>   equivalent to the world wide communication network traffic (2007)</a:t>
            </a:r>
          </a:p>
          <a:p>
            <a:r>
              <a:rPr lang="en-US" sz="2200" dirty="0">
                <a:solidFill>
                  <a:srgbClr val="0000CC"/>
                </a:solidFill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 dirty="0">
                <a:solidFill>
                  <a:srgbClr val="0000CC"/>
                </a:solidFill>
                <a:latin typeface="Arial" pitchFamily="-84" charset="0"/>
              </a:rPr>
              <a:t> 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</a:rPr>
              <a:t>Data recorded during the 10-20 years of LHC life will be about all the</a:t>
            </a:r>
          </a:p>
          <a:p>
            <a:r>
              <a:rPr lang="en-US" sz="2200" dirty="0">
                <a:solidFill>
                  <a:srgbClr val="CC0000"/>
                </a:solidFill>
                <a:latin typeface="Arial" pitchFamily="-84" charset="0"/>
              </a:rPr>
              <a:t>  words spoken by mankind since its appearance on earth</a:t>
            </a:r>
          </a:p>
          <a:p>
            <a:pPr>
              <a:buFont typeface="Symbol" pitchFamily="-84" charset="2"/>
              <a:buNone/>
            </a:pPr>
            <a:r>
              <a:rPr lang="en-GB" sz="2200" dirty="0">
                <a:latin typeface="Arial" pitchFamily="-84" charset="0"/>
                <a:sym typeface="Symbol" pitchFamily="-84" charset="2"/>
              </a:rPr>
              <a:t></a:t>
            </a:r>
            <a:r>
              <a:rPr lang="en-GB" sz="2200" dirty="0">
                <a:latin typeface="Arial" pitchFamily="-84" charset="0"/>
              </a:rPr>
              <a:t> A worry for the detectors: the kinetic energy of the beam is that of</a:t>
            </a:r>
            <a:r>
              <a:rPr lang="en-GB" sz="2200" dirty="0">
                <a:solidFill>
                  <a:srgbClr val="CC0000"/>
                </a:solidFill>
                <a:latin typeface="Arial" pitchFamily="-84" charset="0"/>
              </a:rPr>
              <a:t> </a:t>
            </a:r>
          </a:p>
          <a:p>
            <a:pPr>
              <a:buFont typeface="Symbol" pitchFamily="-84" charset="2"/>
              <a:buNone/>
            </a:pPr>
            <a:r>
              <a:rPr lang="en-GB" sz="2200" dirty="0">
                <a:solidFill>
                  <a:srgbClr val="CC0000"/>
                </a:solidFill>
                <a:latin typeface="Arial" pitchFamily="-84" charset="0"/>
              </a:rPr>
              <a:t>  </a:t>
            </a:r>
            <a:r>
              <a:rPr lang="en-GB" sz="2200" dirty="0">
                <a:latin typeface="Arial" pitchFamily="-84" charset="0"/>
              </a:rPr>
              <a:t>a small aircraft carrier of </a:t>
            </a:r>
            <a:r>
              <a:rPr lang="en-GB" sz="2200" dirty="0">
                <a:solidFill>
                  <a:srgbClr val="CC0000"/>
                </a:solidFill>
                <a:latin typeface="Arial" pitchFamily="-84" charset="0"/>
              </a:rPr>
              <a:t>10</a:t>
            </a:r>
            <a:r>
              <a:rPr lang="en-GB" sz="2200" b="1" baseline="30000" dirty="0">
                <a:solidFill>
                  <a:srgbClr val="CC0000"/>
                </a:solidFill>
                <a:latin typeface="Arial" pitchFamily="-84" charset="0"/>
              </a:rPr>
              <a:t>4</a:t>
            </a:r>
            <a:r>
              <a:rPr lang="en-GB" sz="2200" dirty="0">
                <a:latin typeface="Arial" pitchFamily="-84" charset="0"/>
              </a:rPr>
              <a:t> tons going </a:t>
            </a:r>
            <a:r>
              <a:rPr lang="en-GB" sz="2200" dirty="0">
                <a:solidFill>
                  <a:srgbClr val="CC0000"/>
                </a:solidFill>
                <a:latin typeface="Arial" pitchFamily="-84" charset="0"/>
              </a:rPr>
              <a:t>20</a:t>
            </a:r>
            <a:r>
              <a:rPr lang="en-GB" sz="2200" dirty="0">
                <a:latin typeface="Arial" pitchFamily="-84" charset="0"/>
              </a:rPr>
              <a:t> miles/ hour</a:t>
            </a:r>
            <a:endParaRPr lang="en-US" sz="2200" dirty="0">
              <a:solidFill>
                <a:srgbClr val="0000CC"/>
              </a:solidFill>
              <a:latin typeface="Arial" pitchFamily="-84" charset="0"/>
            </a:endParaRPr>
          </a:p>
        </p:txBody>
      </p:sp>
      <p:sp>
        <p:nvSpPr>
          <p:cNvPr id="126985" name="Text Box 7"/>
          <p:cNvSpPr txBox="1">
            <a:spLocks noChangeArrowheads="1"/>
          </p:cNvSpPr>
          <p:nvPr/>
        </p:nvSpPr>
        <p:spPr bwMode="auto">
          <a:xfrm>
            <a:off x="126024" y="6378576"/>
            <a:ext cx="2595582" cy="40011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pitchFamily="-84" charset="0"/>
              </a:rPr>
              <a:t>ATLAS pixel detector</a:t>
            </a:r>
          </a:p>
        </p:txBody>
      </p:sp>
      <p:sp>
        <p:nvSpPr>
          <p:cNvPr id="126986" name="Text Box 8"/>
          <p:cNvSpPr txBox="1">
            <a:spLocks noChangeArrowheads="1"/>
          </p:cNvSpPr>
          <p:nvPr/>
        </p:nvSpPr>
        <p:spPr bwMode="auto">
          <a:xfrm>
            <a:off x="3080239" y="6378576"/>
            <a:ext cx="2403222" cy="40011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pitchFamily="-84" charset="0"/>
              </a:rPr>
              <a:t>CMS silicon tracker</a:t>
            </a:r>
          </a:p>
        </p:txBody>
      </p:sp>
      <p:sp>
        <p:nvSpPr>
          <p:cNvPr id="126987" name="Text Box 9"/>
          <p:cNvSpPr txBox="1">
            <a:spLocks noChangeArrowheads="1"/>
          </p:cNvSpPr>
          <p:nvPr/>
        </p:nvSpPr>
        <p:spPr bwMode="auto">
          <a:xfrm>
            <a:off x="3009900" y="4430714"/>
            <a:ext cx="2211504" cy="40011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pitchFamily="-84" charset="0"/>
              </a:rPr>
              <a:t>&gt;200 m</a:t>
            </a:r>
            <a:r>
              <a:rPr lang="en-US" b="1" baseline="30000">
                <a:solidFill>
                  <a:srgbClr val="0000CC"/>
                </a:solidFill>
                <a:latin typeface="Arial" pitchFamily="-84" charset="0"/>
              </a:rPr>
              <a:t>2</a:t>
            </a:r>
            <a:r>
              <a:rPr lang="en-US">
                <a:solidFill>
                  <a:srgbClr val="0000CC"/>
                </a:solidFill>
                <a:latin typeface="Arial" pitchFamily="-84" charset="0"/>
              </a:rPr>
              <a:t> of silicon</a:t>
            </a:r>
          </a:p>
        </p:txBody>
      </p:sp>
      <p:sp>
        <p:nvSpPr>
          <p:cNvPr id="126988" name="Rectangle 10"/>
          <p:cNvSpPr>
            <a:spLocks noChangeArrowheads="1"/>
          </p:cNvSpPr>
          <p:nvPr/>
        </p:nvSpPr>
        <p:spPr bwMode="auto">
          <a:xfrm>
            <a:off x="6049108" y="6096000"/>
            <a:ext cx="492369" cy="228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6989" name="Rectangle 11"/>
          <p:cNvSpPr>
            <a:spLocks noChangeArrowheads="1"/>
          </p:cNvSpPr>
          <p:nvPr/>
        </p:nvSpPr>
        <p:spPr bwMode="auto">
          <a:xfrm>
            <a:off x="6049108" y="5638800"/>
            <a:ext cx="984738" cy="304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7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7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76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7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76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76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676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676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76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6200"/>
            <a:ext cx="7737231" cy="6858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Summary</a:t>
            </a:r>
            <a:r>
              <a:rPr lang="en-US" sz="400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: Challenges@ LHC</a:t>
            </a:r>
            <a:endParaRPr lang="en-US" sz="40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646" y="764704"/>
            <a:ext cx="8311662" cy="5029200"/>
          </a:xfrm>
          <a:solidFill>
            <a:srgbClr val="FFFF66"/>
          </a:solidFill>
        </p:spPr>
        <p:txBody>
          <a:bodyPr/>
          <a:lstStyle/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High event rate and pile-up </a:t>
            </a:r>
          </a:p>
          <a:p>
            <a:pPr lvl="1" eaLnBrk="1" hangingPunct="1"/>
            <a:r>
              <a:rPr lang="en-US" sz="2300" dirty="0">
                <a:solidFill>
                  <a:srgbClr val="000099"/>
                </a:solidFill>
                <a:latin typeface="Arial" pitchFamily="-84" charset="0"/>
              </a:rPr>
              <a:t>High granularity: typically 10x more channels compared to detectors before the LHC</a:t>
            </a:r>
          </a:p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Timing/synchronization of 10</a:t>
            </a:r>
            <a:r>
              <a:rPr lang="en-US" sz="2300" baseline="300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8</a:t>
            </a:r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channels is non trivial</a:t>
            </a:r>
          </a:p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Event size (&gt; 1 </a:t>
            </a:r>
            <a:r>
              <a:rPr lang="en-US" sz="2300" dirty="0" err="1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Mbyte</a:t>
            </a:r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)/Computing  </a:t>
            </a:r>
          </a:p>
          <a:p>
            <a:pPr lvl="1" eaLnBrk="1" hangingPunct="1"/>
            <a:r>
              <a:rPr lang="en-US" sz="2300" dirty="0">
                <a:solidFill>
                  <a:srgbClr val="000099"/>
                </a:solidFill>
                <a:latin typeface="Arial" pitchFamily="-84" charset="0"/>
              </a:rPr>
              <a:t>Limit event rate to a few 100 Hz, use the Grid</a:t>
            </a:r>
          </a:p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Trigger  reduce event rate from 40MHz to a few 100 Hz</a:t>
            </a:r>
            <a:endParaRPr lang="en-US" sz="2300" dirty="0">
              <a:solidFill>
                <a:srgbClr val="000099"/>
              </a:solidFill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lvl="1" eaLnBrk="1" hangingPunct="1"/>
            <a:r>
              <a:rPr lang="en-US" sz="2300" dirty="0">
                <a:solidFill>
                  <a:srgbClr val="000099"/>
                </a:solidFill>
                <a:latin typeface="Arial" pitchFamily="-84" charset="0"/>
              </a:rPr>
              <a:t>Multi-layered trigger system and pipelined electronics</a:t>
            </a:r>
          </a:p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Detectors need excellent </a:t>
            </a:r>
            <a:r>
              <a:rPr lang="en-US" sz="2300" dirty="0" err="1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hermeticity</a:t>
            </a:r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(missing E</a:t>
            </a:r>
            <a:r>
              <a:rPr lang="en-US" sz="2300" baseline="-250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</a:t>
            </a:r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), lepton identification, B &amp; </a:t>
            </a:r>
            <a:r>
              <a:rPr lang="en-US" sz="2300" dirty="0" err="1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Tau</a:t>
            </a:r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identification, jet measurements…</a:t>
            </a:r>
          </a:p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Detectors must be radiation hard and reliable                      for ~ 10-20 years…</a:t>
            </a:r>
            <a:endParaRPr lang="en-US" sz="2300" dirty="0">
              <a:solidFill>
                <a:srgbClr val="000099"/>
              </a:solidFill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3138" y="6096000"/>
            <a:ext cx="6450292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We have these detectors: </a:t>
            </a:r>
            <a:r>
              <a:rPr lang="en-GB" sz="2400" dirty="0">
                <a:solidFill>
                  <a:srgbClr val="0000FF"/>
                </a:solidFill>
              </a:rPr>
              <a:t>Let’s look at physics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814C7-2DEC-1E40-85AC-4C6D4BB9C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4825550"/>
            <a:ext cx="1815241" cy="1936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354" y="19050"/>
            <a:ext cx="8581292" cy="51435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pp-Collisions : Complications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962400"/>
            <a:ext cx="4267200" cy="243840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5627077" y="762000"/>
            <a:ext cx="2743200" cy="27368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5754" y="762000"/>
            <a:ext cx="344658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AutoShape 7"/>
          <p:cNvSpPr>
            <a:spLocks noChangeArrowheads="1"/>
          </p:cNvSpPr>
          <p:nvPr/>
        </p:nvSpPr>
        <p:spPr bwMode="auto">
          <a:xfrm>
            <a:off x="4712676" y="2057401"/>
            <a:ext cx="926123" cy="794802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00FF"/>
          </a:solidFill>
          <a:ln w="476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211015" y="838200"/>
            <a:ext cx="2744962" cy="400110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Protons have structure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7455877" y="931863"/>
            <a:ext cx="1562247" cy="707886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Parton</a:t>
            </a:r>
          </a:p>
          <a:p>
            <a:r>
              <a:rPr lang="en-US"/>
              <a:t>distributions</a:t>
            </a: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126023" y="3598864"/>
            <a:ext cx="2108269" cy="400110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Underlying event</a:t>
            </a:r>
          </a:p>
        </p:txBody>
      </p:sp>
      <p:pic>
        <p:nvPicPr>
          <p:cNvPr id="13" name="Picture 2" descr="Untitled.png"/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419600"/>
            <a:ext cx="5967896" cy="2010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4315692" y="6443246"/>
            <a:ext cx="4904508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effectLst/>
                <a:latin typeface="Arial"/>
                <a:sym typeface="Wingdings"/>
              </a:rPr>
              <a:t>Z </a:t>
            </a:r>
            <a:r>
              <a:rPr lang="en-US" dirty="0" err="1">
                <a:effectLst/>
                <a:latin typeface="Arial"/>
                <a:ea typeface="Lucida Grande"/>
                <a:cs typeface="Lucida Grande"/>
                <a:sym typeface="Wingdings"/>
              </a:rPr>
              <a:t>μμ</a:t>
            </a:r>
            <a:r>
              <a:rPr lang="en-US" dirty="0">
                <a:effectLst/>
                <a:latin typeface="Arial"/>
                <a:sym typeface="Wingdings"/>
              </a:rPr>
              <a:t> event with </a:t>
            </a:r>
            <a:r>
              <a:rPr lang="en-US" dirty="0">
                <a:latin typeface="Arial"/>
                <a:sym typeface="Wingdings"/>
              </a:rPr>
              <a:t>~20</a:t>
            </a:r>
            <a:r>
              <a:rPr lang="en-US" dirty="0">
                <a:effectLst/>
                <a:latin typeface="Arial"/>
                <a:sym typeface="Wingdings"/>
              </a:rPr>
              <a:t> reconstructed vertices (2012)</a:t>
            </a:r>
          </a:p>
        </p:txBody>
      </p:sp>
      <p:pic>
        <p:nvPicPr>
          <p:cNvPr id="15" name="Image 14" descr="Screen Shot 2014-08-27 at 5.49.20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800" y="3352800"/>
            <a:ext cx="2743200" cy="483886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572000" y="3940314"/>
            <a:ext cx="4849469" cy="707886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Pile-up: approximate 40 collisions per </a:t>
            </a:r>
          </a:p>
          <a:p>
            <a:r>
              <a:rPr lang="en-US" dirty="0"/>
              <a:t>bunch crossing in 2018 (more in future)  </a:t>
            </a:r>
          </a:p>
        </p:txBody>
      </p:sp>
    </p:spTree>
    <p:extLst>
      <p:ext uri="{BB962C8B-B14F-4D97-AF65-F5344CB8AC3E}">
        <p14:creationId xmlns:p14="http://schemas.microsoft.com/office/powerpoint/2010/main" val="383803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91600" cy="762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Proton-proton collisions and </a:t>
            </a:r>
            <a:r>
              <a:rPr lang="en-US" sz="4000" dirty="0" err="1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PDFs</a:t>
            </a:r>
            <a:endParaRPr lang="en-US" sz="40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23950"/>
            <a:ext cx="7772400" cy="53530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buFontTx/>
              <a:buNone/>
            </a:pPr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65540" name="Picture 4" descr="F2vsQ2-pre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0316" y="3276600"/>
            <a:ext cx="2130669" cy="3429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5541" name="Picture 5" descr="PDF-pre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0646" y="1524000"/>
            <a:ext cx="2110154" cy="2286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/>
          <a:srcRect l="1846" t="10188" r="51421" b="15131"/>
          <a:stretch>
            <a:fillRect/>
          </a:stretch>
        </p:blipFill>
        <p:spPr bwMode="auto">
          <a:xfrm>
            <a:off x="6537081" y="2438401"/>
            <a:ext cx="253658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AutoShape 7"/>
          <p:cNvSpPr>
            <a:spLocks noChangeArrowheads="1"/>
          </p:cNvSpPr>
          <p:nvPr/>
        </p:nvSpPr>
        <p:spPr bwMode="auto">
          <a:xfrm>
            <a:off x="4431323" y="3838576"/>
            <a:ext cx="786912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auto">
          <a:xfrm rot="5400000">
            <a:off x="6929988" y="1631157"/>
            <a:ext cx="814387" cy="800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724400" y="5105401"/>
            <a:ext cx="4498347" cy="1569660"/>
          </a:xfrm>
          <a:prstGeom prst="rect">
            <a:avLst/>
          </a:prstGeom>
          <a:solidFill>
            <a:schemeClr val="accent3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84" charset="0"/>
              </a:rPr>
              <a:t>Simple spread of existing </a:t>
            </a:r>
            <a:r>
              <a:rPr lang="en-US" dirty="0" err="1">
                <a:latin typeface="Arial" pitchFamily="-84" charset="0"/>
              </a:rPr>
              <a:t>PDFs</a:t>
            </a:r>
            <a:r>
              <a:rPr lang="en-US" dirty="0">
                <a:latin typeface="Arial" pitchFamily="-84" charset="0"/>
              </a:rPr>
              <a:t> gives</a:t>
            </a:r>
          </a:p>
          <a:p>
            <a:r>
              <a:rPr lang="en-US" dirty="0">
                <a:latin typeface="Arial" pitchFamily="-84" charset="0"/>
              </a:rPr>
              <a:t>up to 10% uncertainty on Higgs cross </a:t>
            </a:r>
          </a:p>
          <a:p>
            <a:r>
              <a:rPr lang="en-US" dirty="0">
                <a:latin typeface="Arial" pitchFamily="-84" charset="0"/>
              </a:rPr>
              <a:t>section. Possible gain ~ factor of 2</a:t>
            </a:r>
          </a:p>
          <a:p>
            <a:r>
              <a:rPr lang="en-US" dirty="0">
                <a:latin typeface="Arial" pitchFamily="-84" charset="0"/>
              </a:rPr>
              <a:t>with final HERA data </a:t>
            </a:r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(PDF4LHC</a:t>
            </a:r>
            <a:r>
              <a:rPr lang="en-US" dirty="0">
                <a:solidFill>
                  <a:srgbClr val="CC0000"/>
                </a:solidFill>
              </a:rPr>
              <a:t>)</a:t>
            </a:r>
          </a:p>
          <a:p>
            <a:r>
              <a:rPr lang="en-US" sz="1600" dirty="0">
                <a:solidFill>
                  <a:srgbClr val="CC0000"/>
                </a:solidFill>
                <a:sym typeface="Symbol" pitchFamily="-84" charset="2"/>
              </a:rPr>
              <a:t>Using also input from LHC data in new fits </a:t>
            </a:r>
          </a:p>
        </p:txBody>
      </p:sp>
      <p:pic>
        <p:nvPicPr>
          <p:cNvPr id="65546" name="Picture 3" descr="Picture 28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339" y="762000"/>
            <a:ext cx="3327889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7" name="ZoneTexte 12"/>
          <p:cNvSpPr txBox="1">
            <a:spLocks noChangeArrowheads="1"/>
          </p:cNvSpPr>
          <p:nvPr/>
        </p:nvSpPr>
        <p:spPr bwMode="auto">
          <a:xfrm>
            <a:off x="2949820" y="838201"/>
            <a:ext cx="6329302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latin typeface="Arial" pitchFamily="-84" charset="0"/>
              </a:rPr>
              <a:t>Parton Distribution Functions: the probability of finding </a:t>
            </a:r>
          </a:p>
          <a:p>
            <a:r>
              <a:rPr lang="fr-FR">
                <a:latin typeface="Arial" pitchFamily="-84" charset="0"/>
              </a:rPr>
              <a:t>a parton with momentum fraction x in the proton </a:t>
            </a:r>
          </a:p>
        </p:txBody>
      </p:sp>
      <p:sp>
        <p:nvSpPr>
          <p:cNvPr id="65548" name="ZoneTexte 13"/>
          <p:cNvSpPr txBox="1">
            <a:spLocks noChangeArrowheads="1"/>
          </p:cNvSpPr>
          <p:nvPr/>
        </p:nvSpPr>
        <p:spPr bwMode="auto">
          <a:xfrm>
            <a:off x="186105" y="4165600"/>
            <a:ext cx="2237512" cy="101566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 pitchFamily="-84" charset="0"/>
              </a:rPr>
              <a:t>Structure function</a:t>
            </a:r>
          </a:p>
          <a:p>
            <a:r>
              <a:rPr lang="en-GB" dirty="0">
                <a:latin typeface="Arial" pitchFamily="-84" charset="0"/>
              </a:rPr>
              <a:t>measurements </a:t>
            </a:r>
            <a:r>
              <a:rPr lang="en-GB" dirty="0" err="1">
                <a:latin typeface="Arial" pitchFamily="-84" charset="0"/>
              </a:rPr>
              <a:t>eg</a:t>
            </a:r>
            <a:r>
              <a:rPr lang="en-GB" dirty="0">
                <a:latin typeface="Arial" pitchFamily="-84" charset="0"/>
              </a:rPr>
              <a:t> </a:t>
            </a:r>
          </a:p>
          <a:p>
            <a:r>
              <a:rPr lang="en-GB" dirty="0">
                <a:latin typeface="Arial" pitchFamily="-84" charset="0"/>
              </a:rPr>
              <a:t>from HERA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52400" y="5537537"/>
            <a:ext cx="211127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Now also LHC pp</a:t>
            </a:r>
          </a:p>
          <a:p>
            <a:r>
              <a:rPr lang="en-GB" dirty="0"/>
              <a:t>data used to </a:t>
            </a:r>
          </a:p>
          <a:p>
            <a:r>
              <a:rPr lang="en-GB" dirty="0"/>
              <a:t>constrain </a:t>
            </a:r>
            <a:r>
              <a:rPr lang="en-GB" dirty="0" err="1"/>
              <a:t>PDFs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696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/>
              <a:t>Proton-Proton Collisions</a:t>
            </a:r>
          </a:p>
        </p:txBody>
      </p:sp>
      <p:pic>
        <p:nvPicPr>
          <p:cNvPr id="4" name="Image 3" descr="Screen Shot 2016-07-21 at 18.56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4" y="914400"/>
            <a:ext cx="8920286" cy="572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90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422031" y="947738"/>
            <a:ext cx="8837425" cy="193899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3399"/>
                </a:solidFill>
                <a:latin typeface="Times New Roman" pitchFamily="-84" charset="0"/>
              </a:rPr>
              <a:t>Most interactions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due to collisions at </a:t>
            </a:r>
            <a:r>
              <a:rPr lang="en-US" sz="2400" u="sng" dirty="0">
                <a:solidFill>
                  <a:srgbClr val="FF3399"/>
                </a:solidFill>
                <a:latin typeface="Times New Roman" pitchFamily="-84" charset="0"/>
              </a:rPr>
              <a:t>large distance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between incoming 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protons where protons interact as “ a whole ” </a:t>
            </a:r>
          </a:p>
          <a:p>
            <a:pPr eaLnBrk="0" hangingPunct="0"/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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u="sng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small momentum transfer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Symbol" pitchFamily="-84" charset="2"/>
                <a:sym typeface="Symbol" pitchFamily="-84" charset="2"/>
              </a:rPr>
              <a:t>D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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MT Extra" pitchFamily="-84" charset="0"/>
              </a:rPr>
              <a:t>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/</a:t>
            </a:r>
            <a:r>
              <a:rPr lang="en-US" sz="2400" dirty="0" err="1">
                <a:solidFill>
                  <a:schemeClr val="tx1"/>
                </a:solidFill>
                <a:latin typeface="Symbol" pitchFamily="-84" charset="2"/>
                <a:sym typeface="Symbol" pitchFamily="-84" charset="2"/>
              </a:rPr>
              <a:t>D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x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) </a:t>
            </a:r>
          </a:p>
          <a:p>
            <a:pPr eaLnBrk="0" hangingPunct="0">
              <a:buFont typeface="Symbol" pitchFamily="-84" charset="2"/>
              <a:buChar char="®"/>
            </a:pP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particles in final state have </a:t>
            </a:r>
            <a:r>
              <a:rPr lang="en-US" sz="2400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large longitudinal momentum but small </a:t>
            </a:r>
          </a:p>
          <a:p>
            <a:pPr eaLnBrk="0" hangingPunct="0">
              <a:buFont typeface="Symbol" pitchFamily="-84" charset="2"/>
              <a:buChar char="®"/>
            </a:pPr>
            <a:r>
              <a:rPr lang="en-US" sz="2400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transverse momentum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(scattering at large angle is small) 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84739" y="3352800"/>
            <a:ext cx="2618643" cy="838200"/>
            <a:chOff x="192" y="3216"/>
            <a:chExt cx="1488" cy="442"/>
          </a:xfrm>
        </p:grpSpPr>
        <p:sp>
          <p:nvSpPr>
            <p:cNvPr id="66591" name="Line 4"/>
            <p:cNvSpPr>
              <a:spLocks noChangeShapeType="1"/>
            </p:cNvSpPr>
            <p:nvPr/>
          </p:nvSpPr>
          <p:spPr bwMode="auto">
            <a:xfrm>
              <a:off x="672" y="33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2" name="AutoShape 5"/>
            <p:cNvSpPr>
              <a:spLocks noChangeAspect="1" noChangeArrowheads="1"/>
            </p:cNvSpPr>
            <p:nvPr/>
          </p:nvSpPr>
          <p:spPr bwMode="auto">
            <a:xfrm>
              <a:off x="480" y="3216"/>
              <a:ext cx="202" cy="202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3" name="Line 6"/>
            <p:cNvSpPr>
              <a:spLocks noChangeShapeType="1"/>
            </p:cNvSpPr>
            <p:nvPr/>
          </p:nvSpPr>
          <p:spPr bwMode="auto">
            <a:xfrm flipH="1">
              <a:off x="192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4" name="Line 7"/>
            <p:cNvSpPr>
              <a:spLocks noChangeShapeType="1"/>
            </p:cNvSpPr>
            <p:nvPr/>
          </p:nvSpPr>
          <p:spPr bwMode="auto">
            <a:xfrm flipH="1">
              <a:off x="720" y="355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5" name="AutoShape 8"/>
            <p:cNvSpPr>
              <a:spLocks noChangeAspect="1" noChangeArrowheads="1"/>
            </p:cNvSpPr>
            <p:nvPr/>
          </p:nvSpPr>
          <p:spPr bwMode="auto">
            <a:xfrm>
              <a:off x="1200" y="3456"/>
              <a:ext cx="202" cy="202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6" name="Line 9"/>
            <p:cNvSpPr>
              <a:spLocks noChangeShapeType="1"/>
            </p:cNvSpPr>
            <p:nvPr/>
          </p:nvSpPr>
          <p:spPr bwMode="auto">
            <a:xfrm flipH="1">
              <a:off x="1392" y="35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42338" y="3200400"/>
            <a:ext cx="3657600" cy="990600"/>
            <a:chOff x="2256" y="2585"/>
            <a:chExt cx="1728" cy="336"/>
          </a:xfrm>
        </p:grpSpPr>
        <p:sp>
          <p:nvSpPr>
            <p:cNvPr id="66569" name="Line 11"/>
            <p:cNvSpPr>
              <a:spLocks noChangeShapeType="1"/>
            </p:cNvSpPr>
            <p:nvPr/>
          </p:nvSpPr>
          <p:spPr bwMode="auto">
            <a:xfrm>
              <a:off x="2256" y="2777"/>
              <a:ext cx="172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0" name="AutoShape 12"/>
            <p:cNvSpPr>
              <a:spLocks noChangeAspect="1" noChangeArrowheads="1"/>
            </p:cNvSpPr>
            <p:nvPr/>
          </p:nvSpPr>
          <p:spPr bwMode="auto">
            <a:xfrm>
              <a:off x="3024" y="2758"/>
              <a:ext cx="29" cy="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1" name="Line 13"/>
            <p:cNvSpPr>
              <a:spLocks noChangeShapeType="1"/>
            </p:cNvSpPr>
            <p:nvPr/>
          </p:nvSpPr>
          <p:spPr bwMode="auto">
            <a:xfrm flipV="1">
              <a:off x="3072" y="2681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2" name="Line 14"/>
            <p:cNvSpPr>
              <a:spLocks noChangeShapeType="1"/>
            </p:cNvSpPr>
            <p:nvPr/>
          </p:nvSpPr>
          <p:spPr bwMode="auto">
            <a:xfrm>
              <a:off x="3072" y="2777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3" name="Line 15"/>
            <p:cNvSpPr>
              <a:spLocks noChangeShapeType="1"/>
            </p:cNvSpPr>
            <p:nvPr/>
          </p:nvSpPr>
          <p:spPr bwMode="auto">
            <a:xfrm flipV="1">
              <a:off x="3072" y="2633"/>
              <a:ext cx="48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4" name="Line 16"/>
            <p:cNvSpPr>
              <a:spLocks noChangeShapeType="1"/>
            </p:cNvSpPr>
            <p:nvPr/>
          </p:nvSpPr>
          <p:spPr bwMode="auto">
            <a:xfrm flipV="1">
              <a:off x="3024" y="2585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5" name="Line 17"/>
            <p:cNvSpPr>
              <a:spLocks noChangeShapeType="1"/>
            </p:cNvSpPr>
            <p:nvPr/>
          </p:nvSpPr>
          <p:spPr bwMode="auto">
            <a:xfrm>
              <a:off x="3024" y="2777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6" name="Line 18"/>
            <p:cNvSpPr>
              <a:spLocks noChangeShapeType="1"/>
            </p:cNvSpPr>
            <p:nvPr/>
          </p:nvSpPr>
          <p:spPr bwMode="auto">
            <a:xfrm>
              <a:off x="2400" y="2633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7" name="Line 19"/>
            <p:cNvSpPr>
              <a:spLocks noChangeShapeType="1"/>
            </p:cNvSpPr>
            <p:nvPr/>
          </p:nvSpPr>
          <p:spPr bwMode="auto">
            <a:xfrm flipV="1">
              <a:off x="2400" y="2777"/>
              <a:ext cx="62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8" name="Line 20"/>
            <p:cNvSpPr>
              <a:spLocks noChangeShapeType="1"/>
            </p:cNvSpPr>
            <p:nvPr/>
          </p:nvSpPr>
          <p:spPr bwMode="auto">
            <a:xfrm>
              <a:off x="2400" y="2729"/>
              <a:ext cx="57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9" name="Line 21"/>
            <p:cNvSpPr>
              <a:spLocks noChangeShapeType="1"/>
            </p:cNvSpPr>
            <p:nvPr/>
          </p:nvSpPr>
          <p:spPr bwMode="auto">
            <a:xfrm flipV="1">
              <a:off x="2400" y="2777"/>
              <a:ext cx="57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0" name="Line 22"/>
            <p:cNvSpPr>
              <a:spLocks noChangeShapeType="1"/>
            </p:cNvSpPr>
            <p:nvPr/>
          </p:nvSpPr>
          <p:spPr bwMode="auto">
            <a:xfrm flipH="1" flipV="1">
              <a:off x="2928" y="2633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1" name="Line 23"/>
            <p:cNvSpPr>
              <a:spLocks noChangeShapeType="1"/>
            </p:cNvSpPr>
            <p:nvPr/>
          </p:nvSpPr>
          <p:spPr bwMode="auto">
            <a:xfrm flipV="1">
              <a:off x="3024" y="2729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2" name="Line 24"/>
            <p:cNvSpPr>
              <a:spLocks noChangeShapeType="1"/>
            </p:cNvSpPr>
            <p:nvPr/>
          </p:nvSpPr>
          <p:spPr bwMode="auto">
            <a:xfrm flipV="1">
              <a:off x="3120" y="2633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3" name="Line 25"/>
            <p:cNvSpPr>
              <a:spLocks noChangeShapeType="1"/>
            </p:cNvSpPr>
            <p:nvPr/>
          </p:nvSpPr>
          <p:spPr bwMode="auto">
            <a:xfrm>
              <a:off x="3072" y="2777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4" name="Line 26"/>
            <p:cNvSpPr>
              <a:spLocks noChangeShapeType="1"/>
            </p:cNvSpPr>
            <p:nvPr/>
          </p:nvSpPr>
          <p:spPr bwMode="auto">
            <a:xfrm>
              <a:off x="3168" y="2777"/>
              <a:ext cx="81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5" name="Line 27"/>
            <p:cNvSpPr>
              <a:spLocks noChangeShapeType="1"/>
            </p:cNvSpPr>
            <p:nvPr/>
          </p:nvSpPr>
          <p:spPr bwMode="auto">
            <a:xfrm flipH="1" flipV="1">
              <a:off x="2304" y="2681"/>
              <a:ext cx="72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6" name="Line 28"/>
            <p:cNvSpPr>
              <a:spLocks noChangeShapeType="1"/>
            </p:cNvSpPr>
            <p:nvPr/>
          </p:nvSpPr>
          <p:spPr bwMode="auto">
            <a:xfrm flipH="1">
              <a:off x="2352" y="2777"/>
              <a:ext cx="6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7" name="Line 29"/>
            <p:cNvSpPr>
              <a:spLocks noChangeShapeType="1"/>
            </p:cNvSpPr>
            <p:nvPr/>
          </p:nvSpPr>
          <p:spPr bwMode="auto">
            <a:xfrm>
              <a:off x="3024" y="2777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8" name="Line 30"/>
            <p:cNvSpPr>
              <a:spLocks noChangeShapeType="1"/>
            </p:cNvSpPr>
            <p:nvPr/>
          </p:nvSpPr>
          <p:spPr bwMode="auto">
            <a:xfrm flipH="1">
              <a:off x="2928" y="2777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9" name="Line 31"/>
            <p:cNvSpPr>
              <a:spLocks noChangeShapeType="1"/>
            </p:cNvSpPr>
            <p:nvPr/>
          </p:nvSpPr>
          <p:spPr bwMode="auto">
            <a:xfrm flipV="1">
              <a:off x="3024" y="2633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0" name="AutoShape 32"/>
            <p:cNvSpPr>
              <a:spLocks noChangeAspect="1" noChangeArrowheads="1"/>
            </p:cNvSpPr>
            <p:nvPr/>
          </p:nvSpPr>
          <p:spPr bwMode="auto">
            <a:xfrm>
              <a:off x="2988" y="2701"/>
              <a:ext cx="127" cy="127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6565" name="Text Box 33"/>
          <p:cNvSpPr txBox="1">
            <a:spLocks noChangeArrowheads="1"/>
          </p:cNvSpPr>
          <p:nvPr/>
        </p:nvSpPr>
        <p:spPr bwMode="auto">
          <a:xfrm>
            <a:off x="1195754" y="4419600"/>
            <a:ext cx="6264505" cy="46166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tx2"/>
                </a:solidFill>
                <a:latin typeface="Times New Roman" pitchFamily="-84" charset="0"/>
                <a:sym typeface="MS LineDraw" pitchFamily="49" charset="2"/>
              </a:rPr>
              <a:t>&lt;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</a:rPr>
              <a:t> </a:t>
            </a:r>
            <a:r>
              <a:rPr lang="en-US" sz="2400" dirty="0" err="1">
                <a:solidFill>
                  <a:srgbClr val="33CC33"/>
                </a:solidFill>
                <a:latin typeface="Times New Roman" pitchFamily="-84" charset="0"/>
              </a:rPr>
              <a:t>p</a:t>
            </a:r>
            <a:r>
              <a:rPr lang="en-US" sz="2400" baseline="-25000" dirty="0" err="1">
                <a:solidFill>
                  <a:srgbClr val="33CC33"/>
                </a:solidFill>
                <a:latin typeface="Times New Roman" pitchFamily="-84" charset="0"/>
              </a:rPr>
              <a:t>T</a:t>
            </a:r>
            <a:r>
              <a:rPr lang="en-US" sz="2400" dirty="0">
                <a:solidFill>
                  <a:srgbClr val="33CC33"/>
                </a:solidFill>
                <a:latin typeface="Times New Roman" pitchFamily="-84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 New Roman" pitchFamily="-84" charset="0"/>
              </a:rPr>
              <a:t>&gt;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-84" charset="0"/>
                <a:sym typeface="Symbol" pitchFamily="-84" charset="2"/>
              </a:rPr>
              <a:t>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>
                <a:solidFill>
                  <a:srgbClr val="33CC33"/>
                </a:solidFill>
                <a:latin typeface="Times New Roman" pitchFamily="-84" charset="0"/>
                <a:sym typeface="Symbol" pitchFamily="-84" charset="2"/>
              </a:rPr>
              <a:t>500 </a:t>
            </a:r>
            <a:r>
              <a:rPr lang="en-US" sz="2400" dirty="0" err="1">
                <a:solidFill>
                  <a:srgbClr val="33CC33"/>
                </a:solidFill>
                <a:latin typeface="Times New Roman" pitchFamily="-84" charset="0"/>
                <a:sym typeface="Symbol" pitchFamily="-84" charset="2"/>
              </a:rPr>
              <a:t>MeV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     </a:t>
            </a:r>
            <a:r>
              <a:rPr lang="en-US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of charged particles in final state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sp>
        <p:nvSpPr>
          <p:cNvPr id="66566" name="Text Box 34"/>
          <p:cNvSpPr txBox="1">
            <a:spLocks noChangeArrowheads="1"/>
          </p:cNvSpPr>
          <p:nvPr/>
        </p:nvSpPr>
        <p:spPr bwMode="auto">
          <a:xfrm>
            <a:off x="609601" y="4906964"/>
            <a:ext cx="4517533" cy="40011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chemeClr val="tx1"/>
                </a:solidFill>
                <a:latin typeface="Times New Roman" pitchFamily="-84" charset="0"/>
              </a:rPr>
              <a:t>Most energy escapes down the beam pipe.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sp>
        <p:nvSpPr>
          <p:cNvPr id="66567" name="Text Box 35"/>
          <p:cNvSpPr txBox="1">
            <a:spLocks noChangeArrowheads="1"/>
          </p:cNvSpPr>
          <p:nvPr/>
        </p:nvSpPr>
        <p:spPr bwMode="auto">
          <a:xfrm>
            <a:off x="562708" y="5486401"/>
            <a:ext cx="7976062" cy="89255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These are called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soft events…</a:t>
            </a:r>
          </a:p>
          <a:p>
            <a:pPr eaLnBrk="0" hangingPunct="0"/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A minimum bias data event sample is dominated by soft events </a:t>
            </a:r>
            <a:r>
              <a:rPr lang="en-US" sz="2800" dirty="0">
                <a:solidFill>
                  <a:schemeClr val="tx1"/>
                </a:solidFill>
                <a:latin typeface="Times New Roman" pitchFamily="-84" charset="0"/>
              </a:rPr>
              <a:t> </a:t>
            </a:r>
          </a:p>
        </p:txBody>
      </p:sp>
      <p:sp>
        <p:nvSpPr>
          <p:cNvPr id="66568" name="Rectangle 36"/>
          <p:cNvSpPr>
            <a:spLocks noGrp="1" noChangeArrowheads="1"/>
          </p:cNvSpPr>
          <p:nvPr>
            <p:ph type="title"/>
          </p:nvPr>
        </p:nvSpPr>
        <p:spPr>
          <a:xfrm>
            <a:off x="633046" y="0"/>
            <a:ext cx="7737231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Proton-proton Collisions</a:t>
            </a:r>
          </a:p>
        </p:txBody>
      </p:sp>
    </p:spTree>
    <p:extLst>
      <p:ext uri="{BB962C8B-B14F-4D97-AF65-F5344CB8AC3E}">
        <p14:creationId xmlns:p14="http://schemas.microsoft.com/office/powerpoint/2010/main" val="377819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US" dirty="0">
                <a:effectLst/>
              </a:rPr>
              <a:t>The “Standard Model”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30188" y="3505200"/>
            <a:ext cx="4270375" cy="3124200"/>
            <a:chOff x="1373" y="1920"/>
            <a:chExt cx="3272" cy="2288"/>
          </a:xfrm>
        </p:grpSpPr>
        <p:pic>
          <p:nvPicPr>
            <p:cNvPr id="26634" name="Picture 4" descr="QUarks_leptons et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8" y="1920"/>
              <a:ext cx="2563" cy="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5" name="Rectangle 33"/>
            <p:cNvSpPr>
              <a:spLocks noChangeArrowheads="1"/>
            </p:cNvSpPr>
            <p:nvPr/>
          </p:nvSpPr>
          <p:spPr bwMode="auto">
            <a:xfrm rot="-5400000">
              <a:off x="649" y="2867"/>
              <a:ext cx="1801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FF0000"/>
                  </a:solidFill>
                </a:rPr>
                <a:t>Matter particles</a:t>
              </a:r>
            </a:p>
          </p:txBody>
        </p:sp>
        <p:sp>
          <p:nvSpPr>
            <p:cNvPr id="26636" name="Rectangle 34"/>
            <p:cNvSpPr>
              <a:spLocks noChangeArrowheads="1"/>
            </p:cNvSpPr>
            <p:nvPr/>
          </p:nvSpPr>
          <p:spPr bwMode="auto">
            <a:xfrm rot="5400000">
              <a:off x="3598" y="2836"/>
              <a:ext cx="1739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chemeClr val="tx2"/>
                  </a:solidFill>
                </a:rPr>
                <a:t>Force particles</a:t>
              </a:r>
            </a:p>
          </p:txBody>
        </p:sp>
      </p:grpSp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204788" y="987385"/>
            <a:ext cx="8710612" cy="190821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0000FF"/>
                </a:solidFill>
              </a:rPr>
              <a:t>Over the last 100 years:</a:t>
            </a:r>
            <a:r>
              <a:rPr lang="el-GR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combination of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</a:p>
          <a:p>
            <a:pPr algn="ctr" eaLnBrk="0" hangingPunct="0"/>
            <a:r>
              <a:rPr lang="en-US" sz="2400" b="1" dirty="0">
                <a:solidFill>
                  <a:srgbClr val="FF0000"/>
                </a:solidFill>
              </a:rPr>
              <a:t>Quantum Mechanics and Special Theory of relativity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 algn="ctr" eaLnBrk="0" hangingPunct="0"/>
            <a:r>
              <a:rPr lang="en-US" sz="2400" dirty="0">
                <a:solidFill>
                  <a:srgbClr val="0000FF"/>
                </a:solidFill>
              </a:rPr>
              <a:t>along with all new particles discovered has led to the</a:t>
            </a:r>
            <a:r>
              <a:rPr lang="en-US" sz="2400" dirty="0">
                <a:solidFill>
                  <a:srgbClr val="3333CC"/>
                </a:solidFill>
              </a:rPr>
              <a:t> </a:t>
            </a:r>
          </a:p>
          <a:p>
            <a:pPr algn="ctr" eaLnBrk="0" hangingPunct="0"/>
            <a:r>
              <a:rPr lang="en-US" sz="2400" b="1" dirty="0">
                <a:solidFill>
                  <a:srgbClr val="FF0000"/>
                </a:solidFill>
              </a:rPr>
              <a:t>Standard Model of Particle Physics.</a:t>
            </a:r>
          </a:p>
          <a:p>
            <a:pPr algn="ctr" eaLnBrk="0" hangingPunct="0"/>
            <a:r>
              <a:rPr lang="en-US" sz="2200" b="1" dirty="0">
                <a:solidFill>
                  <a:srgbClr val="FF0000"/>
                </a:solidFill>
              </a:rPr>
              <a:t>The new (final?) “Periodic Table” of fundamental elements: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Rectangle 1028"/>
          <p:cNvSpPr>
            <a:spLocks noChangeArrowheads="1"/>
          </p:cNvSpPr>
          <p:nvPr/>
        </p:nvSpPr>
        <p:spPr bwMode="auto">
          <a:xfrm>
            <a:off x="4572000" y="3048000"/>
            <a:ext cx="4419600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The most basic mechanism of the SM, that of granting mass to particles remained a mystery for a long time   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</a:rPr>
              <a:t>A major step forward was made in  July 2012 with the discovery of what could be the long-sought Higgs boson!!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95403" y="3105090"/>
            <a:ext cx="121071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Fermions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898655" y="3105090"/>
            <a:ext cx="98754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Bosons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773013" y="5921514"/>
            <a:ext cx="4066187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Fermions:  particles with spin ½</a:t>
            </a:r>
          </a:p>
          <a:p>
            <a:r>
              <a:rPr lang="en-GB" dirty="0">
                <a:solidFill>
                  <a:srgbClr val="0000FF"/>
                </a:solidFill>
              </a:rPr>
              <a:t>Bosons: particles with integer spin</a:t>
            </a:r>
          </a:p>
        </p:txBody>
      </p:sp>
    </p:spTree>
    <p:extLst>
      <p:ext uri="{BB962C8B-B14F-4D97-AF65-F5344CB8AC3E}">
        <p14:creationId xmlns:p14="http://schemas.microsoft.com/office/powerpoint/2010/main" val="66308681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37231" cy="6858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Cross sections at the LHC</a:t>
            </a:r>
          </a:p>
        </p:txBody>
      </p:sp>
      <p:pic>
        <p:nvPicPr>
          <p:cNvPr id="64515" name="Picture 3" descr="pic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5988"/>
            <a:ext cx="5562600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AutoShape 4"/>
          <p:cNvSpPr>
            <a:spLocks/>
          </p:cNvSpPr>
          <p:nvPr/>
        </p:nvSpPr>
        <p:spPr bwMode="auto">
          <a:xfrm>
            <a:off x="5715000" y="1447800"/>
            <a:ext cx="304800" cy="1981200"/>
          </a:xfrm>
          <a:prstGeom prst="rightBrace">
            <a:avLst>
              <a:gd name="adj1" fmla="val 50000"/>
              <a:gd name="adj2" fmla="val 50000"/>
            </a:avLst>
          </a:prstGeom>
          <a:noFill/>
          <a:ln w="730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517" name="AutoShape 5"/>
          <p:cNvSpPr>
            <a:spLocks/>
          </p:cNvSpPr>
          <p:nvPr/>
        </p:nvSpPr>
        <p:spPr bwMode="auto">
          <a:xfrm>
            <a:off x="5715000" y="3657600"/>
            <a:ext cx="304800" cy="2209800"/>
          </a:xfrm>
          <a:prstGeom prst="rightBrace">
            <a:avLst>
              <a:gd name="adj1" fmla="val 55769"/>
              <a:gd name="adj2" fmla="val 50000"/>
            </a:avLst>
          </a:prstGeom>
          <a:noFill/>
          <a:ln w="730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172200" y="1935540"/>
            <a:ext cx="2743200" cy="156966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/>
              </a:rPr>
              <a:t>“Well known”  processes, don’t need to keep all of them</a:t>
            </a:r>
            <a:r>
              <a:rPr lang="en-US" dirty="0">
                <a:solidFill>
                  <a:schemeClr val="tx1"/>
                </a:solidFill>
                <a:latin typeface="Arial"/>
              </a:rPr>
              <a:t> …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019800" y="4370389"/>
            <a:ext cx="3246802" cy="83099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Times New Roman" pitchFamily="-84" charset="0"/>
              </a:rPr>
              <a:t>      </a:t>
            </a:r>
            <a:r>
              <a:rPr lang="en-US" sz="2400" dirty="0">
                <a:solidFill>
                  <a:srgbClr val="FF0000"/>
                </a:solidFill>
                <a:latin typeface="Arial"/>
              </a:rPr>
              <a:t>New Physics!!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/>
              </a:rPr>
              <a:t>This we want to keep!!</a:t>
            </a:r>
          </a:p>
        </p:txBody>
      </p:sp>
    </p:spTree>
    <p:extLst>
      <p:ext uri="{BB962C8B-B14F-4D97-AF65-F5344CB8AC3E}">
        <p14:creationId xmlns:p14="http://schemas.microsoft.com/office/powerpoint/2010/main" val="27673988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42875"/>
            <a:ext cx="8305800" cy="904875"/>
          </a:xfrm>
        </p:spPr>
        <p:txBody>
          <a:bodyPr/>
          <a:lstStyle/>
          <a:p>
            <a:r>
              <a:rPr lang="en-GB" dirty="0"/>
              <a:t>Standard Model Measurements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9436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>
                <a:solidFill>
                  <a:srgbClr val="0000FF"/>
                </a:solidFill>
              </a:rPr>
              <a:t>Standard Model measurements form an integer part of the physics program of the LHC</a:t>
            </a:r>
          </a:p>
          <a:p>
            <a:r>
              <a:rPr lang="en-GB" sz="2400" dirty="0">
                <a:solidFill>
                  <a:srgbClr val="0000FF"/>
                </a:solidFill>
              </a:rPr>
              <a:t>Precision measurements allow test for a wide range of SM predictions, and extract fundamental parameters (</a:t>
            </a:r>
            <a:r>
              <a:rPr lang="en-GB" sz="2400" dirty="0" err="1">
                <a:solidFill>
                  <a:srgbClr val="0000FF"/>
                </a:solidFill>
              </a:rPr>
              <a:t>eg</a:t>
            </a:r>
            <a:r>
              <a:rPr lang="en-GB" sz="2400" dirty="0">
                <a:solidFill>
                  <a:srgbClr val="0000FF"/>
                </a:solidFill>
              </a:rPr>
              <a:t> </a:t>
            </a:r>
            <a:r>
              <a:rPr lang="en-GB" sz="2400" dirty="0" err="1">
                <a:solidFill>
                  <a:srgbClr val="0000FF"/>
                </a:solidFill>
              </a:rPr>
              <a:t>α</a:t>
            </a:r>
            <a:r>
              <a:rPr lang="en-GB" sz="2400" baseline="-25000" dirty="0" err="1">
                <a:solidFill>
                  <a:srgbClr val="0000FF"/>
                </a:solidFill>
              </a:rPr>
              <a:t>s</a:t>
            </a:r>
            <a:r>
              <a:rPr lang="en-GB" sz="2400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</a:rPr>
              <a:t>Requires matching precision at theory prediction side</a:t>
            </a:r>
          </a:p>
          <a:p>
            <a:r>
              <a:rPr lang="en-GB" sz="2400" dirty="0">
                <a:solidFill>
                  <a:srgbClr val="0000FF"/>
                </a:solidFill>
              </a:rPr>
              <a:t>Important to understand backgrounds for searches for new physics </a:t>
            </a:r>
          </a:p>
          <a:p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" name="Espace réservé du contenu 3" descr="Screen Shot 2016-05-01 at 12.42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" y="4024648"/>
            <a:ext cx="4267200" cy="283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3" descr="Screen Shot 2016-04-27 at 15.18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00600" y="4191000"/>
            <a:ext cx="386541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967851" y="3657600"/>
            <a:ext cx="37189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Many processes studied: Examples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371600" y="3733800"/>
            <a:ext cx="16529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Cross Sections</a:t>
            </a:r>
          </a:p>
        </p:txBody>
      </p:sp>
    </p:spTree>
    <p:extLst>
      <p:ext uri="{BB962C8B-B14F-4D97-AF65-F5344CB8AC3E}">
        <p14:creationId xmlns:p14="http://schemas.microsoft.com/office/powerpoint/2010/main" val="2696416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 Inclusive Jet Production (13 </a:t>
            </a:r>
            <a:r>
              <a:rPr lang="en-GB" dirty="0" err="1"/>
              <a:t>TeV</a:t>
            </a:r>
            <a:r>
              <a:rPr lang="en-GB" dirty="0"/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6375" y="5943600"/>
            <a:ext cx="831817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Agreement with NLO calculations over the full range, up to and beyond </a:t>
            </a:r>
          </a:p>
          <a:p>
            <a:r>
              <a:rPr lang="en-GB" dirty="0">
                <a:solidFill>
                  <a:srgbClr val="0000FF"/>
                </a:solidFill>
              </a:rPr>
              <a:t>2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err="1">
                <a:solidFill>
                  <a:srgbClr val="0000FF"/>
                </a:solidFill>
              </a:rPr>
              <a:t>p</a:t>
            </a:r>
            <a:r>
              <a:rPr lang="en-GB" baseline="-25000" dirty="0" err="1">
                <a:solidFill>
                  <a:srgbClr val="0000FF"/>
                </a:solidFill>
              </a:rPr>
              <a:t>T</a:t>
            </a:r>
            <a:r>
              <a:rPr lang="en-GB" dirty="0">
                <a:solidFill>
                  <a:srgbClr val="0000FF"/>
                </a:solidFill>
              </a:rPr>
              <a:t> jets… </a:t>
            </a:r>
            <a:r>
              <a:rPr lang="en-GB" dirty="0">
                <a:solidFill>
                  <a:srgbClr val="FF0000"/>
                </a:solidFill>
              </a:rPr>
              <a:t>QCD predictions work well over a large range… </a:t>
            </a:r>
          </a:p>
        </p:txBody>
      </p:sp>
      <p:pic>
        <p:nvPicPr>
          <p:cNvPr id="11" name="Picture 15" descr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4" y="914400"/>
            <a:ext cx="244059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Screen Shot 2014-04-11 at 8.15.5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2080"/>
            <a:ext cx="2590800" cy="1276720"/>
          </a:xfrm>
          <a:prstGeom prst="rect">
            <a:avLst/>
          </a:prstGeom>
        </p:spPr>
      </p:pic>
      <p:pic>
        <p:nvPicPr>
          <p:cNvPr id="10" name="Picture 6" descr="Picture 1a.png"/>
          <p:cNvPicPr>
            <a:picLocks noChangeAspect="1"/>
          </p:cNvPicPr>
          <p:nvPr/>
        </p:nvPicPr>
        <p:blipFill>
          <a:blip r:embed="rId4">
            <a:lum bright="14000"/>
          </a:blip>
          <a:srcRect/>
          <a:stretch>
            <a:fillRect/>
          </a:stretch>
        </p:blipFill>
        <p:spPr bwMode="auto">
          <a:xfrm>
            <a:off x="137782" y="2286000"/>
            <a:ext cx="222441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6576155" y="914400"/>
            <a:ext cx="198002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/>
              <a:t>arXiv:1711.02692</a:t>
            </a:r>
            <a:endParaRPr lang="en-GB" sz="1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352800" y="1524000"/>
            <a:ext cx="4935015" cy="9694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900" dirty="0">
                <a:solidFill>
                  <a:srgbClr val="0000FF"/>
                </a:solidFill>
              </a:rPr>
              <a:t> Differential cross sections with R=0.4</a:t>
            </a:r>
          </a:p>
          <a:p>
            <a:r>
              <a:rPr lang="en-GB" sz="1900" dirty="0">
                <a:solidFill>
                  <a:srgbClr val="FF0000"/>
                </a:solidFill>
              </a:rPr>
              <a:t> Jet </a:t>
            </a:r>
            <a:r>
              <a:rPr lang="en-GB" sz="1900" dirty="0" err="1">
                <a:solidFill>
                  <a:srgbClr val="FF0000"/>
                </a:solidFill>
              </a:rPr>
              <a:t>p</a:t>
            </a:r>
            <a:r>
              <a:rPr lang="en-GB" sz="1900" baseline="-25000" dirty="0" err="1">
                <a:solidFill>
                  <a:srgbClr val="FF0000"/>
                </a:solidFill>
              </a:rPr>
              <a:t>T</a:t>
            </a:r>
            <a:r>
              <a:rPr lang="en-GB" sz="1900" dirty="0">
                <a:solidFill>
                  <a:srgbClr val="FF0000"/>
                </a:solidFill>
              </a:rPr>
              <a:t> spectrum consistent with predictions</a:t>
            </a:r>
          </a:p>
          <a:p>
            <a:r>
              <a:rPr lang="en-GB" sz="1900" dirty="0">
                <a:solidFill>
                  <a:srgbClr val="FF0000"/>
                </a:solidFill>
              </a:rPr>
              <a:t> from NLOJET++</a:t>
            </a:r>
          </a:p>
        </p:txBody>
      </p:sp>
      <p:pic>
        <p:nvPicPr>
          <p:cNvPr id="14" name="Image 13" descr="Screen Shot 2017-09-01 at 17.55.2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018" y="2667000"/>
            <a:ext cx="3345963" cy="2971800"/>
          </a:xfrm>
          <a:prstGeom prst="rect">
            <a:avLst/>
          </a:prstGeom>
        </p:spPr>
      </p:pic>
      <p:pic>
        <p:nvPicPr>
          <p:cNvPr id="17" name="Image 16" descr="Screen Shot 2017-09-01 at 17.56.5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735" y="2667000"/>
            <a:ext cx="3201065" cy="2971800"/>
          </a:xfrm>
          <a:prstGeom prst="rect">
            <a:avLst/>
          </a:prstGeom>
        </p:spPr>
      </p:pic>
      <p:pic>
        <p:nvPicPr>
          <p:cNvPr id="12" name="Image 11" descr="Screen Shot 2018-05-26 at 12.25.0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667000"/>
            <a:ext cx="3275891" cy="2971800"/>
          </a:xfrm>
          <a:prstGeom prst="rect">
            <a:avLst/>
          </a:prstGeom>
        </p:spPr>
      </p:pic>
      <p:pic>
        <p:nvPicPr>
          <p:cNvPr id="13" name="Image 12" descr="Screen Shot 2018-05-26 at 12.25.1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097" y="2667000"/>
            <a:ext cx="331290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405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2819400"/>
            <a:ext cx="7239000" cy="904875"/>
          </a:xfrm>
        </p:spPr>
        <p:txBody>
          <a:bodyPr/>
          <a:lstStyle/>
          <a:p>
            <a:r>
              <a:rPr lang="en-GB" dirty="0"/>
              <a:t>W, Z Production</a:t>
            </a: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4114800"/>
            <a:ext cx="3393924" cy="128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9125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9" name="TextBox 4"/>
          <p:cNvSpPr txBox="1">
            <a:spLocks noChangeArrowheads="1"/>
          </p:cNvSpPr>
          <p:nvPr/>
        </p:nvSpPr>
        <p:spPr bwMode="auto">
          <a:xfrm>
            <a:off x="7201183" y="1600200"/>
            <a:ext cx="1671852" cy="276999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CMS-PAS-SMP-15-011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28600" y="-76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W and Z Boson Production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410200" y="6019801"/>
            <a:ext cx="2971800" cy="685799"/>
          </a:xfrm>
          <a:prstGeom prst="rect">
            <a:avLst/>
          </a:prstGeom>
          <a:solidFill>
            <a:schemeClr val="accent5"/>
          </a:solidFill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Arial " charset="0"/>
              </a:rPr>
              <a:t>Z peak (</a:t>
            </a:r>
            <a:r>
              <a:rPr lang="en-US" sz="2000" dirty="0" err="1">
                <a:solidFill>
                  <a:srgbClr val="0000FF"/>
                </a:solidFill>
                <a:latin typeface="Arial " charset="0"/>
              </a:rPr>
              <a:t>di-</a:t>
            </a:r>
            <a:r>
              <a:rPr lang="en-US" dirty="0" err="1">
                <a:solidFill>
                  <a:srgbClr val="0000FF"/>
                </a:solidFill>
                <a:latin typeface="Arial " charset="0"/>
              </a:rPr>
              <a:t>muon</a:t>
            </a:r>
            <a:r>
              <a:rPr lang="en-US" sz="2000" dirty="0">
                <a:solidFill>
                  <a:srgbClr val="0000FF"/>
                </a:solidFill>
                <a:latin typeface="Arial " charset="0"/>
              </a:rPr>
              <a:t> pair </a:t>
            </a:r>
          </a:p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Arial " charset="0"/>
              </a:rPr>
              <a:t>mass distributions)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762000"/>
            <a:ext cx="2590800" cy="98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0" y="990600"/>
            <a:ext cx="371540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Select final states with leptons</a:t>
            </a:r>
          </a:p>
        </p:txBody>
      </p:sp>
      <p:pic>
        <p:nvPicPr>
          <p:cNvPr id="19" name="Image 18" descr="Screen Shot 2016-05-07 at 22.29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4749543" cy="4251210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81000" y="5943600"/>
            <a:ext cx="3429000" cy="762000"/>
          </a:xfrm>
          <a:prstGeom prst="rect">
            <a:avLst/>
          </a:prstGeom>
          <a:solidFill>
            <a:schemeClr val="accent5"/>
          </a:solidFill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FF"/>
                </a:solidFill>
                <a:latin typeface="Arial"/>
              </a:rPr>
              <a:t>Missing transverse energy</a:t>
            </a:r>
            <a:br>
              <a:rPr lang="en-US" dirty="0">
                <a:solidFill>
                  <a:srgbClr val="0000FF"/>
                </a:solidFill>
                <a:latin typeface="Arial"/>
              </a:rPr>
            </a:br>
            <a:r>
              <a:rPr lang="en-US" dirty="0">
                <a:solidFill>
                  <a:srgbClr val="0000FF"/>
                </a:solidFill>
                <a:latin typeface="Arial"/>
              </a:rPr>
              <a:t>from the W </a:t>
            </a:r>
            <a:r>
              <a:rPr lang="en-US" dirty="0" err="1">
                <a:solidFill>
                  <a:srgbClr val="0000FF"/>
                </a:solidFill>
                <a:latin typeface="Arial"/>
                <a:sym typeface="Wingdings" charset="2"/>
              </a:rPr>
              <a:t></a:t>
            </a:r>
            <a:r>
              <a:rPr lang="en-US" dirty="0">
                <a:solidFill>
                  <a:srgbClr val="0000FF"/>
                </a:solidFill>
                <a:latin typeface="Arial"/>
                <a:sym typeface="Wingdings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/>
                <a:sym typeface="Wingdings" charset="2"/>
              </a:rPr>
              <a:t>μ</a:t>
            </a:r>
            <a:r>
              <a:rPr lang="en-US" dirty="0" err="1">
                <a:solidFill>
                  <a:srgbClr val="0000FF"/>
                </a:solidFill>
                <a:latin typeface="Georgia"/>
                <a:sym typeface="Wingdings" charset="2"/>
              </a:rPr>
              <a:t>+ν</a:t>
            </a:r>
            <a:r>
              <a:rPr lang="en-US" dirty="0">
                <a:solidFill>
                  <a:srgbClr val="0000FF"/>
                </a:solidFill>
                <a:latin typeface="Arial"/>
                <a:sym typeface="Wingdings" charset="2"/>
              </a:rPr>
              <a:t>  decays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295400" y="1676400"/>
            <a:ext cx="1578176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arXiv:1603.09222</a:t>
            </a:r>
            <a:endParaRPr lang="en-GB" sz="1400" dirty="0"/>
          </a:p>
        </p:txBody>
      </p:sp>
      <p:pic>
        <p:nvPicPr>
          <p:cNvPr id="22" name="Image 21" descr="Screen Shot 2016-05-07 at 22.32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1" y="1828800"/>
            <a:ext cx="4495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6212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-76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W and Z Boson Production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Image 4" descr="Screen Shot 2016-02-13 at 15.28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4348"/>
            <a:ext cx="7315200" cy="48964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438401" y="762000"/>
            <a:ext cx="6324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Measurements at 7/8/13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with a precision of 3-4% -&gt;dominated by the luminosity uncertainty!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05400" y="4648200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CMS-PAS-SMP-15-004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200" y="6324600"/>
            <a:ext cx="90694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Many detailed EWK studies possible –and done-- with the large Z,W samples </a:t>
            </a:r>
          </a:p>
        </p:txBody>
      </p:sp>
    </p:spTree>
    <p:extLst>
      <p:ext uri="{BB962C8B-B14F-4D97-AF65-F5344CB8AC3E}">
        <p14:creationId xmlns:p14="http://schemas.microsoft.com/office/powerpoint/2010/main" val="1398497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228600"/>
            <a:ext cx="7239000" cy="904875"/>
          </a:xfrm>
        </p:spPr>
        <p:txBody>
          <a:bodyPr/>
          <a:lstStyle/>
          <a:p>
            <a:r>
              <a:rPr lang="en-GB" dirty="0"/>
              <a:t>W-Mass Determination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762000"/>
            <a:ext cx="8534400" cy="2667000"/>
          </a:xfrm>
          <a:solidFill>
            <a:schemeClr val="accent3"/>
          </a:solidFill>
        </p:spPr>
        <p:txBody>
          <a:bodyPr/>
          <a:lstStyle/>
          <a:p>
            <a:r>
              <a:rPr lang="en-GB" sz="2200" dirty="0">
                <a:solidFill>
                  <a:srgbClr val="0000FF"/>
                </a:solidFill>
              </a:rPr>
              <a:t>Measurement based on 7 </a:t>
            </a:r>
            <a:r>
              <a:rPr lang="en-GB" sz="2200" dirty="0" err="1">
                <a:solidFill>
                  <a:srgbClr val="0000FF"/>
                </a:solidFill>
              </a:rPr>
              <a:t>TeV</a:t>
            </a:r>
            <a:r>
              <a:rPr lang="en-GB" sz="2200" dirty="0">
                <a:solidFill>
                  <a:srgbClr val="0000FF"/>
                </a:solidFill>
              </a:rPr>
              <a:t> data (4.6 fb</a:t>
            </a:r>
            <a:r>
              <a:rPr lang="en-GB" sz="2200" baseline="30000" dirty="0">
                <a:solidFill>
                  <a:srgbClr val="0000FF"/>
                </a:solidFill>
              </a:rPr>
              <a:t>-1</a:t>
            </a:r>
            <a:r>
              <a:rPr lang="en-GB" sz="2200" dirty="0">
                <a:solidFill>
                  <a:srgbClr val="0000FF"/>
                </a:solidFill>
              </a:rPr>
              <a:t>). </a:t>
            </a:r>
            <a:r>
              <a:rPr lang="en-GB" sz="2200" dirty="0">
                <a:solidFill>
                  <a:srgbClr val="FF0000"/>
                </a:solidFill>
              </a:rPr>
              <a:t>It takes time to get the systematic uncertainties under control  for precision!!</a:t>
            </a:r>
            <a:r>
              <a:rPr lang="en-GB" sz="2200" dirty="0">
                <a:solidFill>
                  <a:srgbClr val="0000FF"/>
                </a:solidFill>
              </a:rPr>
              <a:t> </a:t>
            </a:r>
          </a:p>
          <a:p>
            <a:r>
              <a:rPr lang="en-GB" sz="2200" dirty="0">
                <a:solidFill>
                  <a:srgbClr val="0000FF"/>
                </a:solidFill>
              </a:rPr>
              <a:t>Included ~14.10</a:t>
            </a:r>
            <a:r>
              <a:rPr lang="en-GB" sz="2200" baseline="30000" dirty="0">
                <a:solidFill>
                  <a:srgbClr val="0000FF"/>
                </a:solidFill>
              </a:rPr>
              <a:t>6</a:t>
            </a:r>
            <a:r>
              <a:rPr lang="en-GB" sz="2200" dirty="0">
                <a:solidFill>
                  <a:srgbClr val="0000FF"/>
                </a:solidFill>
              </a:rPr>
              <a:t>  W </a:t>
            </a:r>
            <a:r>
              <a:rPr lang="en-GB" sz="2200" dirty="0" err="1">
                <a:solidFill>
                  <a:srgbClr val="0000FF"/>
                </a:solidFill>
              </a:rPr>
              <a:t>leptonically</a:t>
            </a:r>
            <a:r>
              <a:rPr lang="en-GB" sz="2200" dirty="0">
                <a:solidFill>
                  <a:srgbClr val="0000FF"/>
                </a:solidFill>
              </a:rPr>
              <a:t> decaying W candidates</a:t>
            </a:r>
          </a:p>
          <a:p>
            <a:r>
              <a:rPr lang="en-GB" sz="2200" dirty="0">
                <a:solidFill>
                  <a:srgbClr val="0000FF"/>
                </a:solidFill>
              </a:rPr>
              <a:t>Technique uses template fits to the W </a:t>
            </a:r>
            <a:r>
              <a:rPr lang="en-GB" sz="2200" dirty="0" err="1">
                <a:solidFill>
                  <a:srgbClr val="0000FF"/>
                </a:solidFill>
              </a:rPr>
              <a:t>p</a:t>
            </a:r>
            <a:r>
              <a:rPr lang="en-GB" sz="2200" baseline="-25000" dirty="0" err="1">
                <a:solidFill>
                  <a:srgbClr val="0000FF"/>
                </a:solidFill>
              </a:rPr>
              <a:t>T</a:t>
            </a:r>
            <a:r>
              <a:rPr lang="en-GB" sz="2200" dirty="0">
                <a:solidFill>
                  <a:srgbClr val="0000FF"/>
                </a:solidFill>
              </a:rPr>
              <a:t> and </a:t>
            </a:r>
            <a:r>
              <a:rPr lang="en-GB" sz="2200" dirty="0" err="1">
                <a:solidFill>
                  <a:srgbClr val="0000FF"/>
                </a:solidFill>
              </a:rPr>
              <a:t>m</a:t>
            </a:r>
            <a:r>
              <a:rPr lang="en-GB" sz="2200" baseline="-25000" dirty="0" err="1">
                <a:solidFill>
                  <a:srgbClr val="0000FF"/>
                </a:solidFill>
              </a:rPr>
              <a:t>T</a:t>
            </a:r>
            <a:r>
              <a:rPr lang="en-GB" sz="2200" dirty="0">
                <a:solidFill>
                  <a:srgbClr val="0000FF"/>
                </a:solidFill>
              </a:rPr>
              <a:t> predictions</a:t>
            </a:r>
          </a:p>
          <a:p>
            <a:r>
              <a:rPr lang="en-GB" sz="2200" dirty="0">
                <a:solidFill>
                  <a:srgbClr val="0000FF"/>
                </a:solidFill>
              </a:rPr>
              <a:t>Calibration of energy scale, recoil response and efficiency studies using the large Z sample. Modelling of </a:t>
            </a:r>
            <a:r>
              <a:rPr lang="en-GB" sz="2200" dirty="0" err="1">
                <a:solidFill>
                  <a:srgbClr val="0000FF"/>
                </a:solidFill>
              </a:rPr>
              <a:t>helicity</a:t>
            </a:r>
            <a:r>
              <a:rPr lang="en-GB" sz="2200" dirty="0">
                <a:solidFill>
                  <a:srgbClr val="0000FF"/>
                </a:solidFill>
              </a:rPr>
              <a:t> effects constrained by W and Z data.</a:t>
            </a:r>
          </a:p>
          <a:p>
            <a:pPr>
              <a:buNone/>
            </a:pPr>
            <a:r>
              <a:rPr lang="en-GB" sz="2400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8" name="Image 7" descr="Screen Shot 2018-05-26 at 18.22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62198"/>
            <a:ext cx="7391400" cy="269580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786678" y="3059668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arXiv:1701.07240</a:t>
            </a:r>
          </a:p>
        </p:txBody>
      </p:sp>
      <p:pic>
        <p:nvPicPr>
          <p:cNvPr id="10" name="Image 9" descr="Screen Shot 2018-05-26 at 18.18.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429000"/>
            <a:ext cx="6299200" cy="889000"/>
          </a:xfrm>
          <a:prstGeom prst="rect">
            <a:avLst/>
          </a:prstGeom>
          <a:solidFill>
            <a:srgbClr val="FF0000"/>
          </a:solidFill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05405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1600200"/>
            <a:ext cx="7239000" cy="904875"/>
          </a:xfrm>
        </p:spPr>
        <p:txBody>
          <a:bodyPr/>
          <a:lstStyle/>
          <a:p>
            <a:r>
              <a:rPr lang="en-GB" dirty="0"/>
              <a:t>Top Production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6200" y="4876800"/>
            <a:ext cx="8991600" cy="150810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err="1">
                <a:solidFill>
                  <a:srgbClr val="0000FF"/>
                </a:solidFill>
              </a:rPr>
              <a:t>The</a:t>
            </a:r>
            <a:r>
              <a:rPr lang="en-GB" sz="2200" dirty="0">
                <a:solidFill>
                  <a:srgbClr val="0000FF"/>
                </a:solidFill>
              </a:rPr>
              <a:t> heaviest known elementary particle: ~173 </a:t>
            </a:r>
            <a:r>
              <a:rPr lang="en-GB" sz="2200" dirty="0" err="1">
                <a:solidFill>
                  <a:srgbClr val="0000FF"/>
                </a:solidFill>
              </a:rPr>
              <a:t>GeV</a:t>
            </a:r>
            <a:endParaRPr lang="en-GB" sz="2200" dirty="0">
              <a:solidFill>
                <a:srgbClr val="0000FF"/>
              </a:solidFill>
            </a:endParaRPr>
          </a:p>
          <a:p>
            <a:r>
              <a:rPr lang="en-GB" sz="2200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err="1">
                <a:solidFill>
                  <a:srgbClr val="0000FF"/>
                </a:solidFill>
              </a:rPr>
              <a:t>Coupling</a:t>
            </a:r>
            <a:r>
              <a:rPr lang="en-GB" sz="2200" dirty="0">
                <a:solidFill>
                  <a:srgbClr val="0000FF"/>
                </a:solidFill>
              </a:rPr>
              <a:t> to the Higgs ~1 </a:t>
            </a:r>
            <a:r>
              <a:rPr lang="fr-FR" sz="2200" dirty="0" err="1">
                <a:solidFill>
                  <a:srgbClr val="0000FF"/>
                </a:solidFill>
                <a:sym typeface="Symbol"/>
              </a:rPr>
              <a:t></a:t>
            </a:r>
            <a:r>
              <a:rPr lang="en-GB" sz="2200" dirty="0">
                <a:solidFill>
                  <a:srgbClr val="0000FF"/>
                </a:solidFill>
              </a:rPr>
              <a:t> </a:t>
            </a:r>
            <a:r>
              <a:rPr lang="en-GB" sz="2200" dirty="0">
                <a:solidFill>
                  <a:srgbClr val="FF0000"/>
                </a:solidFill>
              </a:rPr>
              <a:t>Special role in EWK symmetry breaking?</a:t>
            </a:r>
          </a:p>
          <a:p>
            <a:r>
              <a:rPr lang="en-GB" sz="2200" dirty="0">
                <a:solidFill>
                  <a:srgbClr val="FF0000"/>
                </a:solidFill>
              </a:rPr>
              <a:t>     LHC is a top factory with </a:t>
            </a:r>
            <a:r>
              <a:rPr lang="en-GB" sz="2400" dirty="0">
                <a:solidFill>
                  <a:srgbClr val="0000FF"/>
                </a:solidFill>
              </a:rPr>
              <a:t> ~5.10</a:t>
            </a:r>
            <a:r>
              <a:rPr lang="en-GB" sz="2400" baseline="30000" dirty="0">
                <a:solidFill>
                  <a:srgbClr val="0000FF"/>
                </a:solidFill>
              </a:rPr>
              <a:t>6</a:t>
            </a:r>
            <a:r>
              <a:rPr lang="en-GB" sz="2400" dirty="0">
                <a:solidFill>
                  <a:srgbClr val="0000FF"/>
                </a:solidFill>
              </a:rPr>
              <a:t> produced </a:t>
            </a:r>
            <a:r>
              <a:rPr lang="en-GB" sz="2400" dirty="0" err="1">
                <a:solidFill>
                  <a:srgbClr val="0000FF"/>
                </a:solidFill>
              </a:rPr>
              <a:t>tt</a:t>
            </a:r>
            <a:r>
              <a:rPr lang="en-GB" sz="2400" dirty="0">
                <a:solidFill>
                  <a:srgbClr val="0000FF"/>
                </a:solidFill>
              </a:rPr>
              <a:t>-pairs (run-1)</a:t>
            </a:r>
          </a:p>
          <a:p>
            <a:r>
              <a:rPr lang="en-GB" sz="2400" dirty="0">
                <a:solidFill>
                  <a:srgbClr val="0000FF"/>
                </a:solidFill>
              </a:rPr>
              <a:t>                                       ~ 10</a:t>
            </a:r>
            <a:r>
              <a:rPr lang="en-GB" sz="2400" baseline="30000" dirty="0">
                <a:solidFill>
                  <a:srgbClr val="0000FF"/>
                </a:solidFill>
              </a:rPr>
              <a:t>8  </a:t>
            </a:r>
            <a:r>
              <a:rPr lang="en-GB" sz="2400" dirty="0">
                <a:solidFill>
                  <a:srgbClr val="0000FF"/>
                </a:solidFill>
              </a:rPr>
              <a:t>produced </a:t>
            </a:r>
            <a:r>
              <a:rPr lang="en-GB" sz="2400" dirty="0" err="1">
                <a:solidFill>
                  <a:srgbClr val="0000FF"/>
                </a:solidFill>
              </a:rPr>
              <a:t>tt</a:t>
            </a:r>
            <a:r>
              <a:rPr lang="en-GB" sz="2400" dirty="0">
                <a:solidFill>
                  <a:srgbClr val="0000FF"/>
                </a:solidFill>
              </a:rPr>
              <a:t>-pairs (run-2)                                         </a:t>
            </a:r>
            <a:endParaRPr lang="en-GB" sz="2200" dirty="0">
              <a:solidFill>
                <a:srgbClr val="FF0000"/>
              </a:solidFill>
            </a:endParaRPr>
          </a:p>
        </p:txBody>
      </p:sp>
      <p:pic>
        <p:nvPicPr>
          <p:cNvPr id="4" name="Image 3" descr="Screen Shot 2014-11-24 at 10.03.2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55" y="2743200"/>
            <a:ext cx="3029045" cy="194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605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-152400"/>
            <a:ext cx="7239000" cy="904875"/>
          </a:xfrm>
        </p:spPr>
        <p:txBody>
          <a:bodyPr/>
          <a:lstStyle/>
          <a:p>
            <a:r>
              <a:rPr lang="en-GB" dirty="0"/>
              <a:t>Top Quark Cross Sections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10945" y="6381690"/>
            <a:ext cx="691314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Good agreement with the SM predictions up to the 13 </a:t>
            </a:r>
            <a:r>
              <a:rPr lang="en-GB" dirty="0" err="1">
                <a:solidFill>
                  <a:srgbClr val="FF0000"/>
                </a:solidFill>
              </a:rPr>
              <a:t>TeV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78DF2-3495-E341-A982-6BF4D28EC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97" y="852427"/>
            <a:ext cx="8094240" cy="5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9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/>
              <a:t>Top Mass Determination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146516" y="981701"/>
            <a:ext cx="3997484" cy="59400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900" dirty="0">
                <a:solidFill>
                  <a:srgbClr val="0000FF"/>
                </a:solidFill>
              </a:rPr>
              <a:t>Steady improvements during run-1 and run-2</a:t>
            </a:r>
          </a:p>
          <a:p>
            <a:endParaRPr lang="en-GB" sz="1900" dirty="0">
              <a:solidFill>
                <a:srgbClr val="0000FF"/>
              </a:solidFill>
            </a:endParaRPr>
          </a:p>
          <a:p>
            <a:r>
              <a:rPr lang="en-GB" sz="1900" dirty="0">
                <a:solidFill>
                  <a:srgbClr val="0000FF"/>
                </a:solidFill>
              </a:rPr>
              <a:t>Precision reached now </a:t>
            </a:r>
            <a:r>
              <a:rPr lang="en-GB" sz="1900" dirty="0">
                <a:solidFill>
                  <a:srgbClr val="FF0000"/>
                </a:solidFill>
              </a:rPr>
              <a:t>~0.3%</a:t>
            </a:r>
            <a:endParaRPr lang="en-GB" sz="1900" dirty="0">
              <a:solidFill>
                <a:srgbClr val="0000FF"/>
              </a:solidFill>
            </a:endParaRPr>
          </a:p>
          <a:p>
            <a:endParaRPr lang="en-GB" sz="1900" dirty="0">
              <a:solidFill>
                <a:srgbClr val="0000FF"/>
              </a:solidFill>
            </a:endParaRPr>
          </a:p>
          <a:p>
            <a:r>
              <a:rPr lang="en-GB" sz="1900" dirty="0" err="1">
                <a:solidFill>
                  <a:srgbClr val="0000FF"/>
                </a:solidFill>
              </a:rPr>
              <a:t>Hadronization</a:t>
            </a:r>
            <a:r>
              <a:rPr lang="en-GB" sz="1900" dirty="0">
                <a:solidFill>
                  <a:srgbClr val="0000FF"/>
                </a:solidFill>
              </a:rPr>
              <a:t> model uncertainties </a:t>
            </a:r>
          </a:p>
          <a:p>
            <a:r>
              <a:rPr lang="en-GB" sz="1900" dirty="0">
                <a:solidFill>
                  <a:srgbClr val="0000FF"/>
                </a:solidFill>
              </a:rPr>
              <a:t>one of the main limitations</a:t>
            </a:r>
          </a:p>
          <a:p>
            <a:endParaRPr lang="en-GB" sz="1900" dirty="0">
              <a:solidFill>
                <a:srgbClr val="0000FF"/>
              </a:solidFill>
            </a:endParaRPr>
          </a:p>
          <a:p>
            <a:r>
              <a:rPr lang="en-GB" sz="1900" dirty="0">
                <a:solidFill>
                  <a:srgbClr val="FF0000"/>
                </a:solidFill>
              </a:rPr>
              <a:t>Several alternative methods have </a:t>
            </a:r>
          </a:p>
          <a:p>
            <a:r>
              <a:rPr lang="en-GB" sz="1900" dirty="0">
                <a:solidFill>
                  <a:srgbClr val="FF0000"/>
                </a:solidFill>
              </a:rPr>
              <a:t>been and are being explored </a:t>
            </a:r>
          </a:p>
          <a:p>
            <a:r>
              <a:rPr lang="en-GB" sz="1900" dirty="0">
                <a:solidFill>
                  <a:srgbClr val="FF0000"/>
                </a:solidFill>
              </a:rPr>
              <a:t>using J/</a:t>
            </a:r>
            <a:r>
              <a:rPr lang="en-US" sz="1800" dirty="0" err="1">
                <a:solidFill>
                  <a:srgbClr val="FF0000"/>
                </a:solidFill>
                <a:sym typeface="Symbol"/>
              </a:rPr>
              <a:t></a:t>
            </a:r>
            <a:r>
              <a:rPr lang="en-GB" sz="1900" dirty="0">
                <a:solidFill>
                  <a:srgbClr val="FF0000"/>
                </a:solidFill>
              </a:rPr>
              <a:t>, secondary vertices,… </a:t>
            </a:r>
          </a:p>
          <a:p>
            <a:r>
              <a:rPr lang="en-GB" sz="1900" dirty="0">
                <a:solidFill>
                  <a:srgbClr val="0000FF"/>
                </a:solidFill>
              </a:rPr>
              <a:t>This is not the final word yet</a:t>
            </a:r>
          </a:p>
          <a:p>
            <a:endParaRPr lang="en-GB" sz="1900" dirty="0">
              <a:solidFill>
                <a:srgbClr val="0000FF"/>
              </a:solidFill>
            </a:endParaRPr>
          </a:p>
          <a:p>
            <a:r>
              <a:rPr lang="en-GB" sz="1900" dirty="0">
                <a:solidFill>
                  <a:srgbClr val="0000FF"/>
                </a:solidFill>
              </a:rPr>
              <a:t>Experiment combination under way</a:t>
            </a:r>
          </a:p>
          <a:p>
            <a:endParaRPr lang="en-GB" sz="1900" dirty="0">
              <a:solidFill>
                <a:srgbClr val="0000FF"/>
              </a:solidFill>
            </a:endParaRPr>
          </a:p>
          <a:p>
            <a:r>
              <a:rPr lang="en-GB" sz="1900" dirty="0">
                <a:solidFill>
                  <a:srgbClr val="0000FF"/>
                </a:solidFill>
              </a:rPr>
              <a:t>Note:</a:t>
            </a:r>
            <a:r>
              <a:rPr lang="en-GB" sz="1900" dirty="0">
                <a:solidFill>
                  <a:srgbClr val="FF0000"/>
                </a:solidFill>
              </a:rPr>
              <a:t> the average value LHC </a:t>
            </a:r>
          </a:p>
          <a:p>
            <a:r>
              <a:rPr lang="en-GB" sz="1900" dirty="0">
                <a:solidFill>
                  <a:srgbClr val="FF0000"/>
                </a:solidFill>
              </a:rPr>
              <a:t>somewhat lower than </a:t>
            </a:r>
            <a:r>
              <a:rPr lang="en-GB" sz="1900" dirty="0" err="1">
                <a:solidFill>
                  <a:srgbClr val="FF0000"/>
                </a:solidFill>
              </a:rPr>
              <a:t>Tevatron</a:t>
            </a:r>
            <a:r>
              <a:rPr lang="en-GB" sz="1900" dirty="0">
                <a:solidFill>
                  <a:srgbClr val="FF0000"/>
                </a:solidFill>
              </a:rPr>
              <a:t> </a:t>
            </a:r>
          </a:p>
          <a:p>
            <a:r>
              <a:rPr lang="en-GB" sz="1900" dirty="0">
                <a:solidFill>
                  <a:srgbClr val="FF0000"/>
                </a:solidFill>
              </a:rPr>
              <a:t>one:  </a:t>
            </a:r>
            <a:r>
              <a:rPr lang="en-GB" sz="1900" dirty="0">
                <a:solidFill>
                  <a:srgbClr val="0000FF"/>
                </a:solidFill>
              </a:rPr>
              <a:t>174.34 </a:t>
            </a:r>
            <a:r>
              <a:rPr lang="en-US" sz="1800" dirty="0" err="1">
                <a:solidFill>
                  <a:srgbClr val="0000FF"/>
                </a:solidFill>
                <a:sym typeface="Symbol"/>
              </a:rPr>
              <a:t>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0.64 </a:t>
            </a:r>
            <a:r>
              <a:rPr lang="en-US" sz="1800" dirty="0" err="1">
                <a:solidFill>
                  <a:srgbClr val="0000FF"/>
                </a:solidFill>
                <a:sym typeface="Symbol"/>
              </a:rPr>
              <a:t>GeV</a:t>
            </a:r>
            <a:endParaRPr lang="en-US" sz="1800" dirty="0">
              <a:solidFill>
                <a:srgbClr val="0000FF"/>
              </a:solidFill>
            </a:endParaRPr>
          </a:p>
          <a:p>
            <a:r>
              <a:rPr lang="en-GB" sz="1900" dirty="0">
                <a:solidFill>
                  <a:srgbClr val="FF0000"/>
                </a:solidFill>
              </a:rPr>
              <a:t>  </a:t>
            </a:r>
          </a:p>
          <a:p>
            <a:endParaRPr lang="en-GB" sz="1900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A8D8B5-DB4B-4544-9476-F532EA33A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08" y="1412776"/>
            <a:ext cx="4903440" cy="4680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87A1B9-4E0B-FB48-AF2A-4A8FDC10D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8" y="1318555"/>
            <a:ext cx="5045908" cy="48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7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1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CE1A9C4C-1871-3348-B7D6-ACA2480456CB}" type="slidenum">
              <a:rPr lang="en-US" sz="1200" b="1">
                <a:solidFill>
                  <a:srgbClr val="898989"/>
                </a:solidFill>
              </a:rPr>
              <a:pPr algn="r"/>
              <a:t>5</a:t>
            </a:fld>
            <a:endParaRPr lang="en-US" sz="1200" b="1" dirty="0">
              <a:solidFill>
                <a:srgbClr val="898989"/>
              </a:solidFill>
            </a:endParaRPr>
          </a:p>
        </p:txBody>
      </p:sp>
      <p:pic>
        <p:nvPicPr>
          <p:cNvPr id="24581" name="Picture 2" descr="flags"/>
          <p:cNvPicPr>
            <a:picLocks noChangeAspect="1" noChangeArrowheads="1"/>
          </p:cNvPicPr>
          <p:nvPr/>
        </p:nvPicPr>
        <p:blipFill>
          <a:blip r:embed="rId3" cstate="print">
            <a:lum bright="-2000"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726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0"/>
            <a:ext cx="906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CERN: founded in 1954: 12 European States</a:t>
            </a:r>
          </a:p>
          <a:p>
            <a:pPr>
              <a:defRPr/>
            </a:pPr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“Science for Peace”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Today: 23 Member States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11" name="Picture 10" descr="cern_logo_1.png"/>
          <p:cNvPicPr>
            <a:picLocks noChangeAspect="1"/>
          </p:cNvPicPr>
          <p:nvPr/>
        </p:nvPicPr>
        <p:blipFill>
          <a:blip r:embed="rId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2" y="6285594"/>
            <a:ext cx="493870" cy="485638"/>
          </a:xfrm>
          <a:prstGeom prst="rect">
            <a:avLst/>
          </a:prstGeom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259632" y="4077073"/>
            <a:ext cx="7952408" cy="2743074"/>
          </a:xfrm>
          <a:prstGeom prst="rect">
            <a:avLst/>
          </a:prstGeom>
          <a:gradFill rotWithShape="1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 States:</a:t>
            </a:r>
            <a:r>
              <a:rPr lang="en-GB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Austria, Belgium, Bulgaria, Czech Republic, Denmark, Finland, France, Germany, Greece, Hungary,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Israel,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Italy, Netherlands, Norway, Poland, </a:t>
            </a: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Portugal,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Romania,</a:t>
            </a:r>
            <a:r>
              <a:rPr lang="en-US" sz="1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Slovak Republic, Spain, Sweden, Switzerland and </a:t>
            </a:r>
            <a:b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Kingdom, Serbia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Associate Members in the Pre-Stage to Membership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Cyprus, Slovenia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Member States: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India,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Lithuania, Pakistan, Turkey, Ukraine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 for Membership or Associate Membership:</a:t>
            </a:r>
            <a:b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Brazil, Croatia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Observers to Council:</a:t>
            </a:r>
            <a:r>
              <a:rPr lang="en-GB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Japan, Russia, United States of America;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Union, JINR and UNESCO 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76200" y="2133600"/>
            <a:ext cx="3810000" cy="1371600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2500 staff</a:t>
            </a: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1800 </a:t>
            </a: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+mn-ea"/>
                <a:cs typeface="+mn-cs"/>
              </a:rPr>
              <a:t>other paid personnel</a:t>
            </a:r>
            <a:endParaRPr lang="en-GB" sz="2000" dirty="0">
              <a:solidFill>
                <a:srgbClr val="EAEAEA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13000 scientific users</a:t>
            </a:r>
          </a:p>
          <a:p>
            <a:pPr marL="171450" indent="-171450"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Budget (2018) ~ 1150 MCHF</a:t>
            </a:r>
          </a:p>
        </p:txBody>
      </p:sp>
    </p:spTree>
    <p:extLst>
      <p:ext uri="{BB962C8B-B14F-4D97-AF65-F5344CB8AC3E}">
        <p14:creationId xmlns:p14="http://schemas.microsoft.com/office/powerpoint/2010/main" val="4006035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Summary: Cross Sections 7/8/13 </a:t>
            </a:r>
            <a:r>
              <a:rPr lang="en-GB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8600" y="6269250"/>
            <a:ext cx="874870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All measurements in good agreement with the Standard Model predictions!!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33EC7-5913-8144-9CF4-4FC6AD179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723665"/>
            <a:ext cx="8101257" cy="55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8051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-142875"/>
            <a:ext cx="7239000" cy="904875"/>
          </a:xfrm>
        </p:spPr>
        <p:txBody>
          <a:bodyPr/>
          <a:lstStyle/>
          <a:p>
            <a:r>
              <a:rPr lang="en-GB" dirty="0"/>
              <a:t>Light-by-light Scattering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2590800"/>
          </a:xfrm>
          <a:solidFill>
            <a:schemeClr val="accent3"/>
          </a:solidFill>
        </p:spPr>
        <p:txBody>
          <a:bodyPr/>
          <a:lstStyle/>
          <a:p>
            <a:r>
              <a:rPr lang="en-GB" sz="2200" dirty="0">
                <a:solidFill>
                  <a:srgbClr val="0000FF"/>
                </a:solidFill>
              </a:rPr>
              <a:t>Select ultra-peripheral collisions in </a:t>
            </a:r>
            <a:r>
              <a:rPr lang="en-GB" sz="2200" dirty="0" err="1">
                <a:solidFill>
                  <a:srgbClr val="0000FF"/>
                </a:solidFill>
              </a:rPr>
              <a:t>PbPb</a:t>
            </a:r>
            <a:endParaRPr lang="en-GB" sz="2200" dirty="0">
              <a:solidFill>
                <a:srgbClr val="0000FF"/>
              </a:solidFill>
            </a:endParaRPr>
          </a:p>
          <a:p>
            <a:r>
              <a:rPr lang="en-GB" sz="2200" dirty="0">
                <a:solidFill>
                  <a:srgbClr val="0000FF"/>
                </a:solidFill>
              </a:rPr>
              <a:t>Exclusive 2-photon final state selection</a:t>
            </a:r>
          </a:p>
          <a:p>
            <a:r>
              <a:rPr lang="en-GB" sz="2200" dirty="0">
                <a:solidFill>
                  <a:srgbClr val="0000FF"/>
                </a:solidFill>
              </a:rPr>
              <a:t>Small </a:t>
            </a:r>
            <a:r>
              <a:rPr lang="en-GB" sz="2200" dirty="0" err="1">
                <a:solidFill>
                  <a:srgbClr val="0000FF"/>
                </a:solidFill>
              </a:rPr>
              <a:t>acoplanarity</a:t>
            </a:r>
            <a:r>
              <a:rPr lang="en-GB" sz="2200" dirty="0">
                <a:solidFill>
                  <a:srgbClr val="0000FF"/>
                </a:solidFill>
              </a:rPr>
              <a:t> (&lt; 0.01)</a:t>
            </a:r>
          </a:p>
          <a:p>
            <a:r>
              <a:rPr lang="en-GB" sz="2200" dirty="0">
                <a:solidFill>
                  <a:srgbClr val="0000FF"/>
                </a:solidFill>
              </a:rPr>
              <a:t>Small diphoton </a:t>
            </a:r>
            <a:r>
              <a:rPr lang="en-GB" sz="2200" dirty="0" err="1">
                <a:solidFill>
                  <a:srgbClr val="0000FF"/>
                </a:solidFill>
              </a:rPr>
              <a:t>p</a:t>
            </a:r>
            <a:r>
              <a:rPr lang="en-GB" sz="2200" baseline="-25000" dirty="0" err="1">
                <a:solidFill>
                  <a:srgbClr val="0000FF"/>
                </a:solidFill>
              </a:rPr>
              <a:t>T</a:t>
            </a:r>
            <a:r>
              <a:rPr lang="en-GB" sz="2200" baseline="-25000" dirty="0">
                <a:solidFill>
                  <a:srgbClr val="0000FF"/>
                </a:solidFill>
              </a:rPr>
              <a:t>   </a:t>
            </a:r>
            <a:r>
              <a:rPr lang="en-GB" sz="2200" dirty="0">
                <a:solidFill>
                  <a:srgbClr val="0000FF"/>
                </a:solidFill>
              </a:rPr>
              <a:t>(&lt; 1 GeV or 2 GeV)</a:t>
            </a:r>
            <a:endParaRPr lang="en-GB" sz="2200" baseline="-25000" dirty="0">
              <a:solidFill>
                <a:srgbClr val="0000FF"/>
              </a:solidFill>
            </a:endParaRPr>
          </a:p>
          <a:p>
            <a:r>
              <a:rPr lang="en-GB" sz="2200" dirty="0">
                <a:solidFill>
                  <a:srgbClr val="FF0000"/>
                </a:solidFill>
              </a:rPr>
              <a:t>42 events found, 6 background events est.</a:t>
            </a:r>
          </a:p>
          <a:p>
            <a:r>
              <a:rPr lang="en-GB" sz="2000" dirty="0">
                <a:solidFill>
                  <a:srgbClr val="0000FF"/>
                </a:solidFill>
              </a:rPr>
              <a:t>CMS result: </a:t>
            </a:r>
            <a:r>
              <a:rPr lang="en-GB" sz="2000" dirty="0"/>
              <a:t>arXiv:1810.04602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GB" sz="2400" dirty="0"/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629400" y="819090"/>
            <a:ext cx="216988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arXiv:1904.03536</a:t>
            </a:r>
          </a:p>
        </p:txBody>
      </p:sp>
      <p:pic>
        <p:nvPicPr>
          <p:cNvPr id="12" name="Image 11" descr="Screen Shot 2018-05-28 at 10.23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212850"/>
            <a:ext cx="2376568" cy="2216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5D826A-CFC6-4E43-A283-FA5632BC1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301060"/>
            <a:ext cx="5272059" cy="368300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72EC1-C54E-D140-A2E6-2B64E084F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650" y="3448110"/>
            <a:ext cx="3103804" cy="2725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42201D-8737-7A43-B661-246B50ABF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038" y="3448110"/>
            <a:ext cx="2997669" cy="27259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34D838-C8D0-9D4C-8D69-29B47C63E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5840" y="6309320"/>
            <a:ext cx="3630256" cy="288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C23F38-5BE0-6D4F-A8A9-88F35B1C0D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6313820"/>
            <a:ext cx="2133240" cy="3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03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 Measurements of  </a:t>
            </a:r>
            <a:r>
              <a:rPr lang="en-US" dirty="0" err="1">
                <a:effectLst/>
              </a:rPr>
              <a:t>B</a:t>
            </a:r>
            <a:r>
              <a:rPr lang="en-US" baseline="-25000" dirty="0" err="1">
                <a:effectLst/>
              </a:rPr>
              <a:t>s(d</a:t>
            </a:r>
            <a:r>
              <a:rPr lang="en-US" baseline="-25000" dirty="0">
                <a:effectLst/>
              </a:rPr>
              <a:t>) </a:t>
            </a:r>
            <a:r>
              <a:rPr lang="en-US" dirty="0" err="1">
                <a:effectLst/>
                <a:sym typeface="Wingdings"/>
              </a:rPr>
              <a:t>μμ</a:t>
            </a:r>
            <a:r>
              <a:rPr lang="en-US" dirty="0">
                <a:effectLst/>
                <a:sym typeface="Wingdings"/>
              </a:rPr>
              <a:t> </a:t>
            </a:r>
            <a:endParaRPr lang="en-US" dirty="0">
              <a:effectLst/>
            </a:endParaRPr>
          </a:p>
        </p:txBody>
      </p:sp>
      <p:pic>
        <p:nvPicPr>
          <p:cNvPr id="9" name="Image 8" descr="Screen Shot 2016-05-01 at 21.5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447800"/>
            <a:ext cx="3352800" cy="1905000"/>
          </a:xfrm>
          <a:prstGeom prst="rect">
            <a:avLst/>
          </a:prstGeom>
        </p:spPr>
      </p:pic>
      <p:pic>
        <p:nvPicPr>
          <p:cNvPr id="13" name="Image 12" descr="Screen Shot 2013-08-22 at 9.06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524000"/>
            <a:ext cx="1749715" cy="153129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124200" y="762000"/>
            <a:ext cx="5383974" cy="67710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1800" dirty="0" err="1">
                <a:solidFill>
                  <a:srgbClr val="0000FF"/>
                </a:solidFill>
              </a:rPr>
              <a:t>Three</a:t>
            </a:r>
            <a:r>
              <a:rPr lang="en-GB" sz="1800" dirty="0">
                <a:solidFill>
                  <a:srgbClr val="0000FF"/>
                </a:solidFill>
              </a:rPr>
              <a:t> B</a:t>
            </a:r>
            <a:r>
              <a:rPr lang="en-GB" sz="1800" baseline="-25000" dirty="0">
                <a:solidFill>
                  <a:srgbClr val="0000FF"/>
                </a:solidFill>
              </a:rPr>
              <a:t>s</a:t>
            </a:r>
            <a:r>
              <a:rPr lang="en-GB" sz="1800" dirty="0">
                <a:solidFill>
                  <a:srgbClr val="0000FF"/>
                </a:solidFill>
              </a:rPr>
              <a:t> particles </a:t>
            </a:r>
            <a:r>
              <a:rPr lang="en-GB" sz="1800" dirty="0">
                <a:solidFill>
                  <a:srgbClr val="FF0000"/>
                </a:solidFill>
              </a:rPr>
              <a:t>in a billion will decay into two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 err="1">
                <a:solidFill>
                  <a:srgbClr val="FF0000"/>
                </a:solidFill>
              </a:rPr>
              <a:t>muons</a:t>
            </a:r>
            <a:r>
              <a:rPr lang="en-GB" sz="1800" dirty="0">
                <a:solidFill>
                  <a:srgbClr val="FF0000"/>
                </a:solidFill>
              </a:rPr>
              <a:t>. </a:t>
            </a:r>
            <a:r>
              <a:rPr lang="en-GB" sz="1800" dirty="0">
                <a:solidFill>
                  <a:srgbClr val="0000FF"/>
                </a:solidFill>
              </a:rPr>
              <a:t>This decay has been chased for 30 years!!</a:t>
            </a:r>
            <a:endParaRPr lang="en-GB" sz="1800" dirty="0"/>
          </a:p>
        </p:txBody>
      </p:sp>
      <p:pic>
        <p:nvPicPr>
          <p:cNvPr id="16" name="Image 15" descr="Screen Shot 2016-05-01 at 21.57.4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50996"/>
            <a:ext cx="3276600" cy="1901803"/>
          </a:xfrm>
          <a:prstGeom prst="rect">
            <a:avLst/>
          </a:prstGeom>
        </p:spPr>
      </p:pic>
      <p:pic>
        <p:nvPicPr>
          <p:cNvPr id="23" name="Image 22" descr="Screen Shot 2018-05-27 at 11.28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3381128"/>
            <a:ext cx="5410200" cy="3476872"/>
          </a:xfrm>
          <a:prstGeom prst="rect">
            <a:avLst/>
          </a:prstGeom>
        </p:spPr>
      </p:pic>
      <p:pic>
        <p:nvPicPr>
          <p:cNvPr id="24" name="Image 23" descr="Screen Shot 2018-05-27 at 11.28.2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912222"/>
            <a:ext cx="3505200" cy="412377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27" name="ZoneTexte 26"/>
          <p:cNvSpPr txBox="1"/>
          <p:nvPr/>
        </p:nvSpPr>
        <p:spPr>
          <a:xfrm>
            <a:off x="7010400" y="3429000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arXiv:1703.05747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70555" y="3632537"/>
            <a:ext cx="3363245" cy="1015663"/>
          </a:xfrm>
          <a:prstGeom prst="rect">
            <a:avLst/>
          </a:prstGeom>
          <a:solidFill>
            <a:srgbClr val="FFFF00"/>
          </a:solidFill>
          <a:ln w="47625"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Present most precise results</a:t>
            </a:r>
          </a:p>
          <a:p>
            <a:r>
              <a:rPr lang="en-GB" dirty="0">
                <a:solidFill>
                  <a:srgbClr val="0000FF"/>
                </a:solidFill>
              </a:rPr>
              <a:t>Significance for B</a:t>
            </a:r>
            <a:r>
              <a:rPr lang="en-GB" baseline="-25000" dirty="0">
                <a:solidFill>
                  <a:srgbClr val="0000FF"/>
                </a:solidFill>
              </a:rPr>
              <a:t>s</a:t>
            </a:r>
            <a:r>
              <a:rPr lang="en-GB" dirty="0">
                <a:solidFill>
                  <a:srgbClr val="0000FF"/>
                </a:solidFill>
              </a:rPr>
              <a:t> to </a:t>
            </a:r>
            <a:r>
              <a:rPr lang="en-GB" dirty="0" err="1">
                <a:solidFill>
                  <a:srgbClr val="0000FF"/>
                </a:solidFill>
              </a:rPr>
              <a:t>muon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>
                <a:solidFill>
                  <a:srgbClr val="0000FF"/>
                </a:solidFill>
              </a:rPr>
              <a:t>decay is 7.8</a:t>
            </a:r>
            <a:r>
              <a:rPr lang="fr-FR" dirty="0" err="1">
                <a:solidFill>
                  <a:srgbClr val="0000FF"/>
                </a:solidFill>
              </a:rPr>
              <a:t>σ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09600" y="762000"/>
            <a:ext cx="2165226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arXiv:1411.4413</a:t>
            </a:r>
          </a:p>
          <a:p>
            <a:r>
              <a:rPr lang="en-GB" sz="1800" dirty="0">
                <a:solidFill>
                  <a:srgbClr val="FF0000"/>
                </a:solidFill>
              </a:rPr>
              <a:t>Published in Nature</a:t>
            </a:r>
          </a:p>
        </p:txBody>
      </p:sp>
      <p:pic>
        <p:nvPicPr>
          <p:cNvPr id="32" name="Image 31" descr="Screen Shot 2018-05-27 at 11.37.2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751294"/>
            <a:ext cx="3657600" cy="430306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33" name="ZoneTexte 32"/>
          <p:cNvSpPr txBox="1"/>
          <p:nvPr/>
        </p:nvSpPr>
        <p:spPr>
          <a:xfrm>
            <a:off x="6019800" y="3810000"/>
            <a:ext cx="91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4.4 fb</a:t>
            </a:r>
            <a:r>
              <a:rPr lang="en-GB" sz="1800" baseline="30000" dirty="0"/>
              <a:t>-1</a:t>
            </a:r>
          </a:p>
        </p:txBody>
      </p:sp>
      <p:pic>
        <p:nvPicPr>
          <p:cNvPr id="15" name="Image 14" descr="Screen Shot 2018-05-30 at 17.44.3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5257800"/>
            <a:ext cx="3657600" cy="3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383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2B100-0B07-5549-A4DA-25E20A4E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4" y="-152400"/>
            <a:ext cx="9005248" cy="904875"/>
          </a:xfrm>
        </p:spPr>
        <p:txBody>
          <a:bodyPr/>
          <a:lstStyle/>
          <a:p>
            <a:r>
              <a:rPr lang="en-US" dirty="0"/>
              <a:t>Total and Elastic Cross Sections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1B95A-8BF5-A941-BB49-821A8816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1EDB1-C491-C742-9711-85C785034421}"/>
              </a:ext>
            </a:extLst>
          </p:cNvPr>
          <p:cNvSpPr txBox="1"/>
          <p:nvPr/>
        </p:nvSpPr>
        <p:spPr>
          <a:xfrm>
            <a:off x="107504" y="836712"/>
            <a:ext cx="857279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TOTEM experiment: Total cross section and elastic/diffractive scattering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4276A-E9ED-184A-AF09-604467917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4" y="2261467"/>
            <a:ext cx="4534420" cy="3039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A08515-F5A3-2D4E-8FAE-E407DF5F7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276872"/>
            <a:ext cx="4563615" cy="3014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1F3237-5BE0-CE4B-B48E-B8248BC0A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3489721"/>
            <a:ext cx="990478" cy="13074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7C2EAE-03FD-F84C-A566-575988CC28B1}"/>
              </a:ext>
            </a:extLst>
          </p:cNvPr>
          <p:cNvSpPr txBox="1"/>
          <p:nvPr/>
        </p:nvSpPr>
        <p:spPr>
          <a:xfrm>
            <a:off x="2483768" y="5345921"/>
            <a:ext cx="673631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𝝆: the ratio of the real to imaginary part of the nuclear elastic scattering amplitude at t=0, is lower that expected </a:t>
            </a:r>
          </a:p>
          <a:p>
            <a:r>
              <a:rPr lang="en-US" dirty="0">
                <a:solidFill>
                  <a:srgbClr val="FF0000"/>
                </a:solidFill>
              </a:rPr>
              <a:t>First direct evidence for “</a:t>
            </a:r>
            <a:r>
              <a:rPr lang="en-US" dirty="0" err="1">
                <a:solidFill>
                  <a:srgbClr val="FF0000"/>
                </a:solidFill>
              </a:rPr>
              <a:t>odderon</a:t>
            </a:r>
            <a:r>
              <a:rPr lang="en-US" dirty="0">
                <a:solidFill>
                  <a:srgbClr val="FF0000"/>
                </a:solidFill>
              </a:rPr>
              <a:t>” exchange in elastic scattering??</a:t>
            </a:r>
          </a:p>
        </p:txBody>
      </p:sp>
      <p:pic>
        <p:nvPicPr>
          <p:cNvPr id="18" name="Image 15" descr="Screen Shot 2013-05-09 at 11.14.35 AM.png">
            <a:extLst>
              <a:ext uri="{FF2B5EF4-FFF2-40B4-BE49-F238E27FC236}">
                <a16:creationId xmlns:a16="http://schemas.microsoft.com/office/drawing/2014/main" id="{F86E8C9E-BFE6-7541-AECA-BCE70B19C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5271986"/>
            <a:ext cx="1656184" cy="1461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528E8E-605F-3644-9308-8D0EF0639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849" y="1196752"/>
            <a:ext cx="3223063" cy="9342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3506F8-83E4-6D40-AE7E-1A6FB7505352}"/>
              </a:ext>
            </a:extLst>
          </p:cNvPr>
          <p:cNvSpPr txBox="1"/>
          <p:nvPr/>
        </p:nvSpPr>
        <p:spPr>
          <a:xfrm>
            <a:off x="349430" y="1412776"/>
            <a:ext cx="4006546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New measurements at 13 </a:t>
            </a:r>
            <a:r>
              <a:rPr lang="en-US" sz="2200" dirty="0" err="1">
                <a:solidFill>
                  <a:srgbClr val="0000FF"/>
                </a:solidFill>
              </a:rPr>
              <a:t>TeV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EE860D-8A38-2A41-82C5-B64B93600C2A}"/>
              </a:ext>
            </a:extLst>
          </p:cNvPr>
          <p:cNvSpPr txBox="1"/>
          <p:nvPr/>
        </p:nvSpPr>
        <p:spPr>
          <a:xfrm>
            <a:off x="1691680" y="5909210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+?</a:t>
            </a:r>
          </a:p>
        </p:txBody>
      </p:sp>
      <p:sp>
        <p:nvSpPr>
          <p:cNvPr id="23" name="Ellipse 12">
            <a:extLst>
              <a:ext uri="{FF2B5EF4-FFF2-40B4-BE49-F238E27FC236}">
                <a16:creationId xmlns:a16="http://schemas.microsoft.com/office/drawing/2014/main" id="{464A15F3-E435-9948-A551-A3AC0969155D}"/>
              </a:ext>
            </a:extLst>
          </p:cNvPr>
          <p:cNvSpPr/>
          <p:nvPr/>
        </p:nvSpPr>
        <p:spPr bwMode="auto">
          <a:xfrm>
            <a:off x="7786444" y="2996952"/>
            <a:ext cx="601980" cy="529955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8F9B40-FEB4-034B-9429-22CB126ED3DD}"/>
              </a:ext>
            </a:extLst>
          </p:cNvPr>
          <p:cNvSpPr txBox="1"/>
          <p:nvPr/>
        </p:nvSpPr>
        <p:spPr>
          <a:xfrm>
            <a:off x="6965349" y="2132856"/>
            <a:ext cx="1927131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CERN-EP-2017-335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418328-02CE-E542-89E5-1602408B06D0}"/>
              </a:ext>
            </a:extLst>
          </p:cNvPr>
          <p:cNvSpPr txBox="1"/>
          <p:nvPr/>
        </p:nvSpPr>
        <p:spPr>
          <a:xfrm>
            <a:off x="539552" y="2020778"/>
            <a:ext cx="1778051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arXiv:1712.06153</a:t>
            </a:r>
          </a:p>
        </p:txBody>
      </p:sp>
    </p:spTree>
    <p:extLst>
      <p:ext uri="{BB962C8B-B14F-4D97-AF65-F5344CB8AC3E}">
        <p14:creationId xmlns:p14="http://schemas.microsoft.com/office/powerpoint/2010/main" val="31253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0DD9-3410-F546-97AB-2BD52D11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540" y="-165439"/>
            <a:ext cx="7239000" cy="904875"/>
          </a:xfrm>
        </p:spPr>
        <p:txBody>
          <a:bodyPr/>
          <a:lstStyle/>
          <a:p>
            <a:r>
              <a:rPr lang="en-US" dirty="0"/>
              <a:t>Forward Particle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4F1A9-C1C3-2443-A3E5-CEBE42CE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83B96-CD36-224B-B36C-A6E1943AC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6073738" cy="2825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C61F3A-ACCD-2F41-8A41-A993A1F79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15970"/>
            <a:ext cx="4134412" cy="2687367"/>
          </a:xfrm>
          <a:prstGeom prst="rect">
            <a:avLst/>
          </a:prstGeom>
        </p:spPr>
      </p:pic>
      <p:pic>
        <p:nvPicPr>
          <p:cNvPr id="9" name="Espace réservé du contenu 4" descr="cosmicrays_upperatmosphere.png">
            <a:extLst>
              <a:ext uri="{FF2B5EF4-FFF2-40B4-BE49-F238E27FC236}">
                <a16:creationId xmlns:a16="http://schemas.microsoft.com/office/drawing/2014/main" id="{5D884B43-337D-7B42-9A24-6C644C5C5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553200" y="1025882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16" descr="Screen Shot 2013-05-11 at 2.14.32 PM.png">
            <a:extLst>
              <a:ext uri="{FF2B5EF4-FFF2-40B4-BE49-F238E27FC236}">
                <a16:creationId xmlns:a16="http://schemas.microsoft.com/office/drawing/2014/main" id="{D481C08C-BF24-B942-A0BC-F9B2CA9E7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4170484"/>
            <a:ext cx="4283968" cy="482652"/>
          </a:xfrm>
          <a:prstGeom prst="rect">
            <a:avLst/>
          </a:prstGeom>
        </p:spPr>
      </p:pic>
      <p:sp>
        <p:nvSpPr>
          <p:cNvPr id="11" name="ZoneTexte 21">
            <a:extLst>
              <a:ext uri="{FF2B5EF4-FFF2-40B4-BE49-F238E27FC236}">
                <a16:creationId xmlns:a16="http://schemas.microsoft.com/office/drawing/2014/main" id="{DACBB65B-C531-A04B-8787-E38FBB3EB5E4}"/>
              </a:ext>
            </a:extLst>
          </p:cNvPr>
          <p:cNvSpPr txBox="1"/>
          <p:nvPr/>
        </p:nvSpPr>
        <p:spPr>
          <a:xfrm>
            <a:off x="4860032" y="4725144"/>
            <a:ext cx="3971604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      </a:t>
            </a:r>
            <a:r>
              <a:rPr lang="en-GB" dirty="0" err="1">
                <a:solidFill>
                  <a:srgbClr val="0000FF"/>
                </a:solidFill>
              </a:rPr>
              <a:t>LHCf</a:t>
            </a:r>
            <a:r>
              <a:rPr lang="en-GB" dirty="0">
                <a:solidFill>
                  <a:srgbClr val="0000FF"/>
                </a:solidFill>
              </a:rPr>
              <a:t> experiment:</a:t>
            </a:r>
          </a:p>
          <a:p>
            <a:r>
              <a:rPr lang="en-GB" dirty="0">
                <a:solidFill>
                  <a:srgbClr val="0000FF"/>
                </a:solidFill>
              </a:rPr>
              <a:t>Forward measurements compared to Monte Carlos for Cosmic Ray studies</a:t>
            </a:r>
          </a:p>
          <a:p>
            <a:r>
              <a:rPr lang="en-GB" dirty="0">
                <a:solidFill>
                  <a:srgbClr val="FF0000"/>
                </a:solidFill>
              </a:rPr>
              <a:t>No model reproduces the data well 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A45F0-3E04-6D4F-9FBB-30203364E971}"/>
              </a:ext>
            </a:extLst>
          </p:cNvPr>
          <p:cNvSpPr txBox="1"/>
          <p:nvPr/>
        </p:nvSpPr>
        <p:spPr>
          <a:xfrm>
            <a:off x="2956884" y="752475"/>
            <a:ext cx="197515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Forward neutrons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987E18-A161-BB41-BBDA-EEF36447D3BA}"/>
              </a:ext>
            </a:extLst>
          </p:cNvPr>
          <p:cNvSpPr txBox="1"/>
          <p:nvPr/>
        </p:nvSpPr>
        <p:spPr>
          <a:xfrm>
            <a:off x="2317402" y="3779748"/>
            <a:ext cx="189455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Forward Photons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96B46-044A-DB45-8D45-264F936C61B0}"/>
              </a:ext>
            </a:extLst>
          </p:cNvPr>
          <p:cNvSpPr txBox="1"/>
          <p:nvPr/>
        </p:nvSpPr>
        <p:spPr>
          <a:xfrm>
            <a:off x="123694" y="793316"/>
            <a:ext cx="17780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arXiv:1808.09877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7437A1-C719-5043-B14F-DF1A1F1C8522}"/>
              </a:ext>
            </a:extLst>
          </p:cNvPr>
          <p:cNvSpPr txBox="1"/>
          <p:nvPr/>
        </p:nvSpPr>
        <p:spPr>
          <a:xfrm>
            <a:off x="179512" y="3818891"/>
            <a:ext cx="184056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arXiv:1703.07678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EEA3A6-1003-5243-88A4-7D80E7354FB4}"/>
              </a:ext>
            </a:extLst>
          </p:cNvPr>
          <p:cNvSpPr txBox="1"/>
          <p:nvPr/>
        </p:nvSpPr>
        <p:spPr>
          <a:xfrm>
            <a:off x="485686" y="1353233"/>
            <a:ext cx="100982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FF0000"/>
                </a:solidFill>
              </a:rPr>
              <a:t>𝜼&gt;10.78</a:t>
            </a:r>
          </a:p>
        </p:txBody>
      </p:sp>
    </p:spTree>
    <p:extLst>
      <p:ext uri="{BB962C8B-B14F-4D97-AF65-F5344CB8AC3E}">
        <p14:creationId xmlns:p14="http://schemas.microsoft.com/office/powerpoint/2010/main" val="32602531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re 1"/>
          <p:cNvSpPr>
            <a:spLocks noGrp="1"/>
          </p:cNvSpPr>
          <p:nvPr>
            <p:ph type="title"/>
          </p:nvPr>
        </p:nvSpPr>
        <p:spPr>
          <a:xfrm>
            <a:off x="211015" y="-152400"/>
            <a:ext cx="8710246" cy="866775"/>
          </a:xfrm>
        </p:spPr>
        <p:txBody>
          <a:bodyPr/>
          <a:lstStyle/>
          <a:p>
            <a:r>
              <a:rPr lang="fr-FR" sz="3800" dirty="0" err="1">
                <a:latin typeface="Arial" charset="0"/>
              </a:rPr>
              <a:t>Summary</a:t>
            </a:r>
            <a:endParaRPr lang="fr-FR" sz="3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2883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997212" y="6281739"/>
            <a:ext cx="1918188" cy="542925"/>
          </a:xfrm>
          <a:prstGeom prst="rect">
            <a:avLst/>
          </a:prstGeom>
          <a:noFill/>
        </p:spPr>
        <p:txBody>
          <a:bodyPr/>
          <a:lstStyle/>
          <a:p>
            <a:fld id="{6AD3E268-318B-4D40-8509-39873DE903DA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0" y="692696"/>
            <a:ext cx="9144000" cy="57912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NZ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22885" name="Espace réservé du contenu 2"/>
          <p:cNvSpPr txBox="1">
            <a:spLocks/>
          </p:cNvSpPr>
          <p:nvPr/>
        </p:nvSpPr>
        <p:spPr bwMode="auto">
          <a:xfrm>
            <a:off x="0" y="692696"/>
            <a:ext cx="8991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LHC is 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highest energy collider 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built by mankind so far. Seven experiments are currently collecting and analysis proton-proton (and AA) data.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experiments face huge challenges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A very crucial component is the selection trigger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physics program at the LHC is very diverse, with general purpose from Standard Model test in the new high energy regime, to searches for new physics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Measurements of Standard Model processes show good agreement with predictions. 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Precise measurements require precise calculations.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We will look at some 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specific searches                                    for new physics 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 the next lecture</a:t>
            </a:r>
            <a:endParaRPr lang="en-GB" sz="2400" dirty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1C4EF-27F9-2740-BB60-96A94F263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794000"/>
            <a:ext cx="2801743" cy="18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927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r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839200" cy="904875"/>
          </a:xfrm>
        </p:spPr>
        <p:txBody>
          <a:bodyPr/>
          <a:lstStyle/>
          <a:p>
            <a:r>
              <a:rPr lang="en-GB" sz="360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High Energy Physics Experiments</a:t>
            </a:r>
          </a:p>
        </p:txBody>
      </p:sp>
      <p:pic>
        <p:nvPicPr>
          <p:cNvPr id="73731" name="Espace réservé du contenu 4" descr="Screen Shot 2013-09-24 at 11.19.29 A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1612" y="3657600"/>
            <a:ext cx="3670788" cy="1714500"/>
          </a:xfrm>
        </p:spPr>
      </p:pic>
      <p:pic>
        <p:nvPicPr>
          <p:cNvPr id="73732" name="Image 5" descr="Screen Shot 2013-09-24 at 11.19.03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912" y="2286000"/>
            <a:ext cx="325168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57201" y="1066801"/>
            <a:ext cx="3120791" cy="1077218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  <a:latin typeface="Arial" pitchFamily="-84" charset="0"/>
              </a:rPr>
              <a:t>First High Energy Physics 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Arial" pitchFamily="-84" charset="0"/>
              </a:rPr>
              <a:t>Experiments: </a:t>
            </a:r>
          </a:p>
          <a:p>
            <a:pPr>
              <a:defRPr/>
            </a:pPr>
            <a:r>
              <a:rPr lang="en-GB" sz="2400">
                <a:solidFill>
                  <a:srgbClr val="FF0000"/>
                </a:solidFill>
                <a:latin typeface="Arial" pitchFamily="-84" charset="0"/>
              </a:rPr>
              <a:t>Beam on fixed target!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3006" y="5257800"/>
            <a:ext cx="3709394" cy="40011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FF"/>
                </a:solidFill>
              </a:rPr>
              <a:t>  </a:t>
            </a:r>
            <a:r>
              <a:rPr lang="en-GB" dirty="0">
                <a:solidFill>
                  <a:srgbClr val="0000FF"/>
                </a:solidFill>
                <a:latin typeface="Arial" pitchFamily="-84" charset="0"/>
              </a:rPr>
              <a:t>Rutherford experiment (1909)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029200" y="1066801"/>
            <a:ext cx="3373014" cy="1077218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    </a:t>
            </a:r>
            <a:r>
              <a:rPr lang="en-GB">
                <a:solidFill>
                  <a:srgbClr val="0000FF"/>
                </a:solidFill>
                <a:latin typeface="Arial" pitchFamily="-84" charset="0"/>
              </a:rPr>
              <a:t>High Energy Physics 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Arial" pitchFamily="-84" charset="0"/>
              </a:rPr>
              <a:t>Experiments since mid 70’s: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Arial" pitchFamily="-84" charset="0"/>
              </a:rPr>
              <a:t>     </a:t>
            </a:r>
            <a:r>
              <a:rPr lang="en-GB" sz="2400">
                <a:solidFill>
                  <a:srgbClr val="FF0000"/>
                </a:solidFill>
                <a:latin typeface="Arial" pitchFamily="-84" charset="0"/>
              </a:rPr>
              <a:t>Colliding beams!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575563" y="5802868"/>
            <a:ext cx="4339837" cy="36933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Centre of mass energy squared </a:t>
            </a:r>
            <a:r>
              <a:rPr lang="en-GB" sz="1800" dirty="0" err="1">
                <a:solidFill>
                  <a:srgbClr val="0000FF"/>
                </a:solidFill>
                <a:latin typeface="Arial" pitchFamily="-84" charset="0"/>
              </a:rPr>
              <a:t>s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=4E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1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E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2</a:t>
            </a:r>
          </a:p>
        </p:txBody>
      </p:sp>
      <p:pic>
        <p:nvPicPr>
          <p:cNvPr id="73737" name="Image 12" descr="Screen Shot 2013-09-24 at 9.04.13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133600"/>
            <a:ext cx="3154974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2024642" y="6243638"/>
            <a:ext cx="6377467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FF0000"/>
                </a:solidFill>
                <a:latin typeface="Arial" pitchFamily="-84" charset="0"/>
              </a:rPr>
              <a:t>…plus secondary beams such as neutrinos…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4233" y="5791200"/>
            <a:ext cx="437815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Centre of mass energy squared </a:t>
            </a:r>
            <a:r>
              <a:rPr lang="en-GB" sz="1800" dirty="0" err="1">
                <a:solidFill>
                  <a:srgbClr val="0000FF"/>
                </a:solidFill>
                <a:latin typeface="Arial" pitchFamily="-84" charset="0"/>
              </a:rPr>
              <a:t>s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=2E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1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m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2</a:t>
            </a:r>
            <a:endParaRPr lang="en-GB" sz="1800" baseline="-25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244862" cy="514350"/>
          </a:xfrm>
        </p:spPr>
        <p:txBody>
          <a:bodyPr/>
          <a:lstStyle/>
          <a:p>
            <a:r>
              <a:rPr lang="en-US" sz="4000" dirty="0"/>
              <a:t> </a:t>
            </a:r>
            <a:r>
              <a:rPr lang="en-US" dirty="0"/>
              <a:t>LHC</a:t>
            </a:r>
            <a:r>
              <a:rPr lang="en-US" sz="4000" dirty="0"/>
              <a:t>: </a:t>
            </a:r>
            <a:r>
              <a:rPr lang="en-US" sz="4000" dirty="0">
                <a:latin typeface="Arial" pitchFamily="-84" charset="0"/>
              </a:rPr>
              <a:t>The Higgs Particle</a:t>
            </a:r>
          </a:p>
        </p:txBody>
      </p:sp>
      <p:sp>
        <p:nvSpPr>
          <p:cNvPr id="663555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8543137" cy="430887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pitchFamily="-84" charset="2"/>
              <a:buNone/>
            </a:pP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Technique: Produce and detect 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</a:rPr>
              <a:t>Higgs</a:t>
            </a: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 Particles at Particle Colliders    </a:t>
            </a:r>
            <a:endParaRPr lang="en-US" sz="2200" dirty="0">
              <a:solidFill>
                <a:srgbClr val="CC0000"/>
              </a:solidFill>
              <a:latin typeface="Arial" pitchFamily="-84" charset="0"/>
            </a:endParaRPr>
          </a:p>
        </p:txBody>
      </p:sp>
      <p:pic>
        <p:nvPicPr>
          <p:cNvPr id="663557" name="Picture 5" descr="eve_gen_0406_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370" y="1524000"/>
            <a:ext cx="3275135" cy="4191000"/>
          </a:xfrm>
          <a:prstGeom prst="rect">
            <a:avLst/>
          </a:prstGeom>
          <a:noFill/>
        </p:spPr>
      </p:pic>
      <p:sp>
        <p:nvSpPr>
          <p:cNvPr id="663574" name="AutoShape 22"/>
          <p:cNvSpPr>
            <a:spLocks noChangeArrowheads="1"/>
          </p:cNvSpPr>
          <p:nvPr/>
        </p:nvSpPr>
        <p:spPr bwMode="auto">
          <a:xfrm>
            <a:off x="914401" y="3048001"/>
            <a:ext cx="619858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3575" name="AutoShape 23"/>
          <p:cNvSpPr>
            <a:spLocks noChangeArrowheads="1"/>
          </p:cNvSpPr>
          <p:nvPr/>
        </p:nvSpPr>
        <p:spPr bwMode="auto">
          <a:xfrm rot="10800000">
            <a:off x="3094893" y="3048001"/>
            <a:ext cx="619858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3577" name="Text Box 25"/>
          <p:cNvSpPr txBox="1">
            <a:spLocks noChangeArrowheads="1"/>
          </p:cNvSpPr>
          <p:nvPr/>
        </p:nvSpPr>
        <p:spPr bwMode="auto">
          <a:xfrm>
            <a:off x="723901" y="3448051"/>
            <a:ext cx="1221032" cy="52322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proton</a:t>
            </a:r>
          </a:p>
        </p:txBody>
      </p:sp>
      <p:sp>
        <p:nvSpPr>
          <p:cNvPr id="663578" name="Text Box 26"/>
          <p:cNvSpPr txBox="1">
            <a:spLocks noChangeArrowheads="1"/>
          </p:cNvSpPr>
          <p:nvPr/>
        </p:nvSpPr>
        <p:spPr bwMode="auto">
          <a:xfrm>
            <a:off x="2954216" y="3429001"/>
            <a:ext cx="1221032" cy="52322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proton</a:t>
            </a:r>
          </a:p>
        </p:txBody>
      </p:sp>
      <p:sp>
        <p:nvSpPr>
          <p:cNvPr id="663579" name="Text Box 27"/>
          <p:cNvSpPr txBox="1">
            <a:spLocks noChangeArrowheads="1"/>
          </p:cNvSpPr>
          <p:nvPr/>
        </p:nvSpPr>
        <p:spPr bwMode="auto">
          <a:xfrm>
            <a:off x="1828800" y="2971801"/>
            <a:ext cx="1249060" cy="523220"/>
          </a:xfrm>
          <a:prstGeom prst="rect">
            <a:avLst/>
          </a:prstGeom>
          <a:solidFill>
            <a:srgbClr val="CCFFFF"/>
          </a:solidFill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E=mc</a:t>
            </a:r>
            <a:r>
              <a:rPr lang="en-US" sz="2800" baseline="30000"/>
              <a:t>2</a:t>
            </a:r>
            <a:endParaRPr lang="en-US" sz="2800"/>
          </a:p>
        </p:txBody>
      </p:sp>
      <p:pic>
        <p:nvPicPr>
          <p:cNvPr id="663580" name="Picture 28" descr="Picture 11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446" y="1600200"/>
            <a:ext cx="1453662" cy="3556000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533400" y="5791200"/>
            <a:ext cx="2901606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Experimental view…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7772400" cy="914400"/>
          </a:xfrm>
        </p:spPr>
        <p:txBody>
          <a:bodyPr/>
          <a:lstStyle/>
          <a:p>
            <a:r>
              <a:rPr lang="en-US" dirty="0">
                <a:effectLst/>
              </a:rPr>
              <a:t>This Search Requires…….</a:t>
            </a:r>
          </a:p>
        </p:txBody>
      </p:sp>
      <p:sp>
        <p:nvSpPr>
          <p:cNvPr id="36879" name="Rectangle 5"/>
          <p:cNvSpPr>
            <a:spLocks noChangeArrowheads="1"/>
          </p:cNvSpPr>
          <p:nvPr/>
        </p:nvSpPr>
        <p:spPr bwMode="auto">
          <a:xfrm>
            <a:off x="4647931" y="1066800"/>
            <a:ext cx="4572274" cy="13112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fr-FR" b="1" dirty="0">
                <a:solidFill>
                  <a:srgbClr val="FF0000"/>
                </a:solidFill>
              </a:rPr>
              <a:t>1. </a:t>
            </a:r>
            <a:r>
              <a:rPr lang="en-GB" b="1" dirty="0">
                <a:solidFill>
                  <a:srgbClr val="FF0000"/>
                </a:solidFill>
              </a:rPr>
              <a:t>Accelerators :</a:t>
            </a:r>
            <a:r>
              <a:rPr lang="en-GB" dirty="0"/>
              <a:t> </a:t>
            </a:r>
            <a:r>
              <a:rPr lang="en-GB" dirty="0">
                <a:solidFill>
                  <a:schemeClr val="accent2"/>
                </a:solidFill>
              </a:rPr>
              <a:t>powerful machines that accelerate particles to extremely high energies and bring them into collision with other particles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6877" name="Text Box 4"/>
          <p:cNvSpPr txBox="1">
            <a:spLocks noChangeArrowheads="1"/>
          </p:cNvSpPr>
          <p:nvPr/>
        </p:nvSpPr>
        <p:spPr bwMode="auto">
          <a:xfrm>
            <a:off x="4642588" y="2438400"/>
            <a:ext cx="4501904" cy="13239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fr-FR" b="1" dirty="0">
                <a:solidFill>
                  <a:srgbClr val="FF0000"/>
                </a:solidFill>
              </a:rPr>
              <a:t>2. </a:t>
            </a:r>
            <a:r>
              <a:rPr lang="en-GB" b="1" dirty="0">
                <a:solidFill>
                  <a:srgbClr val="FF0000"/>
                </a:solidFill>
              </a:rPr>
              <a:t>Detectors :</a:t>
            </a:r>
            <a:r>
              <a:rPr lang="en-GB" dirty="0"/>
              <a:t> </a:t>
            </a:r>
            <a:r>
              <a:rPr lang="en-GB" dirty="0">
                <a:solidFill>
                  <a:schemeClr val="accent2"/>
                </a:solidFill>
              </a:rPr>
              <a:t>gigantic instruments that record the resulting particles as they “stream” out from the point of collision.</a:t>
            </a:r>
            <a:endParaRPr lang="en-US" sz="1800" dirty="0"/>
          </a:p>
        </p:txBody>
      </p:sp>
      <p:sp>
        <p:nvSpPr>
          <p:cNvPr id="36875" name="Text Box 6"/>
          <p:cNvSpPr txBox="1">
            <a:spLocks noChangeArrowheads="1"/>
          </p:cNvSpPr>
          <p:nvPr/>
        </p:nvSpPr>
        <p:spPr bwMode="auto">
          <a:xfrm>
            <a:off x="4642716" y="3810000"/>
            <a:ext cx="4500563" cy="13239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 dirty="0">
                <a:solidFill>
                  <a:srgbClr val="FF0000"/>
                </a:solidFill>
              </a:rPr>
              <a:t>3. </a:t>
            </a:r>
            <a:r>
              <a:rPr lang="en-GB" b="1" dirty="0">
                <a:solidFill>
                  <a:srgbClr val="FF0000"/>
                </a:solidFill>
              </a:rPr>
              <a:t>Computing :</a:t>
            </a:r>
            <a:r>
              <a:rPr lang="en-GB" dirty="0"/>
              <a:t> </a:t>
            </a:r>
            <a:r>
              <a:rPr lang="en-GB" dirty="0">
                <a:solidFill>
                  <a:schemeClr val="accent2"/>
                </a:solidFill>
              </a:rPr>
              <a:t>to collect, store, distribute and analyse the vast amount of data produced by these detectors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6874" name="Text Box 8"/>
          <p:cNvSpPr txBox="1">
            <a:spLocks noChangeArrowheads="1"/>
          </p:cNvSpPr>
          <p:nvPr/>
        </p:nvSpPr>
        <p:spPr bwMode="auto">
          <a:xfrm>
            <a:off x="4642399" y="5149850"/>
            <a:ext cx="4712739" cy="16319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 dirty="0">
                <a:solidFill>
                  <a:srgbClr val="FF0000"/>
                </a:solidFill>
              </a:rPr>
              <a:t>4. </a:t>
            </a:r>
            <a:r>
              <a:rPr lang="en-GB" b="1" dirty="0">
                <a:solidFill>
                  <a:srgbClr val="FF0000"/>
                </a:solidFill>
              </a:rPr>
              <a:t>Collaborative Science on Worldwide scale :</a:t>
            </a:r>
            <a:r>
              <a:rPr lang="en-GB" dirty="0"/>
              <a:t> </a:t>
            </a:r>
            <a:r>
              <a:rPr lang="en-GB" dirty="0">
                <a:solidFill>
                  <a:schemeClr val="accent2"/>
                </a:solidFill>
              </a:rPr>
              <a:t>thousands of scientists, engineers, technicians and support staff to design, build and operate these complex “machines”.</a:t>
            </a:r>
            <a:endParaRPr lang="en-US" sz="1800" dirty="0"/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90600" y="1050925"/>
            <a:ext cx="564646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05_May_backup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6" y="1695450"/>
            <a:ext cx="4572246" cy="37147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23" name="Picture 14" descr="gri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33600"/>
            <a:ext cx="4490304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 descr="col_gen_0106_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0"/>
            <a:ext cx="457206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180604</TotalTime>
  <Words>2811</Words>
  <Application>Microsoft Macintosh PowerPoint</Application>
  <PresentationFormat>On-screen Show (4:3)</PresentationFormat>
  <Paragraphs>472</Paragraphs>
  <Slides>65</Slides>
  <Notes>26</Notes>
  <HiddenSlides>0</HiddenSlides>
  <MMClips>2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87" baseType="lpstr">
      <vt:lpstr>Arial Unicode MS</vt:lpstr>
      <vt:lpstr>ＭＳ Ｐゴシック</vt:lpstr>
      <vt:lpstr>ＭＳ Ｐゴシック</vt:lpstr>
      <vt:lpstr>Arial</vt:lpstr>
      <vt:lpstr>Arial </vt:lpstr>
      <vt:lpstr>Calibri</vt:lpstr>
      <vt:lpstr>Comic Sans MS</vt:lpstr>
      <vt:lpstr>Georgia</vt:lpstr>
      <vt:lpstr>Helvetica</vt:lpstr>
      <vt:lpstr>Lucida Grande</vt:lpstr>
      <vt:lpstr>MS LineDraw</vt:lpstr>
      <vt:lpstr>MT Extra</vt:lpstr>
      <vt:lpstr>Optima</vt:lpstr>
      <vt:lpstr>Optima Medium</vt:lpstr>
      <vt:lpstr>Symbol</vt:lpstr>
      <vt:lpstr>Tahoma</vt:lpstr>
      <vt:lpstr>Times</vt:lpstr>
      <vt:lpstr>Times New Roman</vt:lpstr>
      <vt:lpstr>Wingdings</vt:lpstr>
      <vt:lpstr>Reunion_17_01_03</vt:lpstr>
      <vt:lpstr>Image</vt:lpstr>
      <vt:lpstr>Photo Editor Photo</vt:lpstr>
      <vt:lpstr> </vt:lpstr>
      <vt:lpstr>PowerPoint Presentation</vt:lpstr>
      <vt:lpstr>Outline Lecture I</vt:lpstr>
      <vt:lpstr>PowerPoint Presentation</vt:lpstr>
      <vt:lpstr>The “Standard Model”</vt:lpstr>
      <vt:lpstr>PowerPoint Presentation</vt:lpstr>
      <vt:lpstr>High Energy Physics Experiments</vt:lpstr>
      <vt:lpstr> LHC: The Higgs Particle</vt:lpstr>
      <vt:lpstr>This Search Requires…….</vt:lpstr>
      <vt:lpstr>The Large Hadron Collider…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LHC Highlights</vt:lpstr>
      <vt:lpstr>LHC Publications: Example CMS</vt:lpstr>
      <vt:lpstr>Collision in the ATLAS Detector</vt:lpstr>
      <vt:lpstr>Experiments at the LHC</vt:lpstr>
      <vt:lpstr>Schematic of a LHC Detector</vt:lpstr>
      <vt:lpstr>The Higgs Hunters @ the LHC</vt:lpstr>
      <vt:lpstr>PowerPoint Presentation</vt:lpstr>
      <vt:lpstr>Kinematic Variables for pp Scattering</vt:lpstr>
      <vt:lpstr>PowerPoint Presentation</vt:lpstr>
      <vt:lpstr>PowerPoint Presentation</vt:lpstr>
      <vt:lpstr>PowerPoint Presentation</vt:lpstr>
      <vt:lpstr>General Purpose Detectors at LHC</vt:lpstr>
      <vt:lpstr>From Collisions to Papers…</vt:lpstr>
      <vt:lpstr>Event Filtering: the Trigger System</vt:lpstr>
      <vt:lpstr>PowerPoint Presentation</vt:lpstr>
      <vt:lpstr>Detector Performance @ 13 TeV</vt:lpstr>
      <vt:lpstr>Global Event Reconstruction</vt:lpstr>
      <vt:lpstr>B-quark Tagging</vt:lpstr>
      <vt:lpstr>Tau-finding</vt:lpstr>
      <vt:lpstr>The New Wave: Machine Learning</vt:lpstr>
      <vt:lpstr>The New Wave: Machine Learning</vt:lpstr>
      <vt:lpstr>The New Wave: Machine Learning</vt:lpstr>
      <vt:lpstr>Other Experiments at the LHC</vt:lpstr>
      <vt:lpstr>LHCb: Bottom and Charm Physics</vt:lpstr>
      <vt:lpstr>ALICE: Heavy Ion Physics at the LHC</vt:lpstr>
      <vt:lpstr>A Few Smaller Experiments: TOTEM &amp; LHCf</vt:lpstr>
      <vt:lpstr>MoEDAL: Monopole and Exotics Detector at the LHC</vt:lpstr>
      <vt:lpstr>The LHC Detectors are Major Challenges </vt:lpstr>
      <vt:lpstr>Summary: Challenges@ LHC</vt:lpstr>
      <vt:lpstr>pp-Collisions : Complications</vt:lpstr>
      <vt:lpstr>Proton-proton collisions and PDFs</vt:lpstr>
      <vt:lpstr>Proton-Proton Collisions</vt:lpstr>
      <vt:lpstr>Proton-proton Collisions</vt:lpstr>
      <vt:lpstr>Cross sections at the LHC</vt:lpstr>
      <vt:lpstr>Standard Model Measurements</vt:lpstr>
      <vt:lpstr> Inclusive Jet Production (13 TeV)</vt:lpstr>
      <vt:lpstr>W, Z Production</vt:lpstr>
      <vt:lpstr>PowerPoint Presentation</vt:lpstr>
      <vt:lpstr>PowerPoint Presentation</vt:lpstr>
      <vt:lpstr>W-Mass Determination</vt:lpstr>
      <vt:lpstr>Top Production</vt:lpstr>
      <vt:lpstr>Top Quark Cross Sections</vt:lpstr>
      <vt:lpstr>Top Mass Determination</vt:lpstr>
      <vt:lpstr>PowerPoint Presentation</vt:lpstr>
      <vt:lpstr>Light-by-light Scattering </vt:lpstr>
      <vt:lpstr> Measurements of  Bs(d) μμ </vt:lpstr>
      <vt:lpstr>Total and Elastic Cross Sections </vt:lpstr>
      <vt:lpstr>Forward Particle Production</vt:lpstr>
      <vt:lpstr>Summary</vt:lpstr>
    </vt:vector>
  </TitlesOfParts>
  <Company>ѻ ]翘ԭੌ뿿큠ř㸠]翘ѻ盼뿿큐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Albert De Roeck</cp:lastModifiedBy>
  <cp:revision>5686</cp:revision>
  <cp:lastPrinted>2019-02-17T15:01:41Z</cp:lastPrinted>
  <dcterms:created xsi:type="dcterms:W3CDTF">2016-08-26T13:43:52Z</dcterms:created>
  <dcterms:modified xsi:type="dcterms:W3CDTF">2019-06-01T12:33:55Z</dcterms:modified>
</cp:coreProperties>
</file>