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37DD8-58C8-4313-AC71-04AA1D499D5D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6B5D0-A6C8-437E-AEC9-CCA10D4F0ED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14E188C-86AF-4D1A-B41B-A20270DF2C84}" type="slidenum">
              <a:rPr lang="it-IT" altLang="en-US">
                <a:latin typeface="Arial" panose="020B0604020202020204" pitchFamily="34" charset="0"/>
              </a:rPr>
              <a:pPr/>
              <a:t>5</a:t>
            </a:fld>
            <a:endParaRPr lang="it-IT" altLang="en-US">
              <a:latin typeface="Arial" panose="020B0604020202020204" pitchFamily="34" charset="0"/>
            </a:endParaRPr>
          </a:p>
        </p:txBody>
      </p:sp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5622925" y="6327775"/>
            <a:ext cx="4302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4E8DA2B4-F913-4E4F-BC41-BE764EEE55FC}" type="slidenum">
              <a:rPr lang="it-IT" altLang="en-US" sz="1300">
                <a:latin typeface="Arial" panose="020B0604020202020204" pitchFamily="34" charset="0"/>
              </a:rPr>
              <a:pPr algn="r"/>
              <a:t>5</a:t>
            </a:fld>
            <a:endParaRPr lang="it-IT" altLang="en-US" sz="1300">
              <a:latin typeface="Arial" panose="020B0604020202020204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3165475"/>
            <a:ext cx="7942262" cy="299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9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50865E8-DD93-446C-BF92-3A804E0E04FD}" type="slidenum">
              <a:rPr lang="it-IT" altLang="en-US">
                <a:latin typeface="Arial" panose="020B0604020202020204" pitchFamily="34" charset="0"/>
              </a:rPr>
              <a:pPr/>
              <a:t>6</a:t>
            </a:fld>
            <a:endParaRPr lang="it-IT" altLang="en-US">
              <a:latin typeface="Arial" panose="020B0604020202020204" pitchFamily="34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8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0245-1A08-4277-B50B-8914630DE2FC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F11F-45CA-4B1E-9E5F-77936E40A6D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3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0245-1A08-4277-B50B-8914630DE2FC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F11F-45CA-4B1E-9E5F-77936E40A6D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0245-1A08-4277-B50B-8914630DE2FC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F11F-45CA-4B1E-9E5F-77936E40A6D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4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0245-1A08-4277-B50B-8914630DE2FC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F11F-45CA-4B1E-9E5F-77936E40A6D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0245-1A08-4277-B50B-8914630DE2FC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F11F-45CA-4B1E-9E5F-77936E40A6D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18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0245-1A08-4277-B50B-8914630DE2FC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F11F-45CA-4B1E-9E5F-77936E40A6D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96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0245-1A08-4277-B50B-8914630DE2FC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F11F-45CA-4B1E-9E5F-77936E40A6D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57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0245-1A08-4277-B50B-8914630DE2FC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F11F-45CA-4B1E-9E5F-77936E40A6D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0245-1A08-4277-B50B-8914630DE2FC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F11F-45CA-4B1E-9E5F-77936E40A6D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19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0245-1A08-4277-B50B-8914630DE2FC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F11F-45CA-4B1E-9E5F-77936E40A6D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0245-1A08-4277-B50B-8914630DE2FC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F11F-45CA-4B1E-9E5F-77936E40A6D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9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30245-1A08-4277-B50B-8914630DE2FC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F11F-45CA-4B1E-9E5F-77936E40A6D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Neptune</a:t>
            </a:r>
            <a:r>
              <a:rPr lang="it-IT" dirty="0" smtClean="0"/>
              <a:t>-Pavia</a:t>
            </a:r>
            <a:endParaRPr lang="en-GB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022616" y="35099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WP2: imaging and quantification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085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84202" y="257549"/>
            <a:ext cx="11695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Ex-vivo </a:t>
            </a:r>
            <a:r>
              <a:rPr lang="it-IT" dirty="0" err="1" smtClean="0"/>
              <a:t>tissues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III – Alpha </a:t>
            </a:r>
            <a:r>
              <a:rPr lang="it-IT" dirty="0" err="1" smtClean="0"/>
              <a:t>Spectrometry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7600" r="15321" b="8783"/>
          <a:stretch>
            <a:fillRect/>
          </a:stretch>
        </p:blipFill>
        <p:spPr bwMode="auto">
          <a:xfrm>
            <a:off x="3535015" y="1769268"/>
            <a:ext cx="2143125" cy="207168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35"/>
          <a:stretch>
            <a:fillRect/>
          </a:stretch>
        </p:blipFill>
        <p:spPr bwMode="auto">
          <a:xfrm>
            <a:off x="6269350" y="299005"/>
            <a:ext cx="2214562" cy="287972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G067-1"/>
          <p:cNvPicPr>
            <a:picLocks noChangeAspect="1" noChangeArrowheads="1"/>
          </p:cNvPicPr>
          <p:nvPr/>
        </p:nvPicPr>
        <p:blipFill rotWithShape="1"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25728" r="54362" b="25569"/>
          <a:stretch/>
        </p:blipFill>
        <p:spPr bwMode="auto">
          <a:xfrm>
            <a:off x="8852006" y="299005"/>
            <a:ext cx="2859202" cy="282190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6"/>
          <p:cNvSpPr txBox="1">
            <a:spLocks noChangeArrowheads="1"/>
          </p:cNvSpPr>
          <p:nvPr/>
        </p:nvSpPr>
        <p:spPr bwMode="auto">
          <a:xfrm>
            <a:off x="428625" y="6488113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+mn-lt"/>
              </a:rPr>
              <a:t>mylar support</a:t>
            </a:r>
          </a:p>
        </p:txBody>
      </p:sp>
      <p:sp>
        <p:nvSpPr>
          <p:cNvPr id="10" name="CasellaDiTesto 92"/>
          <p:cNvSpPr txBox="1">
            <a:spLocks noChangeArrowheads="1"/>
          </p:cNvSpPr>
          <p:nvPr/>
        </p:nvSpPr>
        <p:spPr bwMode="auto">
          <a:xfrm>
            <a:off x="3214688" y="5072063"/>
            <a:ext cx="985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+mn-lt"/>
              </a:rPr>
              <a:t>detector</a:t>
            </a:r>
          </a:p>
        </p:txBody>
      </p:sp>
      <p:grpSp>
        <p:nvGrpSpPr>
          <p:cNvPr id="11" name="Gruppo 96"/>
          <p:cNvGrpSpPr>
            <a:grpSpLocks/>
          </p:cNvGrpSpPr>
          <p:nvPr/>
        </p:nvGrpSpPr>
        <p:grpSpPr bwMode="auto">
          <a:xfrm>
            <a:off x="0" y="2928938"/>
            <a:ext cx="5407330" cy="3857628"/>
            <a:chOff x="0" y="176469"/>
            <a:chExt cx="7835597" cy="6807646"/>
          </a:xfrm>
        </p:grpSpPr>
        <p:grpSp>
          <p:nvGrpSpPr>
            <p:cNvPr id="12" name="Gruppo 52"/>
            <p:cNvGrpSpPr>
              <a:grpSpLocks/>
            </p:cNvGrpSpPr>
            <p:nvPr/>
          </p:nvGrpSpPr>
          <p:grpSpPr bwMode="auto">
            <a:xfrm>
              <a:off x="0" y="176469"/>
              <a:ext cx="6211721" cy="5787952"/>
              <a:chOff x="0" y="176469"/>
              <a:chExt cx="6211721" cy="5787952"/>
            </a:xfrm>
          </p:grpSpPr>
          <p:grpSp>
            <p:nvGrpSpPr>
              <p:cNvPr id="65" name="Gruppo 187"/>
              <p:cNvGrpSpPr>
                <a:grpSpLocks/>
              </p:cNvGrpSpPr>
              <p:nvPr/>
            </p:nvGrpSpPr>
            <p:grpSpPr bwMode="auto">
              <a:xfrm>
                <a:off x="571472" y="1343181"/>
                <a:ext cx="785818" cy="4621240"/>
                <a:chOff x="214282" y="1571612"/>
                <a:chExt cx="785818" cy="4621240"/>
              </a:xfrm>
            </p:grpSpPr>
            <p:cxnSp>
              <p:nvCxnSpPr>
                <p:cNvPr id="67" name="Connettore 2 66"/>
                <p:cNvCxnSpPr/>
                <p:nvPr/>
              </p:nvCxnSpPr>
              <p:spPr>
                <a:xfrm>
                  <a:off x="213308" y="1713199"/>
                  <a:ext cx="786737" cy="280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ttore 2 67"/>
                <p:cNvCxnSpPr/>
                <p:nvPr/>
              </p:nvCxnSpPr>
              <p:spPr>
                <a:xfrm>
                  <a:off x="213308" y="1864480"/>
                  <a:ext cx="786737" cy="280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ttore 2 68"/>
                <p:cNvCxnSpPr/>
                <p:nvPr/>
              </p:nvCxnSpPr>
              <p:spPr>
                <a:xfrm>
                  <a:off x="213308" y="2018563"/>
                  <a:ext cx="78673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ttore 2 69"/>
                <p:cNvCxnSpPr/>
                <p:nvPr/>
              </p:nvCxnSpPr>
              <p:spPr>
                <a:xfrm>
                  <a:off x="213308" y="2169844"/>
                  <a:ext cx="786737" cy="280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ttore 2 70"/>
                <p:cNvCxnSpPr/>
                <p:nvPr/>
              </p:nvCxnSpPr>
              <p:spPr>
                <a:xfrm>
                  <a:off x="213308" y="2323926"/>
                  <a:ext cx="78673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ttore 2 71"/>
                <p:cNvCxnSpPr/>
                <p:nvPr/>
              </p:nvCxnSpPr>
              <p:spPr>
                <a:xfrm>
                  <a:off x="213308" y="2475207"/>
                  <a:ext cx="786737" cy="280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ttore 2 72"/>
                <p:cNvCxnSpPr/>
                <p:nvPr/>
              </p:nvCxnSpPr>
              <p:spPr>
                <a:xfrm>
                  <a:off x="213308" y="2665709"/>
                  <a:ext cx="78673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ttore 2 73"/>
                <p:cNvCxnSpPr/>
                <p:nvPr/>
              </p:nvCxnSpPr>
              <p:spPr>
                <a:xfrm>
                  <a:off x="213308" y="2816990"/>
                  <a:ext cx="786737" cy="280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ttore 2 74"/>
                <p:cNvCxnSpPr/>
                <p:nvPr/>
              </p:nvCxnSpPr>
              <p:spPr>
                <a:xfrm>
                  <a:off x="213308" y="2968270"/>
                  <a:ext cx="786737" cy="280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ttore 2 75"/>
                <p:cNvCxnSpPr/>
                <p:nvPr/>
              </p:nvCxnSpPr>
              <p:spPr>
                <a:xfrm>
                  <a:off x="213308" y="3122354"/>
                  <a:ext cx="78673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ttore 2 76"/>
                <p:cNvCxnSpPr/>
                <p:nvPr/>
              </p:nvCxnSpPr>
              <p:spPr>
                <a:xfrm>
                  <a:off x="213308" y="3273635"/>
                  <a:ext cx="786737" cy="280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ttore 2 77"/>
                <p:cNvCxnSpPr/>
                <p:nvPr/>
              </p:nvCxnSpPr>
              <p:spPr>
                <a:xfrm>
                  <a:off x="213308" y="3427716"/>
                  <a:ext cx="78673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ttore 2 78"/>
                <p:cNvCxnSpPr/>
                <p:nvPr/>
              </p:nvCxnSpPr>
              <p:spPr>
                <a:xfrm>
                  <a:off x="213308" y="3593005"/>
                  <a:ext cx="786737" cy="280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ttore 2 79"/>
                <p:cNvCxnSpPr/>
                <p:nvPr/>
              </p:nvCxnSpPr>
              <p:spPr>
                <a:xfrm>
                  <a:off x="213308" y="3747087"/>
                  <a:ext cx="78673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ttore 2 80"/>
                <p:cNvCxnSpPr/>
                <p:nvPr/>
              </p:nvCxnSpPr>
              <p:spPr>
                <a:xfrm>
                  <a:off x="213308" y="3898368"/>
                  <a:ext cx="786737" cy="280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ttore 2 81"/>
                <p:cNvCxnSpPr/>
                <p:nvPr/>
              </p:nvCxnSpPr>
              <p:spPr>
                <a:xfrm>
                  <a:off x="213308" y="4049649"/>
                  <a:ext cx="786737" cy="280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ttore 2 82"/>
                <p:cNvCxnSpPr/>
                <p:nvPr/>
              </p:nvCxnSpPr>
              <p:spPr>
                <a:xfrm>
                  <a:off x="213308" y="4203732"/>
                  <a:ext cx="78673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ttore 2 83"/>
                <p:cNvCxnSpPr/>
                <p:nvPr/>
              </p:nvCxnSpPr>
              <p:spPr>
                <a:xfrm>
                  <a:off x="213308" y="4355013"/>
                  <a:ext cx="786737" cy="280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onnettore 2 84"/>
                <p:cNvCxnSpPr/>
                <p:nvPr/>
              </p:nvCxnSpPr>
              <p:spPr>
                <a:xfrm>
                  <a:off x="213308" y="4500691"/>
                  <a:ext cx="78673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ttore 2 85"/>
                <p:cNvCxnSpPr/>
                <p:nvPr/>
              </p:nvCxnSpPr>
              <p:spPr>
                <a:xfrm>
                  <a:off x="213308" y="4651972"/>
                  <a:ext cx="786737" cy="280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ttore 2 86"/>
                <p:cNvCxnSpPr/>
                <p:nvPr/>
              </p:nvCxnSpPr>
              <p:spPr>
                <a:xfrm>
                  <a:off x="213308" y="4806053"/>
                  <a:ext cx="78673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nettore 2 87"/>
                <p:cNvCxnSpPr/>
                <p:nvPr/>
              </p:nvCxnSpPr>
              <p:spPr>
                <a:xfrm>
                  <a:off x="213308" y="4957334"/>
                  <a:ext cx="786737" cy="280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nettore 2 88"/>
                <p:cNvCxnSpPr/>
                <p:nvPr/>
              </p:nvCxnSpPr>
              <p:spPr>
                <a:xfrm>
                  <a:off x="213308" y="5108615"/>
                  <a:ext cx="786737" cy="280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nettore 2 89"/>
                <p:cNvCxnSpPr/>
                <p:nvPr/>
              </p:nvCxnSpPr>
              <p:spPr>
                <a:xfrm>
                  <a:off x="213308" y="5262698"/>
                  <a:ext cx="78673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nettore 2 90"/>
                <p:cNvCxnSpPr/>
                <p:nvPr/>
              </p:nvCxnSpPr>
              <p:spPr>
                <a:xfrm>
                  <a:off x="213308" y="5427986"/>
                  <a:ext cx="786737" cy="280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ttore 2 91"/>
                <p:cNvCxnSpPr/>
                <p:nvPr/>
              </p:nvCxnSpPr>
              <p:spPr>
                <a:xfrm>
                  <a:off x="213308" y="5582069"/>
                  <a:ext cx="78673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ttore 2 92"/>
                <p:cNvCxnSpPr/>
                <p:nvPr/>
              </p:nvCxnSpPr>
              <p:spPr>
                <a:xfrm>
                  <a:off x="213308" y="5733350"/>
                  <a:ext cx="786737" cy="280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Connettore 2 93"/>
                <p:cNvCxnSpPr/>
                <p:nvPr/>
              </p:nvCxnSpPr>
              <p:spPr>
                <a:xfrm>
                  <a:off x="213308" y="5887431"/>
                  <a:ext cx="78673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Connettore 2 94"/>
                <p:cNvCxnSpPr/>
                <p:nvPr/>
              </p:nvCxnSpPr>
              <p:spPr>
                <a:xfrm>
                  <a:off x="213308" y="6038712"/>
                  <a:ext cx="786737" cy="280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Connettore 2 95"/>
                <p:cNvCxnSpPr/>
                <p:nvPr/>
              </p:nvCxnSpPr>
              <p:spPr>
                <a:xfrm>
                  <a:off x="213308" y="6189993"/>
                  <a:ext cx="786737" cy="280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Connettore 2 96"/>
                <p:cNvCxnSpPr/>
                <p:nvPr/>
              </p:nvCxnSpPr>
              <p:spPr>
                <a:xfrm>
                  <a:off x="213308" y="1570324"/>
                  <a:ext cx="786737" cy="280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CasellaDiTesto 54"/>
              <p:cNvSpPr txBox="1">
                <a:spLocks noChangeArrowheads="1"/>
              </p:cNvSpPr>
              <p:nvPr/>
            </p:nvSpPr>
            <p:spPr bwMode="auto">
              <a:xfrm>
                <a:off x="0" y="176469"/>
                <a:ext cx="6211721" cy="651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+mn-lt"/>
                  </a:rPr>
                  <a:t>thermal n flux 2 ·10</a:t>
                </a:r>
                <a:r>
                  <a:rPr lang="en-US" altLang="en-US" baseline="30000">
                    <a:latin typeface="+mn-lt"/>
                  </a:rPr>
                  <a:t>9 </a:t>
                </a:r>
                <a:r>
                  <a:rPr lang="en-US" altLang="en-US">
                    <a:latin typeface="+mn-lt"/>
                  </a:rPr>
                  <a:t>cm</a:t>
                </a:r>
                <a:r>
                  <a:rPr lang="en-US" altLang="en-US" baseline="30000">
                    <a:latin typeface="+mn-lt"/>
                  </a:rPr>
                  <a:t>-2</a:t>
                </a:r>
                <a:r>
                  <a:rPr lang="en-US" altLang="en-US">
                    <a:latin typeface="+mn-lt"/>
                  </a:rPr>
                  <a:t> s</a:t>
                </a:r>
                <a:r>
                  <a:rPr lang="en-US" altLang="en-US" baseline="30000">
                    <a:latin typeface="+mn-lt"/>
                  </a:rPr>
                  <a:t>-1</a:t>
                </a:r>
              </a:p>
            </p:txBody>
          </p:sp>
        </p:grpSp>
        <p:grpSp>
          <p:nvGrpSpPr>
            <p:cNvPr id="13" name="Gruppo 95"/>
            <p:cNvGrpSpPr>
              <a:grpSpLocks/>
            </p:cNvGrpSpPr>
            <p:nvPr/>
          </p:nvGrpSpPr>
          <p:grpSpPr bwMode="auto">
            <a:xfrm>
              <a:off x="1499859" y="1056139"/>
              <a:ext cx="6335738" cy="5927976"/>
              <a:chOff x="1499859" y="1056139"/>
              <a:chExt cx="6335738" cy="5927976"/>
            </a:xfrm>
          </p:grpSpPr>
          <p:sp>
            <p:nvSpPr>
              <p:cNvPr id="14" name="Rettangolo 13"/>
              <p:cNvSpPr/>
              <p:nvPr/>
            </p:nvSpPr>
            <p:spPr>
              <a:xfrm>
                <a:off x="1499859" y="1271853"/>
                <a:ext cx="213938" cy="471492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5" name="Rettangolo 14"/>
              <p:cNvSpPr/>
              <p:nvPr/>
            </p:nvSpPr>
            <p:spPr>
              <a:xfrm>
                <a:off x="1713797" y="1484767"/>
                <a:ext cx="644111" cy="4216256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6" name="Ovale 15"/>
              <p:cNvSpPr/>
              <p:nvPr/>
            </p:nvSpPr>
            <p:spPr>
              <a:xfrm>
                <a:off x="1856421" y="1700484"/>
                <a:ext cx="142625" cy="700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7" name="Ovale 16"/>
              <p:cNvSpPr/>
              <p:nvPr/>
            </p:nvSpPr>
            <p:spPr>
              <a:xfrm>
                <a:off x="1785108" y="1986236"/>
                <a:ext cx="142625" cy="700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8" name="Ovale 17"/>
              <p:cNvSpPr/>
              <p:nvPr/>
            </p:nvSpPr>
            <p:spPr>
              <a:xfrm>
                <a:off x="1999046" y="1843359"/>
                <a:ext cx="144924" cy="700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19" name="Ovale 18"/>
              <p:cNvSpPr/>
              <p:nvPr/>
            </p:nvSpPr>
            <p:spPr>
              <a:xfrm>
                <a:off x="1999046" y="2129112"/>
                <a:ext cx="144924" cy="700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0" name="Ovale 19"/>
              <p:cNvSpPr/>
              <p:nvPr/>
            </p:nvSpPr>
            <p:spPr>
              <a:xfrm>
                <a:off x="2070358" y="2414865"/>
                <a:ext cx="144926" cy="700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1" name="Ovale 20"/>
              <p:cNvSpPr/>
              <p:nvPr/>
            </p:nvSpPr>
            <p:spPr>
              <a:xfrm>
                <a:off x="1927733" y="3557876"/>
                <a:ext cx="142625" cy="700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2" name="Ovale 21"/>
              <p:cNvSpPr/>
              <p:nvPr/>
            </p:nvSpPr>
            <p:spPr>
              <a:xfrm>
                <a:off x="1785108" y="2271989"/>
                <a:ext cx="142625" cy="700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3" name="Ovale 22"/>
              <p:cNvSpPr/>
              <p:nvPr/>
            </p:nvSpPr>
            <p:spPr>
              <a:xfrm>
                <a:off x="1927733" y="2913531"/>
                <a:ext cx="142625" cy="728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4" name="Ovale 23"/>
              <p:cNvSpPr/>
              <p:nvPr/>
            </p:nvSpPr>
            <p:spPr>
              <a:xfrm>
                <a:off x="1856421" y="2700617"/>
                <a:ext cx="142625" cy="700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5" name="Ovale 24"/>
              <p:cNvSpPr/>
              <p:nvPr/>
            </p:nvSpPr>
            <p:spPr>
              <a:xfrm>
                <a:off x="1999046" y="3199284"/>
                <a:ext cx="144924" cy="728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6" name="Ovale 25"/>
              <p:cNvSpPr/>
              <p:nvPr/>
            </p:nvSpPr>
            <p:spPr>
              <a:xfrm>
                <a:off x="2081860" y="3709157"/>
                <a:ext cx="142625" cy="728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7" name="Ovale 26"/>
              <p:cNvSpPr/>
              <p:nvPr/>
            </p:nvSpPr>
            <p:spPr>
              <a:xfrm>
                <a:off x="1785108" y="4056543"/>
                <a:ext cx="142625" cy="728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8" name="Ovale 27"/>
              <p:cNvSpPr/>
              <p:nvPr/>
            </p:nvSpPr>
            <p:spPr>
              <a:xfrm>
                <a:off x="1856421" y="4272259"/>
                <a:ext cx="142625" cy="700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29" name="Ovale 28"/>
              <p:cNvSpPr/>
              <p:nvPr/>
            </p:nvSpPr>
            <p:spPr>
              <a:xfrm>
                <a:off x="2070358" y="4129382"/>
                <a:ext cx="144926" cy="700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0" name="Ovale 29"/>
              <p:cNvSpPr/>
              <p:nvPr/>
            </p:nvSpPr>
            <p:spPr>
              <a:xfrm>
                <a:off x="1927733" y="4700887"/>
                <a:ext cx="142625" cy="700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1" name="Ovale 30"/>
              <p:cNvSpPr/>
              <p:nvPr/>
            </p:nvSpPr>
            <p:spPr>
              <a:xfrm>
                <a:off x="2070358" y="3843629"/>
                <a:ext cx="144926" cy="700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1856421" y="5056678"/>
                <a:ext cx="142625" cy="728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3" name="Ovale 32"/>
              <p:cNvSpPr/>
              <p:nvPr/>
            </p:nvSpPr>
            <p:spPr>
              <a:xfrm>
                <a:off x="2070358" y="4913801"/>
                <a:ext cx="144926" cy="728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4" name="Ovale 33"/>
              <p:cNvSpPr/>
              <p:nvPr/>
            </p:nvSpPr>
            <p:spPr>
              <a:xfrm>
                <a:off x="2070358" y="5485307"/>
                <a:ext cx="144926" cy="728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5" name="Ovale 34"/>
              <p:cNvSpPr/>
              <p:nvPr/>
            </p:nvSpPr>
            <p:spPr>
              <a:xfrm>
                <a:off x="1785108" y="3056409"/>
                <a:ext cx="142625" cy="728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6" name="Rettangolo 35"/>
              <p:cNvSpPr/>
              <p:nvPr/>
            </p:nvSpPr>
            <p:spPr>
              <a:xfrm>
                <a:off x="3356281" y="1056139"/>
                <a:ext cx="73613" cy="493063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7" name="Rettangolo 36"/>
              <p:cNvSpPr/>
              <p:nvPr/>
            </p:nvSpPr>
            <p:spPr>
              <a:xfrm>
                <a:off x="2357908" y="1271853"/>
                <a:ext cx="142625" cy="121305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sp>
            <p:nvSpPr>
              <p:cNvPr id="38" name="Rettangolo 37"/>
              <p:cNvSpPr/>
              <p:nvPr/>
            </p:nvSpPr>
            <p:spPr>
              <a:xfrm>
                <a:off x="2357908" y="4700887"/>
                <a:ext cx="142625" cy="121305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cxnSp>
            <p:nvCxnSpPr>
              <p:cNvPr id="39" name="Connettore 2 38"/>
              <p:cNvCxnSpPr>
                <a:stCxn id="16" idx="5"/>
              </p:cNvCxnSpPr>
              <p:nvPr/>
            </p:nvCxnSpPr>
            <p:spPr>
              <a:xfrm rot="5400000" flipH="1" flipV="1">
                <a:off x="2102927" y="1433021"/>
                <a:ext cx="201708" cy="4508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2 39"/>
              <p:cNvCxnSpPr>
                <a:stCxn id="18" idx="7"/>
              </p:cNvCxnSpPr>
              <p:nvPr/>
            </p:nvCxnSpPr>
            <p:spPr>
              <a:xfrm rot="16200000" flipH="1">
                <a:off x="2207858" y="1764873"/>
                <a:ext cx="134472" cy="3082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2 40"/>
              <p:cNvCxnSpPr>
                <a:stCxn id="17" idx="5"/>
              </p:cNvCxnSpPr>
              <p:nvPr/>
            </p:nvCxnSpPr>
            <p:spPr>
              <a:xfrm rot="5400000" flipH="1" flipV="1">
                <a:off x="2030851" y="1646700"/>
                <a:ext cx="274547" cy="522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2 41"/>
              <p:cNvCxnSpPr>
                <a:stCxn id="19" idx="7"/>
              </p:cNvCxnSpPr>
              <p:nvPr/>
            </p:nvCxnSpPr>
            <p:spPr>
              <a:xfrm rot="16200000" flipH="1">
                <a:off x="2207858" y="2050626"/>
                <a:ext cx="134472" cy="3082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2 42"/>
              <p:cNvCxnSpPr>
                <a:stCxn id="20" idx="0"/>
              </p:cNvCxnSpPr>
              <p:nvPr/>
            </p:nvCxnSpPr>
            <p:spPr>
              <a:xfrm rot="16200000" flipH="1">
                <a:off x="2286477" y="2272358"/>
                <a:ext cx="927297" cy="12123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2 43"/>
              <p:cNvCxnSpPr>
                <a:stCxn id="22" idx="5"/>
              </p:cNvCxnSpPr>
              <p:nvPr/>
            </p:nvCxnSpPr>
            <p:spPr>
              <a:xfrm rot="5400000" flipH="1" flipV="1">
                <a:off x="2030851" y="1932452"/>
                <a:ext cx="274547" cy="522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2 44"/>
              <p:cNvCxnSpPr>
                <a:stCxn id="24" idx="4"/>
              </p:cNvCxnSpPr>
              <p:nvPr/>
            </p:nvCxnSpPr>
            <p:spPr>
              <a:xfrm rot="5400000" flipH="1" flipV="1">
                <a:off x="2392673" y="1807049"/>
                <a:ext cx="498667" cy="1428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2 45"/>
              <p:cNvCxnSpPr>
                <a:stCxn id="23" idx="5"/>
              </p:cNvCxnSpPr>
              <p:nvPr/>
            </p:nvCxnSpPr>
            <p:spPr>
              <a:xfrm rot="5400000" flipH="1" flipV="1">
                <a:off x="2529275" y="2148158"/>
                <a:ext cx="347386" cy="13066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2 46"/>
              <p:cNvCxnSpPr>
                <a:stCxn id="35" idx="5"/>
                <a:endCxn id="36" idx="3"/>
              </p:cNvCxnSpPr>
              <p:nvPr/>
            </p:nvCxnSpPr>
            <p:spPr>
              <a:xfrm rot="16200000" flipH="1">
                <a:off x="2466755" y="2558317"/>
                <a:ext cx="403416" cy="15228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2 47"/>
              <p:cNvCxnSpPr>
                <a:stCxn id="25" idx="0"/>
              </p:cNvCxnSpPr>
              <p:nvPr/>
            </p:nvCxnSpPr>
            <p:spPr>
              <a:xfrm rot="5400000" flipH="1" flipV="1">
                <a:off x="2463348" y="2377666"/>
                <a:ext cx="428628" cy="12146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2 48"/>
              <p:cNvCxnSpPr>
                <a:stCxn id="21" idx="7"/>
              </p:cNvCxnSpPr>
              <p:nvPr/>
            </p:nvCxnSpPr>
            <p:spPr>
              <a:xfrm rot="5400000" flipH="1" flipV="1">
                <a:off x="2448031" y="2658033"/>
                <a:ext cx="509873" cy="13066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2 49"/>
              <p:cNvCxnSpPr>
                <a:stCxn id="26" idx="5"/>
              </p:cNvCxnSpPr>
              <p:nvPr/>
            </p:nvCxnSpPr>
            <p:spPr>
              <a:xfrm rot="16200000" flipH="1">
                <a:off x="2279963" y="3694608"/>
                <a:ext cx="1000136" cy="11525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2 50"/>
              <p:cNvCxnSpPr>
                <a:stCxn id="31" idx="5"/>
              </p:cNvCxnSpPr>
              <p:nvPr/>
            </p:nvCxnSpPr>
            <p:spPr>
              <a:xfrm rot="5400000" flipH="1" flipV="1">
                <a:off x="2673427" y="3219606"/>
                <a:ext cx="201708" cy="11640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2 51"/>
              <p:cNvCxnSpPr>
                <a:stCxn id="27" idx="4"/>
              </p:cNvCxnSpPr>
              <p:nvPr/>
            </p:nvCxnSpPr>
            <p:spPr>
              <a:xfrm rot="5400000" flipH="1" flipV="1">
                <a:off x="2534913" y="3308014"/>
                <a:ext cx="142876" cy="14998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2 52"/>
              <p:cNvCxnSpPr>
                <a:stCxn id="29" idx="5"/>
              </p:cNvCxnSpPr>
              <p:nvPr/>
            </p:nvCxnSpPr>
            <p:spPr>
              <a:xfrm rot="5400000" flipH="1" flipV="1">
                <a:off x="2492730" y="3327464"/>
                <a:ext cx="563100" cy="11640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2 53"/>
              <p:cNvCxnSpPr>
                <a:stCxn id="28" idx="5"/>
              </p:cNvCxnSpPr>
              <p:nvPr/>
            </p:nvCxnSpPr>
            <p:spPr>
              <a:xfrm rot="16200000" flipH="1">
                <a:off x="2305918" y="4006315"/>
                <a:ext cx="722787" cy="13779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2 54"/>
              <p:cNvCxnSpPr>
                <a:stCxn id="30" idx="0"/>
              </p:cNvCxnSpPr>
              <p:nvPr/>
            </p:nvCxnSpPr>
            <p:spPr>
              <a:xfrm rot="5400000" flipH="1" flipV="1">
                <a:off x="2391273" y="3807193"/>
                <a:ext cx="501467" cy="128592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2 55"/>
              <p:cNvCxnSpPr>
                <a:stCxn id="33" idx="0"/>
              </p:cNvCxnSpPr>
              <p:nvPr/>
            </p:nvCxnSpPr>
            <p:spPr>
              <a:xfrm rot="5400000" flipH="1" flipV="1">
                <a:off x="2215920" y="4771815"/>
                <a:ext cx="70037" cy="2139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2 56"/>
              <p:cNvCxnSpPr>
                <a:stCxn id="32" idx="5"/>
                <a:endCxn id="38" idx="1"/>
              </p:cNvCxnSpPr>
              <p:nvPr/>
            </p:nvCxnSpPr>
            <p:spPr>
              <a:xfrm rot="16200000" flipH="1">
                <a:off x="2072874" y="5023779"/>
                <a:ext cx="190502" cy="3795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2 57"/>
              <p:cNvCxnSpPr>
                <a:stCxn id="34" idx="0"/>
              </p:cNvCxnSpPr>
              <p:nvPr/>
            </p:nvCxnSpPr>
            <p:spPr>
              <a:xfrm rot="5400000" flipH="1" flipV="1">
                <a:off x="2036624" y="5164024"/>
                <a:ext cx="428628" cy="2139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ttore 2 58"/>
              <p:cNvCxnSpPr>
                <a:stCxn id="9" idx="0"/>
                <a:endCxn id="14" idx="2"/>
              </p:cNvCxnSpPr>
              <p:nvPr/>
            </p:nvCxnSpPr>
            <p:spPr>
              <a:xfrm rot="16200000" flipV="1">
                <a:off x="1603843" y="5990911"/>
                <a:ext cx="470652" cy="4623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asellaDiTesto 88"/>
              <p:cNvSpPr txBox="1">
                <a:spLocks noChangeArrowheads="1"/>
              </p:cNvSpPr>
              <p:nvPr/>
            </p:nvSpPr>
            <p:spPr bwMode="auto">
              <a:xfrm>
                <a:off x="4555250" y="6332346"/>
                <a:ext cx="3280347" cy="651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+mn-lt"/>
                  </a:rPr>
                  <a:t>tissue sample with </a:t>
                </a:r>
                <a:r>
                  <a:rPr lang="en-US" altLang="en-US" baseline="30000">
                    <a:latin typeface="+mn-lt"/>
                  </a:rPr>
                  <a:t>10</a:t>
                </a:r>
                <a:r>
                  <a:rPr lang="en-US" altLang="en-US">
                    <a:latin typeface="+mn-lt"/>
                  </a:rPr>
                  <a:t>B</a:t>
                </a:r>
              </a:p>
            </p:txBody>
          </p:sp>
          <p:cxnSp>
            <p:nvCxnSpPr>
              <p:cNvPr id="61" name="Connettore 2 60"/>
              <p:cNvCxnSpPr>
                <a:stCxn id="60" idx="1"/>
                <a:endCxn id="15" idx="2"/>
              </p:cNvCxnSpPr>
              <p:nvPr/>
            </p:nvCxnSpPr>
            <p:spPr>
              <a:xfrm flipH="1" flipV="1">
                <a:off x="2035852" y="5701023"/>
                <a:ext cx="2519397" cy="9572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CasellaDiTesto 90"/>
              <p:cNvSpPr txBox="1">
                <a:spLocks noChangeArrowheads="1"/>
              </p:cNvSpPr>
              <p:nvPr/>
            </p:nvSpPr>
            <p:spPr bwMode="auto">
              <a:xfrm>
                <a:off x="3934073" y="2571751"/>
                <a:ext cx="1638269" cy="651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+mn-lt"/>
                  </a:rPr>
                  <a:t>collimator</a:t>
                </a:r>
              </a:p>
            </p:txBody>
          </p:sp>
          <p:cxnSp>
            <p:nvCxnSpPr>
              <p:cNvPr id="63" name="Connettore 2 62"/>
              <p:cNvCxnSpPr>
                <a:stCxn id="62" idx="1"/>
                <a:endCxn id="37" idx="3"/>
              </p:cNvCxnSpPr>
              <p:nvPr/>
            </p:nvCxnSpPr>
            <p:spPr>
              <a:xfrm flipH="1" flipV="1">
                <a:off x="2500533" y="1878378"/>
                <a:ext cx="1433540" cy="10192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2 63"/>
              <p:cNvCxnSpPr>
                <a:stCxn id="10" idx="1"/>
                <a:endCxn id="36" idx="3"/>
              </p:cNvCxnSpPr>
              <p:nvPr/>
            </p:nvCxnSpPr>
            <p:spPr>
              <a:xfrm flipH="1" flipV="1">
                <a:off x="3429894" y="3521457"/>
                <a:ext cx="1228413" cy="7629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Segnaposto numero diapositiva 10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715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DA0088-BD1A-4C44-9962-64636CD2CEBD}" type="slidenum">
              <a:rPr lang="it-IT" altLang="en-US">
                <a:solidFill>
                  <a:srgbClr val="898989"/>
                </a:solidFill>
                <a:latin typeface="+mn-lt"/>
              </a:rPr>
              <a:pPr eaLnBrk="1" hangingPunct="1"/>
              <a:t>10</a:t>
            </a:fld>
            <a:endParaRPr lang="it-IT" altLang="en-US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9" name="CasellaDiTesto 109"/>
          <p:cNvSpPr txBox="1">
            <a:spLocks noChangeArrowheads="1"/>
          </p:cNvSpPr>
          <p:nvPr/>
        </p:nvSpPr>
        <p:spPr bwMode="auto">
          <a:xfrm>
            <a:off x="5132016" y="4459074"/>
            <a:ext cx="69472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+mn-lt"/>
              </a:rPr>
              <a:t>The holder is remotely </a:t>
            </a:r>
            <a:r>
              <a:rPr lang="en-US" altLang="en-US" sz="2400" dirty="0" smtClean="0">
                <a:latin typeface="+mn-lt"/>
              </a:rPr>
              <a:t>rotated to </a:t>
            </a:r>
            <a:r>
              <a:rPr lang="en-US" altLang="en-US" sz="2400" dirty="0">
                <a:latin typeface="+mn-lt"/>
              </a:rPr>
              <a:t>acquire the </a:t>
            </a:r>
            <a:r>
              <a:rPr lang="en-US" altLang="en-US" sz="2400" dirty="0" smtClean="0">
                <a:latin typeface="+mn-lt"/>
              </a:rPr>
              <a:t>spectra</a:t>
            </a:r>
          </a:p>
          <a:p>
            <a:pPr eaLnBrk="1" hangingPunct="1"/>
            <a:r>
              <a:rPr lang="en-US" altLang="en-US" sz="2400" dirty="0" smtClean="0">
                <a:latin typeface="+mn-lt"/>
              </a:rPr>
              <a:t>of the calibration sample (superficial 10B implantation</a:t>
            </a:r>
          </a:p>
          <a:p>
            <a:pPr eaLnBrk="1" hangingPunct="1"/>
            <a:r>
              <a:rPr lang="en-US" altLang="en-US" sz="2400" dirty="0">
                <a:latin typeface="+mn-lt"/>
              </a:rPr>
              <a:t>i</a:t>
            </a:r>
            <a:r>
              <a:rPr lang="en-US" altLang="en-US" sz="2400" dirty="0" smtClean="0">
                <a:latin typeface="+mn-lt"/>
              </a:rPr>
              <a:t>n Si, by NIST), </a:t>
            </a:r>
            <a:r>
              <a:rPr lang="en-US" altLang="en-US" sz="2400" dirty="0">
                <a:latin typeface="+mn-lt"/>
              </a:rPr>
              <a:t>the </a:t>
            </a:r>
            <a:r>
              <a:rPr lang="en-US" altLang="en-US" sz="2400" dirty="0" smtClean="0">
                <a:latin typeface="+mn-lt"/>
              </a:rPr>
              <a:t>background (bare mylar disk)</a:t>
            </a:r>
          </a:p>
          <a:p>
            <a:pPr eaLnBrk="1" hangingPunct="1"/>
            <a:r>
              <a:rPr lang="en-US" altLang="en-US" sz="2400" dirty="0" smtClean="0">
                <a:latin typeface="+mn-lt"/>
              </a:rPr>
              <a:t> and 10 tissue samples </a:t>
            </a:r>
            <a:r>
              <a:rPr lang="en-US" altLang="en-US" sz="2400" dirty="0">
                <a:latin typeface="+mn-lt"/>
              </a:rPr>
              <a:t>without opening the TC </a:t>
            </a:r>
          </a:p>
        </p:txBody>
      </p:sp>
    </p:spTree>
    <p:extLst>
      <p:ext uri="{BB962C8B-B14F-4D97-AF65-F5344CB8AC3E}">
        <p14:creationId xmlns:p14="http://schemas.microsoft.com/office/powerpoint/2010/main" val="48361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714374" y="285750"/>
            <a:ext cx="110959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Reconstruction of boron concentration from the analysis of the absorbed spectrum in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 energy range where only alpha particle contribute. Coupled with imaging, A.S. can discriminate between healthy tissue and tumour.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714375" y="1763713"/>
            <a:ext cx="5495925" cy="5000625"/>
            <a:chOff x="2653" y="799"/>
            <a:chExt cx="2834" cy="3231"/>
          </a:xfrm>
        </p:grpSpPr>
        <p:sp>
          <p:nvSpPr>
            <p:cNvPr id="6" name="Text Box 90"/>
            <p:cNvSpPr txBox="1">
              <a:spLocks noChangeArrowheads="1"/>
            </p:cNvSpPr>
            <p:nvPr/>
          </p:nvSpPr>
          <p:spPr bwMode="auto">
            <a:xfrm>
              <a:off x="2653" y="799"/>
              <a:ext cx="15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en-US" b="1">
                  <a:latin typeface="Times New Roman" panose="02020603050405020304" pitchFamily="18" charset="0"/>
                </a:rPr>
                <a:t>#</a:t>
              </a:r>
            </a:p>
          </p:txBody>
        </p:sp>
        <p:pic>
          <p:nvPicPr>
            <p:cNvPr id="7" name="Picture 67" descr="spettri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" y="954"/>
              <a:ext cx="2632" cy="2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68"/>
            <p:cNvSpPr>
              <a:spLocks noChangeShapeType="1"/>
            </p:cNvSpPr>
            <p:nvPr/>
          </p:nvSpPr>
          <p:spPr bwMode="auto">
            <a:xfrm flipV="1">
              <a:off x="2751" y="968"/>
              <a:ext cx="0" cy="27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9" name="Text Box 69"/>
            <p:cNvSpPr txBox="1">
              <a:spLocks noChangeArrowheads="1"/>
            </p:cNvSpPr>
            <p:nvPr/>
          </p:nvSpPr>
          <p:spPr bwMode="auto">
            <a:xfrm>
              <a:off x="5151" y="3857"/>
              <a:ext cx="336" cy="1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b="1" dirty="0" err="1">
                  <a:latin typeface="+mn-lt"/>
                </a:rPr>
                <a:t>keV</a:t>
              </a:r>
              <a:endParaRPr lang="en-US" sz="1200" b="1" dirty="0">
                <a:latin typeface="+mn-lt"/>
              </a:endParaRPr>
            </a:p>
          </p:txBody>
        </p:sp>
        <p:grpSp>
          <p:nvGrpSpPr>
            <p:cNvPr id="10" name="Group 106"/>
            <p:cNvGrpSpPr>
              <a:grpSpLocks/>
            </p:cNvGrpSpPr>
            <p:nvPr/>
          </p:nvGrpSpPr>
          <p:grpSpPr bwMode="auto">
            <a:xfrm>
              <a:off x="3471" y="2033"/>
              <a:ext cx="672" cy="1056"/>
              <a:chOff x="1440" y="3264"/>
              <a:chExt cx="672" cy="1056"/>
            </a:xfrm>
          </p:grpSpPr>
          <p:sp>
            <p:nvSpPr>
              <p:cNvPr id="17" name="Text Box 72"/>
              <p:cNvSpPr txBox="1">
                <a:spLocks noChangeArrowheads="1"/>
              </p:cNvSpPr>
              <p:nvPr/>
            </p:nvSpPr>
            <p:spPr bwMode="auto">
              <a:xfrm>
                <a:off x="1584" y="3264"/>
                <a:ext cx="528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it-IT" altLang="en-US" sz="1600" b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healty</a:t>
                </a:r>
                <a:r>
                  <a:rPr lang="it-IT" altLang="en-US" sz="1600" b="1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it-IT" altLang="en-US" sz="1600" b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tissue</a:t>
                </a:r>
                <a:endParaRPr lang="en-US" altLang="en-US" sz="1600" b="1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Line 82"/>
              <p:cNvSpPr>
                <a:spLocks noChangeShapeType="1"/>
              </p:cNvSpPr>
              <p:nvPr/>
            </p:nvSpPr>
            <p:spPr bwMode="auto">
              <a:xfrm flipH="1">
                <a:off x="1440" y="3600"/>
                <a:ext cx="336" cy="72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3289" y="1616"/>
              <a:ext cx="940" cy="435"/>
              <a:chOff x="960" y="3696"/>
              <a:chExt cx="755" cy="720"/>
            </a:xfrm>
          </p:grpSpPr>
          <p:sp>
            <p:nvSpPr>
              <p:cNvPr id="15" name="Text Box 71"/>
              <p:cNvSpPr txBox="1">
                <a:spLocks noChangeArrowheads="1"/>
              </p:cNvSpPr>
              <p:nvPr/>
            </p:nvSpPr>
            <p:spPr bwMode="auto">
              <a:xfrm>
                <a:off x="1344" y="3699"/>
                <a:ext cx="371" cy="44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b="1" dirty="0" err="1">
                    <a:solidFill>
                      <a:srgbClr val="FF0000"/>
                    </a:solidFill>
                    <a:latin typeface="+mn-lt"/>
                  </a:rPr>
                  <a:t>tumor</a:t>
                </a:r>
                <a:endParaRPr lang="en-US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6" name="Line 83"/>
              <p:cNvSpPr>
                <a:spLocks noChangeShapeType="1"/>
              </p:cNvSpPr>
              <p:nvPr/>
            </p:nvSpPr>
            <p:spPr bwMode="auto">
              <a:xfrm flipH="1">
                <a:off x="960" y="3994"/>
                <a:ext cx="533" cy="422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12" name="Group 107"/>
            <p:cNvGrpSpPr>
              <a:grpSpLocks/>
            </p:cNvGrpSpPr>
            <p:nvPr/>
          </p:nvGrpSpPr>
          <p:grpSpPr bwMode="auto">
            <a:xfrm>
              <a:off x="4479" y="2657"/>
              <a:ext cx="751" cy="816"/>
              <a:chOff x="1392" y="3408"/>
              <a:chExt cx="751" cy="816"/>
            </a:xfrm>
          </p:grpSpPr>
          <p:sp>
            <p:nvSpPr>
              <p:cNvPr id="13" name="Text Box 86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703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it-IT" altLang="en-US">
                    <a:latin typeface="Times New Roman" panose="02020603050405020304" pitchFamily="18" charset="0"/>
                  </a:rPr>
                  <a:t>background</a:t>
                </a:r>
              </a:p>
            </p:txBody>
          </p:sp>
          <p:sp>
            <p:nvSpPr>
              <p:cNvPr id="14" name="Line 87"/>
              <p:cNvSpPr>
                <a:spLocks noChangeShapeType="1"/>
              </p:cNvSpPr>
              <p:nvPr/>
            </p:nvSpPr>
            <p:spPr bwMode="auto">
              <a:xfrm flipH="1">
                <a:off x="1392" y="3600"/>
                <a:ext cx="432" cy="6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</p:grpSp>
      <p:pic>
        <p:nvPicPr>
          <p:cNvPr id="19" name="Immagine 6" descr="cv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9518" r="9283"/>
          <a:stretch>
            <a:fillRect/>
          </a:stretch>
        </p:blipFill>
        <p:spPr bwMode="auto">
          <a:xfrm>
            <a:off x="6469393" y="2289529"/>
            <a:ext cx="5759450" cy="40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2 20"/>
          <p:cNvCxnSpPr/>
          <p:nvPr/>
        </p:nvCxnSpPr>
        <p:spPr>
          <a:xfrm flipV="1">
            <a:off x="4195482" y="4140983"/>
            <a:ext cx="3319503" cy="26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99"/>
          <p:cNvSpPr>
            <a:spLocks noChangeArrowheads="1"/>
          </p:cNvSpPr>
          <p:nvPr/>
        </p:nvSpPr>
        <p:spPr bwMode="auto">
          <a:xfrm>
            <a:off x="9554496" y="5338686"/>
            <a:ext cx="642937" cy="552450"/>
          </a:xfrm>
          <a:prstGeom prst="rect">
            <a:avLst/>
          </a:prstGeom>
          <a:solidFill>
            <a:srgbClr val="C000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CasellaDiTesto 13"/>
          <p:cNvSpPr txBox="1">
            <a:spLocks noChangeArrowheads="1"/>
          </p:cNvSpPr>
          <p:nvPr/>
        </p:nvSpPr>
        <p:spPr bwMode="auto">
          <a:xfrm>
            <a:off x="10591360" y="4751558"/>
            <a:ext cx="315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α</a:t>
            </a:r>
            <a:endParaRPr lang="it-IT" altLang="en-US"/>
          </a:p>
        </p:txBody>
      </p:sp>
      <p:cxnSp>
        <p:nvCxnSpPr>
          <p:cNvPr id="24" name="Connettore 2 23"/>
          <p:cNvCxnSpPr>
            <a:stCxn id="23" idx="1"/>
          </p:cNvCxnSpPr>
          <p:nvPr/>
        </p:nvCxnSpPr>
        <p:spPr>
          <a:xfrm rot="10800000" flipV="1">
            <a:off x="9948422" y="4935708"/>
            <a:ext cx="642938" cy="2746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26" idx="1"/>
          </p:cNvCxnSpPr>
          <p:nvPr/>
        </p:nvCxnSpPr>
        <p:spPr>
          <a:xfrm rot="10800000" flipV="1">
            <a:off x="8421432" y="2866891"/>
            <a:ext cx="500062" cy="315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6"/>
          <p:cNvSpPr txBox="1">
            <a:spLocks noChangeArrowheads="1"/>
          </p:cNvSpPr>
          <p:nvPr/>
        </p:nvSpPr>
        <p:spPr bwMode="auto">
          <a:xfrm>
            <a:off x="8921494" y="2682741"/>
            <a:ext cx="213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p</a:t>
            </a:r>
            <a:r>
              <a:rPr lang="it-IT" altLang="en-US" baseline="30000"/>
              <a:t>+</a:t>
            </a:r>
            <a:r>
              <a:rPr lang="it-IT" altLang="en-US"/>
              <a:t> from </a:t>
            </a:r>
            <a:r>
              <a:rPr lang="it-IT" altLang="en-US" baseline="30000"/>
              <a:t>14</a:t>
            </a:r>
            <a:r>
              <a:rPr lang="it-IT" altLang="en-US"/>
              <a:t>N(n,p)</a:t>
            </a:r>
            <a:r>
              <a:rPr lang="it-IT" altLang="en-US" baseline="30000"/>
              <a:t>14</a:t>
            </a:r>
            <a:r>
              <a:rPr lang="it-IT" altLang="en-US"/>
              <a:t>C</a:t>
            </a:r>
          </a:p>
        </p:txBody>
      </p:sp>
      <p:sp>
        <p:nvSpPr>
          <p:cNvPr id="27" name="CasellaDiTesto 14"/>
          <p:cNvSpPr txBox="1">
            <a:spLocks noChangeArrowheads="1"/>
          </p:cNvSpPr>
          <p:nvPr/>
        </p:nvSpPr>
        <p:spPr bwMode="auto">
          <a:xfrm>
            <a:off x="8921494" y="3968616"/>
            <a:ext cx="449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baseline="30000"/>
              <a:t>7</a:t>
            </a:r>
            <a:r>
              <a:rPr lang="it-IT" altLang="en-US"/>
              <a:t>Li</a:t>
            </a:r>
          </a:p>
        </p:txBody>
      </p:sp>
      <p:cxnSp>
        <p:nvCxnSpPr>
          <p:cNvPr id="28" name="Connettore 2 27"/>
          <p:cNvCxnSpPr>
            <a:stCxn id="27" idx="2"/>
          </p:cNvCxnSpPr>
          <p:nvPr/>
        </p:nvCxnSpPr>
        <p:spPr>
          <a:xfrm rot="5400000">
            <a:off x="8611138" y="4505985"/>
            <a:ext cx="701675" cy="366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Neutron autoradiography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09712"/>
            <a:ext cx="10515600" cy="909891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Imaging</a:t>
            </a:r>
            <a:r>
              <a:rPr lang="it-IT" dirty="0" smtClean="0"/>
              <a:t> and </a:t>
            </a:r>
            <a:r>
              <a:rPr lang="it-IT" dirty="0" err="1" smtClean="0"/>
              <a:t>quantification</a:t>
            </a:r>
            <a:r>
              <a:rPr lang="it-IT" dirty="0" smtClean="0"/>
              <a:t> of </a:t>
            </a:r>
            <a:r>
              <a:rPr lang="it-IT" baseline="30000" dirty="0" smtClean="0"/>
              <a:t>10</a:t>
            </a:r>
            <a:r>
              <a:rPr lang="it-IT" dirty="0" smtClean="0"/>
              <a:t>B </a:t>
            </a:r>
            <a:r>
              <a:rPr lang="it-IT" dirty="0" err="1" smtClean="0"/>
              <a:t>distribution</a:t>
            </a:r>
            <a:r>
              <a:rPr lang="it-IT" dirty="0" smtClean="0"/>
              <a:t> in a </a:t>
            </a:r>
            <a:r>
              <a:rPr lang="it-IT" dirty="0" err="1" smtClean="0"/>
              <a:t>biological</a:t>
            </a:r>
            <a:r>
              <a:rPr lang="it-IT" dirty="0" smtClean="0"/>
              <a:t> sample can be </a:t>
            </a:r>
            <a:r>
              <a:rPr lang="it-IT" dirty="0" err="1" smtClean="0"/>
              <a:t>obtained</a:t>
            </a:r>
            <a:r>
              <a:rPr lang="it-IT" dirty="0" smtClean="0"/>
              <a:t> by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autoradiography</a:t>
            </a:r>
            <a:r>
              <a:rPr lang="it-IT" dirty="0" smtClean="0"/>
              <a:t>:</a:t>
            </a:r>
            <a:endParaRPr lang="en-GB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337983" y="4225564"/>
            <a:ext cx="9436100" cy="990600"/>
            <a:chOff x="0" y="0"/>
            <a:chExt cx="5944" cy="624"/>
          </a:xfrm>
        </p:grpSpPr>
        <p:sp>
          <p:nvSpPr>
            <p:cNvPr id="5" name="AutoShape 2"/>
            <p:cNvSpPr>
              <a:spLocks/>
            </p:cNvSpPr>
            <p:nvPr/>
          </p:nvSpPr>
          <p:spPr bwMode="auto">
            <a:xfrm>
              <a:off x="40" y="32"/>
              <a:ext cx="5872" cy="560"/>
            </a:xfrm>
            <a:prstGeom prst="roundRect">
              <a:avLst>
                <a:gd name="adj" fmla="val 21426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9pPr>
            </a:lstStyle>
            <a:p>
              <a:pPr algn="ctr" eaLnBrk="1" hangingPunct="1"/>
              <a:endParaRPr lang="it-IT" altLang="en-US"/>
            </a:p>
          </p:txBody>
        </p:sp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4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5"/>
          <p:cNvSpPr>
            <a:spLocks/>
          </p:cNvSpPr>
          <p:nvPr/>
        </p:nvSpPr>
        <p:spPr bwMode="auto">
          <a:xfrm>
            <a:off x="2761971" y="4522426"/>
            <a:ext cx="176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1pPr>
            <a:lvl2pPr marL="742950" indent="-28575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2pPr>
            <a:lvl3pPr marL="11430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3pPr>
            <a:lvl4pPr marL="16002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4pPr>
            <a:lvl5pPr marL="20574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i="0">
                <a:solidFill>
                  <a:schemeClr val="bg1"/>
                </a:solidFill>
                <a:latin typeface="Constantia" panose="02030602050306030303" pitchFamily="18" charset="0"/>
                <a:ea typeface="Chalkboard"/>
                <a:cs typeface="Chalkboard"/>
                <a:sym typeface="Chalkboard"/>
              </a:rPr>
              <a:t>sensitive film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928783" y="2917464"/>
            <a:ext cx="4254500" cy="1346200"/>
            <a:chOff x="0" y="0"/>
            <a:chExt cx="2680" cy="848"/>
          </a:xfrm>
        </p:grpSpPr>
        <p:sp>
          <p:nvSpPr>
            <p:cNvPr id="9" name="AutoShape 6"/>
            <p:cNvSpPr>
              <a:spLocks/>
            </p:cNvSpPr>
            <p:nvPr/>
          </p:nvSpPr>
          <p:spPr bwMode="auto">
            <a:xfrm>
              <a:off x="32" y="24"/>
              <a:ext cx="2624" cy="800"/>
            </a:xfrm>
            <a:prstGeom prst="roundRect">
              <a:avLst>
                <a:gd name="adj" fmla="val 15000"/>
              </a:avLst>
            </a:prstGeom>
            <a:solidFill>
              <a:srgbClr val="2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anose="02020603050405020304" pitchFamily="18" charset="0"/>
                  <a:ea typeface="ヒラギノ明朝 ProN W3"/>
                  <a:cs typeface="ヒラギノ明朝 ProN W3"/>
                  <a:sym typeface="Times" panose="02020603050405020304" pitchFamily="18" charset="0"/>
                </a:defRPr>
              </a:lvl9pPr>
            </a:lstStyle>
            <a:p>
              <a:pPr algn="ctr" eaLnBrk="1" hangingPunct="1"/>
              <a:endParaRPr lang="it-IT" altLang="en-US"/>
            </a:p>
          </p:txBody>
        </p:sp>
        <p:pic>
          <p:nvPicPr>
            <p:cNvPr id="10" name="Pictur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80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9"/>
          <p:cNvSpPr>
            <a:spLocks/>
          </p:cNvSpPr>
          <p:nvPr/>
        </p:nvSpPr>
        <p:spPr bwMode="auto">
          <a:xfrm>
            <a:off x="6811683" y="3666764"/>
            <a:ext cx="279400" cy="279400"/>
          </a:xfrm>
          <a:custGeom>
            <a:avLst/>
            <a:gdLst>
              <a:gd name="T0" fmla="*/ 0 w 22712"/>
              <a:gd name="T1" fmla="*/ 0 h 23880"/>
              <a:gd name="T2" fmla="*/ 22712 w 22712"/>
              <a:gd name="T3" fmla="*/ 23880 h 23880"/>
            </a:gdLst>
            <a:ahLst/>
            <a:cxnLst/>
            <a:rect l="T0" t="T1" r="T2" b="T3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rot="10800000">
            <a:off x="6316383" y="2612664"/>
            <a:ext cx="584200" cy="11303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461683" y="2688864"/>
            <a:ext cx="965200" cy="901700"/>
          </a:xfrm>
          <a:custGeom>
            <a:avLst/>
            <a:gdLst>
              <a:gd name="T0" fmla="*/ 0 w 22712"/>
              <a:gd name="T1" fmla="*/ 0 h 23880"/>
              <a:gd name="T2" fmla="*/ 22712 w 22712"/>
              <a:gd name="T3" fmla="*/ 23880 h 23880"/>
            </a:gdLst>
            <a:ahLst/>
            <a:cxnLst/>
            <a:rect l="T0" t="T1" r="T2" b="T3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699808" y="2923814"/>
            <a:ext cx="477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1pPr>
            <a:lvl2pPr marL="742950" indent="-28575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2pPr>
            <a:lvl3pPr marL="11430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3pPr>
            <a:lvl4pPr marL="16002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4pPr>
            <a:lvl5pPr marL="20574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i="0" baseline="32000">
                <a:solidFill>
                  <a:schemeClr val="tx1"/>
                </a:solidFill>
                <a:latin typeface="Chalkboard"/>
                <a:ea typeface="Chalkboard"/>
                <a:cs typeface="Chalkboard"/>
                <a:sym typeface="Chalkboard"/>
              </a:rPr>
              <a:t>10</a:t>
            </a:r>
            <a:r>
              <a:rPr lang="en-US" altLang="en-US" sz="2400" i="0">
                <a:solidFill>
                  <a:schemeClr val="tx1"/>
                </a:solidFill>
                <a:latin typeface="Chalkboard"/>
                <a:ea typeface="Chalkboard"/>
                <a:cs typeface="Chalkboard"/>
                <a:sym typeface="Chalkboard"/>
              </a:rPr>
              <a:t>B</a:t>
            </a:r>
          </a:p>
        </p:txBody>
      </p:sp>
      <p:sp>
        <p:nvSpPr>
          <p:cNvPr id="15" name="Oval 13"/>
          <p:cNvSpPr>
            <a:spLocks/>
          </p:cNvSpPr>
          <p:nvPr/>
        </p:nvSpPr>
        <p:spPr bwMode="auto">
          <a:xfrm>
            <a:off x="6202083" y="2460264"/>
            <a:ext cx="139700" cy="127000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1pPr>
            <a:lvl2pPr marL="742950" indent="-28575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2pPr>
            <a:lvl3pPr marL="11430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3pPr>
            <a:lvl4pPr marL="16002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4pPr>
            <a:lvl5pPr marL="20574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9pPr>
          </a:lstStyle>
          <a:p>
            <a:pPr algn="ctr" eaLnBrk="1" hangingPunct="1"/>
            <a:endParaRPr lang="it-IT" alt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rot="10800000" flipH="1">
            <a:off x="6633883" y="3895364"/>
            <a:ext cx="292100" cy="774700"/>
          </a:xfrm>
          <a:prstGeom prst="line">
            <a:avLst/>
          </a:prstGeom>
          <a:noFill/>
          <a:ln w="25400">
            <a:solidFill>
              <a:srgbClr val="FFFC2E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6989483" y="3349264"/>
            <a:ext cx="139700" cy="381000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5921096" y="2263414"/>
            <a:ext cx="269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1pPr>
            <a:lvl2pPr marL="742950" indent="-28575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2pPr>
            <a:lvl3pPr marL="11430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3pPr>
            <a:lvl4pPr marL="16002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4pPr>
            <a:lvl5pPr marL="20574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i="0">
                <a:solidFill>
                  <a:schemeClr val="tx1"/>
                </a:solidFill>
                <a:latin typeface="Chalkboard"/>
                <a:ea typeface="Chalkboard"/>
                <a:cs typeface="Chalkboard"/>
                <a:sym typeface="Chalkboard"/>
              </a:rPr>
              <a:t>n</a:t>
            </a:r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>
            <a:off x="7343496" y="3031764"/>
            <a:ext cx="3476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1pPr>
            <a:lvl2pPr marL="742950" indent="-28575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2pPr>
            <a:lvl3pPr marL="11430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3pPr>
            <a:lvl4pPr marL="16002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4pPr>
            <a:lvl5pPr marL="20574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i="0">
                <a:solidFill>
                  <a:srgbClr val="0000FF"/>
                </a:solidFill>
                <a:latin typeface="Chalkboard"/>
                <a:ea typeface="Chalkboard"/>
                <a:cs typeface="Chalkboard"/>
                <a:sym typeface="Chalkboard"/>
              </a:rPr>
              <a:t>Li</a:t>
            </a:r>
          </a:p>
        </p:txBody>
      </p:sp>
      <p:sp>
        <p:nvSpPr>
          <p:cNvPr id="20" name="Oval 18"/>
          <p:cNvSpPr>
            <a:spLocks/>
          </p:cNvSpPr>
          <p:nvPr/>
        </p:nvSpPr>
        <p:spPr bwMode="auto">
          <a:xfrm>
            <a:off x="7116483" y="3222264"/>
            <a:ext cx="139700" cy="1270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1pPr>
            <a:lvl2pPr marL="742950" indent="-28575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2pPr>
            <a:lvl3pPr marL="11430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3pPr>
            <a:lvl4pPr marL="16002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4pPr>
            <a:lvl5pPr marL="20574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9pPr>
          </a:lstStyle>
          <a:p>
            <a:pPr algn="ctr" eaLnBrk="1" hangingPunct="1"/>
            <a:endParaRPr lang="it-IT" altLang="en-US"/>
          </a:p>
        </p:txBody>
      </p:sp>
      <p:sp>
        <p:nvSpPr>
          <p:cNvPr id="21" name="Rectangle 19"/>
          <p:cNvSpPr>
            <a:spLocks/>
          </p:cNvSpPr>
          <p:nvPr/>
        </p:nvSpPr>
        <p:spPr bwMode="auto">
          <a:xfrm>
            <a:off x="6784696" y="4555764"/>
            <a:ext cx="3254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1pPr>
            <a:lvl2pPr marL="742950" indent="-28575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2pPr>
            <a:lvl3pPr marL="11430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3pPr>
            <a:lvl4pPr marL="16002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4pPr>
            <a:lvl5pPr marL="20574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i="0">
                <a:solidFill>
                  <a:srgbClr val="FFFC2E"/>
                </a:solidFill>
                <a:latin typeface="Chalkboard"/>
                <a:ea typeface="Lucida Grande"/>
                <a:cs typeface="Lucida Grande"/>
                <a:sym typeface="Chalkboard"/>
              </a:rPr>
              <a:t>α</a:t>
            </a:r>
          </a:p>
        </p:txBody>
      </p:sp>
      <p:sp>
        <p:nvSpPr>
          <p:cNvPr id="22" name="Oval 20"/>
          <p:cNvSpPr>
            <a:spLocks/>
          </p:cNvSpPr>
          <p:nvPr/>
        </p:nvSpPr>
        <p:spPr bwMode="auto">
          <a:xfrm>
            <a:off x="6532283" y="4746264"/>
            <a:ext cx="1397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FFFC2E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1pPr>
            <a:lvl2pPr marL="742950" indent="-28575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2pPr>
            <a:lvl3pPr marL="11430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3pPr>
            <a:lvl4pPr marL="16002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4pPr>
            <a:lvl5pPr marL="20574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9pPr>
          </a:lstStyle>
          <a:p>
            <a:pPr algn="ctr" eaLnBrk="1" hangingPunct="1"/>
            <a:endParaRPr lang="it-IT" alt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6862483" y="4084276"/>
            <a:ext cx="153988" cy="166688"/>
          </a:xfrm>
          <a:custGeom>
            <a:avLst/>
            <a:gdLst>
              <a:gd name="T0" fmla="*/ 0 w 18816"/>
              <a:gd name="T1" fmla="*/ 1132 h 18848"/>
              <a:gd name="T2" fmla="*/ 151516 w 18816"/>
              <a:gd name="T3" fmla="*/ 166688 h 18848"/>
              <a:gd name="T4" fmla="*/ 0 60000 65536"/>
              <a:gd name="T5" fmla="*/ 0 60000 65536"/>
              <a:gd name="T6" fmla="*/ 0 w 18816"/>
              <a:gd name="T7" fmla="*/ 0 h 18848"/>
              <a:gd name="T8" fmla="*/ 18816 w 18816"/>
              <a:gd name="T9" fmla="*/ 18848 h 188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816" h="18848">
                <a:moveTo>
                  <a:pt x="0" y="128"/>
                </a:moveTo>
                <a:cubicBezTo>
                  <a:pt x="0" y="128"/>
                  <a:pt x="21600" y="-2752"/>
                  <a:pt x="18514" y="18848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4" name="Rectangle 22"/>
          <p:cNvSpPr>
            <a:spLocks/>
          </p:cNvSpPr>
          <p:nvPr/>
        </p:nvSpPr>
        <p:spPr bwMode="auto">
          <a:xfrm>
            <a:off x="7038696" y="3857264"/>
            <a:ext cx="301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1pPr>
            <a:lvl2pPr marL="742950" indent="-28575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2pPr>
            <a:lvl3pPr marL="11430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3pPr>
            <a:lvl4pPr marL="16002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4pPr>
            <a:lvl5pPr marL="20574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i="0">
                <a:solidFill>
                  <a:schemeClr val="tx1"/>
                </a:solidFill>
                <a:latin typeface="Chalkboard"/>
                <a:ea typeface="Lucida Grande"/>
                <a:cs typeface="Lucida Grande"/>
                <a:sym typeface="Chalkboard"/>
              </a:rPr>
              <a:t>θ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 bwMode="auto">
          <a:xfrm>
            <a:off x="4173258" y="3414351"/>
            <a:ext cx="94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1pPr>
            <a:lvl2pPr marL="742950" indent="-28575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2pPr>
            <a:lvl3pPr marL="11430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3pPr>
            <a:lvl4pPr marL="16002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4pPr>
            <a:lvl5pPr marL="2057400" indent="-228600" eaLnBrk="0" hangingPunct="0"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ea typeface="ヒラギノ明朝 ProN W3"/>
                <a:cs typeface="ヒラギノ明朝 ProN W3"/>
                <a:sym typeface="Times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i="0">
                <a:solidFill>
                  <a:schemeClr val="tx1"/>
                </a:solidFill>
                <a:latin typeface="Constantia" panose="02030602050306030303" pitchFamily="18" charset="0"/>
                <a:ea typeface="Chalkboard"/>
                <a:cs typeface="Chalkboard"/>
                <a:sym typeface="Chalkboard"/>
              </a:rPr>
              <a:t>sample</a:t>
            </a:r>
          </a:p>
        </p:txBody>
      </p:sp>
      <p:sp>
        <p:nvSpPr>
          <p:cNvPr id="26" name="Segnaposto contenuto 2"/>
          <p:cNvSpPr txBox="1">
            <a:spLocks/>
          </p:cNvSpPr>
          <p:nvPr/>
        </p:nvSpPr>
        <p:spPr>
          <a:xfrm>
            <a:off x="944283" y="5752125"/>
            <a:ext cx="10515600" cy="909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err="1" smtClean="0"/>
              <a:t>Charged</a:t>
            </a:r>
            <a:r>
              <a:rPr lang="it-IT" dirty="0" smtClean="0"/>
              <a:t> </a:t>
            </a:r>
            <a:r>
              <a:rPr lang="it-IT" dirty="0" err="1" smtClean="0"/>
              <a:t>particles</a:t>
            </a:r>
            <a:r>
              <a:rPr lang="it-IT" dirty="0" smtClean="0"/>
              <a:t> </a:t>
            </a:r>
            <a:r>
              <a:rPr lang="it-IT" dirty="0" err="1" smtClean="0"/>
              <a:t>leave</a:t>
            </a:r>
            <a:r>
              <a:rPr lang="it-IT" dirty="0" smtClean="0"/>
              <a:t> </a:t>
            </a:r>
            <a:r>
              <a:rPr lang="it-IT" dirty="0" err="1" smtClean="0"/>
              <a:t>latent</a:t>
            </a:r>
            <a:r>
              <a:rPr lang="it-IT" dirty="0" smtClean="0"/>
              <a:t> </a:t>
            </a:r>
            <a:r>
              <a:rPr lang="it-IT" dirty="0" err="1" smtClean="0"/>
              <a:t>tracks</a:t>
            </a:r>
            <a:r>
              <a:rPr lang="it-IT" dirty="0" smtClean="0"/>
              <a:t> on the sensitive film </a:t>
            </a:r>
            <a:r>
              <a:rPr lang="it-IT" dirty="0" err="1" smtClean="0"/>
              <a:t>that</a:t>
            </a:r>
            <a:r>
              <a:rPr lang="it-IT" dirty="0" smtClean="0"/>
              <a:t> are made </a:t>
            </a:r>
            <a:r>
              <a:rPr lang="it-IT" dirty="0" err="1" smtClean="0"/>
              <a:t>visible</a:t>
            </a:r>
            <a:r>
              <a:rPr lang="it-IT" dirty="0" smtClean="0"/>
              <a:t> by </a:t>
            </a:r>
            <a:r>
              <a:rPr lang="it-IT" dirty="0" err="1" smtClean="0"/>
              <a:t>chemical</a:t>
            </a:r>
            <a:r>
              <a:rPr lang="it-IT" dirty="0" smtClean="0"/>
              <a:t> </a:t>
            </a:r>
            <a:r>
              <a:rPr lang="it-IT" dirty="0" err="1" smtClean="0"/>
              <a:t>attack</a:t>
            </a:r>
            <a:r>
              <a:rPr lang="it-IT" dirty="0" smtClean="0"/>
              <a:t> (</a:t>
            </a:r>
            <a:r>
              <a:rPr lang="it-IT" dirty="0" err="1" smtClean="0"/>
              <a:t>etching</a:t>
            </a:r>
            <a:r>
              <a:rPr lang="it-IT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39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4758"/>
          <a:stretch/>
        </p:blipFill>
        <p:spPr>
          <a:xfrm>
            <a:off x="929767" y="27915"/>
            <a:ext cx="10304289" cy="68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57" y="-67526"/>
            <a:ext cx="11784692" cy="1325563"/>
          </a:xfrm>
        </p:spPr>
        <p:txBody>
          <a:bodyPr/>
          <a:lstStyle/>
          <a:p>
            <a:r>
              <a:rPr lang="it-IT" sz="4000" dirty="0" smtClean="0">
                <a:latin typeface="Microsoft JhengHei UI" pitchFamily="34" charset="-120"/>
                <a:ea typeface="Microsoft JhengHei UI" pitchFamily="34" charset="-120"/>
              </a:rPr>
              <a:t>Cell </a:t>
            </a:r>
            <a:r>
              <a:rPr lang="it-IT" sz="4000" dirty="0" err="1" smtClean="0">
                <a:latin typeface="Microsoft JhengHei UI" pitchFamily="34" charset="-120"/>
                <a:ea typeface="Microsoft JhengHei UI" pitchFamily="34" charset="-120"/>
              </a:rPr>
              <a:t>cultures</a:t>
            </a:r>
            <a:r>
              <a:rPr lang="it-IT" sz="4000" dirty="0" smtClean="0">
                <a:latin typeface="Microsoft JhengHei UI" pitchFamily="34" charset="-120"/>
                <a:ea typeface="Microsoft JhengHei UI" pitchFamily="34" charset="-120"/>
              </a:rPr>
              <a:t> treatment and </a:t>
            </a:r>
            <a:r>
              <a:rPr lang="it-IT" sz="4000" dirty="0" err="1" smtClean="0">
                <a:latin typeface="Microsoft JhengHei UI" pitchFamily="34" charset="-120"/>
                <a:ea typeface="Microsoft JhengHei UI" pitchFamily="34" charset="-120"/>
              </a:rPr>
              <a:t>samples</a:t>
            </a:r>
            <a:r>
              <a:rPr lang="it-IT" sz="4000" dirty="0" smtClean="0">
                <a:latin typeface="Microsoft JhengHei UI" pitchFamily="34" charset="-120"/>
                <a:ea typeface="Microsoft JhengHei UI" pitchFamily="34" charset="-120"/>
              </a:rPr>
              <a:t> </a:t>
            </a:r>
            <a:r>
              <a:rPr lang="it-IT" sz="4000" dirty="0" err="1" smtClean="0">
                <a:latin typeface="Microsoft JhengHei UI" pitchFamily="34" charset="-120"/>
                <a:ea typeface="Microsoft JhengHei UI" pitchFamily="34" charset="-120"/>
              </a:rPr>
              <a:t>preparation</a:t>
            </a:r>
            <a:endParaRPr lang="it-IT" sz="4000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0229" y="5358987"/>
            <a:ext cx="2993571" cy="125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P1010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9434" y="1111213"/>
            <a:ext cx="3164366" cy="42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ross 13"/>
          <p:cNvSpPr/>
          <p:nvPr/>
        </p:nvSpPr>
        <p:spPr>
          <a:xfrm>
            <a:off x="4223792" y="2348880"/>
            <a:ext cx="504056" cy="504056"/>
          </a:xfrm>
          <a:prstGeom prst="plus">
            <a:avLst>
              <a:gd name="adj" fmla="val 35689"/>
            </a:avLst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48" y="2106385"/>
            <a:ext cx="2767870" cy="149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8061" y="5021928"/>
            <a:ext cx="233019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ross 13"/>
          <p:cNvSpPr/>
          <p:nvPr/>
        </p:nvSpPr>
        <p:spPr>
          <a:xfrm>
            <a:off x="4367377" y="5239384"/>
            <a:ext cx="504056" cy="504056"/>
          </a:xfrm>
          <a:prstGeom prst="plus">
            <a:avLst>
              <a:gd name="adj" fmla="val 35689"/>
            </a:avLst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769344" y="428146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AND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62336" y="6073236"/>
            <a:ext cx="2527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BPA (Boronophenylalanine)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4817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CasellaDiTesto 25"/>
          <p:cNvSpPr txBox="1">
            <a:spLocks noChangeArrowheads="1"/>
          </p:cNvSpPr>
          <p:nvPr/>
        </p:nvSpPr>
        <p:spPr bwMode="auto">
          <a:xfrm>
            <a:off x="4338046" y="1421782"/>
            <a:ext cx="7489189" cy="4893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it-IT" altLang="en-US" sz="2600" dirty="0" smtClean="0">
                <a:latin typeface="+mn-lt"/>
              </a:rPr>
              <a:t>1. </a:t>
            </a:r>
            <a:r>
              <a:rPr lang="it-IT" altLang="en-US" sz="2600" dirty="0" err="1" smtClean="0">
                <a:latin typeface="+mn-lt"/>
              </a:rPr>
              <a:t>Cells</a:t>
            </a:r>
            <a:r>
              <a:rPr lang="it-IT" altLang="en-US" sz="2600" dirty="0" smtClean="0">
                <a:latin typeface="+mn-lt"/>
              </a:rPr>
              <a:t> </a:t>
            </a:r>
            <a:r>
              <a:rPr lang="it-IT" altLang="en-US" sz="2600" dirty="0">
                <a:latin typeface="+mn-lt"/>
              </a:rPr>
              <a:t>are </a:t>
            </a:r>
            <a:r>
              <a:rPr lang="it-IT" altLang="en-US" sz="2600" dirty="0" err="1">
                <a:latin typeface="+mn-lt"/>
              </a:rPr>
              <a:t>seeded</a:t>
            </a:r>
            <a:r>
              <a:rPr lang="it-IT" altLang="en-US" sz="2600" dirty="0">
                <a:latin typeface="+mn-lt"/>
              </a:rPr>
              <a:t> </a:t>
            </a:r>
            <a:r>
              <a:rPr lang="it-IT" altLang="en-US" sz="2600" dirty="0" smtClean="0">
                <a:latin typeface="+mn-lt"/>
              </a:rPr>
              <a:t>and </a:t>
            </a:r>
            <a:r>
              <a:rPr lang="it-IT" altLang="en-US" sz="2600" dirty="0" err="1" smtClean="0">
                <a:latin typeface="+mn-lt"/>
              </a:rPr>
              <a:t>allowed</a:t>
            </a:r>
            <a:r>
              <a:rPr lang="it-IT" altLang="en-US" sz="2600" dirty="0" smtClean="0">
                <a:latin typeface="+mn-lt"/>
              </a:rPr>
              <a:t> </a:t>
            </a:r>
            <a:r>
              <a:rPr lang="it-IT" altLang="en-US" sz="2600" dirty="0" err="1" smtClean="0">
                <a:latin typeface="+mn-lt"/>
              </a:rPr>
              <a:t>growing</a:t>
            </a:r>
            <a:r>
              <a:rPr lang="it-IT" altLang="en-US" sz="2600" dirty="0" smtClean="0">
                <a:latin typeface="+mn-lt"/>
              </a:rPr>
              <a:t> </a:t>
            </a:r>
            <a:r>
              <a:rPr lang="it-IT" altLang="en-US" sz="2600" dirty="0">
                <a:latin typeface="+mn-lt"/>
              </a:rPr>
              <a:t>for 24 </a:t>
            </a:r>
            <a:r>
              <a:rPr lang="it-IT" altLang="en-US" sz="2600" dirty="0" smtClean="0">
                <a:latin typeface="+mn-lt"/>
              </a:rPr>
              <a:t>h in </a:t>
            </a:r>
            <a:r>
              <a:rPr lang="it-IT" altLang="en-US" sz="2600" dirty="0" err="1" smtClean="0">
                <a:latin typeface="+mn-lt"/>
              </a:rPr>
              <a:t>proper</a:t>
            </a:r>
            <a:r>
              <a:rPr lang="it-IT" altLang="en-US" sz="2600" dirty="0" smtClean="0">
                <a:latin typeface="+mn-lt"/>
              </a:rPr>
              <a:t> medium</a:t>
            </a:r>
            <a:r>
              <a:rPr lang="it-IT" altLang="en-US" sz="2600" dirty="0">
                <a:latin typeface="+mn-lt"/>
              </a:rPr>
              <a:t>.</a:t>
            </a:r>
            <a:endParaRPr lang="it-IT" altLang="en-US" sz="2600" dirty="0" smtClean="0">
              <a:latin typeface="+mn-lt"/>
            </a:endParaRPr>
          </a:p>
          <a:p>
            <a:pPr algn="just"/>
            <a:endParaRPr lang="it-IT" altLang="en-US" sz="2600" dirty="0">
              <a:latin typeface="+mn-lt"/>
            </a:endParaRPr>
          </a:p>
          <a:p>
            <a:pPr algn="just"/>
            <a:r>
              <a:rPr lang="it-IT" altLang="en-US" sz="2600" dirty="0" smtClean="0">
                <a:latin typeface="+mn-lt"/>
              </a:rPr>
              <a:t>2. </a:t>
            </a:r>
            <a:r>
              <a:rPr lang="it-IT" altLang="en-US" sz="2600" dirty="0" err="1" smtClean="0">
                <a:latin typeface="+mn-lt"/>
              </a:rPr>
              <a:t>Boron-enriched</a:t>
            </a:r>
            <a:r>
              <a:rPr lang="it-IT" altLang="en-US" sz="2600" dirty="0" smtClean="0">
                <a:latin typeface="+mn-lt"/>
              </a:rPr>
              <a:t> </a:t>
            </a:r>
            <a:r>
              <a:rPr lang="it-IT" altLang="en-US" sz="2600" dirty="0">
                <a:latin typeface="+mn-lt"/>
              </a:rPr>
              <a:t>medium </a:t>
            </a:r>
            <a:r>
              <a:rPr lang="it-IT" altLang="en-US" sz="2600" dirty="0" err="1" smtClean="0">
                <a:latin typeface="+mn-lt"/>
                <a:sym typeface="Symbol" panose="05050102010706020507" pitchFamily="18" charset="2"/>
              </a:rPr>
              <a:t>is</a:t>
            </a:r>
            <a:r>
              <a:rPr lang="it-IT" altLang="en-US" sz="26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it-IT" altLang="en-US" sz="2600" dirty="0" err="1" smtClean="0">
                <a:latin typeface="+mn-lt"/>
                <a:sym typeface="Symbol" panose="05050102010706020507" pitchFamily="18" charset="2"/>
              </a:rPr>
              <a:t>delivered</a:t>
            </a:r>
            <a:r>
              <a:rPr lang="it-IT" altLang="en-US" sz="26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it-IT" altLang="en-US" sz="2600" dirty="0">
                <a:latin typeface="+mn-lt"/>
                <a:sym typeface="Symbol" panose="05050102010706020507" pitchFamily="18" charset="2"/>
              </a:rPr>
              <a:t>to </a:t>
            </a:r>
            <a:r>
              <a:rPr lang="it-IT" altLang="en-US" sz="2600" dirty="0" err="1" smtClean="0">
                <a:latin typeface="+mn-lt"/>
                <a:sym typeface="Symbol" panose="05050102010706020507" pitchFamily="18" charset="2"/>
              </a:rPr>
              <a:t>cells</a:t>
            </a:r>
            <a:r>
              <a:rPr lang="it-IT" altLang="en-US" sz="2600" dirty="0" smtClean="0">
                <a:latin typeface="+mn-lt"/>
                <a:sym typeface="Symbol" panose="05050102010706020507" pitchFamily="18" charset="2"/>
              </a:rPr>
              <a:t>.</a:t>
            </a:r>
          </a:p>
          <a:p>
            <a:pPr algn="just"/>
            <a:endParaRPr lang="it-IT" altLang="en-US" sz="2600" dirty="0">
              <a:latin typeface="+mn-lt"/>
              <a:sym typeface="Symbol" panose="05050102010706020507" pitchFamily="18" charset="2"/>
            </a:endParaRPr>
          </a:p>
          <a:p>
            <a:pPr algn="just"/>
            <a:r>
              <a:rPr lang="it-IT" altLang="en-US" sz="2600" dirty="0" smtClean="0">
                <a:latin typeface="+mn-lt"/>
                <a:sym typeface="Symbol" panose="05050102010706020507" pitchFamily="18" charset="2"/>
              </a:rPr>
              <a:t>3. At </a:t>
            </a:r>
            <a:r>
              <a:rPr lang="it-IT" altLang="en-US" sz="2600" dirty="0">
                <a:latin typeface="+mn-lt"/>
                <a:sym typeface="Symbol" panose="05050102010706020507" pitchFamily="18" charset="2"/>
              </a:rPr>
              <a:t>the end of the time of </a:t>
            </a:r>
            <a:r>
              <a:rPr lang="it-IT" altLang="en-US" sz="2600" dirty="0" err="1" smtClean="0">
                <a:latin typeface="+mn-lt"/>
                <a:sym typeface="Symbol" panose="05050102010706020507" pitchFamily="18" charset="2"/>
              </a:rPr>
              <a:t>contact</a:t>
            </a:r>
            <a:r>
              <a:rPr lang="it-IT" altLang="en-US" sz="2600" dirty="0" smtClean="0">
                <a:latin typeface="+mn-lt"/>
                <a:sym typeface="Symbol" panose="05050102010706020507" pitchFamily="18" charset="2"/>
              </a:rPr>
              <a:t> (4 h) </a:t>
            </a:r>
            <a:r>
              <a:rPr lang="it-IT" altLang="en-US" sz="2600" dirty="0">
                <a:latin typeface="+mn-lt"/>
                <a:sym typeface="Symbol" panose="05050102010706020507" pitchFamily="18" charset="2"/>
              </a:rPr>
              <a:t>the </a:t>
            </a:r>
            <a:r>
              <a:rPr lang="it-IT" altLang="en-US" sz="2600" baseline="30000" dirty="0">
                <a:latin typeface="+mn-lt"/>
              </a:rPr>
              <a:t>10</a:t>
            </a:r>
            <a:r>
              <a:rPr lang="it-IT" altLang="en-US" sz="2600" dirty="0">
                <a:latin typeface="+mn-lt"/>
              </a:rPr>
              <a:t>B </a:t>
            </a:r>
            <a:r>
              <a:rPr lang="it-IT" altLang="en-US" sz="2600" dirty="0" err="1">
                <a:latin typeface="+mn-lt"/>
              </a:rPr>
              <a:t>containg</a:t>
            </a:r>
            <a:r>
              <a:rPr lang="it-IT" altLang="en-US" sz="2600" dirty="0">
                <a:latin typeface="+mn-lt"/>
              </a:rPr>
              <a:t> medium </a:t>
            </a:r>
            <a:r>
              <a:rPr lang="it-IT" altLang="en-US" sz="2600" dirty="0" err="1">
                <a:latin typeface="+mn-lt"/>
              </a:rPr>
              <a:t>is</a:t>
            </a:r>
            <a:r>
              <a:rPr lang="it-IT" altLang="en-US" sz="2600" dirty="0">
                <a:latin typeface="+mn-lt"/>
              </a:rPr>
              <a:t> </a:t>
            </a:r>
            <a:r>
              <a:rPr lang="it-IT" altLang="en-US" sz="2600" dirty="0" err="1">
                <a:latin typeface="+mn-lt"/>
              </a:rPr>
              <a:t>replaced</a:t>
            </a:r>
            <a:r>
              <a:rPr lang="it-IT" altLang="en-US" sz="2600" dirty="0">
                <a:latin typeface="+mn-lt"/>
              </a:rPr>
              <a:t> and </a:t>
            </a:r>
            <a:r>
              <a:rPr lang="it-IT" altLang="en-US" sz="2600" dirty="0" err="1">
                <a:latin typeface="+mn-lt"/>
              </a:rPr>
              <a:t>cells</a:t>
            </a:r>
            <a:r>
              <a:rPr lang="it-IT" altLang="en-US" sz="2600" dirty="0">
                <a:latin typeface="+mn-lt"/>
              </a:rPr>
              <a:t> are </a:t>
            </a:r>
            <a:r>
              <a:rPr lang="it-IT" altLang="en-US" sz="2600" dirty="0" err="1">
                <a:latin typeface="+mn-lt"/>
              </a:rPr>
              <a:t>washed</a:t>
            </a:r>
            <a:r>
              <a:rPr lang="it-IT" altLang="en-US" sz="2600" dirty="0">
                <a:latin typeface="+mn-lt"/>
              </a:rPr>
              <a:t> </a:t>
            </a:r>
            <a:r>
              <a:rPr lang="it-IT" altLang="en-US" sz="2600" dirty="0" err="1">
                <a:latin typeface="+mn-lt"/>
              </a:rPr>
              <a:t>three</a:t>
            </a:r>
            <a:r>
              <a:rPr lang="it-IT" altLang="en-US" sz="2600" dirty="0">
                <a:latin typeface="+mn-lt"/>
              </a:rPr>
              <a:t> </a:t>
            </a:r>
            <a:r>
              <a:rPr lang="it-IT" altLang="en-US" sz="2600" dirty="0" err="1">
                <a:latin typeface="+mn-lt"/>
              </a:rPr>
              <a:t>times</a:t>
            </a:r>
            <a:r>
              <a:rPr lang="it-IT" altLang="en-US" sz="2600" dirty="0">
                <a:latin typeface="+mn-lt"/>
              </a:rPr>
              <a:t> in PBS, </a:t>
            </a:r>
            <a:r>
              <a:rPr lang="it-IT" altLang="en-US" sz="2600" dirty="0" err="1">
                <a:latin typeface="+mn-lt"/>
              </a:rPr>
              <a:t>trypsinized</a:t>
            </a:r>
            <a:r>
              <a:rPr lang="it-IT" altLang="en-US" sz="2600" dirty="0">
                <a:latin typeface="+mn-lt"/>
              </a:rPr>
              <a:t>, </a:t>
            </a:r>
            <a:r>
              <a:rPr lang="it-IT" altLang="en-US" sz="2600" dirty="0" err="1">
                <a:latin typeface="+mn-lt"/>
              </a:rPr>
              <a:t>harvested</a:t>
            </a:r>
            <a:r>
              <a:rPr lang="it-IT" altLang="en-US" sz="2600" dirty="0">
                <a:latin typeface="+mn-lt"/>
              </a:rPr>
              <a:t> and </a:t>
            </a:r>
            <a:r>
              <a:rPr lang="it-IT" altLang="en-US" sz="2600" dirty="0" err="1">
                <a:latin typeface="+mn-lt"/>
              </a:rPr>
              <a:t>centrifuged</a:t>
            </a:r>
            <a:r>
              <a:rPr lang="it-IT" altLang="en-US" sz="2600" dirty="0">
                <a:latin typeface="+mn-lt"/>
              </a:rPr>
              <a:t> in </a:t>
            </a:r>
            <a:r>
              <a:rPr lang="it-IT" altLang="en-US" sz="2600" dirty="0" err="1">
                <a:latin typeface="+mn-lt"/>
              </a:rPr>
              <a:t>boron</a:t>
            </a:r>
            <a:r>
              <a:rPr lang="it-IT" altLang="en-US" sz="2600" dirty="0">
                <a:latin typeface="+mn-lt"/>
              </a:rPr>
              <a:t> </a:t>
            </a:r>
            <a:r>
              <a:rPr lang="it-IT" altLang="en-US" sz="2600" dirty="0" err="1">
                <a:latin typeface="+mn-lt"/>
              </a:rPr>
              <a:t>deprived</a:t>
            </a:r>
            <a:r>
              <a:rPr lang="it-IT" altLang="en-US" sz="2600" dirty="0">
                <a:latin typeface="+mn-lt"/>
              </a:rPr>
              <a:t> medium and </a:t>
            </a:r>
            <a:r>
              <a:rPr lang="it-IT" altLang="en-US" sz="2600" dirty="0" err="1" smtClean="0">
                <a:latin typeface="+mn-lt"/>
              </a:rPr>
              <a:t>counted</a:t>
            </a:r>
            <a:r>
              <a:rPr lang="it-IT" altLang="en-US" sz="2600" dirty="0">
                <a:latin typeface="+mn-lt"/>
              </a:rPr>
              <a:t>.</a:t>
            </a:r>
            <a:endParaRPr lang="it-IT" altLang="en-US" sz="2600" dirty="0" smtClean="0">
              <a:latin typeface="+mn-lt"/>
            </a:endParaRPr>
          </a:p>
          <a:p>
            <a:pPr algn="just"/>
            <a:endParaRPr lang="it-IT" altLang="en-US" sz="2600" dirty="0">
              <a:latin typeface="+mn-lt"/>
            </a:endParaRPr>
          </a:p>
          <a:p>
            <a:pPr algn="just"/>
            <a:r>
              <a:rPr lang="it-IT" altLang="en-US" sz="2600" dirty="0" smtClean="0">
                <a:latin typeface="+mn-lt"/>
                <a:sym typeface="Symbol" panose="05050102010706020507" pitchFamily="18" charset="2"/>
              </a:rPr>
              <a:t>4. </a:t>
            </a:r>
            <a:r>
              <a:rPr lang="it-IT" altLang="en-US" sz="2600" dirty="0" err="1" smtClean="0">
                <a:latin typeface="+mn-lt"/>
                <a:sym typeface="Symbol" panose="05050102010706020507" pitchFamily="18" charset="2"/>
              </a:rPr>
              <a:t>Cells</a:t>
            </a:r>
            <a:r>
              <a:rPr lang="it-IT" altLang="en-US" sz="26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it-IT" altLang="en-US" sz="2600" dirty="0">
                <a:latin typeface="+mn-lt"/>
                <a:sym typeface="Symbol" panose="05050102010706020507" pitchFamily="18" charset="2"/>
              </a:rPr>
              <a:t>are </a:t>
            </a:r>
            <a:r>
              <a:rPr lang="it-IT" altLang="en-US" sz="2600" dirty="0" err="1">
                <a:latin typeface="+mn-lt"/>
                <a:sym typeface="Symbol" panose="05050102010706020507" pitchFamily="18" charset="2"/>
              </a:rPr>
              <a:t>layered</a:t>
            </a:r>
            <a:r>
              <a:rPr lang="it-IT" altLang="en-US" sz="2600" dirty="0">
                <a:latin typeface="+mn-lt"/>
                <a:sym typeface="Symbol" panose="05050102010706020507" pitchFamily="18" charset="2"/>
              </a:rPr>
              <a:t> on mylar </a:t>
            </a:r>
            <a:r>
              <a:rPr lang="it-IT" altLang="en-US" sz="2600" dirty="0" smtClean="0">
                <a:latin typeface="+mn-lt"/>
                <a:sym typeface="Symbol" panose="05050102010706020507" pitchFamily="18" charset="2"/>
              </a:rPr>
              <a:t>disks for </a:t>
            </a:r>
            <a:r>
              <a:rPr lang="it-IT" altLang="en-US" sz="2600" dirty="0" err="1" smtClean="0">
                <a:latin typeface="+mn-lt"/>
                <a:sym typeface="Symbol" panose="05050102010706020507" pitchFamily="18" charset="2"/>
              </a:rPr>
              <a:t>neutron</a:t>
            </a:r>
            <a:r>
              <a:rPr lang="it-IT" altLang="en-US" sz="2600" dirty="0" smtClean="0">
                <a:latin typeface="+mn-lt"/>
                <a:sym typeface="Symbol" panose="05050102010706020507" pitchFamily="18" charset="2"/>
              </a:rPr>
              <a:t> </a:t>
            </a:r>
            <a:r>
              <a:rPr lang="it-IT" altLang="en-US" sz="2600" dirty="0" err="1" smtClean="0">
                <a:latin typeface="+mn-lt"/>
                <a:sym typeface="Symbol" panose="05050102010706020507" pitchFamily="18" charset="2"/>
              </a:rPr>
              <a:t>autoradiography</a:t>
            </a:r>
            <a:r>
              <a:rPr lang="en-GB" altLang="en-US" sz="2600" dirty="0" smtClean="0">
                <a:latin typeface="+mn-lt"/>
                <a:sym typeface="Symbol" panose="05050102010706020507" pitchFamily="18" charset="2"/>
              </a:rPr>
              <a:t> </a:t>
            </a:r>
            <a:endParaRPr lang="it-IT" altLang="en-US" sz="2600" dirty="0">
              <a:latin typeface="+mn-l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F0A7-6691-4266-A94C-D8B9CBA108A6}" type="slidenum">
              <a:rPr lang="en-GB" smtClean="0"/>
              <a:t>5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4752" y="115516"/>
            <a:ext cx="1178469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smtClean="0">
                <a:latin typeface="Microsoft JhengHei UI" pitchFamily="34" charset="-120"/>
                <a:ea typeface="Microsoft JhengHei UI" pitchFamily="34" charset="-120"/>
              </a:rPr>
              <a:t>Cell cultures treatment and samples preparation</a:t>
            </a:r>
            <a:endParaRPr lang="it-IT" sz="4000" dirty="0"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3" name="Cross 13"/>
          <p:cNvSpPr/>
          <p:nvPr/>
        </p:nvSpPr>
        <p:spPr>
          <a:xfrm>
            <a:off x="409429" y="3122170"/>
            <a:ext cx="504056" cy="504056"/>
          </a:xfrm>
          <a:prstGeom prst="plus">
            <a:avLst>
              <a:gd name="adj" fmla="val 35689"/>
            </a:avLst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83" y="2689018"/>
            <a:ext cx="2767870" cy="149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215" y="5102492"/>
            <a:ext cx="233019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ross 13"/>
          <p:cNvSpPr/>
          <p:nvPr/>
        </p:nvSpPr>
        <p:spPr>
          <a:xfrm>
            <a:off x="509531" y="5319948"/>
            <a:ext cx="504056" cy="504056"/>
          </a:xfrm>
          <a:prstGeom prst="plus">
            <a:avLst>
              <a:gd name="adj" fmla="val 35689"/>
            </a:avLst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691788" y="444133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</a:t>
            </a:r>
            <a:endParaRPr lang="en-GB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304490" y="6153800"/>
            <a:ext cx="2527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BPA (Boronophenylalanine)</a:t>
            </a:r>
            <a:endParaRPr lang="en-GB" sz="1600" b="1" dirty="0"/>
          </a:p>
        </p:txBody>
      </p:sp>
      <p:pic>
        <p:nvPicPr>
          <p:cNvPr id="20" name="Picture 15" descr="DSC024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318" y="1088603"/>
            <a:ext cx="1782695" cy="133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P1010026 mo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1060" y="1088603"/>
            <a:ext cx="1789033" cy="134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0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7" descr="P1010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48" y="0"/>
            <a:ext cx="4158483" cy="31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811" y="3878085"/>
            <a:ext cx="2915249" cy="145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128" y="5239065"/>
            <a:ext cx="2855932" cy="119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18" descr="P10100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3" y="1821835"/>
            <a:ext cx="4218149" cy="316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15" descr="P10100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59" y="2456960"/>
            <a:ext cx="2863038" cy="381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558326"/>
            <a:ext cx="2913210" cy="319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16" descr="P10100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58" y="4275725"/>
            <a:ext cx="3378869" cy="253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4" name="Line 24"/>
          <p:cNvSpPr>
            <a:spLocks noChangeShapeType="1"/>
          </p:cNvSpPr>
          <p:nvPr/>
        </p:nvSpPr>
        <p:spPr bwMode="auto">
          <a:xfrm flipV="1">
            <a:off x="4265039" y="5329865"/>
            <a:ext cx="32400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F0A7-6691-4266-A94C-D8B9CBA108A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3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961089" y="239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Irradiation</a:t>
            </a:r>
            <a:r>
              <a:rPr lang="it-IT" dirty="0" smtClean="0"/>
              <a:t> and </a:t>
            </a:r>
            <a:r>
              <a:rPr lang="it-IT" dirty="0" err="1" smtClean="0"/>
              <a:t>etching</a:t>
            </a:r>
            <a:r>
              <a:rPr lang="it-IT" dirty="0"/>
              <a:t> </a:t>
            </a:r>
            <a:r>
              <a:rPr lang="it-IT" dirty="0" smtClean="0"/>
              <a:t>- </a:t>
            </a:r>
            <a:r>
              <a:rPr lang="it-IT" dirty="0" err="1" smtClean="0"/>
              <a:t>Quantification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39" b="29998"/>
          <a:stretch/>
        </p:blipFill>
        <p:spPr bwMode="auto">
          <a:xfrm>
            <a:off x="990600" y="2480863"/>
            <a:ext cx="4435553" cy="368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6065" t="7315" r="7241" b="4915"/>
          <a:stretch/>
        </p:blipFill>
        <p:spPr>
          <a:xfrm>
            <a:off x="2292602" y="3772226"/>
            <a:ext cx="3443092" cy="238942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16613" y="608405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PPM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1365191" y="4745394"/>
            <a:ext cx="164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TRACK DENSITY</a:t>
            </a:r>
            <a:endParaRPr lang="en-GB" dirty="0"/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838200" y="1436111"/>
            <a:ext cx="10515600" cy="4488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i="1" dirty="0" err="1" smtClean="0"/>
              <a:t>Low</a:t>
            </a:r>
            <a:r>
              <a:rPr lang="it-IT" i="1" dirty="0" smtClean="0"/>
              <a:t> </a:t>
            </a:r>
            <a:r>
              <a:rPr lang="it-IT" i="1" dirty="0" err="1" smtClean="0"/>
              <a:t>neutron</a:t>
            </a:r>
            <a:r>
              <a:rPr lang="it-IT" i="1" dirty="0" smtClean="0"/>
              <a:t> </a:t>
            </a:r>
            <a:r>
              <a:rPr lang="it-IT" i="1" dirty="0" err="1" smtClean="0"/>
              <a:t>fluence</a:t>
            </a:r>
            <a:r>
              <a:rPr lang="it-IT" i="1" dirty="0" smtClean="0"/>
              <a:t>, </a:t>
            </a:r>
            <a:r>
              <a:rPr lang="it-IT" i="1" dirty="0" err="1" smtClean="0"/>
              <a:t>low</a:t>
            </a:r>
            <a:r>
              <a:rPr lang="it-IT" i="1" dirty="0" smtClean="0"/>
              <a:t> </a:t>
            </a:r>
            <a:r>
              <a:rPr lang="it-IT" i="1" dirty="0" err="1" smtClean="0"/>
              <a:t>etching</a:t>
            </a:r>
            <a:r>
              <a:rPr lang="it-IT" i="1" dirty="0" smtClean="0"/>
              <a:t> with PEW </a:t>
            </a:r>
            <a:r>
              <a:rPr lang="it-IT" i="1" dirty="0" err="1" smtClean="0"/>
              <a:t>solution</a:t>
            </a:r>
            <a:endParaRPr lang="en-GB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096000" y="2703938"/>
            <a:ext cx="5772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Quantification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boron</a:t>
            </a:r>
            <a:r>
              <a:rPr lang="it-IT" sz="2400" dirty="0" smtClean="0"/>
              <a:t> </a:t>
            </a:r>
            <a:r>
              <a:rPr lang="it-IT" sz="2400" dirty="0" err="1" smtClean="0"/>
              <a:t>distribution</a:t>
            </a:r>
            <a:r>
              <a:rPr lang="it-IT" sz="2400" dirty="0" smtClean="0"/>
              <a:t> in the</a:t>
            </a:r>
          </a:p>
          <a:p>
            <a:r>
              <a:rPr lang="it-IT" sz="2400" dirty="0" err="1" smtClean="0"/>
              <a:t>dried</a:t>
            </a:r>
            <a:r>
              <a:rPr lang="it-IT" sz="2400" dirty="0" smtClean="0"/>
              <a:t> </a:t>
            </a:r>
            <a:r>
              <a:rPr lang="it-IT" sz="2400" dirty="0" err="1" smtClean="0"/>
              <a:t>pellet</a:t>
            </a:r>
            <a:r>
              <a:rPr lang="it-IT" sz="2400" dirty="0" smtClean="0"/>
              <a:t> of </a:t>
            </a:r>
            <a:r>
              <a:rPr lang="it-IT" sz="2400" dirty="0" err="1" smtClean="0"/>
              <a:t>cells</a:t>
            </a:r>
            <a:r>
              <a:rPr lang="it-IT" sz="2400" dirty="0" smtClean="0"/>
              <a:t>.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evidences</a:t>
            </a:r>
            <a:r>
              <a:rPr lang="it-IT" sz="2400" dirty="0" smtClean="0"/>
              <a:t> </a:t>
            </a:r>
            <a:r>
              <a:rPr lang="it-IT" sz="2400" dirty="0" err="1" smtClean="0"/>
              <a:t>how</a:t>
            </a:r>
            <a:r>
              <a:rPr lang="it-IT" sz="2400" dirty="0" smtClean="0"/>
              <a:t> </a:t>
            </a:r>
            <a:r>
              <a:rPr lang="it-IT" sz="2400" dirty="0" err="1" smtClean="0"/>
              <a:t>many</a:t>
            </a:r>
            <a:r>
              <a:rPr lang="it-IT" sz="2400" dirty="0" smtClean="0"/>
              <a:t> PPM of 10-B are </a:t>
            </a:r>
            <a:r>
              <a:rPr lang="it-IT" sz="2400" dirty="0" err="1" smtClean="0"/>
              <a:t>present</a:t>
            </a:r>
            <a:r>
              <a:rPr lang="it-IT" sz="2400" dirty="0" smtClean="0"/>
              <a:t> inside </a:t>
            </a:r>
            <a:r>
              <a:rPr lang="it-IT" sz="2400" dirty="0" err="1" smtClean="0"/>
              <a:t>cells</a:t>
            </a:r>
            <a:r>
              <a:rPr lang="it-IT" sz="2400" dirty="0" smtClean="0"/>
              <a:t>, </a:t>
            </a:r>
            <a:r>
              <a:rPr lang="it-IT" sz="2400" dirty="0" err="1" smtClean="0"/>
              <a:t>averaging</a:t>
            </a:r>
            <a:r>
              <a:rPr lang="it-IT" sz="2400" dirty="0" smtClean="0"/>
              <a:t> over the </a:t>
            </a:r>
            <a:r>
              <a:rPr lang="it-IT" sz="2400" dirty="0" err="1" smtClean="0"/>
              <a:t>entire</a:t>
            </a:r>
            <a:r>
              <a:rPr lang="it-IT" sz="2400" dirty="0" smtClean="0"/>
              <a:t> sample.</a:t>
            </a:r>
          </a:p>
          <a:p>
            <a:endParaRPr lang="it-IT" sz="2400" dirty="0"/>
          </a:p>
          <a:p>
            <a:r>
              <a:rPr lang="it-IT" sz="2400" dirty="0" smtClean="0"/>
              <a:t>NOTE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boron</a:t>
            </a:r>
            <a:r>
              <a:rPr lang="it-IT" sz="2400" dirty="0" smtClean="0"/>
              <a:t> NOT </a:t>
            </a:r>
            <a:r>
              <a:rPr lang="it-IT" sz="2400" dirty="0" err="1" smtClean="0"/>
              <a:t>internalized</a:t>
            </a:r>
            <a:r>
              <a:rPr lang="it-IT" sz="2400" dirty="0" smtClean="0"/>
              <a:t> by </a:t>
            </a:r>
            <a:r>
              <a:rPr lang="it-IT" sz="2400" dirty="0" err="1" smtClean="0"/>
              <a:t>cells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counted</a:t>
            </a:r>
            <a:r>
              <a:rPr lang="it-IT" sz="2400" dirty="0" smtClean="0"/>
              <a:t> </a:t>
            </a:r>
            <a:r>
              <a:rPr lang="it-IT" sz="2400" dirty="0" err="1" smtClean="0"/>
              <a:t>here</a:t>
            </a:r>
            <a:r>
              <a:rPr lang="it-IT" sz="2400" dirty="0" smtClean="0"/>
              <a:t> </a:t>
            </a:r>
            <a:r>
              <a:rPr lang="it-IT" sz="2400" dirty="0" err="1" smtClean="0"/>
              <a:t>because</a:t>
            </a:r>
            <a:r>
              <a:rPr lang="it-IT" sz="2400" dirty="0" smtClean="0"/>
              <a:t> </a:t>
            </a:r>
            <a:r>
              <a:rPr lang="it-IT" sz="2400" dirty="0" err="1" smtClean="0"/>
              <a:t>cells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been</a:t>
            </a:r>
            <a:r>
              <a:rPr lang="it-IT" sz="2400" dirty="0" smtClean="0"/>
              <a:t> </a:t>
            </a:r>
            <a:r>
              <a:rPr lang="it-IT" sz="2400" dirty="0" err="1" smtClean="0"/>
              <a:t>washed</a:t>
            </a:r>
            <a:r>
              <a:rPr lang="it-IT" sz="2400" dirty="0" smtClean="0"/>
              <a:t> </a:t>
            </a:r>
            <a:r>
              <a:rPr lang="it-IT" sz="2400" dirty="0" err="1" smtClean="0"/>
              <a:t>before</a:t>
            </a:r>
            <a:r>
              <a:rPr lang="it-IT" sz="2400" dirty="0" smtClean="0"/>
              <a:t> </a:t>
            </a:r>
            <a:r>
              <a:rPr lang="it-IT" sz="2400" dirty="0" err="1" smtClean="0"/>
              <a:t>measurement</a:t>
            </a:r>
            <a:r>
              <a:rPr lang="it-IT" sz="24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394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361" y="365125"/>
            <a:ext cx="116951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Ex-vivo</a:t>
            </a:r>
            <a:r>
              <a:rPr lang="it-IT" dirty="0"/>
              <a:t> </a:t>
            </a:r>
            <a:r>
              <a:rPr lang="it-IT" dirty="0" err="1" smtClean="0"/>
              <a:t>tissues</a:t>
            </a:r>
            <a:r>
              <a:rPr lang="it-IT" dirty="0" smtClean="0"/>
              <a:t>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I – Qualitative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autoradiography</a:t>
            </a:r>
            <a:endParaRPr lang="en-GB" dirty="0"/>
          </a:p>
        </p:txBody>
      </p:sp>
      <p:pic>
        <p:nvPicPr>
          <p:cNvPr id="4" name="Picture 2" descr="renzo17-isto-massaK2-part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649" y="2183323"/>
            <a:ext cx="3170567" cy="2377925"/>
          </a:xfrm>
          <a:prstGeom prst="rect">
            <a:avLst/>
          </a:prstGeom>
        </p:spPr>
      </p:pic>
      <p:pic>
        <p:nvPicPr>
          <p:cNvPr id="5" name="Picture 1" descr="renzo17-massaK2-4-p.tif"/>
          <p:cNvPicPr>
            <a:picLocks noChangeAspect="1"/>
          </p:cNvPicPr>
          <p:nvPr/>
        </p:nvPicPr>
        <p:blipFill>
          <a:blip r:embed="rId4" cstate="print">
            <a:lum bright="-34000" contrast="69000"/>
          </a:blip>
          <a:srcRect t="23720" r="47789" b="26110"/>
          <a:stretch>
            <a:fillRect/>
          </a:stretch>
        </p:blipFill>
        <p:spPr bwMode="auto">
          <a:xfrm rot="10800000">
            <a:off x="2972038" y="3869246"/>
            <a:ext cx="2745889" cy="262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221438" y="466650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Histology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94448" y="6471073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Autoradiography</a:t>
            </a:r>
            <a:endParaRPr lang="en-GB" dirty="0"/>
          </a:p>
        </p:txBody>
      </p:sp>
      <p:pic>
        <p:nvPicPr>
          <p:cNvPr id="8" name="Picture 1" descr="renzo22-massaK2-3-p.tif"/>
          <p:cNvPicPr>
            <a:picLocks noChangeAspect="1"/>
          </p:cNvPicPr>
          <p:nvPr/>
        </p:nvPicPr>
        <p:blipFill>
          <a:blip r:embed="rId5" cstate="print">
            <a:lum bright="-75000" contrast="82000"/>
          </a:blip>
          <a:srcRect/>
          <a:stretch>
            <a:fillRect/>
          </a:stretch>
        </p:blipFill>
        <p:spPr bwMode="auto">
          <a:xfrm>
            <a:off x="6142604" y="1861926"/>
            <a:ext cx="2881169" cy="216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renzo22-isto-massaK2-5.jpg"/>
          <p:cNvPicPr>
            <a:picLocks noChangeAspect="1"/>
          </p:cNvPicPr>
          <p:nvPr/>
        </p:nvPicPr>
        <p:blipFill>
          <a:blip r:embed="rId6" cstate="print">
            <a:lum bright="-20000" contrast="30000"/>
          </a:blip>
          <a:srcRect l="16116" t="1728" r="15481" b="29551"/>
          <a:stretch>
            <a:fillRect/>
          </a:stretch>
        </p:blipFill>
        <p:spPr>
          <a:xfrm rot="1507062" flipH="1">
            <a:off x="8465137" y="3918507"/>
            <a:ext cx="3120462" cy="235123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505093" y="4023227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Autoradiography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468072" y="355871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Histology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59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07361" y="365125"/>
            <a:ext cx="116951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Ex-vivo</a:t>
            </a:r>
            <a:r>
              <a:rPr lang="it-IT" dirty="0"/>
              <a:t> </a:t>
            </a:r>
            <a:r>
              <a:rPr lang="it-IT" dirty="0" err="1" smtClean="0"/>
              <a:t>tissues</a:t>
            </a:r>
            <a:r>
              <a:rPr lang="it-IT" dirty="0" smtClean="0"/>
              <a:t>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II – </a:t>
            </a:r>
            <a:r>
              <a:rPr lang="it-IT" dirty="0" err="1" smtClean="0"/>
              <a:t>Quantative</a:t>
            </a:r>
            <a:r>
              <a:rPr lang="it-IT" dirty="0" smtClean="0"/>
              <a:t>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autoradiography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184" r="1359"/>
          <a:stretch/>
        </p:blipFill>
        <p:spPr>
          <a:xfrm>
            <a:off x="737666" y="2358998"/>
            <a:ext cx="10491548" cy="34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99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333</Words>
  <Application>Microsoft Office PowerPoint</Application>
  <PresentationFormat>Widescreen</PresentationFormat>
  <Paragraphs>64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3" baseType="lpstr">
      <vt:lpstr>Microsoft JhengHei UI</vt:lpstr>
      <vt:lpstr>Arial</vt:lpstr>
      <vt:lpstr>Calibri</vt:lpstr>
      <vt:lpstr>Calibri Light</vt:lpstr>
      <vt:lpstr>Chalkboard</vt:lpstr>
      <vt:lpstr>Constantia</vt:lpstr>
      <vt:lpstr>Lucida Grande</vt:lpstr>
      <vt:lpstr>Symbol</vt:lpstr>
      <vt:lpstr>Times</vt:lpstr>
      <vt:lpstr>Times New Roman</vt:lpstr>
      <vt:lpstr>ヒラギノ明朝 ProN W3</vt:lpstr>
      <vt:lpstr>Tema di Office</vt:lpstr>
      <vt:lpstr>Neptune-Pavia</vt:lpstr>
      <vt:lpstr>Neutron autoradiography</vt:lpstr>
      <vt:lpstr>Presentazione standard di PowerPoint</vt:lpstr>
      <vt:lpstr>Cell cultures treatment and samples preparation</vt:lpstr>
      <vt:lpstr>Presentazione standard di PowerPoint</vt:lpstr>
      <vt:lpstr>Presentazione standard di PowerPoint</vt:lpstr>
      <vt:lpstr>Presentazione standard di PowerPoint</vt:lpstr>
      <vt:lpstr>Ex-vivo tissues  I – Qualitative neutron autoradiography</vt:lpstr>
      <vt:lpstr>Ex-vivo tissues  II – Quantative neutron autoradiography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Neptune-Pavia</dc:title>
  <dc:creator>silva bortolussi</dc:creator>
  <cp:lastModifiedBy>silva bortolussi</cp:lastModifiedBy>
  <cp:revision>22</cp:revision>
  <dcterms:created xsi:type="dcterms:W3CDTF">2018-09-10T20:31:59Z</dcterms:created>
  <dcterms:modified xsi:type="dcterms:W3CDTF">2019-01-29T07:51:11Z</dcterms:modified>
</cp:coreProperties>
</file>