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79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4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83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23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44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3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27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2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6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45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4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2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2988-5725-544E-AA99-395107C25DC0}" type="datetimeFigureOut">
              <a:rPr lang="it-IT" smtClean="0"/>
              <a:t>28/01/19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1B6A-A320-A14C-A8D8-698CE7EE9A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48997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Arial"/>
                <a:cs typeface="Arial"/>
              </a:rPr>
              <a:t>Analysis of 19F MRI images (WP2, Task 2.3)</a:t>
            </a:r>
            <a:endParaRPr lang="it-I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15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058066"/>
            <a:ext cx="9548346" cy="4525963"/>
          </a:xfrm>
        </p:spPr>
        <p:txBody>
          <a:bodyPr>
            <a:normAutofit/>
          </a:bodyPr>
          <a:lstStyle/>
          <a:p>
            <a:r>
              <a:rPr lang="it-IT" sz="2000" b="1" dirty="0" err="1" smtClean="0">
                <a:latin typeface="Arial"/>
                <a:cs typeface="Arial"/>
              </a:rPr>
              <a:t>Evaluate</a:t>
            </a:r>
            <a:r>
              <a:rPr lang="it-IT" sz="2000" b="1" dirty="0" smtClean="0">
                <a:latin typeface="Arial"/>
                <a:cs typeface="Arial"/>
              </a:rPr>
              <a:t> </a:t>
            </a:r>
            <a:r>
              <a:rPr lang="it-IT" sz="2000" b="1" dirty="0" err="1" smtClean="0">
                <a:latin typeface="Arial"/>
                <a:cs typeface="Arial"/>
              </a:rPr>
              <a:t>bio-distribution</a:t>
            </a:r>
            <a:r>
              <a:rPr lang="it-IT" sz="2000" b="1" dirty="0" smtClean="0">
                <a:latin typeface="Arial"/>
                <a:cs typeface="Arial"/>
              </a:rPr>
              <a:t> of </a:t>
            </a:r>
            <a:r>
              <a:rPr lang="it-IT" sz="2000" b="1" dirty="0" err="1" smtClean="0">
                <a:latin typeface="Arial"/>
                <a:cs typeface="Arial"/>
              </a:rPr>
              <a:t>fluorinated</a:t>
            </a:r>
            <a:r>
              <a:rPr lang="it-IT" sz="2000" b="1" dirty="0" smtClean="0">
                <a:latin typeface="Arial"/>
                <a:cs typeface="Arial"/>
              </a:rPr>
              <a:t> </a:t>
            </a:r>
            <a:r>
              <a:rPr lang="it-IT" sz="2000" b="1" dirty="0" err="1" smtClean="0">
                <a:latin typeface="Arial"/>
                <a:cs typeface="Arial"/>
              </a:rPr>
              <a:t>tracers</a:t>
            </a:r>
            <a:r>
              <a:rPr lang="it-IT" sz="2000" b="1" dirty="0" smtClean="0">
                <a:latin typeface="Arial"/>
                <a:cs typeface="Arial"/>
              </a:rPr>
              <a:t> in </a:t>
            </a:r>
            <a:r>
              <a:rPr lang="it-IT" sz="2000" b="1" dirty="0" err="1" smtClean="0">
                <a:latin typeface="Arial"/>
                <a:cs typeface="Arial"/>
              </a:rPr>
              <a:t>patients</a:t>
            </a:r>
            <a:endParaRPr lang="it-IT" sz="20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>
              <a:latin typeface="Arial"/>
              <a:cs typeface="Arial"/>
            </a:endParaRPr>
          </a:p>
          <a:p>
            <a:r>
              <a:rPr lang="it-IT" sz="2000" dirty="0" err="1" smtClean="0">
                <a:latin typeface="Arial"/>
                <a:cs typeface="Arial"/>
              </a:rPr>
              <a:t>Proposal</a:t>
            </a:r>
            <a:r>
              <a:rPr lang="it-IT" sz="2000" dirty="0" smtClean="0">
                <a:latin typeface="Arial"/>
                <a:cs typeface="Arial"/>
              </a:rPr>
              <a:t>: </a:t>
            </a:r>
            <a:r>
              <a:rPr lang="it-IT" sz="2000" b="1" dirty="0" smtClean="0">
                <a:latin typeface="Arial"/>
                <a:cs typeface="Arial"/>
              </a:rPr>
              <a:t>MRI with 19F</a:t>
            </a: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  <a:p>
            <a:r>
              <a:rPr lang="it-IT" sz="2000" dirty="0" err="1" smtClean="0">
                <a:latin typeface="Arial"/>
                <a:cs typeface="Arial"/>
              </a:rPr>
              <a:t>Absence</a:t>
            </a:r>
            <a:r>
              <a:rPr lang="it-IT" sz="2000" dirty="0" smtClean="0">
                <a:latin typeface="Arial"/>
                <a:cs typeface="Arial"/>
              </a:rPr>
              <a:t> of </a:t>
            </a:r>
            <a:r>
              <a:rPr lang="it-IT" sz="2000" dirty="0" err="1" smtClean="0">
                <a:latin typeface="Arial"/>
                <a:cs typeface="Arial"/>
              </a:rPr>
              <a:t>intrinsic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signal</a:t>
            </a:r>
            <a:r>
              <a:rPr lang="it-IT" sz="2000" dirty="0" smtClean="0">
                <a:latin typeface="Arial"/>
                <a:cs typeface="Arial"/>
              </a:rPr>
              <a:t> in living </a:t>
            </a:r>
            <a:r>
              <a:rPr lang="it-IT" sz="2000" dirty="0" err="1" smtClean="0">
                <a:latin typeface="Arial"/>
                <a:cs typeface="Arial"/>
              </a:rPr>
              <a:t>tissues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allows</a:t>
            </a:r>
            <a:r>
              <a:rPr lang="it-IT" sz="2000" dirty="0" smtClean="0">
                <a:latin typeface="Arial"/>
                <a:cs typeface="Arial"/>
              </a:rPr>
              <a:t> in vivo </a:t>
            </a:r>
            <a:r>
              <a:rPr lang="it-IT" sz="2000" dirty="0" err="1" smtClean="0">
                <a:latin typeface="Arial"/>
                <a:cs typeface="Arial"/>
              </a:rPr>
              <a:t>visualization</a:t>
            </a:r>
            <a:r>
              <a:rPr lang="it-IT" sz="2000" dirty="0" smtClean="0">
                <a:latin typeface="Arial"/>
                <a:cs typeface="Arial"/>
              </a:rPr>
              <a:t> of </a:t>
            </a:r>
            <a:r>
              <a:rPr lang="it-IT" sz="2000" dirty="0" err="1" smtClean="0">
                <a:latin typeface="Arial"/>
                <a:cs typeface="Arial"/>
              </a:rPr>
              <a:t>exogenous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fluorinated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tracers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- </a:t>
            </a:r>
            <a:r>
              <a:rPr lang="it-IT" sz="2000" dirty="0" err="1" smtClean="0">
                <a:latin typeface="Arial"/>
                <a:cs typeface="Arial"/>
              </a:rPr>
              <a:t>Suffers</a:t>
            </a:r>
            <a:r>
              <a:rPr lang="it-IT" sz="2000" dirty="0" smtClean="0">
                <a:latin typeface="Arial"/>
                <a:cs typeface="Arial"/>
              </a:rPr>
              <a:t> from </a:t>
            </a:r>
            <a:r>
              <a:rPr lang="it-IT" sz="2000" dirty="0" err="1" smtClean="0">
                <a:latin typeface="Arial"/>
                <a:cs typeface="Arial"/>
              </a:rPr>
              <a:t>low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Signal</a:t>
            </a:r>
            <a:r>
              <a:rPr lang="it-IT" sz="2000" dirty="0" smtClean="0">
                <a:latin typeface="Arial"/>
                <a:cs typeface="Arial"/>
              </a:rPr>
              <a:t> to </a:t>
            </a:r>
            <a:r>
              <a:rPr lang="it-IT" sz="2000" dirty="0" err="1">
                <a:latin typeface="Arial"/>
                <a:cs typeface="Arial"/>
              </a:rPr>
              <a:t>N</a:t>
            </a:r>
            <a:r>
              <a:rPr lang="it-IT" sz="2000" dirty="0" err="1" smtClean="0">
                <a:latin typeface="Arial"/>
                <a:cs typeface="Arial"/>
              </a:rPr>
              <a:t>oise</a:t>
            </a:r>
            <a:r>
              <a:rPr lang="it-IT" sz="2000" dirty="0" smtClean="0">
                <a:latin typeface="Arial"/>
                <a:cs typeface="Arial"/>
              </a:rPr>
              <a:t> Ratio (SNR)</a:t>
            </a:r>
          </a:p>
          <a:p>
            <a:endParaRPr lang="it-IT" sz="2000" dirty="0">
              <a:latin typeface="Arial"/>
              <a:cs typeface="Arial"/>
            </a:endParaRPr>
          </a:p>
          <a:p>
            <a:r>
              <a:rPr lang="it-IT" sz="2000" dirty="0" err="1" smtClean="0">
                <a:latin typeface="Arial"/>
                <a:cs typeface="Arial"/>
              </a:rPr>
              <a:t>Our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strategy</a:t>
            </a:r>
            <a:r>
              <a:rPr lang="it-IT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- 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SNR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optimization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(new RF antenna, SDR 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technology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digital</a:t>
            </a:r>
            <a:endParaRPr lang="it-IT" sz="2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 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signal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processing)</a:t>
            </a:r>
          </a:p>
          <a:p>
            <a:pPr marL="0" indent="0">
              <a:buNone/>
            </a:pPr>
            <a:endParaRPr lang="it-IT" sz="2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- </a:t>
            </a:r>
            <a:r>
              <a:rPr lang="it-IT" sz="2000" dirty="0" err="1" smtClean="0">
                <a:latin typeface="Arial"/>
                <a:cs typeface="Arial"/>
              </a:rPr>
              <a:t>optimization</a:t>
            </a:r>
            <a:r>
              <a:rPr lang="it-IT" sz="2000" dirty="0" smtClean="0">
                <a:latin typeface="Arial"/>
                <a:cs typeface="Arial"/>
              </a:rPr>
              <a:t> of the image </a:t>
            </a:r>
            <a:r>
              <a:rPr lang="it-IT" sz="2000" dirty="0" err="1" smtClean="0">
                <a:latin typeface="Arial"/>
                <a:cs typeface="Arial"/>
              </a:rPr>
              <a:t>analysis</a:t>
            </a:r>
            <a:r>
              <a:rPr lang="it-IT" sz="2000" dirty="0" smtClean="0">
                <a:latin typeface="Arial"/>
                <a:cs typeface="Arial"/>
              </a:rPr>
              <a:t>: Task 2.3</a:t>
            </a: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863140" y="24555"/>
            <a:ext cx="125667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Goals</a:t>
            </a:r>
            <a:endParaRPr lang="it-IT" sz="3200" dirty="0">
              <a:latin typeface="Arial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7" name="Connettore 1 6"/>
          <p:cNvCxnSpPr/>
          <p:nvPr/>
        </p:nvCxnSpPr>
        <p:spPr>
          <a:xfrm flipV="1">
            <a:off x="772734" y="708339"/>
            <a:ext cx="7582436" cy="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52578" y="5287533"/>
            <a:ext cx="7875592" cy="592992"/>
          </a:xfrm>
          <a:prstGeom prst="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4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96452" y="24555"/>
            <a:ext cx="286829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latin typeface="Arial"/>
                <a:ea typeface="Cambria" panose="02040503050406030204" pitchFamily="18" charset="0"/>
                <a:cs typeface="Arial"/>
              </a:rPr>
              <a:t>Analysis </a:t>
            </a:r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Tasks</a:t>
            </a:r>
            <a:endParaRPr lang="it-IT" sz="3200" dirty="0">
              <a:latin typeface="Arial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6" name="Connettore 1 5"/>
          <p:cNvCxnSpPr/>
          <p:nvPr/>
        </p:nvCxnSpPr>
        <p:spPr>
          <a:xfrm flipV="1">
            <a:off x="772734" y="708339"/>
            <a:ext cx="7582436" cy="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317804" y="1058066"/>
            <a:ext cx="9548346" cy="4525963"/>
          </a:xfrm>
        </p:spPr>
        <p:txBody>
          <a:bodyPr>
            <a:normAutofit/>
          </a:bodyPr>
          <a:lstStyle/>
          <a:p>
            <a:r>
              <a:rPr lang="it-IT" sz="2000" dirty="0" err="1" smtClean="0">
                <a:latin typeface="Arial"/>
                <a:cs typeface="Arial"/>
              </a:rPr>
              <a:t>Currently</a:t>
            </a:r>
            <a:r>
              <a:rPr lang="it-IT" sz="2000" dirty="0" smtClean="0">
                <a:latin typeface="Arial"/>
                <a:cs typeface="Arial"/>
              </a:rPr>
              <a:t> 19F images are </a:t>
            </a:r>
            <a:r>
              <a:rPr lang="it-IT" sz="2000" dirty="0" err="1" smtClean="0">
                <a:latin typeface="Arial"/>
                <a:cs typeface="Arial"/>
              </a:rPr>
              <a:t>extremely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coarse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because</a:t>
            </a:r>
            <a:r>
              <a:rPr lang="it-IT" sz="2000" dirty="0" smtClean="0">
                <a:latin typeface="Arial"/>
                <a:cs typeface="Arial"/>
              </a:rPr>
              <a:t> of </a:t>
            </a:r>
            <a:r>
              <a:rPr lang="it-IT" sz="2000" dirty="0" err="1" smtClean="0">
                <a:latin typeface="Arial"/>
                <a:cs typeface="Arial"/>
              </a:rPr>
              <a:t>low</a:t>
            </a:r>
            <a:r>
              <a:rPr lang="it-IT" sz="2000" dirty="0" smtClean="0">
                <a:latin typeface="Arial"/>
                <a:cs typeface="Arial"/>
              </a:rPr>
              <a:t> SNR</a:t>
            </a:r>
          </a:p>
          <a:p>
            <a:endParaRPr lang="it-IT" sz="2000" dirty="0">
              <a:latin typeface="Arial"/>
              <a:cs typeface="Arial"/>
            </a:endParaRPr>
          </a:p>
          <a:p>
            <a:pPr>
              <a:buClr>
                <a:schemeClr val="tx1"/>
              </a:buClr>
            </a:pP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Noise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reduction</a:t>
            </a:r>
            <a:endParaRPr lang="it-IT" sz="20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- </a:t>
            </a:r>
            <a:r>
              <a:rPr lang="it-IT" sz="2000" dirty="0" err="1" smtClean="0">
                <a:latin typeface="Arial"/>
                <a:cs typeface="Arial"/>
              </a:rPr>
              <a:t>Recent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developments</a:t>
            </a:r>
            <a:r>
              <a:rPr lang="it-IT" sz="2000" dirty="0" smtClean="0">
                <a:latin typeface="Arial"/>
                <a:cs typeface="Arial"/>
              </a:rPr>
              <a:t> in </a:t>
            </a:r>
            <a:r>
              <a:rPr lang="it-IT" sz="2000" dirty="0" err="1" smtClean="0">
                <a:latin typeface="Arial"/>
                <a:cs typeface="Arial"/>
              </a:rPr>
              <a:t>deep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learning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neural</a:t>
            </a:r>
            <a:r>
              <a:rPr lang="it-IT" sz="2000" dirty="0" smtClean="0">
                <a:latin typeface="Arial"/>
                <a:cs typeface="Arial"/>
              </a:rPr>
              <a:t> network (DNN) </a:t>
            </a:r>
            <a:r>
              <a:rPr lang="it-IT" sz="2000" dirty="0" err="1" smtClean="0">
                <a:latin typeface="Arial"/>
                <a:cs typeface="Arial"/>
              </a:rPr>
              <a:t>based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  </a:t>
            </a:r>
            <a:r>
              <a:rPr lang="it-IT" sz="2000" dirty="0" err="1" smtClean="0">
                <a:latin typeface="Arial"/>
                <a:cs typeface="Arial"/>
              </a:rPr>
              <a:t>denoisers</a:t>
            </a:r>
            <a:r>
              <a:rPr lang="it-IT" sz="2000" dirty="0" smtClean="0">
                <a:latin typeface="Arial"/>
                <a:cs typeface="Arial"/>
              </a:rPr>
              <a:t> show </a:t>
            </a:r>
            <a:r>
              <a:rPr lang="it-IT" sz="2000" dirty="0" err="1" smtClean="0">
                <a:latin typeface="Arial"/>
                <a:cs typeface="Arial"/>
              </a:rPr>
              <a:t>promising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results</a:t>
            </a:r>
            <a:r>
              <a:rPr lang="it-IT" sz="2000" dirty="0" smtClean="0">
                <a:latin typeface="Arial"/>
                <a:cs typeface="Arial"/>
              </a:rPr>
              <a:t> in </a:t>
            </a:r>
            <a:r>
              <a:rPr lang="it-IT" sz="2000" dirty="0" err="1" smtClean="0">
                <a:latin typeface="Arial"/>
                <a:cs typeface="Arial"/>
              </a:rPr>
              <a:t>noise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reduction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tasks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>
              <a:latin typeface="Arial"/>
              <a:cs typeface="Arial"/>
            </a:endParaRPr>
          </a:p>
          <a:p>
            <a:pPr>
              <a:buClr>
                <a:schemeClr val="tx1"/>
              </a:buClr>
            </a:pP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Registration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with 1H images</a:t>
            </a: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- </a:t>
            </a:r>
            <a:r>
              <a:rPr lang="it-IT" sz="2000" dirty="0" err="1" smtClean="0">
                <a:latin typeface="Arial"/>
                <a:cs typeface="Arial"/>
              </a:rPr>
              <a:t>Together</a:t>
            </a:r>
            <a:r>
              <a:rPr lang="it-IT" sz="2000" dirty="0" smtClean="0">
                <a:latin typeface="Arial"/>
                <a:cs typeface="Arial"/>
              </a:rPr>
              <a:t> with 19F images 1H high </a:t>
            </a:r>
            <a:r>
              <a:rPr lang="it-IT" sz="2000" dirty="0" err="1" smtClean="0">
                <a:latin typeface="Arial"/>
                <a:cs typeface="Arial"/>
              </a:rPr>
              <a:t>resolution</a:t>
            </a:r>
            <a:r>
              <a:rPr lang="it-IT" sz="2000" dirty="0" smtClean="0">
                <a:latin typeface="Arial"/>
                <a:cs typeface="Arial"/>
              </a:rPr>
              <a:t> images can be </a:t>
            </a:r>
            <a:r>
              <a:rPr lang="it-IT" sz="2000" dirty="0" err="1" smtClean="0">
                <a:latin typeface="Arial"/>
                <a:cs typeface="Arial"/>
              </a:rPr>
              <a:t>taken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=&gt; </a:t>
            </a:r>
            <a:r>
              <a:rPr lang="it-IT" sz="2000" dirty="0" err="1" smtClean="0">
                <a:latin typeface="Arial"/>
                <a:cs typeface="Arial"/>
              </a:rPr>
              <a:t>Better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estimate of the 19F </a:t>
            </a:r>
            <a:r>
              <a:rPr lang="it-IT" sz="2000" dirty="0" err="1" smtClean="0">
                <a:latin typeface="Arial"/>
                <a:cs typeface="Arial"/>
              </a:rPr>
              <a:t>noise</a:t>
            </a:r>
            <a:r>
              <a:rPr lang="it-IT" sz="2000" dirty="0" smtClean="0">
                <a:latin typeface="Arial"/>
                <a:cs typeface="Arial"/>
              </a:rPr>
              <a:t> from the </a:t>
            </a:r>
            <a:r>
              <a:rPr lang="it-IT" sz="2000" dirty="0" err="1" smtClean="0">
                <a:latin typeface="Arial"/>
                <a:cs typeface="Arial"/>
              </a:rPr>
              <a:t>correspondence</a:t>
            </a:r>
            <a:r>
              <a:rPr lang="it-IT" sz="2000" dirty="0" smtClean="0">
                <a:latin typeface="Arial"/>
                <a:cs typeface="Arial"/>
              </a:rPr>
              <a:t> with </a:t>
            </a: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    1H image</a:t>
            </a: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- </a:t>
            </a:r>
            <a:r>
              <a:rPr lang="it-IT" sz="2000" dirty="0" err="1" smtClean="0">
                <a:latin typeface="Arial"/>
                <a:cs typeface="Arial"/>
              </a:rPr>
              <a:t>Need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automatic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registration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methods</a:t>
            </a:r>
            <a:r>
              <a:rPr lang="it-IT" sz="2000" dirty="0" smtClean="0">
                <a:latin typeface="Arial"/>
                <a:cs typeface="Arial"/>
              </a:rPr>
              <a:t> =&gt; DNN </a:t>
            </a:r>
            <a:r>
              <a:rPr lang="it-IT" sz="2000" dirty="0" err="1" smtClean="0">
                <a:latin typeface="Arial"/>
                <a:cs typeface="Arial"/>
              </a:rPr>
              <a:t>methods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</a:t>
            </a:r>
            <a:endParaRPr lang="it-IT" sz="2000" dirty="0">
              <a:latin typeface="Arial"/>
              <a:cs typeface="Arial"/>
            </a:endParaRPr>
          </a:p>
          <a:p>
            <a:pPr>
              <a:buClr>
                <a:schemeClr val="tx1"/>
              </a:buClr>
            </a:pP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 </a:t>
            </a: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Automated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Segmentation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of </a:t>
            </a: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anatomical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000" b="1" dirty="0" err="1" smtClean="0">
                <a:solidFill>
                  <a:srgbClr val="800000"/>
                </a:solidFill>
                <a:latin typeface="Arial"/>
                <a:cs typeface="Arial"/>
              </a:rPr>
              <a:t>structure</a:t>
            </a:r>
            <a:r>
              <a:rPr lang="it-IT" sz="2000" b="1" dirty="0" smtClean="0">
                <a:solidFill>
                  <a:srgbClr val="800000"/>
                </a:solidFill>
                <a:latin typeface="Arial"/>
                <a:cs typeface="Arial"/>
              </a:rPr>
              <a:t> in 1H MRI</a:t>
            </a: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- Can help to </a:t>
            </a:r>
            <a:r>
              <a:rPr lang="it-IT" sz="2000" dirty="0" err="1" smtClean="0">
                <a:latin typeface="Arial"/>
                <a:cs typeface="Arial"/>
              </a:rPr>
              <a:t>study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tissue-specific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noise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correlation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- Can </a:t>
            </a:r>
            <a:r>
              <a:rPr lang="it-IT" sz="2000" dirty="0" err="1" smtClean="0">
                <a:latin typeface="Arial"/>
                <a:cs typeface="Arial"/>
              </a:rPr>
              <a:t>also</a:t>
            </a:r>
            <a:r>
              <a:rPr lang="it-IT" sz="2000" dirty="0" smtClean="0">
                <a:latin typeface="Arial"/>
                <a:cs typeface="Arial"/>
              </a:rPr>
              <a:t> be </a:t>
            </a:r>
            <a:r>
              <a:rPr lang="it-IT" sz="2000" dirty="0" err="1" smtClean="0">
                <a:latin typeface="Arial"/>
                <a:cs typeface="Arial"/>
              </a:rPr>
              <a:t>done</a:t>
            </a:r>
            <a:r>
              <a:rPr lang="it-IT" sz="2000" dirty="0" smtClean="0">
                <a:latin typeface="Arial"/>
                <a:cs typeface="Arial"/>
              </a:rPr>
              <a:t> with DNN</a:t>
            </a: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</p:txBody>
      </p:sp>
      <p:sp>
        <p:nvSpPr>
          <p:cNvPr id="2" name="Ovale 1"/>
          <p:cNvSpPr/>
          <p:nvPr/>
        </p:nvSpPr>
        <p:spPr>
          <a:xfrm>
            <a:off x="152400" y="1485900"/>
            <a:ext cx="8420100" cy="16129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92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98334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7964714" y="5678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305771" y="24555"/>
            <a:ext cx="59769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latin typeface="Arial"/>
                <a:ea typeface="Cambria" panose="02040503050406030204" pitchFamily="18" charset="0"/>
                <a:cs typeface="Arial"/>
              </a:rPr>
              <a:t>First-</a:t>
            </a:r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step</a:t>
            </a:r>
            <a:r>
              <a:rPr lang="it-IT" sz="3200" dirty="0" smtClean="0">
                <a:latin typeface="Arial"/>
                <a:ea typeface="Cambria" panose="02040503050406030204" pitchFamily="18" charset="0"/>
                <a:cs typeface="Arial"/>
              </a:rPr>
              <a:t>: in-vitro </a:t>
            </a:r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measurement</a:t>
            </a:r>
            <a:endParaRPr lang="it-IT" sz="3200" dirty="0">
              <a:latin typeface="Arial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0" name="Connettore 1 9"/>
          <p:cNvCxnSpPr/>
          <p:nvPr/>
        </p:nvCxnSpPr>
        <p:spPr>
          <a:xfrm flipV="1">
            <a:off x="772734" y="708339"/>
            <a:ext cx="7582436" cy="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Segnaposto contenuto 2"/>
          <p:cNvSpPr txBox="1">
            <a:spLocks/>
          </p:cNvSpPr>
          <p:nvPr/>
        </p:nvSpPr>
        <p:spPr>
          <a:xfrm>
            <a:off x="139700" y="926831"/>
            <a:ext cx="9258300" cy="53383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Aim</a:t>
            </a:r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 of the </a:t>
            </a:r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measurement</a:t>
            </a:r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:</a:t>
            </a:r>
            <a:endParaRPr lang="it-IT" sz="24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smtClean="0">
                <a:latin typeface="Arial"/>
                <a:cs typeface="Arial"/>
              </a:rPr>
              <a:t>   </a:t>
            </a:r>
            <a:r>
              <a:rPr lang="it-IT" sz="2000" dirty="0" smtClean="0">
                <a:latin typeface="Arial"/>
                <a:cs typeface="Arial"/>
              </a:rPr>
              <a:t> - </a:t>
            </a:r>
            <a:r>
              <a:rPr lang="it-IT" sz="2000" dirty="0" err="1" smtClean="0">
                <a:latin typeface="Arial"/>
                <a:cs typeface="Arial"/>
              </a:rPr>
              <a:t>try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denoising</a:t>
            </a:r>
            <a:r>
              <a:rPr lang="it-IT" sz="2000" dirty="0" smtClean="0">
                <a:latin typeface="Arial"/>
                <a:cs typeface="Arial"/>
              </a:rPr>
              <a:t> and </a:t>
            </a:r>
            <a:r>
              <a:rPr lang="it-IT" sz="2000" dirty="0" err="1" smtClean="0">
                <a:latin typeface="Arial"/>
                <a:cs typeface="Arial"/>
              </a:rPr>
              <a:t>study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noise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correlation</a:t>
            </a:r>
            <a:r>
              <a:rPr lang="it-IT" sz="2000" dirty="0" smtClean="0">
                <a:latin typeface="Arial"/>
                <a:cs typeface="Arial"/>
              </a:rPr>
              <a:t> 19F-1H (Stefano)</a:t>
            </a: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- </a:t>
            </a:r>
            <a:r>
              <a:rPr lang="it-IT" sz="2000" dirty="0" err="1" smtClean="0">
                <a:latin typeface="Arial"/>
                <a:cs typeface="Arial"/>
              </a:rPr>
              <a:t>study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resolution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dirty="0">
              <a:latin typeface="Arial"/>
              <a:cs typeface="Arial"/>
            </a:endParaRPr>
          </a:p>
          <a:p>
            <a:r>
              <a:rPr lang="it-IT" sz="2400" dirty="0">
                <a:solidFill>
                  <a:srgbClr val="800000"/>
                </a:solidFill>
                <a:latin typeface="Arial"/>
                <a:cs typeface="Arial"/>
              </a:rPr>
              <a:t>Plan for </a:t>
            </a:r>
            <a:r>
              <a:rPr lang="it-IT" sz="2400" dirty="0" err="1">
                <a:solidFill>
                  <a:srgbClr val="800000"/>
                </a:solidFill>
                <a:latin typeface="Arial"/>
                <a:cs typeface="Arial"/>
              </a:rPr>
              <a:t>measurements</a:t>
            </a:r>
            <a:r>
              <a:rPr lang="it-IT" sz="2400" dirty="0">
                <a:solidFill>
                  <a:srgbClr val="800000"/>
                </a:solidFill>
                <a:latin typeface="Arial"/>
                <a:cs typeface="Arial"/>
              </a:rPr>
              <a:t>: </a:t>
            </a:r>
            <a:endParaRPr lang="it-IT" sz="24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  </a:t>
            </a:r>
            <a:r>
              <a:rPr lang="it-IT" sz="2400" dirty="0" smtClean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- </a:t>
            </a:r>
            <a:r>
              <a:rPr lang="it-IT" sz="2000" dirty="0" err="1" smtClean="0">
                <a:latin typeface="Arial"/>
                <a:cs typeface="Arial"/>
              </a:rPr>
              <a:t>wait</a:t>
            </a:r>
            <a:r>
              <a:rPr lang="it-IT" sz="2000" dirty="0" smtClean="0">
                <a:latin typeface="Arial"/>
                <a:cs typeface="Arial"/>
              </a:rPr>
              <a:t> for 19F probe</a:t>
            </a: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- </a:t>
            </a:r>
            <a:r>
              <a:rPr lang="it-IT" sz="2000" dirty="0" err="1" smtClean="0">
                <a:latin typeface="Arial"/>
                <a:cs typeface="Arial"/>
              </a:rPr>
              <a:t>at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least</a:t>
            </a:r>
            <a:r>
              <a:rPr lang="it-IT" sz="2000" dirty="0" smtClean="0">
                <a:latin typeface="Arial"/>
                <a:cs typeface="Arial"/>
              </a:rPr>
              <a:t> 400 images are </a:t>
            </a:r>
            <a:r>
              <a:rPr lang="it-IT" sz="2000" dirty="0" err="1" smtClean="0">
                <a:latin typeface="Arial"/>
                <a:cs typeface="Arial"/>
              </a:rPr>
              <a:t>needed</a:t>
            </a:r>
            <a:r>
              <a:rPr lang="it-IT" sz="2000" dirty="0" smtClean="0">
                <a:latin typeface="Arial"/>
                <a:cs typeface="Arial"/>
              </a:rPr>
              <a:t> for AI </a:t>
            </a:r>
            <a:r>
              <a:rPr lang="it-IT" sz="2000" dirty="0" err="1" smtClean="0">
                <a:latin typeface="Arial"/>
                <a:cs typeface="Arial"/>
              </a:rPr>
              <a:t>algorithms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- 2 </a:t>
            </a:r>
            <a:r>
              <a:rPr lang="it-IT" sz="2000" dirty="0" err="1">
                <a:latin typeface="Arial"/>
                <a:cs typeface="Arial"/>
              </a:rPr>
              <a:t>campaigns</a:t>
            </a:r>
            <a:r>
              <a:rPr lang="it-IT" sz="2000" dirty="0">
                <a:latin typeface="Arial"/>
                <a:cs typeface="Arial"/>
              </a:rPr>
              <a:t> of 200 images (13 </a:t>
            </a:r>
            <a:r>
              <a:rPr lang="it-IT" sz="2000" dirty="0" err="1" smtClean="0">
                <a:latin typeface="Arial"/>
                <a:cs typeface="Arial"/>
              </a:rPr>
              <a:t>days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each</a:t>
            </a:r>
            <a:r>
              <a:rPr lang="it-IT" sz="2000" dirty="0" smtClean="0">
                <a:latin typeface="Arial"/>
                <a:cs typeface="Arial"/>
              </a:rPr>
              <a:t>) </a:t>
            </a: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- </a:t>
            </a:r>
            <a:r>
              <a:rPr lang="it-IT" sz="2000" dirty="0" err="1">
                <a:latin typeface="Arial"/>
                <a:cs typeface="Arial"/>
              </a:rPr>
              <a:t>e</a:t>
            </a:r>
            <a:r>
              <a:rPr lang="it-IT" sz="2000" dirty="0" err="1" smtClean="0">
                <a:latin typeface="Arial"/>
                <a:cs typeface="Arial"/>
              </a:rPr>
              <a:t>ach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measurement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can be </a:t>
            </a:r>
            <a:r>
              <a:rPr lang="it-IT" sz="2000" dirty="0" err="1" smtClean="0">
                <a:latin typeface="Arial"/>
                <a:cs typeface="Arial"/>
              </a:rPr>
              <a:t>taken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at</a:t>
            </a:r>
            <a:r>
              <a:rPr lang="it-IT" sz="2000" dirty="0">
                <a:latin typeface="Arial"/>
                <a:cs typeface="Arial"/>
              </a:rPr>
              <a:t> 3 </a:t>
            </a:r>
            <a:r>
              <a:rPr lang="it-IT" sz="2000" dirty="0" err="1">
                <a:latin typeface="Arial"/>
                <a:cs typeface="Arial"/>
              </a:rPr>
              <a:t>different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times</a:t>
            </a:r>
            <a:r>
              <a:rPr lang="it-IT" sz="2000" dirty="0">
                <a:latin typeface="Arial"/>
                <a:cs typeface="Arial"/>
              </a:rPr>
              <a:t> to 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  </a:t>
            </a:r>
            <a:r>
              <a:rPr lang="it-IT" sz="2000" dirty="0" err="1" smtClean="0">
                <a:latin typeface="Arial"/>
                <a:cs typeface="Arial"/>
              </a:rPr>
              <a:t>see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if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we</a:t>
            </a:r>
            <a:r>
              <a:rPr lang="it-IT" sz="2000" dirty="0">
                <a:latin typeface="Arial"/>
                <a:cs typeface="Arial"/>
              </a:rPr>
              <a:t> can </a:t>
            </a:r>
            <a:r>
              <a:rPr lang="it-IT" sz="2000" dirty="0" smtClean="0">
                <a:latin typeface="Arial"/>
                <a:cs typeface="Arial"/>
              </a:rPr>
              <a:t>extrapolate </a:t>
            </a:r>
            <a:r>
              <a:rPr lang="it-IT" sz="2000" dirty="0" err="1" smtClean="0">
                <a:latin typeface="Arial"/>
                <a:cs typeface="Arial"/>
              </a:rPr>
              <a:t>signal</a:t>
            </a:r>
            <a:r>
              <a:rPr lang="it-IT" sz="2000" dirty="0" err="1">
                <a:latin typeface="Arial"/>
                <a:cs typeface="Arial"/>
              </a:rPr>
              <a:t>@</a:t>
            </a:r>
            <a:r>
              <a:rPr lang="it-IT" sz="2000" dirty="0" err="1" smtClean="0">
                <a:latin typeface="Arial"/>
                <a:cs typeface="Arial"/>
              </a:rPr>
              <a:t>maximum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6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98334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7964714" y="5678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305771" y="24555"/>
            <a:ext cx="59769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latin typeface="Arial"/>
                <a:ea typeface="Cambria" panose="02040503050406030204" pitchFamily="18" charset="0"/>
                <a:cs typeface="Arial"/>
              </a:rPr>
              <a:t>First-</a:t>
            </a:r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step</a:t>
            </a:r>
            <a:r>
              <a:rPr lang="it-IT" sz="3200" dirty="0" smtClean="0">
                <a:latin typeface="Arial"/>
                <a:ea typeface="Cambria" panose="02040503050406030204" pitchFamily="18" charset="0"/>
                <a:cs typeface="Arial"/>
              </a:rPr>
              <a:t>: in-vitro </a:t>
            </a:r>
            <a:r>
              <a:rPr lang="it-IT" sz="3200" dirty="0" err="1" smtClean="0">
                <a:latin typeface="Arial"/>
                <a:ea typeface="Cambria" panose="02040503050406030204" pitchFamily="18" charset="0"/>
                <a:cs typeface="Arial"/>
              </a:rPr>
              <a:t>measurement</a:t>
            </a:r>
            <a:endParaRPr lang="it-IT" sz="3200" dirty="0">
              <a:latin typeface="Arial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0" name="Connettore 1 9"/>
          <p:cNvCxnSpPr/>
          <p:nvPr/>
        </p:nvCxnSpPr>
        <p:spPr>
          <a:xfrm flipV="1">
            <a:off x="772734" y="708339"/>
            <a:ext cx="7582436" cy="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Segnaposto contenuto 2"/>
          <p:cNvSpPr txBox="1">
            <a:spLocks/>
          </p:cNvSpPr>
          <p:nvPr/>
        </p:nvSpPr>
        <p:spPr>
          <a:xfrm>
            <a:off x="139700" y="609331"/>
            <a:ext cx="9258300" cy="53383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1800" dirty="0" smtClean="0">
              <a:latin typeface="Arial"/>
              <a:cs typeface="Arial"/>
            </a:endParaRPr>
          </a:p>
          <a:p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Phantom</a:t>
            </a:r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material</a:t>
            </a:r>
            <a:endParaRPr lang="it-IT" sz="24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smtClean="0">
                <a:latin typeface="Arial"/>
                <a:cs typeface="Arial"/>
              </a:rPr>
              <a:t>     </a:t>
            </a:r>
            <a:r>
              <a:rPr lang="it-IT" sz="2000" dirty="0" smtClean="0">
                <a:latin typeface="Arial"/>
                <a:cs typeface="Arial"/>
              </a:rPr>
              <a:t>- </a:t>
            </a:r>
            <a:r>
              <a:rPr lang="it-IT" sz="2000" dirty="0" err="1" smtClean="0">
                <a:latin typeface="Arial"/>
                <a:cs typeface="Arial"/>
              </a:rPr>
              <a:t>tests</a:t>
            </a:r>
            <a:r>
              <a:rPr lang="it-IT" sz="2000" dirty="0" smtClean="0">
                <a:latin typeface="Arial"/>
                <a:cs typeface="Arial"/>
              </a:rPr>
              <a:t> with </a:t>
            </a:r>
            <a:r>
              <a:rPr lang="it-IT" sz="2000" dirty="0" err="1" smtClean="0">
                <a:latin typeface="Arial"/>
                <a:cs typeface="Arial"/>
              </a:rPr>
              <a:t>material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suitable</a:t>
            </a:r>
            <a:r>
              <a:rPr lang="it-IT" sz="2000" dirty="0" smtClean="0">
                <a:latin typeface="Arial"/>
                <a:cs typeface="Arial"/>
              </a:rPr>
              <a:t> for 3D </a:t>
            </a:r>
            <a:r>
              <a:rPr lang="it-IT" sz="2000" dirty="0" err="1" smtClean="0">
                <a:latin typeface="Arial"/>
                <a:cs typeface="Arial"/>
              </a:rPr>
              <a:t>printer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underway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   to </a:t>
            </a:r>
            <a:r>
              <a:rPr lang="it-IT" sz="2000" dirty="0" err="1" smtClean="0">
                <a:latin typeface="Arial"/>
                <a:cs typeface="Arial"/>
              </a:rPr>
              <a:t>check</a:t>
            </a:r>
            <a:r>
              <a:rPr lang="it-IT" sz="2000" dirty="0" smtClean="0">
                <a:latin typeface="Arial"/>
                <a:cs typeface="Arial"/>
              </a:rPr>
              <a:t> NMR </a:t>
            </a:r>
            <a:r>
              <a:rPr lang="it-IT" sz="2000" dirty="0" err="1" smtClean="0">
                <a:latin typeface="Arial"/>
                <a:cs typeface="Arial"/>
              </a:rPr>
              <a:t>compatibility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(</a:t>
            </a:r>
            <a:r>
              <a:rPr lang="it-IT" sz="2000" dirty="0" err="1" smtClean="0">
                <a:latin typeface="Arial"/>
                <a:cs typeface="Arial"/>
              </a:rPr>
              <a:t>Silvio&amp;Silvia</a:t>
            </a:r>
            <a:r>
              <a:rPr lang="it-IT" sz="2000" dirty="0" smtClean="0">
                <a:latin typeface="Arial"/>
                <a:cs typeface="Arial"/>
              </a:rPr>
              <a:t>)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    Poliossimetilene</a:t>
            </a:r>
            <a:r>
              <a:rPr lang="it-IT" sz="2000" dirty="0">
                <a:latin typeface="Arial"/>
                <a:cs typeface="Arial"/>
              </a:rPr>
              <a:t>: (CH</a:t>
            </a:r>
            <a:r>
              <a:rPr lang="it-IT" sz="2000" baseline="-25000" dirty="0">
                <a:latin typeface="Arial"/>
                <a:cs typeface="Arial"/>
              </a:rPr>
              <a:t>2</a:t>
            </a:r>
            <a:r>
              <a:rPr lang="it-IT" sz="2000" dirty="0">
                <a:latin typeface="Arial"/>
                <a:cs typeface="Arial"/>
              </a:rPr>
              <a:t>O)</a:t>
            </a:r>
            <a:r>
              <a:rPr lang="it-IT" sz="2000" baseline="-25000" dirty="0" err="1">
                <a:latin typeface="Arial"/>
                <a:cs typeface="Arial"/>
              </a:rPr>
              <a:t>n</a:t>
            </a:r>
            <a:r>
              <a:rPr lang="it-IT" sz="2000" baseline="-25000" dirty="0">
                <a:latin typeface="Arial"/>
                <a:cs typeface="Arial"/>
              </a:rPr>
              <a:t>  </a:t>
            </a:r>
            <a:r>
              <a:rPr lang="it-IT" sz="2000" dirty="0" smtClean="0">
                <a:latin typeface="Arial"/>
                <a:cs typeface="Arial"/>
              </a:rPr>
              <a:t>, DELRIN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   Cloruro </a:t>
            </a:r>
            <a:r>
              <a:rPr lang="it-IT" sz="2000" dirty="0">
                <a:latin typeface="Arial"/>
                <a:cs typeface="Arial"/>
              </a:rPr>
              <a:t>di polivinile : (C</a:t>
            </a:r>
            <a:r>
              <a:rPr lang="it-IT" sz="2000" baseline="-25000" dirty="0">
                <a:latin typeface="Arial"/>
                <a:cs typeface="Arial"/>
              </a:rPr>
              <a:t>2</a:t>
            </a:r>
            <a:r>
              <a:rPr lang="it-IT" sz="2000" dirty="0">
                <a:latin typeface="Arial"/>
                <a:cs typeface="Arial"/>
              </a:rPr>
              <a:t>H</a:t>
            </a:r>
            <a:r>
              <a:rPr lang="it-IT" sz="2000" baseline="-25000" dirty="0">
                <a:latin typeface="Arial"/>
                <a:cs typeface="Arial"/>
              </a:rPr>
              <a:t>3</a:t>
            </a:r>
            <a:r>
              <a:rPr lang="it-IT" sz="2000" dirty="0">
                <a:latin typeface="Arial"/>
                <a:cs typeface="Arial"/>
              </a:rPr>
              <a:t>Cl)</a:t>
            </a:r>
            <a:r>
              <a:rPr lang="it-IT" sz="2000" baseline="-25000" dirty="0" err="1">
                <a:latin typeface="Arial"/>
                <a:cs typeface="Arial"/>
              </a:rPr>
              <a:t>n</a:t>
            </a:r>
            <a:r>
              <a:rPr lang="it-IT" sz="2000" baseline="-25000" dirty="0">
                <a:latin typeface="Arial"/>
                <a:cs typeface="Arial"/>
              </a:rPr>
              <a:t> </a:t>
            </a:r>
            <a:r>
              <a:rPr lang="it-IT" sz="2000" dirty="0" smtClean="0">
                <a:latin typeface="Arial"/>
                <a:cs typeface="Arial"/>
              </a:rPr>
              <a:t>PVC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   Polimetilmetacrilato</a:t>
            </a:r>
            <a:r>
              <a:rPr lang="it-IT" sz="2000" dirty="0">
                <a:latin typeface="Arial"/>
                <a:cs typeface="Arial"/>
              </a:rPr>
              <a:t>: </a:t>
            </a:r>
            <a:r>
              <a:rPr lang="it-IT" sz="2000" baseline="-25000" dirty="0">
                <a:latin typeface="Arial"/>
                <a:cs typeface="Arial"/>
              </a:rPr>
              <a:t> </a:t>
            </a:r>
            <a:r>
              <a:rPr lang="it-IT" sz="2000" dirty="0">
                <a:latin typeface="Arial"/>
                <a:cs typeface="Arial"/>
              </a:rPr>
              <a:t>(C</a:t>
            </a:r>
            <a:r>
              <a:rPr lang="it-IT" sz="2000" baseline="-25000" dirty="0">
                <a:latin typeface="Arial"/>
                <a:cs typeface="Arial"/>
              </a:rPr>
              <a:t>5</a:t>
            </a:r>
            <a:r>
              <a:rPr lang="it-IT" sz="2000" dirty="0">
                <a:latin typeface="Arial"/>
                <a:cs typeface="Arial"/>
              </a:rPr>
              <a:t>O</a:t>
            </a:r>
            <a:r>
              <a:rPr lang="it-IT" sz="2000" baseline="-25000" dirty="0">
                <a:latin typeface="Arial"/>
                <a:cs typeface="Arial"/>
              </a:rPr>
              <a:t>2</a:t>
            </a:r>
            <a:r>
              <a:rPr lang="it-IT" sz="2000" dirty="0">
                <a:latin typeface="Arial"/>
                <a:cs typeface="Arial"/>
              </a:rPr>
              <a:t>H</a:t>
            </a:r>
            <a:r>
              <a:rPr lang="it-IT" sz="2000" baseline="-25000" dirty="0">
                <a:latin typeface="Arial"/>
                <a:cs typeface="Arial"/>
              </a:rPr>
              <a:t>8</a:t>
            </a:r>
            <a:r>
              <a:rPr lang="it-IT" sz="2000" dirty="0">
                <a:latin typeface="Arial"/>
                <a:cs typeface="Arial"/>
              </a:rPr>
              <a:t>)</a:t>
            </a:r>
            <a:r>
              <a:rPr lang="it-IT" sz="2000" baseline="-25000" dirty="0" err="1">
                <a:latin typeface="Arial"/>
                <a:cs typeface="Arial"/>
              </a:rPr>
              <a:t>n</a:t>
            </a:r>
            <a:r>
              <a:rPr lang="it-IT" sz="2000" baseline="-25000" dirty="0">
                <a:latin typeface="Arial"/>
                <a:cs typeface="Arial"/>
              </a:rPr>
              <a:t> </a:t>
            </a:r>
            <a:r>
              <a:rPr lang="it-IT" sz="2000" dirty="0" smtClean="0">
                <a:latin typeface="Arial"/>
                <a:cs typeface="Arial"/>
              </a:rPr>
              <a:t>METACRILATO</a:t>
            </a:r>
            <a:endParaRPr lang="it-IT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smtClean="0">
                <a:latin typeface="Arial"/>
                <a:cs typeface="Arial"/>
              </a:rPr>
              <a:t>        Acrilonitrile</a:t>
            </a:r>
            <a:r>
              <a:rPr lang="it-IT" sz="2000" dirty="0">
                <a:latin typeface="Arial"/>
                <a:cs typeface="Arial"/>
              </a:rPr>
              <a:t>-butadiene-stirene, Acido </a:t>
            </a:r>
            <a:r>
              <a:rPr lang="it-IT" sz="2000" dirty="0" err="1" smtClean="0">
                <a:latin typeface="Arial"/>
                <a:cs typeface="Arial"/>
              </a:rPr>
              <a:t>polilattico</a:t>
            </a:r>
            <a:r>
              <a:rPr lang="it-IT" sz="2000" dirty="0" smtClean="0">
                <a:latin typeface="Arial"/>
                <a:cs typeface="Arial"/>
              </a:rPr>
              <a:t> and </a:t>
            </a:r>
            <a:r>
              <a:rPr lang="it-IT" sz="2000" dirty="0" err="1" smtClean="0">
                <a:latin typeface="Arial"/>
                <a:cs typeface="Arial"/>
              </a:rPr>
              <a:t>somilar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Phantom</a:t>
            </a:r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shape</a:t>
            </a:r>
            <a:endParaRPr lang="it-IT" sz="24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dirty="0" smtClean="0">
                <a:latin typeface="Arial"/>
                <a:cs typeface="Arial"/>
              </a:rPr>
              <a:t>     </a:t>
            </a:r>
            <a:r>
              <a:rPr lang="it-IT" sz="2000" dirty="0" smtClean="0">
                <a:latin typeface="Arial"/>
                <a:cs typeface="Arial"/>
              </a:rPr>
              <a:t>- </a:t>
            </a:r>
            <a:r>
              <a:rPr lang="it-IT" sz="2000" dirty="0" err="1" smtClean="0">
                <a:latin typeface="Arial"/>
                <a:cs typeface="Arial"/>
              </a:rPr>
              <a:t>different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shape</a:t>
            </a:r>
            <a:r>
              <a:rPr lang="it-IT" sz="2000" dirty="0" smtClean="0">
                <a:latin typeface="Arial"/>
                <a:cs typeface="Arial"/>
              </a:rPr>
              <a:t> under </a:t>
            </a:r>
            <a:r>
              <a:rPr lang="it-IT" sz="2000" dirty="0" err="1" smtClean="0">
                <a:latin typeface="Arial"/>
                <a:cs typeface="Arial"/>
              </a:rPr>
              <a:t>consideration</a:t>
            </a:r>
            <a:r>
              <a:rPr lang="it-IT" sz="2000" dirty="0" smtClean="0">
                <a:latin typeface="Arial"/>
                <a:cs typeface="Arial"/>
              </a:rPr>
              <a:t> (</a:t>
            </a:r>
            <a:r>
              <a:rPr lang="it-IT" sz="2000" dirty="0" err="1" smtClean="0">
                <a:latin typeface="Arial"/>
                <a:cs typeface="Arial"/>
              </a:rPr>
              <a:t>concentric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tubes</a:t>
            </a:r>
            <a:r>
              <a:rPr lang="it-IT" sz="2000" dirty="0" smtClean="0">
                <a:latin typeface="Arial"/>
                <a:cs typeface="Arial"/>
              </a:rPr>
              <a:t>.., </a:t>
            </a:r>
            <a:r>
              <a:rPr lang="it-IT" sz="2000" dirty="0" err="1" smtClean="0">
                <a:latin typeface="Arial"/>
                <a:cs typeface="Arial"/>
              </a:rPr>
              <a:t>singular</a:t>
            </a:r>
            <a:endParaRPr lang="it-IT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latin typeface="Arial"/>
                <a:cs typeface="Arial"/>
              </a:rPr>
              <a:t>       </a:t>
            </a:r>
            <a:r>
              <a:rPr lang="it-IT" sz="2000" dirty="0" err="1" smtClean="0">
                <a:latin typeface="Arial"/>
                <a:cs typeface="Arial"/>
              </a:rPr>
              <a:t>tubes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divided</a:t>
            </a:r>
            <a:r>
              <a:rPr lang="it-IT" sz="2000" dirty="0" smtClean="0">
                <a:latin typeface="Arial"/>
                <a:cs typeface="Arial"/>
              </a:rPr>
              <a:t> in 4 </a:t>
            </a:r>
            <a:r>
              <a:rPr lang="it-IT" sz="2000" dirty="0" err="1" smtClean="0">
                <a:latin typeface="Arial"/>
                <a:cs typeface="Arial"/>
              </a:rPr>
              <a:t>sectors</a:t>
            </a:r>
            <a:r>
              <a:rPr lang="it-IT" sz="2000" dirty="0" smtClean="0">
                <a:latin typeface="Arial"/>
                <a:cs typeface="Arial"/>
              </a:rPr>
              <a:t>..)</a:t>
            </a:r>
          </a:p>
          <a:p>
            <a:pPr marL="0" indent="0">
              <a:buNone/>
            </a:pPr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solidFill>
                  <a:srgbClr val="800000"/>
                </a:solidFill>
                <a:latin typeface="Arial"/>
                <a:cs typeface="Arial"/>
              </a:rPr>
              <a:t>Solutions under </a:t>
            </a:r>
            <a:r>
              <a:rPr lang="it-IT" sz="2400" dirty="0" err="1" smtClean="0">
                <a:solidFill>
                  <a:srgbClr val="800000"/>
                </a:solidFill>
                <a:latin typeface="Arial"/>
                <a:cs typeface="Arial"/>
              </a:rPr>
              <a:t>study</a:t>
            </a:r>
            <a:endParaRPr lang="it-IT" sz="24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dirty="0" smtClean="0">
                <a:latin typeface="Arial"/>
                <a:cs typeface="Arial"/>
              </a:rPr>
              <a:t>      </a:t>
            </a:r>
            <a:r>
              <a:rPr lang="it-IT" sz="2000" dirty="0" smtClean="0">
                <a:latin typeface="Arial"/>
                <a:cs typeface="Arial"/>
              </a:rPr>
              <a:t>- 19F with </a:t>
            </a:r>
            <a:r>
              <a:rPr lang="it-IT" sz="2000" dirty="0" err="1" smtClean="0">
                <a:latin typeface="Arial"/>
                <a:cs typeface="Arial"/>
              </a:rPr>
              <a:t>different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concentrations</a:t>
            </a:r>
            <a:r>
              <a:rPr lang="it-IT" sz="2000" dirty="0" smtClean="0">
                <a:latin typeface="Arial"/>
                <a:cs typeface="Arial"/>
              </a:rPr>
              <a:t> in </a:t>
            </a:r>
            <a:r>
              <a:rPr lang="it-IT" sz="2000" dirty="0" err="1" smtClean="0">
                <a:latin typeface="Arial"/>
                <a:cs typeface="Arial"/>
              </a:rPr>
              <a:t>blood</a:t>
            </a:r>
            <a:r>
              <a:rPr lang="it-IT" sz="2000" dirty="0" smtClean="0">
                <a:latin typeface="Arial"/>
                <a:cs typeface="Arial"/>
              </a:rPr>
              <a:t> or </a:t>
            </a:r>
            <a:r>
              <a:rPr lang="it-IT" sz="2000" dirty="0" err="1" smtClean="0">
                <a:latin typeface="Arial"/>
                <a:cs typeface="Arial"/>
              </a:rPr>
              <a:t>physiological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solution</a:t>
            </a:r>
            <a:endParaRPr lang="it-IT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31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314</Words>
  <Application>Microsoft Macintosh PowerPoint</Application>
  <PresentationFormat>Presentazione su schermo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Analysis of 19F MRI images (WP2, Task 2.3)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F19</dc:title>
  <dc:creator>cecilia voena</dc:creator>
  <cp:lastModifiedBy>cecilia voena</cp:lastModifiedBy>
  <cp:revision>117</cp:revision>
  <dcterms:created xsi:type="dcterms:W3CDTF">2018-12-10T12:42:57Z</dcterms:created>
  <dcterms:modified xsi:type="dcterms:W3CDTF">2019-01-28T11:18:39Z</dcterms:modified>
</cp:coreProperties>
</file>