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32" r:id="rId2"/>
    <p:sldId id="257" r:id="rId3"/>
    <p:sldId id="336" r:id="rId4"/>
    <p:sldId id="338" r:id="rId5"/>
    <p:sldId id="349" r:id="rId6"/>
    <p:sldId id="279" r:id="rId7"/>
    <p:sldId id="344" r:id="rId8"/>
    <p:sldId id="345" r:id="rId9"/>
    <p:sldId id="343" r:id="rId10"/>
    <p:sldId id="358" r:id="rId11"/>
    <p:sldId id="339" r:id="rId12"/>
    <p:sldId id="348" r:id="rId13"/>
    <p:sldId id="355" r:id="rId14"/>
    <p:sldId id="356" r:id="rId15"/>
    <p:sldId id="352" r:id="rId16"/>
    <p:sldId id="346" r:id="rId17"/>
    <p:sldId id="359" r:id="rId18"/>
    <p:sldId id="347" r:id="rId19"/>
    <p:sldId id="322" r:id="rId20"/>
    <p:sldId id="360" r:id="rId21"/>
    <p:sldId id="337" r:id="rId22"/>
    <p:sldId id="350" r:id="rId23"/>
    <p:sldId id="35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48"/>
    <a:srgbClr val="4196B4"/>
    <a:srgbClr val="FF5050"/>
    <a:srgbClr val="FF0000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57A3-5C3D-4A6E-8313-10DB5DD7440D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FA49-7354-4A92-9D90-6AE92C9CB9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0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76DD-8701-483F-8D6C-D8A333D67DF2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0C34-4702-4635-B522-43F11C92B2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70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0C34-4702-4635-B522-43F11C92B29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54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 particolare è necessario avere un flusso per la registrazione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Inoltre è necessario definire alcune procedure per la richieste di risorse In maniera uniforme per tutto l'ente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0C34-4702-4635-B522-43F11C92B29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7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 </a:t>
            </a:r>
            <a:r>
              <a:rPr lang="en-US" err="1">
                <a:cs typeface="Calibri"/>
              </a:rPr>
              <a:t>procedura</a:t>
            </a:r>
            <a:r>
              <a:rPr lang="en-US">
                <a:cs typeface="Calibri"/>
              </a:rPr>
              <a:t> di RID </a:t>
            </a:r>
            <a:r>
              <a:rPr lang="en-US" err="1">
                <a:cs typeface="Calibri"/>
              </a:rPr>
              <a:t>può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produrre</a:t>
            </a:r>
            <a:r>
              <a:rPr lang="en-US">
                <a:cs typeface="Calibri"/>
              </a:rPr>
              <a:t> due </a:t>
            </a:r>
            <a:r>
              <a:rPr lang="en-US" err="1">
                <a:cs typeface="Calibri"/>
              </a:rPr>
              <a:t>tipologie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identità</a:t>
            </a:r>
            <a:r>
              <a:rPr lang="en-US">
                <a:cs typeface="Calibri"/>
              </a:rPr>
              <a:t>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0C34-4702-4635-B522-43F11C92B29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15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Possibilità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acquisire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identità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verificate</a:t>
            </a:r>
            <a:r>
              <a:rPr lang="en-US">
                <a:cs typeface="Calibri"/>
              </a:rPr>
              <a:t> da </a:t>
            </a:r>
            <a:r>
              <a:rPr lang="en-US" err="1">
                <a:cs typeface="Calibri"/>
              </a:rPr>
              <a:t>altri</a:t>
            </a:r>
            <a:r>
              <a:rPr lang="en-US">
                <a:cs typeface="Calibri"/>
              </a:rPr>
              <a:t>...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0C34-4702-4635-B522-43F11C92B29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24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700"/>
              </a:spcBef>
              <a:buFont typeface="Arial"/>
              <a:buChar char="•"/>
            </a:pPr>
            <a:r>
              <a:rPr lang="it-IT"/>
              <a:t>Il nuovo sistema prevede che sia sempre l’utente ad effettuare autonomamente sia la registrazione che le richieste relative a risorse</a:t>
            </a:r>
            <a:endParaRPr lang="en-US"/>
          </a:p>
          <a:p>
            <a:pPr marL="628650" lvl="1" indent="-171450">
              <a:spcBef>
                <a:spcPts val="550"/>
              </a:spcBef>
              <a:buFont typeface="Arial"/>
              <a:buChar char="•"/>
            </a:pPr>
            <a:r>
              <a:rPr lang="it-IT"/>
              <a:t>di tipo amministrativo/gestionale</a:t>
            </a:r>
            <a:endParaRPr lang="en-US"/>
          </a:p>
          <a:p>
            <a:pPr marL="1085850" lvl="2" indent="-171450">
              <a:spcBef>
                <a:spcPts val="500"/>
              </a:spcBef>
              <a:buFont typeface="Arial"/>
              <a:buChar char="•"/>
            </a:pPr>
            <a:r>
              <a:rPr lang="it-IT"/>
              <a:t>Associazione, </a:t>
            </a:r>
            <a:r>
              <a:rPr lang="it-IT" err="1"/>
              <a:t>Recruiting</a:t>
            </a:r>
            <a:r>
              <a:rPr lang="it-IT"/>
              <a:t>, ecc. ecc.</a:t>
            </a:r>
            <a:endParaRPr lang="en-US"/>
          </a:p>
          <a:p>
            <a:pPr marL="628650" lvl="1" indent="-171450">
              <a:spcBef>
                <a:spcPts val="550"/>
              </a:spcBef>
              <a:buFont typeface="Arial"/>
              <a:buChar char="•"/>
            </a:pPr>
            <a:r>
              <a:rPr lang="it-IT"/>
              <a:t>di tipo «fisico» </a:t>
            </a:r>
            <a:endParaRPr lang="en-US"/>
          </a:p>
          <a:p>
            <a:pPr marL="1085850" lvl="2" indent="-171450">
              <a:spcBef>
                <a:spcPts val="500"/>
              </a:spcBef>
              <a:buFont typeface="Arial"/>
              <a:buChar char="•"/>
            </a:pPr>
            <a:r>
              <a:rPr lang="it-IT"/>
              <a:t>Accesso al territorio, a risorse ICT, ecc. ecc.</a:t>
            </a:r>
            <a:endParaRPr lang="en-US"/>
          </a:p>
          <a:p>
            <a:pPr marL="171450" indent="-171450">
              <a:spcBef>
                <a:spcPts val="700"/>
              </a:spcBef>
              <a:buFont typeface="Arial"/>
              <a:buChar char="•"/>
            </a:pPr>
            <a:r>
              <a:rPr lang="it-IT"/>
              <a:t>In funzione del tipo di risorsa, può essere necessario</a:t>
            </a:r>
            <a:endParaRPr lang="en-US"/>
          </a:p>
          <a:p>
            <a:pPr marL="628650" lvl="1" indent="-171450">
              <a:spcBef>
                <a:spcPts val="550"/>
              </a:spcBef>
              <a:buFont typeface="Arial"/>
              <a:buChar char="•"/>
            </a:pPr>
            <a:r>
              <a:rPr lang="it-IT"/>
              <a:t>Opportuno livello di confidenza (</a:t>
            </a:r>
            <a:r>
              <a:rPr lang="it-IT" err="1"/>
              <a:t>LoA</a:t>
            </a:r>
            <a:r>
              <a:rPr lang="it-IT"/>
              <a:t>) della Identità Digitale</a:t>
            </a:r>
            <a:endParaRPr lang="en-US"/>
          </a:p>
          <a:p>
            <a:pPr marL="628650" lvl="1" indent="-171450">
              <a:spcBef>
                <a:spcPts val="550"/>
              </a:spcBef>
              <a:buFont typeface="Arial"/>
              <a:buChar char="•"/>
            </a:pPr>
            <a:r>
              <a:rPr lang="it-IT"/>
              <a:t>Opportune autorizzazioni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Il </a:t>
            </a:r>
            <a:r>
              <a:rPr lang="en-US" err="1">
                <a:cs typeface="Calibri"/>
              </a:rPr>
              <a:t>worflow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della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richiesta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qualora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l'identità</a:t>
            </a:r>
            <a:r>
              <a:rPr lang="en-US">
                <a:cs typeface="Calibri"/>
              </a:rPr>
              <a:t> non </a:t>
            </a:r>
            <a:r>
              <a:rPr lang="en-US" err="1">
                <a:cs typeface="Calibri"/>
              </a:rPr>
              <a:t>abbia</a:t>
            </a:r>
            <a:r>
              <a:rPr lang="en-US">
                <a:cs typeface="Calibri"/>
              </a:rPr>
              <a:t> un </a:t>
            </a:r>
            <a:r>
              <a:rPr lang="en-US" err="1">
                <a:cs typeface="Calibri"/>
              </a:rPr>
              <a:t>LoA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necessario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integrerà</a:t>
            </a:r>
            <a:r>
              <a:rPr lang="en-US">
                <a:cs typeface="Calibri"/>
              </a:rPr>
              <a:t> la </a:t>
            </a:r>
            <a:r>
              <a:rPr lang="en-US" err="1">
                <a:cs typeface="Calibri"/>
              </a:rPr>
              <a:t>procedura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verifica</a:t>
            </a:r>
            <a:endParaRPr lang="it-IT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0C34-4702-4635-B522-43F11C92B29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46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Adesso vediamo come abbiamo implementto le nuove applicazioni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Dovendo sviluppare applicazioni nuove ci siamo documentati e valutando le nostre esigenze abbiamo scelto lo sviluppo di applicazioni in ambiente con microservizi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0C34-4702-4635-B522-43F11C92B29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86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JWT</a:t>
            </a:r>
            <a:endParaRPr lang="en-US"/>
          </a:p>
          <a:p>
            <a:pPr marL="171450" indent="-171450">
              <a:spcBef>
                <a:spcPts val="700"/>
              </a:spcBef>
              <a:buFont typeface="Arial"/>
              <a:buChar char="•"/>
            </a:pPr>
            <a:r>
              <a:rPr lang="it-IT"/>
              <a:t>Trasporta informazioni che possono essere verificate attraverso firma digitale</a:t>
            </a:r>
            <a:endParaRPr lang="en-US"/>
          </a:p>
          <a:p>
            <a:pPr marL="171450" indent="-171450">
              <a:spcBef>
                <a:spcPts val="700"/>
              </a:spcBef>
              <a:buFont typeface="Arial"/>
              <a:buChar char="•"/>
            </a:pPr>
            <a:r>
              <a:rPr lang="it-IT"/>
              <a:t>Self-</a:t>
            </a:r>
            <a:r>
              <a:rPr lang="it-IT" err="1"/>
              <a:t>contained</a:t>
            </a:r>
            <a:r>
              <a:rPr lang="it-IT"/>
              <a:t>: i </a:t>
            </a:r>
            <a:r>
              <a:rPr lang="it-IT" err="1"/>
              <a:t>microservizi</a:t>
            </a:r>
            <a:r>
              <a:rPr lang="it-IT"/>
              <a:t> possono fidarsi delle informazioni contenute nel JWT senza necessità di salvarle in una sessione</a:t>
            </a:r>
            <a:endParaRPr lang="en-US"/>
          </a:p>
          <a:p>
            <a:pPr marL="171450" indent="-171450">
              <a:spcBef>
                <a:spcPts val="700"/>
              </a:spcBef>
              <a:buFont typeface="Arial"/>
              <a:buChar char="•"/>
            </a:pPr>
            <a:r>
              <a:rPr lang="it-IT"/>
              <a:t>Non avendo necessità di mantenere una sessione (</a:t>
            </a:r>
            <a:r>
              <a:rPr lang="it-IT" err="1"/>
              <a:t>stateless</a:t>
            </a:r>
            <a:r>
              <a:rPr lang="it-IT"/>
              <a:t>) il sistema può scalare più facilmente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0C34-4702-4635-B522-43F11C92B29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666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Giacomo</a:t>
            </a:r>
            <a:endParaRPr lang="it-IT" dirty="0"/>
          </a:p>
          <a:p>
            <a:r>
              <a:rPr lang="en-US" dirty="0"/>
              <a:t>Leopardi</a:t>
            </a:r>
            <a:endParaRPr lang="it-IT" dirty="0"/>
          </a:p>
          <a:p>
            <a:r>
              <a:rPr lang="en-US" dirty="0"/>
              <a:t>LPRGCM78H29H211Y</a:t>
            </a:r>
            <a:endParaRPr lang="it-IT" dirty="0"/>
          </a:p>
          <a:p>
            <a:r>
              <a:rPr lang="en-US" dirty="0"/>
              <a:t>1978-06-29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0C34-4702-4635-B522-43F11C92B2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8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10C34-4702-4635-B522-43F11C92B29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55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rgbClr val="4196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rgbClr val="4196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rgbClr val="002A48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solidFill>
            <a:srgbClr val="002A48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solidFill>
            <a:srgbClr val="4196B4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it-IT"/>
              <a:t>WS CCR – La Biodola 03/06/2019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CCDD3-3303-4127-ACC9-3924F9A2012A}" type="slidenum">
              <a:rPr lang="it-IT" smtClean="0"/>
              <a:t>‹#›</a:t>
            </a:fld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3B4E05-6A11-3943-B31D-57EFF7188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347" y="1401205"/>
            <a:ext cx="5605670" cy="2533763"/>
          </a:xfrm>
          <a:prstGeom prst="rect">
            <a:avLst/>
          </a:prstGeom>
        </p:spPr>
      </p:pic>
      <p:pic>
        <p:nvPicPr>
          <p:cNvPr id="13" name="Picture 48">
            <a:extLst>
              <a:ext uri="{FF2B5EF4-FFF2-40B4-BE49-F238E27FC236}">
                <a16:creationId xmlns:a16="http://schemas.microsoft.com/office/drawing/2014/main" id="{F061E3CC-3E8C-4D4C-872E-CACE664FEE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" y="202939"/>
            <a:ext cx="1470992" cy="9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05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                  Michele Tota - AAI-WG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CDD3-3303-4127-ACC9-3924F9A2012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55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14" y="228600"/>
            <a:ext cx="9170149" cy="990600"/>
          </a:xfrm>
        </p:spPr>
        <p:txBody>
          <a:bodyPr/>
          <a:lstStyle>
            <a:lvl1pPr algn="r"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1200" y="6430769"/>
            <a:ext cx="7333775" cy="365125"/>
          </a:xfrm>
        </p:spPr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8CCDD3-3303-4127-ACC9-3924F9A2012A}" type="slidenum">
              <a:rPr lang="it-IT" smtClean="0"/>
              <a:t>‹#›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2pPr marL="640080" indent="-274320">
              <a:buClr>
                <a:srgbClr val="002A48"/>
              </a:buClr>
              <a:buFont typeface="Wingdings 2" pitchFamily="2" charset="2"/>
              <a:buChar char=""/>
              <a:defRPr/>
            </a:lvl2pPr>
            <a:lvl4pPr>
              <a:buClr>
                <a:srgbClr val="4196B4"/>
              </a:buClr>
              <a:defRPr/>
            </a:lvl4pPr>
          </a:lstStyle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260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rgbClr val="4196B4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rgbClr val="4196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rgbClr val="002A4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solidFill>
            <a:srgbClr val="002A48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8CCDD3-3303-4127-ACC9-3924F9A2012A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                  Michele Tota - AAI-WG</a:t>
            </a:r>
          </a:p>
        </p:txBody>
      </p:sp>
      <p:pic>
        <p:nvPicPr>
          <p:cNvPr id="15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97170"/>
            <a:ext cx="816864" cy="39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706D1F-4791-F942-B10A-D54F7812EB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46" y="236524"/>
            <a:ext cx="2009493" cy="9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8CCDD3-3303-4127-ACC9-3924F9A2012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/>
              <a:t>Registrazione Identità Digitali                                                               Michele Tota - AAI-WG</a:t>
            </a:r>
          </a:p>
        </p:txBody>
      </p:sp>
    </p:spTree>
    <p:extLst>
      <p:ext uri="{BB962C8B-B14F-4D97-AF65-F5344CB8AC3E}">
        <p14:creationId xmlns:p14="http://schemas.microsoft.com/office/powerpoint/2010/main" val="107314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410" y="273050"/>
            <a:ext cx="9090989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8CCDD3-3303-4127-ACC9-3924F9A2012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/>
              <a:t>Registrazione Identità Digitali                                                               Michele Tota - AAI-WG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rgbClr val="4196B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rgbClr val="002A48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507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8CCDD3-3303-4127-ACC9-3924F9A2012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970844" y="6430769"/>
            <a:ext cx="7074131" cy="365125"/>
          </a:xfrm>
        </p:spPr>
        <p:txBody>
          <a:bodyPr rtlCol="0"/>
          <a:lstStyle/>
          <a:p>
            <a:r>
              <a:rPr lang="it-IT"/>
              <a:t>Registrazione Identità Digitali                                                               Michele Tota - AAI-WG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5"/>
          </p:nvPr>
        </p:nvSpPr>
        <p:spPr>
          <a:xfrm>
            <a:off x="8132064" y="6430769"/>
            <a:ext cx="3556000" cy="365125"/>
          </a:xfrm>
        </p:spPr>
        <p:txBody>
          <a:bodyPr rtlCol="0"/>
          <a:lstStyle/>
          <a:p>
            <a:r>
              <a:rPr lang="it-IT"/>
              <a:t>WS CCR – La Biodola 03/06/2019</a:t>
            </a:r>
          </a:p>
        </p:txBody>
      </p:sp>
    </p:spTree>
    <p:extLst>
      <p:ext uri="{BB962C8B-B14F-4D97-AF65-F5344CB8AC3E}">
        <p14:creationId xmlns:p14="http://schemas.microsoft.com/office/powerpoint/2010/main" val="906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                  Michele Tota - AAI-WG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0800" y="6414893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CCDD3-3303-4127-ACC9-3924F9A2012A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Picture 48">
            <a:extLst>
              <a:ext uri="{FF2B5EF4-FFF2-40B4-BE49-F238E27FC236}">
                <a16:creationId xmlns:a16="http://schemas.microsoft.com/office/drawing/2014/main" id="{D4E30192-B6F6-8440-9177-213ED5C458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397169"/>
            <a:ext cx="612648" cy="39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9336B-2A37-7044-96C8-C7333B5B2C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005760" y="1262269"/>
            <a:ext cx="8267949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8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410" y="273050"/>
            <a:ext cx="9090989" cy="869950"/>
          </a:xfrm>
        </p:spPr>
        <p:txBody>
          <a:bodyPr anchor="ctr"/>
          <a:lstStyle>
            <a:lvl1pPr algn="r">
              <a:buNone/>
              <a:defRPr sz="4400" b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                  Michele Tota - AAI-WG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8CCDD3-3303-4127-ACC9-3924F9A2012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solidFill>
            <a:srgbClr val="4196B4"/>
          </a:solidFill>
          <a:ln w="50800" cap="sq" cmpd="dbl" algn="ctr">
            <a:solidFill>
              <a:srgbClr val="002A48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it-IT"/>
              <a:t>Modifica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24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Modifica gli stili del testo dello schema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rgbClr val="4196B4"/>
          </a:solidFill>
          <a:ln w="50800" cap="rnd" cmpd="dbl" algn="ctr">
            <a:solidFill>
              <a:srgbClr val="002A48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rgbClr val="002A48"/>
          </a:solidFill>
          <a:ln w="50800" cap="rnd" cmpd="dbl" algn="ctr">
            <a:solidFill>
              <a:srgbClr val="4196B4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430963"/>
            <a:ext cx="3556000" cy="365125"/>
          </a:xfrm>
        </p:spPr>
        <p:txBody>
          <a:bodyPr rtlCol="0"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8CCDD3-3303-4127-ACC9-3924F9A2012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430963"/>
            <a:ext cx="6096000" cy="365125"/>
          </a:xfrm>
        </p:spPr>
        <p:txBody>
          <a:bodyPr rtlCol="0"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pic>
        <p:nvPicPr>
          <p:cNvPr id="16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97170"/>
            <a:ext cx="816864" cy="39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22AE5C-D8C9-7746-995F-5E83A20C8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46" y="3605382"/>
            <a:ext cx="2009493" cy="9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464903" y="228600"/>
            <a:ext cx="9219095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noProof="0"/>
              <a:t>Fare clic per modificare lo stile del titolo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32064" y="6430769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/>
              <a:t>WS CCR – La Biodola 03/06/2019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0844" y="6430769"/>
            <a:ext cx="707413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/>
              <a:t>Registrazione Identità Digitali                                                               Michele Tota - AAI-WG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rgbClr val="4196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rgbClr val="002A4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8CCDD3-3303-4127-ACC9-3924F9A2012A}" type="slidenum">
              <a:rPr lang="it-IT" smtClean="0"/>
              <a:t>‹#›</a:t>
            </a:fld>
            <a:endParaRPr lang="it-IT"/>
          </a:p>
        </p:txBody>
      </p:sp>
      <p:pic>
        <p:nvPicPr>
          <p:cNvPr id="12" name="Picture 48">
            <a:extLst>
              <a:ext uri="{FF2B5EF4-FFF2-40B4-BE49-F238E27FC236}">
                <a16:creationId xmlns:a16="http://schemas.microsoft.com/office/drawing/2014/main" id="{F01033E1-DF40-674B-A9C5-331D183718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6397169"/>
            <a:ext cx="612648" cy="39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486FCB-3842-E548-8991-4628CB32BDF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146" y="236524"/>
            <a:ext cx="2009493" cy="9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7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r" rtl="0" eaLnBrk="1" latinLnBrk="0" hangingPunct="1">
        <a:spcBef>
          <a:spcPct val="0"/>
        </a:spcBef>
        <a:buNone/>
        <a:defRPr kumimoji="0" sz="4400" kern="1200">
          <a:solidFill>
            <a:srgbClr val="4196B4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i.app-dev.infn.it/swagger-ui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pp-dev.infn.i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standard/45138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rec/T-REC-X.1254-201209-I/e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F8C5-BAC2-9C4D-A74D-A5712A565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65" y="4038600"/>
            <a:ext cx="8338736" cy="1828800"/>
          </a:xfrm>
        </p:spPr>
        <p:txBody>
          <a:bodyPr>
            <a:normAutofit/>
          </a:bodyPr>
          <a:lstStyle/>
          <a:p>
            <a:r>
              <a:rPr lang="it-IT"/>
              <a:t>Registrazione Identità Digitali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FF67-111D-A645-B1F5-3F23374D1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Michele Tota, Marco Esposito – AAI-WG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A38B2-45BE-414C-B16A-2F820723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</p:spTree>
    <p:extLst>
      <p:ext uri="{BB962C8B-B14F-4D97-AF65-F5344CB8AC3E}">
        <p14:creationId xmlns:p14="http://schemas.microsoft.com/office/powerpoint/2010/main" val="172478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59075" y="3013502"/>
            <a:ext cx="667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/>
              <a:t>Cosa abbiamo fatto</a:t>
            </a:r>
          </a:p>
        </p:txBody>
      </p:sp>
    </p:spTree>
    <p:extLst>
      <p:ext uri="{BB962C8B-B14F-4D97-AF65-F5344CB8AC3E}">
        <p14:creationId xmlns:p14="http://schemas.microsoft.com/office/powerpoint/2010/main" val="84029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 sviluppare i nuovi servizi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10000"/>
          </a:bodyPr>
          <a:lstStyle/>
          <a:p>
            <a:r>
              <a:rPr lang="it-IT"/>
              <a:t>Architettura con microservizi</a:t>
            </a:r>
          </a:p>
          <a:p>
            <a:pPr lvl="1"/>
            <a:r>
              <a:rPr lang="it-IT"/>
              <a:t>Interoperabilità</a:t>
            </a:r>
          </a:p>
          <a:p>
            <a:pPr lvl="1"/>
            <a:r>
              <a:rPr lang="it-IT"/>
              <a:t>Integrazione continua</a:t>
            </a:r>
          </a:p>
          <a:p>
            <a:pPr lvl="1"/>
            <a:r>
              <a:rPr lang="it-IT"/>
              <a:t>Scalabilità</a:t>
            </a:r>
          </a:p>
          <a:p>
            <a:pPr lvl="1"/>
            <a:r>
              <a:rPr lang="it-IT">
                <a:ea typeface="+mn-lt"/>
                <a:cs typeface="+mn-lt"/>
              </a:rPr>
              <a:t>Riusabilità</a:t>
            </a:r>
          </a:p>
          <a:p>
            <a:pPr lvl="1"/>
            <a:endParaRPr lang="it-IT">
              <a:ea typeface="+mn-lt"/>
              <a:cs typeface="+mn-lt"/>
            </a:endParaRPr>
          </a:p>
          <a:p>
            <a:r>
              <a:rPr lang="it-IT">
                <a:ea typeface="+mn-lt"/>
                <a:cs typeface="+mn-lt"/>
              </a:rPr>
              <a:t>API REST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it-IT">
                <a:ea typeface="+mn-lt"/>
                <a:cs typeface="+mn-lt"/>
              </a:rPr>
              <a:t>JWT (JSON Web </a:t>
            </a:r>
            <a:r>
              <a:rPr lang="it-IT" err="1">
                <a:ea typeface="+mn-lt"/>
                <a:cs typeface="+mn-lt"/>
              </a:rPr>
              <a:t>Token</a:t>
            </a:r>
            <a:r>
              <a:rPr lang="it-IT">
                <a:ea typeface="+mn-lt"/>
                <a:cs typeface="+mn-lt"/>
              </a:rPr>
              <a:t>)</a:t>
            </a:r>
          </a:p>
          <a:p>
            <a:pPr lvl="2"/>
            <a:r>
              <a:rPr lang="it-IT">
                <a:ea typeface="+mn-lt"/>
                <a:cs typeface="+mn-lt"/>
              </a:rPr>
              <a:t>Autenticazione per API e non per sessione 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it-IT">
                <a:ea typeface="+mn-lt"/>
                <a:cs typeface="+mn-lt"/>
              </a:rPr>
              <a:t>SSO e contesto di autorizzazione condiviso tra microservizi</a:t>
            </a:r>
            <a:endParaRPr lang="it-IT"/>
          </a:p>
          <a:p>
            <a:pPr lvl="3"/>
            <a:r>
              <a:rPr lang="it-IT">
                <a:ea typeface="+mn-lt"/>
                <a:cs typeface="+mn-lt"/>
              </a:rPr>
              <a:t>Informazioni di autorizzazione nel </a:t>
            </a:r>
            <a:r>
              <a:rPr lang="it-IT" err="1">
                <a:ea typeface="+mn-lt"/>
                <a:cs typeface="+mn-lt"/>
              </a:rPr>
              <a:t>token</a:t>
            </a:r>
            <a:endParaRPr lang="it-IT">
              <a:ea typeface="+mn-lt"/>
              <a:cs typeface="+mn-lt"/>
            </a:endParaRPr>
          </a:p>
          <a:p>
            <a:pPr marL="365760" lvl="1" indent="0">
              <a:buNone/>
            </a:pPr>
            <a:endParaRPr lang="it-IT" i="1">
              <a:ea typeface="+mn-lt"/>
              <a:cs typeface="+mn-lt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6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 sviluppare i nuovi servizi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OKD (OpenShift versione free)</a:t>
            </a:r>
            <a:endParaRPr lang="it-IT"/>
          </a:p>
          <a:p>
            <a:endParaRPr lang="it-IT"/>
          </a:p>
          <a:p>
            <a:r>
              <a:rPr lang="it-IT"/>
              <a:t>OpenID Connect (protocollo per autenticazione e autorizzazione che fornisce </a:t>
            </a:r>
            <a:r>
              <a:rPr lang="it-IT" err="1"/>
              <a:t>token</a:t>
            </a:r>
            <a:r>
              <a:rPr lang="it-IT"/>
              <a:t> JWT)</a:t>
            </a:r>
          </a:p>
          <a:p>
            <a:endParaRPr lang="it-IT"/>
          </a:p>
          <a:p>
            <a:r>
              <a:rPr lang="it-IT" err="1"/>
              <a:t>Keycloak</a:t>
            </a:r>
            <a:r>
              <a:rPr lang="it-IT"/>
              <a:t> (</a:t>
            </a:r>
            <a:r>
              <a:rPr lang="it-IT" err="1"/>
              <a:t>microservizio</a:t>
            </a:r>
            <a:r>
              <a:rPr lang="it-IT"/>
              <a:t> in OKD)</a:t>
            </a:r>
          </a:p>
          <a:p>
            <a:pPr lvl="1"/>
            <a:r>
              <a:rPr lang="it-IT">
                <a:ea typeface="+mn-lt"/>
                <a:cs typeface="+mn-lt"/>
              </a:rPr>
              <a:t>SAML to OIDC Identity Broker</a:t>
            </a:r>
            <a:endParaRPr lang="it-IT"/>
          </a:p>
          <a:p>
            <a:pPr lvl="1"/>
            <a:endParaRPr lang="it-IT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Microservizi in uso per la RID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476428" y="1975395"/>
            <a:ext cx="1063499" cy="1063499"/>
          </a:xfrm>
          <a:prstGeom prst="ellipse">
            <a:avLst/>
          </a:prstGeom>
          <a:ln>
            <a:solidFill>
              <a:srgbClr val="4196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252582" y="1986663"/>
            <a:ext cx="1063499" cy="1063499"/>
          </a:xfrm>
          <a:prstGeom prst="ellipse">
            <a:avLst/>
          </a:prstGeom>
          <a:ln>
            <a:solidFill>
              <a:srgbClr val="4196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it-IT" sz="1200" b="1">
                <a:latin typeface="Myriad Pro Cond" panose="020B0506030403020204" pitchFamily="34" charset="0"/>
              </a:rPr>
              <a:t>API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 panose="020B0506030403020204" pitchFamily="34" charset="0"/>
              </a:rPr>
              <a:t>GATEWAY</a:t>
            </a:r>
          </a:p>
        </p:txBody>
      </p:sp>
      <p:sp>
        <p:nvSpPr>
          <p:cNvPr id="19" name="Segnaposto data 2"/>
          <p:cNvSpPr>
            <a:spLocks noGrp="1"/>
          </p:cNvSpPr>
          <p:nvPr>
            <p:ph type="dt" sz="half" idx="10"/>
          </p:nvPr>
        </p:nvSpPr>
        <p:spPr>
          <a:xfrm>
            <a:off x="8132064" y="6430769"/>
            <a:ext cx="3556000" cy="365125"/>
          </a:xfrm>
        </p:spPr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2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11200" y="6430769"/>
            <a:ext cx="7333775" cy="365125"/>
          </a:xfrm>
        </p:spPr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grpSp>
        <p:nvGrpSpPr>
          <p:cNvPr id="53" name="Gruppo 52"/>
          <p:cNvGrpSpPr/>
          <p:nvPr/>
        </p:nvGrpSpPr>
        <p:grpSpPr>
          <a:xfrm>
            <a:off x="6171333" y="1746273"/>
            <a:ext cx="1317998" cy="1333669"/>
            <a:chOff x="3829898" y="2986574"/>
            <a:chExt cx="1317998" cy="1333669"/>
          </a:xfrm>
        </p:grpSpPr>
        <p:cxnSp>
          <p:nvCxnSpPr>
            <p:cNvPr id="54" name="Connettore diritto 53"/>
            <p:cNvCxnSpPr>
              <a:stCxn id="58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/>
            <p:cNvCxnSpPr>
              <a:stCxn id="58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mbo 57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4141725" y="4764639"/>
            <a:ext cx="1317998" cy="1333669"/>
            <a:chOff x="3829898" y="2986574"/>
            <a:chExt cx="1317998" cy="1333669"/>
          </a:xfrm>
        </p:grpSpPr>
        <p:cxnSp>
          <p:nvCxnSpPr>
            <p:cNvPr id="66" name="Connettore diritto 65"/>
            <p:cNvCxnSpPr>
              <a:stCxn id="70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/>
            <p:cNvCxnSpPr>
              <a:stCxn id="70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mbo 69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1" name="Gruppo 70"/>
          <p:cNvGrpSpPr/>
          <p:nvPr/>
        </p:nvGrpSpPr>
        <p:grpSpPr>
          <a:xfrm>
            <a:off x="6164280" y="4755585"/>
            <a:ext cx="1317998" cy="1333669"/>
            <a:chOff x="3829898" y="2986574"/>
            <a:chExt cx="1317998" cy="1333669"/>
          </a:xfrm>
        </p:grpSpPr>
        <p:cxnSp>
          <p:nvCxnSpPr>
            <p:cNvPr id="72" name="Connettore diritto 71"/>
            <p:cNvCxnSpPr>
              <a:stCxn id="76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/>
            <p:cNvCxnSpPr>
              <a:stCxn id="76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mbo 75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1" name="CasellaDiTesto 80"/>
          <p:cNvSpPr txBox="1"/>
          <p:nvPr/>
        </p:nvSpPr>
        <p:spPr>
          <a:xfrm>
            <a:off x="2189932" y="5452566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ACCOUNT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4016383" y="5451608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IDENTITY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6045110" y="5451608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MAIL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6045991" y="2430933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SIGN-UP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GUI</a:t>
            </a:r>
            <a:endParaRPr lang="it-IT"/>
          </a:p>
        </p:txBody>
      </p:sp>
      <p:cxnSp>
        <p:nvCxnSpPr>
          <p:cNvPr id="91" name="Connettore 2 90"/>
          <p:cNvCxnSpPr>
            <a:stCxn id="8" idx="6"/>
            <a:endCxn id="9" idx="2"/>
          </p:cNvCxnSpPr>
          <p:nvPr/>
        </p:nvCxnSpPr>
        <p:spPr>
          <a:xfrm>
            <a:off x="2539927" y="2507145"/>
            <a:ext cx="1712655" cy="11268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/>
          <p:cNvCxnSpPr>
            <a:cxnSpLocks/>
            <a:stCxn id="9" idx="4"/>
            <a:endCxn id="70" idx="0"/>
          </p:cNvCxnSpPr>
          <p:nvPr/>
        </p:nvCxnSpPr>
        <p:spPr>
          <a:xfrm>
            <a:off x="4784332" y="3050162"/>
            <a:ext cx="13102" cy="1714477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4 108"/>
          <p:cNvCxnSpPr/>
          <p:nvPr/>
        </p:nvCxnSpPr>
        <p:spPr>
          <a:xfrm rot="5400000" flipH="1" flipV="1">
            <a:off x="4898092" y="4183013"/>
            <a:ext cx="958" cy="3855178"/>
          </a:xfrm>
          <a:prstGeom prst="bentConnector3">
            <a:avLst>
              <a:gd name="adj1" fmla="val -35793319"/>
            </a:avLst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/>
          <p:cNvCxnSpPr>
            <a:stCxn id="119" idx="1"/>
          </p:cNvCxnSpPr>
          <p:nvPr/>
        </p:nvCxnSpPr>
        <p:spPr>
          <a:xfrm>
            <a:off x="8982594" y="2067796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/>
          <p:cNvCxnSpPr>
            <a:stCxn id="119" idx="3"/>
          </p:cNvCxnSpPr>
          <p:nvPr/>
        </p:nvCxnSpPr>
        <p:spPr>
          <a:xfrm>
            <a:off x="10294011" y="2067796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/>
          <p:cNvCxnSpPr/>
          <p:nvPr/>
        </p:nvCxnSpPr>
        <p:spPr>
          <a:xfrm>
            <a:off x="8985963" y="2734705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/>
          <p:cNvCxnSpPr/>
          <p:nvPr/>
        </p:nvCxnSpPr>
        <p:spPr>
          <a:xfrm flipV="1">
            <a:off x="9638304" y="2743106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mbo 118"/>
          <p:cNvSpPr/>
          <p:nvPr/>
        </p:nvSpPr>
        <p:spPr>
          <a:xfrm>
            <a:off x="8982594" y="1747390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CasellaDiTesto 119"/>
          <p:cNvSpPr txBox="1"/>
          <p:nvPr/>
        </p:nvSpPr>
        <p:spPr>
          <a:xfrm>
            <a:off x="8857252" y="2412035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KEYCLOAK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22" name="Connettore diritto 121"/>
          <p:cNvCxnSpPr>
            <a:stCxn id="126" idx="1"/>
          </p:cNvCxnSpPr>
          <p:nvPr/>
        </p:nvCxnSpPr>
        <p:spPr>
          <a:xfrm>
            <a:off x="8989332" y="3586732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/>
          <p:cNvCxnSpPr>
            <a:stCxn id="126" idx="3"/>
          </p:cNvCxnSpPr>
          <p:nvPr/>
        </p:nvCxnSpPr>
        <p:spPr>
          <a:xfrm>
            <a:off x="10300749" y="3586732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/>
          <p:cNvCxnSpPr/>
          <p:nvPr/>
        </p:nvCxnSpPr>
        <p:spPr>
          <a:xfrm>
            <a:off x="8992701" y="4253641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/>
          <p:cNvCxnSpPr/>
          <p:nvPr/>
        </p:nvCxnSpPr>
        <p:spPr>
          <a:xfrm flipV="1">
            <a:off x="9645042" y="4262042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mbo 125"/>
          <p:cNvSpPr/>
          <p:nvPr/>
        </p:nvSpPr>
        <p:spPr>
          <a:xfrm>
            <a:off x="8989332" y="3266326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CasellaDiTesto 126"/>
          <p:cNvSpPr txBox="1"/>
          <p:nvPr/>
        </p:nvSpPr>
        <p:spPr>
          <a:xfrm>
            <a:off x="8863990" y="3930971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MONGODB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29" name="Connettore diritto 128"/>
          <p:cNvCxnSpPr>
            <a:stCxn id="133" idx="1"/>
          </p:cNvCxnSpPr>
          <p:nvPr/>
        </p:nvCxnSpPr>
        <p:spPr>
          <a:xfrm>
            <a:off x="8989332" y="5085720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/>
          <p:cNvCxnSpPr>
            <a:stCxn id="133" idx="3"/>
          </p:cNvCxnSpPr>
          <p:nvPr/>
        </p:nvCxnSpPr>
        <p:spPr>
          <a:xfrm>
            <a:off x="10300749" y="5085720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/>
          <p:cNvCxnSpPr/>
          <p:nvPr/>
        </p:nvCxnSpPr>
        <p:spPr>
          <a:xfrm>
            <a:off x="8992701" y="5752629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/>
          <p:cNvCxnSpPr/>
          <p:nvPr/>
        </p:nvCxnSpPr>
        <p:spPr>
          <a:xfrm flipV="1">
            <a:off x="9645042" y="5761030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ombo 132"/>
          <p:cNvSpPr/>
          <p:nvPr/>
        </p:nvSpPr>
        <p:spPr>
          <a:xfrm>
            <a:off x="8989332" y="4765314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CasellaDiTesto 133"/>
          <p:cNvSpPr txBox="1"/>
          <p:nvPr/>
        </p:nvSpPr>
        <p:spPr>
          <a:xfrm>
            <a:off x="8863990" y="5429959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HAZELCAST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45" name="Connettore 4 144"/>
          <p:cNvCxnSpPr/>
          <p:nvPr/>
        </p:nvCxnSpPr>
        <p:spPr>
          <a:xfrm rot="16200000" flipH="1">
            <a:off x="5799275" y="5076942"/>
            <a:ext cx="12700" cy="2028727"/>
          </a:xfrm>
          <a:prstGeom prst="bentConnector3">
            <a:avLst>
              <a:gd name="adj1" fmla="val 1800000"/>
            </a:avLst>
          </a:prstGeom>
          <a:ln>
            <a:solidFill>
              <a:srgbClr val="419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>
            <a:cxnSpLocks/>
            <a:stCxn id="9" idx="3"/>
          </p:cNvCxnSpPr>
          <p:nvPr/>
        </p:nvCxnSpPr>
        <p:spPr>
          <a:xfrm flipH="1">
            <a:off x="3192268" y="2894416"/>
            <a:ext cx="1216060" cy="2006552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/>
          <p:cNvCxnSpPr>
            <a:stCxn id="9" idx="6"/>
          </p:cNvCxnSpPr>
          <p:nvPr/>
        </p:nvCxnSpPr>
        <p:spPr>
          <a:xfrm>
            <a:off x="5316081" y="2518413"/>
            <a:ext cx="848199" cy="7488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/>
          <p:nvPr/>
        </p:nvGrpSpPr>
        <p:grpSpPr>
          <a:xfrm>
            <a:off x="6056082" y="3191826"/>
            <a:ext cx="1562100" cy="1447790"/>
            <a:chOff x="475440" y="3390396"/>
            <a:chExt cx="1562100" cy="1447790"/>
          </a:xfrm>
        </p:grpSpPr>
        <p:sp>
          <p:nvSpPr>
            <p:cNvPr id="77" name="Rettangolo 76"/>
            <p:cNvSpPr/>
            <p:nvPr/>
          </p:nvSpPr>
          <p:spPr>
            <a:xfrm>
              <a:off x="532597" y="3390396"/>
              <a:ext cx="1447790" cy="14477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8" name="Gruppo 77"/>
            <p:cNvGrpSpPr/>
            <p:nvPr/>
          </p:nvGrpSpPr>
          <p:grpSpPr>
            <a:xfrm>
              <a:off x="475440" y="3460781"/>
              <a:ext cx="1562100" cy="1333669"/>
              <a:chOff x="6038938" y="1704423"/>
              <a:chExt cx="1562100" cy="1333669"/>
            </a:xfrm>
          </p:grpSpPr>
          <p:grpSp>
            <p:nvGrpSpPr>
              <p:cNvPr id="79" name="Gruppo 78"/>
              <p:cNvGrpSpPr/>
              <p:nvPr/>
            </p:nvGrpSpPr>
            <p:grpSpPr>
              <a:xfrm>
                <a:off x="6164280" y="1704423"/>
                <a:ext cx="1317998" cy="1333669"/>
                <a:chOff x="3829898" y="2986574"/>
                <a:chExt cx="1317998" cy="1333669"/>
              </a:xfrm>
            </p:grpSpPr>
            <p:cxnSp>
              <p:nvCxnSpPr>
                <p:cNvPr id="88" name="Connettore diritto 87"/>
                <p:cNvCxnSpPr>
                  <a:stCxn id="94" idx="1"/>
                </p:cNvCxnSpPr>
                <p:nvPr/>
              </p:nvCxnSpPr>
              <p:spPr>
                <a:xfrm>
                  <a:off x="3829898" y="3306980"/>
                  <a:ext cx="6738" cy="675459"/>
                </a:xfrm>
                <a:prstGeom prst="line">
                  <a:avLst/>
                </a:prstGeom>
                <a:ln>
                  <a:solidFill>
                    <a:srgbClr val="4196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ttore diritto 88"/>
                <p:cNvCxnSpPr>
                  <a:stCxn id="94" idx="3"/>
                </p:cNvCxnSpPr>
                <p:nvPr/>
              </p:nvCxnSpPr>
              <p:spPr>
                <a:xfrm>
                  <a:off x="5141315" y="3306980"/>
                  <a:ext cx="2352" cy="679316"/>
                </a:xfrm>
                <a:prstGeom prst="line">
                  <a:avLst/>
                </a:prstGeom>
                <a:ln>
                  <a:solidFill>
                    <a:srgbClr val="4196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ttore diritto 89"/>
                <p:cNvCxnSpPr/>
                <p:nvPr/>
              </p:nvCxnSpPr>
              <p:spPr>
                <a:xfrm>
                  <a:off x="3833267" y="3973889"/>
                  <a:ext cx="652341" cy="346354"/>
                </a:xfrm>
                <a:prstGeom prst="line">
                  <a:avLst/>
                </a:prstGeom>
                <a:ln>
                  <a:solidFill>
                    <a:srgbClr val="4196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ttore diritto 92"/>
                <p:cNvCxnSpPr/>
                <p:nvPr/>
              </p:nvCxnSpPr>
              <p:spPr>
                <a:xfrm flipV="1">
                  <a:off x="4485608" y="3982290"/>
                  <a:ext cx="662288" cy="337953"/>
                </a:xfrm>
                <a:prstGeom prst="line">
                  <a:avLst/>
                </a:prstGeom>
                <a:ln>
                  <a:solidFill>
                    <a:srgbClr val="4196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Rombo 93"/>
                <p:cNvSpPr/>
                <p:nvPr/>
              </p:nvSpPr>
              <p:spPr>
                <a:xfrm>
                  <a:off x="3829898" y="2986574"/>
                  <a:ext cx="1311417" cy="640812"/>
                </a:xfrm>
                <a:prstGeom prst="diamond">
                  <a:avLst/>
                </a:prstGeom>
                <a:solidFill>
                  <a:srgbClr val="4196B4"/>
                </a:solidFill>
                <a:ln>
                  <a:solidFill>
                    <a:srgbClr val="4196B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87" name="CasellaDiTesto 86"/>
              <p:cNvSpPr txBox="1"/>
              <p:nvPr/>
            </p:nvSpPr>
            <p:spPr>
              <a:xfrm>
                <a:off x="6038938" y="2376051"/>
                <a:ext cx="1562100" cy="461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it-IT" sz="1200" b="1">
                    <a:latin typeface="Myriad Pro Cond"/>
                  </a:rPr>
                  <a:t>PORTAL</a:t>
                </a:r>
              </a:p>
              <a:p>
                <a:pPr algn="ctr"/>
                <a:r>
                  <a:rPr lang="it-IT" sz="1200" b="1">
                    <a:solidFill>
                      <a:srgbClr val="4196B4"/>
                    </a:solidFill>
                    <a:latin typeface="Myriad Pro Cond"/>
                  </a:rPr>
                  <a:t>GUI</a:t>
                </a:r>
              </a:p>
            </p:txBody>
          </p:sp>
        </p:grpSp>
      </p:grpSp>
      <p:pic>
        <p:nvPicPr>
          <p:cNvPr id="80" name="Immagin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03" y="2130350"/>
            <a:ext cx="567750" cy="567750"/>
          </a:xfrm>
          <a:prstGeom prst="rect">
            <a:avLst/>
          </a:prstGeom>
        </p:spPr>
      </p:pic>
      <p:cxnSp>
        <p:nvCxnSpPr>
          <p:cNvPr id="101" name="Connettore 2 100"/>
          <p:cNvCxnSpPr>
            <a:stCxn id="9" idx="5"/>
            <a:endCxn id="58" idx="1"/>
          </p:cNvCxnSpPr>
          <p:nvPr/>
        </p:nvCxnSpPr>
        <p:spPr>
          <a:xfrm>
            <a:off x="5160335" y="2894416"/>
            <a:ext cx="1024317" cy="670503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o 58"/>
          <p:cNvGrpSpPr/>
          <p:nvPr/>
        </p:nvGrpSpPr>
        <p:grpSpPr>
          <a:xfrm>
            <a:off x="2314886" y="4781706"/>
            <a:ext cx="1317998" cy="1333669"/>
            <a:chOff x="3829898" y="2986574"/>
            <a:chExt cx="1317998" cy="1333669"/>
          </a:xfrm>
        </p:grpSpPr>
        <p:cxnSp>
          <p:nvCxnSpPr>
            <p:cNvPr id="60" name="Connettore diritto 59"/>
            <p:cNvCxnSpPr>
              <a:stCxn id="64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/>
            <p:cNvCxnSpPr>
              <a:stCxn id="64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mbo 63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723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36914 -0.1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-7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Microservizi in uso per la richiesta di Accesso al Territorio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476428" y="1975395"/>
            <a:ext cx="1063499" cy="1063499"/>
          </a:xfrm>
          <a:prstGeom prst="ellipse">
            <a:avLst/>
          </a:prstGeom>
          <a:ln>
            <a:solidFill>
              <a:srgbClr val="4196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252582" y="1986663"/>
            <a:ext cx="1063499" cy="1063499"/>
          </a:xfrm>
          <a:prstGeom prst="ellipse">
            <a:avLst/>
          </a:prstGeom>
          <a:ln>
            <a:solidFill>
              <a:srgbClr val="4196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it-IT" sz="1200" b="1">
                <a:latin typeface="Myriad Pro Cond" panose="020B0506030403020204" pitchFamily="34" charset="0"/>
              </a:rPr>
              <a:t>API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 panose="020B0506030403020204" pitchFamily="34" charset="0"/>
              </a:rPr>
              <a:t>GATEWAY</a:t>
            </a:r>
          </a:p>
        </p:txBody>
      </p:sp>
      <p:sp>
        <p:nvSpPr>
          <p:cNvPr id="19" name="Segnaposto data 2"/>
          <p:cNvSpPr>
            <a:spLocks noGrp="1"/>
          </p:cNvSpPr>
          <p:nvPr>
            <p:ph type="dt" sz="half" idx="10"/>
          </p:nvPr>
        </p:nvSpPr>
        <p:spPr>
          <a:xfrm>
            <a:off x="8132064" y="6430769"/>
            <a:ext cx="3556000" cy="365125"/>
          </a:xfrm>
        </p:spPr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2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11200" y="6430769"/>
            <a:ext cx="7333775" cy="365125"/>
          </a:xfrm>
        </p:spPr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grpSp>
        <p:nvGrpSpPr>
          <p:cNvPr id="65" name="Gruppo 64"/>
          <p:cNvGrpSpPr/>
          <p:nvPr/>
        </p:nvGrpSpPr>
        <p:grpSpPr>
          <a:xfrm>
            <a:off x="4141725" y="4764639"/>
            <a:ext cx="1317998" cy="1333669"/>
            <a:chOff x="3829898" y="2986574"/>
            <a:chExt cx="1317998" cy="1333669"/>
          </a:xfrm>
        </p:grpSpPr>
        <p:cxnSp>
          <p:nvCxnSpPr>
            <p:cNvPr id="66" name="Connettore diritto 65"/>
            <p:cNvCxnSpPr>
              <a:stCxn id="70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/>
            <p:cNvCxnSpPr>
              <a:stCxn id="70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mbo 69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1" name="Gruppo 70"/>
          <p:cNvGrpSpPr/>
          <p:nvPr/>
        </p:nvGrpSpPr>
        <p:grpSpPr>
          <a:xfrm>
            <a:off x="6164280" y="4755585"/>
            <a:ext cx="1317998" cy="1333669"/>
            <a:chOff x="3829898" y="2986574"/>
            <a:chExt cx="1317998" cy="1333669"/>
          </a:xfrm>
        </p:grpSpPr>
        <p:cxnSp>
          <p:nvCxnSpPr>
            <p:cNvPr id="72" name="Connettore diritto 71"/>
            <p:cNvCxnSpPr>
              <a:stCxn id="76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/>
            <p:cNvCxnSpPr>
              <a:stCxn id="76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mbo 75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2" name="CasellaDiTesto 81"/>
          <p:cNvSpPr txBox="1"/>
          <p:nvPr/>
        </p:nvSpPr>
        <p:spPr>
          <a:xfrm>
            <a:off x="4016383" y="5451608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IDENTITY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6045110" y="5451608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MAIL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91" name="Connettore 2 90"/>
          <p:cNvCxnSpPr>
            <a:stCxn id="8" idx="6"/>
            <a:endCxn id="9" idx="2"/>
          </p:cNvCxnSpPr>
          <p:nvPr/>
        </p:nvCxnSpPr>
        <p:spPr>
          <a:xfrm>
            <a:off x="2539927" y="2507145"/>
            <a:ext cx="1712655" cy="11268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/>
          <p:cNvCxnSpPr>
            <a:cxnSpLocks/>
            <a:stCxn id="9" idx="4"/>
            <a:endCxn id="70" idx="0"/>
          </p:cNvCxnSpPr>
          <p:nvPr/>
        </p:nvCxnSpPr>
        <p:spPr>
          <a:xfrm>
            <a:off x="4784332" y="3050162"/>
            <a:ext cx="13102" cy="1714477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>
            <a:stCxn id="9" idx="6"/>
          </p:cNvCxnSpPr>
          <p:nvPr/>
        </p:nvCxnSpPr>
        <p:spPr>
          <a:xfrm flipV="1">
            <a:off x="5316081" y="2512779"/>
            <a:ext cx="847793" cy="56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4 108"/>
          <p:cNvCxnSpPr/>
          <p:nvPr/>
        </p:nvCxnSpPr>
        <p:spPr>
          <a:xfrm rot="5400000" flipH="1" flipV="1">
            <a:off x="3979608" y="3258035"/>
            <a:ext cx="7164" cy="5685940"/>
          </a:xfrm>
          <a:prstGeom prst="bentConnector3">
            <a:avLst>
              <a:gd name="adj1" fmla="val -4254606"/>
            </a:avLst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/>
          <p:cNvCxnSpPr>
            <a:stCxn id="119" idx="1"/>
          </p:cNvCxnSpPr>
          <p:nvPr/>
        </p:nvCxnSpPr>
        <p:spPr>
          <a:xfrm>
            <a:off x="8982594" y="2067796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/>
          <p:cNvCxnSpPr>
            <a:stCxn id="119" idx="3"/>
          </p:cNvCxnSpPr>
          <p:nvPr/>
        </p:nvCxnSpPr>
        <p:spPr>
          <a:xfrm>
            <a:off x="10294011" y="2067796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/>
          <p:cNvCxnSpPr/>
          <p:nvPr/>
        </p:nvCxnSpPr>
        <p:spPr>
          <a:xfrm>
            <a:off x="8985963" y="2734705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/>
          <p:cNvCxnSpPr/>
          <p:nvPr/>
        </p:nvCxnSpPr>
        <p:spPr>
          <a:xfrm flipV="1">
            <a:off x="9638304" y="2743106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mbo 118"/>
          <p:cNvSpPr/>
          <p:nvPr/>
        </p:nvSpPr>
        <p:spPr>
          <a:xfrm>
            <a:off x="8982594" y="1747390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CasellaDiTesto 119"/>
          <p:cNvSpPr txBox="1"/>
          <p:nvPr/>
        </p:nvSpPr>
        <p:spPr>
          <a:xfrm>
            <a:off x="8857252" y="2412035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KEYCLOAK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22" name="Connettore diritto 121"/>
          <p:cNvCxnSpPr>
            <a:stCxn id="126" idx="1"/>
          </p:cNvCxnSpPr>
          <p:nvPr/>
        </p:nvCxnSpPr>
        <p:spPr>
          <a:xfrm>
            <a:off x="8989332" y="3586732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/>
          <p:cNvCxnSpPr>
            <a:stCxn id="126" idx="3"/>
          </p:cNvCxnSpPr>
          <p:nvPr/>
        </p:nvCxnSpPr>
        <p:spPr>
          <a:xfrm>
            <a:off x="10300749" y="3586732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/>
          <p:cNvCxnSpPr/>
          <p:nvPr/>
        </p:nvCxnSpPr>
        <p:spPr>
          <a:xfrm>
            <a:off x="8992701" y="4253641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/>
          <p:cNvCxnSpPr/>
          <p:nvPr/>
        </p:nvCxnSpPr>
        <p:spPr>
          <a:xfrm flipV="1">
            <a:off x="9645042" y="4262042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mbo 125"/>
          <p:cNvSpPr/>
          <p:nvPr/>
        </p:nvSpPr>
        <p:spPr>
          <a:xfrm>
            <a:off x="8989332" y="3266326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CasellaDiTesto 126"/>
          <p:cNvSpPr txBox="1"/>
          <p:nvPr/>
        </p:nvSpPr>
        <p:spPr>
          <a:xfrm>
            <a:off x="8863990" y="3930971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MONGODB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29" name="Connettore diritto 128"/>
          <p:cNvCxnSpPr>
            <a:stCxn id="133" idx="1"/>
          </p:cNvCxnSpPr>
          <p:nvPr/>
        </p:nvCxnSpPr>
        <p:spPr>
          <a:xfrm>
            <a:off x="8989332" y="5085720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/>
          <p:cNvCxnSpPr>
            <a:stCxn id="133" idx="3"/>
          </p:cNvCxnSpPr>
          <p:nvPr/>
        </p:nvCxnSpPr>
        <p:spPr>
          <a:xfrm>
            <a:off x="10300749" y="5085720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/>
          <p:cNvCxnSpPr/>
          <p:nvPr/>
        </p:nvCxnSpPr>
        <p:spPr>
          <a:xfrm>
            <a:off x="8992701" y="5752629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/>
          <p:cNvCxnSpPr/>
          <p:nvPr/>
        </p:nvCxnSpPr>
        <p:spPr>
          <a:xfrm flipV="1">
            <a:off x="9645042" y="5761030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ombo 132"/>
          <p:cNvSpPr/>
          <p:nvPr/>
        </p:nvSpPr>
        <p:spPr>
          <a:xfrm>
            <a:off x="8989332" y="4765314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CasellaDiTesto 133"/>
          <p:cNvSpPr txBox="1"/>
          <p:nvPr/>
        </p:nvSpPr>
        <p:spPr>
          <a:xfrm>
            <a:off x="8863990" y="5429959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HAZELCAST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45" name="Connettore 4 144"/>
          <p:cNvCxnSpPr/>
          <p:nvPr/>
        </p:nvCxnSpPr>
        <p:spPr>
          <a:xfrm rot="16200000" flipH="1">
            <a:off x="5799275" y="5076942"/>
            <a:ext cx="12700" cy="2028727"/>
          </a:xfrm>
          <a:prstGeom prst="bentConnector3">
            <a:avLst>
              <a:gd name="adj1" fmla="val 1800000"/>
            </a:avLst>
          </a:prstGeom>
          <a:ln>
            <a:solidFill>
              <a:srgbClr val="419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>
            <a:cxnSpLocks/>
            <a:stCxn id="9" idx="3"/>
          </p:cNvCxnSpPr>
          <p:nvPr/>
        </p:nvCxnSpPr>
        <p:spPr>
          <a:xfrm flipH="1">
            <a:off x="3192268" y="2894416"/>
            <a:ext cx="1216060" cy="20065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uppo 76"/>
          <p:cNvGrpSpPr/>
          <p:nvPr/>
        </p:nvGrpSpPr>
        <p:grpSpPr>
          <a:xfrm>
            <a:off x="496956" y="4784773"/>
            <a:ext cx="1317998" cy="1333669"/>
            <a:chOff x="3829898" y="2986574"/>
            <a:chExt cx="1317998" cy="1333669"/>
          </a:xfrm>
        </p:grpSpPr>
        <p:cxnSp>
          <p:nvCxnSpPr>
            <p:cNvPr id="78" name="Connettore diritto 77"/>
            <p:cNvCxnSpPr>
              <a:stCxn id="89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/>
            <p:cNvCxnSpPr>
              <a:stCxn id="89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ombo 88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0" name="CasellaDiTesto 89"/>
          <p:cNvSpPr txBox="1"/>
          <p:nvPr/>
        </p:nvSpPr>
        <p:spPr>
          <a:xfrm>
            <a:off x="359170" y="5458772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SITE-ACCESS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93" name="Connettore 2 92"/>
          <p:cNvCxnSpPr>
            <a:cxnSpLocks/>
          </p:cNvCxnSpPr>
          <p:nvPr/>
        </p:nvCxnSpPr>
        <p:spPr>
          <a:xfrm flipH="1">
            <a:off x="1476428" y="2743106"/>
            <a:ext cx="2776154" cy="2203544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po 93"/>
          <p:cNvGrpSpPr/>
          <p:nvPr/>
        </p:nvGrpSpPr>
        <p:grpSpPr>
          <a:xfrm>
            <a:off x="6045110" y="1738690"/>
            <a:ext cx="1562100" cy="1333669"/>
            <a:chOff x="5956682" y="1730168"/>
            <a:chExt cx="1562100" cy="1333669"/>
          </a:xfrm>
        </p:grpSpPr>
        <p:cxnSp>
          <p:nvCxnSpPr>
            <p:cNvPr id="96" name="Connettore diritto 95"/>
            <p:cNvCxnSpPr>
              <a:stCxn id="100" idx="1"/>
            </p:cNvCxnSpPr>
            <p:nvPr/>
          </p:nvCxnSpPr>
          <p:spPr>
            <a:xfrm>
              <a:off x="6082024" y="2050574"/>
              <a:ext cx="6738" cy="67545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/>
            <p:cNvCxnSpPr>
              <a:stCxn id="100" idx="3"/>
            </p:cNvCxnSpPr>
            <p:nvPr/>
          </p:nvCxnSpPr>
          <p:spPr>
            <a:xfrm>
              <a:off x="7393441" y="2050574"/>
              <a:ext cx="2352" cy="6793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/>
            <p:cNvCxnSpPr/>
            <p:nvPr/>
          </p:nvCxnSpPr>
          <p:spPr>
            <a:xfrm>
              <a:off x="6085393" y="2717483"/>
              <a:ext cx="652341" cy="346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/>
            <p:cNvCxnSpPr/>
            <p:nvPr/>
          </p:nvCxnSpPr>
          <p:spPr>
            <a:xfrm flipV="1">
              <a:off x="6737734" y="2725884"/>
              <a:ext cx="662288" cy="3379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ombo 99"/>
            <p:cNvSpPr/>
            <p:nvPr/>
          </p:nvSpPr>
          <p:spPr>
            <a:xfrm>
              <a:off x="6082024" y="1730168"/>
              <a:ext cx="1311417" cy="640812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CasellaDiTesto 101"/>
            <p:cNvSpPr txBox="1"/>
            <p:nvPr/>
          </p:nvSpPr>
          <p:spPr>
            <a:xfrm>
              <a:off x="5956682" y="2394813"/>
              <a:ext cx="1562100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it-IT" sz="1200" b="1">
                  <a:solidFill>
                    <a:schemeClr val="bg1">
                      <a:lumMod val="85000"/>
                    </a:schemeClr>
                  </a:solidFill>
                  <a:latin typeface="Myriad Pro Cond"/>
                </a:rPr>
                <a:t>SIGN-UP</a:t>
              </a:r>
            </a:p>
            <a:p>
              <a:pPr algn="ctr"/>
              <a:r>
                <a:rPr lang="it-IT" sz="1200" b="1">
                  <a:solidFill>
                    <a:schemeClr val="bg1">
                      <a:lumMod val="85000"/>
                    </a:schemeClr>
                  </a:solidFill>
                  <a:latin typeface="Myriad Pro Cond"/>
                </a:rPr>
                <a:t>GUI</a:t>
              </a:r>
            </a:p>
          </p:txBody>
        </p:sp>
      </p:grpSp>
      <p:grpSp>
        <p:nvGrpSpPr>
          <p:cNvPr id="103" name="Gruppo 102"/>
          <p:cNvGrpSpPr/>
          <p:nvPr/>
        </p:nvGrpSpPr>
        <p:grpSpPr>
          <a:xfrm>
            <a:off x="2187043" y="4784773"/>
            <a:ext cx="1562100" cy="1333669"/>
            <a:chOff x="5956682" y="1730168"/>
            <a:chExt cx="1562100" cy="1333669"/>
          </a:xfrm>
        </p:grpSpPr>
        <p:cxnSp>
          <p:nvCxnSpPr>
            <p:cNvPr id="104" name="Connettore diritto 103"/>
            <p:cNvCxnSpPr>
              <a:stCxn id="108" idx="1"/>
            </p:cNvCxnSpPr>
            <p:nvPr/>
          </p:nvCxnSpPr>
          <p:spPr>
            <a:xfrm>
              <a:off x="6082024" y="2050574"/>
              <a:ext cx="6738" cy="67545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/>
            <p:cNvCxnSpPr>
              <a:stCxn id="108" idx="3"/>
            </p:cNvCxnSpPr>
            <p:nvPr/>
          </p:nvCxnSpPr>
          <p:spPr>
            <a:xfrm>
              <a:off x="7393441" y="2050574"/>
              <a:ext cx="2352" cy="67931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/>
            <p:cNvCxnSpPr/>
            <p:nvPr/>
          </p:nvCxnSpPr>
          <p:spPr>
            <a:xfrm>
              <a:off x="6085393" y="2717483"/>
              <a:ext cx="652341" cy="3463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/>
            <p:cNvCxnSpPr/>
            <p:nvPr/>
          </p:nvCxnSpPr>
          <p:spPr>
            <a:xfrm flipV="1">
              <a:off x="6737734" y="2725884"/>
              <a:ext cx="662288" cy="3379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mbo 107"/>
            <p:cNvSpPr/>
            <p:nvPr/>
          </p:nvSpPr>
          <p:spPr>
            <a:xfrm>
              <a:off x="6082024" y="1730168"/>
              <a:ext cx="1311417" cy="640812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CasellaDiTesto 109"/>
            <p:cNvSpPr txBox="1"/>
            <p:nvPr/>
          </p:nvSpPr>
          <p:spPr>
            <a:xfrm>
              <a:off x="5956682" y="2394813"/>
              <a:ext cx="1562100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it-IT" sz="1200" b="1">
                  <a:solidFill>
                    <a:schemeClr val="bg1">
                      <a:lumMod val="85000"/>
                    </a:schemeClr>
                  </a:solidFill>
                  <a:latin typeface="Myriad Pro Cond"/>
                </a:rPr>
                <a:t>ACCOUNT</a:t>
              </a:r>
            </a:p>
            <a:p>
              <a:pPr algn="ctr"/>
              <a:r>
                <a:rPr lang="it-IT" sz="1200" b="1">
                  <a:solidFill>
                    <a:schemeClr val="bg1">
                      <a:lumMod val="85000"/>
                    </a:schemeClr>
                  </a:solidFill>
                  <a:latin typeface="Myriad Pro Cond"/>
                </a:rPr>
                <a:t>SERVICE</a:t>
              </a:r>
            </a:p>
          </p:txBody>
        </p:sp>
      </p:grpSp>
      <p:sp>
        <p:nvSpPr>
          <p:cNvPr id="137" name="Rettangolo 136"/>
          <p:cNvSpPr/>
          <p:nvPr/>
        </p:nvSpPr>
        <p:spPr>
          <a:xfrm>
            <a:off x="1949283" y="2651128"/>
            <a:ext cx="632367" cy="632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8" name="Gruppo 137"/>
          <p:cNvGrpSpPr/>
          <p:nvPr/>
        </p:nvGrpSpPr>
        <p:grpSpPr>
          <a:xfrm>
            <a:off x="2002071" y="2655375"/>
            <a:ext cx="625397" cy="566501"/>
            <a:chOff x="6038938" y="1704423"/>
            <a:chExt cx="1562100" cy="1414991"/>
          </a:xfrm>
        </p:grpSpPr>
        <p:grpSp>
          <p:nvGrpSpPr>
            <p:cNvPr id="139" name="Gruppo 138"/>
            <p:cNvGrpSpPr/>
            <p:nvPr/>
          </p:nvGrpSpPr>
          <p:grpSpPr>
            <a:xfrm>
              <a:off x="6164280" y="1704423"/>
              <a:ext cx="1317998" cy="1333669"/>
              <a:chOff x="3829898" y="2986574"/>
              <a:chExt cx="1317998" cy="1333669"/>
            </a:xfrm>
          </p:grpSpPr>
          <p:cxnSp>
            <p:nvCxnSpPr>
              <p:cNvPr id="141" name="Connettore diritto 140"/>
              <p:cNvCxnSpPr>
                <a:stCxn id="146" idx="1"/>
              </p:cNvCxnSpPr>
              <p:nvPr/>
            </p:nvCxnSpPr>
            <p:spPr>
              <a:xfrm>
                <a:off x="3829898" y="3306980"/>
                <a:ext cx="6738" cy="675459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ttore diritto 141"/>
              <p:cNvCxnSpPr>
                <a:stCxn id="146" idx="3"/>
              </p:cNvCxnSpPr>
              <p:nvPr/>
            </p:nvCxnSpPr>
            <p:spPr>
              <a:xfrm>
                <a:off x="5141315" y="3306980"/>
                <a:ext cx="2352" cy="679316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ttore diritto 142"/>
              <p:cNvCxnSpPr/>
              <p:nvPr/>
            </p:nvCxnSpPr>
            <p:spPr>
              <a:xfrm>
                <a:off x="3833267" y="3973889"/>
                <a:ext cx="652341" cy="346354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ttore diritto 143"/>
              <p:cNvCxnSpPr/>
              <p:nvPr/>
            </p:nvCxnSpPr>
            <p:spPr>
              <a:xfrm flipV="1">
                <a:off x="4485608" y="3982290"/>
                <a:ext cx="662288" cy="337953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Rombo 145"/>
              <p:cNvSpPr/>
              <p:nvPr/>
            </p:nvSpPr>
            <p:spPr>
              <a:xfrm>
                <a:off x="3829898" y="2986574"/>
                <a:ext cx="1311417" cy="640812"/>
              </a:xfrm>
              <a:prstGeom prst="diamond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0" name="CasellaDiTesto 139"/>
            <p:cNvSpPr txBox="1"/>
            <p:nvPr/>
          </p:nvSpPr>
          <p:spPr>
            <a:xfrm>
              <a:off x="6038938" y="2273783"/>
              <a:ext cx="1562100" cy="8456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it-IT" sz="800" b="1">
                  <a:latin typeface="Myriad Pro Cond"/>
                </a:rPr>
                <a:t>PORTAL</a:t>
              </a:r>
            </a:p>
            <a:p>
              <a:pPr algn="ctr"/>
              <a:r>
                <a:rPr lang="it-IT" sz="800" b="1">
                  <a:solidFill>
                    <a:srgbClr val="4196B4"/>
                  </a:solidFill>
                  <a:latin typeface="Myriad Pro Cond"/>
                </a:rPr>
                <a:t>GUI</a:t>
              </a:r>
            </a:p>
          </p:txBody>
        </p:sp>
      </p:grpSp>
      <p:pic>
        <p:nvPicPr>
          <p:cNvPr id="147" name="Immagine 1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03" y="2130350"/>
            <a:ext cx="567750" cy="5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9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Documentazione API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it-IT"/>
              <a:t>Swagger</a:t>
            </a:r>
          </a:p>
          <a:p>
            <a:pPr lvl="1"/>
            <a:r>
              <a:rPr lang="it-IT"/>
              <a:t>REST API documentate</a:t>
            </a:r>
          </a:p>
          <a:p>
            <a:pPr lvl="1"/>
            <a:r>
              <a:rPr lang="it-IT"/>
              <a:t>Possibilità di effettuare test</a:t>
            </a:r>
          </a:p>
          <a:p>
            <a:pPr lvl="1"/>
            <a:r>
              <a:rPr lang="it-IT">
                <a:hlinkClick r:id="rId2"/>
              </a:rPr>
              <a:t>https://api.app-dev.infn.it/swagger-ui.html</a:t>
            </a:r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977" y="3562066"/>
            <a:ext cx="5168047" cy="25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Demo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it-IT" dirty="0"/>
              <a:t>Creazione account</a:t>
            </a:r>
          </a:p>
          <a:p>
            <a:r>
              <a:rPr lang="it-IT" dirty="0"/>
              <a:t>Verifica email (LoA1)</a:t>
            </a:r>
          </a:p>
          <a:p>
            <a:r>
              <a:rPr lang="it-IT" dirty="0"/>
              <a:t>Completamento anagrafica</a:t>
            </a:r>
          </a:p>
          <a:p>
            <a:r>
              <a:rPr lang="it-IT" dirty="0"/>
              <a:t>Richiesta di accesso al territorio (in corso di implementazione)</a:t>
            </a:r>
          </a:p>
          <a:p>
            <a:r>
              <a:rPr lang="it-IT" dirty="0"/>
              <a:t>Verifica anagrafica (LoA2)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>
                <a:ea typeface="+mn-lt"/>
                <a:cs typeface="+mn-lt"/>
                <a:hlinkClick r:id="rId3"/>
              </a:rPr>
              <a:t>https://portal.app-dev.infn.it/</a:t>
            </a:r>
            <a:endParaRPr lang="it-IT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9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Gruppo di Lavoro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4800" y="2167634"/>
            <a:ext cx="3721100" cy="3623566"/>
          </a:xfrm>
          <a:prstGeom prst="rect">
            <a:avLst/>
          </a:prstGeom>
          <a:noFill/>
          <a:ln>
            <a:solidFill>
              <a:srgbClr val="419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400" b="1">
                <a:solidFill>
                  <a:srgbClr val="002A48"/>
                </a:solidFill>
              </a:rPr>
              <a:t>SVILUPPO SOFTWARE</a:t>
            </a:r>
          </a:p>
          <a:p>
            <a:pPr algn="ctr"/>
            <a:endParaRPr lang="it-IT" sz="2800">
              <a:solidFill>
                <a:srgbClr val="002A48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400">
                <a:solidFill>
                  <a:srgbClr val="002A48"/>
                </a:solidFill>
              </a:rPr>
              <a:t>Claudio </a:t>
            </a:r>
            <a:r>
              <a:rPr lang="it-IT" sz="2400" err="1">
                <a:solidFill>
                  <a:srgbClr val="002A48"/>
                </a:solidFill>
              </a:rPr>
              <a:t>Bisegni</a:t>
            </a:r>
            <a:endParaRPr lang="it-IT" sz="2400">
              <a:solidFill>
                <a:srgbClr val="002A48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400">
                <a:solidFill>
                  <a:srgbClr val="002A48"/>
                </a:solidFill>
              </a:rPr>
              <a:t>Marco Esposito</a:t>
            </a:r>
          </a:p>
          <a:p>
            <a:pPr algn="ctr">
              <a:lnSpc>
                <a:spcPct val="150000"/>
              </a:lnSpc>
            </a:pPr>
            <a:r>
              <a:rPr lang="it-IT" sz="2400">
                <a:solidFill>
                  <a:srgbClr val="002A48"/>
                </a:solidFill>
              </a:rPr>
              <a:t>Michele Tota</a:t>
            </a:r>
            <a:endParaRPr lang="it-IT" sz="2000">
              <a:solidFill>
                <a:srgbClr val="002A48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29100" y="2167634"/>
            <a:ext cx="3721100" cy="3623566"/>
          </a:xfrm>
          <a:prstGeom prst="rect">
            <a:avLst/>
          </a:prstGeom>
          <a:noFill/>
          <a:ln>
            <a:solidFill>
              <a:srgbClr val="419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400" b="1">
                <a:solidFill>
                  <a:srgbClr val="002A48"/>
                </a:solidFill>
              </a:rPr>
              <a:t>ARCHITETTURA MS</a:t>
            </a:r>
          </a:p>
          <a:p>
            <a:pPr algn="ctr"/>
            <a:endParaRPr lang="it-IT" sz="1200">
              <a:solidFill>
                <a:srgbClr val="002A48"/>
              </a:solidFill>
            </a:endParaRPr>
          </a:p>
          <a:p>
            <a:pPr algn="ctr"/>
            <a:r>
              <a:rPr lang="it-IT" sz="2400">
                <a:solidFill>
                  <a:srgbClr val="002A48"/>
                </a:solidFill>
              </a:rPr>
              <a:t>Stefano Antonelli</a:t>
            </a:r>
          </a:p>
          <a:p>
            <a:pPr algn="ctr"/>
            <a:r>
              <a:rPr lang="it-IT" sz="2400">
                <a:solidFill>
                  <a:srgbClr val="002A48"/>
                </a:solidFill>
              </a:rPr>
              <a:t>Claudio </a:t>
            </a:r>
            <a:r>
              <a:rPr lang="it-IT" sz="2400" err="1">
                <a:solidFill>
                  <a:srgbClr val="002A48"/>
                </a:solidFill>
              </a:rPr>
              <a:t>Bisegni</a:t>
            </a:r>
            <a:endParaRPr lang="it-IT" sz="2400">
              <a:solidFill>
                <a:srgbClr val="002A48"/>
              </a:solidFill>
            </a:endParaRPr>
          </a:p>
          <a:p>
            <a:pPr algn="ctr"/>
            <a:r>
              <a:rPr lang="it-IT" sz="2400">
                <a:solidFill>
                  <a:srgbClr val="002A48"/>
                </a:solidFill>
              </a:rPr>
              <a:t>Stefano Bovina</a:t>
            </a:r>
          </a:p>
          <a:p>
            <a:pPr algn="ctr"/>
            <a:r>
              <a:rPr lang="it-IT" sz="2400">
                <a:solidFill>
                  <a:srgbClr val="002A48"/>
                </a:solidFill>
              </a:rPr>
              <a:t>Enrico </a:t>
            </a:r>
            <a:r>
              <a:rPr lang="it-IT" sz="2400" err="1">
                <a:solidFill>
                  <a:srgbClr val="002A48"/>
                </a:solidFill>
              </a:rPr>
              <a:t>Fasanelli</a:t>
            </a:r>
            <a:endParaRPr lang="it-IT" sz="2400">
              <a:solidFill>
                <a:srgbClr val="002A48"/>
              </a:solidFill>
            </a:endParaRPr>
          </a:p>
          <a:p>
            <a:pPr algn="ctr"/>
            <a:r>
              <a:rPr lang="it-IT" sz="2400">
                <a:solidFill>
                  <a:srgbClr val="002A48"/>
                </a:solidFill>
              </a:rPr>
              <a:t>Riccardo </a:t>
            </a:r>
            <a:r>
              <a:rPr lang="it-IT" sz="2400" err="1">
                <a:solidFill>
                  <a:srgbClr val="002A48"/>
                </a:solidFill>
              </a:rPr>
              <a:t>Gargana</a:t>
            </a:r>
            <a:endParaRPr lang="it-IT" sz="2400">
              <a:solidFill>
                <a:srgbClr val="002A48"/>
              </a:solidFill>
            </a:endParaRPr>
          </a:p>
          <a:p>
            <a:pPr algn="ctr"/>
            <a:r>
              <a:rPr lang="it-IT" sz="2400">
                <a:solidFill>
                  <a:srgbClr val="002A48"/>
                </a:solidFill>
              </a:rPr>
              <a:t>Guido </a:t>
            </a:r>
            <a:r>
              <a:rPr lang="it-IT" sz="2400" err="1">
                <a:solidFill>
                  <a:srgbClr val="002A48"/>
                </a:solidFill>
              </a:rPr>
              <a:t>Guizzunti</a:t>
            </a:r>
            <a:endParaRPr lang="it-IT" sz="2400">
              <a:solidFill>
                <a:srgbClr val="002A48"/>
              </a:solidFill>
            </a:endParaRPr>
          </a:p>
          <a:p>
            <a:pPr algn="ctr"/>
            <a:r>
              <a:rPr lang="it-IT" sz="2400">
                <a:solidFill>
                  <a:srgbClr val="002A48"/>
                </a:solidFill>
              </a:rPr>
              <a:t>Stefano Longo</a:t>
            </a:r>
          </a:p>
          <a:p>
            <a:pPr algn="ctr"/>
            <a:r>
              <a:rPr lang="it-IT" sz="2400">
                <a:solidFill>
                  <a:srgbClr val="002A48"/>
                </a:solidFill>
              </a:rPr>
              <a:t>Federico Zani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170164" y="2167634"/>
            <a:ext cx="3721100" cy="3623566"/>
          </a:xfrm>
          <a:prstGeom prst="rect">
            <a:avLst/>
          </a:prstGeom>
          <a:noFill/>
          <a:ln>
            <a:solidFill>
              <a:srgbClr val="419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400" b="1">
                <a:solidFill>
                  <a:srgbClr val="002A48"/>
                </a:solidFill>
              </a:rPr>
              <a:t>COLLABORAZIONE</a:t>
            </a:r>
            <a:endParaRPr lang="it-IT" sz="2800" b="1">
              <a:solidFill>
                <a:srgbClr val="002A48"/>
              </a:solidFill>
            </a:endParaRPr>
          </a:p>
          <a:p>
            <a:pPr algn="ctr"/>
            <a:endParaRPr lang="it-IT" sz="2800">
              <a:solidFill>
                <a:srgbClr val="002A48"/>
              </a:solidFill>
            </a:endParaRPr>
          </a:p>
          <a:p>
            <a:pPr algn="ctr"/>
            <a:endParaRPr lang="it-IT" sz="2800">
              <a:solidFill>
                <a:srgbClr val="002A48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400">
                <a:solidFill>
                  <a:srgbClr val="002A48"/>
                </a:solidFill>
              </a:rPr>
              <a:t>SISTEMA</a:t>
            </a:r>
            <a:br>
              <a:rPr lang="it-IT" sz="2400">
                <a:solidFill>
                  <a:srgbClr val="002A48"/>
                </a:solidFill>
              </a:rPr>
            </a:br>
            <a:r>
              <a:rPr lang="it-IT" sz="2400">
                <a:solidFill>
                  <a:srgbClr val="002A48"/>
                </a:solidFill>
              </a:rPr>
              <a:t>INFORMATIVO</a:t>
            </a:r>
            <a:endParaRPr lang="it-IT" sz="2000">
              <a:solidFill>
                <a:srgbClr val="002A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9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Conclusioni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it-IT"/>
              <a:t>Acquisizione know-how su nuove tecnologie</a:t>
            </a:r>
          </a:p>
          <a:p>
            <a:pPr lvl="1"/>
            <a:r>
              <a:rPr lang="it-IT"/>
              <a:t>Setup </a:t>
            </a:r>
            <a:r>
              <a:rPr lang="it-IT" err="1"/>
              <a:t>microservizi</a:t>
            </a:r>
            <a:r>
              <a:rPr lang="it-IT"/>
              <a:t> su OKD/</a:t>
            </a:r>
            <a:r>
              <a:rPr lang="it-IT" err="1"/>
              <a:t>OpenShift</a:t>
            </a:r>
          </a:p>
          <a:p>
            <a:pPr lvl="1"/>
            <a:r>
              <a:rPr lang="it-IT" err="1"/>
              <a:t>Angular</a:t>
            </a:r>
            <a:r>
              <a:rPr lang="it-IT"/>
              <a:t> per lo sviluppo servizi di </a:t>
            </a:r>
            <a:r>
              <a:rPr lang="it-IT" err="1"/>
              <a:t>frontend</a:t>
            </a:r>
          </a:p>
          <a:p>
            <a:pPr marL="0" indent="0">
              <a:buNone/>
            </a:pPr>
            <a:endParaRPr lang="it-IT"/>
          </a:p>
          <a:p>
            <a:r>
              <a:rPr lang="it-IT"/>
              <a:t>Vantaggi (adesso che è tutto configurato...)</a:t>
            </a:r>
          </a:p>
          <a:p>
            <a:pPr lvl="1"/>
            <a:r>
              <a:rPr lang="it-IT"/>
              <a:t>Velocità nello sviluppo di nuovi servizi</a:t>
            </a:r>
          </a:p>
          <a:p>
            <a:pPr lvl="1"/>
            <a:r>
              <a:rPr lang="it-IT"/>
              <a:t>Ambiente favorevole alla collaborazione tra sviluppatori</a:t>
            </a:r>
          </a:p>
          <a:p>
            <a:pPr lvl="2"/>
            <a:r>
              <a:rPr lang="it-IT"/>
              <a:t>API documentate</a:t>
            </a:r>
          </a:p>
          <a:p>
            <a:pPr lvl="2"/>
            <a:r>
              <a:rPr lang="it-IT"/>
              <a:t>Possibilità di frammentare il lavoro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Grazie per l’attenzione</a:t>
            </a:r>
          </a:p>
        </p:txBody>
      </p:sp>
      <p:pic>
        <p:nvPicPr>
          <p:cNvPr id="3" name="Picture 5" descr="Immagine che contiene iPod, sedendo&#10;&#10;Descrizione generata con affidabilità elevata">
            <a:extLst>
              <a:ext uri="{FF2B5EF4-FFF2-40B4-BE49-F238E27FC236}">
                <a16:creationId xmlns:a16="http://schemas.microsoft.com/office/drawing/2014/main" id="{2057B4FB-158E-4F06-86D2-DA5D35F5C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1" t="16390" r="8840" b="17127"/>
          <a:stretch/>
        </p:blipFill>
        <p:spPr>
          <a:xfrm>
            <a:off x="3696890" y="1939565"/>
            <a:ext cx="4798220" cy="3805827"/>
          </a:xfrm>
          <a:prstGeom prst="rect">
            <a:avLst/>
          </a:prstGeom>
        </p:spPr>
      </p:pic>
      <p:sp>
        <p:nvSpPr>
          <p:cNvPr id="8" name="Segnaposto data 2"/>
          <p:cNvSpPr>
            <a:spLocks noGrp="1"/>
          </p:cNvSpPr>
          <p:nvPr>
            <p:ph type="dt" sz="half" idx="10"/>
          </p:nvPr>
        </p:nvSpPr>
        <p:spPr>
          <a:xfrm>
            <a:off x="8132064" y="6430769"/>
            <a:ext cx="3556000" cy="365125"/>
          </a:xfrm>
        </p:spPr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11200" y="6430769"/>
            <a:ext cx="7333775" cy="365125"/>
          </a:xfrm>
        </p:spPr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</p:spTree>
    <p:extLst>
      <p:ext uri="{BB962C8B-B14F-4D97-AF65-F5344CB8AC3E}">
        <p14:creationId xmlns:p14="http://schemas.microsoft.com/office/powerpoint/2010/main" val="173082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F9BC-0BBF-5340-A82E-92EBF955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358B6-2D32-BC4D-B470-56430AA5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6FF02-CCD7-CD47-A049-EC7E3E97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5469C-7CEB-5946-A905-0E0965B01B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it-IT" sz="3200"/>
              <a:t>Cosa serve</a:t>
            </a:r>
          </a:p>
          <a:p>
            <a:pPr lvl="1"/>
            <a:r>
              <a:rPr lang="it-IT" sz="2900"/>
              <a:t>Registrazione Identità Digitali</a:t>
            </a:r>
          </a:p>
          <a:p>
            <a:pPr lvl="1"/>
            <a:r>
              <a:rPr lang="it-IT" sz="2900"/>
              <a:t>Richiesta di risorse</a:t>
            </a:r>
          </a:p>
          <a:p>
            <a:pPr>
              <a:spcBef>
                <a:spcPts val="500"/>
              </a:spcBef>
            </a:pPr>
            <a:r>
              <a:rPr lang="it-IT" sz="3200"/>
              <a:t>Cosa abbiamo fatto</a:t>
            </a:r>
          </a:p>
          <a:p>
            <a:pPr lvl="1">
              <a:spcBef>
                <a:spcPts val="500"/>
              </a:spcBef>
            </a:pPr>
            <a:r>
              <a:rPr lang="it-IT" sz="2900"/>
              <a:t>Architettura con microservizi</a:t>
            </a:r>
          </a:p>
          <a:p>
            <a:pPr lvl="1">
              <a:spcBef>
                <a:spcPts val="500"/>
              </a:spcBef>
            </a:pPr>
            <a:r>
              <a:rPr lang="it-IT" sz="2900"/>
              <a:t>Portale</a:t>
            </a:r>
          </a:p>
          <a:p>
            <a:pPr>
              <a:spcBef>
                <a:spcPts val="500"/>
              </a:spcBef>
            </a:pPr>
            <a:r>
              <a:rPr lang="it-IT" sz="3200"/>
              <a:t>Demo</a:t>
            </a:r>
          </a:p>
          <a:p>
            <a:pPr lvl="1">
              <a:spcBef>
                <a:spcPts val="500"/>
              </a:spcBef>
            </a:pPr>
            <a:endParaRPr lang="it-IT" sz="2900"/>
          </a:p>
        </p:txBody>
      </p:sp>
    </p:spTree>
    <p:extLst>
      <p:ext uri="{BB962C8B-B14F-4D97-AF65-F5344CB8AC3E}">
        <p14:creationId xmlns:p14="http://schemas.microsoft.com/office/powerpoint/2010/main" val="34962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7F03-DDC8-4A8A-8A38-EA6861DA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846E4-D95A-48C5-AF6E-45E4FF5E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4E8D6-BD47-4659-99F0-E7CDB760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EFD735-0784-49E9-8AD2-419759936D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28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Cosa si ha a disposizione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/>
              <a:t>Nuova Anagrafica</a:t>
            </a:r>
          </a:p>
          <a:p>
            <a:pPr lvl="1"/>
            <a:r>
              <a:rPr lang="it-IT"/>
              <a:t>Inserisce dentro GODIVA una nuova anagrafica</a:t>
            </a:r>
          </a:p>
          <a:p>
            <a:r>
              <a:rPr lang="it-IT"/>
              <a:t>Renderla uniforme/omogenea con i flussi nuovi che si dovranno implementare</a:t>
            </a:r>
          </a:p>
          <a:p>
            <a:r>
              <a:rPr lang="it-IT"/>
              <a:t>Sostituire Nuova Anagrafica con Registrazione delle Identità Digitali</a:t>
            </a:r>
          </a:p>
          <a:p>
            <a:r>
              <a:rPr lang="it-IT"/>
              <a:t>Misure minime (correttezza e validità dei dati)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1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Microservizi in uso per la RID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476428" y="1975395"/>
            <a:ext cx="1063499" cy="1063499"/>
          </a:xfrm>
          <a:prstGeom prst="ellipse">
            <a:avLst/>
          </a:prstGeom>
          <a:ln>
            <a:solidFill>
              <a:srgbClr val="4196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252582" y="1986663"/>
            <a:ext cx="1063499" cy="1063499"/>
          </a:xfrm>
          <a:prstGeom prst="ellipse">
            <a:avLst/>
          </a:prstGeom>
          <a:ln>
            <a:solidFill>
              <a:srgbClr val="4196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it-IT" sz="1200" b="1">
                <a:latin typeface="Myriad Pro Cond" panose="020B0506030403020204" pitchFamily="34" charset="0"/>
              </a:rPr>
              <a:t>API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 panose="020B0506030403020204" pitchFamily="34" charset="0"/>
              </a:rPr>
              <a:t>GATEWAY</a:t>
            </a:r>
          </a:p>
        </p:txBody>
      </p:sp>
      <p:sp>
        <p:nvSpPr>
          <p:cNvPr id="19" name="Segnaposto data 2"/>
          <p:cNvSpPr>
            <a:spLocks noGrp="1"/>
          </p:cNvSpPr>
          <p:nvPr>
            <p:ph type="dt" sz="half" idx="10"/>
          </p:nvPr>
        </p:nvSpPr>
        <p:spPr>
          <a:xfrm>
            <a:off x="8132064" y="6430769"/>
            <a:ext cx="3556000" cy="365125"/>
          </a:xfrm>
        </p:spPr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2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11200" y="6430769"/>
            <a:ext cx="7333775" cy="365125"/>
          </a:xfrm>
        </p:spPr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grpSp>
        <p:nvGrpSpPr>
          <p:cNvPr id="53" name="Gruppo 52"/>
          <p:cNvGrpSpPr/>
          <p:nvPr/>
        </p:nvGrpSpPr>
        <p:grpSpPr>
          <a:xfrm>
            <a:off x="6184652" y="3244513"/>
            <a:ext cx="1317998" cy="1333669"/>
            <a:chOff x="3829898" y="2986574"/>
            <a:chExt cx="1317998" cy="1333669"/>
          </a:xfrm>
        </p:grpSpPr>
        <p:cxnSp>
          <p:nvCxnSpPr>
            <p:cNvPr id="54" name="Connettore diritto 53"/>
            <p:cNvCxnSpPr>
              <a:stCxn id="58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/>
            <p:cNvCxnSpPr>
              <a:stCxn id="58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mbo 57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2258729" y="4764639"/>
            <a:ext cx="1317998" cy="1333669"/>
            <a:chOff x="3829898" y="2986574"/>
            <a:chExt cx="1317998" cy="1333669"/>
          </a:xfrm>
        </p:grpSpPr>
        <p:cxnSp>
          <p:nvCxnSpPr>
            <p:cNvPr id="60" name="Connettore diritto 59"/>
            <p:cNvCxnSpPr>
              <a:stCxn id="64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/>
            <p:cNvCxnSpPr>
              <a:stCxn id="64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mbo 63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4141725" y="4764639"/>
            <a:ext cx="1317998" cy="1333669"/>
            <a:chOff x="3829898" y="2986574"/>
            <a:chExt cx="1317998" cy="1333669"/>
          </a:xfrm>
        </p:grpSpPr>
        <p:cxnSp>
          <p:nvCxnSpPr>
            <p:cNvPr id="66" name="Connettore diritto 65"/>
            <p:cNvCxnSpPr>
              <a:stCxn id="70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/>
            <p:cNvCxnSpPr>
              <a:stCxn id="70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mbo 69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1" name="Gruppo 70"/>
          <p:cNvGrpSpPr/>
          <p:nvPr/>
        </p:nvGrpSpPr>
        <p:grpSpPr>
          <a:xfrm>
            <a:off x="6164280" y="4755585"/>
            <a:ext cx="1317998" cy="1333669"/>
            <a:chOff x="3829898" y="2986574"/>
            <a:chExt cx="1317998" cy="1333669"/>
          </a:xfrm>
        </p:grpSpPr>
        <p:cxnSp>
          <p:nvCxnSpPr>
            <p:cNvPr id="72" name="Connettore diritto 71"/>
            <p:cNvCxnSpPr>
              <a:stCxn id="76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/>
            <p:cNvCxnSpPr>
              <a:stCxn id="76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mbo 75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0" name="Immagin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03" y="2130350"/>
            <a:ext cx="567750" cy="567750"/>
          </a:xfrm>
          <a:prstGeom prst="rect">
            <a:avLst/>
          </a:prstGeom>
        </p:spPr>
      </p:pic>
      <p:sp>
        <p:nvSpPr>
          <p:cNvPr id="81" name="CasellaDiTesto 80"/>
          <p:cNvSpPr txBox="1"/>
          <p:nvPr/>
        </p:nvSpPr>
        <p:spPr>
          <a:xfrm>
            <a:off x="2126432" y="5452566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ACCOUNT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4016383" y="5451608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IDENTITY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6045110" y="5451608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MAIL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6038938" y="1704423"/>
            <a:ext cx="1562100" cy="1333669"/>
            <a:chOff x="6038938" y="1704423"/>
            <a:chExt cx="1562100" cy="1333669"/>
          </a:xfrm>
        </p:grpSpPr>
        <p:grpSp>
          <p:nvGrpSpPr>
            <p:cNvPr id="52" name="Gruppo 51"/>
            <p:cNvGrpSpPr/>
            <p:nvPr/>
          </p:nvGrpSpPr>
          <p:grpSpPr>
            <a:xfrm>
              <a:off x="6164280" y="1704423"/>
              <a:ext cx="1317998" cy="1333669"/>
              <a:chOff x="3829898" y="2986574"/>
              <a:chExt cx="1317998" cy="1333669"/>
            </a:xfrm>
          </p:grpSpPr>
          <p:cxnSp>
            <p:nvCxnSpPr>
              <p:cNvPr id="27" name="Connettore diritto 26"/>
              <p:cNvCxnSpPr>
                <a:stCxn id="39" idx="1"/>
              </p:cNvCxnSpPr>
              <p:nvPr/>
            </p:nvCxnSpPr>
            <p:spPr>
              <a:xfrm>
                <a:off x="3829898" y="3306980"/>
                <a:ext cx="6738" cy="675459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/>
              <p:cNvCxnSpPr>
                <a:stCxn id="39" idx="3"/>
              </p:cNvCxnSpPr>
              <p:nvPr/>
            </p:nvCxnSpPr>
            <p:spPr>
              <a:xfrm>
                <a:off x="5141315" y="3306980"/>
                <a:ext cx="2352" cy="679316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/>
              <p:cNvCxnSpPr/>
              <p:nvPr/>
            </p:nvCxnSpPr>
            <p:spPr>
              <a:xfrm>
                <a:off x="3833267" y="3973889"/>
                <a:ext cx="652341" cy="346354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diritto 36"/>
              <p:cNvCxnSpPr/>
              <p:nvPr/>
            </p:nvCxnSpPr>
            <p:spPr>
              <a:xfrm flipV="1">
                <a:off x="4485608" y="3982290"/>
                <a:ext cx="662288" cy="337953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mbo 38"/>
              <p:cNvSpPr/>
              <p:nvPr/>
            </p:nvSpPr>
            <p:spPr>
              <a:xfrm>
                <a:off x="3829898" y="2986574"/>
                <a:ext cx="1311417" cy="640812"/>
              </a:xfrm>
              <a:prstGeom prst="diamond">
                <a:avLst/>
              </a:prstGeom>
              <a:solidFill>
                <a:srgbClr val="4196B4"/>
              </a:solidFill>
              <a:ln>
                <a:solidFill>
                  <a:srgbClr val="419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4" name="CasellaDiTesto 83"/>
            <p:cNvSpPr txBox="1"/>
            <p:nvPr/>
          </p:nvSpPr>
          <p:spPr>
            <a:xfrm>
              <a:off x="6038938" y="2376051"/>
              <a:ext cx="1562100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it-IT" sz="1200" b="1">
                  <a:latin typeface="Myriad Pro Cond"/>
                </a:rPr>
                <a:t>PORTAL</a:t>
              </a:r>
            </a:p>
            <a:p>
              <a:pPr algn="ctr"/>
              <a:r>
                <a:rPr lang="it-IT" sz="1200" b="1">
                  <a:solidFill>
                    <a:srgbClr val="4196B4"/>
                  </a:solidFill>
                  <a:latin typeface="Myriad Pro Cond"/>
                </a:rPr>
                <a:t>GUI</a:t>
              </a:r>
            </a:p>
          </p:txBody>
        </p:sp>
      </p:grpSp>
      <p:sp>
        <p:nvSpPr>
          <p:cNvPr id="85" name="CasellaDiTesto 84"/>
          <p:cNvSpPr txBox="1"/>
          <p:nvPr/>
        </p:nvSpPr>
        <p:spPr>
          <a:xfrm>
            <a:off x="6059310" y="3929173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SIGN-UP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GUI</a:t>
            </a:r>
            <a:endParaRPr lang="it-IT"/>
          </a:p>
        </p:txBody>
      </p:sp>
      <p:cxnSp>
        <p:nvCxnSpPr>
          <p:cNvPr id="91" name="Connettore 2 90"/>
          <p:cNvCxnSpPr>
            <a:stCxn id="8" idx="6"/>
            <a:endCxn id="9" idx="2"/>
          </p:cNvCxnSpPr>
          <p:nvPr/>
        </p:nvCxnSpPr>
        <p:spPr>
          <a:xfrm>
            <a:off x="2539927" y="2507145"/>
            <a:ext cx="1712655" cy="11268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/>
          <p:cNvCxnSpPr>
            <a:stCxn id="9" idx="6"/>
          </p:cNvCxnSpPr>
          <p:nvPr/>
        </p:nvCxnSpPr>
        <p:spPr>
          <a:xfrm>
            <a:off x="5316081" y="2518413"/>
            <a:ext cx="848199" cy="7488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/>
          <p:cNvCxnSpPr>
            <a:cxnSpLocks/>
            <a:stCxn id="9" idx="4"/>
            <a:endCxn id="70" idx="0"/>
          </p:cNvCxnSpPr>
          <p:nvPr/>
        </p:nvCxnSpPr>
        <p:spPr>
          <a:xfrm>
            <a:off x="4784332" y="3050162"/>
            <a:ext cx="13102" cy="1714477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>
            <a:stCxn id="9" idx="5"/>
            <a:endCxn id="58" idx="1"/>
          </p:cNvCxnSpPr>
          <p:nvPr/>
        </p:nvCxnSpPr>
        <p:spPr>
          <a:xfrm>
            <a:off x="5160335" y="2894416"/>
            <a:ext cx="1024317" cy="670503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4 108"/>
          <p:cNvCxnSpPr/>
          <p:nvPr/>
        </p:nvCxnSpPr>
        <p:spPr>
          <a:xfrm rot="5400000" flipH="1" flipV="1">
            <a:off x="4860170" y="4131580"/>
            <a:ext cx="958" cy="3918678"/>
          </a:xfrm>
          <a:prstGeom prst="bentConnector3">
            <a:avLst>
              <a:gd name="adj1" fmla="val -39770355"/>
            </a:avLst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/>
          <p:cNvCxnSpPr>
            <a:stCxn id="119" idx="1"/>
          </p:cNvCxnSpPr>
          <p:nvPr/>
        </p:nvCxnSpPr>
        <p:spPr>
          <a:xfrm>
            <a:off x="8982594" y="2067796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/>
          <p:cNvCxnSpPr>
            <a:stCxn id="119" idx="3"/>
          </p:cNvCxnSpPr>
          <p:nvPr/>
        </p:nvCxnSpPr>
        <p:spPr>
          <a:xfrm>
            <a:off x="10294011" y="2067796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/>
          <p:cNvCxnSpPr/>
          <p:nvPr/>
        </p:nvCxnSpPr>
        <p:spPr>
          <a:xfrm>
            <a:off x="8985963" y="2734705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/>
          <p:cNvCxnSpPr/>
          <p:nvPr/>
        </p:nvCxnSpPr>
        <p:spPr>
          <a:xfrm flipV="1">
            <a:off x="9638304" y="2743106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mbo 118"/>
          <p:cNvSpPr/>
          <p:nvPr/>
        </p:nvSpPr>
        <p:spPr>
          <a:xfrm>
            <a:off x="8982594" y="1747390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CasellaDiTesto 119"/>
          <p:cNvSpPr txBox="1"/>
          <p:nvPr/>
        </p:nvSpPr>
        <p:spPr>
          <a:xfrm>
            <a:off x="8857252" y="2412035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KEYCLOAK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22" name="Connettore diritto 121"/>
          <p:cNvCxnSpPr>
            <a:stCxn id="126" idx="1"/>
          </p:cNvCxnSpPr>
          <p:nvPr/>
        </p:nvCxnSpPr>
        <p:spPr>
          <a:xfrm>
            <a:off x="8989332" y="3586732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/>
          <p:cNvCxnSpPr>
            <a:stCxn id="126" idx="3"/>
          </p:cNvCxnSpPr>
          <p:nvPr/>
        </p:nvCxnSpPr>
        <p:spPr>
          <a:xfrm>
            <a:off x="10300749" y="3586732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/>
          <p:cNvCxnSpPr/>
          <p:nvPr/>
        </p:nvCxnSpPr>
        <p:spPr>
          <a:xfrm>
            <a:off x="8992701" y="4253641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/>
          <p:cNvCxnSpPr/>
          <p:nvPr/>
        </p:nvCxnSpPr>
        <p:spPr>
          <a:xfrm flipV="1">
            <a:off x="9645042" y="4262042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mbo 125"/>
          <p:cNvSpPr/>
          <p:nvPr/>
        </p:nvSpPr>
        <p:spPr>
          <a:xfrm>
            <a:off x="8989332" y="3266326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CasellaDiTesto 126"/>
          <p:cNvSpPr txBox="1"/>
          <p:nvPr/>
        </p:nvSpPr>
        <p:spPr>
          <a:xfrm>
            <a:off x="8863990" y="3930971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MONGODB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29" name="Connettore diritto 128"/>
          <p:cNvCxnSpPr>
            <a:stCxn id="133" idx="1"/>
          </p:cNvCxnSpPr>
          <p:nvPr/>
        </p:nvCxnSpPr>
        <p:spPr>
          <a:xfrm>
            <a:off x="8989332" y="5085720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/>
          <p:cNvCxnSpPr>
            <a:stCxn id="133" idx="3"/>
          </p:cNvCxnSpPr>
          <p:nvPr/>
        </p:nvCxnSpPr>
        <p:spPr>
          <a:xfrm>
            <a:off x="10300749" y="5085720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/>
          <p:cNvCxnSpPr/>
          <p:nvPr/>
        </p:nvCxnSpPr>
        <p:spPr>
          <a:xfrm>
            <a:off x="8992701" y="5752629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/>
          <p:cNvCxnSpPr/>
          <p:nvPr/>
        </p:nvCxnSpPr>
        <p:spPr>
          <a:xfrm flipV="1">
            <a:off x="9645042" y="5761030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ombo 132"/>
          <p:cNvSpPr/>
          <p:nvPr/>
        </p:nvSpPr>
        <p:spPr>
          <a:xfrm>
            <a:off x="8989332" y="4765314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CasellaDiTesto 133"/>
          <p:cNvSpPr txBox="1"/>
          <p:nvPr/>
        </p:nvSpPr>
        <p:spPr>
          <a:xfrm>
            <a:off x="8863990" y="5429959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HAZELCAST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45" name="Connettore 4 144"/>
          <p:cNvCxnSpPr/>
          <p:nvPr/>
        </p:nvCxnSpPr>
        <p:spPr>
          <a:xfrm rot="16200000" flipH="1">
            <a:off x="5799275" y="5076942"/>
            <a:ext cx="12700" cy="2028727"/>
          </a:xfrm>
          <a:prstGeom prst="bentConnector3">
            <a:avLst>
              <a:gd name="adj1" fmla="val 1800000"/>
            </a:avLst>
          </a:prstGeom>
          <a:ln>
            <a:solidFill>
              <a:srgbClr val="419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>
            <a:cxnSpLocks/>
            <a:stCxn id="9" idx="3"/>
          </p:cNvCxnSpPr>
          <p:nvPr/>
        </p:nvCxnSpPr>
        <p:spPr>
          <a:xfrm flipH="1">
            <a:off x="3192268" y="2894416"/>
            <a:ext cx="1216060" cy="2006552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128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Microservizi in uso per la RID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476428" y="1975395"/>
            <a:ext cx="1063499" cy="1063499"/>
          </a:xfrm>
          <a:prstGeom prst="ellipse">
            <a:avLst/>
          </a:prstGeom>
          <a:ln>
            <a:solidFill>
              <a:srgbClr val="4196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252582" y="1986663"/>
            <a:ext cx="1063499" cy="1063499"/>
          </a:xfrm>
          <a:prstGeom prst="ellipse">
            <a:avLst/>
          </a:prstGeom>
          <a:ln>
            <a:solidFill>
              <a:srgbClr val="4196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it-IT" sz="1200" b="1">
                <a:latin typeface="Myriad Pro Cond" panose="020B0506030403020204" pitchFamily="34" charset="0"/>
              </a:rPr>
              <a:t>API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 panose="020B0506030403020204" pitchFamily="34" charset="0"/>
              </a:rPr>
              <a:t>GATEWAY</a:t>
            </a:r>
          </a:p>
        </p:txBody>
      </p:sp>
      <p:sp>
        <p:nvSpPr>
          <p:cNvPr id="19" name="Segnaposto data 2"/>
          <p:cNvSpPr>
            <a:spLocks noGrp="1"/>
          </p:cNvSpPr>
          <p:nvPr>
            <p:ph type="dt" sz="half" idx="10"/>
          </p:nvPr>
        </p:nvSpPr>
        <p:spPr>
          <a:xfrm>
            <a:off x="8132064" y="6430769"/>
            <a:ext cx="3556000" cy="365125"/>
          </a:xfrm>
        </p:spPr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2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11200" y="6430769"/>
            <a:ext cx="7333775" cy="365125"/>
          </a:xfrm>
        </p:spPr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grpSp>
        <p:nvGrpSpPr>
          <p:cNvPr id="53" name="Gruppo 52"/>
          <p:cNvGrpSpPr/>
          <p:nvPr/>
        </p:nvGrpSpPr>
        <p:grpSpPr>
          <a:xfrm>
            <a:off x="6184652" y="3244513"/>
            <a:ext cx="1317998" cy="1333669"/>
            <a:chOff x="3829898" y="2986574"/>
            <a:chExt cx="1317998" cy="1333669"/>
          </a:xfrm>
        </p:grpSpPr>
        <p:cxnSp>
          <p:nvCxnSpPr>
            <p:cNvPr id="54" name="Connettore diritto 53"/>
            <p:cNvCxnSpPr>
              <a:stCxn id="58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/>
            <p:cNvCxnSpPr>
              <a:stCxn id="58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mbo 57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2258729" y="4764639"/>
            <a:ext cx="1317998" cy="1333669"/>
            <a:chOff x="3829898" y="2986574"/>
            <a:chExt cx="1317998" cy="1333669"/>
          </a:xfrm>
        </p:grpSpPr>
        <p:cxnSp>
          <p:nvCxnSpPr>
            <p:cNvPr id="60" name="Connettore diritto 59"/>
            <p:cNvCxnSpPr>
              <a:stCxn id="64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/>
            <p:cNvCxnSpPr>
              <a:stCxn id="64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mbo 63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4141725" y="4764639"/>
            <a:ext cx="1317998" cy="1333669"/>
            <a:chOff x="3829898" y="2986574"/>
            <a:chExt cx="1317998" cy="1333669"/>
          </a:xfrm>
        </p:grpSpPr>
        <p:cxnSp>
          <p:nvCxnSpPr>
            <p:cNvPr id="66" name="Connettore diritto 65"/>
            <p:cNvCxnSpPr>
              <a:stCxn id="70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/>
            <p:cNvCxnSpPr>
              <a:stCxn id="70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mbo 69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1" name="Gruppo 70"/>
          <p:cNvGrpSpPr/>
          <p:nvPr/>
        </p:nvGrpSpPr>
        <p:grpSpPr>
          <a:xfrm>
            <a:off x="6164280" y="4755585"/>
            <a:ext cx="1317998" cy="1333669"/>
            <a:chOff x="3829898" y="2986574"/>
            <a:chExt cx="1317998" cy="1333669"/>
          </a:xfrm>
        </p:grpSpPr>
        <p:cxnSp>
          <p:nvCxnSpPr>
            <p:cNvPr id="72" name="Connettore diritto 71"/>
            <p:cNvCxnSpPr>
              <a:stCxn id="76" idx="1"/>
            </p:cNvCxnSpPr>
            <p:nvPr/>
          </p:nvCxnSpPr>
          <p:spPr>
            <a:xfrm>
              <a:off x="3829898" y="3306980"/>
              <a:ext cx="6738" cy="675459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/>
            <p:cNvCxnSpPr>
              <a:stCxn id="76" idx="3"/>
            </p:cNvCxnSpPr>
            <p:nvPr/>
          </p:nvCxnSpPr>
          <p:spPr>
            <a:xfrm>
              <a:off x="5141315" y="3306980"/>
              <a:ext cx="2352" cy="679316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/>
            <p:cNvCxnSpPr/>
            <p:nvPr/>
          </p:nvCxnSpPr>
          <p:spPr>
            <a:xfrm>
              <a:off x="3833267" y="3973889"/>
              <a:ext cx="652341" cy="346354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/>
            <p:cNvCxnSpPr/>
            <p:nvPr/>
          </p:nvCxnSpPr>
          <p:spPr>
            <a:xfrm flipV="1">
              <a:off x="4485608" y="3982290"/>
              <a:ext cx="662288" cy="337953"/>
            </a:xfrm>
            <a:prstGeom prst="line">
              <a:avLst/>
            </a:prstGeom>
            <a:ln>
              <a:solidFill>
                <a:srgbClr val="4196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mbo 75"/>
            <p:cNvSpPr/>
            <p:nvPr/>
          </p:nvSpPr>
          <p:spPr>
            <a:xfrm>
              <a:off x="3829898" y="2986574"/>
              <a:ext cx="1311417" cy="640812"/>
            </a:xfrm>
            <a:prstGeom prst="diamond">
              <a:avLst/>
            </a:prstGeom>
            <a:solidFill>
              <a:srgbClr val="4196B4"/>
            </a:solidFill>
            <a:ln>
              <a:solidFill>
                <a:srgbClr val="4196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1" name="CasellaDiTesto 80"/>
          <p:cNvSpPr txBox="1"/>
          <p:nvPr/>
        </p:nvSpPr>
        <p:spPr>
          <a:xfrm>
            <a:off x="2126432" y="5452566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ACCOUNT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4016383" y="5451608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IDENTITY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6045110" y="5451608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MAIL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6059310" y="3929173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SIGN-UP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GUI</a:t>
            </a:r>
            <a:endParaRPr lang="it-IT"/>
          </a:p>
        </p:txBody>
      </p:sp>
      <p:cxnSp>
        <p:nvCxnSpPr>
          <p:cNvPr id="91" name="Connettore 2 90"/>
          <p:cNvCxnSpPr>
            <a:stCxn id="8" idx="6"/>
            <a:endCxn id="9" idx="2"/>
          </p:cNvCxnSpPr>
          <p:nvPr/>
        </p:nvCxnSpPr>
        <p:spPr>
          <a:xfrm>
            <a:off x="2539927" y="2507145"/>
            <a:ext cx="1712655" cy="11268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2 94"/>
          <p:cNvCxnSpPr>
            <a:cxnSpLocks/>
            <a:stCxn id="9" idx="4"/>
            <a:endCxn id="70" idx="0"/>
          </p:cNvCxnSpPr>
          <p:nvPr/>
        </p:nvCxnSpPr>
        <p:spPr>
          <a:xfrm>
            <a:off x="4784332" y="3050162"/>
            <a:ext cx="13102" cy="1714477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>
            <a:stCxn id="9" idx="5"/>
            <a:endCxn id="58" idx="1"/>
          </p:cNvCxnSpPr>
          <p:nvPr/>
        </p:nvCxnSpPr>
        <p:spPr>
          <a:xfrm>
            <a:off x="5160335" y="2894416"/>
            <a:ext cx="1024317" cy="670503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4 108"/>
          <p:cNvCxnSpPr/>
          <p:nvPr/>
        </p:nvCxnSpPr>
        <p:spPr>
          <a:xfrm rot="5400000" flipH="1" flipV="1">
            <a:off x="4860170" y="4131580"/>
            <a:ext cx="958" cy="3918678"/>
          </a:xfrm>
          <a:prstGeom prst="bentConnector3">
            <a:avLst>
              <a:gd name="adj1" fmla="val -39770355"/>
            </a:avLst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diritto 114"/>
          <p:cNvCxnSpPr>
            <a:stCxn id="119" idx="1"/>
          </p:cNvCxnSpPr>
          <p:nvPr/>
        </p:nvCxnSpPr>
        <p:spPr>
          <a:xfrm>
            <a:off x="8982594" y="2067796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diritto 115"/>
          <p:cNvCxnSpPr>
            <a:stCxn id="119" idx="3"/>
          </p:cNvCxnSpPr>
          <p:nvPr/>
        </p:nvCxnSpPr>
        <p:spPr>
          <a:xfrm>
            <a:off x="10294011" y="2067796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diritto 116"/>
          <p:cNvCxnSpPr/>
          <p:nvPr/>
        </p:nvCxnSpPr>
        <p:spPr>
          <a:xfrm>
            <a:off x="8985963" y="2734705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/>
          <p:cNvCxnSpPr/>
          <p:nvPr/>
        </p:nvCxnSpPr>
        <p:spPr>
          <a:xfrm flipV="1">
            <a:off x="9638304" y="2743106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mbo 118"/>
          <p:cNvSpPr/>
          <p:nvPr/>
        </p:nvSpPr>
        <p:spPr>
          <a:xfrm>
            <a:off x="8982594" y="1747390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CasellaDiTesto 119"/>
          <p:cNvSpPr txBox="1"/>
          <p:nvPr/>
        </p:nvSpPr>
        <p:spPr>
          <a:xfrm>
            <a:off x="8857252" y="2412035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KEYCLOAK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22" name="Connettore diritto 121"/>
          <p:cNvCxnSpPr>
            <a:stCxn id="126" idx="1"/>
          </p:cNvCxnSpPr>
          <p:nvPr/>
        </p:nvCxnSpPr>
        <p:spPr>
          <a:xfrm>
            <a:off x="8989332" y="3586732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/>
          <p:cNvCxnSpPr>
            <a:stCxn id="126" idx="3"/>
          </p:cNvCxnSpPr>
          <p:nvPr/>
        </p:nvCxnSpPr>
        <p:spPr>
          <a:xfrm>
            <a:off x="10300749" y="3586732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/>
          <p:cNvCxnSpPr/>
          <p:nvPr/>
        </p:nvCxnSpPr>
        <p:spPr>
          <a:xfrm>
            <a:off x="8992701" y="4253641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/>
          <p:cNvCxnSpPr/>
          <p:nvPr/>
        </p:nvCxnSpPr>
        <p:spPr>
          <a:xfrm flipV="1">
            <a:off x="9645042" y="4262042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mbo 125"/>
          <p:cNvSpPr/>
          <p:nvPr/>
        </p:nvSpPr>
        <p:spPr>
          <a:xfrm>
            <a:off x="8989332" y="3266326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CasellaDiTesto 126"/>
          <p:cNvSpPr txBox="1"/>
          <p:nvPr/>
        </p:nvSpPr>
        <p:spPr>
          <a:xfrm>
            <a:off x="8863990" y="3930971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MONGODB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29" name="Connettore diritto 128"/>
          <p:cNvCxnSpPr>
            <a:stCxn id="133" idx="1"/>
          </p:cNvCxnSpPr>
          <p:nvPr/>
        </p:nvCxnSpPr>
        <p:spPr>
          <a:xfrm>
            <a:off x="8989332" y="5085720"/>
            <a:ext cx="6738" cy="675459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/>
          <p:cNvCxnSpPr>
            <a:stCxn id="133" idx="3"/>
          </p:cNvCxnSpPr>
          <p:nvPr/>
        </p:nvCxnSpPr>
        <p:spPr>
          <a:xfrm>
            <a:off x="10300749" y="5085720"/>
            <a:ext cx="2352" cy="679316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/>
          <p:cNvCxnSpPr/>
          <p:nvPr/>
        </p:nvCxnSpPr>
        <p:spPr>
          <a:xfrm>
            <a:off x="8992701" y="5752629"/>
            <a:ext cx="652341" cy="346354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/>
          <p:cNvCxnSpPr/>
          <p:nvPr/>
        </p:nvCxnSpPr>
        <p:spPr>
          <a:xfrm flipV="1">
            <a:off x="9645042" y="5761030"/>
            <a:ext cx="662288" cy="337953"/>
          </a:xfrm>
          <a:prstGeom prst="line">
            <a:avLst/>
          </a:prstGeom>
          <a:ln>
            <a:solidFill>
              <a:srgbClr val="002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ombo 132"/>
          <p:cNvSpPr/>
          <p:nvPr/>
        </p:nvSpPr>
        <p:spPr>
          <a:xfrm>
            <a:off x="8989332" y="4765314"/>
            <a:ext cx="1311417" cy="640812"/>
          </a:xfrm>
          <a:prstGeom prst="diamond">
            <a:avLst/>
          </a:prstGeom>
          <a:solidFill>
            <a:srgbClr val="002A48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CasellaDiTesto 133"/>
          <p:cNvSpPr txBox="1"/>
          <p:nvPr/>
        </p:nvSpPr>
        <p:spPr>
          <a:xfrm>
            <a:off x="8863990" y="5429959"/>
            <a:ext cx="15621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200" b="1">
                <a:latin typeface="Myriad Pro Cond"/>
              </a:rPr>
              <a:t>HAZELCAST</a:t>
            </a:r>
          </a:p>
          <a:p>
            <a:pPr algn="ctr"/>
            <a:r>
              <a:rPr lang="it-IT" sz="1200" b="1">
                <a:solidFill>
                  <a:srgbClr val="4196B4"/>
                </a:solidFill>
                <a:latin typeface="Myriad Pro Cond"/>
              </a:rPr>
              <a:t>SERVICE</a:t>
            </a:r>
          </a:p>
        </p:txBody>
      </p:sp>
      <p:cxnSp>
        <p:nvCxnSpPr>
          <p:cNvPr id="145" name="Connettore 4 144"/>
          <p:cNvCxnSpPr/>
          <p:nvPr/>
        </p:nvCxnSpPr>
        <p:spPr>
          <a:xfrm rot="16200000" flipH="1">
            <a:off x="5799275" y="5076942"/>
            <a:ext cx="12700" cy="2028727"/>
          </a:xfrm>
          <a:prstGeom prst="bentConnector3">
            <a:avLst>
              <a:gd name="adj1" fmla="val 1800000"/>
            </a:avLst>
          </a:prstGeom>
          <a:ln>
            <a:solidFill>
              <a:srgbClr val="419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>
            <a:cxnSpLocks/>
            <a:stCxn id="9" idx="3"/>
          </p:cNvCxnSpPr>
          <p:nvPr/>
        </p:nvCxnSpPr>
        <p:spPr>
          <a:xfrm flipH="1">
            <a:off x="3192268" y="2894416"/>
            <a:ext cx="1216060" cy="2006552"/>
          </a:xfrm>
          <a:prstGeom prst="straightConnector1">
            <a:avLst/>
          </a:prstGeom>
          <a:ln>
            <a:solidFill>
              <a:srgbClr val="419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1949283" y="2651128"/>
            <a:ext cx="632367" cy="632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1983021" y="2699825"/>
            <a:ext cx="625397" cy="566501"/>
            <a:chOff x="6038938" y="1704423"/>
            <a:chExt cx="1562100" cy="1414991"/>
          </a:xfrm>
        </p:grpSpPr>
        <p:grpSp>
          <p:nvGrpSpPr>
            <p:cNvPr id="52" name="Gruppo 51"/>
            <p:cNvGrpSpPr/>
            <p:nvPr/>
          </p:nvGrpSpPr>
          <p:grpSpPr>
            <a:xfrm>
              <a:off x="6164280" y="1704423"/>
              <a:ext cx="1317998" cy="1333669"/>
              <a:chOff x="3829898" y="2986574"/>
              <a:chExt cx="1317998" cy="1333669"/>
            </a:xfrm>
          </p:grpSpPr>
          <p:cxnSp>
            <p:nvCxnSpPr>
              <p:cNvPr id="27" name="Connettore diritto 26"/>
              <p:cNvCxnSpPr>
                <a:stCxn id="39" idx="1"/>
              </p:cNvCxnSpPr>
              <p:nvPr/>
            </p:nvCxnSpPr>
            <p:spPr>
              <a:xfrm>
                <a:off x="3829898" y="3306980"/>
                <a:ext cx="6738" cy="675459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/>
              <p:cNvCxnSpPr>
                <a:stCxn id="39" idx="3"/>
              </p:cNvCxnSpPr>
              <p:nvPr/>
            </p:nvCxnSpPr>
            <p:spPr>
              <a:xfrm>
                <a:off x="5141315" y="3306980"/>
                <a:ext cx="2352" cy="679316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/>
              <p:cNvCxnSpPr/>
              <p:nvPr/>
            </p:nvCxnSpPr>
            <p:spPr>
              <a:xfrm>
                <a:off x="3833267" y="3973889"/>
                <a:ext cx="652341" cy="346354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diritto 36"/>
              <p:cNvCxnSpPr/>
              <p:nvPr/>
            </p:nvCxnSpPr>
            <p:spPr>
              <a:xfrm flipV="1">
                <a:off x="4485608" y="3982290"/>
                <a:ext cx="662288" cy="337953"/>
              </a:xfrm>
              <a:prstGeom prst="line">
                <a:avLst/>
              </a:prstGeom>
              <a:ln>
                <a:solidFill>
                  <a:srgbClr val="4196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mbo 38"/>
              <p:cNvSpPr/>
              <p:nvPr/>
            </p:nvSpPr>
            <p:spPr>
              <a:xfrm>
                <a:off x="3829898" y="2986574"/>
                <a:ext cx="1311417" cy="640812"/>
              </a:xfrm>
              <a:prstGeom prst="diamond">
                <a:avLst/>
              </a:prstGeom>
              <a:solidFill>
                <a:srgbClr val="4196B4"/>
              </a:solidFill>
              <a:ln>
                <a:solidFill>
                  <a:srgbClr val="4196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4" name="CasellaDiTesto 83"/>
            <p:cNvSpPr txBox="1"/>
            <p:nvPr/>
          </p:nvSpPr>
          <p:spPr>
            <a:xfrm>
              <a:off x="6038938" y="2273783"/>
              <a:ext cx="1562100" cy="8456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it-IT" sz="800" b="1">
                  <a:latin typeface="Myriad Pro Cond"/>
                </a:rPr>
                <a:t>PORTAL</a:t>
              </a:r>
            </a:p>
            <a:p>
              <a:pPr algn="ctr"/>
              <a:r>
                <a:rPr lang="it-IT" sz="800" b="1">
                  <a:solidFill>
                    <a:srgbClr val="4196B4"/>
                  </a:solidFill>
                  <a:latin typeface="Myriad Pro Cond"/>
                </a:rPr>
                <a:t>GUI</a:t>
              </a:r>
            </a:p>
          </p:txBody>
        </p:sp>
      </p:grpSp>
      <p:pic>
        <p:nvPicPr>
          <p:cNvPr id="80" name="Immagine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03" y="2130350"/>
            <a:ext cx="567750" cy="5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5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Cosa serve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4B6FF02-CCD7-CD47-A049-EC7E3E97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it-IT"/>
              <a:t>Automatizzare e rendere uniformi flussi che esistono nell’Ente ma che ogni sede implementa in modo proprio o non implementa affatto</a:t>
            </a:r>
          </a:p>
          <a:p>
            <a:r>
              <a:rPr lang="it-IT"/>
              <a:t>Offrire un’interfaccia univoca</a:t>
            </a:r>
          </a:p>
          <a:p>
            <a:r>
              <a:rPr lang="it-IT"/>
              <a:t>Adempienza alle normative </a:t>
            </a:r>
          </a:p>
          <a:p>
            <a:pPr lvl="1"/>
            <a:r>
              <a:rPr lang="it-IT"/>
              <a:t>Misure minime di sicurezza (accettazione del disciplinare)</a:t>
            </a:r>
          </a:p>
          <a:p>
            <a:pPr lvl="1"/>
            <a:r>
              <a:rPr lang="it-IT">
                <a:ea typeface="+mn-lt"/>
                <a:cs typeface="+mn-lt"/>
              </a:rPr>
              <a:t>GDPR</a:t>
            </a:r>
            <a:endParaRPr lang="it-IT"/>
          </a:p>
          <a:p>
            <a:pPr marL="365760" lvl="1" indent="0">
              <a:buNone/>
            </a:pPr>
            <a:endParaRPr lang="it-IT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Cosa serve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r>
              <a:rPr lang="it-IT"/>
              <a:t>Registrazione delle identità digitali</a:t>
            </a:r>
          </a:p>
          <a:p>
            <a:pPr lvl="1"/>
            <a:r>
              <a:rPr lang="it-IT">
                <a:ea typeface="+mn-lt"/>
                <a:cs typeface="+mn-lt"/>
              </a:rPr>
              <a:t>Avere </a:t>
            </a:r>
            <a:r>
              <a:rPr lang="it-IT">
                <a:solidFill>
                  <a:srgbClr val="FF0000"/>
                </a:solidFill>
                <a:ea typeface="+mn-lt"/>
                <a:cs typeface="+mn-lt"/>
              </a:rPr>
              <a:t>correttezza </a:t>
            </a:r>
            <a:r>
              <a:rPr lang="it-IT">
                <a:ea typeface="+mn-lt"/>
                <a:cs typeface="+mn-lt"/>
              </a:rPr>
              <a:t>e </a:t>
            </a:r>
            <a:r>
              <a:rPr lang="it-IT">
                <a:solidFill>
                  <a:srgbClr val="FF0000"/>
                </a:solidFill>
                <a:ea typeface="+mn-lt"/>
                <a:cs typeface="+mn-lt"/>
              </a:rPr>
              <a:t>validità </a:t>
            </a:r>
            <a:r>
              <a:rPr lang="it-IT">
                <a:ea typeface="+mn-lt"/>
                <a:cs typeface="+mn-lt"/>
              </a:rPr>
              <a:t>dei dati</a:t>
            </a:r>
            <a:endParaRPr lang="en-US">
              <a:ea typeface="+mn-lt"/>
              <a:cs typeface="+mn-lt"/>
            </a:endParaRPr>
          </a:p>
          <a:p>
            <a:pPr lvl="1">
              <a:spcBef>
                <a:spcPts val="500"/>
              </a:spcBef>
            </a:pPr>
            <a:r>
              <a:rPr lang="it-IT">
                <a:ea typeface="+mn-lt"/>
                <a:cs typeface="+mn-lt"/>
              </a:rPr>
              <a:t>Introduce anche per le ID dell’INFN il concetto di Level of Assurance (</a:t>
            </a:r>
            <a:r>
              <a:rPr lang="it-IT" err="1">
                <a:ea typeface="+mn-lt"/>
                <a:cs typeface="+mn-lt"/>
              </a:rPr>
              <a:t>LoA</a:t>
            </a:r>
            <a:r>
              <a:rPr lang="it-IT">
                <a:ea typeface="+mn-lt"/>
                <a:cs typeface="+mn-lt"/>
              </a:rPr>
              <a:t>)</a:t>
            </a:r>
            <a:endParaRPr lang="en-US">
              <a:ea typeface="+mn-lt"/>
              <a:cs typeface="+mn-lt"/>
            </a:endParaRPr>
          </a:p>
          <a:p>
            <a:r>
              <a:rPr lang="it-IT"/>
              <a:t>Gestione delle procedure per le richieste di risorse all’Ente</a:t>
            </a:r>
          </a:p>
          <a:p>
            <a:pPr lvl="1"/>
            <a:r>
              <a:rPr lang="it-IT">
                <a:ea typeface="+mn-lt"/>
                <a:cs typeface="+mn-lt"/>
              </a:rPr>
              <a:t>di tipo amministrativo/gestionale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it-IT">
                <a:ea typeface="+mn-lt"/>
                <a:cs typeface="+mn-lt"/>
              </a:rPr>
              <a:t>Associazione, Ospitalità, ecc. ecc.</a:t>
            </a:r>
            <a:endParaRPr lang="en-US">
              <a:ea typeface="+mn-lt"/>
              <a:cs typeface="+mn-lt"/>
            </a:endParaRPr>
          </a:p>
          <a:p>
            <a:pPr lvl="1">
              <a:buFont typeface="Wingdings 2"/>
            </a:pPr>
            <a:r>
              <a:rPr lang="it-IT">
                <a:ea typeface="+mn-lt"/>
                <a:cs typeface="+mn-lt"/>
              </a:rPr>
              <a:t>di tipo «fisico» 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it-IT">
                <a:ea typeface="+mn-lt"/>
                <a:cs typeface="+mn-lt"/>
              </a:rPr>
              <a:t>Accesso al territorio, ecc. ecc.</a:t>
            </a:r>
            <a:endParaRPr lang="en-US">
              <a:ea typeface="+mn-lt"/>
              <a:cs typeface="+mn-lt"/>
            </a:endParaRPr>
          </a:p>
          <a:p>
            <a:pPr lvl="1">
              <a:buFont typeface="Wingdings 2"/>
            </a:pPr>
            <a:r>
              <a:rPr lang="it-IT">
                <a:ea typeface="+mn-lt"/>
                <a:cs typeface="+mn-lt"/>
              </a:rPr>
              <a:t>di tipo IT</a:t>
            </a:r>
            <a:endParaRPr lang="en-US">
              <a:ea typeface="+mn-lt"/>
              <a:cs typeface="+mn-lt"/>
            </a:endParaRPr>
          </a:p>
          <a:p>
            <a:pPr lvl="2"/>
            <a:r>
              <a:rPr lang="it-IT">
                <a:ea typeface="+mn-lt"/>
                <a:cs typeface="+mn-lt"/>
              </a:rPr>
              <a:t>Richiesta account, farm di calcolo, ecc.</a:t>
            </a:r>
            <a:endParaRPr lang="it-IT"/>
          </a:p>
          <a:p>
            <a:endParaRPr lang="it-IT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5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Tipologie di identità digitale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20000"/>
          </a:bodyPr>
          <a:lstStyle/>
          <a:p>
            <a:r>
              <a:rPr lang="it-IT" dirty="0"/>
              <a:t>Identità con Level of Assurance 1 (LoA1)</a:t>
            </a:r>
          </a:p>
          <a:p>
            <a:pPr lvl="1"/>
            <a:r>
              <a:rPr lang="it-IT" dirty="0"/>
              <a:t>Auto-registrazione</a:t>
            </a:r>
          </a:p>
          <a:p>
            <a:pPr lvl="1"/>
            <a:r>
              <a:rPr lang="it-IT" dirty="0"/>
              <a:t>Registrazione condotta in autonomia dall’utente</a:t>
            </a:r>
          </a:p>
          <a:p>
            <a:pPr lvl="1"/>
            <a:endParaRPr lang="it-IT"/>
          </a:p>
          <a:p>
            <a:r>
              <a:rPr lang="it-IT" dirty="0"/>
              <a:t>Identità con Level of Assurance 2 (LoA2)</a:t>
            </a:r>
          </a:p>
          <a:p>
            <a:pPr lvl="1"/>
            <a:r>
              <a:rPr lang="it-IT" dirty="0"/>
              <a:t>Verifica identità</a:t>
            </a:r>
          </a:p>
          <a:p>
            <a:pPr lvl="1"/>
            <a:r>
              <a:rPr lang="it-IT" dirty="0"/>
              <a:t>Richiede il coinvolgimento dell’utente e di un «certificatore»</a:t>
            </a:r>
          </a:p>
          <a:p>
            <a:pPr lvl="1"/>
            <a:endParaRPr lang="it-IT"/>
          </a:p>
          <a:p>
            <a:r>
              <a:rPr lang="it-IT" dirty="0"/>
              <a:t>Standard ISO/IEC 29115</a:t>
            </a:r>
          </a:p>
          <a:p>
            <a:pPr lvl="1"/>
            <a:r>
              <a:rPr lang="it-IT" dirty="0">
                <a:ea typeface="+mn-lt"/>
                <a:cs typeface="+mn-lt"/>
                <a:hlinkClick r:id="rId3"/>
              </a:rPr>
              <a:t>https://www.iso.org/standard/45138.html</a:t>
            </a:r>
          </a:p>
          <a:p>
            <a:pPr lvl="1"/>
            <a:r>
              <a:rPr lang="it-IT" dirty="0">
                <a:ea typeface="+mn-lt"/>
                <a:cs typeface="+mn-lt"/>
                <a:hlinkClick r:id="rId4"/>
              </a:rPr>
              <a:t>https://www.itu.int/rec/T-REC-X.1254-201209-I/en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14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90AD-7347-D944-B714-9294F52B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Auto-registrazione (LoA1)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5CDC3-4C76-9D41-BD56-FE6D1B8A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D47C7-0560-5041-A81C-FA40012E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130CC-458B-EC49-AA67-5F4F7FE9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04FCA-2047-8446-929B-49A5741FE59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r>
              <a:rPr lang="it-IT" sz="3200"/>
              <a:t>Nella fase di auto-registrazione viene verificata solo la corrispondenza tra l’Identità Digitale e l’indirizzo e-mail del registrando</a:t>
            </a:r>
          </a:p>
          <a:p>
            <a:r>
              <a:rPr lang="it-IT" sz="3200"/>
              <a:t>Auto-registrazione</a:t>
            </a:r>
            <a:r>
              <a:rPr lang="it-IT" sz="3200">
                <a:latin typeface="Tw Cen MT"/>
              </a:rPr>
              <a:t>: </a:t>
            </a:r>
            <a:r>
              <a:rPr lang="it-IT" sz="3200">
                <a:sym typeface="Wingdings" pitchFamily="2" charset="2"/>
              </a:rPr>
              <a:t>Identità Digitale in LoA1</a:t>
            </a:r>
            <a:endParaRPr lang="it-IT" sz="3200"/>
          </a:p>
          <a:p>
            <a:r>
              <a:rPr lang="it-IT" sz="3200">
                <a:sym typeface="Wingdings" pitchFamily="2" charset="2"/>
              </a:rPr>
              <a:t>Accesso a «servizi pubblici»</a:t>
            </a:r>
            <a:endParaRPr lang="it-IT" sz="3200"/>
          </a:p>
          <a:p>
            <a:pPr lvl="1"/>
            <a:r>
              <a:rPr lang="it-IT" sz="2800">
                <a:sym typeface="Wingdings" pitchFamily="2" charset="2"/>
              </a:rPr>
              <a:t>Agenda, </a:t>
            </a:r>
            <a:r>
              <a:rPr lang="it-IT" sz="2800" err="1">
                <a:sym typeface="Wingdings" pitchFamily="2" charset="2"/>
              </a:rPr>
              <a:t>Recruiting</a:t>
            </a:r>
            <a:r>
              <a:rPr lang="it-IT" sz="2800">
                <a:sym typeface="Wingdings" pitchFamily="2" charset="2"/>
              </a:rPr>
              <a:t>, Iscrizione a newsletter, ecc. ecc.</a:t>
            </a:r>
            <a:endParaRPr lang="it-IT" sz="2800"/>
          </a:p>
          <a:p>
            <a:pPr lvl="1"/>
            <a:r>
              <a:rPr lang="it-IT" sz="2800"/>
              <a:t>Portale</a:t>
            </a:r>
          </a:p>
          <a:p>
            <a:pPr lvl="2"/>
            <a:r>
              <a:rPr lang="it-IT" sz="2400"/>
              <a:t>Gestione profilo personale, completamento anagrafica</a:t>
            </a:r>
          </a:p>
          <a:p>
            <a:pPr lvl="2"/>
            <a:r>
              <a:rPr lang="it-IT" sz="2400"/>
              <a:t>Richiesta di risorse INFN</a:t>
            </a:r>
          </a:p>
        </p:txBody>
      </p:sp>
    </p:spTree>
    <p:extLst>
      <p:ext uri="{BB962C8B-B14F-4D97-AF65-F5344CB8AC3E}">
        <p14:creationId xmlns:p14="http://schemas.microsoft.com/office/powerpoint/2010/main" val="385424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Verifica identità (LoA2)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it-IT"/>
              <a:t>De </a:t>
            </a:r>
            <a:r>
              <a:rPr lang="it-IT" err="1"/>
              <a:t>visu</a:t>
            </a:r>
            <a:endParaRPr lang="it-IT"/>
          </a:p>
          <a:p>
            <a:pPr lvl="1"/>
            <a:r>
              <a:rPr lang="it-IT"/>
              <a:t>In presenza in una sede dell’Ente</a:t>
            </a:r>
          </a:p>
          <a:p>
            <a:pPr lvl="1"/>
            <a:r>
              <a:rPr lang="it-IT"/>
              <a:t>Videoconferenza</a:t>
            </a:r>
          </a:p>
          <a:p>
            <a:pPr lvl="2"/>
            <a:r>
              <a:rPr lang="it-IT"/>
              <a:t>Upload documento di riconoscimento</a:t>
            </a:r>
          </a:p>
          <a:p>
            <a:pPr lvl="2"/>
            <a:r>
              <a:rPr lang="it-IT"/>
              <a:t>Il documento varrà conservato fino al riconoscimento e successivamente rimosso dal sistema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3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Registrazione identità digitali (LoA2)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Identità già verificate da altri Enti/Amministrazioni con i quali è in essere un accordo (SPID, Dipartimenti)</a:t>
            </a:r>
            <a:endParaRPr lang="it-IT"/>
          </a:p>
          <a:p>
            <a:r>
              <a:rPr lang="it-IT"/>
              <a:t>Figure autorizzate (Sistema Informativo, Segreterie, Centri di Calcolo) possono registrare identità già verificate (LoA2)</a:t>
            </a:r>
          </a:p>
          <a:p>
            <a:pPr lvl="1"/>
            <a:r>
              <a:rPr lang="it-IT"/>
              <a:t>Form web</a:t>
            </a:r>
          </a:p>
          <a:p>
            <a:pPr lvl="1"/>
            <a:r>
              <a:rPr lang="it-IT" err="1"/>
              <a:t>Tool</a:t>
            </a:r>
            <a:r>
              <a:rPr lang="it-IT"/>
              <a:t> da </a:t>
            </a:r>
            <a:r>
              <a:rPr lang="it-IT" err="1"/>
              <a:t>command</a:t>
            </a:r>
            <a:r>
              <a:rPr lang="it-IT"/>
              <a:t> line: </a:t>
            </a:r>
            <a:r>
              <a:rPr lang="it-IT">
                <a:solidFill>
                  <a:srgbClr val="FF0000"/>
                </a:solidFill>
                <a:ea typeface="+mn-lt"/>
                <a:cs typeface="+mn-lt"/>
              </a:rPr>
              <a:t>godivapy </a:t>
            </a:r>
            <a:r>
              <a:rPr lang="it-IT">
                <a:ea typeface="+mn-lt"/>
                <a:cs typeface="+mn-lt"/>
              </a:rPr>
              <a:t>(https://baltig.infn.it/espositm/godivapy)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10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AD460AA4-7980-497D-B89D-10F286CAF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36" y="4625415"/>
            <a:ext cx="7292788" cy="16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7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/>
          <p:cNvSpPr/>
          <p:nvPr/>
        </p:nvSpPr>
        <p:spPr>
          <a:xfrm>
            <a:off x="7654843" y="5353077"/>
            <a:ext cx="595280" cy="405036"/>
          </a:xfrm>
          <a:prstGeom prst="rect">
            <a:avLst/>
          </a:prstGeom>
          <a:solidFill>
            <a:srgbClr val="4196B4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9260221" y="4565864"/>
            <a:ext cx="34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si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8628484" y="5178220"/>
            <a:ext cx="47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no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Richiesta di risorse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WS CCR – La Biodola 03/06/2019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Registrazione Identità Digitali                                             Michele Tota, Marco Esposito - AAI-WG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it-IT"/>
              <a:t>Varie tipologie di risorse</a:t>
            </a:r>
          </a:p>
          <a:p>
            <a:r>
              <a:rPr lang="it-IT"/>
              <a:t>Per ogni risorsa è necessario uno specifico </a:t>
            </a:r>
            <a:r>
              <a:rPr lang="it-IT" err="1"/>
              <a:t>LoA</a:t>
            </a:r>
            <a:endParaRPr lang="it-IT"/>
          </a:p>
          <a:p>
            <a:r>
              <a:rPr lang="it-IT"/>
              <a:t>Ciascun </a:t>
            </a:r>
            <a:r>
              <a:rPr lang="it-IT" err="1"/>
              <a:t>workflow</a:t>
            </a:r>
            <a:r>
              <a:rPr lang="it-IT"/>
              <a:t> della richiesta prevede la verifica del </a:t>
            </a:r>
            <a:r>
              <a:rPr lang="it-IT" err="1"/>
              <a:t>LoA</a:t>
            </a:r>
            <a:r>
              <a:rPr lang="it-IT"/>
              <a:t> del richiedente</a:t>
            </a:r>
          </a:p>
          <a:p>
            <a:pPr lvl="1"/>
            <a:r>
              <a:rPr lang="it-IT"/>
              <a:t>Passaggio da LoA1 </a:t>
            </a:r>
            <a:r>
              <a:rPr lang="it-IT">
                <a:sym typeface="Wingdings" panose="05000000000000000000" pitchFamily="2" charset="2"/>
              </a:rPr>
              <a:t>a LoA2 (se necessario)</a:t>
            </a:r>
            <a:endParaRPr lang="it-IT"/>
          </a:p>
          <a:p>
            <a:endParaRPr lang="it-IT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47BE7E-DD8E-7E4D-984C-03F1401A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</p:spPr>
        <p:txBody>
          <a:bodyPr>
            <a:normAutofit fontScale="85000" lnSpcReduction="20000"/>
          </a:bodyPr>
          <a:lstStyle/>
          <a:p>
            <a:fld id="{1B986689-7F45-8342-BF5A-D6D1015438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5635092" y="4663707"/>
            <a:ext cx="595280" cy="405036"/>
          </a:xfrm>
          <a:prstGeom prst="rect">
            <a:avLst/>
          </a:prstGeom>
          <a:solidFill>
            <a:srgbClr val="4196B4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981344" y="4663707"/>
            <a:ext cx="595280" cy="405036"/>
          </a:xfrm>
          <a:prstGeom prst="rect">
            <a:avLst/>
          </a:prstGeom>
          <a:solidFill>
            <a:srgbClr val="4196B4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ombo 8"/>
          <p:cNvSpPr/>
          <p:nvPr/>
        </p:nvSpPr>
        <p:spPr>
          <a:xfrm>
            <a:off x="8311476" y="4479946"/>
            <a:ext cx="760978" cy="760978"/>
          </a:xfrm>
          <a:prstGeom prst="diamond">
            <a:avLst/>
          </a:prstGeom>
          <a:solidFill>
            <a:srgbClr val="4196B4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1400"/>
              <a:t>LoA2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807306" y="4651780"/>
            <a:ext cx="595280" cy="403629"/>
          </a:xfrm>
          <a:prstGeom prst="rect">
            <a:avLst/>
          </a:prstGeom>
          <a:solidFill>
            <a:srgbClr val="4196B4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1137438" y="4650373"/>
            <a:ext cx="595280" cy="405036"/>
          </a:xfrm>
          <a:prstGeom prst="rect">
            <a:avLst/>
          </a:prstGeom>
          <a:solidFill>
            <a:srgbClr val="4196B4"/>
          </a:solidFill>
          <a:ln>
            <a:solidFill>
              <a:srgbClr val="002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>
            <a:stCxn id="7" idx="3"/>
            <a:endCxn id="8" idx="1"/>
          </p:cNvCxnSpPr>
          <p:nvPr/>
        </p:nvCxnSpPr>
        <p:spPr>
          <a:xfrm>
            <a:off x="6230372" y="4866225"/>
            <a:ext cx="750972" cy="0"/>
          </a:xfrm>
          <a:prstGeom prst="straightConnector1">
            <a:avLst/>
          </a:prstGeom>
          <a:ln>
            <a:solidFill>
              <a:srgbClr val="002A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3"/>
            <a:endCxn id="9" idx="1"/>
          </p:cNvCxnSpPr>
          <p:nvPr/>
        </p:nvCxnSpPr>
        <p:spPr>
          <a:xfrm flipV="1">
            <a:off x="7576624" y="4860435"/>
            <a:ext cx="734852" cy="5790"/>
          </a:xfrm>
          <a:prstGeom prst="straightConnector1">
            <a:avLst/>
          </a:prstGeom>
          <a:ln>
            <a:solidFill>
              <a:srgbClr val="002A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33" idx="0"/>
          </p:cNvCxnSpPr>
          <p:nvPr/>
        </p:nvCxnSpPr>
        <p:spPr>
          <a:xfrm flipV="1">
            <a:off x="7952483" y="4854298"/>
            <a:ext cx="0" cy="498779"/>
          </a:xfrm>
          <a:prstGeom prst="straightConnector1">
            <a:avLst/>
          </a:prstGeom>
          <a:ln>
            <a:solidFill>
              <a:srgbClr val="002A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flipV="1">
            <a:off x="9066164" y="4853595"/>
            <a:ext cx="734852" cy="6840"/>
          </a:xfrm>
          <a:prstGeom prst="straightConnector1">
            <a:avLst/>
          </a:prstGeom>
          <a:ln>
            <a:solidFill>
              <a:srgbClr val="002A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>
            <a:stCxn id="10" idx="3"/>
            <a:endCxn id="11" idx="1"/>
          </p:cNvCxnSpPr>
          <p:nvPr/>
        </p:nvCxnSpPr>
        <p:spPr>
          <a:xfrm flipV="1">
            <a:off x="10402586" y="4852891"/>
            <a:ext cx="734852" cy="704"/>
          </a:xfrm>
          <a:prstGeom prst="straightConnector1">
            <a:avLst/>
          </a:prstGeom>
          <a:ln>
            <a:solidFill>
              <a:srgbClr val="002A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4 67"/>
          <p:cNvCxnSpPr>
            <a:stCxn id="9" idx="2"/>
            <a:endCxn id="33" idx="3"/>
          </p:cNvCxnSpPr>
          <p:nvPr/>
        </p:nvCxnSpPr>
        <p:spPr>
          <a:xfrm rot="5400000">
            <a:off x="8313709" y="5177338"/>
            <a:ext cx="314671" cy="441842"/>
          </a:xfrm>
          <a:prstGeom prst="bentConnector2">
            <a:avLst/>
          </a:prstGeom>
          <a:ln>
            <a:solidFill>
              <a:srgbClr val="002A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963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C946B43D-C81A-0B41-AFBE-64066E092EDC}" vid="{51C2D5AA-5197-F844-8858-65255F6731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CCR-AAI-Template</Template>
  <Application>Microsoft Office PowerPoint</Application>
  <PresentationFormat>Widescreen</PresentationFormat>
  <Slides>23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Luna</vt:lpstr>
      <vt:lpstr>Registrazione Identità Digitali</vt:lpstr>
      <vt:lpstr>Agenda</vt:lpstr>
      <vt:lpstr>Cosa serve</vt:lpstr>
      <vt:lpstr>Cosa serve</vt:lpstr>
      <vt:lpstr>Tipologie di identità digitale</vt:lpstr>
      <vt:lpstr>Auto-registrazione (LoA1)</vt:lpstr>
      <vt:lpstr>Verifica identità (LoA2)</vt:lpstr>
      <vt:lpstr>Registrazione identità digitali (LoA2)</vt:lpstr>
      <vt:lpstr>Richiesta di risorse</vt:lpstr>
      <vt:lpstr>PowerPoint Presentation</vt:lpstr>
      <vt:lpstr>Come sviluppare i nuovi servizi</vt:lpstr>
      <vt:lpstr>Come sviluppare i nuovi servizi</vt:lpstr>
      <vt:lpstr>Microservizi in uso per la RID</vt:lpstr>
      <vt:lpstr>Microservizi in uso per la richiesta di Accesso al Territorio </vt:lpstr>
      <vt:lpstr>Documentazione API</vt:lpstr>
      <vt:lpstr>Demo</vt:lpstr>
      <vt:lpstr>Gruppo di Lavoro</vt:lpstr>
      <vt:lpstr>Conclusioni</vt:lpstr>
      <vt:lpstr>Grazie per l’attenzione</vt:lpstr>
      <vt:lpstr>PowerPoint Presentation</vt:lpstr>
      <vt:lpstr>Cosa si ha a disposizione</vt:lpstr>
      <vt:lpstr>Microservizi in uso per la RID</vt:lpstr>
      <vt:lpstr>Microservizi in uso per la 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Antonio Tota</dc:creator>
  <cp:revision>11</cp:revision>
  <dcterms:created xsi:type="dcterms:W3CDTF">2018-05-22T22:21:53Z</dcterms:created>
  <dcterms:modified xsi:type="dcterms:W3CDTF">2019-06-03T13:30:59Z</dcterms:modified>
</cp:coreProperties>
</file>