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Lst>
  <p:notesMasterIdLst>
    <p:notesMasterId r:id="rId83"/>
  </p:notesMasterIdLst>
  <p:sldIdLst>
    <p:sldId id="369" r:id="rId3"/>
    <p:sldId id="545" r:id="rId4"/>
    <p:sldId id="574" r:id="rId5"/>
    <p:sldId id="544" r:id="rId6"/>
    <p:sldId id="546" r:id="rId7"/>
    <p:sldId id="477" r:id="rId8"/>
    <p:sldId id="478" r:id="rId9"/>
    <p:sldId id="527" r:id="rId10"/>
    <p:sldId id="528" r:id="rId11"/>
    <p:sldId id="481" r:id="rId12"/>
    <p:sldId id="507" r:id="rId13"/>
    <p:sldId id="506" r:id="rId14"/>
    <p:sldId id="509" r:id="rId15"/>
    <p:sldId id="510" r:id="rId16"/>
    <p:sldId id="511" r:id="rId17"/>
    <p:sldId id="524" r:id="rId18"/>
    <p:sldId id="517" r:id="rId19"/>
    <p:sldId id="516" r:id="rId20"/>
    <p:sldId id="512" r:id="rId21"/>
    <p:sldId id="515" r:id="rId22"/>
    <p:sldId id="514" r:id="rId23"/>
    <p:sldId id="513" r:id="rId24"/>
    <p:sldId id="483" r:id="rId25"/>
    <p:sldId id="484" r:id="rId26"/>
    <p:sldId id="485" r:id="rId27"/>
    <p:sldId id="486" r:id="rId28"/>
    <p:sldId id="539" r:id="rId29"/>
    <p:sldId id="538" r:id="rId30"/>
    <p:sldId id="487" r:id="rId31"/>
    <p:sldId id="547" r:id="rId32"/>
    <p:sldId id="570" r:id="rId33"/>
    <p:sldId id="572" r:id="rId34"/>
    <p:sldId id="573" r:id="rId35"/>
    <p:sldId id="559" r:id="rId36"/>
    <p:sldId id="558" r:id="rId37"/>
    <p:sldId id="560" r:id="rId38"/>
    <p:sldId id="561" r:id="rId39"/>
    <p:sldId id="562" r:id="rId40"/>
    <p:sldId id="563" r:id="rId41"/>
    <p:sldId id="566" r:id="rId42"/>
    <p:sldId id="564" r:id="rId43"/>
    <p:sldId id="565" r:id="rId44"/>
    <p:sldId id="568" r:id="rId45"/>
    <p:sldId id="569" r:id="rId46"/>
    <p:sldId id="567" r:id="rId47"/>
    <p:sldId id="553" r:id="rId48"/>
    <p:sldId id="551" r:id="rId49"/>
    <p:sldId id="571" r:id="rId50"/>
    <p:sldId id="550" r:id="rId51"/>
    <p:sldId id="490" r:id="rId52"/>
    <p:sldId id="491" r:id="rId53"/>
    <p:sldId id="531" r:id="rId54"/>
    <p:sldId id="536" r:id="rId55"/>
    <p:sldId id="537" r:id="rId56"/>
    <p:sldId id="534" r:id="rId57"/>
    <p:sldId id="540" r:id="rId58"/>
    <p:sldId id="542" r:id="rId59"/>
    <p:sldId id="541" r:id="rId60"/>
    <p:sldId id="532" r:id="rId61"/>
    <p:sldId id="488" r:id="rId62"/>
    <p:sldId id="526" r:id="rId63"/>
    <p:sldId id="525" r:id="rId64"/>
    <p:sldId id="518" r:id="rId65"/>
    <p:sldId id="519" r:id="rId66"/>
    <p:sldId id="520" r:id="rId67"/>
    <p:sldId id="529" r:id="rId68"/>
    <p:sldId id="530" r:id="rId69"/>
    <p:sldId id="535" r:id="rId70"/>
    <p:sldId id="575" r:id="rId71"/>
    <p:sldId id="580" r:id="rId72"/>
    <p:sldId id="581" r:id="rId73"/>
    <p:sldId id="582" r:id="rId74"/>
    <p:sldId id="583" r:id="rId75"/>
    <p:sldId id="584" r:id="rId76"/>
    <p:sldId id="585" r:id="rId77"/>
    <p:sldId id="586" r:id="rId78"/>
    <p:sldId id="587" r:id="rId79"/>
    <p:sldId id="588" r:id="rId80"/>
    <p:sldId id="589" r:id="rId81"/>
    <p:sldId id="590" r:id="rId8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A7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5" autoAdjust="0"/>
    <p:restoredTop sz="94434" autoAdjust="0"/>
  </p:normalViewPr>
  <p:slideViewPr>
    <p:cSldViewPr snapToGrid="0">
      <p:cViewPr varScale="1">
        <p:scale>
          <a:sx n="61" d="100"/>
          <a:sy n="61" d="100"/>
        </p:scale>
        <p:origin x="90" y="102"/>
      </p:cViewPr>
      <p:guideLst>
        <p:guide orient="horz" pos="2160"/>
        <p:guide pos="3840"/>
      </p:guideLst>
    </p:cSldViewPr>
  </p:slideViewPr>
  <p:notesTextViewPr>
    <p:cViewPr>
      <p:scale>
        <a:sx n="125" d="100"/>
        <a:sy n="125" d="100"/>
      </p:scale>
      <p:origin x="0" y="0"/>
    </p:cViewPr>
  </p:notesTextViewPr>
  <p:notesViewPr>
    <p:cSldViewPr snapToGrid="0">
      <p:cViewPr varScale="1">
        <p:scale>
          <a:sx n="88" d="100"/>
          <a:sy n="88"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pardi\ownCloud\PROGETTI\SCORES\test-cache-KEK-UVIC-CESNET-1G-49M.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pardi\ownCloud\PROGETTI\SCORES\test-cache-KEK-UVIC-CESNET-1G-49M.od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2160" b="1" i="0" u="none" strike="noStrike" kern="1200" spc="0" baseline="0">
                <a:solidFill>
                  <a:srgbClr val="0D0D0D"/>
                </a:solidFill>
                <a:latin typeface="Calibri"/>
              </a:defRPr>
            </a:pPr>
            <a:r>
              <a:rPr lang="en-GB" sz="2160" b="1" i="0" u="none" strike="noStrike" kern="1200" cap="none" spc="0" baseline="0">
                <a:solidFill>
                  <a:srgbClr val="0D0D0D"/>
                </a:solidFill>
                <a:uFillTx/>
                <a:latin typeface="Calibri"/>
              </a:rPr>
              <a:t>1GB Test</a:t>
            </a:r>
          </a:p>
        </c:rich>
      </c:tx>
      <c:overlay val="0"/>
      <c:spPr>
        <a:noFill/>
        <a:ln>
          <a:noFill/>
        </a:ln>
      </c:spPr>
    </c:title>
    <c:autoTitleDeleted val="0"/>
    <c:plotArea>
      <c:layout/>
      <c:barChart>
        <c:barDir val="col"/>
        <c:grouping val="clustered"/>
        <c:varyColors val="0"/>
        <c:ser>
          <c:idx val="0"/>
          <c:order val="0"/>
          <c:tx>
            <c:strRef>
              <c:f>Sheet1!$H$9</c:f>
              <c:strCache>
                <c:ptCount val="1"/>
                <c:pt idx="0">
                  <c:v>Direct</c:v>
                </c:pt>
              </c:strCache>
            </c:strRef>
          </c:tx>
          <c:spPr>
            <a:solidFill>
              <a:srgbClr val="5B9BD5"/>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800" b="1" i="0" u="none" strike="noStrike" kern="1200" baseline="0">
                    <a:solidFill>
                      <a:srgbClr val="0D0D0D"/>
                    </a:solidFill>
                    <a:latin typeface="Calibri"/>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Sheet1!$G$10:$G$12</c:f>
              <c:strCache>
                <c:ptCount val="3"/>
                <c:pt idx="0">
                  <c:v>KEK</c:v>
                </c:pt>
                <c:pt idx="1">
                  <c:v>Uvic</c:v>
                </c:pt>
                <c:pt idx="2">
                  <c:v>CESNET</c:v>
                </c:pt>
              </c:strCache>
            </c:strRef>
          </c:cat>
          <c:val>
            <c:numRef>
              <c:f>Sheet1!$H$10:$H$12</c:f>
              <c:numCache>
                <c:formatCode>0</c:formatCode>
                <c:ptCount val="3"/>
                <c:pt idx="0">
                  <c:v>84</c:v>
                </c:pt>
                <c:pt idx="1">
                  <c:v>312</c:v>
                </c:pt>
                <c:pt idx="2">
                  <c:v>113</c:v>
                </c:pt>
              </c:numCache>
            </c:numRef>
          </c:val>
          <c:extLst>
            <c:ext xmlns:c16="http://schemas.microsoft.com/office/drawing/2014/chart" uri="{C3380CC4-5D6E-409C-BE32-E72D297353CC}">
              <c16:uniqueId val="{00000000-82FE-48F3-ABB6-17B827FB7342}"/>
            </c:ext>
          </c:extLst>
        </c:ser>
        <c:ser>
          <c:idx val="1"/>
          <c:order val="1"/>
          <c:tx>
            <c:strRef>
              <c:f>Sheet1!$I$9</c:f>
              <c:strCache>
                <c:ptCount val="1"/>
                <c:pt idx="0">
                  <c:v>Empty Cache</c:v>
                </c:pt>
              </c:strCache>
            </c:strRef>
          </c:tx>
          <c:spPr>
            <a:solidFill>
              <a:srgbClr val="ED7D31"/>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800" b="1" i="0" u="none" strike="noStrike" kern="1200" baseline="0">
                    <a:solidFill>
                      <a:srgbClr val="0D0D0D"/>
                    </a:solidFill>
                    <a:latin typeface="Calibri"/>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Sheet1!$G$10:$G$12</c:f>
              <c:strCache>
                <c:ptCount val="3"/>
                <c:pt idx="0">
                  <c:v>KEK</c:v>
                </c:pt>
                <c:pt idx="1">
                  <c:v>Uvic</c:v>
                </c:pt>
                <c:pt idx="2">
                  <c:v>CESNET</c:v>
                </c:pt>
              </c:strCache>
            </c:strRef>
          </c:cat>
          <c:val>
            <c:numRef>
              <c:f>Sheet1!$I$10:$I$12</c:f>
              <c:numCache>
                <c:formatCode>0</c:formatCode>
                <c:ptCount val="3"/>
                <c:pt idx="0">
                  <c:v>73</c:v>
                </c:pt>
                <c:pt idx="1">
                  <c:v>263</c:v>
                </c:pt>
                <c:pt idx="2">
                  <c:v>103</c:v>
                </c:pt>
              </c:numCache>
            </c:numRef>
          </c:val>
          <c:extLst>
            <c:ext xmlns:c16="http://schemas.microsoft.com/office/drawing/2014/chart" uri="{C3380CC4-5D6E-409C-BE32-E72D297353CC}">
              <c16:uniqueId val="{00000001-82FE-48F3-ABB6-17B827FB7342}"/>
            </c:ext>
          </c:extLst>
        </c:ser>
        <c:ser>
          <c:idx val="2"/>
          <c:order val="2"/>
          <c:tx>
            <c:strRef>
              <c:f>Sheet1!$J$9</c:f>
              <c:strCache>
                <c:ptCount val="1"/>
                <c:pt idx="0">
                  <c:v>Warm Cache</c:v>
                </c:pt>
              </c:strCache>
            </c:strRef>
          </c:tx>
          <c:spPr>
            <a:solidFill>
              <a:srgbClr val="A5A5A5"/>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800" b="1" i="0" u="none" strike="noStrike" kern="1200" baseline="0">
                    <a:solidFill>
                      <a:srgbClr val="0D0D0D"/>
                    </a:solidFill>
                    <a:latin typeface="Calibri"/>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Sheet1!$G$10:$G$12</c:f>
              <c:strCache>
                <c:ptCount val="3"/>
                <c:pt idx="0">
                  <c:v>KEK</c:v>
                </c:pt>
                <c:pt idx="1">
                  <c:v>Uvic</c:v>
                </c:pt>
                <c:pt idx="2">
                  <c:v>CESNET</c:v>
                </c:pt>
              </c:strCache>
            </c:strRef>
          </c:cat>
          <c:val>
            <c:numRef>
              <c:f>Sheet1!$J$10:$J$12</c:f>
              <c:numCache>
                <c:formatCode>0</c:formatCode>
                <c:ptCount val="3"/>
                <c:pt idx="0">
                  <c:v>3200</c:v>
                </c:pt>
                <c:pt idx="1">
                  <c:v>3150</c:v>
                </c:pt>
                <c:pt idx="2">
                  <c:v>3600</c:v>
                </c:pt>
              </c:numCache>
            </c:numRef>
          </c:val>
          <c:extLst>
            <c:ext xmlns:c16="http://schemas.microsoft.com/office/drawing/2014/chart" uri="{C3380CC4-5D6E-409C-BE32-E72D297353CC}">
              <c16:uniqueId val="{00000002-82FE-48F3-ABB6-17B827FB7342}"/>
            </c:ext>
          </c:extLst>
        </c:ser>
        <c:dLbls>
          <c:showLegendKey val="0"/>
          <c:showVal val="0"/>
          <c:showCatName val="0"/>
          <c:showSerName val="0"/>
          <c:showPercent val="0"/>
          <c:showBubbleSize val="0"/>
        </c:dLbls>
        <c:gapWidth val="219"/>
        <c:overlap val="-27"/>
        <c:axId val="-1314866992"/>
        <c:axId val="-1314872432"/>
      </c:barChart>
      <c:valAx>
        <c:axId val="-1314872432"/>
        <c:scaling>
          <c:orientation val="minMax"/>
        </c:scaling>
        <c:delete val="0"/>
        <c:axPos val="l"/>
        <c:majorGridlines>
          <c:spPr>
            <a:ln w="9528" cap="flat">
              <a:solidFill>
                <a:srgbClr val="D9D9D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800" b="1" i="0" u="none" strike="noStrike" kern="1200" baseline="0">
                    <a:solidFill>
                      <a:srgbClr val="0D0D0D"/>
                    </a:solidFill>
                    <a:latin typeface="Calibri"/>
                  </a:defRPr>
                </a:pPr>
                <a:r>
                  <a:rPr lang="en-GB" sz="1800" b="1" i="0" u="none" strike="noStrike" kern="1200" cap="none" spc="0" baseline="0">
                    <a:solidFill>
                      <a:srgbClr val="0D0D0D"/>
                    </a:solidFill>
                    <a:uFillTx/>
                    <a:latin typeface="Calibri"/>
                  </a:rPr>
                  <a:t>Mbit/s</a:t>
                </a:r>
              </a:p>
            </c:rich>
          </c:tx>
          <c:overlay val="0"/>
          <c:spPr>
            <a:noFill/>
            <a:ln>
              <a:noFill/>
            </a:ln>
          </c:spPr>
        </c:title>
        <c:numFmt formatCode="0"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800" b="1" i="0" u="none" strike="noStrike" kern="1200" baseline="0">
                <a:solidFill>
                  <a:srgbClr val="0D0D0D"/>
                </a:solidFill>
                <a:latin typeface="Calibri"/>
              </a:defRPr>
            </a:pPr>
            <a:endParaRPr lang="it-IT"/>
          </a:p>
        </c:txPr>
        <c:crossAx val="-1314866992"/>
        <c:crosses val="autoZero"/>
        <c:crossBetween val="between"/>
      </c:valAx>
      <c:catAx>
        <c:axId val="-1314866992"/>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1" i="0" u="none" strike="noStrike" kern="1200" baseline="0">
                <a:solidFill>
                  <a:srgbClr val="0D0D0D"/>
                </a:solidFill>
                <a:latin typeface="Calibri"/>
              </a:defRPr>
            </a:pPr>
            <a:endParaRPr lang="it-IT"/>
          </a:p>
        </c:txPr>
        <c:crossAx val="-1314872432"/>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800" b="1" i="0" u="none" strike="noStrike" kern="1200" baseline="0">
              <a:solidFill>
                <a:srgbClr val="0D0D0D"/>
              </a:solidFill>
              <a:latin typeface="Calibri"/>
            </a:defRPr>
          </a:pPr>
          <a:endParaRPr lang="it-IT"/>
        </a:p>
      </c:txPr>
    </c:legend>
    <c:plotVisOnly val="1"/>
    <c:dispBlanksAs val="gap"/>
    <c:showDLblsOverMax val="0"/>
  </c:chart>
  <c:spPr>
    <a:solidFill>
      <a:srgbClr val="FFFFFF"/>
    </a:solidFill>
    <a:ln w="9528" cap="flat">
      <a:noFill/>
      <a:prstDash val="solid"/>
      <a:round/>
    </a:ln>
  </c:spPr>
  <c:txPr>
    <a:bodyPr lIns="0" tIns="0" rIns="0" bIns="0"/>
    <a:lstStyle/>
    <a:p>
      <a:pPr marL="0" marR="0" indent="0" defTabSz="914400" fontAlgn="auto" hangingPunct="1">
        <a:lnSpc>
          <a:spcPct val="100000"/>
        </a:lnSpc>
        <a:spcBef>
          <a:spcPts val="0"/>
        </a:spcBef>
        <a:spcAft>
          <a:spcPts val="0"/>
        </a:spcAft>
        <a:tabLst/>
        <a:defRPr lang="it-IT" sz="1800" b="1" i="0" u="none" strike="noStrike" kern="1200" baseline="0">
          <a:solidFill>
            <a:srgbClr val="0D0D0D"/>
          </a:solidFill>
          <a:latin typeface="Calibri"/>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Sheet1!$H$15</c:f>
              <c:strCache>
                <c:ptCount val="1"/>
                <c:pt idx="0">
                  <c:v>Total Time</c:v>
                </c:pt>
              </c:strCache>
            </c:strRef>
          </c:tx>
          <c:spPr>
            <a:solidFill>
              <a:srgbClr val="5B9BD5"/>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it-IT" sz="1800" b="1" i="0" u="none" strike="noStrike" kern="1200" baseline="0">
                    <a:solidFill>
                      <a:srgbClr val="0D0D0D"/>
                    </a:solidFill>
                    <a:latin typeface="Calibri"/>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Sheet1!$G$17:$G$18</c:f>
              <c:strCache>
                <c:ptCount val="2"/>
                <c:pt idx="0">
                  <c:v>Dynafed-Cold Cache</c:v>
                </c:pt>
                <c:pt idx="1">
                  <c:v>Dynafed-Warm Cache</c:v>
                </c:pt>
              </c:strCache>
            </c:strRef>
          </c:cat>
          <c:val>
            <c:numRef>
              <c:f>Sheet1!$H$17:$H$18</c:f>
              <c:numCache>
                <c:formatCode>0</c:formatCode>
                <c:ptCount val="2"/>
                <c:pt idx="0">
                  <c:v>50</c:v>
                </c:pt>
                <c:pt idx="1">
                  <c:v>28</c:v>
                </c:pt>
              </c:numCache>
            </c:numRef>
          </c:val>
          <c:extLst>
            <c:ext xmlns:c16="http://schemas.microsoft.com/office/drawing/2014/chart" uri="{C3380CC4-5D6E-409C-BE32-E72D297353CC}">
              <c16:uniqueId val="{00000000-C708-4883-913E-A1D6491F26DA}"/>
            </c:ext>
          </c:extLst>
        </c:ser>
        <c:ser>
          <c:idx val="1"/>
          <c:order val="1"/>
          <c:tx>
            <c:strRef>
              <c:f>Sheet1!$I$15</c:f>
              <c:strCache>
                <c:ptCount val="1"/>
                <c:pt idx="0">
                  <c:v>RootInput</c:v>
                </c:pt>
              </c:strCache>
            </c:strRef>
          </c:tx>
          <c:spPr>
            <a:solidFill>
              <a:srgbClr val="ED7D31"/>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it-IT" sz="1800" b="1" i="0" u="none" strike="noStrike" kern="1200" baseline="0">
                    <a:solidFill>
                      <a:srgbClr val="0D0D0D"/>
                    </a:solidFill>
                    <a:latin typeface="Calibri"/>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Sheet1!$G$17:$G$18</c:f>
              <c:strCache>
                <c:ptCount val="2"/>
                <c:pt idx="0">
                  <c:v>Dynafed-Cold Cache</c:v>
                </c:pt>
                <c:pt idx="1">
                  <c:v>Dynafed-Warm Cache</c:v>
                </c:pt>
              </c:strCache>
            </c:strRef>
          </c:cat>
          <c:val>
            <c:numRef>
              <c:f>Sheet1!$I$17:$I$18</c:f>
              <c:numCache>
                <c:formatCode>0</c:formatCode>
                <c:ptCount val="2"/>
                <c:pt idx="0">
                  <c:v>10</c:v>
                </c:pt>
                <c:pt idx="1">
                  <c:v>10</c:v>
                </c:pt>
              </c:numCache>
            </c:numRef>
          </c:val>
          <c:extLst>
            <c:ext xmlns:c16="http://schemas.microsoft.com/office/drawing/2014/chart" uri="{C3380CC4-5D6E-409C-BE32-E72D297353CC}">
              <c16:uniqueId val="{00000001-C708-4883-913E-A1D6491F26DA}"/>
            </c:ext>
          </c:extLst>
        </c:ser>
        <c:dLbls>
          <c:showLegendKey val="0"/>
          <c:showVal val="0"/>
          <c:showCatName val="0"/>
          <c:showSerName val="0"/>
          <c:showPercent val="0"/>
          <c:showBubbleSize val="0"/>
        </c:dLbls>
        <c:gapWidth val="219"/>
        <c:overlap val="-27"/>
        <c:axId val="-1314873520"/>
        <c:axId val="-1314871344"/>
      </c:barChart>
      <c:valAx>
        <c:axId val="-1314871344"/>
        <c:scaling>
          <c:orientation val="minMax"/>
        </c:scaling>
        <c:delete val="0"/>
        <c:axPos val="l"/>
        <c:majorGridlines>
          <c:spPr>
            <a:ln w="9528" cap="flat">
              <a:solidFill>
                <a:srgbClr val="D9D9D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it-IT" sz="1800" b="1" i="0" u="none" strike="noStrike" kern="1200" baseline="0">
                    <a:solidFill>
                      <a:srgbClr val="0D0D0D"/>
                    </a:solidFill>
                    <a:latin typeface="Calibri"/>
                  </a:defRPr>
                </a:pPr>
                <a:r>
                  <a:rPr lang="it-IT" sz="1800" b="1" i="0" u="none" strike="noStrike" kern="1200" cap="none" spc="0" baseline="0" dirty="0" err="1" smtClean="0">
                    <a:solidFill>
                      <a:srgbClr val="0D0D0D"/>
                    </a:solidFill>
                    <a:uFillTx/>
                    <a:latin typeface="Calibri"/>
                  </a:rPr>
                  <a:t>Seconds</a:t>
                </a:r>
                <a:endParaRPr lang="it-IT" sz="1800" b="1" i="0" u="none" strike="noStrike" kern="1200" cap="none" spc="0" baseline="0" dirty="0">
                  <a:solidFill>
                    <a:srgbClr val="0D0D0D"/>
                  </a:solidFill>
                  <a:uFillTx/>
                  <a:latin typeface="Calibri"/>
                </a:endParaRPr>
              </a:p>
            </c:rich>
          </c:tx>
          <c:overlay val="0"/>
          <c:spPr>
            <a:noFill/>
            <a:ln>
              <a:noFill/>
            </a:ln>
          </c:spPr>
        </c:title>
        <c:numFmt formatCode="0"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it-IT" sz="1800" b="1" i="0" u="none" strike="noStrike" kern="1200" baseline="0">
                <a:solidFill>
                  <a:srgbClr val="0D0D0D"/>
                </a:solidFill>
                <a:latin typeface="Calibri"/>
              </a:defRPr>
            </a:pPr>
            <a:endParaRPr lang="it-IT"/>
          </a:p>
        </c:txPr>
        <c:crossAx val="-1314873520"/>
        <c:crosses val="autoZero"/>
        <c:crossBetween val="between"/>
      </c:valAx>
      <c:catAx>
        <c:axId val="-1314873520"/>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it-IT" sz="1800" b="1" i="0" u="none" strike="noStrike" kern="1200" baseline="0">
                <a:solidFill>
                  <a:srgbClr val="0D0D0D"/>
                </a:solidFill>
                <a:latin typeface="Calibri"/>
              </a:defRPr>
            </a:pPr>
            <a:endParaRPr lang="it-IT"/>
          </a:p>
        </c:txPr>
        <c:crossAx val="-1314871344"/>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lang="it-IT" sz="1800" b="1" i="0" u="none" strike="noStrike" kern="1200" baseline="0">
              <a:solidFill>
                <a:srgbClr val="0D0D0D"/>
              </a:solidFill>
              <a:latin typeface="Calibri"/>
            </a:defRPr>
          </a:pPr>
          <a:endParaRPr lang="it-IT"/>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it-IT" sz="1800" b="1" i="0" u="none" strike="noStrike" kern="1200" baseline="0">
          <a:solidFill>
            <a:srgbClr val="0D0D0D"/>
          </a:solidFill>
          <a:latin typeface="Calibri"/>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F8634-8538-4CEF-B396-ED65B3991E33}" type="datetimeFigureOut">
              <a:rPr lang="it-IT" smtClean="0"/>
              <a:pPr/>
              <a:t>24/01/2019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77BDA-FFD3-409A-AF8B-544AD44FFA30}" type="slidenum">
              <a:rPr lang="it-IT" smtClean="0"/>
              <a:pPr/>
              <a:t>‹N›</a:t>
            </a:fld>
            <a:endParaRPr lang="it-IT"/>
          </a:p>
        </p:txBody>
      </p:sp>
    </p:spTree>
    <p:extLst>
      <p:ext uri="{BB962C8B-B14F-4D97-AF65-F5344CB8AC3E}">
        <p14:creationId xmlns:p14="http://schemas.microsoft.com/office/powerpoint/2010/main" val="413388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37501649-B9E3-4875-A626-A9100929597C}" type="slidenum">
              <a:rPr lang="en-US" smtClean="0"/>
              <a:pPr>
                <a:defRPr/>
              </a:pPr>
              <a:t>1</a:t>
            </a:fld>
            <a:endParaRPr lang="en-US"/>
          </a:p>
        </p:txBody>
      </p:sp>
    </p:spTree>
    <p:extLst>
      <p:ext uri="{BB962C8B-B14F-4D97-AF65-F5344CB8AC3E}">
        <p14:creationId xmlns:p14="http://schemas.microsoft.com/office/powerpoint/2010/main" val="210287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60EA63-43D2-E842-92EA-B304A8820AD7}" type="slidenum">
              <a:rPr lang="fr-FR" smtClean="0"/>
              <a:pPr/>
              <a:t>6</a:t>
            </a:fld>
            <a:endParaRPr lang="fr-FR"/>
          </a:p>
        </p:txBody>
      </p:sp>
    </p:spTree>
    <p:extLst>
      <p:ext uri="{BB962C8B-B14F-4D97-AF65-F5344CB8AC3E}">
        <p14:creationId xmlns:p14="http://schemas.microsoft.com/office/powerpoint/2010/main" val="150895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5BCA99-A6B0-4079-B02E-52B69FB9E669}"/>
              </a:ext>
            </a:extLst>
          </p:cNvPr>
          <p:cNvSpPr>
            <a:spLocks noGrp="1" noChangeArrowheads="1"/>
          </p:cNvSpPr>
          <p:nvPr>
            <p:ph type="sldNum"/>
          </p:nvPr>
        </p:nvSpPr>
        <p:spPr>
          <a:ln/>
        </p:spPr>
        <p:txBody>
          <a:bodyPr/>
          <a:lstStyle/>
          <a:p>
            <a:fld id="{14903E3A-6B61-4264-8C9C-8280CBAB83F8}" type="slidenum">
              <a:rPr lang="en-US" altLang="it-IT"/>
              <a:pPr/>
              <a:t>29</a:t>
            </a:fld>
            <a:endParaRPr lang="en-US" altLang="it-IT"/>
          </a:p>
        </p:txBody>
      </p:sp>
      <p:sp>
        <p:nvSpPr>
          <p:cNvPr id="56321" name="Rectangle 1">
            <a:extLst>
              <a:ext uri="{FF2B5EF4-FFF2-40B4-BE49-F238E27FC236}">
                <a16:creationId xmlns:a16="http://schemas.microsoft.com/office/drawing/2014/main" id="{BA344800-D1BD-4D2D-A58F-CE18F54CDBF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7226B594-A152-4A5C-9E10-59534ED4C79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7271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E477BDA-FFD3-409A-AF8B-544AD44FFA30}" type="slidenum">
              <a:rPr lang="it-IT" smtClean="0"/>
              <a:pPr/>
              <a:t>56</a:t>
            </a:fld>
            <a:endParaRPr lang="it-IT"/>
          </a:p>
        </p:txBody>
      </p:sp>
    </p:spTree>
    <p:extLst>
      <p:ext uri="{BB962C8B-B14F-4D97-AF65-F5344CB8AC3E}">
        <p14:creationId xmlns:p14="http://schemas.microsoft.com/office/powerpoint/2010/main" val="347140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E477BDA-FFD3-409A-AF8B-544AD44FFA30}" type="slidenum">
              <a:rPr lang="it-IT" smtClean="0"/>
              <a:pPr/>
              <a:t>61</a:t>
            </a:fld>
            <a:endParaRPr lang="it-IT"/>
          </a:p>
        </p:txBody>
      </p:sp>
    </p:spTree>
    <p:extLst>
      <p:ext uri="{BB962C8B-B14F-4D97-AF65-F5344CB8AC3E}">
        <p14:creationId xmlns:p14="http://schemas.microsoft.com/office/powerpoint/2010/main" val="235799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3481E21-C547-4319-8E99-B99B867BC5DF}" type="datetime1">
              <a:rPr lang="it-IT" smtClean="0"/>
              <a:pPr/>
              <a:t>24/01/2019</a:t>
            </a:fld>
            <a:endParaRPr lang="it-IT"/>
          </a:p>
        </p:txBody>
      </p:sp>
      <p:sp>
        <p:nvSpPr>
          <p:cNvPr id="5" name="Footer Placeholder 4"/>
          <p:cNvSpPr>
            <a:spLocks noGrp="1"/>
          </p:cNvSpPr>
          <p:nvPr>
            <p:ph type="ftr" sz="quarter" idx="11"/>
          </p:nvPr>
        </p:nvSpPr>
        <p:spPr/>
        <p:txBody>
          <a:bodyPr/>
          <a:lstStyle/>
          <a:p>
            <a:r>
              <a:rPr lang="it-IT" dirty="0" smtClean="0"/>
              <a:t>Asdasdadasda</a:t>
            </a:r>
          </a:p>
        </p:txBody>
      </p:sp>
      <p:sp>
        <p:nvSpPr>
          <p:cNvPr id="6" name="Slide Number Placeholder 5"/>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20830314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E16F778-FE08-4E88-AA95-BD7CCFB14FCF}" type="datetime1">
              <a:rPr lang="it-IT" smtClean="0"/>
              <a:pPr/>
              <a:t>24/01/2019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139377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21264DE-3593-4BFA-98CC-55099031CBAB}" type="datetime1">
              <a:rPr lang="it-IT" smtClean="0"/>
              <a:pPr/>
              <a:t>24/01/2019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274767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ED7D83B-0F49-4438-838C-5849925DB792}" type="datetime1">
              <a:rPr lang="it-IT" smtClean="0"/>
              <a:pPr/>
              <a:t>24/01/2019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1690461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1241492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solidFill>
                  <a:srgbClr val="000000"/>
                </a:solidFill>
                <a:uFillTx/>
              </a:defRPr>
            </a:pPr>
            <a:r>
              <a:rPr lang="en-US" sz="2954" b="1" smtClean="0">
                <a:solidFill>
                  <a:srgbClr val="368FAF"/>
                </a:solidFill>
                <a:uFill>
                  <a:solidFill>
                    <a:srgbClr val="368FAF"/>
                  </a:solidFill>
                </a:uFill>
              </a:rPr>
              <a:t>Click to edit Master title style</a:t>
            </a:r>
            <a:endParaRPr sz="2954" b="1">
              <a:solidFill>
                <a:srgbClr val="368FAF"/>
              </a:solidFill>
              <a:uFill>
                <a:solidFill>
                  <a:srgbClr val="368FAF"/>
                </a:solidFill>
              </a:uFill>
            </a:endParaRPr>
          </a:p>
        </p:txBody>
      </p:sp>
      <p:sp>
        <p:nvSpPr>
          <p:cNvPr id="22" name="Shape 22"/>
          <p:cNvSpPr>
            <a:spLocks noGrp="1"/>
          </p:cNvSpPr>
          <p:nvPr>
            <p:ph type="body" idx="1"/>
          </p:nvPr>
        </p:nvSpPr>
        <p:spPr>
          <a:prstGeom prst="rect">
            <a:avLst/>
          </a:prstGeom>
        </p:spPr>
        <p:txBody>
          <a:bodyPr/>
          <a:lstStyle>
            <a:lvl2pPr marL="505173" indent="-194297">
              <a:spcBef>
                <a:spcPts val="816"/>
              </a:spcBef>
              <a:buClr>
                <a:srgbClr val="2E5C6B"/>
              </a:buClr>
              <a:defRPr sz="2585"/>
            </a:lvl2pPr>
            <a:lvl3pPr marL="777189" indent="-155438">
              <a:spcBef>
                <a:spcPts val="816"/>
              </a:spcBef>
              <a:defRPr sz="2308"/>
            </a:lvl3pPr>
            <a:lvl4pPr marL="1088064" indent="-155438">
              <a:spcBef>
                <a:spcPts val="408"/>
              </a:spcBef>
              <a:buClr>
                <a:srgbClr val="2E5C6B"/>
              </a:buClr>
              <a:defRPr sz="1939"/>
            </a:lvl4pPr>
            <a:lvl5pPr marL="1398941" indent="-155438">
              <a:spcBef>
                <a:spcPts val="0"/>
              </a:spcBef>
              <a:defRPr sz="1939"/>
            </a:lvl5pPr>
          </a:lstStyle>
          <a:p>
            <a:pPr lvl="0">
              <a:defRPr sz="1800">
                <a:solidFill>
                  <a:srgbClr val="000000"/>
                </a:solidFill>
                <a:uFillTx/>
              </a:defRPr>
            </a:pPr>
            <a:r>
              <a:rPr lang="en-US" sz="2954" smtClean="0">
                <a:solidFill>
                  <a:srgbClr val="515151"/>
                </a:solidFill>
                <a:uFill>
                  <a:solidFill>
                    <a:srgbClr val="515151"/>
                  </a:solidFill>
                </a:uFill>
              </a:rPr>
              <a:t>Click to edit Master text styles</a:t>
            </a:r>
          </a:p>
          <a:p>
            <a:pPr lvl="1">
              <a:defRPr sz="1800">
                <a:solidFill>
                  <a:srgbClr val="000000"/>
                </a:solidFill>
                <a:uFillTx/>
              </a:defRPr>
            </a:pPr>
            <a:r>
              <a:rPr lang="en-US" sz="2954" smtClean="0">
                <a:solidFill>
                  <a:srgbClr val="515151"/>
                </a:solidFill>
                <a:uFill>
                  <a:solidFill>
                    <a:srgbClr val="515151"/>
                  </a:solidFill>
                </a:uFill>
              </a:rPr>
              <a:t>Second level</a:t>
            </a:r>
          </a:p>
          <a:p>
            <a:pPr lvl="2">
              <a:defRPr sz="1800">
                <a:solidFill>
                  <a:srgbClr val="000000"/>
                </a:solidFill>
                <a:uFillTx/>
              </a:defRPr>
            </a:pPr>
            <a:r>
              <a:rPr lang="en-US" sz="2954" smtClean="0">
                <a:solidFill>
                  <a:srgbClr val="515151"/>
                </a:solidFill>
                <a:uFill>
                  <a:solidFill>
                    <a:srgbClr val="515151"/>
                  </a:solidFill>
                </a:uFill>
              </a:rPr>
              <a:t>Third level</a:t>
            </a:r>
          </a:p>
          <a:p>
            <a:pPr lvl="3">
              <a:defRPr sz="1800">
                <a:solidFill>
                  <a:srgbClr val="000000"/>
                </a:solidFill>
                <a:uFillTx/>
              </a:defRPr>
            </a:pPr>
            <a:r>
              <a:rPr lang="en-US" sz="2954" smtClean="0">
                <a:solidFill>
                  <a:srgbClr val="515151"/>
                </a:solidFill>
                <a:uFill>
                  <a:solidFill>
                    <a:srgbClr val="515151"/>
                  </a:solidFill>
                </a:uFill>
              </a:rPr>
              <a:t>Fourth level</a:t>
            </a:r>
          </a:p>
          <a:p>
            <a:pPr lvl="4">
              <a:defRPr sz="1800">
                <a:solidFill>
                  <a:srgbClr val="000000"/>
                </a:solidFill>
                <a:uFillTx/>
              </a:defRPr>
            </a:pPr>
            <a:r>
              <a:rPr lang="en-US" sz="2954" smtClean="0">
                <a:solidFill>
                  <a:srgbClr val="515151"/>
                </a:solidFill>
                <a:uFill>
                  <a:solidFill>
                    <a:srgbClr val="515151"/>
                  </a:solidFill>
                </a:uFill>
              </a:rPr>
              <a:t>Fifth level</a:t>
            </a:r>
            <a:endParaRPr sz="1939">
              <a:solidFill>
                <a:srgbClr val="515151"/>
              </a:solidFill>
              <a:uFill>
                <a:solidFill>
                  <a:srgbClr val="515151"/>
                </a:solidFill>
              </a:uFill>
            </a:endParaRP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‹N›</a:t>
            </a:fld>
            <a:endParaRPr/>
          </a:p>
        </p:txBody>
      </p:sp>
    </p:spTree>
    <p:extLst>
      <p:ext uri="{BB962C8B-B14F-4D97-AF65-F5344CB8AC3E}">
        <p14:creationId xmlns:p14="http://schemas.microsoft.com/office/powerpoint/2010/main" val="33232365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227581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399785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2092894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224242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275514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83151FC-6F16-45C3-BBC8-B6BDAE27DDBE}" type="datetime1">
              <a:rPr lang="it-IT" smtClean="0"/>
              <a:pPr/>
              <a:t>24/01/2019</a:t>
            </a:fld>
            <a:endParaRPr lang="it-IT"/>
          </a:p>
        </p:txBody>
      </p:sp>
      <p:sp>
        <p:nvSpPr>
          <p:cNvPr id="5" name="Footer Placeholder 4"/>
          <p:cNvSpPr>
            <a:spLocks noGrp="1"/>
          </p:cNvSpPr>
          <p:nvPr>
            <p:ph type="ftr" sz="quarter" idx="11"/>
          </p:nvPr>
        </p:nvSpPr>
        <p:spPr/>
        <p:txBody>
          <a:bodyPr/>
          <a:lstStyle/>
          <a:p>
            <a:r>
              <a:rPr lang="it-IT" dirty="0" smtClean="0"/>
              <a:t>dfdfdfdfdff</a:t>
            </a:r>
            <a:endParaRPr lang="it-IT" dirty="0"/>
          </a:p>
        </p:txBody>
      </p:sp>
      <p:sp>
        <p:nvSpPr>
          <p:cNvPr id="6" name="Slide Number Placeholder 5"/>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1663279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145255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2206372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2617554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1187512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2967759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4093734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9055ECDD-EDB5-482E-BB64-58BA539AB977}" type="datetimeFigureOut">
              <a:rPr lang="it-IT" smtClean="0"/>
              <a:pPr/>
              <a:t>24/01/2019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AEB640D-A71D-4E3F-A204-F5919D27FFB0}" type="slidenum">
              <a:rPr lang="it-IT" smtClean="0"/>
              <a:pPr/>
              <a:t>‹N›</a:t>
            </a:fld>
            <a:endParaRPr lang="it-IT"/>
          </a:p>
        </p:txBody>
      </p:sp>
    </p:spTree>
    <p:extLst>
      <p:ext uri="{BB962C8B-B14F-4D97-AF65-F5344CB8AC3E}">
        <p14:creationId xmlns:p14="http://schemas.microsoft.com/office/powerpoint/2010/main" val="299600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0B817070-EBB9-4FDA-AB3D-3251662D7F8A}" type="datetime1">
              <a:rPr lang="it-IT" smtClean="0"/>
              <a:pPr/>
              <a:t>24/01/2019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907198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3B948DD-F478-462C-B826-1F919335F170}" type="datetime1">
              <a:rPr lang="it-IT" smtClean="0"/>
              <a:pPr/>
              <a:t>24/01/2019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39391416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7A53D59-7A48-4235-8AD1-5909924E9384}" type="datetime1">
              <a:rPr lang="it-IT" smtClean="0"/>
              <a:pPr/>
              <a:t>24/01/2019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38629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1EA31AD-E142-4F5B-A37A-86A1EEA483DB}" type="datetime1">
              <a:rPr lang="it-IT" smtClean="0"/>
              <a:pPr/>
              <a:t>24/01/2019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89283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E092A04-CA6F-4D33-A08C-0AEAA330889A}" type="datetime1">
              <a:rPr lang="it-IT" smtClean="0"/>
              <a:pPr/>
              <a:t>24/01/2019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377303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84547-343D-44A9-9AF7-AC13F0A3DD6F}" type="datetime1">
              <a:rPr lang="it-IT" smtClean="0"/>
              <a:pPr/>
              <a:t>24/01/2019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408709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46FC378-B2C4-4587-8AE6-E08ABF077560}" type="datetime1">
              <a:rPr lang="it-IT" smtClean="0"/>
              <a:pPr/>
              <a:t>24/01/2019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C5FA45-24C6-4A0A-BD22-F1947CFFB231}" type="slidenum">
              <a:rPr lang="it-IT" smtClean="0"/>
              <a:pPr/>
              <a:t>‹N›</a:t>
            </a:fld>
            <a:endParaRPr lang="it-IT"/>
          </a:p>
        </p:txBody>
      </p:sp>
    </p:spTree>
    <p:extLst>
      <p:ext uri="{BB962C8B-B14F-4D97-AF65-F5344CB8AC3E}">
        <p14:creationId xmlns:p14="http://schemas.microsoft.com/office/powerpoint/2010/main" val="106901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17070-EBB9-4FDA-AB3D-3251662D7F8A}" type="datetime1">
              <a:rPr lang="it-IT" smtClean="0"/>
              <a:pPr/>
              <a:t>24/01/2019</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5FA45-24C6-4A0A-BD22-F1947CFFB231}" type="slidenum">
              <a:rPr lang="it-IT" smtClean="0"/>
              <a:pPr/>
              <a:t>‹N›</a:t>
            </a:fld>
            <a:endParaRPr lang="it-IT"/>
          </a:p>
        </p:txBody>
      </p:sp>
      <p:pic>
        <p:nvPicPr>
          <p:cNvPr id="7" name="Immagin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740321" y="6132605"/>
            <a:ext cx="1000438" cy="555243"/>
          </a:xfrm>
          <a:prstGeom prst="rect">
            <a:avLst/>
          </a:prstGeom>
        </p:spPr>
      </p:pic>
      <p:pic>
        <p:nvPicPr>
          <p:cNvPr id="8" name="Picture 2" descr="Risultati immagini"/>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899630" y="6176963"/>
            <a:ext cx="1104619" cy="40180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4"/>
          <p:cNvCxnSpPr/>
          <p:nvPr userDrawn="1"/>
        </p:nvCxnSpPr>
        <p:spPr>
          <a:xfrm>
            <a:off x="245097" y="6410227"/>
            <a:ext cx="915069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5"/>
          <p:cNvSpPr txBox="1"/>
          <p:nvPr userDrawn="1"/>
        </p:nvSpPr>
        <p:spPr>
          <a:xfrm>
            <a:off x="187751" y="6410227"/>
            <a:ext cx="4249881" cy="369332"/>
          </a:xfrm>
          <a:prstGeom prst="rect">
            <a:avLst/>
          </a:prstGeom>
          <a:noFill/>
        </p:spPr>
        <p:txBody>
          <a:bodyPr wrap="square" rtlCol="0">
            <a:spAutoFit/>
          </a:bodyPr>
          <a:lstStyle/>
          <a:p>
            <a:r>
              <a:rPr lang="it-IT" dirty="0" smtClean="0">
                <a:solidFill>
                  <a:srgbClr val="0070C0"/>
                </a:solidFill>
              </a:rPr>
              <a:t>IDDSL Kickoff meeting @ GARR 24/01/2019</a:t>
            </a:r>
            <a:endParaRPr lang="it-IT" dirty="0">
              <a:solidFill>
                <a:srgbClr val="0070C0"/>
              </a:solidFill>
            </a:endParaRPr>
          </a:p>
        </p:txBody>
      </p:sp>
    </p:spTree>
    <p:extLst>
      <p:ext uri="{BB962C8B-B14F-4D97-AF65-F5344CB8AC3E}">
        <p14:creationId xmlns:p14="http://schemas.microsoft.com/office/powerpoint/2010/main" val="1738506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5ECDD-EDB5-482E-BB64-58BA539AB977}" type="datetimeFigureOut">
              <a:rPr lang="it-IT" smtClean="0"/>
              <a:pPr/>
              <a:t>24/01/2019</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B640D-A71D-4E3F-A204-F5919D27FFB0}" type="slidenum">
              <a:rPr lang="it-IT" smtClean="0"/>
              <a:pPr/>
              <a:t>‹N›</a:t>
            </a:fld>
            <a:endParaRPr lang="it-IT"/>
          </a:p>
        </p:txBody>
      </p:sp>
    </p:spTree>
    <p:extLst>
      <p:ext uri="{BB962C8B-B14F-4D97-AF65-F5344CB8AC3E}">
        <p14:creationId xmlns:p14="http://schemas.microsoft.com/office/powerpoint/2010/main" val="5326043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ynafed01.na.infn.it/myfed/" TargetMode="External"/><Relationship Id="rId2" Type="http://schemas.openxmlformats.org/officeDocument/2006/relationships/hyperlink" Target="https://dynafed-belle.na.infn.it/myfed"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wiki.cern.ch/twiki/bin/edit/ITSDC/WebDAV?topicparent=ITSDC.CHEP2015LHCbFed;nowysiwyg=1"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403412" y="2130426"/>
            <a:ext cx="11470341" cy="1470025"/>
          </a:xfrm>
          <a:prstGeom prst="rect">
            <a:avLst/>
          </a:prstGeom>
        </p:spPr>
        <p:txBody>
          <a:bodyPr>
            <a:noAutofit/>
          </a:bodyPr>
          <a:lstStyle/>
          <a:p>
            <a:pPr algn="ctr"/>
            <a:r>
              <a:rPr lang="en-GB" sz="6000" b="1" dirty="0" smtClean="0"/>
              <a:t>HTTP Federations </a:t>
            </a:r>
            <a:r>
              <a:rPr lang="en-GB" sz="6000" b="1" dirty="0"/>
              <a:t>and C</a:t>
            </a:r>
            <a:r>
              <a:rPr lang="en-GB" sz="6000" b="1" dirty="0" smtClean="0"/>
              <a:t>aching</a:t>
            </a:r>
            <a:endParaRPr lang="en-GB" sz="6000" b="1" dirty="0"/>
          </a:p>
        </p:txBody>
      </p:sp>
      <p:sp>
        <p:nvSpPr>
          <p:cNvPr id="3" name="Sottotitolo 2"/>
          <p:cNvSpPr>
            <a:spLocks noGrp="1"/>
          </p:cNvSpPr>
          <p:nvPr>
            <p:ph type="subTitle" idx="1"/>
          </p:nvPr>
        </p:nvSpPr>
        <p:spPr>
          <a:xfrm>
            <a:off x="1265162" y="4208181"/>
            <a:ext cx="9521371" cy="982960"/>
          </a:xfrm>
        </p:spPr>
        <p:txBody>
          <a:bodyPr>
            <a:noAutofit/>
          </a:bodyPr>
          <a:lstStyle/>
          <a:p>
            <a:r>
              <a:rPr lang="en-US" sz="3600" dirty="0" err="1" smtClean="0"/>
              <a:t>Davide</a:t>
            </a:r>
            <a:r>
              <a:rPr lang="en-US" sz="3600" dirty="0" smtClean="0"/>
              <a:t> </a:t>
            </a:r>
            <a:r>
              <a:rPr lang="en-US" sz="3600" dirty="0" err="1" smtClean="0"/>
              <a:t>Michelino</a:t>
            </a:r>
            <a:r>
              <a:rPr lang="en-US" sz="3600" dirty="0" smtClean="0"/>
              <a:t>, Bernardino </a:t>
            </a:r>
            <a:r>
              <a:rPr lang="en-US" sz="3600" dirty="0" err="1" smtClean="0"/>
              <a:t>Spisso</a:t>
            </a:r>
            <a:endParaRPr lang="en-US" sz="3600" dirty="0"/>
          </a:p>
          <a:p>
            <a:r>
              <a:rPr lang="en-US" dirty="0" smtClean="0"/>
              <a:t>On behalf of INFN-Napoli</a:t>
            </a:r>
            <a:endParaRPr lang="en-US" dirty="0"/>
          </a:p>
          <a:p>
            <a:r>
              <a:rPr lang="en-GB" dirty="0" smtClean="0"/>
              <a:t>IDDLS kick-off meeting</a:t>
            </a:r>
            <a:endParaRPr lang="en-GB" dirty="0"/>
          </a:p>
          <a:p>
            <a:r>
              <a:rPr lang="it-IT" b="1" dirty="0" smtClean="0"/>
              <a:t>GARR 24/01/2019</a:t>
            </a:r>
            <a:endParaRPr lang="en-US" dirty="0"/>
          </a:p>
          <a:p>
            <a:endParaRPr lang="en-US" sz="3600" dirty="0"/>
          </a:p>
        </p:txBody>
      </p:sp>
    </p:spTree>
    <p:extLst>
      <p:ext uri="{BB962C8B-B14F-4D97-AF65-F5344CB8AC3E}">
        <p14:creationId xmlns:p14="http://schemas.microsoft.com/office/powerpoint/2010/main" val="2683940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50799" y="1134709"/>
            <a:ext cx="4614333" cy="5096669"/>
          </a:xfrm>
        </p:spPr>
        <p:txBody>
          <a:bodyPr>
            <a:normAutofit/>
          </a:bodyPr>
          <a:lstStyle/>
          <a:p>
            <a:pPr marL="0" indent="0">
              <a:buNone/>
            </a:pPr>
            <a:r>
              <a:rPr lang="en-GB" sz="2000" dirty="0" smtClean="0"/>
              <a:t>What happen if we aggregate a set of standard http endpoints with a DPM Volatile Pool?</a:t>
            </a:r>
          </a:p>
          <a:p>
            <a:pPr marL="0" indent="0">
              <a:buNone/>
            </a:pPr>
            <a:r>
              <a:rPr lang="en-GB" sz="2000" dirty="0" smtClean="0"/>
              <a:t>When Dynafed stat a file, it receive always a positive answer from the Volatile Pool.</a:t>
            </a:r>
          </a:p>
          <a:p>
            <a:pPr marL="0" indent="0">
              <a:buNone/>
            </a:pPr>
            <a:r>
              <a:rPr lang="en-GB" sz="2000" dirty="0" smtClean="0"/>
              <a:t>So that the </a:t>
            </a:r>
            <a:r>
              <a:rPr lang="en-GB" sz="2000" dirty="0" err="1" smtClean="0"/>
              <a:t>metalink</a:t>
            </a:r>
            <a:r>
              <a:rPr lang="en-GB" sz="2000" dirty="0" smtClean="0"/>
              <a:t> representing a file in Dynafed, will included always at least two link: the real URL and the corresponding virtual copy in the cache (even if the latter does not exist yet)</a:t>
            </a:r>
          </a:p>
          <a:p>
            <a:pPr marL="0" indent="0">
              <a:buNone/>
            </a:pPr>
            <a:r>
              <a:rPr lang="en-GB" sz="2000" dirty="0" smtClean="0"/>
              <a:t>Moreover thanks to the </a:t>
            </a:r>
            <a:r>
              <a:rPr lang="en-GB" sz="2000" dirty="0" err="1" smtClean="0"/>
              <a:t>GeoPlugin</a:t>
            </a:r>
            <a:r>
              <a:rPr lang="en-GB" sz="2000" dirty="0" smtClean="0"/>
              <a:t>, Dynafed prioritize the cache copy if the Volatile Pool is local to the Client or close to it.</a:t>
            </a:r>
          </a:p>
          <a:p>
            <a:pPr marL="0" indent="0">
              <a:buNone/>
            </a:pPr>
            <a:r>
              <a:rPr lang="en-GB" sz="2000" dirty="0" smtClean="0"/>
              <a:t>This combination allows to create a cache system</a:t>
            </a:r>
            <a:endParaRPr lang="en-GB" sz="2000" dirty="0"/>
          </a:p>
        </p:txBody>
      </p:sp>
      <p:pic>
        <p:nvPicPr>
          <p:cNvPr id="5" name="Immagine 4"/>
          <p:cNvPicPr>
            <a:picLocks noChangeAspect="1"/>
          </p:cNvPicPr>
          <p:nvPr/>
        </p:nvPicPr>
        <p:blipFill>
          <a:blip r:embed="rId2" cstate="print"/>
          <a:stretch>
            <a:fillRect/>
          </a:stretch>
        </p:blipFill>
        <p:spPr>
          <a:xfrm>
            <a:off x="486086" y="1191067"/>
            <a:ext cx="6137297" cy="3463395"/>
          </a:xfrm>
          <a:prstGeom prst="rect">
            <a:avLst/>
          </a:prstGeom>
        </p:spPr>
      </p:pic>
      <p:pic>
        <p:nvPicPr>
          <p:cNvPr id="6" name="Immagine 5"/>
          <p:cNvPicPr>
            <a:picLocks noChangeAspect="1"/>
          </p:cNvPicPr>
          <p:nvPr/>
        </p:nvPicPr>
        <p:blipFill>
          <a:blip r:embed="rId3" cstate="print"/>
          <a:stretch>
            <a:fillRect/>
          </a:stretch>
        </p:blipFill>
        <p:spPr>
          <a:xfrm>
            <a:off x="351149" y="3251642"/>
            <a:ext cx="5016120" cy="2728383"/>
          </a:xfrm>
          <a:prstGeom prst="rect">
            <a:avLst/>
          </a:prstGeom>
          <a:ln>
            <a:solidFill>
              <a:schemeClr val="tx1"/>
            </a:solidFill>
          </a:ln>
        </p:spPr>
      </p:pic>
      <p:cxnSp>
        <p:nvCxnSpPr>
          <p:cNvPr id="8" name="Connettore 2 7"/>
          <p:cNvCxnSpPr/>
          <p:nvPr/>
        </p:nvCxnSpPr>
        <p:spPr>
          <a:xfrm flipH="1">
            <a:off x="4269121" y="2516630"/>
            <a:ext cx="778933" cy="7937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030413" y="-870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Combining </a:t>
            </a:r>
            <a:r>
              <a:rPr lang="en-US" b="1" dirty="0" err="1">
                <a:solidFill>
                  <a:srgbClr val="0070C0"/>
                </a:solidFill>
              </a:rPr>
              <a:t>Dynafed</a:t>
            </a:r>
            <a:r>
              <a:rPr lang="en-US" b="1" dirty="0">
                <a:solidFill>
                  <a:srgbClr val="0070C0"/>
                </a:solidFill>
              </a:rPr>
              <a:t> and Volatile Pool</a:t>
            </a:r>
          </a:p>
        </p:txBody>
      </p:sp>
    </p:spTree>
    <p:extLst>
      <p:ext uri="{BB962C8B-B14F-4D97-AF65-F5344CB8AC3E}">
        <p14:creationId xmlns:p14="http://schemas.microsoft.com/office/powerpoint/2010/main" val="300797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uppo 123"/>
          <p:cNvGrpSpPr/>
          <p:nvPr/>
        </p:nvGrpSpPr>
        <p:grpSpPr>
          <a:xfrm>
            <a:off x="742160" y="2570069"/>
            <a:ext cx="1622954" cy="846877"/>
            <a:chOff x="1255976" y="981922"/>
            <a:chExt cx="1622954" cy="846877"/>
          </a:xfrm>
        </p:grpSpPr>
        <p:grpSp>
          <p:nvGrpSpPr>
            <p:cNvPr id="15" name="Gruppo 14"/>
            <p:cNvGrpSpPr/>
            <p:nvPr/>
          </p:nvGrpSpPr>
          <p:grpSpPr>
            <a:xfrm>
              <a:off x="1255976" y="981922"/>
              <a:ext cx="500063" cy="628650"/>
              <a:chOff x="1671637" y="1185861"/>
              <a:chExt cx="885826" cy="1042989"/>
            </a:xfrm>
          </p:grpSpPr>
          <p:sp>
            <p:nvSpPr>
              <p:cNvPr id="16" name="Cilindro 1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ilindro 1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ilindro 1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uppo 20"/>
            <p:cNvGrpSpPr/>
            <p:nvPr/>
          </p:nvGrpSpPr>
          <p:grpSpPr>
            <a:xfrm>
              <a:off x="1817420" y="981922"/>
              <a:ext cx="500063" cy="628650"/>
              <a:chOff x="1671637" y="1185861"/>
              <a:chExt cx="885826" cy="1042989"/>
            </a:xfrm>
          </p:grpSpPr>
          <p:sp>
            <p:nvSpPr>
              <p:cNvPr id="22" name="Cilindro 21"/>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ilindro 22"/>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lindro 23"/>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ubo 24"/>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27" name="Gruppo 126"/>
          <p:cNvGrpSpPr/>
          <p:nvPr/>
        </p:nvGrpSpPr>
        <p:grpSpPr>
          <a:xfrm>
            <a:off x="10042623" y="2711156"/>
            <a:ext cx="1963474" cy="846877"/>
            <a:chOff x="9280788" y="981922"/>
            <a:chExt cx="1963474" cy="846877"/>
          </a:xfrm>
        </p:grpSpPr>
        <p:grpSp>
          <p:nvGrpSpPr>
            <p:cNvPr id="26" name="Gruppo 25"/>
            <p:cNvGrpSpPr/>
            <p:nvPr/>
          </p:nvGrpSpPr>
          <p:grpSpPr>
            <a:xfrm>
              <a:off x="9280788" y="981922"/>
              <a:ext cx="500063" cy="628650"/>
              <a:chOff x="1671637" y="1185861"/>
              <a:chExt cx="885826" cy="1042989"/>
            </a:xfrm>
          </p:grpSpPr>
          <p:sp>
            <p:nvSpPr>
              <p:cNvPr id="27" name="Cilindro 26"/>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lindro 27"/>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ilindro 28"/>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uppo 29"/>
            <p:cNvGrpSpPr/>
            <p:nvPr/>
          </p:nvGrpSpPr>
          <p:grpSpPr>
            <a:xfrm>
              <a:off x="9842232" y="981922"/>
              <a:ext cx="500063" cy="628650"/>
              <a:chOff x="1671637" y="1185861"/>
              <a:chExt cx="885826" cy="1042989"/>
            </a:xfrm>
          </p:grpSpPr>
          <p:sp>
            <p:nvSpPr>
              <p:cNvPr id="31" name="Cilindro 30"/>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ilindro 31"/>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ilindro 32"/>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ubo 33"/>
            <p:cNvSpPr/>
            <p:nvPr/>
          </p:nvSpPr>
          <p:spPr>
            <a:xfrm>
              <a:off x="9530819" y="1296247"/>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STORM</a:t>
              </a:r>
              <a:endParaRPr lang="en-US" dirty="0"/>
            </a:p>
          </p:txBody>
        </p:sp>
      </p:grpSp>
      <p:grpSp>
        <p:nvGrpSpPr>
          <p:cNvPr id="125" name="Gruppo 124"/>
          <p:cNvGrpSpPr/>
          <p:nvPr/>
        </p:nvGrpSpPr>
        <p:grpSpPr>
          <a:xfrm>
            <a:off x="4069959" y="348923"/>
            <a:ext cx="1806041" cy="1246665"/>
            <a:chOff x="3783279" y="524720"/>
            <a:chExt cx="1806041" cy="1246665"/>
          </a:xfrm>
        </p:grpSpPr>
        <p:sp>
          <p:nvSpPr>
            <p:cNvPr id="64" name="Nuvola 63"/>
            <p:cNvSpPr/>
            <p:nvPr/>
          </p:nvSpPr>
          <p:spPr>
            <a:xfrm>
              <a:off x="3783279" y="524720"/>
              <a:ext cx="1685925" cy="11648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uppo 64"/>
            <p:cNvGrpSpPr/>
            <p:nvPr/>
          </p:nvGrpSpPr>
          <p:grpSpPr>
            <a:xfrm>
              <a:off x="4171155" y="842697"/>
              <a:ext cx="500063" cy="628650"/>
              <a:chOff x="1671637" y="1185861"/>
              <a:chExt cx="885826" cy="1042989"/>
            </a:xfrm>
          </p:grpSpPr>
          <p:sp>
            <p:nvSpPr>
              <p:cNvPr id="66" name="Cilindro 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ilindro 6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ilindro 6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po 68"/>
            <p:cNvGrpSpPr/>
            <p:nvPr/>
          </p:nvGrpSpPr>
          <p:grpSpPr>
            <a:xfrm>
              <a:off x="4732599" y="842697"/>
              <a:ext cx="500063" cy="628650"/>
              <a:chOff x="1671637" y="1185861"/>
              <a:chExt cx="885826" cy="1042989"/>
            </a:xfrm>
          </p:grpSpPr>
          <p:sp>
            <p:nvSpPr>
              <p:cNvPr id="70" name="Cilindro 69"/>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ilindro 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ilindro 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ubo 72"/>
            <p:cNvSpPr/>
            <p:nvPr/>
          </p:nvSpPr>
          <p:spPr>
            <a:xfrm>
              <a:off x="3875878" y="1238833"/>
              <a:ext cx="1713442" cy="532552"/>
            </a:xfrm>
            <a:prstGeom prst="cub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Cloud Storage</a:t>
              </a:r>
              <a:endParaRPr lang="en-US" dirty="0"/>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p:grpSpPr>
        <p:sp>
          <p:nvSpPr>
            <p:cNvPr id="53" name="Nuvola 52"/>
            <p:cNvSpPr/>
            <p:nvPr/>
          </p:nvSpPr>
          <p:spPr>
            <a:xfrm>
              <a:off x="631557" y="2586038"/>
              <a:ext cx="1685925" cy="11648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po 43"/>
            <p:cNvGrpSpPr/>
            <p:nvPr/>
          </p:nvGrpSpPr>
          <p:grpSpPr>
            <a:xfrm>
              <a:off x="1019433" y="2904015"/>
              <a:ext cx="500063" cy="628650"/>
              <a:chOff x="1671637" y="1185861"/>
              <a:chExt cx="885826" cy="1042989"/>
            </a:xfrm>
          </p:grpSpPr>
          <p:sp>
            <p:nvSpPr>
              <p:cNvPr id="45" name="Cilindro 44"/>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ilindro 45"/>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lindro 46"/>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uppo 47"/>
            <p:cNvGrpSpPr/>
            <p:nvPr/>
          </p:nvGrpSpPr>
          <p:grpSpPr>
            <a:xfrm>
              <a:off x="1580877" y="2904015"/>
              <a:ext cx="500063" cy="628650"/>
              <a:chOff x="1671637" y="1185861"/>
              <a:chExt cx="885826" cy="1042989"/>
            </a:xfrm>
          </p:grpSpPr>
          <p:sp>
            <p:nvSpPr>
              <p:cNvPr id="49" name="Cilindro 48"/>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ilindro 4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ilindro 50"/>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ubo 51"/>
            <p:cNvSpPr/>
            <p:nvPr/>
          </p:nvSpPr>
          <p:spPr>
            <a:xfrm>
              <a:off x="724156" y="3300151"/>
              <a:ext cx="1713442" cy="532552"/>
            </a:xfrm>
            <a:prstGeom prst="cub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Cloud Storage</a:t>
              </a:r>
              <a:endParaRPr lang="en-US" dirty="0"/>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p:grpSpPr>
        <p:grpSp>
          <p:nvGrpSpPr>
            <p:cNvPr id="35" name="Gruppo 34"/>
            <p:cNvGrpSpPr/>
            <p:nvPr/>
          </p:nvGrpSpPr>
          <p:grpSpPr>
            <a:xfrm>
              <a:off x="6342592" y="1457060"/>
              <a:ext cx="500063" cy="628650"/>
              <a:chOff x="1671637" y="1185861"/>
              <a:chExt cx="885826" cy="1042989"/>
            </a:xfrm>
          </p:grpSpPr>
          <p:sp>
            <p:nvSpPr>
              <p:cNvPr id="36" name="Cilindro 3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ilindro 3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ilindro 3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uppo 38"/>
            <p:cNvGrpSpPr/>
            <p:nvPr/>
          </p:nvGrpSpPr>
          <p:grpSpPr>
            <a:xfrm>
              <a:off x="6904036" y="1457060"/>
              <a:ext cx="500063" cy="628650"/>
              <a:chOff x="1671637" y="1185861"/>
              <a:chExt cx="885826" cy="1042989"/>
            </a:xfrm>
          </p:grpSpPr>
          <p:sp>
            <p:nvSpPr>
              <p:cNvPr id="40" name="Cilindro 39"/>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ilindro 4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ilindro 4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ubo 42"/>
            <p:cNvSpPr/>
            <p:nvPr/>
          </p:nvSpPr>
          <p:spPr>
            <a:xfrm>
              <a:off x="6592623" y="1771385"/>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a:t>
              </a:r>
              <a:r>
                <a:rPr lang="en-US" dirty="0" err="1" smtClean="0"/>
                <a:t>dCache</a:t>
              </a:r>
              <a:endParaRPr lang="en-US" dirty="0"/>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p:grpSpPr>
        <p:grpSp>
          <p:nvGrpSpPr>
            <p:cNvPr id="55" name="Gruppo 54"/>
            <p:cNvGrpSpPr/>
            <p:nvPr/>
          </p:nvGrpSpPr>
          <p:grpSpPr>
            <a:xfrm>
              <a:off x="7499612" y="3300151"/>
              <a:ext cx="500063" cy="628650"/>
              <a:chOff x="1671637" y="1185861"/>
              <a:chExt cx="885826" cy="1042989"/>
            </a:xfrm>
          </p:grpSpPr>
          <p:sp>
            <p:nvSpPr>
              <p:cNvPr id="56" name="Cilindro 5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ilindro 5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ilindro 5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Cubo 62"/>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grpSp>
        <p:nvGrpSpPr>
          <p:cNvPr id="136" name="Gruppo 135"/>
          <p:cNvGrpSpPr/>
          <p:nvPr/>
        </p:nvGrpSpPr>
        <p:grpSpPr>
          <a:xfrm>
            <a:off x="4894263" y="5768067"/>
            <a:ext cx="1963474" cy="846877"/>
            <a:chOff x="9280788" y="981922"/>
            <a:chExt cx="1963474" cy="846877"/>
          </a:xfrm>
        </p:grpSpPr>
        <p:grpSp>
          <p:nvGrpSpPr>
            <p:cNvPr id="137" name="Gruppo 136"/>
            <p:cNvGrpSpPr/>
            <p:nvPr/>
          </p:nvGrpSpPr>
          <p:grpSpPr>
            <a:xfrm>
              <a:off x="9280788" y="981922"/>
              <a:ext cx="500063" cy="628650"/>
              <a:chOff x="1671637" y="1185861"/>
              <a:chExt cx="885826" cy="1042989"/>
            </a:xfrm>
          </p:grpSpPr>
          <p:sp>
            <p:nvSpPr>
              <p:cNvPr id="143" name="Cilindro 14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ilindro 14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ilindro 14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uppo 137"/>
            <p:cNvGrpSpPr/>
            <p:nvPr/>
          </p:nvGrpSpPr>
          <p:grpSpPr>
            <a:xfrm>
              <a:off x="9842232" y="981922"/>
              <a:ext cx="500063" cy="628650"/>
              <a:chOff x="1671637" y="1185861"/>
              <a:chExt cx="885826" cy="1042989"/>
            </a:xfrm>
          </p:grpSpPr>
          <p:sp>
            <p:nvSpPr>
              <p:cNvPr id="140" name="Cilindro 139"/>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ilindro 14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ilindro 14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Cubo 138"/>
            <p:cNvSpPr/>
            <p:nvPr/>
          </p:nvSpPr>
          <p:spPr>
            <a:xfrm>
              <a:off x="9530819" y="1296247"/>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STORM</a:t>
              </a:r>
              <a:endParaRPr lang="en-US" dirty="0"/>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p:grpSpPr>
        <p:grpSp>
          <p:nvGrpSpPr>
            <p:cNvPr id="151" name="Gruppo 150"/>
            <p:cNvGrpSpPr/>
            <p:nvPr/>
          </p:nvGrpSpPr>
          <p:grpSpPr>
            <a:xfrm>
              <a:off x="7499612" y="3300151"/>
              <a:ext cx="500063" cy="628650"/>
              <a:chOff x="1671637" y="1185861"/>
              <a:chExt cx="885826" cy="1042989"/>
            </a:xfrm>
          </p:grpSpPr>
          <p:sp>
            <p:nvSpPr>
              <p:cNvPr id="153" name="Cilindro 15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ilindro 15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ilindro 15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Cubo 151"/>
            <p:cNvSpPr/>
            <p:nvPr/>
          </p:nvSpPr>
          <p:spPr>
            <a:xfrm>
              <a:off x="7204335" y="3696287"/>
              <a:ext cx="171344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a:t>
              </a:r>
              <a:r>
                <a:rPr lang="en-US" dirty="0" err="1" smtClean="0"/>
                <a:t>dCache</a:t>
              </a:r>
              <a:endParaRPr lang="en-US" dirty="0"/>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95" name="CasellaDiTesto 194"/>
          <p:cNvSpPr txBox="1"/>
          <p:nvPr/>
        </p:nvSpPr>
        <p:spPr>
          <a:xfrm>
            <a:off x="2923746" y="5009959"/>
            <a:ext cx="849468"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err="1" smtClean="0"/>
              <a:t>FileD</a:t>
            </a:r>
            <a:endParaRPr lang="en-US" dirty="0"/>
          </a:p>
        </p:txBody>
      </p:sp>
      <p:sp>
        <p:nvSpPr>
          <p:cNvPr id="196" name="CasellaDiTesto 195"/>
          <p:cNvSpPr txBox="1"/>
          <p:nvPr/>
        </p:nvSpPr>
        <p:spPr>
          <a:xfrm>
            <a:off x="4208535" y="239501"/>
            <a:ext cx="849468"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err="1" smtClean="0"/>
              <a:t>FileD</a:t>
            </a:r>
            <a:endParaRPr lang="en-US" dirty="0"/>
          </a:p>
        </p:txBody>
      </p:sp>
      <p:sp>
        <p:nvSpPr>
          <p:cNvPr id="197" name="CasellaDiTesto 196"/>
          <p:cNvSpPr txBox="1"/>
          <p:nvPr/>
        </p:nvSpPr>
        <p:spPr>
          <a:xfrm>
            <a:off x="2181072" y="4914702"/>
            <a:ext cx="997660" cy="523220"/>
          </a:xfrm>
          <a:prstGeom prst="rect">
            <a:avLst/>
          </a:prstGeom>
          <a:noFill/>
        </p:spPr>
        <p:txBody>
          <a:bodyPr wrap="square" rtlCol="0">
            <a:spAutoFit/>
          </a:bodyPr>
          <a:lstStyle/>
          <a:p>
            <a:r>
              <a:rPr lang="en-US" sz="2800" b="1" dirty="0" smtClean="0">
                <a:solidFill>
                  <a:srgbClr val="FFC000"/>
                </a:solidFill>
              </a:rPr>
              <a:t>$$$</a:t>
            </a:r>
            <a:endParaRPr lang="en-US" sz="2800" b="1" dirty="0">
              <a:solidFill>
                <a:srgbClr val="FFC000"/>
              </a:solidFill>
            </a:endParaRPr>
          </a:p>
        </p:txBody>
      </p:sp>
      <p:sp>
        <p:nvSpPr>
          <p:cNvPr id="198" name="CasellaDiTesto 197"/>
          <p:cNvSpPr txBox="1"/>
          <p:nvPr/>
        </p:nvSpPr>
        <p:spPr>
          <a:xfrm>
            <a:off x="5677024" y="307362"/>
            <a:ext cx="696133" cy="523220"/>
          </a:xfrm>
          <a:prstGeom prst="rect">
            <a:avLst/>
          </a:prstGeom>
          <a:noFill/>
        </p:spPr>
        <p:txBody>
          <a:bodyPr wrap="square" rtlCol="0">
            <a:spAutoFit/>
          </a:bodyPr>
          <a:lstStyle/>
          <a:p>
            <a:r>
              <a:rPr lang="en-US" sz="2800" b="1" dirty="0" smtClean="0">
                <a:solidFill>
                  <a:srgbClr val="FFC000"/>
                </a:solidFill>
              </a:rPr>
              <a:t>$</a:t>
            </a:r>
            <a:endParaRPr lang="en-US" sz="2800" b="1" dirty="0">
              <a:solidFill>
                <a:srgbClr val="FFC000"/>
              </a:solidFill>
            </a:endParaRPr>
          </a:p>
        </p:txBody>
      </p:sp>
      <p:sp>
        <p:nvSpPr>
          <p:cNvPr id="210" name="CasellaDiTesto 209"/>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11" name="CasellaDiTesto 210"/>
          <p:cNvSpPr txBox="1"/>
          <p:nvPr/>
        </p:nvSpPr>
        <p:spPr>
          <a:xfrm>
            <a:off x="11140103" y="2733867"/>
            <a:ext cx="849468"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err="1" smtClean="0"/>
              <a:t>FileB</a:t>
            </a:r>
            <a:endParaRPr lang="en-US" dirty="0"/>
          </a:p>
        </p:txBody>
      </p:sp>
      <p:sp>
        <p:nvSpPr>
          <p:cNvPr id="213" name="CasellaDiTesto 212"/>
          <p:cNvSpPr txBox="1"/>
          <p:nvPr/>
        </p:nvSpPr>
        <p:spPr>
          <a:xfrm>
            <a:off x="7783041" y="12334"/>
            <a:ext cx="849468"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err="1" smtClean="0"/>
              <a:t>FileB</a:t>
            </a:r>
            <a:endParaRPr lang="en-US" dirty="0"/>
          </a:p>
        </p:txBody>
      </p:sp>
      <p:sp>
        <p:nvSpPr>
          <p:cNvPr id="8" name="Rettangolo 7"/>
          <p:cNvSpPr/>
          <p:nvPr/>
        </p:nvSpPr>
        <p:spPr>
          <a:xfrm>
            <a:off x="4982630" y="341694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sp>
        <p:nvSpPr>
          <p:cNvPr id="237" name="CasellaDiTesto 236"/>
          <p:cNvSpPr txBox="1"/>
          <p:nvPr/>
        </p:nvSpPr>
        <p:spPr>
          <a:xfrm>
            <a:off x="6000933" y="5890319"/>
            <a:ext cx="849468" cy="369332"/>
          </a:xfrm>
          <a:prstGeom prst="rect">
            <a:avLst/>
          </a:prstGeom>
          <a:solidFill>
            <a:schemeClr val="bg1"/>
          </a:solidFill>
          <a:ln>
            <a:solidFill>
              <a:schemeClr val="tx1"/>
            </a:solidFill>
          </a:ln>
        </p:spPr>
        <p:txBody>
          <a:bodyPr wrap="square" rtlCol="0">
            <a:spAutoFit/>
          </a:bodyPr>
          <a:lstStyle/>
          <a:p>
            <a:pPr algn="ctr"/>
            <a:r>
              <a:rPr lang="en-US" dirty="0" err="1" smtClean="0"/>
              <a:t>FileA</a:t>
            </a:r>
            <a:endParaRPr lang="en-US" dirty="0"/>
          </a:p>
        </p:txBody>
      </p:sp>
      <p:sp>
        <p:nvSpPr>
          <p:cNvPr id="239" name="CasellaDiTesto 238"/>
          <p:cNvSpPr txBox="1"/>
          <p:nvPr/>
        </p:nvSpPr>
        <p:spPr>
          <a:xfrm>
            <a:off x="2408225" y="135006"/>
            <a:ext cx="849468" cy="369332"/>
          </a:xfrm>
          <a:prstGeom prst="rect">
            <a:avLst/>
          </a:prstGeom>
          <a:solidFill>
            <a:schemeClr val="bg1"/>
          </a:solidFill>
          <a:ln>
            <a:solidFill>
              <a:schemeClr val="tx1"/>
            </a:solidFill>
          </a:ln>
        </p:spPr>
        <p:txBody>
          <a:bodyPr wrap="square" rtlCol="0">
            <a:spAutoFit/>
          </a:bodyPr>
          <a:lstStyle/>
          <a:p>
            <a:pPr algn="ctr"/>
            <a:r>
              <a:rPr lang="en-US" dirty="0" err="1" smtClean="0"/>
              <a:t>FileA</a:t>
            </a:r>
            <a:endParaRPr lang="en-US" dirty="0"/>
          </a:p>
        </p:txBody>
      </p:sp>
      <p:sp>
        <p:nvSpPr>
          <p:cNvPr id="246" name="CasellaDiTesto 245"/>
          <p:cNvSpPr txBox="1"/>
          <p:nvPr/>
        </p:nvSpPr>
        <p:spPr>
          <a:xfrm>
            <a:off x="6008112" y="5901367"/>
            <a:ext cx="849468" cy="369332"/>
          </a:xfrm>
          <a:prstGeom prst="rect">
            <a:avLst/>
          </a:prstGeom>
          <a:solidFill>
            <a:srgbClr val="92D050"/>
          </a:solidFill>
          <a:ln>
            <a:solidFill>
              <a:schemeClr val="tx1"/>
            </a:solidFill>
          </a:ln>
        </p:spPr>
        <p:txBody>
          <a:bodyPr wrap="square" rtlCol="0">
            <a:spAutoFit/>
          </a:bodyPr>
          <a:lstStyle/>
          <a:p>
            <a:pPr algn="ctr"/>
            <a:r>
              <a:rPr lang="en-US" dirty="0" err="1" smtClean="0"/>
              <a:t>FileA</a:t>
            </a:r>
            <a:endParaRPr lang="en-US" dirty="0"/>
          </a:p>
        </p:txBody>
      </p:sp>
      <p:sp>
        <p:nvSpPr>
          <p:cNvPr id="247" name="CasellaDiTesto 246"/>
          <p:cNvSpPr txBox="1"/>
          <p:nvPr/>
        </p:nvSpPr>
        <p:spPr>
          <a:xfrm>
            <a:off x="2415404" y="146054"/>
            <a:ext cx="849468" cy="369332"/>
          </a:xfrm>
          <a:prstGeom prst="rect">
            <a:avLst/>
          </a:prstGeom>
          <a:solidFill>
            <a:srgbClr val="92D050"/>
          </a:solidFill>
          <a:ln>
            <a:solidFill>
              <a:schemeClr val="tx1"/>
            </a:solidFill>
          </a:ln>
        </p:spPr>
        <p:txBody>
          <a:bodyPr wrap="square" rtlCol="0">
            <a:spAutoFit/>
          </a:bodyPr>
          <a:lstStyle/>
          <a:p>
            <a:pPr algn="ctr"/>
            <a:r>
              <a:rPr lang="en-US" dirty="0" err="1" smtClean="0"/>
              <a:t>FileA</a:t>
            </a:r>
            <a:endParaRPr lang="en-US" dirty="0"/>
          </a:p>
        </p:txBody>
      </p:sp>
      <p:sp>
        <p:nvSpPr>
          <p:cNvPr id="2" name="Ovale 1"/>
          <p:cNvSpPr/>
          <p:nvPr/>
        </p:nvSpPr>
        <p:spPr>
          <a:xfrm>
            <a:off x="8955741" y="3818965"/>
            <a:ext cx="3236259" cy="237968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184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23406"/>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Tree>
    <p:extLst>
      <p:ext uri="{BB962C8B-B14F-4D97-AF65-F5344CB8AC3E}">
        <p14:creationId xmlns:p14="http://schemas.microsoft.com/office/powerpoint/2010/main" val="364687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729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9" name="Connettore 2 168"/>
          <p:cNvCxnSpPr/>
          <p:nvPr/>
        </p:nvCxnSpPr>
        <p:spPr>
          <a:xfrm>
            <a:off x="2486520" y="3030822"/>
            <a:ext cx="7763235" cy="1559076"/>
          </a:xfrm>
          <a:prstGeom prst="straightConnector1">
            <a:avLst/>
          </a:prstGeom>
          <a:ln w="57150">
            <a:solidFill>
              <a:srgbClr val="00B050"/>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CasellaDiTesto 169"/>
          <p:cNvSpPr txBox="1"/>
          <p:nvPr/>
        </p:nvSpPr>
        <p:spPr>
          <a:xfrm rot="745217">
            <a:off x="8428501" y="397046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Tree>
    <p:extLst>
      <p:ext uri="{BB962C8B-B14F-4D97-AF65-F5344CB8AC3E}">
        <p14:creationId xmlns:p14="http://schemas.microsoft.com/office/powerpoint/2010/main" val="321396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7" name="Freccia a destra 166"/>
          <p:cNvSpPr/>
          <p:nvPr/>
        </p:nvSpPr>
        <p:spPr>
          <a:xfrm rot="9095762" flipV="1">
            <a:off x="9429177" y="5673548"/>
            <a:ext cx="2070967" cy="753500"/>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sp>
        <p:nvSpPr>
          <p:cNvPr id="168" name="CasellaDiTesto 167"/>
          <p:cNvSpPr txBox="1"/>
          <p:nvPr/>
        </p:nvSpPr>
        <p:spPr>
          <a:xfrm rot="745217">
            <a:off x="11284377" y="482529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Tree>
    <p:extLst>
      <p:ext uri="{BB962C8B-B14F-4D97-AF65-F5344CB8AC3E}">
        <p14:creationId xmlns:p14="http://schemas.microsoft.com/office/powerpoint/2010/main" val="440098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48" name="Gruppo 147"/>
          <p:cNvGrpSpPr/>
          <p:nvPr/>
        </p:nvGrpSpPr>
        <p:grpSpPr>
          <a:xfrm>
            <a:off x="9043799" y="5877381"/>
            <a:ext cx="499000" cy="824300"/>
            <a:chOff x="4982630" y="5525686"/>
            <a:chExt cx="702733" cy="1050783"/>
          </a:xfrm>
        </p:grpSpPr>
        <p:sp>
          <p:nvSpPr>
            <p:cNvPr id="149" name="Triangolo isoscele 14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5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uppo 204"/>
          <p:cNvGrpSpPr/>
          <p:nvPr/>
        </p:nvGrpSpPr>
        <p:grpSpPr>
          <a:xfrm>
            <a:off x="8532830" y="5861367"/>
            <a:ext cx="499000" cy="824300"/>
            <a:chOff x="4982630" y="5525686"/>
            <a:chExt cx="702733" cy="1050783"/>
          </a:xfrm>
        </p:grpSpPr>
        <p:sp>
          <p:nvSpPr>
            <p:cNvPr id="206" name="Triangolo isoscele 20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e 20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7" name="Freccia a destra 166"/>
          <p:cNvSpPr/>
          <p:nvPr/>
        </p:nvSpPr>
        <p:spPr>
          <a:xfrm rot="9095762" flipV="1">
            <a:off x="9429177" y="5673548"/>
            <a:ext cx="2070967" cy="753500"/>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sp>
        <p:nvSpPr>
          <p:cNvPr id="168" name="CasellaDiTesto 167"/>
          <p:cNvSpPr txBox="1"/>
          <p:nvPr/>
        </p:nvSpPr>
        <p:spPr>
          <a:xfrm rot="745217">
            <a:off x="11284377" y="482529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grpSp>
        <p:nvGrpSpPr>
          <p:cNvPr id="169" name="Gruppo 168"/>
          <p:cNvGrpSpPr/>
          <p:nvPr/>
        </p:nvGrpSpPr>
        <p:grpSpPr>
          <a:xfrm>
            <a:off x="8277170" y="6042480"/>
            <a:ext cx="499000" cy="824300"/>
            <a:chOff x="4982630" y="5525686"/>
            <a:chExt cx="702733" cy="1050783"/>
          </a:xfrm>
        </p:grpSpPr>
        <p:sp>
          <p:nvSpPr>
            <p:cNvPr id="170" name="Triangolo isoscele 169"/>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e 17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Ovale 1"/>
          <p:cNvSpPr/>
          <p:nvPr/>
        </p:nvSpPr>
        <p:spPr>
          <a:xfrm>
            <a:off x="7783041" y="5390787"/>
            <a:ext cx="2078411" cy="165712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uppo 174"/>
          <p:cNvGrpSpPr/>
          <p:nvPr/>
        </p:nvGrpSpPr>
        <p:grpSpPr>
          <a:xfrm>
            <a:off x="7918643" y="5874148"/>
            <a:ext cx="499000" cy="824300"/>
            <a:chOff x="4982630" y="5525686"/>
            <a:chExt cx="702733" cy="1050783"/>
          </a:xfrm>
        </p:grpSpPr>
        <p:sp>
          <p:nvSpPr>
            <p:cNvPr id="181" name="Triangolo isoscele 180"/>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e 18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27532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48" name="Gruppo 147"/>
          <p:cNvGrpSpPr/>
          <p:nvPr/>
        </p:nvGrpSpPr>
        <p:grpSpPr>
          <a:xfrm>
            <a:off x="9043799" y="5877381"/>
            <a:ext cx="499000" cy="824300"/>
            <a:chOff x="4982630" y="5525686"/>
            <a:chExt cx="702733" cy="1050783"/>
          </a:xfrm>
        </p:grpSpPr>
        <p:sp>
          <p:nvSpPr>
            <p:cNvPr id="149" name="Triangolo isoscele 14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5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uppo 204"/>
          <p:cNvGrpSpPr/>
          <p:nvPr/>
        </p:nvGrpSpPr>
        <p:grpSpPr>
          <a:xfrm>
            <a:off x="8532830" y="5861367"/>
            <a:ext cx="499000" cy="824300"/>
            <a:chOff x="4982630" y="5525686"/>
            <a:chExt cx="702733" cy="1050783"/>
          </a:xfrm>
        </p:grpSpPr>
        <p:sp>
          <p:nvSpPr>
            <p:cNvPr id="206" name="Triangolo isoscele 20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e 20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7" name="Freccia a destra 166"/>
          <p:cNvSpPr/>
          <p:nvPr/>
        </p:nvSpPr>
        <p:spPr>
          <a:xfrm rot="9095762" flipV="1">
            <a:off x="9429177" y="5673548"/>
            <a:ext cx="2070967" cy="753500"/>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sp>
        <p:nvSpPr>
          <p:cNvPr id="168" name="CasellaDiTesto 167"/>
          <p:cNvSpPr txBox="1"/>
          <p:nvPr/>
        </p:nvSpPr>
        <p:spPr>
          <a:xfrm rot="745217">
            <a:off x="11284377" y="482529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grpSp>
        <p:nvGrpSpPr>
          <p:cNvPr id="169" name="Gruppo 168"/>
          <p:cNvGrpSpPr/>
          <p:nvPr/>
        </p:nvGrpSpPr>
        <p:grpSpPr>
          <a:xfrm>
            <a:off x="94002" y="4535720"/>
            <a:ext cx="499000" cy="824300"/>
            <a:chOff x="4982630" y="5525686"/>
            <a:chExt cx="702733" cy="1050783"/>
          </a:xfrm>
        </p:grpSpPr>
        <p:sp>
          <p:nvSpPr>
            <p:cNvPr id="170" name="Triangolo isoscele 169"/>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e 17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5" name="Connettore 2 174"/>
          <p:cNvCxnSpPr>
            <a:stCxn id="170" idx="5"/>
          </p:cNvCxnSpPr>
          <p:nvPr/>
        </p:nvCxnSpPr>
        <p:spPr>
          <a:xfrm flipV="1">
            <a:off x="468252" y="3674121"/>
            <a:ext cx="4514378" cy="1357998"/>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1" name="Freccia a destra 180"/>
          <p:cNvSpPr/>
          <p:nvPr/>
        </p:nvSpPr>
        <p:spPr>
          <a:xfrm rot="8644145" flipV="1">
            <a:off x="271061" y="3702880"/>
            <a:ext cx="199976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a:solidFill>
                  <a:schemeClr val="tx1"/>
                </a:solidFill>
              </a:rPr>
              <a:t>FileC</a:t>
            </a:r>
            <a:r>
              <a:rPr lang="en-US" dirty="0">
                <a:solidFill>
                  <a:schemeClr val="tx1"/>
                </a:solidFill>
              </a:rPr>
              <a:t> DOWLOAD</a:t>
            </a:r>
          </a:p>
        </p:txBody>
      </p:sp>
      <p:cxnSp>
        <p:nvCxnSpPr>
          <p:cNvPr id="183" name="Connettore 7 182"/>
          <p:cNvCxnSpPr>
            <a:stCxn id="132" idx="1"/>
            <a:endCxn id="25" idx="5"/>
          </p:cNvCxnSpPr>
          <p:nvPr/>
        </p:nvCxnSpPr>
        <p:spPr>
          <a:xfrm rot="10800000">
            <a:off x="2365115" y="3084101"/>
            <a:ext cx="2610337" cy="597440"/>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5" name="CasellaDiTesto 184"/>
          <p:cNvSpPr txBox="1"/>
          <p:nvPr/>
        </p:nvSpPr>
        <p:spPr>
          <a:xfrm rot="20531874">
            <a:off x="2246544" y="4179417"/>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202" name="Gruppo 201"/>
          <p:cNvGrpSpPr/>
          <p:nvPr/>
        </p:nvGrpSpPr>
        <p:grpSpPr>
          <a:xfrm>
            <a:off x="8277170" y="6042480"/>
            <a:ext cx="499000" cy="824300"/>
            <a:chOff x="4982630" y="5525686"/>
            <a:chExt cx="702733" cy="1050783"/>
          </a:xfrm>
        </p:grpSpPr>
        <p:sp>
          <p:nvSpPr>
            <p:cNvPr id="204" name="Triangolo isoscele 203"/>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e 207"/>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uppo 208"/>
          <p:cNvGrpSpPr/>
          <p:nvPr/>
        </p:nvGrpSpPr>
        <p:grpSpPr>
          <a:xfrm>
            <a:off x="7918643" y="5874148"/>
            <a:ext cx="499000" cy="824300"/>
            <a:chOff x="4982630" y="5525686"/>
            <a:chExt cx="702733" cy="1050783"/>
          </a:xfrm>
        </p:grpSpPr>
        <p:sp>
          <p:nvSpPr>
            <p:cNvPr id="212" name="Triangolo isoscele 21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e 214"/>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91493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48" name="Gruppo 147"/>
          <p:cNvGrpSpPr/>
          <p:nvPr/>
        </p:nvGrpSpPr>
        <p:grpSpPr>
          <a:xfrm>
            <a:off x="9043799" y="5877381"/>
            <a:ext cx="499000" cy="824300"/>
            <a:chOff x="4982630" y="5525686"/>
            <a:chExt cx="702733" cy="1050783"/>
          </a:xfrm>
        </p:grpSpPr>
        <p:sp>
          <p:nvSpPr>
            <p:cNvPr id="149" name="Triangolo isoscele 14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5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uppo 204"/>
          <p:cNvGrpSpPr/>
          <p:nvPr/>
        </p:nvGrpSpPr>
        <p:grpSpPr>
          <a:xfrm>
            <a:off x="8532830" y="5861367"/>
            <a:ext cx="499000" cy="824300"/>
            <a:chOff x="4982630" y="5525686"/>
            <a:chExt cx="702733" cy="1050783"/>
          </a:xfrm>
        </p:grpSpPr>
        <p:sp>
          <p:nvSpPr>
            <p:cNvPr id="206" name="Triangolo isoscele 20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e 20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7" name="Freccia a destra 166"/>
          <p:cNvSpPr/>
          <p:nvPr/>
        </p:nvSpPr>
        <p:spPr>
          <a:xfrm rot="9095762" flipV="1">
            <a:off x="9429177" y="5673548"/>
            <a:ext cx="2070967" cy="753500"/>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grpSp>
        <p:nvGrpSpPr>
          <p:cNvPr id="173" name="Gruppo 172"/>
          <p:cNvGrpSpPr/>
          <p:nvPr/>
        </p:nvGrpSpPr>
        <p:grpSpPr>
          <a:xfrm>
            <a:off x="11301391" y="1535845"/>
            <a:ext cx="499000" cy="824300"/>
            <a:chOff x="4982630" y="5525686"/>
            <a:chExt cx="702733" cy="1050783"/>
          </a:xfrm>
        </p:grpSpPr>
        <p:sp>
          <p:nvSpPr>
            <p:cNvPr id="175" name="Triangolo isoscele 17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e 180"/>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uppo 182"/>
          <p:cNvGrpSpPr/>
          <p:nvPr/>
        </p:nvGrpSpPr>
        <p:grpSpPr>
          <a:xfrm>
            <a:off x="10943533" y="1414310"/>
            <a:ext cx="499000" cy="824300"/>
            <a:chOff x="4982630" y="5525686"/>
            <a:chExt cx="702733" cy="1050783"/>
          </a:xfrm>
        </p:grpSpPr>
        <p:sp>
          <p:nvSpPr>
            <p:cNvPr id="185" name="Triangolo isoscele 18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e 185"/>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uppo 187"/>
          <p:cNvGrpSpPr/>
          <p:nvPr/>
        </p:nvGrpSpPr>
        <p:grpSpPr>
          <a:xfrm>
            <a:off x="8826037" y="104391"/>
            <a:ext cx="499000" cy="824300"/>
            <a:chOff x="4982630" y="5525686"/>
            <a:chExt cx="702733" cy="1050783"/>
          </a:xfrm>
        </p:grpSpPr>
        <p:sp>
          <p:nvSpPr>
            <p:cNvPr id="192" name="Triangolo isoscele 19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e 19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2" name="CasellaDiTesto 201"/>
          <p:cNvSpPr txBox="1"/>
          <p:nvPr/>
        </p:nvSpPr>
        <p:spPr>
          <a:xfrm rot="745217">
            <a:off x="11284377" y="482529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204" name="Connettore 2 203"/>
          <p:cNvCxnSpPr/>
          <p:nvPr/>
        </p:nvCxnSpPr>
        <p:spPr>
          <a:xfrm flipH="1">
            <a:off x="6142960" y="608833"/>
            <a:ext cx="2814707" cy="2808113"/>
          </a:xfrm>
          <a:prstGeom prst="straightConnector1">
            <a:avLst/>
          </a:prstGeom>
          <a:ln w="57150">
            <a:solidFill>
              <a:srgbClr val="FFC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8" name="Connettore 2 207"/>
          <p:cNvCxnSpPr/>
          <p:nvPr/>
        </p:nvCxnSpPr>
        <p:spPr>
          <a:xfrm flipH="1">
            <a:off x="6770169" y="1761361"/>
            <a:ext cx="4432804" cy="1734975"/>
          </a:xfrm>
          <a:prstGeom prst="straightConnector1">
            <a:avLst/>
          </a:prstGeom>
          <a:ln w="571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17" name="CasellaDiTesto 216"/>
          <p:cNvSpPr txBox="1"/>
          <p:nvPr/>
        </p:nvSpPr>
        <p:spPr>
          <a:xfrm rot="19004534">
            <a:off x="7060256" y="180735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18" name="CasellaDiTesto 217"/>
          <p:cNvSpPr txBox="1"/>
          <p:nvPr/>
        </p:nvSpPr>
        <p:spPr>
          <a:xfrm rot="20220696">
            <a:off x="8302298" y="252770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68" name="Connettore 2 167"/>
          <p:cNvCxnSpPr/>
          <p:nvPr/>
        </p:nvCxnSpPr>
        <p:spPr>
          <a:xfrm flipV="1">
            <a:off x="468252" y="3674121"/>
            <a:ext cx="4514378" cy="1357998"/>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69" name="Freccia a destra 168"/>
          <p:cNvSpPr/>
          <p:nvPr/>
        </p:nvSpPr>
        <p:spPr>
          <a:xfrm rot="8644145" flipV="1">
            <a:off x="271061" y="3702880"/>
            <a:ext cx="199976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a:solidFill>
                  <a:schemeClr val="tx1"/>
                </a:solidFill>
              </a:rPr>
              <a:t>FileC</a:t>
            </a:r>
            <a:r>
              <a:rPr lang="en-US" dirty="0">
                <a:solidFill>
                  <a:schemeClr val="tx1"/>
                </a:solidFill>
              </a:rPr>
              <a:t> DOWLOAD</a:t>
            </a:r>
          </a:p>
        </p:txBody>
      </p:sp>
      <p:cxnSp>
        <p:nvCxnSpPr>
          <p:cNvPr id="170" name="Connettore 7 169"/>
          <p:cNvCxnSpPr/>
          <p:nvPr/>
        </p:nvCxnSpPr>
        <p:spPr>
          <a:xfrm rot="10800000">
            <a:off x="2365115" y="3084101"/>
            <a:ext cx="2610337" cy="597440"/>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01" name="Gruppo 200"/>
          <p:cNvGrpSpPr/>
          <p:nvPr/>
        </p:nvGrpSpPr>
        <p:grpSpPr>
          <a:xfrm>
            <a:off x="94002" y="4535720"/>
            <a:ext cx="499000" cy="824300"/>
            <a:chOff x="4982630" y="5525686"/>
            <a:chExt cx="702733" cy="1050783"/>
          </a:xfrm>
        </p:grpSpPr>
        <p:sp>
          <p:nvSpPr>
            <p:cNvPr id="219" name="Triangolo isoscele 21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e 219"/>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2" name="CasellaDiTesto 221"/>
          <p:cNvSpPr txBox="1"/>
          <p:nvPr/>
        </p:nvSpPr>
        <p:spPr>
          <a:xfrm rot="20531874">
            <a:off x="2246544" y="4179417"/>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4" name="Gruppo 193"/>
          <p:cNvGrpSpPr/>
          <p:nvPr/>
        </p:nvGrpSpPr>
        <p:grpSpPr>
          <a:xfrm>
            <a:off x="8277170" y="6042480"/>
            <a:ext cx="499000" cy="824300"/>
            <a:chOff x="4982630" y="5525686"/>
            <a:chExt cx="702733" cy="1050783"/>
          </a:xfrm>
        </p:grpSpPr>
        <p:sp>
          <p:nvSpPr>
            <p:cNvPr id="209" name="Triangolo isoscele 20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e 211"/>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 name="Gruppo 214"/>
          <p:cNvGrpSpPr/>
          <p:nvPr/>
        </p:nvGrpSpPr>
        <p:grpSpPr>
          <a:xfrm>
            <a:off x="7918643" y="5874148"/>
            <a:ext cx="499000" cy="824300"/>
            <a:chOff x="4982630" y="5525686"/>
            <a:chExt cx="702733" cy="1050783"/>
          </a:xfrm>
        </p:grpSpPr>
        <p:sp>
          <p:nvSpPr>
            <p:cNvPr id="229" name="Triangolo isoscele 22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e 229"/>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84854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48" name="Gruppo 147"/>
          <p:cNvGrpSpPr/>
          <p:nvPr/>
        </p:nvGrpSpPr>
        <p:grpSpPr>
          <a:xfrm>
            <a:off x="9043799" y="5877381"/>
            <a:ext cx="499000" cy="824300"/>
            <a:chOff x="4982630" y="5525686"/>
            <a:chExt cx="702733" cy="1050783"/>
          </a:xfrm>
        </p:grpSpPr>
        <p:sp>
          <p:nvSpPr>
            <p:cNvPr id="149" name="Triangolo isoscele 14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5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uppo 204"/>
          <p:cNvGrpSpPr/>
          <p:nvPr/>
        </p:nvGrpSpPr>
        <p:grpSpPr>
          <a:xfrm>
            <a:off x="8532830" y="5861367"/>
            <a:ext cx="499000" cy="824300"/>
            <a:chOff x="4982630" y="5525686"/>
            <a:chExt cx="702733" cy="1050783"/>
          </a:xfrm>
        </p:grpSpPr>
        <p:sp>
          <p:nvSpPr>
            <p:cNvPr id="206" name="Triangolo isoscele 20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e 20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7" name="Freccia a destra 166"/>
          <p:cNvSpPr/>
          <p:nvPr/>
        </p:nvSpPr>
        <p:spPr>
          <a:xfrm rot="9095762" flipV="1">
            <a:off x="9429177" y="5673548"/>
            <a:ext cx="2070967" cy="753500"/>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grpSp>
        <p:nvGrpSpPr>
          <p:cNvPr id="173" name="Gruppo 172"/>
          <p:cNvGrpSpPr/>
          <p:nvPr/>
        </p:nvGrpSpPr>
        <p:grpSpPr>
          <a:xfrm>
            <a:off x="11301391" y="1535845"/>
            <a:ext cx="499000" cy="824300"/>
            <a:chOff x="4982630" y="5525686"/>
            <a:chExt cx="702733" cy="1050783"/>
          </a:xfrm>
        </p:grpSpPr>
        <p:sp>
          <p:nvSpPr>
            <p:cNvPr id="175" name="Triangolo isoscele 17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e 180"/>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uppo 182"/>
          <p:cNvGrpSpPr/>
          <p:nvPr/>
        </p:nvGrpSpPr>
        <p:grpSpPr>
          <a:xfrm>
            <a:off x="10943533" y="1414310"/>
            <a:ext cx="499000" cy="824300"/>
            <a:chOff x="4982630" y="5525686"/>
            <a:chExt cx="702733" cy="1050783"/>
          </a:xfrm>
        </p:grpSpPr>
        <p:sp>
          <p:nvSpPr>
            <p:cNvPr id="185" name="Triangolo isoscele 18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e 185"/>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uppo 187"/>
          <p:cNvGrpSpPr/>
          <p:nvPr/>
        </p:nvGrpSpPr>
        <p:grpSpPr>
          <a:xfrm>
            <a:off x="8826037" y="104391"/>
            <a:ext cx="499000" cy="824300"/>
            <a:chOff x="4982630" y="5525686"/>
            <a:chExt cx="702733" cy="1050783"/>
          </a:xfrm>
        </p:grpSpPr>
        <p:sp>
          <p:nvSpPr>
            <p:cNvPr id="192" name="Triangolo isoscele 19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e 19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4" name="Freccia a destra 193"/>
          <p:cNvSpPr/>
          <p:nvPr/>
        </p:nvSpPr>
        <p:spPr>
          <a:xfrm rot="5400000" flipH="1" flipV="1">
            <a:off x="10374697" y="3362195"/>
            <a:ext cx="232405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DOWLOAD</a:t>
            </a:r>
            <a:endParaRPr lang="en-US" dirty="0">
              <a:solidFill>
                <a:schemeClr val="tx1"/>
              </a:solidFill>
            </a:endParaRPr>
          </a:p>
        </p:txBody>
      </p:sp>
      <p:sp>
        <p:nvSpPr>
          <p:cNvPr id="202" name="CasellaDiTesto 201"/>
          <p:cNvSpPr txBox="1"/>
          <p:nvPr/>
        </p:nvSpPr>
        <p:spPr>
          <a:xfrm rot="745217">
            <a:off x="11284377" y="482529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204" name="Connettore 2 203"/>
          <p:cNvCxnSpPr/>
          <p:nvPr/>
        </p:nvCxnSpPr>
        <p:spPr>
          <a:xfrm flipH="1">
            <a:off x="6142960" y="608833"/>
            <a:ext cx="2814707" cy="2808113"/>
          </a:xfrm>
          <a:prstGeom prst="straightConnector1">
            <a:avLst/>
          </a:prstGeom>
          <a:ln w="57150">
            <a:solidFill>
              <a:srgbClr val="FFC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8" name="Connettore 2 207"/>
          <p:cNvCxnSpPr/>
          <p:nvPr/>
        </p:nvCxnSpPr>
        <p:spPr>
          <a:xfrm flipH="1">
            <a:off x="6770169" y="1761361"/>
            <a:ext cx="4432804" cy="1734975"/>
          </a:xfrm>
          <a:prstGeom prst="straightConnector1">
            <a:avLst/>
          </a:prstGeom>
          <a:ln w="571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09" name="Freccia a destra 208"/>
          <p:cNvSpPr/>
          <p:nvPr/>
        </p:nvSpPr>
        <p:spPr>
          <a:xfrm rot="14619668" flipV="1">
            <a:off x="8208673" y="2610000"/>
            <a:ext cx="4354611" cy="705088"/>
          </a:xfrm>
          <a:prstGeom prst="rightArrow">
            <a:avLst>
              <a:gd name="adj1" fmla="val 52056"/>
              <a:gd name="adj2" fmla="val 50000"/>
            </a:avLst>
          </a:prstGeom>
          <a:solidFill>
            <a:schemeClr val="accent4">
              <a:lumMod val="60000"/>
              <a:lumOff val="40000"/>
            </a:schemeClr>
          </a:solidFill>
          <a:ln>
            <a:solidFill>
              <a:schemeClr val="tx1"/>
            </a:solidFill>
          </a:ln>
        </p:spPr>
        <p:txBody>
          <a:bodyPr wrap="square" rtlCol="0">
            <a:spAutoFit/>
          </a:bodyPr>
          <a:lstStyle/>
          <a:p>
            <a:pPr algn="ctr"/>
            <a:r>
              <a:rPr lang="en-US" dirty="0" err="1"/>
              <a:t>FileC</a:t>
            </a:r>
            <a:r>
              <a:rPr lang="en-US" dirty="0"/>
              <a:t> DOWLOAD</a:t>
            </a:r>
          </a:p>
        </p:txBody>
      </p:sp>
      <p:cxnSp>
        <p:nvCxnSpPr>
          <p:cNvPr id="212" name="Connettore 7 211"/>
          <p:cNvCxnSpPr>
            <a:stCxn id="8" idx="0"/>
          </p:cNvCxnSpPr>
          <p:nvPr/>
        </p:nvCxnSpPr>
        <p:spPr>
          <a:xfrm rot="16200000" flipH="1">
            <a:off x="7849430" y="1710475"/>
            <a:ext cx="1681851" cy="5094793"/>
          </a:xfrm>
          <a:prstGeom prst="curvedConnector4">
            <a:avLst>
              <a:gd name="adj1" fmla="val -13592"/>
              <a:gd name="adj2" fmla="val 61387"/>
            </a:avLst>
          </a:prstGeom>
          <a:ln w="571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5" name="Connettore 7 214"/>
          <p:cNvCxnSpPr/>
          <p:nvPr/>
        </p:nvCxnSpPr>
        <p:spPr>
          <a:xfrm>
            <a:off x="6738957" y="3485616"/>
            <a:ext cx="4651195" cy="1765581"/>
          </a:xfrm>
          <a:prstGeom prst="curvedConnector3">
            <a:avLst>
              <a:gd name="adj1" fmla="val 50000"/>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7" name="CasellaDiTesto 216"/>
          <p:cNvSpPr txBox="1"/>
          <p:nvPr/>
        </p:nvSpPr>
        <p:spPr>
          <a:xfrm rot="19004534">
            <a:off x="7060256" y="180735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18" name="CasellaDiTesto 217"/>
          <p:cNvSpPr txBox="1"/>
          <p:nvPr/>
        </p:nvSpPr>
        <p:spPr>
          <a:xfrm rot="20220696">
            <a:off x="8302298" y="252770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219" name="Connettore 2 218"/>
          <p:cNvCxnSpPr/>
          <p:nvPr/>
        </p:nvCxnSpPr>
        <p:spPr>
          <a:xfrm flipV="1">
            <a:off x="468252" y="3674121"/>
            <a:ext cx="4514378" cy="1357998"/>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20" name="Freccia a destra 219"/>
          <p:cNvSpPr/>
          <p:nvPr/>
        </p:nvSpPr>
        <p:spPr>
          <a:xfrm rot="8644145" flipV="1">
            <a:off x="271061" y="3702880"/>
            <a:ext cx="199976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a:solidFill>
                  <a:schemeClr val="tx1"/>
                </a:solidFill>
              </a:rPr>
              <a:t>FileC</a:t>
            </a:r>
            <a:r>
              <a:rPr lang="en-US" dirty="0">
                <a:solidFill>
                  <a:schemeClr val="tx1"/>
                </a:solidFill>
              </a:rPr>
              <a:t> DOWLOAD</a:t>
            </a:r>
          </a:p>
        </p:txBody>
      </p:sp>
      <p:cxnSp>
        <p:nvCxnSpPr>
          <p:cNvPr id="222" name="Connettore 7 221"/>
          <p:cNvCxnSpPr/>
          <p:nvPr/>
        </p:nvCxnSpPr>
        <p:spPr>
          <a:xfrm rot="10800000">
            <a:off x="2365115" y="3084101"/>
            <a:ext cx="2610337" cy="597440"/>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29" name="Gruppo 228"/>
          <p:cNvGrpSpPr/>
          <p:nvPr/>
        </p:nvGrpSpPr>
        <p:grpSpPr>
          <a:xfrm>
            <a:off x="94002" y="4535720"/>
            <a:ext cx="499000" cy="824300"/>
            <a:chOff x="4982630" y="5525686"/>
            <a:chExt cx="702733" cy="1050783"/>
          </a:xfrm>
        </p:grpSpPr>
        <p:sp>
          <p:nvSpPr>
            <p:cNvPr id="230" name="Triangolo isoscele 229"/>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e 230"/>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2" name="CasellaDiTesto 231"/>
          <p:cNvSpPr txBox="1"/>
          <p:nvPr/>
        </p:nvSpPr>
        <p:spPr>
          <a:xfrm rot="20531874">
            <a:off x="2246544" y="4179417"/>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68" name="Gruppo 167"/>
          <p:cNvGrpSpPr/>
          <p:nvPr/>
        </p:nvGrpSpPr>
        <p:grpSpPr>
          <a:xfrm>
            <a:off x="8277170" y="6042480"/>
            <a:ext cx="499000" cy="824300"/>
            <a:chOff x="4982630" y="5525686"/>
            <a:chExt cx="702733" cy="1050783"/>
          </a:xfrm>
        </p:grpSpPr>
        <p:sp>
          <p:nvSpPr>
            <p:cNvPr id="169" name="Triangolo isoscele 16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e 169"/>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uppo 200"/>
          <p:cNvGrpSpPr/>
          <p:nvPr/>
        </p:nvGrpSpPr>
        <p:grpSpPr>
          <a:xfrm>
            <a:off x="7918643" y="5874148"/>
            <a:ext cx="499000" cy="824300"/>
            <a:chOff x="4982630" y="5525686"/>
            <a:chExt cx="702733" cy="1050783"/>
          </a:xfrm>
        </p:grpSpPr>
        <p:sp>
          <p:nvSpPr>
            <p:cNvPr id="233" name="Triangolo isoscele 232"/>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e 233"/>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92437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vert="horz" lIns="91440" tIns="45720" rIns="91440" bIns="45720" rtlCol="0" anchor="ctr">
            <a:normAutofit/>
          </a:bodyPr>
          <a:lstStyle/>
          <a:p>
            <a:r>
              <a:rPr lang="en-US" b="1" dirty="0" smtClean="0">
                <a:solidFill>
                  <a:srgbClr val="0070C0"/>
                </a:solidFill>
              </a:rPr>
              <a:t>Outline</a:t>
            </a:r>
            <a:endParaRPr lang="en-US" b="1" dirty="0">
              <a:solidFill>
                <a:srgbClr val="0070C0"/>
              </a:solidFill>
            </a:endParaRPr>
          </a:p>
        </p:txBody>
      </p:sp>
      <p:sp>
        <p:nvSpPr>
          <p:cNvPr id="4" name="Segnaposto testo 3"/>
          <p:cNvSpPr>
            <a:spLocks noGrp="1"/>
          </p:cNvSpPr>
          <p:nvPr>
            <p:ph type="body" idx="1"/>
          </p:nvPr>
        </p:nvSpPr>
        <p:spPr/>
        <p:txBody>
          <a:bodyPr/>
          <a:lstStyle/>
          <a:p>
            <a:r>
              <a:rPr lang="en-US" dirty="0" err="1" smtClean="0"/>
              <a:t>Dynafed</a:t>
            </a:r>
            <a:endParaRPr lang="en-US" dirty="0" smtClean="0"/>
          </a:p>
          <a:p>
            <a:r>
              <a:rPr lang="en-US" dirty="0" smtClean="0"/>
              <a:t>DPM Volatile Pool</a:t>
            </a:r>
          </a:p>
          <a:p>
            <a:r>
              <a:rPr lang="en-US" dirty="0" smtClean="0"/>
              <a:t>Belle II Case Study</a:t>
            </a:r>
          </a:p>
          <a:p>
            <a:r>
              <a:rPr lang="en-US" dirty="0" smtClean="0"/>
              <a:t>Atlas Case Study</a:t>
            </a:r>
          </a:p>
          <a:p>
            <a:r>
              <a:rPr lang="en-US" dirty="0" smtClean="0"/>
              <a:t>Possible usage in IDDLS</a:t>
            </a:r>
            <a:endParaRPr lang="en-US" dirty="0"/>
          </a:p>
        </p:txBody>
      </p:sp>
    </p:spTree>
    <p:extLst>
      <p:ext uri="{BB962C8B-B14F-4D97-AF65-F5344CB8AC3E}">
        <p14:creationId xmlns:p14="http://schemas.microsoft.com/office/powerpoint/2010/main" val="69154435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23427"/>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48" name="Gruppo 147"/>
          <p:cNvGrpSpPr/>
          <p:nvPr/>
        </p:nvGrpSpPr>
        <p:grpSpPr>
          <a:xfrm>
            <a:off x="9043799" y="5877381"/>
            <a:ext cx="499000" cy="824300"/>
            <a:chOff x="4982630" y="5525686"/>
            <a:chExt cx="702733" cy="1050783"/>
          </a:xfrm>
        </p:grpSpPr>
        <p:sp>
          <p:nvSpPr>
            <p:cNvPr id="149" name="Triangolo isoscele 14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5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uppo 204"/>
          <p:cNvGrpSpPr/>
          <p:nvPr/>
        </p:nvGrpSpPr>
        <p:grpSpPr>
          <a:xfrm>
            <a:off x="8532830" y="5861367"/>
            <a:ext cx="499000" cy="824300"/>
            <a:chOff x="4982630" y="5525686"/>
            <a:chExt cx="702733" cy="1050783"/>
          </a:xfrm>
        </p:grpSpPr>
        <p:sp>
          <p:nvSpPr>
            <p:cNvPr id="206" name="Triangolo isoscele 20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e 20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7" name="Freccia a destra 166"/>
          <p:cNvSpPr/>
          <p:nvPr/>
        </p:nvSpPr>
        <p:spPr>
          <a:xfrm rot="9095762" flipV="1">
            <a:off x="9429177" y="5673548"/>
            <a:ext cx="2070967" cy="753500"/>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grpSp>
        <p:nvGrpSpPr>
          <p:cNvPr id="173" name="Gruppo 172"/>
          <p:cNvGrpSpPr/>
          <p:nvPr/>
        </p:nvGrpSpPr>
        <p:grpSpPr>
          <a:xfrm>
            <a:off x="11301391" y="1535845"/>
            <a:ext cx="499000" cy="824300"/>
            <a:chOff x="4982630" y="5525686"/>
            <a:chExt cx="702733" cy="1050783"/>
          </a:xfrm>
        </p:grpSpPr>
        <p:sp>
          <p:nvSpPr>
            <p:cNvPr id="175" name="Triangolo isoscele 17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e 180"/>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uppo 182"/>
          <p:cNvGrpSpPr/>
          <p:nvPr/>
        </p:nvGrpSpPr>
        <p:grpSpPr>
          <a:xfrm>
            <a:off x="10943533" y="1414310"/>
            <a:ext cx="499000" cy="824300"/>
            <a:chOff x="4982630" y="5525686"/>
            <a:chExt cx="702733" cy="1050783"/>
          </a:xfrm>
        </p:grpSpPr>
        <p:sp>
          <p:nvSpPr>
            <p:cNvPr id="185" name="Triangolo isoscele 18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e 185"/>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uppo 187"/>
          <p:cNvGrpSpPr/>
          <p:nvPr/>
        </p:nvGrpSpPr>
        <p:grpSpPr>
          <a:xfrm>
            <a:off x="8826037" y="104391"/>
            <a:ext cx="499000" cy="824300"/>
            <a:chOff x="4982630" y="5525686"/>
            <a:chExt cx="702733" cy="1050783"/>
          </a:xfrm>
        </p:grpSpPr>
        <p:sp>
          <p:nvSpPr>
            <p:cNvPr id="192" name="Triangolo isoscele 19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e 19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4" name="Freccia a destra 193"/>
          <p:cNvSpPr/>
          <p:nvPr/>
        </p:nvSpPr>
        <p:spPr>
          <a:xfrm rot="5400000" flipH="1" flipV="1">
            <a:off x="10374697" y="3362195"/>
            <a:ext cx="232405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DOWLOAD</a:t>
            </a:r>
            <a:endParaRPr lang="en-US" dirty="0">
              <a:solidFill>
                <a:schemeClr val="tx1"/>
              </a:solidFill>
            </a:endParaRPr>
          </a:p>
        </p:txBody>
      </p:sp>
      <p:sp>
        <p:nvSpPr>
          <p:cNvPr id="202" name="CasellaDiTesto 201"/>
          <p:cNvSpPr txBox="1"/>
          <p:nvPr/>
        </p:nvSpPr>
        <p:spPr>
          <a:xfrm rot="745217">
            <a:off x="11284377" y="482529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204" name="Connettore 2 203"/>
          <p:cNvCxnSpPr/>
          <p:nvPr/>
        </p:nvCxnSpPr>
        <p:spPr>
          <a:xfrm flipH="1">
            <a:off x="6142960" y="608833"/>
            <a:ext cx="2814707" cy="2808113"/>
          </a:xfrm>
          <a:prstGeom prst="straightConnector1">
            <a:avLst/>
          </a:prstGeom>
          <a:ln w="57150">
            <a:solidFill>
              <a:srgbClr val="FFC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8" name="Connettore 2 207"/>
          <p:cNvCxnSpPr/>
          <p:nvPr/>
        </p:nvCxnSpPr>
        <p:spPr>
          <a:xfrm flipH="1">
            <a:off x="6770169" y="1761361"/>
            <a:ext cx="4432804" cy="1734975"/>
          </a:xfrm>
          <a:prstGeom prst="straightConnector1">
            <a:avLst/>
          </a:prstGeom>
          <a:ln w="571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09" name="Freccia a destra 208"/>
          <p:cNvSpPr/>
          <p:nvPr/>
        </p:nvSpPr>
        <p:spPr>
          <a:xfrm rot="14619668" flipV="1">
            <a:off x="8208673" y="2610000"/>
            <a:ext cx="4354611" cy="705088"/>
          </a:xfrm>
          <a:prstGeom prst="rightArrow">
            <a:avLst>
              <a:gd name="adj1" fmla="val 52056"/>
              <a:gd name="adj2" fmla="val 50000"/>
            </a:avLst>
          </a:prstGeom>
          <a:solidFill>
            <a:schemeClr val="accent4">
              <a:lumMod val="60000"/>
              <a:lumOff val="40000"/>
            </a:schemeClr>
          </a:solidFill>
          <a:ln>
            <a:solidFill>
              <a:schemeClr val="tx1"/>
            </a:solidFill>
          </a:ln>
        </p:spPr>
        <p:txBody>
          <a:bodyPr wrap="square" rtlCol="0">
            <a:spAutoFit/>
          </a:bodyPr>
          <a:lstStyle/>
          <a:p>
            <a:pPr algn="ctr"/>
            <a:r>
              <a:rPr lang="en-US" dirty="0" err="1"/>
              <a:t>FileC</a:t>
            </a:r>
            <a:r>
              <a:rPr lang="en-US" dirty="0"/>
              <a:t> DOWLOAD</a:t>
            </a:r>
          </a:p>
        </p:txBody>
      </p:sp>
      <p:cxnSp>
        <p:nvCxnSpPr>
          <p:cNvPr id="212" name="Connettore 7 211"/>
          <p:cNvCxnSpPr>
            <a:stCxn id="8" idx="0"/>
          </p:cNvCxnSpPr>
          <p:nvPr/>
        </p:nvCxnSpPr>
        <p:spPr>
          <a:xfrm rot="16200000" flipH="1">
            <a:off x="7849430" y="1710475"/>
            <a:ext cx="1681851" cy="5094793"/>
          </a:xfrm>
          <a:prstGeom prst="curvedConnector4">
            <a:avLst>
              <a:gd name="adj1" fmla="val -13592"/>
              <a:gd name="adj2" fmla="val 61387"/>
            </a:avLst>
          </a:prstGeom>
          <a:ln w="571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5" name="Connettore 7 214"/>
          <p:cNvCxnSpPr/>
          <p:nvPr/>
        </p:nvCxnSpPr>
        <p:spPr>
          <a:xfrm>
            <a:off x="6738957" y="3485616"/>
            <a:ext cx="4651195" cy="1765581"/>
          </a:xfrm>
          <a:prstGeom prst="curvedConnector3">
            <a:avLst>
              <a:gd name="adj1" fmla="val 50000"/>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7" name="CasellaDiTesto 216"/>
          <p:cNvSpPr txBox="1"/>
          <p:nvPr/>
        </p:nvSpPr>
        <p:spPr>
          <a:xfrm rot="19004534">
            <a:off x="7060256" y="180735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18" name="CasellaDiTesto 217"/>
          <p:cNvSpPr txBox="1"/>
          <p:nvPr/>
        </p:nvSpPr>
        <p:spPr>
          <a:xfrm rot="20220696">
            <a:off x="8302298" y="252770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68" name="Per 167"/>
          <p:cNvSpPr/>
          <p:nvPr/>
        </p:nvSpPr>
        <p:spPr>
          <a:xfrm>
            <a:off x="10289875" y="4643014"/>
            <a:ext cx="1283942" cy="123409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cxnSp>
        <p:nvCxnSpPr>
          <p:cNvPr id="169" name="Connettore 2 168"/>
          <p:cNvCxnSpPr/>
          <p:nvPr/>
        </p:nvCxnSpPr>
        <p:spPr>
          <a:xfrm flipV="1">
            <a:off x="468252" y="3674121"/>
            <a:ext cx="4514378" cy="1357998"/>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70" name="Freccia a destra 169"/>
          <p:cNvSpPr/>
          <p:nvPr/>
        </p:nvSpPr>
        <p:spPr>
          <a:xfrm rot="8644145" flipV="1">
            <a:off x="271061" y="3702880"/>
            <a:ext cx="199976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a:solidFill>
                  <a:schemeClr val="tx1"/>
                </a:solidFill>
              </a:rPr>
              <a:t>FileC</a:t>
            </a:r>
            <a:r>
              <a:rPr lang="en-US" dirty="0">
                <a:solidFill>
                  <a:schemeClr val="tx1"/>
                </a:solidFill>
              </a:rPr>
              <a:t> DOWLOAD</a:t>
            </a:r>
          </a:p>
        </p:txBody>
      </p:sp>
      <p:cxnSp>
        <p:nvCxnSpPr>
          <p:cNvPr id="201" name="Connettore 7 200"/>
          <p:cNvCxnSpPr/>
          <p:nvPr/>
        </p:nvCxnSpPr>
        <p:spPr>
          <a:xfrm rot="10800000">
            <a:off x="2365115" y="3084101"/>
            <a:ext cx="2610337" cy="597440"/>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19" name="Gruppo 218"/>
          <p:cNvGrpSpPr/>
          <p:nvPr/>
        </p:nvGrpSpPr>
        <p:grpSpPr>
          <a:xfrm>
            <a:off x="94002" y="4535720"/>
            <a:ext cx="499000" cy="824300"/>
            <a:chOff x="4982630" y="5525686"/>
            <a:chExt cx="702733" cy="1050783"/>
          </a:xfrm>
        </p:grpSpPr>
        <p:sp>
          <p:nvSpPr>
            <p:cNvPr id="220" name="Triangolo isoscele 219"/>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e 221"/>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9" name="CasellaDiTesto 228"/>
          <p:cNvSpPr txBox="1"/>
          <p:nvPr/>
        </p:nvSpPr>
        <p:spPr>
          <a:xfrm rot="20531874">
            <a:off x="2246544" y="4179417"/>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230" name="Gruppo 229"/>
          <p:cNvGrpSpPr/>
          <p:nvPr/>
        </p:nvGrpSpPr>
        <p:grpSpPr>
          <a:xfrm>
            <a:off x="8277170" y="6042480"/>
            <a:ext cx="499000" cy="824300"/>
            <a:chOff x="4982630" y="5525686"/>
            <a:chExt cx="702733" cy="1050783"/>
          </a:xfrm>
        </p:grpSpPr>
        <p:sp>
          <p:nvSpPr>
            <p:cNvPr id="231" name="Triangolo isoscele 230"/>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e 231"/>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3" name="Gruppo 232"/>
          <p:cNvGrpSpPr/>
          <p:nvPr/>
        </p:nvGrpSpPr>
        <p:grpSpPr>
          <a:xfrm>
            <a:off x="7918643" y="5874148"/>
            <a:ext cx="499000" cy="824300"/>
            <a:chOff x="4982630" y="5525686"/>
            <a:chExt cx="702733" cy="1050783"/>
          </a:xfrm>
        </p:grpSpPr>
        <p:sp>
          <p:nvSpPr>
            <p:cNvPr id="234" name="Triangolo isoscele 233"/>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e 234"/>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15506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48" name="Gruppo 147"/>
          <p:cNvGrpSpPr/>
          <p:nvPr/>
        </p:nvGrpSpPr>
        <p:grpSpPr>
          <a:xfrm>
            <a:off x="9043799" y="5877381"/>
            <a:ext cx="499000" cy="824300"/>
            <a:chOff x="4982630" y="5525686"/>
            <a:chExt cx="702733" cy="1050783"/>
          </a:xfrm>
        </p:grpSpPr>
        <p:sp>
          <p:nvSpPr>
            <p:cNvPr id="149" name="Triangolo isoscele 14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5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uppo 204"/>
          <p:cNvGrpSpPr/>
          <p:nvPr/>
        </p:nvGrpSpPr>
        <p:grpSpPr>
          <a:xfrm>
            <a:off x="8532830" y="5861367"/>
            <a:ext cx="499000" cy="824300"/>
            <a:chOff x="4982630" y="5525686"/>
            <a:chExt cx="702733" cy="1050783"/>
          </a:xfrm>
        </p:grpSpPr>
        <p:sp>
          <p:nvSpPr>
            <p:cNvPr id="206" name="Triangolo isoscele 20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e 20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a:endCxn id="189" idx="3"/>
          </p:cNvCxnSpPr>
          <p:nvPr/>
        </p:nvCxnSpPr>
        <p:spPr>
          <a:xfrm rot="10800000">
            <a:off x="2691489" y="2636246"/>
            <a:ext cx="3463459" cy="1288107"/>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73" name="Gruppo 172"/>
          <p:cNvGrpSpPr/>
          <p:nvPr/>
        </p:nvGrpSpPr>
        <p:grpSpPr>
          <a:xfrm>
            <a:off x="11301391" y="1535845"/>
            <a:ext cx="499000" cy="824300"/>
            <a:chOff x="4982630" y="5525686"/>
            <a:chExt cx="702733" cy="1050783"/>
          </a:xfrm>
        </p:grpSpPr>
        <p:sp>
          <p:nvSpPr>
            <p:cNvPr id="175" name="Triangolo isoscele 17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e 180"/>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uppo 182"/>
          <p:cNvGrpSpPr/>
          <p:nvPr/>
        </p:nvGrpSpPr>
        <p:grpSpPr>
          <a:xfrm>
            <a:off x="10943533" y="1414310"/>
            <a:ext cx="499000" cy="824300"/>
            <a:chOff x="4982630" y="5525686"/>
            <a:chExt cx="702733" cy="1050783"/>
          </a:xfrm>
        </p:grpSpPr>
        <p:sp>
          <p:nvSpPr>
            <p:cNvPr id="185" name="Triangolo isoscele 18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e 185"/>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uppo 187"/>
          <p:cNvGrpSpPr/>
          <p:nvPr/>
        </p:nvGrpSpPr>
        <p:grpSpPr>
          <a:xfrm>
            <a:off x="8826037" y="104391"/>
            <a:ext cx="499000" cy="824300"/>
            <a:chOff x="4982630" y="5525686"/>
            <a:chExt cx="702733" cy="1050783"/>
          </a:xfrm>
        </p:grpSpPr>
        <p:sp>
          <p:nvSpPr>
            <p:cNvPr id="192" name="Triangolo isoscele 19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e 19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2" name="CasellaDiTesto 201"/>
          <p:cNvSpPr txBox="1"/>
          <p:nvPr/>
        </p:nvSpPr>
        <p:spPr>
          <a:xfrm rot="745217">
            <a:off x="11284377" y="482529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204" name="Connettore 2 203"/>
          <p:cNvCxnSpPr/>
          <p:nvPr/>
        </p:nvCxnSpPr>
        <p:spPr>
          <a:xfrm flipH="1">
            <a:off x="6142960" y="608833"/>
            <a:ext cx="2814707" cy="2808113"/>
          </a:xfrm>
          <a:prstGeom prst="straightConnector1">
            <a:avLst/>
          </a:prstGeom>
          <a:ln w="57150">
            <a:solidFill>
              <a:srgbClr val="FFC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8" name="Connettore 2 207"/>
          <p:cNvCxnSpPr/>
          <p:nvPr/>
        </p:nvCxnSpPr>
        <p:spPr>
          <a:xfrm flipH="1">
            <a:off x="6770169" y="1761361"/>
            <a:ext cx="4432804" cy="1734975"/>
          </a:xfrm>
          <a:prstGeom prst="straightConnector1">
            <a:avLst/>
          </a:prstGeom>
          <a:ln w="571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12" name="Connettore 7 211"/>
          <p:cNvCxnSpPr>
            <a:stCxn id="8" idx="0"/>
            <a:endCxn id="189" idx="3"/>
          </p:cNvCxnSpPr>
          <p:nvPr/>
        </p:nvCxnSpPr>
        <p:spPr>
          <a:xfrm rot="16200000" flipV="1">
            <a:off x="4026874" y="1300860"/>
            <a:ext cx="780701" cy="3451472"/>
          </a:xfrm>
          <a:prstGeom prst="curvedConnector2">
            <a:avLst/>
          </a:prstGeom>
          <a:ln w="571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5" name="Connettore 7 214"/>
          <p:cNvCxnSpPr>
            <a:endCxn id="189" idx="3"/>
          </p:cNvCxnSpPr>
          <p:nvPr/>
        </p:nvCxnSpPr>
        <p:spPr>
          <a:xfrm rot="10800000">
            <a:off x="2691489" y="2636246"/>
            <a:ext cx="4047469" cy="849371"/>
          </a:xfrm>
          <a:prstGeom prst="curvedConnector3">
            <a:avLst>
              <a:gd name="adj1" fmla="val 50000"/>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7" name="CasellaDiTesto 216"/>
          <p:cNvSpPr txBox="1"/>
          <p:nvPr/>
        </p:nvSpPr>
        <p:spPr>
          <a:xfrm rot="19004534">
            <a:off x="7060256" y="180735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18" name="CasellaDiTesto 217"/>
          <p:cNvSpPr txBox="1"/>
          <p:nvPr/>
        </p:nvSpPr>
        <p:spPr>
          <a:xfrm rot="20220696">
            <a:off x="8302298" y="252770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68" name="Per 167"/>
          <p:cNvSpPr/>
          <p:nvPr/>
        </p:nvSpPr>
        <p:spPr>
          <a:xfrm>
            <a:off x="10289875" y="4643014"/>
            <a:ext cx="1283942" cy="123409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cxnSp>
        <p:nvCxnSpPr>
          <p:cNvPr id="169" name="Connettore 2 168"/>
          <p:cNvCxnSpPr/>
          <p:nvPr/>
        </p:nvCxnSpPr>
        <p:spPr>
          <a:xfrm flipV="1">
            <a:off x="468252" y="3674121"/>
            <a:ext cx="4514378" cy="1357998"/>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70" name="Freccia a destra 169"/>
          <p:cNvSpPr/>
          <p:nvPr/>
        </p:nvSpPr>
        <p:spPr>
          <a:xfrm rot="8644145" flipV="1">
            <a:off x="271061" y="3702880"/>
            <a:ext cx="199976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a:solidFill>
                  <a:schemeClr val="tx1"/>
                </a:solidFill>
              </a:rPr>
              <a:t>FileC</a:t>
            </a:r>
            <a:r>
              <a:rPr lang="en-US" dirty="0">
                <a:solidFill>
                  <a:schemeClr val="tx1"/>
                </a:solidFill>
              </a:rPr>
              <a:t> DOWLOAD</a:t>
            </a:r>
          </a:p>
        </p:txBody>
      </p:sp>
      <p:cxnSp>
        <p:nvCxnSpPr>
          <p:cNvPr id="194" name="Connettore 7 193"/>
          <p:cNvCxnSpPr/>
          <p:nvPr/>
        </p:nvCxnSpPr>
        <p:spPr>
          <a:xfrm rot="10800000">
            <a:off x="2365115" y="3084101"/>
            <a:ext cx="2610337" cy="597440"/>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01" name="Gruppo 200"/>
          <p:cNvGrpSpPr/>
          <p:nvPr/>
        </p:nvGrpSpPr>
        <p:grpSpPr>
          <a:xfrm>
            <a:off x="94002" y="4535720"/>
            <a:ext cx="499000" cy="824300"/>
            <a:chOff x="4982630" y="5525686"/>
            <a:chExt cx="702733" cy="1050783"/>
          </a:xfrm>
        </p:grpSpPr>
        <p:sp>
          <p:nvSpPr>
            <p:cNvPr id="209" name="Triangolo isoscele 20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e 221"/>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9" name="CasellaDiTesto 228"/>
          <p:cNvSpPr txBox="1"/>
          <p:nvPr/>
        </p:nvSpPr>
        <p:spPr>
          <a:xfrm rot="20531874">
            <a:off x="2246544" y="4179417"/>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67" name="Gruppo 166"/>
          <p:cNvGrpSpPr/>
          <p:nvPr/>
        </p:nvGrpSpPr>
        <p:grpSpPr>
          <a:xfrm>
            <a:off x="8277170" y="6042480"/>
            <a:ext cx="499000" cy="824300"/>
            <a:chOff x="4982630" y="5525686"/>
            <a:chExt cx="702733" cy="1050783"/>
          </a:xfrm>
        </p:grpSpPr>
        <p:sp>
          <p:nvSpPr>
            <p:cNvPr id="219" name="Triangolo isoscele 21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e 219"/>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uppo 229"/>
          <p:cNvGrpSpPr/>
          <p:nvPr/>
        </p:nvGrpSpPr>
        <p:grpSpPr>
          <a:xfrm>
            <a:off x="7918643" y="5874148"/>
            <a:ext cx="499000" cy="824300"/>
            <a:chOff x="4982630" y="5525686"/>
            <a:chExt cx="702733" cy="1050783"/>
          </a:xfrm>
        </p:grpSpPr>
        <p:sp>
          <p:nvSpPr>
            <p:cNvPr id="231" name="Triangolo isoscele 230"/>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e 231"/>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66064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2" name="Connettore 2 221"/>
          <p:cNvCxnSpPr/>
          <p:nvPr/>
        </p:nvCxnSpPr>
        <p:spPr>
          <a:xfrm flipV="1">
            <a:off x="468252" y="3674121"/>
            <a:ext cx="4514378" cy="1357998"/>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29" name="Freccia a destra 228"/>
          <p:cNvSpPr/>
          <p:nvPr/>
        </p:nvSpPr>
        <p:spPr>
          <a:xfrm rot="8644145" flipV="1">
            <a:off x="271061" y="3702880"/>
            <a:ext cx="199976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a:solidFill>
                  <a:schemeClr val="tx1"/>
                </a:solidFill>
              </a:rPr>
              <a:t>FileC</a:t>
            </a:r>
            <a:r>
              <a:rPr lang="en-US" dirty="0">
                <a:solidFill>
                  <a:schemeClr val="tx1"/>
                </a:solidFill>
              </a:rPr>
              <a:t> DOWLOAD</a:t>
            </a:r>
          </a:p>
        </p:txBody>
      </p:sp>
      <p:cxnSp>
        <p:nvCxnSpPr>
          <p:cNvPr id="230" name="Connettore 7 229"/>
          <p:cNvCxnSpPr/>
          <p:nvPr/>
        </p:nvCxnSpPr>
        <p:spPr>
          <a:xfrm rot="10800000">
            <a:off x="2365115" y="3084101"/>
            <a:ext cx="2610337" cy="597440"/>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31" name="Gruppo 230"/>
          <p:cNvGrpSpPr/>
          <p:nvPr/>
        </p:nvGrpSpPr>
        <p:grpSpPr>
          <a:xfrm>
            <a:off x="94002" y="4535720"/>
            <a:ext cx="499000" cy="824300"/>
            <a:chOff x="4982630" y="5525686"/>
            <a:chExt cx="702733" cy="1050783"/>
          </a:xfrm>
        </p:grpSpPr>
        <p:sp>
          <p:nvSpPr>
            <p:cNvPr id="232" name="Triangolo isoscele 23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e 23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4" name="CasellaDiTesto 233"/>
          <p:cNvSpPr txBox="1"/>
          <p:nvPr/>
        </p:nvSpPr>
        <p:spPr>
          <a:xfrm rot="20531874">
            <a:off x="2246544" y="4179417"/>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grpSp>
        <p:nvGrpSpPr>
          <p:cNvPr id="148" name="Gruppo 147"/>
          <p:cNvGrpSpPr/>
          <p:nvPr/>
        </p:nvGrpSpPr>
        <p:grpSpPr>
          <a:xfrm>
            <a:off x="9043799" y="5877381"/>
            <a:ext cx="499000" cy="824300"/>
            <a:chOff x="4982630" y="5525686"/>
            <a:chExt cx="702733" cy="1050783"/>
          </a:xfrm>
        </p:grpSpPr>
        <p:sp>
          <p:nvSpPr>
            <p:cNvPr id="149" name="Triangolo isoscele 14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5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uppo 204"/>
          <p:cNvGrpSpPr/>
          <p:nvPr/>
        </p:nvGrpSpPr>
        <p:grpSpPr>
          <a:xfrm>
            <a:off x="8532830" y="5861367"/>
            <a:ext cx="499000" cy="824300"/>
            <a:chOff x="4982630" y="5525686"/>
            <a:chExt cx="702733" cy="1050783"/>
          </a:xfrm>
        </p:grpSpPr>
        <p:sp>
          <p:nvSpPr>
            <p:cNvPr id="206" name="Triangolo isoscele 20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e 20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147" name="Connettore 7 146"/>
          <p:cNvCxnSpPr>
            <a:endCxn id="189" idx="3"/>
          </p:cNvCxnSpPr>
          <p:nvPr/>
        </p:nvCxnSpPr>
        <p:spPr>
          <a:xfrm rot="10800000">
            <a:off x="2691489" y="2636246"/>
            <a:ext cx="3463459" cy="1288107"/>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73" name="Gruppo 172"/>
          <p:cNvGrpSpPr/>
          <p:nvPr/>
        </p:nvGrpSpPr>
        <p:grpSpPr>
          <a:xfrm>
            <a:off x="11301391" y="1535845"/>
            <a:ext cx="499000" cy="824300"/>
            <a:chOff x="4982630" y="5525686"/>
            <a:chExt cx="702733" cy="1050783"/>
          </a:xfrm>
        </p:grpSpPr>
        <p:sp>
          <p:nvSpPr>
            <p:cNvPr id="175" name="Triangolo isoscele 17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e 180"/>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uppo 182"/>
          <p:cNvGrpSpPr/>
          <p:nvPr/>
        </p:nvGrpSpPr>
        <p:grpSpPr>
          <a:xfrm>
            <a:off x="10943533" y="1414310"/>
            <a:ext cx="499000" cy="824300"/>
            <a:chOff x="4982630" y="5525686"/>
            <a:chExt cx="702733" cy="1050783"/>
          </a:xfrm>
        </p:grpSpPr>
        <p:sp>
          <p:nvSpPr>
            <p:cNvPr id="185" name="Triangolo isoscele 18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e 185"/>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uppo 187"/>
          <p:cNvGrpSpPr/>
          <p:nvPr/>
        </p:nvGrpSpPr>
        <p:grpSpPr>
          <a:xfrm>
            <a:off x="8826037" y="104391"/>
            <a:ext cx="499000" cy="824300"/>
            <a:chOff x="4982630" y="5525686"/>
            <a:chExt cx="702733" cy="1050783"/>
          </a:xfrm>
        </p:grpSpPr>
        <p:sp>
          <p:nvSpPr>
            <p:cNvPr id="192" name="Triangolo isoscele 19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e 19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2" name="CasellaDiTesto 201"/>
          <p:cNvSpPr txBox="1"/>
          <p:nvPr/>
        </p:nvSpPr>
        <p:spPr>
          <a:xfrm rot="745217">
            <a:off x="11284377" y="4825293"/>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cxnSp>
        <p:nvCxnSpPr>
          <p:cNvPr id="204" name="Connettore 2 203"/>
          <p:cNvCxnSpPr/>
          <p:nvPr/>
        </p:nvCxnSpPr>
        <p:spPr>
          <a:xfrm flipH="1">
            <a:off x="6142960" y="608833"/>
            <a:ext cx="2814707" cy="2808113"/>
          </a:xfrm>
          <a:prstGeom prst="straightConnector1">
            <a:avLst/>
          </a:prstGeom>
          <a:ln w="57150">
            <a:solidFill>
              <a:srgbClr val="FFC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8" name="Connettore 2 207"/>
          <p:cNvCxnSpPr/>
          <p:nvPr/>
        </p:nvCxnSpPr>
        <p:spPr>
          <a:xfrm flipH="1">
            <a:off x="6770169" y="1761361"/>
            <a:ext cx="4432804" cy="1734975"/>
          </a:xfrm>
          <a:prstGeom prst="straightConnector1">
            <a:avLst/>
          </a:prstGeom>
          <a:ln w="571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12" name="Connettore 7 211"/>
          <p:cNvCxnSpPr>
            <a:stCxn id="8" idx="0"/>
            <a:endCxn id="189" idx="3"/>
          </p:cNvCxnSpPr>
          <p:nvPr/>
        </p:nvCxnSpPr>
        <p:spPr>
          <a:xfrm rot="16200000" flipV="1">
            <a:off x="4026874" y="1300860"/>
            <a:ext cx="780701" cy="3451472"/>
          </a:xfrm>
          <a:prstGeom prst="curvedConnector2">
            <a:avLst/>
          </a:prstGeom>
          <a:ln w="571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5" name="Connettore 7 214"/>
          <p:cNvCxnSpPr>
            <a:endCxn id="189" idx="3"/>
          </p:cNvCxnSpPr>
          <p:nvPr/>
        </p:nvCxnSpPr>
        <p:spPr>
          <a:xfrm rot="10800000">
            <a:off x="2691489" y="2636246"/>
            <a:ext cx="4047469" cy="849371"/>
          </a:xfrm>
          <a:prstGeom prst="curvedConnector3">
            <a:avLst>
              <a:gd name="adj1" fmla="val 50000"/>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7" name="CasellaDiTesto 216"/>
          <p:cNvSpPr txBox="1"/>
          <p:nvPr/>
        </p:nvSpPr>
        <p:spPr>
          <a:xfrm rot="19004534">
            <a:off x="7060256" y="180735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18" name="CasellaDiTesto 217"/>
          <p:cNvSpPr txBox="1"/>
          <p:nvPr/>
        </p:nvSpPr>
        <p:spPr>
          <a:xfrm rot="20220696">
            <a:off x="8302298" y="252770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68" name="Per 167"/>
          <p:cNvSpPr/>
          <p:nvPr/>
        </p:nvSpPr>
        <p:spPr>
          <a:xfrm>
            <a:off x="10289875" y="4643014"/>
            <a:ext cx="1283942" cy="123409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9" name="Freccia a destra 218"/>
          <p:cNvSpPr/>
          <p:nvPr/>
        </p:nvSpPr>
        <p:spPr>
          <a:xfrm rot="9958284" flipH="1" flipV="1">
            <a:off x="1400543" y="1039023"/>
            <a:ext cx="7249545"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sp>
        <p:nvSpPr>
          <p:cNvPr id="220" name="Freccia a destra 219"/>
          <p:cNvSpPr/>
          <p:nvPr/>
        </p:nvSpPr>
        <p:spPr>
          <a:xfrm rot="10432137" flipH="1" flipV="1">
            <a:off x="2340502" y="2431990"/>
            <a:ext cx="8448902"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grpSp>
        <p:nvGrpSpPr>
          <p:cNvPr id="169" name="Gruppo 168"/>
          <p:cNvGrpSpPr/>
          <p:nvPr/>
        </p:nvGrpSpPr>
        <p:grpSpPr>
          <a:xfrm>
            <a:off x="8277170" y="6042480"/>
            <a:ext cx="499000" cy="824300"/>
            <a:chOff x="4982630" y="5525686"/>
            <a:chExt cx="702733" cy="1050783"/>
          </a:xfrm>
        </p:grpSpPr>
        <p:sp>
          <p:nvSpPr>
            <p:cNvPr id="170" name="Triangolo isoscele 169"/>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e 193"/>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uppo 200"/>
          <p:cNvGrpSpPr/>
          <p:nvPr/>
        </p:nvGrpSpPr>
        <p:grpSpPr>
          <a:xfrm>
            <a:off x="7918643" y="5874148"/>
            <a:ext cx="499000" cy="824300"/>
            <a:chOff x="4982630" y="5525686"/>
            <a:chExt cx="702733" cy="1050783"/>
          </a:xfrm>
        </p:grpSpPr>
        <p:sp>
          <p:nvSpPr>
            <p:cNvPr id="209" name="Triangolo isoscele 20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e 234"/>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6" name="Freccia a destra 235"/>
          <p:cNvSpPr/>
          <p:nvPr/>
        </p:nvSpPr>
        <p:spPr>
          <a:xfrm rot="12018737" flipH="1" flipV="1">
            <a:off x="1378097" y="4677947"/>
            <a:ext cx="7249545"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spTree>
    <p:extLst>
      <p:ext uri="{BB962C8B-B14F-4D97-AF65-F5344CB8AC3E}">
        <p14:creationId xmlns:p14="http://schemas.microsoft.com/office/powerpoint/2010/main" val="949311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956" y="22417"/>
            <a:ext cx="10515600" cy="1325563"/>
          </a:xfrm>
        </p:spPr>
        <p:txBody>
          <a:bodyPr>
            <a:normAutofit/>
          </a:bodyPr>
          <a:lstStyle/>
          <a:p>
            <a:r>
              <a:rPr lang="en-GB" b="1" dirty="0" smtClean="0">
                <a:solidFill>
                  <a:srgbClr val="0070C0"/>
                </a:solidFill>
              </a:rPr>
              <a:t>Belle II Case Study</a:t>
            </a:r>
            <a:endParaRPr lang="en-GB" b="1" dirty="0">
              <a:solidFill>
                <a:srgbClr val="0070C0"/>
              </a:solidFill>
            </a:endParaRPr>
          </a:p>
        </p:txBody>
      </p:sp>
      <p:sp>
        <p:nvSpPr>
          <p:cNvPr id="4" name="Cilindro 3"/>
          <p:cNvSpPr/>
          <p:nvPr/>
        </p:nvSpPr>
        <p:spPr>
          <a:xfrm>
            <a:off x="6544733" y="4876538"/>
            <a:ext cx="1159933" cy="939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pool-</a:t>
            </a:r>
            <a:r>
              <a:rPr lang="en-GB" dirty="0" err="1" smtClean="0"/>
              <a:t>recas</a:t>
            </a:r>
            <a:endParaRPr lang="en-GB" dirty="0"/>
          </a:p>
        </p:txBody>
      </p:sp>
      <p:sp>
        <p:nvSpPr>
          <p:cNvPr id="5" name="Cilindro 4"/>
          <p:cNvSpPr/>
          <p:nvPr/>
        </p:nvSpPr>
        <p:spPr>
          <a:xfrm>
            <a:off x="8297333" y="4876538"/>
            <a:ext cx="1337733" cy="939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pool-cache</a:t>
            </a:r>
            <a:endParaRPr lang="en-GB" dirty="0"/>
          </a:p>
        </p:txBody>
      </p:sp>
      <p:sp>
        <p:nvSpPr>
          <p:cNvPr id="6" name="Nuvola 5"/>
          <p:cNvSpPr/>
          <p:nvPr/>
        </p:nvSpPr>
        <p:spPr>
          <a:xfrm>
            <a:off x="10138833" y="4783405"/>
            <a:ext cx="2053167" cy="10329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Private Cloud storage S3</a:t>
            </a:r>
            <a:endParaRPr lang="en-GB" dirty="0"/>
          </a:p>
        </p:txBody>
      </p:sp>
      <p:sp>
        <p:nvSpPr>
          <p:cNvPr id="8" name="Rettangolo 7"/>
          <p:cNvSpPr/>
          <p:nvPr/>
        </p:nvSpPr>
        <p:spPr>
          <a:xfrm>
            <a:off x="6455832" y="4131472"/>
            <a:ext cx="1337734" cy="389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DPMDISK1</a:t>
            </a:r>
            <a:endParaRPr lang="en-GB" dirty="0"/>
          </a:p>
        </p:txBody>
      </p:sp>
      <p:sp>
        <p:nvSpPr>
          <p:cNvPr id="9" name="Rettangolo 8"/>
          <p:cNvSpPr/>
          <p:nvPr/>
        </p:nvSpPr>
        <p:spPr>
          <a:xfrm>
            <a:off x="8297332" y="4131472"/>
            <a:ext cx="1337734" cy="389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DPMDISK2</a:t>
            </a:r>
            <a:endParaRPr lang="en-GB" dirty="0"/>
          </a:p>
        </p:txBody>
      </p:sp>
      <p:sp>
        <p:nvSpPr>
          <p:cNvPr id="10" name="Rettangolo 9"/>
          <p:cNvSpPr/>
          <p:nvPr/>
        </p:nvSpPr>
        <p:spPr>
          <a:xfrm>
            <a:off x="7480299" y="3211516"/>
            <a:ext cx="1337734" cy="56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DPMHEAD NODE </a:t>
            </a:r>
            <a:endParaRPr lang="en-GB" dirty="0"/>
          </a:p>
        </p:txBody>
      </p:sp>
      <p:cxnSp>
        <p:nvCxnSpPr>
          <p:cNvPr id="12" name="Connettore 2 11"/>
          <p:cNvCxnSpPr>
            <a:stCxn id="10" idx="2"/>
            <a:endCxn id="8" idx="0"/>
          </p:cNvCxnSpPr>
          <p:nvPr/>
        </p:nvCxnSpPr>
        <p:spPr>
          <a:xfrm flipH="1">
            <a:off x="7124699" y="3775872"/>
            <a:ext cx="1024467" cy="355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10" idx="2"/>
            <a:endCxn id="9" idx="0"/>
          </p:cNvCxnSpPr>
          <p:nvPr/>
        </p:nvCxnSpPr>
        <p:spPr>
          <a:xfrm>
            <a:off x="8149166" y="3775872"/>
            <a:ext cx="817033" cy="355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8" idx="2"/>
            <a:endCxn id="4" idx="1"/>
          </p:cNvCxnSpPr>
          <p:nvPr/>
        </p:nvCxnSpPr>
        <p:spPr>
          <a:xfrm>
            <a:off x="7124699" y="4520938"/>
            <a:ext cx="1" cy="355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9" idx="2"/>
            <a:endCxn id="5" idx="1"/>
          </p:cNvCxnSpPr>
          <p:nvPr/>
        </p:nvCxnSpPr>
        <p:spPr>
          <a:xfrm>
            <a:off x="8966199" y="4520938"/>
            <a:ext cx="1" cy="355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4614333" y="1426437"/>
            <a:ext cx="1591734" cy="48828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DYNAFED</a:t>
            </a:r>
            <a:endParaRPr lang="en-GB" dirty="0"/>
          </a:p>
        </p:txBody>
      </p:sp>
      <p:sp>
        <p:nvSpPr>
          <p:cNvPr id="24" name="Rettangolo 23"/>
          <p:cNvSpPr/>
          <p:nvPr/>
        </p:nvSpPr>
        <p:spPr>
          <a:xfrm>
            <a:off x="310089" y="1443370"/>
            <a:ext cx="1591734" cy="48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User Interface</a:t>
            </a:r>
            <a:endParaRPr lang="en-GB" dirty="0"/>
          </a:p>
        </p:txBody>
      </p:sp>
      <p:sp>
        <p:nvSpPr>
          <p:cNvPr id="25" name="Cilindro 24"/>
          <p:cNvSpPr/>
          <p:nvPr/>
        </p:nvSpPr>
        <p:spPr>
          <a:xfrm>
            <a:off x="512233" y="3698179"/>
            <a:ext cx="1159933" cy="939800"/>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KEK Storage</a:t>
            </a:r>
            <a:endParaRPr lang="en-GB" dirty="0"/>
          </a:p>
        </p:txBody>
      </p:sp>
      <p:sp>
        <p:nvSpPr>
          <p:cNvPr id="26" name="Cilindro 25"/>
          <p:cNvSpPr/>
          <p:nvPr/>
        </p:nvSpPr>
        <p:spPr>
          <a:xfrm>
            <a:off x="1927224" y="3727812"/>
            <a:ext cx="1159933" cy="939800"/>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CESNET Storage</a:t>
            </a:r>
            <a:endParaRPr lang="en-GB" dirty="0"/>
          </a:p>
        </p:txBody>
      </p:sp>
      <p:sp>
        <p:nvSpPr>
          <p:cNvPr id="27" name="CasellaDiTesto 26"/>
          <p:cNvSpPr txBox="1"/>
          <p:nvPr/>
        </p:nvSpPr>
        <p:spPr>
          <a:xfrm>
            <a:off x="3208337" y="3535992"/>
            <a:ext cx="660400" cy="1323439"/>
          </a:xfrm>
          <a:prstGeom prst="rect">
            <a:avLst/>
          </a:prstGeom>
          <a:noFill/>
        </p:spPr>
        <p:txBody>
          <a:bodyPr wrap="square" rtlCol="0">
            <a:spAutoFit/>
          </a:bodyPr>
          <a:lstStyle/>
          <a:p>
            <a:r>
              <a:rPr lang="en-GB" sz="8000" dirty="0" smtClean="0"/>
              <a:t>…</a:t>
            </a:r>
            <a:endParaRPr lang="en-GB" dirty="0"/>
          </a:p>
        </p:txBody>
      </p:sp>
      <p:cxnSp>
        <p:nvCxnSpPr>
          <p:cNvPr id="29" name="Connettore 2 28"/>
          <p:cNvCxnSpPr>
            <a:stCxn id="23" idx="2"/>
            <a:endCxn id="25" idx="1"/>
          </p:cNvCxnSpPr>
          <p:nvPr/>
        </p:nvCxnSpPr>
        <p:spPr>
          <a:xfrm flipH="1">
            <a:off x="1092200" y="1914726"/>
            <a:ext cx="4318000" cy="17834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23" idx="2"/>
            <a:endCxn id="26" idx="1"/>
          </p:cNvCxnSpPr>
          <p:nvPr/>
        </p:nvCxnSpPr>
        <p:spPr>
          <a:xfrm flipH="1">
            <a:off x="2507191" y="1914726"/>
            <a:ext cx="2903009" cy="1813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p:cNvCxnSpPr>
            <a:stCxn id="23" idx="2"/>
            <a:endCxn id="10" idx="0"/>
          </p:cNvCxnSpPr>
          <p:nvPr/>
        </p:nvCxnSpPr>
        <p:spPr>
          <a:xfrm>
            <a:off x="5410200" y="1914726"/>
            <a:ext cx="2738966" cy="12967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24" idx="3"/>
            <a:endCxn id="23" idx="1"/>
          </p:cNvCxnSpPr>
          <p:nvPr/>
        </p:nvCxnSpPr>
        <p:spPr>
          <a:xfrm flipV="1">
            <a:off x="1901823" y="1670582"/>
            <a:ext cx="2712510" cy="169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p:cNvCxnSpPr>
            <a:stCxn id="24" idx="2"/>
            <a:endCxn id="25" idx="1"/>
          </p:cNvCxnSpPr>
          <p:nvPr/>
        </p:nvCxnSpPr>
        <p:spPr>
          <a:xfrm flipH="1">
            <a:off x="1092200" y="1931659"/>
            <a:ext cx="13756" cy="17665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a:stCxn id="24" idx="2"/>
            <a:endCxn id="26" idx="1"/>
          </p:cNvCxnSpPr>
          <p:nvPr/>
        </p:nvCxnSpPr>
        <p:spPr>
          <a:xfrm>
            <a:off x="1105956" y="1931659"/>
            <a:ext cx="1401235" cy="17961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4 44"/>
          <p:cNvCxnSpPr>
            <a:stCxn id="10" idx="3"/>
            <a:endCxn id="6" idx="3"/>
          </p:cNvCxnSpPr>
          <p:nvPr/>
        </p:nvCxnSpPr>
        <p:spPr>
          <a:xfrm>
            <a:off x="8818033" y="3493694"/>
            <a:ext cx="2347384" cy="1348770"/>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8029601" y="1202687"/>
            <a:ext cx="2816990" cy="1569660"/>
          </a:xfrm>
          <a:prstGeom prst="rect">
            <a:avLst/>
          </a:prstGeom>
          <a:noFill/>
        </p:spPr>
        <p:txBody>
          <a:bodyPr wrap="none" rtlCol="0">
            <a:spAutoFit/>
          </a:bodyPr>
          <a:lstStyle/>
          <a:p>
            <a:r>
              <a:rPr lang="en-GB" sz="2400" b="1" dirty="0" smtClean="0"/>
              <a:t>SOFTWARE VERSION</a:t>
            </a:r>
          </a:p>
          <a:p>
            <a:r>
              <a:rPr lang="en-GB" sz="2400" dirty="0" smtClean="0"/>
              <a:t>dpm-1.10.x</a:t>
            </a:r>
          </a:p>
          <a:p>
            <a:r>
              <a:rPr lang="en-GB" sz="2400" dirty="0" smtClean="0"/>
              <a:t>dynafed-1.3.1-2</a:t>
            </a:r>
          </a:p>
          <a:p>
            <a:r>
              <a:rPr lang="en-GB" sz="2400" dirty="0" smtClean="0"/>
              <a:t>davix-0.6.6-1</a:t>
            </a:r>
            <a:endParaRPr lang="en-GB" sz="2400" dirty="0"/>
          </a:p>
        </p:txBody>
      </p:sp>
      <p:sp>
        <p:nvSpPr>
          <p:cNvPr id="48" name="CasellaDiTesto 47"/>
          <p:cNvSpPr txBox="1"/>
          <p:nvPr/>
        </p:nvSpPr>
        <p:spPr>
          <a:xfrm>
            <a:off x="2863839" y="1275916"/>
            <a:ext cx="1294329" cy="369332"/>
          </a:xfrm>
          <a:prstGeom prst="rect">
            <a:avLst/>
          </a:prstGeom>
          <a:noFill/>
        </p:spPr>
        <p:txBody>
          <a:bodyPr wrap="none" rtlCol="0">
            <a:spAutoFit/>
          </a:bodyPr>
          <a:lstStyle/>
          <a:p>
            <a:r>
              <a:rPr lang="en-GB" dirty="0" smtClean="0"/>
              <a:t>10Gb/s LAN</a:t>
            </a:r>
            <a:endParaRPr lang="en-GB" dirty="0"/>
          </a:p>
        </p:txBody>
      </p:sp>
      <p:sp>
        <p:nvSpPr>
          <p:cNvPr id="49" name="CasellaDiTesto 48"/>
          <p:cNvSpPr txBox="1"/>
          <p:nvPr/>
        </p:nvSpPr>
        <p:spPr>
          <a:xfrm>
            <a:off x="6514602" y="2115294"/>
            <a:ext cx="1294329" cy="369332"/>
          </a:xfrm>
          <a:prstGeom prst="rect">
            <a:avLst/>
          </a:prstGeom>
          <a:noFill/>
        </p:spPr>
        <p:txBody>
          <a:bodyPr wrap="none" rtlCol="0">
            <a:spAutoFit/>
          </a:bodyPr>
          <a:lstStyle/>
          <a:p>
            <a:r>
              <a:rPr lang="en-GB" dirty="0" smtClean="0"/>
              <a:t>10Gb/s LAN</a:t>
            </a:r>
            <a:endParaRPr lang="en-GB" dirty="0"/>
          </a:p>
        </p:txBody>
      </p:sp>
      <p:sp>
        <p:nvSpPr>
          <p:cNvPr id="50" name="CasellaDiTesto 49"/>
          <p:cNvSpPr txBox="1"/>
          <p:nvPr/>
        </p:nvSpPr>
        <p:spPr>
          <a:xfrm>
            <a:off x="1817059" y="2563121"/>
            <a:ext cx="1391278" cy="369332"/>
          </a:xfrm>
          <a:prstGeom prst="rect">
            <a:avLst/>
          </a:prstGeom>
          <a:noFill/>
        </p:spPr>
        <p:txBody>
          <a:bodyPr wrap="none" rtlCol="0">
            <a:spAutoFit/>
          </a:bodyPr>
          <a:lstStyle/>
          <a:p>
            <a:r>
              <a:rPr lang="en-GB" dirty="0"/>
              <a:t>2</a:t>
            </a:r>
            <a:r>
              <a:rPr lang="en-GB" dirty="0" smtClean="0"/>
              <a:t>0Gb/s </a:t>
            </a:r>
            <a:r>
              <a:rPr lang="en-GB" dirty="0"/>
              <a:t>W</a:t>
            </a:r>
            <a:r>
              <a:rPr lang="en-GB" dirty="0" smtClean="0"/>
              <a:t>AN</a:t>
            </a:r>
            <a:endParaRPr lang="en-GB" dirty="0"/>
          </a:p>
        </p:txBody>
      </p:sp>
    </p:spTree>
    <p:extLst>
      <p:ext uri="{BB962C8B-B14F-4D97-AF65-F5344CB8AC3E}">
        <p14:creationId xmlns:p14="http://schemas.microsoft.com/office/powerpoint/2010/main" val="3741524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9086" y="-77132"/>
            <a:ext cx="10515600" cy="1325563"/>
          </a:xfrm>
        </p:spPr>
        <p:txBody>
          <a:bodyPr vert="horz" lIns="91440" tIns="45720" rIns="91440" bIns="45720" rtlCol="0" anchor="ctr">
            <a:normAutofit/>
          </a:bodyPr>
          <a:lstStyle/>
          <a:p>
            <a:r>
              <a:rPr lang="it-IT" b="1" dirty="0">
                <a:solidFill>
                  <a:srgbClr val="0070C0"/>
                </a:solidFill>
              </a:rPr>
              <a:t>Dynafed Server for Belle II</a:t>
            </a:r>
          </a:p>
        </p:txBody>
      </p:sp>
      <p:graphicFrame>
        <p:nvGraphicFramePr>
          <p:cNvPr id="5" name="Tabella 4"/>
          <p:cNvGraphicFramePr>
            <a:graphicFrameLocks noGrp="1"/>
          </p:cNvGraphicFramePr>
          <p:nvPr>
            <p:extLst/>
          </p:nvPr>
        </p:nvGraphicFramePr>
        <p:xfrm>
          <a:off x="183455" y="968839"/>
          <a:ext cx="5780882" cy="5795148"/>
        </p:xfrm>
        <a:graphic>
          <a:graphicData uri="http://schemas.openxmlformats.org/drawingml/2006/table">
            <a:tbl>
              <a:tblPr firstRow="1" bandRow="1">
                <a:tableStyleId>{5C22544A-7EE6-4342-B048-85BDC9FD1C3A}</a:tableStyleId>
              </a:tblPr>
              <a:tblGrid>
                <a:gridCol w="349568">
                  <a:extLst>
                    <a:ext uri="{9D8B030D-6E8A-4147-A177-3AD203B41FA5}">
                      <a16:colId xmlns:a16="http://schemas.microsoft.com/office/drawing/2014/main" val="20000"/>
                    </a:ext>
                  </a:extLst>
                </a:gridCol>
                <a:gridCol w="1762619">
                  <a:extLst>
                    <a:ext uri="{9D8B030D-6E8A-4147-A177-3AD203B41FA5}">
                      <a16:colId xmlns:a16="http://schemas.microsoft.com/office/drawing/2014/main" val="20001"/>
                    </a:ext>
                  </a:extLst>
                </a:gridCol>
                <a:gridCol w="2775344">
                  <a:extLst>
                    <a:ext uri="{9D8B030D-6E8A-4147-A177-3AD203B41FA5}">
                      <a16:colId xmlns:a16="http://schemas.microsoft.com/office/drawing/2014/main" val="20002"/>
                    </a:ext>
                  </a:extLst>
                </a:gridCol>
                <a:gridCol w="893351">
                  <a:extLst>
                    <a:ext uri="{9D8B030D-6E8A-4147-A177-3AD203B41FA5}">
                      <a16:colId xmlns:a16="http://schemas.microsoft.com/office/drawing/2014/main" val="20003"/>
                    </a:ext>
                  </a:extLst>
                </a:gridCol>
              </a:tblGrid>
              <a:tr h="402093">
                <a:tc>
                  <a:txBody>
                    <a:bodyPr/>
                    <a:lstStyle/>
                    <a:p>
                      <a:pPr algn="ctr"/>
                      <a:r>
                        <a:rPr lang="it-IT" sz="1800" dirty="0" smtClean="0"/>
                        <a:t>#</a:t>
                      </a:r>
                      <a:endParaRPr lang="it-IT" sz="1800" dirty="0"/>
                    </a:p>
                  </a:txBody>
                  <a:tcPr/>
                </a:tc>
                <a:tc>
                  <a:txBody>
                    <a:bodyPr/>
                    <a:lstStyle/>
                    <a:p>
                      <a:pPr algn="ctr"/>
                      <a:r>
                        <a:rPr lang="it-IT" sz="1800" dirty="0" smtClean="0"/>
                        <a:t>STORGE</a:t>
                      </a:r>
                      <a:r>
                        <a:rPr lang="it-IT" sz="1800" baseline="0" dirty="0" smtClean="0"/>
                        <a:t> NAME</a:t>
                      </a:r>
                      <a:endParaRPr lang="it-IT" sz="1800" dirty="0"/>
                    </a:p>
                  </a:txBody>
                  <a:tcPr/>
                </a:tc>
                <a:tc>
                  <a:txBody>
                    <a:bodyPr/>
                    <a:lstStyle/>
                    <a:p>
                      <a:pPr algn="ctr"/>
                      <a:r>
                        <a:rPr lang="it-IT" sz="1800" dirty="0" smtClean="0"/>
                        <a:t>HOSTNAME</a:t>
                      </a:r>
                      <a:endParaRPr lang="it-IT" sz="1800" dirty="0"/>
                    </a:p>
                  </a:txBody>
                  <a:tcPr/>
                </a:tc>
                <a:tc>
                  <a:txBody>
                    <a:bodyPr/>
                    <a:lstStyle/>
                    <a:p>
                      <a:pPr algn="ctr"/>
                      <a:r>
                        <a:rPr lang="it-IT" sz="1800" dirty="0" smtClean="0"/>
                        <a:t>TYPE</a:t>
                      </a:r>
                      <a:endParaRPr lang="it-IT" sz="1800" dirty="0"/>
                    </a:p>
                  </a:txBody>
                  <a:tcPr/>
                </a:tc>
                <a:extLst>
                  <a:ext uri="{0D108BD9-81ED-4DB2-BD59-A6C34878D82A}">
                    <a16:rowId xmlns:a16="http://schemas.microsoft.com/office/drawing/2014/main" val="10000"/>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1</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DESY-DE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dcache-belle-webdav.desy.de</a:t>
                      </a:r>
                    </a:p>
                  </a:txBody>
                  <a:tcPr marL="9525" marR="9525" marT="9525" marB="0" anchor="b"/>
                </a:tc>
                <a:tc>
                  <a:txBody>
                    <a:bodyPr/>
                    <a:lstStyle/>
                    <a:p>
                      <a:pPr algn="l" fontAlgn="b"/>
                      <a:r>
                        <a:rPr lang="it-IT" sz="1800" b="0" i="0" u="none" strike="noStrike">
                          <a:solidFill>
                            <a:srgbClr val="000000"/>
                          </a:solidFill>
                          <a:effectLst/>
                          <a:latin typeface="Calibri" panose="020F0502020204030204" pitchFamily="34" charset="0"/>
                        </a:rPr>
                        <a:t>DCACHE</a:t>
                      </a:r>
                    </a:p>
                  </a:txBody>
                  <a:tcPr marL="9525" marR="9525" marT="9525" marB="0" anchor="b"/>
                </a:tc>
                <a:extLst>
                  <a:ext uri="{0D108BD9-81ED-4DB2-BD59-A6C34878D82A}">
                    <a16:rowId xmlns:a16="http://schemas.microsoft.com/office/drawing/2014/main" val="10001"/>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2</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GRIDKA-SE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f01-075-140-e.gridka.de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DCACHE</a:t>
                      </a:r>
                    </a:p>
                  </a:txBody>
                  <a:tcPr marL="9525" marR="9525" marT="9525" marB="0" anchor="b"/>
                </a:tc>
                <a:extLst>
                  <a:ext uri="{0D108BD9-81ED-4DB2-BD59-A6C34878D82A}">
                    <a16:rowId xmlns:a16="http://schemas.microsoft.com/office/drawing/2014/main" val="10002"/>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3</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NTU-SE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bgrid3.phys.ntu.edu.tw</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DCACHE</a:t>
                      </a:r>
                    </a:p>
                  </a:txBody>
                  <a:tcPr marL="9525" marR="9525" marT="9525" marB="0" anchor="b"/>
                </a:tc>
                <a:extLst>
                  <a:ext uri="{0D108BD9-81ED-4DB2-BD59-A6C34878D82A}">
                    <a16:rowId xmlns:a16="http://schemas.microsoft.com/office/drawing/2014/main" val="10003"/>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4</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SIGNET-SE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dcache.ijs.si</a:t>
                      </a:r>
                    </a:p>
                  </a:txBody>
                  <a:tcPr marL="9525" marR="9525" marT="9525" marB="0" anchor="b"/>
                </a:tc>
                <a:tc>
                  <a:txBody>
                    <a:bodyPr/>
                    <a:lstStyle/>
                    <a:p>
                      <a:pPr algn="l" fontAlgn="b"/>
                      <a:r>
                        <a:rPr lang="it-IT" sz="1800" b="0" i="0" u="none" strike="noStrike">
                          <a:solidFill>
                            <a:srgbClr val="000000"/>
                          </a:solidFill>
                          <a:effectLst/>
                          <a:latin typeface="Calibri" panose="020F0502020204030204" pitchFamily="34" charset="0"/>
                        </a:rPr>
                        <a:t>DCACHE</a:t>
                      </a:r>
                    </a:p>
                  </a:txBody>
                  <a:tcPr marL="9525" marR="9525" marT="9525" marB="0" anchor="b"/>
                </a:tc>
                <a:extLst>
                  <a:ext uri="{0D108BD9-81ED-4DB2-BD59-A6C34878D82A}">
                    <a16:rowId xmlns:a16="http://schemas.microsoft.com/office/drawing/2014/main" val="10004"/>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5</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err="1">
                          <a:solidFill>
                            <a:srgbClr val="000000"/>
                          </a:solidFill>
                          <a:effectLst/>
                          <a:latin typeface="Calibri" panose="020F0502020204030204" pitchFamily="34" charset="0"/>
                        </a:rPr>
                        <a:t>UVic</a:t>
                      </a:r>
                      <a:r>
                        <a:rPr lang="it-IT" sz="1800" b="0" i="0" u="none" strike="noStrike" dirty="0">
                          <a:solidFill>
                            <a:srgbClr val="000000"/>
                          </a:solidFill>
                          <a:effectLst/>
                          <a:latin typeface="Calibri" panose="020F0502020204030204" pitchFamily="34" charset="0"/>
                        </a:rPr>
                        <a:t>-SE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charon01.westgrid.ca</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DCACHE</a:t>
                      </a:r>
                    </a:p>
                  </a:txBody>
                  <a:tcPr marL="9525" marR="9525" marT="9525" marB="0" anchor="b"/>
                </a:tc>
                <a:extLst>
                  <a:ext uri="{0D108BD9-81ED-4DB2-BD59-A6C34878D82A}">
                    <a16:rowId xmlns:a16="http://schemas.microsoft.com/office/drawing/2014/main" val="10005"/>
                  </a:ext>
                </a:extLst>
              </a:tr>
              <a:tr h="141923">
                <a:tc>
                  <a:txBody>
                    <a:bodyPr/>
                    <a:lstStyle/>
                    <a:p>
                      <a:pPr algn="l" fontAlgn="b"/>
                      <a:r>
                        <a:rPr lang="it-IT" sz="1800" b="0" i="0" u="none" strike="noStrike" dirty="0" smtClean="0">
                          <a:solidFill>
                            <a:srgbClr val="000000"/>
                          </a:solidFill>
                          <a:effectLst/>
                          <a:latin typeface="Calibri" panose="020F0502020204030204" pitchFamily="34" charset="0"/>
                        </a:rPr>
                        <a:t>6</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BNL-SE</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dcbldoor01.sdcc.bnl.gov</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DCACHE</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41923">
                <a:tc>
                  <a:txBody>
                    <a:bodyPr/>
                    <a:lstStyle/>
                    <a:p>
                      <a:pPr algn="l" fontAlgn="b"/>
                      <a:r>
                        <a:rPr lang="it-IT" sz="1800" b="0" i="0" u="none" strike="noStrike" dirty="0" smtClean="0">
                          <a:solidFill>
                            <a:srgbClr val="000000"/>
                          </a:solidFill>
                          <a:effectLst/>
                          <a:latin typeface="Calibri" panose="020F0502020204030204" pitchFamily="34" charset="0"/>
                        </a:rPr>
                        <a:t>7</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Adelaide-SE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coepp-dpm-01.ersa.edu.au</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DPM</a:t>
                      </a:r>
                    </a:p>
                  </a:txBody>
                  <a:tcPr marL="9525" marR="9525" marT="9525" marB="0" anchor="b"/>
                </a:tc>
                <a:extLst>
                  <a:ext uri="{0D108BD9-81ED-4DB2-BD59-A6C34878D82A}">
                    <a16:rowId xmlns:a16="http://schemas.microsoft.com/office/drawing/2014/main" val="10007"/>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8</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CESNET-SE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dpm1.egee.cesnet.cz</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DPM</a:t>
                      </a:r>
                    </a:p>
                  </a:txBody>
                  <a:tcPr marL="9525" marR="9525" marT="9525" marB="0" anchor="b"/>
                </a:tc>
                <a:extLst>
                  <a:ext uri="{0D108BD9-81ED-4DB2-BD59-A6C34878D82A}">
                    <a16:rowId xmlns:a16="http://schemas.microsoft.com/office/drawing/2014/main" val="10008"/>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9</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CYFRONNET-SE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dpm.cyf-kr.edu.pl</a:t>
                      </a:r>
                    </a:p>
                  </a:txBody>
                  <a:tcPr marL="9525" marR="9525" marT="9525" marB="0" anchor="b"/>
                </a:tc>
                <a:tc>
                  <a:txBody>
                    <a:bodyPr/>
                    <a:lstStyle/>
                    <a:p>
                      <a:pPr algn="l" fontAlgn="b"/>
                      <a:r>
                        <a:rPr lang="it-IT" sz="1800" b="0" i="0" u="none" strike="noStrike">
                          <a:solidFill>
                            <a:srgbClr val="000000"/>
                          </a:solidFill>
                          <a:effectLst/>
                          <a:latin typeface="Calibri" panose="020F0502020204030204" pitchFamily="34" charset="0"/>
                        </a:rPr>
                        <a:t>DPM</a:t>
                      </a:r>
                    </a:p>
                  </a:txBody>
                  <a:tcPr marL="9525" marR="9525" marT="9525" marB="0" anchor="b"/>
                </a:tc>
                <a:extLst>
                  <a:ext uri="{0D108BD9-81ED-4DB2-BD59-A6C34878D82A}">
                    <a16:rowId xmlns:a16="http://schemas.microsoft.com/office/drawing/2014/main" val="10009"/>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10</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Frascati-SE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atlasse.lnf.infn.it</a:t>
                      </a:r>
                    </a:p>
                  </a:txBody>
                  <a:tcPr marL="9525" marR="9525" marT="9525" marB="0" anchor="b"/>
                </a:tc>
                <a:tc>
                  <a:txBody>
                    <a:bodyPr/>
                    <a:lstStyle/>
                    <a:p>
                      <a:pPr algn="l" fontAlgn="b"/>
                      <a:r>
                        <a:rPr lang="it-IT" sz="1800" b="0" i="0" u="none" strike="noStrike">
                          <a:solidFill>
                            <a:srgbClr val="000000"/>
                          </a:solidFill>
                          <a:effectLst/>
                          <a:latin typeface="Calibri" panose="020F0502020204030204" pitchFamily="34" charset="0"/>
                        </a:rPr>
                        <a:t>DPM</a:t>
                      </a:r>
                    </a:p>
                  </a:txBody>
                  <a:tcPr marL="9525" marR="9525" marT="9525" marB="0" anchor="b"/>
                </a:tc>
                <a:extLst>
                  <a:ext uri="{0D108BD9-81ED-4DB2-BD59-A6C34878D82A}">
                    <a16:rowId xmlns:a16="http://schemas.microsoft.com/office/drawing/2014/main" val="10010"/>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11</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HEPHY-SE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hephyse.oeaw.ac.at</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DPM</a:t>
                      </a:r>
                    </a:p>
                  </a:txBody>
                  <a:tcPr marL="9525" marR="9525" marT="9525" marB="0" anchor="b"/>
                </a:tc>
                <a:extLst>
                  <a:ext uri="{0D108BD9-81ED-4DB2-BD59-A6C34878D82A}">
                    <a16:rowId xmlns:a16="http://schemas.microsoft.com/office/drawing/2014/main" val="10011"/>
                  </a:ext>
                </a:extLst>
              </a:tr>
              <a:tr h="283041">
                <a:tc>
                  <a:txBody>
                    <a:bodyPr/>
                    <a:lstStyle/>
                    <a:p>
                      <a:pPr algn="l" fontAlgn="b"/>
                      <a:r>
                        <a:rPr lang="it-IT" sz="1800" b="0" i="0" u="none" strike="noStrike" dirty="0" smtClean="0">
                          <a:solidFill>
                            <a:srgbClr val="000000"/>
                          </a:solidFill>
                          <a:effectLst/>
                          <a:latin typeface="Calibri" panose="020F0502020204030204" pitchFamily="34" charset="0"/>
                        </a:rPr>
                        <a:t>12</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Melbourne-SE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b2se.mel.coepp.org.au</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DPM</a:t>
                      </a:r>
                    </a:p>
                  </a:txBody>
                  <a:tcPr marL="9525" marR="9525" marT="9525" marB="0" anchor="b"/>
                </a:tc>
                <a:extLst>
                  <a:ext uri="{0D108BD9-81ED-4DB2-BD59-A6C34878D82A}">
                    <a16:rowId xmlns:a16="http://schemas.microsoft.com/office/drawing/2014/main" val="10012"/>
                  </a:ext>
                </a:extLst>
              </a:tr>
              <a:tr h="282024">
                <a:tc>
                  <a:txBody>
                    <a:bodyPr/>
                    <a:lstStyle/>
                    <a:p>
                      <a:pPr algn="l" fontAlgn="b"/>
                      <a:r>
                        <a:rPr lang="it-IT" sz="1800" b="0" i="0" u="none" strike="noStrike" dirty="0" smtClean="0">
                          <a:solidFill>
                            <a:srgbClr val="000000"/>
                          </a:solidFill>
                          <a:effectLst/>
                          <a:latin typeface="Calibri" panose="020F0502020204030204" pitchFamily="34" charset="0"/>
                        </a:rPr>
                        <a:t>13</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Napoli-SE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belle-dpm-01.na.infn.it</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DPM</a:t>
                      </a:r>
                    </a:p>
                  </a:txBody>
                  <a:tcPr marL="9525" marR="9525" marT="9525" marB="0" anchor="b"/>
                </a:tc>
                <a:extLst>
                  <a:ext uri="{0D108BD9-81ED-4DB2-BD59-A6C34878D82A}">
                    <a16:rowId xmlns:a16="http://schemas.microsoft.com/office/drawing/2014/main" val="10013"/>
                  </a:ext>
                </a:extLst>
              </a:tr>
              <a:tr h="282024">
                <a:tc>
                  <a:txBody>
                    <a:bodyPr/>
                    <a:lstStyle/>
                    <a:p>
                      <a:pPr algn="l" fontAlgn="b"/>
                      <a:r>
                        <a:rPr lang="it-IT" sz="1800" b="0" i="0" u="none" strike="noStrike" dirty="0" smtClean="0">
                          <a:solidFill>
                            <a:srgbClr val="000000"/>
                          </a:solidFill>
                          <a:effectLst/>
                          <a:latin typeface="Calibri" panose="020F0502020204030204" pitchFamily="34" charset="0"/>
                        </a:rPr>
                        <a:t>14</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kern="1200" dirty="0" smtClean="0">
                          <a:solidFill>
                            <a:srgbClr val="000000"/>
                          </a:solidFill>
                          <a:effectLst/>
                          <a:latin typeface="Calibri" panose="020F0502020204030204" pitchFamily="34" charset="0"/>
                          <a:ea typeface="+mn-ea"/>
                          <a:cs typeface="+mn-cs"/>
                        </a:rPr>
                        <a:t>ULAKBIM-SE</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torik1.ulakbim.gov.tr</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DPM</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282024">
                <a:tc>
                  <a:txBody>
                    <a:bodyPr/>
                    <a:lstStyle/>
                    <a:p>
                      <a:pPr algn="l" fontAlgn="b"/>
                      <a:r>
                        <a:rPr lang="it-IT" sz="1800" b="0" i="0" u="none" strike="noStrike" dirty="0" smtClean="0">
                          <a:solidFill>
                            <a:srgbClr val="000000"/>
                          </a:solidFill>
                          <a:effectLst/>
                          <a:latin typeface="Calibri" panose="020F0502020204030204" pitchFamily="34" charset="0"/>
                        </a:rPr>
                        <a:t>15</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dirty="0" smtClean="0"/>
                        <a:t>IPHC-SE</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sbgse1.in2p3.fr</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DPM</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282024">
                <a:tc>
                  <a:txBody>
                    <a:bodyPr/>
                    <a:lstStyle/>
                    <a:p>
                      <a:pPr algn="l" fontAlgn="b"/>
                      <a:r>
                        <a:rPr lang="it-IT" sz="1800" b="0" i="0" u="none" strike="noStrike" dirty="0" smtClean="0">
                          <a:solidFill>
                            <a:srgbClr val="000000"/>
                          </a:solidFill>
                          <a:effectLst/>
                          <a:latin typeface="Calibri" panose="020F0502020204030204" pitchFamily="34" charset="0"/>
                        </a:rPr>
                        <a:t>16</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CNAF-SE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ds-202-11-01.cr.cnaf.infn.it</a:t>
                      </a: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STORM </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r h="282024">
                <a:tc>
                  <a:txBody>
                    <a:bodyPr/>
                    <a:lstStyle/>
                    <a:p>
                      <a:pPr algn="l" fontAlgn="b"/>
                      <a:r>
                        <a:rPr lang="it-IT" sz="1800" b="0" i="0" u="none" strike="noStrike" dirty="0" smtClean="0">
                          <a:solidFill>
                            <a:srgbClr val="000000"/>
                          </a:solidFill>
                          <a:effectLst/>
                          <a:latin typeface="Calibri" panose="020F0502020204030204" pitchFamily="34" charset="0"/>
                        </a:rPr>
                        <a:t>17</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ROMA3-SE</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kern="1200" dirty="0" smtClean="0">
                          <a:solidFill>
                            <a:srgbClr val="000000"/>
                          </a:solidFill>
                          <a:effectLst/>
                          <a:latin typeface="Calibri" panose="020F0502020204030204" pitchFamily="34" charset="0"/>
                          <a:ea typeface="+mn-ea"/>
                          <a:cs typeface="+mn-cs"/>
                        </a:rPr>
                        <a:t>storm-01.roma3.infn.it</a:t>
                      </a:r>
                      <a:endParaRPr lang="it-IT" sz="18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STORM</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7"/>
                  </a:ext>
                </a:extLst>
              </a:tr>
              <a:tr h="282024">
                <a:tc>
                  <a:txBody>
                    <a:bodyPr/>
                    <a:lstStyle/>
                    <a:p>
                      <a:pPr algn="l" fontAlgn="b"/>
                      <a:r>
                        <a:rPr lang="it-IT" sz="1800" b="0" i="0" u="none" strike="noStrike" dirty="0" smtClean="0">
                          <a:solidFill>
                            <a:srgbClr val="000000"/>
                          </a:solidFill>
                          <a:effectLst/>
                          <a:latin typeface="Calibri" panose="020F0502020204030204" pitchFamily="34" charset="0"/>
                        </a:rPr>
                        <a:t>18</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KEK-SE</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kern="1200" dirty="0" smtClean="0">
                          <a:solidFill>
                            <a:srgbClr val="000000"/>
                          </a:solidFill>
                          <a:effectLst/>
                          <a:latin typeface="Calibri" panose="020F0502020204030204" pitchFamily="34" charset="0"/>
                          <a:ea typeface="+mn-ea"/>
                          <a:cs typeface="+mn-cs"/>
                        </a:rPr>
                        <a:t>Kek-se03.cc.kek.jp</a:t>
                      </a:r>
                      <a:endParaRPr lang="it-IT" sz="18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algn="l" fontAlgn="b"/>
                      <a:r>
                        <a:rPr lang="it-IT" sz="1800" b="0" i="0" u="none" strike="noStrike" dirty="0" smtClean="0">
                          <a:solidFill>
                            <a:srgbClr val="000000"/>
                          </a:solidFill>
                          <a:effectLst/>
                          <a:latin typeface="Calibri" panose="020F0502020204030204" pitchFamily="34" charset="0"/>
                        </a:rPr>
                        <a:t>STORM</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8"/>
                  </a:ext>
                </a:extLst>
              </a:tr>
              <a:tr h="141923">
                <a:tc>
                  <a:txBody>
                    <a:bodyPr/>
                    <a:lstStyle/>
                    <a:p>
                      <a:pPr algn="l" fontAlgn="b"/>
                      <a:r>
                        <a:rPr lang="it-IT" sz="1800" b="0" i="0" u="none" strike="noStrike" dirty="0" smtClean="0">
                          <a:solidFill>
                            <a:srgbClr val="000000"/>
                          </a:solidFill>
                          <a:effectLst/>
                          <a:latin typeface="Calibri" panose="020F0502020204030204" pitchFamily="34" charset="0"/>
                        </a:rPr>
                        <a:t>19</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800" b="0" i="0" u="none" strike="noStrike" dirty="0" err="1">
                          <a:solidFill>
                            <a:srgbClr val="000000"/>
                          </a:solidFill>
                          <a:effectLst/>
                          <a:latin typeface="Calibri" panose="020F0502020204030204" pitchFamily="34" charset="0"/>
                        </a:rPr>
                        <a:t>McGill</a:t>
                      </a:r>
                      <a:r>
                        <a:rPr lang="it-IT" sz="1800" b="0" i="0" u="none" strike="noStrike" dirty="0">
                          <a:solidFill>
                            <a:srgbClr val="000000"/>
                          </a:solidFill>
                          <a:effectLst/>
                          <a:latin typeface="Calibri" panose="020F0502020204030204" pitchFamily="34" charset="0"/>
                        </a:rPr>
                        <a:t>-SE</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gridftp02.clumeq.mcgill.ca</a:t>
                      </a:r>
                    </a:p>
                  </a:txBody>
                  <a:tcPr marL="9525" marR="9525" marT="9525" marB="0" anchor="b"/>
                </a:tc>
                <a:tc>
                  <a:txBody>
                    <a:bodyPr/>
                    <a:lstStyle/>
                    <a:p>
                      <a:pPr algn="l" fontAlgn="b"/>
                      <a:r>
                        <a:rPr lang="it-IT" sz="1800" b="0" i="0" u="none" strike="noStrike" dirty="0">
                          <a:solidFill>
                            <a:srgbClr val="000000"/>
                          </a:solidFill>
                          <a:effectLst/>
                          <a:latin typeface="Calibri" panose="020F0502020204030204" pitchFamily="34" charset="0"/>
                        </a:rPr>
                        <a:t>STORM</a:t>
                      </a:r>
                    </a:p>
                  </a:txBody>
                  <a:tcPr marL="9525" marR="9525" marT="9525" marB="0" anchor="b"/>
                </a:tc>
                <a:extLst>
                  <a:ext uri="{0D108BD9-81ED-4DB2-BD59-A6C34878D82A}">
                    <a16:rowId xmlns:a16="http://schemas.microsoft.com/office/drawing/2014/main" val="10019"/>
                  </a:ext>
                </a:extLst>
              </a:tr>
            </a:tbl>
          </a:graphicData>
        </a:graphic>
      </p:graphicFrame>
      <p:sp>
        <p:nvSpPr>
          <p:cNvPr id="6" name="Rettangolo 5"/>
          <p:cNvSpPr/>
          <p:nvPr/>
        </p:nvSpPr>
        <p:spPr>
          <a:xfrm>
            <a:off x="6097460" y="1053147"/>
            <a:ext cx="5576132" cy="4893647"/>
          </a:xfrm>
          <a:prstGeom prst="rect">
            <a:avLst/>
          </a:prstGeom>
        </p:spPr>
        <p:txBody>
          <a:bodyPr wrap="square">
            <a:spAutoFit/>
          </a:bodyPr>
          <a:lstStyle/>
          <a:p>
            <a:r>
              <a:rPr lang="en-GB" sz="2400" dirty="0" smtClean="0"/>
              <a:t>Testing Dynafed server in Napoli  since Feb 2016</a:t>
            </a:r>
          </a:p>
          <a:p>
            <a:endParaRPr lang="en-GB" sz="2400" dirty="0" smtClean="0"/>
          </a:p>
          <a:p>
            <a:r>
              <a:rPr lang="en-GB" sz="2400" dirty="0" smtClean="0"/>
              <a:t>In January 2018 we installed the new</a:t>
            </a:r>
          </a:p>
          <a:p>
            <a:r>
              <a:rPr lang="it-IT" sz="2400" dirty="0" smtClean="0"/>
              <a:t>version of Dynafed on CENTOS-7</a:t>
            </a:r>
          </a:p>
          <a:p>
            <a:endParaRPr lang="it-IT" sz="2400" dirty="0"/>
          </a:p>
          <a:p>
            <a:r>
              <a:rPr lang="it-IT" sz="2400" dirty="0">
                <a:hlinkClick r:id="rId2"/>
              </a:rPr>
              <a:t>https://dynafed-belle.na.infn.it/myfed</a:t>
            </a:r>
            <a:endParaRPr lang="it-IT" sz="2400" dirty="0"/>
          </a:p>
          <a:p>
            <a:endParaRPr lang="en-GB" sz="2400" dirty="0" smtClean="0"/>
          </a:p>
          <a:p>
            <a:endParaRPr lang="en-GB" sz="2400" dirty="0"/>
          </a:p>
          <a:p>
            <a:r>
              <a:rPr lang="en-GB" sz="2400" dirty="0" smtClean="0"/>
              <a:t>19 Storages ( about 75%) </a:t>
            </a:r>
          </a:p>
          <a:p>
            <a:endParaRPr lang="en-GB" sz="2400" dirty="0"/>
          </a:p>
          <a:p>
            <a:r>
              <a:rPr lang="en-GB" sz="2400" dirty="0" smtClean="0"/>
              <a:t>Proxy generated by a robot certificate</a:t>
            </a:r>
          </a:p>
          <a:p>
            <a:endParaRPr lang="en-GB" sz="2400" dirty="0"/>
          </a:p>
        </p:txBody>
      </p:sp>
      <p:sp>
        <p:nvSpPr>
          <p:cNvPr id="3" name="Rettangolo 2"/>
          <p:cNvSpPr/>
          <p:nvPr/>
        </p:nvSpPr>
        <p:spPr>
          <a:xfrm>
            <a:off x="6097460" y="5715109"/>
            <a:ext cx="6094540" cy="1569660"/>
          </a:xfrm>
          <a:prstGeom prst="rect">
            <a:avLst/>
          </a:prstGeom>
        </p:spPr>
        <p:txBody>
          <a:bodyPr wrap="square">
            <a:spAutoFit/>
          </a:bodyPr>
          <a:lstStyle/>
          <a:p>
            <a:r>
              <a:rPr lang="it-IT" sz="2400" dirty="0" smtClean="0"/>
              <a:t>Version on SL6 </a:t>
            </a:r>
            <a:r>
              <a:rPr lang="it-IT" sz="2400" dirty="0" err="1" smtClean="0"/>
              <a:t>Still</a:t>
            </a:r>
            <a:r>
              <a:rPr lang="it-IT" sz="2400" dirty="0" smtClean="0"/>
              <a:t> </a:t>
            </a:r>
            <a:r>
              <a:rPr lang="it-IT" sz="2400" dirty="0" err="1" smtClean="0"/>
              <a:t>available</a:t>
            </a:r>
            <a:r>
              <a:rPr lang="it-IT" sz="2400" dirty="0" smtClean="0"/>
              <a:t> </a:t>
            </a:r>
            <a:endParaRPr lang="it-IT" sz="2400" dirty="0"/>
          </a:p>
          <a:p>
            <a:r>
              <a:rPr lang="it-IT" sz="2400" dirty="0" smtClean="0">
                <a:hlinkClick r:id="rId3"/>
              </a:rPr>
              <a:t>https</a:t>
            </a:r>
            <a:r>
              <a:rPr lang="it-IT" sz="2400" dirty="0">
                <a:hlinkClick r:id="rId3"/>
              </a:rPr>
              <a:t>://dynafed01.na.infn.it/myfed</a:t>
            </a:r>
            <a:r>
              <a:rPr lang="it-IT" sz="2400" dirty="0" smtClean="0">
                <a:hlinkClick r:id="rId3"/>
              </a:rPr>
              <a:t>/</a:t>
            </a:r>
            <a:endParaRPr lang="it-IT" sz="2400" dirty="0" smtClean="0"/>
          </a:p>
          <a:p>
            <a:endParaRPr lang="it-IT" sz="2400" dirty="0" smtClean="0"/>
          </a:p>
          <a:p>
            <a:endParaRPr lang="it-IT" sz="2400" dirty="0" smtClean="0"/>
          </a:p>
        </p:txBody>
      </p:sp>
      <p:pic>
        <p:nvPicPr>
          <p:cNvPr id="7" name="Immagine 6"/>
          <p:cNvPicPr>
            <a:picLocks noChangeAspect="1"/>
          </p:cNvPicPr>
          <p:nvPr/>
        </p:nvPicPr>
        <p:blipFill>
          <a:blip r:embed="rId4" cstate="print"/>
          <a:stretch>
            <a:fillRect/>
          </a:stretch>
        </p:blipFill>
        <p:spPr>
          <a:xfrm>
            <a:off x="10655814" y="83134"/>
            <a:ext cx="1238872" cy="1005029"/>
          </a:xfrm>
          <a:prstGeom prst="rect">
            <a:avLst/>
          </a:prstGeom>
        </p:spPr>
      </p:pic>
    </p:spTree>
    <p:extLst>
      <p:ext uri="{BB962C8B-B14F-4D97-AF65-F5344CB8AC3E}">
        <p14:creationId xmlns:p14="http://schemas.microsoft.com/office/powerpoint/2010/main" val="2982408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6700" y="1690688"/>
            <a:ext cx="11658600" cy="4351338"/>
          </a:xfrm>
        </p:spPr>
        <p:txBody>
          <a:bodyPr/>
          <a:lstStyle/>
          <a:p>
            <a:pPr marL="0" indent="0">
              <a:buNone/>
            </a:pPr>
            <a:r>
              <a:rPr lang="en-US" b="1" dirty="0" smtClean="0"/>
              <a:t>Script on the Head Node:</a:t>
            </a:r>
          </a:p>
          <a:p>
            <a:pPr marL="0" indent="0">
              <a:buNone/>
            </a:pPr>
            <a:r>
              <a:rPr lang="en-US" dirty="0" smtClean="0"/>
              <a:t>The implemented script recognize if the requested path is a file or a directory then reply to the client consequently. The plugin retrieve as well the size of the real copy of the file.</a:t>
            </a:r>
          </a:p>
          <a:p>
            <a:pPr marL="0" indent="0">
              <a:buNone/>
            </a:pPr>
            <a:endParaRPr lang="en-US" dirty="0" smtClean="0"/>
          </a:p>
          <a:p>
            <a:pPr marL="0" indent="0">
              <a:buNone/>
            </a:pPr>
            <a:r>
              <a:rPr lang="en-US" b="1" dirty="0" smtClean="0"/>
              <a:t>Script on the Disk Node:</a:t>
            </a:r>
          </a:p>
          <a:p>
            <a:pPr marL="0" indent="0">
              <a:buNone/>
            </a:pPr>
            <a:r>
              <a:rPr lang="en-GB" dirty="0"/>
              <a:t>When a file is not in the cache, the disk node download the requested file from the </a:t>
            </a:r>
            <a:r>
              <a:rPr lang="en-GB" dirty="0" err="1"/>
              <a:t>datagrid</a:t>
            </a:r>
            <a:r>
              <a:rPr lang="en-GB" dirty="0"/>
              <a:t> by resolving the location via </a:t>
            </a:r>
            <a:r>
              <a:rPr lang="en-GB" dirty="0" smtClean="0"/>
              <a:t>Dynafed. (Using Robot Certificate </a:t>
            </a:r>
            <a:r>
              <a:rPr lang="en-GB" dirty="0" err="1" smtClean="0"/>
              <a:t>registerd</a:t>
            </a:r>
            <a:r>
              <a:rPr lang="en-GB" dirty="0" smtClean="0"/>
              <a:t> in the VO)</a:t>
            </a:r>
            <a:endParaRPr lang="en-US" dirty="0"/>
          </a:p>
        </p:txBody>
      </p:sp>
      <p:sp>
        <p:nvSpPr>
          <p:cNvPr id="4" name="Titolo 1"/>
          <p:cNvSpPr txBox="1">
            <a:spLocks/>
          </p:cNvSpPr>
          <p:nvPr/>
        </p:nvSpPr>
        <p:spPr>
          <a:xfrm>
            <a:off x="404445" y="-77132"/>
            <a:ext cx="119047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0070C0"/>
                </a:solidFill>
              </a:rPr>
              <a:t>Cache Implementation via DOME in Belle II use case</a:t>
            </a:r>
          </a:p>
        </p:txBody>
      </p:sp>
    </p:spTree>
    <p:extLst>
      <p:ext uri="{BB962C8B-B14F-4D97-AF65-F5344CB8AC3E}">
        <p14:creationId xmlns:p14="http://schemas.microsoft.com/office/powerpoint/2010/main" val="2341411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3267" y="1825625"/>
            <a:ext cx="11658600" cy="4351338"/>
          </a:xfrm>
        </p:spPr>
        <p:txBody>
          <a:bodyPr>
            <a:normAutofit/>
          </a:bodyPr>
          <a:lstStyle/>
          <a:p>
            <a:r>
              <a:rPr lang="en-US" sz="3600" dirty="0" smtClean="0"/>
              <a:t>If the file is not in cache or not ready yet, the client receives a 202 Message that ask for waiting.</a:t>
            </a:r>
          </a:p>
          <a:p>
            <a:r>
              <a:rPr lang="en-US" sz="3600" dirty="0" err="1" smtClean="0"/>
              <a:t>Davix</a:t>
            </a:r>
            <a:r>
              <a:rPr lang="en-US" sz="3600" dirty="0" smtClean="0"/>
              <a:t> or </a:t>
            </a:r>
            <a:r>
              <a:rPr lang="en-US" sz="3600" dirty="0" err="1" smtClean="0"/>
              <a:t>gfal</a:t>
            </a:r>
            <a:r>
              <a:rPr lang="en-US" sz="3600" dirty="0" smtClean="0"/>
              <a:t> clients will retry after a n-seconds (</a:t>
            </a:r>
            <a:r>
              <a:rPr lang="en-US" sz="3600" dirty="0" err="1" smtClean="0"/>
              <a:t>retry_delay</a:t>
            </a:r>
            <a:r>
              <a:rPr lang="en-US" sz="3600" dirty="0" smtClean="0"/>
              <a:t>) up to </a:t>
            </a:r>
            <a:r>
              <a:rPr lang="en-US" sz="3600" dirty="0" err="1" smtClean="0"/>
              <a:t>max_retry</a:t>
            </a:r>
            <a:r>
              <a:rPr lang="en-US" sz="3600" dirty="0" smtClean="0"/>
              <a:t>.</a:t>
            </a:r>
          </a:p>
          <a:p>
            <a:r>
              <a:rPr lang="en-US" sz="3600" dirty="0" smtClean="0"/>
              <a:t>Then the file will be downloaded from the volatile pool</a:t>
            </a:r>
            <a:endParaRPr lang="en-US" sz="3600" dirty="0"/>
          </a:p>
        </p:txBody>
      </p:sp>
      <p:sp>
        <p:nvSpPr>
          <p:cNvPr id="4" name="Titolo 1"/>
          <p:cNvSpPr txBox="1">
            <a:spLocks/>
          </p:cNvSpPr>
          <p:nvPr/>
        </p:nvSpPr>
        <p:spPr>
          <a:xfrm>
            <a:off x="710870" y="-771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0070C0"/>
                </a:solidFill>
              </a:rPr>
              <a:t>Client Behaviour</a:t>
            </a:r>
          </a:p>
        </p:txBody>
      </p:sp>
    </p:spTree>
    <p:extLst>
      <p:ext uri="{BB962C8B-B14F-4D97-AF65-F5344CB8AC3E}">
        <p14:creationId xmlns:p14="http://schemas.microsoft.com/office/powerpoint/2010/main" val="3176437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324" y="0"/>
            <a:ext cx="10515600" cy="1325563"/>
          </a:xfrm>
        </p:spPr>
        <p:txBody>
          <a:bodyPr vert="horz" lIns="91440" tIns="45720" rIns="91440" bIns="45720" rtlCol="0" anchor="ctr">
            <a:normAutofit/>
          </a:bodyPr>
          <a:lstStyle/>
          <a:p>
            <a:r>
              <a:rPr lang="it-IT" b="1" dirty="0" smtClean="0">
                <a:solidFill>
                  <a:srgbClr val="0070C0"/>
                </a:solidFill>
              </a:rPr>
              <a:t>Belle II - </a:t>
            </a:r>
            <a:r>
              <a:rPr lang="it-IT" b="1" dirty="0" err="1" smtClean="0">
                <a:solidFill>
                  <a:srgbClr val="0070C0"/>
                </a:solidFill>
              </a:rPr>
              <a:t>Federation</a:t>
            </a:r>
            <a:r>
              <a:rPr lang="it-IT" b="1" dirty="0" smtClean="0">
                <a:solidFill>
                  <a:srgbClr val="0070C0"/>
                </a:solidFill>
              </a:rPr>
              <a:t> </a:t>
            </a:r>
            <a:r>
              <a:rPr lang="it-IT" b="1" dirty="0" err="1" smtClean="0">
                <a:solidFill>
                  <a:srgbClr val="0070C0"/>
                </a:solidFill>
              </a:rPr>
              <a:t>Views</a:t>
            </a:r>
            <a:endParaRPr lang="it-IT" b="1" dirty="0">
              <a:solidFill>
                <a:srgbClr val="0070C0"/>
              </a:solidFill>
            </a:endParaRPr>
          </a:p>
        </p:txBody>
      </p:sp>
      <p:sp>
        <p:nvSpPr>
          <p:cNvPr id="6" name="Rettangolo 5"/>
          <p:cNvSpPr/>
          <p:nvPr/>
        </p:nvSpPr>
        <p:spPr>
          <a:xfrm>
            <a:off x="227545" y="958282"/>
            <a:ext cx="11875435" cy="1754326"/>
          </a:xfrm>
          <a:prstGeom prst="rect">
            <a:avLst/>
          </a:prstGeom>
        </p:spPr>
        <p:txBody>
          <a:bodyPr wrap="square">
            <a:spAutoFit/>
          </a:bodyPr>
          <a:lstStyle/>
          <a:p>
            <a:r>
              <a:rPr lang="en-GB" dirty="0"/>
              <a:t>With Dynafed is possible to create multiple </a:t>
            </a:r>
            <a:r>
              <a:rPr lang="en-GB" dirty="0" smtClean="0"/>
              <a:t>views by </a:t>
            </a:r>
            <a:r>
              <a:rPr lang="en-GB" dirty="0"/>
              <a:t>aggregating </a:t>
            </a:r>
            <a:r>
              <a:rPr lang="en-GB" dirty="0" smtClean="0"/>
              <a:t>storage paths in different manner. Two new views </a:t>
            </a:r>
            <a:r>
              <a:rPr lang="en-GB" dirty="0"/>
              <a:t>as been added </a:t>
            </a:r>
          </a:p>
          <a:p>
            <a:endParaRPr lang="en-GB" dirty="0"/>
          </a:p>
          <a:p>
            <a:pPr marL="285750" lvl="0" indent="-285750">
              <a:buFont typeface="Arial" panose="020B0604020202020204" pitchFamily="34" charset="0"/>
              <a:buChar char="•"/>
            </a:pPr>
            <a:r>
              <a:rPr lang="en-GB" b="1" dirty="0" err="1"/>
              <a:t>myfed</a:t>
            </a:r>
            <a:r>
              <a:rPr lang="en-GB" b="1" dirty="0"/>
              <a:t>/</a:t>
            </a:r>
            <a:r>
              <a:rPr lang="en-GB" b="1" dirty="0" err="1"/>
              <a:t>PerSite</a:t>
            </a:r>
            <a:r>
              <a:rPr lang="en-GB" b="1" dirty="0"/>
              <a:t>/</a:t>
            </a:r>
            <a:r>
              <a:rPr lang="en-GB" dirty="0"/>
              <a:t> Shows the file systems of each storage separately (without aggregation)</a:t>
            </a:r>
          </a:p>
          <a:p>
            <a:pPr marL="285750" lvl="0" indent="-285750">
              <a:buFont typeface="Arial" panose="020B0604020202020204" pitchFamily="34" charset="0"/>
              <a:buChar char="•"/>
            </a:pPr>
            <a:r>
              <a:rPr lang="en-GB" b="1" dirty="0" err="1"/>
              <a:t>myfed</a:t>
            </a:r>
            <a:r>
              <a:rPr lang="en-GB" b="1" dirty="0"/>
              <a:t>/belle/ </a:t>
            </a:r>
            <a:r>
              <a:rPr lang="en-GB" dirty="0"/>
              <a:t>Aggregation of all the directory /DATA/belle and /TMP/belle</a:t>
            </a:r>
            <a:r>
              <a:rPr lang="en-GB" dirty="0" smtClean="0"/>
              <a:t>/ + VOLATILE POOL</a:t>
            </a:r>
            <a:endParaRPr lang="en-GB" dirty="0"/>
          </a:p>
          <a:p>
            <a:pPr marL="285750" lvl="0" indent="-285750">
              <a:buFont typeface="Arial" panose="020B0604020202020204" pitchFamily="34" charset="0"/>
              <a:buChar char="•"/>
            </a:pPr>
            <a:r>
              <a:rPr lang="en-GB" b="1" dirty="0" err="1" smtClean="0"/>
              <a:t>myfed</a:t>
            </a:r>
            <a:r>
              <a:rPr lang="en-GB" b="1" dirty="0" smtClean="0"/>
              <a:t>/</a:t>
            </a:r>
            <a:r>
              <a:rPr lang="en-GB" b="1" dirty="0" err="1" smtClean="0"/>
              <a:t>nocache</a:t>
            </a:r>
            <a:r>
              <a:rPr lang="en-GB" b="1" dirty="0" smtClean="0"/>
              <a:t>/</a:t>
            </a:r>
            <a:r>
              <a:rPr lang="en-GB" dirty="0" smtClean="0"/>
              <a:t> </a:t>
            </a:r>
            <a:r>
              <a:rPr lang="en-GB" dirty="0"/>
              <a:t>Aggregation of all the directory /DATA/belle and /TMP/belle/ + </a:t>
            </a:r>
            <a:r>
              <a:rPr lang="en-GB" dirty="0" smtClean="0"/>
              <a:t>WITHOUT VOLATILE </a:t>
            </a:r>
            <a:r>
              <a:rPr lang="en-GB" dirty="0"/>
              <a:t>POOL</a:t>
            </a:r>
          </a:p>
        </p:txBody>
      </p:sp>
      <p:pic>
        <p:nvPicPr>
          <p:cNvPr id="3" name="Immagine 2"/>
          <p:cNvPicPr>
            <a:picLocks noChangeAspect="1"/>
          </p:cNvPicPr>
          <p:nvPr/>
        </p:nvPicPr>
        <p:blipFill>
          <a:blip r:embed="rId2" cstate="print"/>
          <a:stretch>
            <a:fillRect/>
          </a:stretch>
        </p:blipFill>
        <p:spPr>
          <a:xfrm>
            <a:off x="227545" y="3104869"/>
            <a:ext cx="11533093" cy="2273954"/>
          </a:xfrm>
          <a:prstGeom prst="rect">
            <a:avLst/>
          </a:prstGeom>
        </p:spPr>
      </p:pic>
      <p:pic>
        <p:nvPicPr>
          <p:cNvPr id="4" name="Immagine 3"/>
          <p:cNvPicPr>
            <a:picLocks noChangeAspect="1"/>
          </p:cNvPicPr>
          <p:nvPr/>
        </p:nvPicPr>
        <p:blipFill>
          <a:blip r:embed="rId3" cstate="print"/>
          <a:stretch>
            <a:fillRect/>
          </a:stretch>
        </p:blipFill>
        <p:spPr>
          <a:xfrm>
            <a:off x="10722645" y="2712608"/>
            <a:ext cx="1037993" cy="842067"/>
          </a:xfrm>
          <a:prstGeom prst="rect">
            <a:avLst/>
          </a:prstGeom>
        </p:spPr>
      </p:pic>
    </p:spTree>
    <p:extLst>
      <p:ext uri="{BB962C8B-B14F-4D97-AF65-F5344CB8AC3E}">
        <p14:creationId xmlns:p14="http://schemas.microsoft.com/office/powerpoint/2010/main" val="3472123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Exa</a:t>
            </a:r>
            <a:endParaRPr lang="en-US" dirty="0"/>
          </a:p>
        </p:txBody>
      </p:sp>
      <p:pic>
        <p:nvPicPr>
          <p:cNvPr id="5" name="Immagine 4"/>
          <p:cNvPicPr>
            <a:picLocks noChangeAspect="1"/>
          </p:cNvPicPr>
          <p:nvPr/>
        </p:nvPicPr>
        <p:blipFill>
          <a:blip r:embed="rId2" cstate="print"/>
          <a:stretch>
            <a:fillRect/>
          </a:stretch>
        </p:blipFill>
        <p:spPr>
          <a:xfrm>
            <a:off x="0" y="0"/>
            <a:ext cx="10567447" cy="4223338"/>
          </a:xfrm>
          <a:prstGeom prst="rect">
            <a:avLst/>
          </a:prstGeom>
        </p:spPr>
      </p:pic>
      <p:pic>
        <p:nvPicPr>
          <p:cNvPr id="6" name="Immagine 5"/>
          <p:cNvPicPr>
            <a:picLocks noChangeAspect="1"/>
          </p:cNvPicPr>
          <p:nvPr/>
        </p:nvPicPr>
        <p:blipFill>
          <a:blip r:embed="rId3" cstate="print"/>
          <a:stretch>
            <a:fillRect/>
          </a:stretch>
        </p:blipFill>
        <p:spPr>
          <a:xfrm>
            <a:off x="0" y="3407336"/>
            <a:ext cx="10567447" cy="3215616"/>
          </a:xfrm>
          <a:prstGeom prst="rect">
            <a:avLst/>
          </a:prstGeom>
        </p:spPr>
      </p:pic>
      <p:sp>
        <p:nvSpPr>
          <p:cNvPr id="7" name="Freccia a destra 6"/>
          <p:cNvSpPr/>
          <p:nvPr/>
        </p:nvSpPr>
        <p:spPr>
          <a:xfrm rot="9374027">
            <a:off x="9363338" y="1862451"/>
            <a:ext cx="645459" cy="3765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2307849" y="1662615"/>
            <a:ext cx="6858001" cy="590931"/>
          </a:xfrm>
          <a:prstGeom prst="rect">
            <a:avLst/>
          </a:prstGeom>
        </p:spPr>
        <p:txBody>
          <a:bodyPr vert="horz" lIns="91440" tIns="45720" rIns="91440" bIns="45720" rtlCol="0" anchor="ctr">
            <a:normAutofit fontScale="77500" lnSpcReduction="20000"/>
          </a:bodyPr>
          <a:lstStyle>
            <a:lvl1pPr>
              <a:lnSpc>
                <a:spcPct val="90000"/>
              </a:lnSpc>
              <a:spcBef>
                <a:spcPct val="0"/>
              </a:spcBef>
              <a:buNone/>
              <a:defRPr sz="3600" b="1">
                <a:solidFill>
                  <a:schemeClr val="tx2"/>
                </a:solidFill>
                <a:latin typeface="Arial" pitchFamily="34" charset="0"/>
                <a:ea typeface="+mj-ea"/>
                <a:cs typeface="Arial" pitchFamily="34" charset="0"/>
              </a:defRPr>
            </a:lvl1pPr>
          </a:lstStyle>
          <a:p>
            <a:r>
              <a:rPr lang="en-US" dirty="0">
                <a:latin typeface="+mn-lt"/>
              </a:rPr>
              <a:t>RAW DATA </a:t>
            </a:r>
            <a:r>
              <a:rPr lang="en-US" dirty="0" smtClean="0">
                <a:latin typeface="+mn-lt"/>
              </a:rPr>
              <a:t>FILE METALINK IN THE FULL VIEW</a:t>
            </a:r>
            <a:endParaRPr lang="en-US" dirty="0">
              <a:latin typeface="+mn-lt"/>
            </a:endParaRPr>
          </a:p>
        </p:txBody>
      </p:sp>
      <p:sp>
        <p:nvSpPr>
          <p:cNvPr id="9" name="CasellaDiTesto 8"/>
          <p:cNvSpPr txBox="1"/>
          <p:nvPr/>
        </p:nvSpPr>
        <p:spPr>
          <a:xfrm>
            <a:off x="2229073" y="4812600"/>
            <a:ext cx="6858001" cy="590931"/>
          </a:xfrm>
          <a:prstGeom prst="rect">
            <a:avLst/>
          </a:prstGeom>
        </p:spPr>
        <p:txBody>
          <a:bodyPr vert="horz" lIns="91440" tIns="45720" rIns="91440" bIns="45720" rtlCol="0" anchor="ctr">
            <a:normAutofit fontScale="70000" lnSpcReduction="20000"/>
          </a:bodyPr>
          <a:lstStyle>
            <a:lvl1pPr>
              <a:lnSpc>
                <a:spcPct val="90000"/>
              </a:lnSpc>
              <a:spcBef>
                <a:spcPct val="0"/>
              </a:spcBef>
              <a:buNone/>
              <a:defRPr sz="3600" b="1">
                <a:solidFill>
                  <a:schemeClr val="tx2"/>
                </a:solidFill>
                <a:latin typeface="Arial" pitchFamily="34" charset="0"/>
                <a:ea typeface="+mj-ea"/>
                <a:cs typeface="Arial" pitchFamily="34" charset="0"/>
              </a:defRPr>
            </a:lvl1pPr>
          </a:lstStyle>
          <a:p>
            <a:r>
              <a:rPr lang="en-US" dirty="0">
                <a:latin typeface="+mn-lt"/>
              </a:rPr>
              <a:t>RAW DATA </a:t>
            </a:r>
            <a:r>
              <a:rPr lang="en-US" dirty="0" smtClean="0">
                <a:latin typeface="+mn-lt"/>
              </a:rPr>
              <a:t>FILE METALINK IN NOCACHE VIEW</a:t>
            </a:r>
            <a:endParaRPr lang="en-US" dirty="0">
              <a:latin typeface="+mn-lt"/>
            </a:endParaRPr>
          </a:p>
        </p:txBody>
      </p:sp>
      <p:sp>
        <p:nvSpPr>
          <p:cNvPr id="10" name="CasellaDiTesto 9"/>
          <p:cNvSpPr txBox="1"/>
          <p:nvPr/>
        </p:nvSpPr>
        <p:spPr>
          <a:xfrm>
            <a:off x="9926267" y="1367522"/>
            <a:ext cx="1822615" cy="646331"/>
          </a:xfrm>
          <a:prstGeom prst="rect">
            <a:avLst/>
          </a:prstGeom>
          <a:noFill/>
        </p:spPr>
        <p:txBody>
          <a:bodyPr wrap="none" rtlCol="0">
            <a:spAutoFit/>
          </a:bodyPr>
          <a:lstStyle/>
          <a:p>
            <a:r>
              <a:rPr lang="en-US" b="1" dirty="0" smtClean="0"/>
              <a:t>VOLATILE POOL</a:t>
            </a:r>
          </a:p>
          <a:p>
            <a:r>
              <a:rPr lang="en-US" b="1" dirty="0" smtClean="0"/>
              <a:t>FIRST IN THE LIST</a:t>
            </a:r>
            <a:endParaRPr lang="en-US" b="1" dirty="0"/>
          </a:p>
        </p:txBody>
      </p:sp>
      <p:cxnSp>
        <p:nvCxnSpPr>
          <p:cNvPr id="11" name="Straight Connector 10"/>
          <p:cNvCxnSpPr/>
          <p:nvPr/>
        </p:nvCxnSpPr>
        <p:spPr>
          <a:xfrm>
            <a:off x="187751" y="6504495"/>
            <a:ext cx="1020922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7751" y="6447935"/>
            <a:ext cx="4249881" cy="369332"/>
          </a:xfrm>
          <a:prstGeom prst="rect">
            <a:avLst/>
          </a:prstGeom>
          <a:noFill/>
        </p:spPr>
        <p:txBody>
          <a:bodyPr wrap="none" rtlCol="0">
            <a:spAutoFit/>
          </a:bodyPr>
          <a:lstStyle/>
          <a:p>
            <a:r>
              <a:rPr lang="it-IT" dirty="0" smtClean="0">
                <a:solidFill>
                  <a:srgbClr val="0070C0"/>
                </a:solidFill>
              </a:rPr>
              <a:t>IDDSL Kickoff meeting @ GARR 24/01/2019</a:t>
            </a:r>
            <a:endParaRPr lang="it-IT" dirty="0">
              <a:solidFill>
                <a:srgbClr val="0070C0"/>
              </a:solidFill>
            </a:endParaRPr>
          </a:p>
        </p:txBody>
      </p:sp>
    </p:spTree>
    <p:extLst>
      <p:ext uri="{BB962C8B-B14F-4D97-AF65-F5344CB8AC3E}">
        <p14:creationId xmlns:p14="http://schemas.microsoft.com/office/powerpoint/2010/main" val="503506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3919BAD-E15B-46FC-9544-9900AA732E65}"/>
              </a:ext>
            </a:extLst>
          </p:cNvPr>
          <p:cNvPicPr>
            <a:picLocks noChangeAspect="1"/>
          </p:cNvPicPr>
          <p:nvPr/>
        </p:nvPicPr>
        <p:blipFill>
          <a:blip r:embed="rId3" cstate="print"/>
          <a:stretch>
            <a:fillRect/>
          </a:stretch>
        </p:blipFill>
        <p:spPr>
          <a:xfrm>
            <a:off x="625148" y="560540"/>
            <a:ext cx="10226067" cy="5378348"/>
          </a:xfrm>
          <a:prstGeom prst="rect">
            <a:avLst/>
          </a:prstGeom>
          <a:noFill/>
          <a:effectLst/>
        </p:spPr>
      </p:pic>
      <p:sp>
        <p:nvSpPr>
          <p:cNvPr id="5" name="CasellaDiTesto 4"/>
          <p:cNvSpPr txBox="1"/>
          <p:nvPr/>
        </p:nvSpPr>
        <p:spPr>
          <a:xfrm>
            <a:off x="1561744" y="2399225"/>
            <a:ext cx="793807" cy="369332"/>
          </a:xfrm>
          <a:prstGeom prst="rect">
            <a:avLst/>
          </a:prstGeom>
          <a:noFill/>
        </p:spPr>
        <p:txBody>
          <a:bodyPr wrap="none" rtlCol="0">
            <a:spAutoFit/>
          </a:bodyPr>
          <a:lstStyle/>
          <a:p>
            <a:r>
              <a:rPr lang="en-US" dirty="0" smtClean="0"/>
              <a:t>Napoli</a:t>
            </a:r>
            <a:endParaRPr lang="en-US" dirty="0"/>
          </a:p>
        </p:txBody>
      </p:sp>
      <p:pic>
        <p:nvPicPr>
          <p:cNvPr id="4" name="Immagine 3"/>
          <p:cNvPicPr>
            <a:picLocks noChangeAspect="1"/>
          </p:cNvPicPr>
          <p:nvPr/>
        </p:nvPicPr>
        <p:blipFill>
          <a:blip r:embed="rId4" cstate="print"/>
          <a:stretch>
            <a:fillRect/>
          </a:stretch>
        </p:blipFill>
        <p:spPr>
          <a:xfrm>
            <a:off x="838548" y="994172"/>
            <a:ext cx="1461017" cy="1185242"/>
          </a:xfrm>
          <a:prstGeom prst="rect">
            <a:avLst/>
          </a:prstGeom>
        </p:spPr>
      </p:pic>
      <p:sp>
        <p:nvSpPr>
          <p:cNvPr id="7" name="Titolo 1"/>
          <p:cNvSpPr txBox="1">
            <a:spLocks/>
          </p:cNvSpPr>
          <p:nvPr/>
        </p:nvSpPr>
        <p:spPr>
          <a:xfrm>
            <a:off x="838548" y="-169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0070C0"/>
                </a:solidFill>
              </a:rPr>
              <a:t>Implementation Detail</a:t>
            </a:r>
          </a:p>
        </p:txBody>
      </p:sp>
    </p:spTree>
    <p:extLst>
      <p:ext uri="{BB962C8B-B14F-4D97-AF65-F5344CB8AC3E}">
        <p14:creationId xmlns:p14="http://schemas.microsoft.com/office/powerpoint/2010/main" val="939540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vert="horz" lIns="91440" tIns="45720" rIns="91440" bIns="45720" rtlCol="0" anchor="ctr">
            <a:normAutofit/>
          </a:bodyPr>
          <a:lstStyle/>
          <a:p>
            <a:r>
              <a:rPr lang="en-US" b="1" dirty="0" smtClean="0">
                <a:solidFill>
                  <a:srgbClr val="0070C0"/>
                </a:solidFill>
              </a:rPr>
              <a:t>Context </a:t>
            </a:r>
            <a:endParaRPr lang="en-US" b="1" dirty="0">
              <a:solidFill>
                <a:srgbClr val="0070C0"/>
              </a:solidFill>
            </a:endParaRPr>
          </a:p>
        </p:txBody>
      </p:sp>
      <p:sp>
        <p:nvSpPr>
          <p:cNvPr id="4" name="Segnaposto testo 3"/>
          <p:cNvSpPr>
            <a:spLocks noGrp="1"/>
          </p:cNvSpPr>
          <p:nvPr>
            <p:ph type="body" idx="1"/>
          </p:nvPr>
        </p:nvSpPr>
        <p:spPr/>
        <p:txBody>
          <a:bodyPr/>
          <a:lstStyle/>
          <a:p>
            <a:pPr marL="0" indent="0">
              <a:buNone/>
            </a:pPr>
            <a:r>
              <a:rPr lang="en-GB" dirty="0"/>
              <a:t>Activities are carrying on </a:t>
            </a:r>
            <a:r>
              <a:rPr lang="en-GB" dirty="0" smtClean="0"/>
              <a:t>in different context</a:t>
            </a:r>
          </a:p>
          <a:p>
            <a:r>
              <a:rPr lang="en-GB" dirty="0" smtClean="0"/>
              <a:t>The </a:t>
            </a:r>
            <a:r>
              <a:rPr lang="en-GB" dirty="0"/>
              <a:t>"</a:t>
            </a:r>
            <a:r>
              <a:rPr lang="en-GB" dirty="0" err="1"/>
              <a:t>Orio</a:t>
            </a:r>
            <a:r>
              <a:rPr lang="en-GB" dirty="0"/>
              <a:t> </a:t>
            </a:r>
            <a:r>
              <a:rPr lang="en-GB" dirty="0" err="1"/>
              <a:t>Carlini</a:t>
            </a:r>
            <a:r>
              <a:rPr lang="en-GB" dirty="0"/>
              <a:t>" scholarships funded by </a:t>
            </a:r>
            <a:r>
              <a:rPr lang="en-GB" dirty="0" smtClean="0"/>
              <a:t>GARR  (</a:t>
            </a:r>
            <a:r>
              <a:rPr lang="en-GB" dirty="0" err="1" smtClean="0"/>
              <a:t>Davide</a:t>
            </a:r>
            <a:r>
              <a:rPr lang="en-GB" dirty="0" smtClean="0"/>
              <a:t> </a:t>
            </a:r>
            <a:r>
              <a:rPr lang="en-GB" dirty="0" err="1" smtClean="0"/>
              <a:t>Michelino</a:t>
            </a:r>
            <a:r>
              <a:rPr lang="en-GB" dirty="0" smtClean="0"/>
              <a:t>)</a:t>
            </a:r>
          </a:p>
          <a:p>
            <a:r>
              <a:rPr lang="en-GB" dirty="0" smtClean="0"/>
              <a:t>Senior Fellowship Funded by INFN (Bernardino Spisso)</a:t>
            </a:r>
          </a:p>
          <a:p>
            <a:r>
              <a:rPr lang="en-GB" dirty="0" smtClean="0"/>
              <a:t>ATLAS Italia collaboration and Belle II Italia Collaboration</a:t>
            </a:r>
            <a:endParaRPr lang="en-GB" dirty="0"/>
          </a:p>
        </p:txBody>
      </p:sp>
    </p:spTree>
    <p:extLst>
      <p:ext uri="{BB962C8B-B14F-4D97-AF65-F5344CB8AC3E}">
        <p14:creationId xmlns:p14="http://schemas.microsoft.com/office/powerpoint/2010/main" val="77184627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324" y="0"/>
            <a:ext cx="10515600" cy="1325563"/>
          </a:xfrm>
        </p:spPr>
        <p:txBody>
          <a:bodyPr vert="horz" lIns="91440" tIns="45720" rIns="91440" bIns="45720" rtlCol="0" anchor="ctr">
            <a:normAutofit/>
          </a:bodyPr>
          <a:lstStyle/>
          <a:p>
            <a:r>
              <a:rPr lang="it-IT" b="1" dirty="0" smtClean="0">
                <a:solidFill>
                  <a:srgbClr val="0070C0"/>
                </a:solidFill>
              </a:rPr>
              <a:t>Belle II Case </a:t>
            </a:r>
            <a:r>
              <a:rPr lang="it-IT" b="1" dirty="0" err="1" smtClean="0">
                <a:solidFill>
                  <a:srgbClr val="0070C0"/>
                </a:solidFill>
              </a:rPr>
              <a:t>Study</a:t>
            </a:r>
            <a:r>
              <a:rPr lang="it-IT" b="1" dirty="0" smtClean="0">
                <a:solidFill>
                  <a:srgbClr val="0070C0"/>
                </a:solidFill>
              </a:rPr>
              <a:t> – </a:t>
            </a:r>
            <a:r>
              <a:rPr lang="it-IT" b="1" dirty="0" err="1" smtClean="0">
                <a:solidFill>
                  <a:srgbClr val="0070C0"/>
                </a:solidFill>
              </a:rPr>
              <a:t>Ongoing</a:t>
            </a:r>
            <a:r>
              <a:rPr lang="it-IT" b="1" dirty="0" smtClean="0">
                <a:solidFill>
                  <a:srgbClr val="0070C0"/>
                </a:solidFill>
              </a:rPr>
              <a:t> </a:t>
            </a:r>
            <a:r>
              <a:rPr lang="it-IT" b="1" dirty="0" err="1" smtClean="0">
                <a:solidFill>
                  <a:srgbClr val="0070C0"/>
                </a:solidFill>
              </a:rPr>
              <a:t>Activities</a:t>
            </a:r>
            <a:endParaRPr lang="it-IT" b="1" dirty="0">
              <a:solidFill>
                <a:srgbClr val="0070C0"/>
              </a:solidFill>
            </a:endParaRPr>
          </a:p>
        </p:txBody>
      </p:sp>
      <p:sp>
        <p:nvSpPr>
          <p:cNvPr id="3" name="Segnaposto contenuto 2"/>
          <p:cNvSpPr>
            <a:spLocks noGrp="1"/>
          </p:cNvSpPr>
          <p:nvPr/>
        </p:nvSpPr>
        <p:spPr>
          <a:xfrm>
            <a:off x="809324" y="1468420"/>
            <a:ext cx="8946541" cy="419548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Arial" panose="020B0604020202020204" pitchFamily="34" charset="0"/>
              <a:buChar char="•"/>
            </a:pPr>
            <a:r>
              <a:rPr lang="it-IT" sz="3200" dirty="0" smtClean="0">
                <a:latin typeface="+mn-lt"/>
              </a:rPr>
              <a:t>Performance </a:t>
            </a:r>
            <a:r>
              <a:rPr lang="it-IT" sz="3200" dirty="0" err="1" smtClean="0">
                <a:latin typeface="+mn-lt"/>
              </a:rPr>
              <a:t>analisys</a:t>
            </a:r>
            <a:r>
              <a:rPr lang="it-IT" sz="3200" dirty="0" smtClean="0">
                <a:latin typeface="+mn-lt"/>
              </a:rPr>
              <a:t> via </a:t>
            </a:r>
            <a:r>
              <a:rPr lang="it-IT" sz="3200" dirty="0" err="1" smtClean="0">
                <a:latin typeface="+mn-lt"/>
              </a:rPr>
              <a:t>grid-hammer</a:t>
            </a:r>
            <a:r>
              <a:rPr lang="it-IT" sz="3200" dirty="0" smtClean="0">
                <a:latin typeface="+mn-lt"/>
              </a:rPr>
              <a:t> </a:t>
            </a:r>
            <a:r>
              <a:rPr lang="it-IT" sz="3200" dirty="0" err="1" smtClean="0">
                <a:latin typeface="+mn-lt"/>
              </a:rPr>
              <a:t>tools</a:t>
            </a:r>
            <a:endParaRPr lang="it-IT" sz="3200" dirty="0" smtClean="0">
              <a:latin typeface="+mn-lt"/>
            </a:endParaRPr>
          </a:p>
          <a:p>
            <a:pPr>
              <a:buClrTx/>
              <a:buFont typeface="Arial" panose="020B0604020202020204" pitchFamily="34" charset="0"/>
              <a:buChar char="•"/>
            </a:pPr>
            <a:endParaRPr lang="it-IT" sz="3200" dirty="0" smtClean="0">
              <a:latin typeface="+mn-lt"/>
            </a:endParaRPr>
          </a:p>
          <a:p>
            <a:pPr>
              <a:buClrTx/>
              <a:buFont typeface="Arial" panose="020B0604020202020204" pitchFamily="34" charset="0"/>
              <a:buChar char="•"/>
            </a:pPr>
            <a:r>
              <a:rPr lang="it-IT" sz="3200" dirty="0" smtClean="0">
                <a:latin typeface="+mn-lt"/>
              </a:rPr>
              <a:t>Integration with DIRAC Framework</a:t>
            </a:r>
          </a:p>
          <a:p>
            <a:pPr>
              <a:buClrTx/>
              <a:buFont typeface="Arial" panose="020B0604020202020204" pitchFamily="34" charset="0"/>
              <a:buChar char="•"/>
            </a:pPr>
            <a:endParaRPr lang="it-IT" sz="3200" dirty="0" smtClean="0">
              <a:latin typeface="+mn-lt"/>
            </a:endParaRPr>
          </a:p>
          <a:p>
            <a:pPr>
              <a:buClrTx/>
              <a:buFont typeface="Arial" panose="020B0604020202020204" pitchFamily="34" charset="0"/>
              <a:buChar char="•"/>
            </a:pPr>
            <a:r>
              <a:rPr lang="it-IT" sz="3200" dirty="0" smtClean="0">
                <a:latin typeface="+mn-lt"/>
              </a:rPr>
              <a:t>Testing with a full Analysis </a:t>
            </a:r>
            <a:r>
              <a:rPr lang="it-IT" sz="3200" dirty="0" err="1" smtClean="0">
                <a:latin typeface="+mn-lt"/>
              </a:rPr>
              <a:t>Workflow</a:t>
            </a:r>
            <a:endParaRPr lang="it-IT" sz="3200" dirty="0" smtClean="0">
              <a:latin typeface="+mn-lt"/>
            </a:endParaRPr>
          </a:p>
          <a:p>
            <a:pPr>
              <a:buClrTx/>
              <a:buFont typeface="Arial" panose="020B0604020202020204" pitchFamily="34" charset="0"/>
              <a:buChar char="•"/>
            </a:pPr>
            <a:endParaRPr lang="it-IT" sz="3200" dirty="0">
              <a:latin typeface="+mn-lt"/>
            </a:endParaRPr>
          </a:p>
          <a:p>
            <a:pPr>
              <a:buClrTx/>
              <a:buFont typeface="Arial" panose="020B0604020202020204" pitchFamily="34" charset="0"/>
              <a:buChar char="•"/>
            </a:pPr>
            <a:r>
              <a:rPr lang="it-IT" sz="3200" dirty="0" smtClean="0">
                <a:latin typeface="+mn-lt"/>
              </a:rPr>
              <a:t>Testing with Cloud Storage</a:t>
            </a:r>
          </a:p>
          <a:p>
            <a:pPr marL="0" indent="0">
              <a:buClrTx/>
              <a:buNone/>
            </a:pPr>
            <a:endParaRPr lang="it-IT" sz="3200" dirty="0" smtClean="0"/>
          </a:p>
        </p:txBody>
      </p:sp>
    </p:spTree>
    <p:extLst>
      <p:ext uri="{BB962C8B-B14F-4D97-AF65-F5344CB8AC3E}">
        <p14:creationId xmlns:p14="http://schemas.microsoft.com/office/powerpoint/2010/main" val="4193626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324" y="0"/>
            <a:ext cx="10515600" cy="1325563"/>
          </a:xfrm>
        </p:spPr>
        <p:txBody>
          <a:bodyPr vert="horz" lIns="91440" tIns="45720" rIns="91440" bIns="45720" rtlCol="0" anchor="ctr">
            <a:normAutofit/>
          </a:bodyPr>
          <a:lstStyle/>
          <a:p>
            <a:r>
              <a:rPr lang="it-IT" b="1" dirty="0" smtClean="0">
                <a:solidFill>
                  <a:srgbClr val="0070C0"/>
                </a:solidFill>
              </a:rPr>
              <a:t>ATLAS Case </a:t>
            </a:r>
            <a:r>
              <a:rPr lang="it-IT" b="1" dirty="0" err="1" smtClean="0">
                <a:solidFill>
                  <a:srgbClr val="0070C0"/>
                </a:solidFill>
              </a:rPr>
              <a:t>Study</a:t>
            </a:r>
            <a:endParaRPr lang="it-IT" b="1" dirty="0">
              <a:solidFill>
                <a:srgbClr val="0070C0"/>
              </a:solidFill>
            </a:endParaRPr>
          </a:p>
        </p:txBody>
      </p:sp>
      <p:sp>
        <p:nvSpPr>
          <p:cNvPr id="3" name="Segnaposto contenuto 2"/>
          <p:cNvSpPr>
            <a:spLocks noGrp="1"/>
          </p:cNvSpPr>
          <p:nvPr/>
        </p:nvSpPr>
        <p:spPr>
          <a:xfrm>
            <a:off x="809324" y="1124465"/>
            <a:ext cx="8946541" cy="510334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Arial" panose="020B0604020202020204" pitchFamily="34" charset="0"/>
              <a:buChar char="•"/>
            </a:pPr>
            <a:r>
              <a:rPr lang="it-IT" dirty="0" smtClean="0"/>
              <a:t>The </a:t>
            </a:r>
            <a:r>
              <a:rPr lang="it-IT" dirty="0" err="1" smtClean="0"/>
              <a:t>current</a:t>
            </a:r>
            <a:r>
              <a:rPr lang="it-IT" dirty="0" smtClean="0"/>
              <a:t> trend in </a:t>
            </a:r>
            <a:r>
              <a:rPr lang="it-IT" dirty="0" err="1" smtClean="0"/>
              <a:t>experiments</a:t>
            </a:r>
            <a:r>
              <a:rPr lang="it-IT" dirty="0" smtClean="0"/>
              <a:t> (ATLAS) and WLCG </a:t>
            </a:r>
            <a:r>
              <a:rPr lang="it-IT" dirty="0" err="1" smtClean="0"/>
              <a:t>is</a:t>
            </a:r>
            <a:r>
              <a:rPr lang="it-IT" dirty="0" smtClean="0"/>
              <a:t> </a:t>
            </a:r>
            <a:r>
              <a:rPr lang="en-US" dirty="0" smtClean="0"/>
              <a:t>to optimize storage hardware usage and operational costs</a:t>
            </a:r>
            <a:r>
              <a:rPr lang="it-IT" dirty="0" smtClean="0"/>
              <a:t> .</a:t>
            </a:r>
          </a:p>
          <a:p>
            <a:pPr>
              <a:buClrTx/>
              <a:buFont typeface="Arial" panose="020B0604020202020204" pitchFamily="34" charset="0"/>
              <a:buChar char="•"/>
            </a:pPr>
            <a:r>
              <a:rPr lang="it-IT" dirty="0" smtClean="0"/>
              <a:t>The </a:t>
            </a:r>
            <a:r>
              <a:rPr lang="it-IT" dirty="0" err="1" smtClean="0"/>
              <a:t>keywords</a:t>
            </a:r>
            <a:r>
              <a:rPr lang="it-IT" dirty="0" smtClean="0"/>
              <a:t> in Data </a:t>
            </a:r>
            <a:r>
              <a:rPr lang="it-IT" dirty="0" err="1" smtClean="0"/>
              <a:t>Lakes</a:t>
            </a:r>
            <a:r>
              <a:rPr lang="it-IT" dirty="0" smtClean="0"/>
              <a:t> </a:t>
            </a:r>
            <a:r>
              <a:rPr lang="it-IT" dirty="0" err="1" smtClean="0"/>
              <a:t>R&amp;D</a:t>
            </a:r>
            <a:r>
              <a:rPr lang="it-IT" dirty="0" smtClean="0"/>
              <a:t> WLCG project are: </a:t>
            </a:r>
          </a:p>
          <a:p>
            <a:pPr lvl="1">
              <a:spcBef>
                <a:spcPts val="0"/>
              </a:spcBef>
              <a:buClrTx/>
              <a:buFont typeface="Arial" panose="020B0604020202020204" pitchFamily="34" charset="0"/>
              <a:buChar char="•"/>
            </a:pPr>
            <a:r>
              <a:rPr lang="it-IT" sz="2000" dirty="0" smtClean="0"/>
              <a:t>Common </a:t>
            </a:r>
            <a:r>
              <a:rPr lang="it-IT" sz="2000" dirty="0" err="1" smtClean="0"/>
              <a:t>namespaces</a:t>
            </a:r>
            <a:endParaRPr lang="it-IT" sz="2000" dirty="0" smtClean="0"/>
          </a:p>
          <a:p>
            <a:pPr lvl="1">
              <a:spcBef>
                <a:spcPts val="0"/>
              </a:spcBef>
              <a:buClrTx/>
              <a:buFont typeface="Arial" panose="020B0604020202020204" pitchFamily="34" charset="0"/>
              <a:buChar char="•"/>
            </a:pPr>
            <a:r>
              <a:rPr lang="it-IT" sz="2000" dirty="0" err="1" smtClean="0"/>
              <a:t>Distributed</a:t>
            </a:r>
            <a:r>
              <a:rPr lang="it-IT" sz="2000" dirty="0" smtClean="0"/>
              <a:t> </a:t>
            </a:r>
            <a:r>
              <a:rPr lang="it-IT" sz="2000" dirty="0" err="1" smtClean="0"/>
              <a:t>storage</a:t>
            </a:r>
            <a:r>
              <a:rPr lang="it-IT" sz="2000" dirty="0" smtClean="0"/>
              <a:t> and </a:t>
            </a:r>
            <a:r>
              <a:rPr lang="it-IT" sz="2000" dirty="0" err="1" smtClean="0"/>
              <a:t>redundancy</a:t>
            </a:r>
            <a:endParaRPr lang="it-IT" sz="2000" dirty="0" smtClean="0"/>
          </a:p>
          <a:p>
            <a:pPr lvl="1">
              <a:spcBef>
                <a:spcPts val="0"/>
              </a:spcBef>
              <a:buClrTx/>
              <a:buFont typeface="Arial" panose="020B0604020202020204" pitchFamily="34" charset="0"/>
              <a:buChar char="•"/>
            </a:pPr>
            <a:r>
              <a:rPr lang="en-US" sz="2000" dirty="0" smtClean="0"/>
              <a:t>Co-existence of different </a:t>
            </a:r>
            <a:r>
              <a:rPr lang="en-US" sz="2000" dirty="0" err="1" smtClean="0"/>
              <a:t>QoS</a:t>
            </a:r>
            <a:r>
              <a:rPr lang="en-US" sz="2000" dirty="0" smtClean="0"/>
              <a:t> (storage media) </a:t>
            </a:r>
          </a:p>
          <a:p>
            <a:pPr lvl="1">
              <a:spcBef>
                <a:spcPts val="0"/>
              </a:spcBef>
              <a:buClrTx/>
              <a:buFont typeface="Arial" panose="020B0604020202020204" pitchFamily="34" charset="0"/>
              <a:buChar char="•"/>
            </a:pPr>
            <a:r>
              <a:rPr lang="en-US" sz="2000" dirty="0" smtClean="0"/>
              <a:t>Geo-awareness</a:t>
            </a:r>
          </a:p>
          <a:p>
            <a:pPr lvl="1">
              <a:spcBef>
                <a:spcPts val="0"/>
              </a:spcBef>
              <a:buClrTx/>
              <a:buFont typeface="Arial" panose="020B0604020202020204" pitchFamily="34" charset="0"/>
              <a:buChar char="•"/>
            </a:pPr>
            <a:r>
              <a:rPr lang="en-US" sz="2000" dirty="0" smtClean="0"/>
              <a:t>Usage of caches</a:t>
            </a:r>
          </a:p>
          <a:p>
            <a:pPr>
              <a:buClrTx/>
              <a:buFont typeface="Arial" panose="020B0604020202020204" pitchFamily="34" charset="0"/>
              <a:buChar char="•"/>
            </a:pPr>
            <a:r>
              <a:rPr lang="it-IT" b="1" dirty="0" smtClean="0"/>
              <a:t>DPM</a:t>
            </a:r>
            <a:r>
              <a:rPr lang="it-IT" dirty="0" smtClean="0"/>
              <a:t> </a:t>
            </a:r>
            <a:r>
              <a:rPr lang="it-IT" dirty="0" err="1" smtClean="0"/>
              <a:t>storage</a:t>
            </a:r>
            <a:r>
              <a:rPr lang="it-IT" dirty="0" smtClean="0"/>
              <a:t> system </a:t>
            </a:r>
            <a:r>
              <a:rPr lang="it-IT" dirty="0" err="1" smtClean="0"/>
              <a:t>is</a:t>
            </a:r>
            <a:r>
              <a:rPr lang="it-IT" dirty="0" smtClean="0"/>
              <a:t> </a:t>
            </a:r>
            <a:r>
              <a:rPr lang="it-IT" dirty="0" err="1" smtClean="0"/>
              <a:t>used</a:t>
            </a:r>
            <a:r>
              <a:rPr lang="it-IT" dirty="0" smtClean="0"/>
              <a:t> </a:t>
            </a:r>
            <a:r>
              <a:rPr lang="it-IT" dirty="0" err="1" smtClean="0"/>
              <a:t>since</a:t>
            </a:r>
            <a:r>
              <a:rPr lang="it-IT" dirty="0" smtClean="0"/>
              <a:t> 2006 in 3 out </a:t>
            </a:r>
            <a:r>
              <a:rPr lang="it-IT" dirty="0" err="1" smtClean="0"/>
              <a:t>of</a:t>
            </a:r>
            <a:r>
              <a:rPr lang="it-IT" dirty="0" smtClean="0"/>
              <a:t> 4 ATLAS Tier2  in Italy.  </a:t>
            </a:r>
            <a:r>
              <a:rPr lang="en-US" dirty="0" smtClean="0"/>
              <a:t>Our interest is to keep using DPM in the future and to verify how it fits some/all of this optimization requirements</a:t>
            </a:r>
          </a:p>
          <a:p>
            <a:pPr>
              <a:buClrTx/>
              <a:buNone/>
            </a:pPr>
            <a:r>
              <a:rPr lang="it-IT" b="1" dirty="0" err="1" smtClean="0"/>
              <a:t>We</a:t>
            </a:r>
            <a:r>
              <a:rPr lang="it-IT" b="1" dirty="0" smtClean="0"/>
              <a:t> </a:t>
            </a:r>
            <a:r>
              <a:rPr lang="it-IT" b="1" dirty="0" err="1" smtClean="0"/>
              <a:t>tested</a:t>
            </a:r>
            <a:r>
              <a:rPr lang="it-IT" b="1" dirty="0" smtClean="0"/>
              <a:t> a DPM </a:t>
            </a:r>
            <a:r>
              <a:rPr lang="it-IT" b="1" dirty="0" err="1" smtClean="0"/>
              <a:t>setup</a:t>
            </a:r>
            <a:r>
              <a:rPr lang="it-IT" b="1" dirty="0" smtClean="0"/>
              <a:t>  </a:t>
            </a:r>
            <a:r>
              <a:rPr lang="it-IT" b="1" dirty="0" err="1" smtClean="0"/>
              <a:t>that</a:t>
            </a:r>
            <a:r>
              <a:rPr lang="it-IT" b="1" dirty="0" smtClean="0"/>
              <a:t> </a:t>
            </a:r>
            <a:r>
              <a:rPr lang="it-IT" b="1" dirty="0" err="1" smtClean="0"/>
              <a:t>allows</a:t>
            </a:r>
            <a:r>
              <a:rPr lang="it-IT" b="1" dirty="0" smtClean="0"/>
              <a:t>:</a:t>
            </a:r>
          </a:p>
          <a:p>
            <a:pPr>
              <a:spcBef>
                <a:spcPts val="0"/>
              </a:spcBef>
              <a:buClrTx/>
              <a:buFont typeface="Arial" panose="020B0604020202020204" pitchFamily="34" charset="0"/>
              <a:buChar char="•"/>
            </a:pPr>
            <a:r>
              <a:rPr lang="it-IT" b="1" dirty="0" smtClean="0"/>
              <a:t> </a:t>
            </a:r>
            <a:r>
              <a:rPr lang="it-IT" b="1" dirty="0" err="1" smtClean="0"/>
              <a:t>to</a:t>
            </a:r>
            <a:r>
              <a:rPr lang="it-IT" b="1" dirty="0" smtClean="0"/>
              <a:t> federate DPM </a:t>
            </a:r>
            <a:r>
              <a:rPr lang="it-IT" b="1" dirty="0" err="1" smtClean="0"/>
              <a:t>systems</a:t>
            </a:r>
            <a:r>
              <a:rPr lang="it-IT" b="1" dirty="0" smtClean="0"/>
              <a:t> </a:t>
            </a:r>
            <a:r>
              <a:rPr lang="it-IT" b="1" dirty="0" err="1" smtClean="0"/>
              <a:t>distributed</a:t>
            </a:r>
            <a:r>
              <a:rPr lang="it-IT" b="1" dirty="0" smtClean="0"/>
              <a:t> </a:t>
            </a:r>
            <a:r>
              <a:rPr lang="it-IT" b="1" dirty="0" err="1" smtClean="0"/>
              <a:t>over</a:t>
            </a:r>
            <a:r>
              <a:rPr lang="it-IT" b="1" dirty="0" smtClean="0"/>
              <a:t> </a:t>
            </a:r>
            <a:r>
              <a:rPr lang="it-IT" b="1" dirty="0" err="1" smtClean="0"/>
              <a:t>different</a:t>
            </a:r>
            <a:r>
              <a:rPr lang="it-IT" b="1" dirty="0" smtClean="0"/>
              <a:t> </a:t>
            </a:r>
            <a:r>
              <a:rPr lang="it-IT" b="1" dirty="0" err="1" smtClean="0"/>
              <a:t>sites</a:t>
            </a:r>
            <a:r>
              <a:rPr lang="it-IT" b="1" dirty="0" smtClean="0"/>
              <a:t> </a:t>
            </a:r>
          </a:p>
          <a:p>
            <a:pPr>
              <a:spcBef>
                <a:spcPts val="0"/>
              </a:spcBef>
              <a:buClrTx/>
              <a:buFont typeface="Arial" panose="020B0604020202020204" pitchFamily="34" charset="0"/>
              <a:buChar char="•"/>
            </a:pPr>
            <a:r>
              <a:rPr lang="it-IT" b="1" dirty="0" err="1" smtClean="0"/>
              <a:t>Use</a:t>
            </a:r>
            <a:r>
              <a:rPr lang="it-IT" b="1" dirty="0" smtClean="0"/>
              <a:t> DPM </a:t>
            </a:r>
            <a:r>
              <a:rPr lang="it-IT" b="1" dirty="0" err="1" smtClean="0"/>
              <a:t>caching</a:t>
            </a:r>
            <a:r>
              <a:rPr lang="it-IT" b="1" dirty="0" smtClean="0"/>
              <a:t> </a:t>
            </a:r>
            <a:r>
              <a:rPr lang="it-IT" b="1" dirty="0" err="1" smtClean="0"/>
              <a:t>features</a:t>
            </a:r>
            <a:r>
              <a:rPr lang="it-IT" b="1" dirty="0" smtClean="0"/>
              <a:t> in the </a:t>
            </a:r>
            <a:r>
              <a:rPr lang="it-IT" b="1" dirty="0" err="1" smtClean="0"/>
              <a:t>environment</a:t>
            </a:r>
            <a:r>
              <a:rPr lang="it-IT" b="1" dirty="0" smtClean="0"/>
              <a:t> </a:t>
            </a:r>
            <a:r>
              <a:rPr lang="it-IT" b="1" dirty="0" err="1" smtClean="0"/>
              <a:t>of</a:t>
            </a:r>
            <a:r>
              <a:rPr lang="it-IT" b="1" dirty="0" smtClean="0"/>
              <a:t> ATLAS </a:t>
            </a:r>
            <a:r>
              <a:rPr lang="it-IT" b="1" dirty="0" err="1" smtClean="0"/>
              <a:t>Distributed</a:t>
            </a:r>
            <a:r>
              <a:rPr lang="it-IT" b="1" dirty="0" smtClean="0"/>
              <a:t> Data Management  System.</a:t>
            </a:r>
          </a:p>
          <a:p>
            <a:pPr>
              <a:buClrTx/>
              <a:buNone/>
            </a:pPr>
            <a:endParaRPr lang="it-IT" dirty="0"/>
          </a:p>
        </p:txBody>
      </p:sp>
    </p:spTree>
    <p:extLst>
      <p:ext uri="{BB962C8B-B14F-4D97-AF65-F5344CB8AC3E}">
        <p14:creationId xmlns:p14="http://schemas.microsoft.com/office/powerpoint/2010/main" val="3745665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6801" y="-61246"/>
            <a:ext cx="10515600" cy="1325563"/>
          </a:xfrm>
        </p:spPr>
        <p:txBody>
          <a:bodyPr vert="horz" lIns="91440" tIns="45720" rIns="91440" bIns="45720" rtlCol="0" anchor="ctr">
            <a:normAutofit/>
          </a:bodyPr>
          <a:lstStyle/>
          <a:p>
            <a:r>
              <a:rPr lang="it-IT" b="1" dirty="0" smtClean="0">
                <a:solidFill>
                  <a:srgbClr val="0070C0"/>
                </a:solidFill>
              </a:rPr>
              <a:t>ATLAS Case </a:t>
            </a:r>
            <a:r>
              <a:rPr lang="it-IT" b="1" dirty="0" err="1" smtClean="0">
                <a:solidFill>
                  <a:srgbClr val="0070C0"/>
                </a:solidFill>
              </a:rPr>
              <a:t>Study</a:t>
            </a:r>
            <a:endParaRPr lang="it-IT" b="1" dirty="0">
              <a:solidFill>
                <a:srgbClr val="0070C0"/>
              </a:solidFill>
            </a:endParaRPr>
          </a:p>
        </p:txBody>
      </p:sp>
      <p:sp>
        <p:nvSpPr>
          <p:cNvPr id="3" name="Ovale 2"/>
          <p:cNvSpPr/>
          <p:nvPr/>
        </p:nvSpPr>
        <p:spPr>
          <a:xfrm>
            <a:off x="7867494" y="3836804"/>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4" name="Segnaposto contenuto 2"/>
          <p:cNvSpPr>
            <a:spLocks noGrp="1"/>
          </p:cNvSpPr>
          <p:nvPr/>
        </p:nvSpPr>
        <p:spPr>
          <a:xfrm>
            <a:off x="530306" y="1116704"/>
            <a:ext cx="6735467" cy="46044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Arial" panose="020B0604020202020204" pitchFamily="34" charset="0"/>
              <a:buChar char="•"/>
            </a:pPr>
            <a:r>
              <a:rPr lang="it-IT" sz="2400" dirty="0" smtClean="0">
                <a:latin typeface="+mn-lt"/>
              </a:rPr>
              <a:t>The </a:t>
            </a:r>
            <a:r>
              <a:rPr lang="it-IT" sz="2400" dirty="0" err="1" smtClean="0">
                <a:latin typeface="+mn-lt"/>
              </a:rPr>
              <a:t>testbed</a:t>
            </a:r>
            <a:r>
              <a:rPr lang="it-IT" sz="2400" dirty="0" smtClean="0">
                <a:latin typeface="+mn-lt"/>
              </a:rPr>
              <a:t> </a:t>
            </a:r>
            <a:r>
              <a:rPr lang="it-IT" sz="2400" dirty="0" err="1" smtClean="0">
                <a:latin typeface="+mn-lt"/>
              </a:rPr>
              <a:t>is</a:t>
            </a:r>
            <a:r>
              <a:rPr lang="it-IT" sz="2400" dirty="0" smtClean="0">
                <a:latin typeface="+mn-lt"/>
              </a:rPr>
              <a:t> </a:t>
            </a:r>
            <a:r>
              <a:rPr lang="it-IT" sz="2400" dirty="0" err="1" smtClean="0">
                <a:latin typeface="+mn-lt"/>
              </a:rPr>
              <a:t>installed</a:t>
            </a:r>
            <a:r>
              <a:rPr lang="it-IT" sz="2400" dirty="0" smtClean="0">
                <a:latin typeface="+mn-lt"/>
              </a:rPr>
              <a:t> </a:t>
            </a:r>
            <a:r>
              <a:rPr lang="it-IT" sz="2400" dirty="0" err="1" smtClean="0">
                <a:latin typeface="+mn-lt"/>
              </a:rPr>
              <a:t>with</a:t>
            </a:r>
            <a:r>
              <a:rPr lang="it-IT" sz="2400" dirty="0" smtClean="0">
                <a:latin typeface="+mn-lt"/>
              </a:rPr>
              <a:t> DPM </a:t>
            </a:r>
            <a:r>
              <a:rPr lang="it-IT" sz="2400" dirty="0" err="1" smtClean="0">
                <a:latin typeface="+mn-lt"/>
              </a:rPr>
              <a:t>latest</a:t>
            </a:r>
            <a:r>
              <a:rPr lang="it-IT" sz="2400" dirty="0" smtClean="0">
                <a:latin typeface="+mn-lt"/>
              </a:rPr>
              <a:t> </a:t>
            </a:r>
            <a:r>
              <a:rPr lang="it-IT" sz="2400" dirty="0" err="1" smtClean="0">
                <a:latin typeface="+mn-lt"/>
              </a:rPr>
              <a:t>releases</a:t>
            </a:r>
            <a:r>
              <a:rPr lang="it-IT" sz="2400" dirty="0" smtClean="0">
                <a:latin typeface="+mn-lt"/>
              </a:rPr>
              <a:t> </a:t>
            </a:r>
          </a:p>
          <a:p>
            <a:pPr>
              <a:buClrTx/>
              <a:buFont typeface="Arial" panose="020B0604020202020204" pitchFamily="34" charset="0"/>
              <a:buChar char="•"/>
            </a:pPr>
            <a:r>
              <a:rPr lang="en-GB" sz="2400" dirty="0" smtClean="0">
                <a:latin typeface="+mn-lt"/>
              </a:rPr>
              <a:t>Distributed </a:t>
            </a:r>
            <a:r>
              <a:rPr lang="en-GB" sz="2400" dirty="0">
                <a:latin typeface="+mn-lt"/>
              </a:rPr>
              <a:t>over three Italian INFN sites, namely INFN-NAPOLI, INFN-ROMA1 </a:t>
            </a:r>
            <a:r>
              <a:rPr lang="en-GB" sz="2400" dirty="0" smtClean="0">
                <a:latin typeface="+mn-lt"/>
              </a:rPr>
              <a:t>(Alessandro </a:t>
            </a:r>
            <a:r>
              <a:rPr lang="en-GB" sz="2400" dirty="0" err="1" smtClean="0">
                <a:latin typeface="+mn-lt"/>
              </a:rPr>
              <a:t>DeSalvo</a:t>
            </a:r>
            <a:r>
              <a:rPr lang="en-GB" sz="2400" dirty="0" smtClean="0">
                <a:latin typeface="+mn-lt"/>
              </a:rPr>
              <a:t>) and </a:t>
            </a:r>
            <a:r>
              <a:rPr lang="en-GB" sz="2400" dirty="0">
                <a:latin typeface="+mn-lt"/>
              </a:rPr>
              <a:t>INFN-FRASCATI </a:t>
            </a:r>
            <a:r>
              <a:rPr lang="en-GB" sz="2400" dirty="0" smtClean="0">
                <a:latin typeface="+mn-lt"/>
              </a:rPr>
              <a:t> (</a:t>
            </a:r>
            <a:r>
              <a:rPr lang="en-GB" sz="2400" dirty="0" err="1" smtClean="0">
                <a:latin typeface="+mn-lt"/>
              </a:rPr>
              <a:t>Elisabetta</a:t>
            </a:r>
            <a:r>
              <a:rPr lang="en-GB" sz="2400" dirty="0" smtClean="0">
                <a:latin typeface="+mn-lt"/>
              </a:rPr>
              <a:t> </a:t>
            </a:r>
            <a:r>
              <a:rPr lang="en-GB" sz="2400" dirty="0" err="1" smtClean="0">
                <a:latin typeface="+mn-lt"/>
              </a:rPr>
              <a:t>Vilucchi</a:t>
            </a:r>
            <a:r>
              <a:rPr lang="en-GB" sz="2400" dirty="0" smtClean="0">
                <a:latin typeface="+mn-lt"/>
              </a:rPr>
              <a:t>)</a:t>
            </a:r>
          </a:p>
          <a:p>
            <a:pPr>
              <a:buClrTx/>
              <a:buFont typeface="Arial" panose="020B0604020202020204" pitchFamily="34" charset="0"/>
              <a:buChar char="•"/>
            </a:pPr>
            <a:r>
              <a:rPr lang="it-IT" sz="2400" dirty="0" smtClean="0">
                <a:latin typeface="+mn-lt"/>
              </a:rPr>
              <a:t>DPM Head Node  and  DB in </a:t>
            </a:r>
            <a:r>
              <a:rPr lang="it-IT" sz="2400" dirty="0" err="1" smtClean="0">
                <a:latin typeface="+mn-lt"/>
              </a:rPr>
              <a:t>Naples</a:t>
            </a:r>
            <a:endParaRPr lang="it-IT" sz="2400" dirty="0" smtClean="0">
              <a:latin typeface="+mn-lt"/>
            </a:endParaRPr>
          </a:p>
          <a:p>
            <a:pPr>
              <a:buClrTx/>
              <a:buFont typeface="Arial" panose="020B0604020202020204" pitchFamily="34" charset="0"/>
              <a:buChar char="•"/>
            </a:pPr>
            <a:r>
              <a:rPr lang="it-IT" sz="2400" dirty="0" smtClean="0">
                <a:latin typeface="+mn-lt"/>
              </a:rPr>
              <a:t>3 Disk </a:t>
            </a:r>
            <a:r>
              <a:rPr lang="it-IT" sz="2400" dirty="0" err="1" smtClean="0">
                <a:latin typeface="+mn-lt"/>
              </a:rPr>
              <a:t>Nodes</a:t>
            </a:r>
            <a:r>
              <a:rPr lang="it-IT" sz="2400" dirty="0" smtClean="0">
                <a:latin typeface="+mn-lt"/>
              </a:rPr>
              <a:t>, </a:t>
            </a:r>
            <a:r>
              <a:rPr lang="it-IT" sz="2400" dirty="0" err="1" smtClean="0">
                <a:latin typeface="+mn-lt"/>
              </a:rPr>
              <a:t>one</a:t>
            </a:r>
            <a:r>
              <a:rPr lang="it-IT" sz="2400" dirty="0" smtClean="0">
                <a:latin typeface="+mn-lt"/>
              </a:rPr>
              <a:t> per site.</a:t>
            </a:r>
          </a:p>
          <a:p>
            <a:pPr>
              <a:buClrTx/>
              <a:buFont typeface="Arial" panose="020B0604020202020204" pitchFamily="34" charset="0"/>
              <a:buChar char="•"/>
            </a:pPr>
            <a:r>
              <a:rPr lang="it-IT" sz="2400" dirty="0" err="1" smtClean="0">
                <a:latin typeface="+mn-lt"/>
              </a:rPr>
              <a:t>One</a:t>
            </a:r>
            <a:r>
              <a:rPr lang="it-IT" sz="2400" dirty="0" smtClean="0">
                <a:latin typeface="+mn-lt"/>
              </a:rPr>
              <a:t> </a:t>
            </a:r>
            <a:r>
              <a:rPr lang="it-IT" sz="2400" dirty="0" err="1" smtClean="0">
                <a:latin typeface="+mn-lt"/>
              </a:rPr>
              <a:t>permanent</a:t>
            </a:r>
            <a:r>
              <a:rPr lang="it-IT" sz="2400" dirty="0" smtClean="0">
                <a:latin typeface="+mn-lt"/>
              </a:rPr>
              <a:t> pool, made of </a:t>
            </a:r>
            <a:r>
              <a:rPr lang="it-IT" sz="2400" dirty="0" err="1" smtClean="0">
                <a:latin typeface="+mn-lt"/>
              </a:rPr>
              <a:t>distributed</a:t>
            </a:r>
            <a:r>
              <a:rPr lang="it-IT" sz="2400" dirty="0" smtClean="0">
                <a:latin typeface="+mn-lt"/>
              </a:rPr>
              <a:t> file </a:t>
            </a:r>
            <a:r>
              <a:rPr lang="it-IT" sz="2400" dirty="0" err="1" smtClean="0">
                <a:latin typeface="+mn-lt"/>
              </a:rPr>
              <a:t>systems</a:t>
            </a:r>
            <a:endParaRPr lang="it-IT" sz="2400" dirty="0" smtClean="0">
              <a:latin typeface="+mn-lt"/>
            </a:endParaRPr>
          </a:p>
          <a:p>
            <a:pPr>
              <a:buClrTx/>
              <a:buFont typeface="Arial" panose="020B0604020202020204" pitchFamily="34" charset="0"/>
              <a:buChar char="•"/>
            </a:pPr>
            <a:r>
              <a:rPr lang="it-IT" sz="2400" dirty="0">
                <a:latin typeface="+mn-lt"/>
              </a:rPr>
              <a:t>3</a:t>
            </a:r>
            <a:r>
              <a:rPr lang="it-IT" sz="2400" dirty="0" smtClean="0">
                <a:latin typeface="+mn-lt"/>
              </a:rPr>
              <a:t> volatile pools, </a:t>
            </a:r>
            <a:r>
              <a:rPr lang="it-IT" sz="2400" dirty="0" err="1" smtClean="0">
                <a:latin typeface="+mn-lt"/>
              </a:rPr>
              <a:t>one</a:t>
            </a:r>
            <a:r>
              <a:rPr lang="it-IT" sz="2400" dirty="0" smtClean="0">
                <a:latin typeface="+mn-lt"/>
              </a:rPr>
              <a:t> cache per site</a:t>
            </a:r>
          </a:p>
          <a:p>
            <a:pPr>
              <a:buClrTx/>
              <a:buFont typeface="Arial" panose="020B0604020202020204" pitchFamily="34" charset="0"/>
              <a:buChar char="•"/>
            </a:pPr>
            <a:r>
              <a:rPr lang="it-IT" sz="2400" b="1" dirty="0" smtClean="0">
                <a:latin typeface="+mn-lt"/>
                <a:cs typeface="Garamond"/>
              </a:rPr>
              <a:t>In </a:t>
            </a:r>
            <a:r>
              <a:rPr lang="it-IT" sz="2400" b="1" dirty="0" err="1" smtClean="0">
                <a:latin typeface="+mn-lt"/>
                <a:cs typeface="Garamond"/>
              </a:rPr>
              <a:t>our</a:t>
            </a:r>
            <a:r>
              <a:rPr lang="it-IT" sz="2400" b="1" dirty="0" smtClean="0">
                <a:latin typeface="+mn-lt"/>
                <a:cs typeface="Garamond"/>
              </a:rPr>
              <a:t> </a:t>
            </a:r>
            <a:r>
              <a:rPr lang="it-IT" sz="2400" b="1" dirty="0" err="1" smtClean="0">
                <a:latin typeface="+mn-lt"/>
                <a:cs typeface="Garamond"/>
              </a:rPr>
              <a:t>setup</a:t>
            </a:r>
            <a:r>
              <a:rPr lang="it-IT" sz="2400" b="1" dirty="0" smtClean="0">
                <a:latin typeface="+mn-lt"/>
                <a:cs typeface="Garamond"/>
              </a:rPr>
              <a:t> the </a:t>
            </a:r>
            <a:r>
              <a:rPr lang="it-IT" sz="2400" b="1" dirty="0" err="1" smtClean="0">
                <a:latin typeface="+mn-lt"/>
                <a:cs typeface="Garamond"/>
              </a:rPr>
              <a:t>caches</a:t>
            </a:r>
            <a:r>
              <a:rPr lang="it-IT" sz="2400" b="1" dirty="0" smtClean="0">
                <a:latin typeface="+mn-lt"/>
                <a:cs typeface="Garamond"/>
              </a:rPr>
              <a:t> </a:t>
            </a:r>
            <a:r>
              <a:rPr lang="it-IT" sz="2400" b="1" dirty="0" err="1" smtClean="0">
                <a:latin typeface="+mn-lt"/>
                <a:cs typeface="Garamond"/>
              </a:rPr>
              <a:t>interact</a:t>
            </a:r>
            <a:r>
              <a:rPr lang="it-IT" sz="2400" b="1" dirty="0" smtClean="0">
                <a:latin typeface="+mn-lt"/>
                <a:cs typeface="Garamond"/>
              </a:rPr>
              <a:t> </a:t>
            </a:r>
            <a:r>
              <a:rPr lang="it-IT" sz="2400" b="1" dirty="0" err="1" smtClean="0">
                <a:latin typeface="+mn-lt"/>
                <a:cs typeface="Garamond"/>
              </a:rPr>
              <a:t>with</a:t>
            </a:r>
            <a:r>
              <a:rPr lang="it-IT" sz="2400" b="1" dirty="0" smtClean="0">
                <a:latin typeface="+mn-lt"/>
                <a:cs typeface="Garamond"/>
              </a:rPr>
              <a:t> </a:t>
            </a:r>
            <a:r>
              <a:rPr lang="it-IT" sz="2400" b="1" dirty="0" err="1" smtClean="0">
                <a:latin typeface="+mn-lt"/>
                <a:cs typeface="Garamond"/>
              </a:rPr>
              <a:t>Rucio</a:t>
            </a:r>
            <a:r>
              <a:rPr lang="it-IT" sz="2400" b="1" dirty="0" smtClean="0">
                <a:latin typeface="+mn-lt"/>
                <a:cs typeface="Garamond"/>
              </a:rPr>
              <a:t> Data Management </a:t>
            </a:r>
            <a:r>
              <a:rPr lang="it-IT" sz="2400" b="1" dirty="0" err="1" smtClean="0">
                <a:latin typeface="+mn-lt"/>
                <a:cs typeface="Garamond"/>
              </a:rPr>
              <a:t>to</a:t>
            </a:r>
            <a:r>
              <a:rPr lang="it-IT" sz="2400" b="1" dirty="0" smtClean="0">
                <a:latin typeface="+mn-lt"/>
                <a:cs typeface="Garamond"/>
              </a:rPr>
              <a:t> </a:t>
            </a:r>
            <a:r>
              <a:rPr lang="it-IT" sz="2400" b="1" dirty="0" err="1" smtClean="0">
                <a:latin typeface="+mn-lt"/>
                <a:cs typeface="Garamond"/>
              </a:rPr>
              <a:t>get</a:t>
            </a:r>
            <a:r>
              <a:rPr lang="it-IT" sz="2400" b="1" dirty="0" smtClean="0">
                <a:latin typeface="+mn-lt"/>
                <a:cs typeface="Garamond"/>
              </a:rPr>
              <a:t> </a:t>
            </a:r>
            <a:r>
              <a:rPr lang="it-IT" sz="2400" b="1" dirty="0" err="1" smtClean="0">
                <a:latin typeface="+mn-lt"/>
                <a:cs typeface="Garamond"/>
              </a:rPr>
              <a:t>any</a:t>
            </a:r>
            <a:r>
              <a:rPr lang="it-IT" sz="2400" b="1" dirty="0" smtClean="0">
                <a:latin typeface="+mn-lt"/>
                <a:cs typeface="Garamond"/>
              </a:rPr>
              <a:t> ATLAS file </a:t>
            </a:r>
            <a:r>
              <a:rPr lang="it-IT" sz="2400" b="1" dirty="0" err="1" smtClean="0">
                <a:latin typeface="+mn-lt"/>
                <a:cs typeface="Garamond"/>
              </a:rPr>
              <a:t>locally</a:t>
            </a:r>
            <a:r>
              <a:rPr lang="it-IT" sz="2400" b="1" dirty="0" smtClean="0">
                <a:latin typeface="+mn-lt"/>
                <a:cs typeface="Garamond"/>
              </a:rPr>
              <a:t>.</a:t>
            </a:r>
          </a:p>
          <a:p>
            <a:pPr>
              <a:buClrTx/>
              <a:buFont typeface="Arial" panose="020B0604020202020204" pitchFamily="34" charset="0"/>
              <a:buChar char="•"/>
            </a:pPr>
            <a:endParaRPr lang="it-IT" sz="2400" dirty="0" smtClean="0">
              <a:latin typeface="+mn-lt"/>
            </a:endParaRPr>
          </a:p>
          <a:p>
            <a:pPr marL="0" indent="0">
              <a:buClrTx/>
              <a:buNone/>
            </a:pPr>
            <a:endParaRPr lang="it-IT" dirty="0" smtClean="0"/>
          </a:p>
          <a:p>
            <a:pPr>
              <a:buClrTx/>
            </a:pPr>
            <a:endParaRPr lang="it-IT" dirty="0"/>
          </a:p>
        </p:txBody>
      </p:sp>
      <p:sp>
        <p:nvSpPr>
          <p:cNvPr id="5" name="Shape 146"/>
          <p:cNvSpPr txBox="1"/>
          <p:nvPr/>
        </p:nvSpPr>
        <p:spPr>
          <a:xfrm>
            <a:off x="7988251" y="1584620"/>
            <a:ext cx="3323170" cy="693894"/>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0066" y="2130320"/>
            <a:ext cx="1379539" cy="118643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8" name="Magnetic Disk 9"/>
          <p:cNvSpPr/>
          <p:nvPr/>
        </p:nvSpPr>
        <p:spPr>
          <a:xfrm>
            <a:off x="11264169" y="4100247"/>
            <a:ext cx="671940" cy="712304"/>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a:p>
            <a:pPr algn="ctr"/>
            <a:r>
              <a:rPr lang="en-US" sz="800" b="1" dirty="0" smtClean="0"/>
              <a:t> volatile</a:t>
            </a:r>
            <a:endParaRPr lang="en-US" sz="800" b="1" dirty="0"/>
          </a:p>
        </p:txBody>
      </p:sp>
      <p:sp>
        <p:nvSpPr>
          <p:cNvPr id="9" name="Magnetic Disk 9"/>
          <p:cNvSpPr/>
          <p:nvPr/>
        </p:nvSpPr>
        <p:spPr>
          <a:xfrm>
            <a:off x="7247837" y="4709086"/>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2" name="Magnetic Disk 9"/>
          <p:cNvSpPr/>
          <p:nvPr/>
        </p:nvSpPr>
        <p:spPr>
          <a:xfrm>
            <a:off x="9179439" y="5214079"/>
            <a:ext cx="668992" cy="588232"/>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13" name="Magnetic Disk 9"/>
          <p:cNvSpPr/>
          <p:nvPr/>
        </p:nvSpPr>
        <p:spPr>
          <a:xfrm>
            <a:off x="10186881" y="4091386"/>
            <a:ext cx="671940" cy="712304"/>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a:p>
            <a:pPr algn="ctr"/>
            <a:r>
              <a:rPr lang="en-US" sz="800" b="1" dirty="0" smtClean="0"/>
              <a:t> </a:t>
            </a:r>
            <a:endParaRPr lang="en-US" sz="800" b="1" dirty="0"/>
          </a:p>
        </p:txBody>
      </p:sp>
      <p:sp>
        <p:nvSpPr>
          <p:cNvPr id="14" name="Magnetic Disk 9"/>
          <p:cNvSpPr/>
          <p:nvPr/>
        </p:nvSpPr>
        <p:spPr>
          <a:xfrm>
            <a:off x="9210799" y="4312464"/>
            <a:ext cx="671940" cy="712304"/>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15" name="Magnetic Disk 9"/>
          <p:cNvSpPr/>
          <p:nvPr/>
        </p:nvSpPr>
        <p:spPr>
          <a:xfrm>
            <a:off x="8152072" y="4189260"/>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pic>
        <p:nvPicPr>
          <p:cNvPr id="16" name="Picture 17" descr="MCj04315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277" y="4523519"/>
            <a:ext cx="1058510" cy="9164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MCj04315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1436" y="3815127"/>
            <a:ext cx="1058510" cy="916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MCj04315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0182" y="4691056"/>
            <a:ext cx="1058510" cy="916406"/>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30"/>
          <p:cNvSpPr txBox="1"/>
          <p:nvPr/>
        </p:nvSpPr>
        <p:spPr>
          <a:xfrm>
            <a:off x="8451553" y="3884116"/>
            <a:ext cx="2009883"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Pool</a:t>
            </a:r>
            <a:endParaRPr lang="it-IT" dirty="0"/>
          </a:p>
        </p:txBody>
      </p:sp>
    </p:spTree>
    <p:extLst>
      <p:ext uri="{BB962C8B-B14F-4D97-AF65-F5344CB8AC3E}">
        <p14:creationId xmlns:p14="http://schemas.microsoft.com/office/powerpoint/2010/main" val="3874255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24000" y="2112579"/>
            <a:ext cx="9144000" cy="3806307"/>
          </a:xfrm>
        </p:spPr>
        <p:txBody>
          <a:bodyPr>
            <a:normAutofit fontScale="85000" lnSpcReduction="10000"/>
          </a:bodyPr>
          <a:lstStyle/>
          <a:p>
            <a:pPr algn="l">
              <a:lnSpc>
                <a:spcPct val="110000"/>
              </a:lnSpc>
              <a:buFont typeface="Arial" pitchFamily="34" charset="0"/>
              <a:buChar char="•"/>
            </a:pPr>
            <a:r>
              <a:rPr lang="it-IT" dirty="0" smtClean="0"/>
              <a:t> ATLAS Distributed Data Management </a:t>
            </a:r>
            <a:r>
              <a:rPr lang="it-IT" dirty="0" err="1" smtClean="0"/>
              <a:t>is</a:t>
            </a:r>
            <a:r>
              <a:rPr lang="it-IT" dirty="0" smtClean="0"/>
              <a:t> </a:t>
            </a:r>
            <a:r>
              <a:rPr lang="it-IT" dirty="0" err="1" smtClean="0"/>
              <a:t>based</a:t>
            </a:r>
            <a:r>
              <a:rPr lang="it-IT" dirty="0" smtClean="0"/>
              <a:t> on </a:t>
            </a:r>
            <a:r>
              <a:rPr lang="it-IT" dirty="0" err="1" smtClean="0"/>
              <a:t>Rucio</a:t>
            </a:r>
            <a:r>
              <a:rPr lang="it-IT" dirty="0" smtClean="0"/>
              <a:t>. </a:t>
            </a:r>
          </a:p>
          <a:p>
            <a:pPr algn="l">
              <a:lnSpc>
                <a:spcPct val="110000"/>
              </a:lnSpc>
              <a:buFont typeface="Arial" pitchFamily="34" charset="0"/>
              <a:buChar char="•"/>
            </a:pPr>
            <a:r>
              <a:rPr lang="it-IT" dirty="0" smtClean="0"/>
              <a:t> </a:t>
            </a:r>
            <a:r>
              <a:rPr lang="it-IT" dirty="0" err="1" smtClean="0"/>
              <a:t>It</a:t>
            </a:r>
            <a:r>
              <a:rPr lang="it-IT" dirty="0" smtClean="0"/>
              <a:t> </a:t>
            </a:r>
            <a:r>
              <a:rPr lang="it-IT" dirty="0" err="1" smtClean="0"/>
              <a:t>manages</a:t>
            </a:r>
            <a:r>
              <a:rPr lang="it-IT" dirty="0" smtClean="0"/>
              <a:t> </a:t>
            </a:r>
            <a:r>
              <a:rPr lang="it-IT" dirty="0" err="1" smtClean="0"/>
              <a:t>experiment</a:t>
            </a:r>
            <a:r>
              <a:rPr lang="it-IT" dirty="0" smtClean="0"/>
              <a:t> data in the </a:t>
            </a:r>
            <a:r>
              <a:rPr lang="it-IT" dirty="0" err="1" smtClean="0"/>
              <a:t>heterogeneus</a:t>
            </a:r>
            <a:r>
              <a:rPr lang="it-IT" dirty="0" smtClean="0"/>
              <a:t> </a:t>
            </a:r>
            <a:r>
              <a:rPr lang="it-IT" dirty="0" err="1" smtClean="0"/>
              <a:t>collection</a:t>
            </a:r>
            <a:r>
              <a:rPr lang="it-IT" dirty="0" smtClean="0"/>
              <a:t> of </a:t>
            </a:r>
            <a:r>
              <a:rPr lang="it-IT" dirty="0" err="1" smtClean="0"/>
              <a:t>storage</a:t>
            </a:r>
            <a:r>
              <a:rPr lang="it-IT" dirty="0" smtClean="0"/>
              <a:t> </a:t>
            </a:r>
            <a:r>
              <a:rPr lang="it-IT" dirty="0" err="1" smtClean="0"/>
              <a:t>systems</a:t>
            </a:r>
            <a:r>
              <a:rPr lang="it-IT" dirty="0" smtClean="0"/>
              <a:t> </a:t>
            </a:r>
            <a:r>
              <a:rPr lang="it-IT" dirty="0" err="1" smtClean="0"/>
              <a:t>distributed</a:t>
            </a:r>
            <a:r>
              <a:rPr lang="it-IT" dirty="0" smtClean="0"/>
              <a:t> over the </a:t>
            </a:r>
            <a:r>
              <a:rPr lang="it-IT" dirty="0" err="1" smtClean="0"/>
              <a:t>sites</a:t>
            </a:r>
            <a:r>
              <a:rPr lang="it-IT" dirty="0" smtClean="0"/>
              <a:t>.</a:t>
            </a:r>
          </a:p>
          <a:p>
            <a:pPr algn="l">
              <a:lnSpc>
                <a:spcPct val="110000"/>
              </a:lnSpc>
              <a:buFont typeface="Arial" pitchFamily="34" charset="0"/>
              <a:buChar char="•"/>
            </a:pPr>
            <a:r>
              <a:rPr lang="it-IT" dirty="0" smtClean="0"/>
              <a:t> </a:t>
            </a:r>
            <a:r>
              <a:rPr lang="it-IT" dirty="0" err="1" smtClean="0"/>
              <a:t>Rucio</a:t>
            </a:r>
            <a:r>
              <a:rPr lang="it-IT" dirty="0" smtClean="0"/>
              <a:t> </a:t>
            </a:r>
            <a:r>
              <a:rPr lang="it-IT" dirty="0" err="1" smtClean="0"/>
              <a:t>defines</a:t>
            </a:r>
            <a:r>
              <a:rPr lang="it-IT" dirty="0" smtClean="0"/>
              <a:t> the </a:t>
            </a:r>
            <a:r>
              <a:rPr lang="it-IT" dirty="0" err="1" smtClean="0"/>
              <a:t>Name</a:t>
            </a:r>
            <a:r>
              <a:rPr lang="it-IT" dirty="0" smtClean="0"/>
              <a:t> Space, </a:t>
            </a:r>
            <a:r>
              <a:rPr lang="it-IT" dirty="0" err="1" smtClean="0"/>
              <a:t>manages</a:t>
            </a:r>
            <a:r>
              <a:rPr lang="it-IT" dirty="0" smtClean="0"/>
              <a:t> </a:t>
            </a:r>
            <a:r>
              <a:rPr lang="it-IT" dirty="0" err="1" smtClean="0"/>
              <a:t>authentication</a:t>
            </a:r>
            <a:r>
              <a:rPr lang="it-IT" dirty="0" smtClean="0"/>
              <a:t>  and </a:t>
            </a:r>
            <a:r>
              <a:rPr lang="it-IT" dirty="0" err="1" smtClean="0"/>
              <a:t>provides</a:t>
            </a:r>
            <a:r>
              <a:rPr lang="it-IT" dirty="0" smtClean="0"/>
              <a:t> the </a:t>
            </a:r>
            <a:r>
              <a:rPr lang="it-IT" dirty="0" err="1" smtClean="0"/>
              <a:t>tools</a:t>
            </a:r>
            <a:r>
              <a:rPr lang="it-IT" dirty="0" smtClean="0"/>
              <a:t> to </a:t>
            </a:r>
            <a:r>
              <a:rPr lang="it-IT" dirty="0" err="1" smtClean="0"/>
              <a:t>catalog</a:t>
            </a:r>
            <a:r>
              <a:rPr lang="it-IT" dirty="0" smtClean="0"/>
              <a:t>, list, transfer and monitor  </a:t>
            </a:r>
            <a:r>
              <a:rPr lang="it-IT" dirty="0" err="1" smtClean="0"/>
              <a:t>distributed</a:t>
            </a:r>
            <a:r>
              <a:rPr lang="it-IT" dirty="0" smtClean="0"/>
              <a:t> data.</a:t>
            </a:r>
          </a:p>
          <a:p>
            <a:pPr algn="l">
              <a:lnSpc>
                <a:spcPct val="110000"/>
              </a:lnSpc>
              <a:buFont typeface="Arial" pitchFamily="34" charset="0"/>
              <a:buChar char="•"/>
            </a:pPr>
            <a:r>
              <a:rPr lang="it-IT" dirty="0" smtClean="0"/>
              <a:t> Data </a:t>
            </a:r>
            <a:r>
              <a:rPr lang="it-IT" dirty="0" err="1" smtClean="0"/>
              <a:t>files</a:t>
            </a:r>
            <a:r>
              <a:rPr lang="it-IT" dirty="0" smtClean="0"/>
              <a:t> are </a:t>
            </a:r>
            <a:r>
              <a:rPr lang="it-IT" dirty="0" err="1" smtClean="0"/>
              <a:t>grouped</a:t>
            </a:r>
            <a:r>
              <a:rPr lang="it-IT" dirty="0" smtClean="0"/>
              <a:t> in </a:t>
            </a:r>
            <a:r>
              <a:rPr lang="it-IT" dirty="0" err="1" smtClean="0"/>
              <a:t>datasets</a:t>
            </a:r>
            <a:r>
              <a:rPr lang="it-IT" dirty="0" smtClean="0"/>
              <a:t> , </a:t>
            </a:r>
            <a:r>
              <a:rPr lang="it-IT" dirty="0" err="1" smtClean="0"/>
              <a:t>datasets</a:t>
            </a:r>
            <a:r>
              <a:rPr lang="it-IT" dirty="0" smtClean="0"/>
              <a:t> can </a:t>
            </a:r>
            <a:r>
              <a:rPr lang="it-IT" dirty="0" err="1" smtClean="0"/>
              <a:t>be</a:t>
            </a:r>
            <a:r>
              <a:rPr lang="it-IT" dirty="0" smtClean="0"/>
              <a:t> </a:t>
            </a:r>
            <a:r>
              <a:rPr lang="it-IT" dirty="0" err="1" smtClean="0"/>
              <a:t>grouped</a:t>
            </a:r>
            <a:r>
              <a:rPr lang="it-IT" dirty="0" smtClean="0"/>
              <a:t> in </a:t>
            </a:r>
            <a:r>
              <a:rPr lang="it-IT" dirty="0" err="1" smtClean="0"/>
              <a:t>containers</a:t>
            </a:r>
            <a:r>
              <a:rPr lang="it-IT" dirty="0" smtClean="0"/>
              <a:t>  and </a:t>
            </a:r>
            <a:r>
              <a:rPr lang="it-IT" dirty="0" err="1" smtClean="0"/>
              <a:t>Rucio</a:t>
            </a:r>
            <a:r>
              <a:rPr lang="it-IT" dirty="0" smtClean="0"/>
              <a:t> </a:t>
            </a:r>
            <a:r>
              <a:rPr lang="it-IT" dirty="0" err="1" smtClean="0"/>
              <a:t>manages</a:t>
            </a:r>
            <a:r>
              <a:rPr lang="it-IT" dirty="0" smtClean="0"/>
              <a:t> </a:t>
            </a:r>
            <a:r>
              <a:rPr lang="it-IT" dirty="0" err="1" smtClean="0"/>
              <a:t>metadata</a:t>
            </a:r>
            <a:r>
              <a:rPr lang="it-IT" dirty="0" smtClean="0"/>
              <a:t> </a:t>
            </a:r>
            <a:r>
              <a:rPr lang="it-IT" dirty="0" err="1" smtClean="0"/>
              <a:t>for</a:t>
            </a:r>
            <a:r>
              <a:rPr lang="it-IT" dirty="0" smtClean="0"/>
              <a:t> </a:t>
            </a:r>
            <a:r>
              <a:rPr lang="it-IT" dirty="0" err="1" smtClean="0"/>
              <a:t>each</a:t>
            </a:r>
            <a:r>
              <a:rPr lang="it-IT" dirty="0" smtClean="0"/>
              <a:t> </a:t>
            </a:r>
            <a:r>
              <a:rPr lang="it-IT" dirty="0" err="1" smtClean="0"/>
              <a:t>entity</a:t>
            </a:r>
            <a:r>
              <a:rPr lang="it-IT" dirty="0" smtClean="0"/>
              <a:t>. </a:t>
            </a:r>
            <a:r>
              <a:rPr lang="en-US" dirty="0" smtClean="0"/>
              <a:t>Files, datasets and containers follow an identical naming scheme which is composed of two strings: the scope and name. </a:t>
            </a:r>
            <a:endParaRPr lang="it-IT" dirty="0" smtClean="0"/>
          </a:p>
          <a:p>
            <a:pPr algn="l">
              <a:lnSpc>
                <a:spcPct val="110000"/>
              </a:lnSpc>
              <a:buFont typeface="Arial" pitchFamily="34" charset="0"/>
              <a:buChar char="•"/>
            </a:pPr>
            <a:r>
              <a:rPr lang="it-IT" dirty="0" smtClean="0"/>
              <a:t> </a:t>
            </a:r>
            <a:r>
              <a:rPr lang="it-IT" dirty="0" err="1" smtClean="0"/>
              <a:t>Rucio</a:t>
            </a:r>
            <a:r>
              <a:rPr lang="it-IT" dirty="0" smtClean="0"/>
              <a:t> </a:t>
            </a:r>
            <a:r>
              <a:rPr lang="it-IT" dirty="0" err="1" smtClean="0"/>
              <a:t>handled</a:t>
            </a:r>
            <a:r>
              <a:rPr lang="it-IT" dirty="0" smtClean="0"/>
              <a:t> </a:t>
            </a:r>
            <a:r>
              <a:rPr lang="it-IT" dirty="0" err="1" smtClean="0"/>
              <a:t>only</a:t>
            </a:r>
            <a:r>
              <a:rPr lang="it-IT" dirty="0" smtClean="0"/>
              <a:t> </a:t>
            </a:r>
            <a:r>
              <a:rPr lang="it-IT" dirty="0" err="1" smtClean="0"/>
              <a:t>permanent</a:t>
            </a:r>
            <a:r>
              <a:rPr lang="it-IT" dirty="0" smtClean="0"/>
              <a:t> data so far, </a:t>
            </a:r>
            <a:r>
              <a:rPr lang="it-IT" dirty="0" err="1" smtClean="0"/>
              <a:t>there</a:t>
            </a:r>
            <a:r>
              <a:rPr lang="it-IT" dirty="0" smtClean="0"/>
              <a:t> </a:t>
            </a:r>
            <a:r>
              <a:rPr lang="it-IT" dirty="0" err="1" smtClean="0"/>
              <a:t>is</a:t>
            </a:r>
            <a:r>
              <a:rPr lang="it-IT" dirty="0" smtClean="0"/>
              <a:t> an </a:t>
            </a:r>
            <a:r>
              <a:rPr lang="it-IT" dirty="0" err="1" smtClean="0"/>
              <a:t>ongoing</a:t>
            </a:r>
            <a:r>
              <a:rPr lang="it-IT" dirty="0" smtClean="0"/>
              <a:t> </a:t>
            </a:r>
            <a:r>
              <a:rPr lang="it-IT" dirty="0" err="1" smtClean="0"/>
              <a:t>discussion</a:t>
            </a:r>
            <a:r>
              <a:rPr lang="it-IT" dirty="0" smtClean="0"/>
              <a:t> in ATLAS </a:t>
            </a:r>
            <a:r>
              <a:rPr lang="it-IT" dirty="0" err="1" smtClean="0"/>
              <a:t>about</a:t>
            </a:r>
            <a:r>
              <a:rPr lang="it-IT" dirty="0" smtClean="0"/>
              <a:t> </a:t>
            </a:r>
            <a:r>
              <a:rPr lang="it-IT" dirty="0" err="1" smtClean="0"/>
              <a:t>managing</a:t>
            </a:r>
            <a:r>
              <a:rPr lang="it-IT" dirty="0" smtClean="0"/>
              <a:t> </a:t>
            </a:r>
            <a:r>
              <a:rPr lang="it-IT" dirty="0" err="1" smtClean="0"/>
              <a:t>storage</a:t>
            </a:r>
            <a:r>
              <a:rPr lang="it-IT" dirty="0" smtClean="0"/>
              <a:t> </a:t>
            </a:r>
            <a:r>
              <a:rPr lang="it-IT" dirty="0" err="1" smtClean="0"/>
              <a:t>caches</a:t>
            </a:r>
            <a:r>
              <a:rPr lang="it-IT" dirty="0" smtClean="0"/>
              <a:t> in </a:t>
            </a:r>
            <a:r>
              <a:rPr lang="it-IT" dirty="0" err="1" smtClean="0"/>
              <a:t>Rucio</a:t>
            </a:r>
            <a:r>
              <a:rPr lang="it-IT" dirty="0" smtClean="0"/>
              <a:t> </a:t>
            </a:r>
            <a:r>
              <a:rPr lang="it-IT" dirty="0" err="1" smtClean="0"/>
              <a:t>environment</a:t>
            </a:r>
            <a:r>
              <a:rPr lang="it-IT" dirty="0"/>
              <a:t>.</a:t>
            </a:r>
            <a:endParaRPr lang="it-IT" dirty="0" smtClean="0"/>
          </a:p>
          <a:p>
            <a:pPr algn="just"/>
            <a:endParaRPr lang="en-GB"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9834" y="361186"/>
            <a:ext cx="5724918" cy="985700"/>
          </a:xfrm>
          <a:prstGeom prst="rect">
            <a:avLst/>
          </a:prstGeom>
          <a:solidFill>
            <a:schemeClr val="accent1"/>
          </a:solidFill>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96044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4179068" y="700856"/>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8" name="Grafik 18" descr="C:\Users\TKennedy\AppData\Local\Microsoft\Windows\Temporary Internet Files\Content.IE5\YD93CM7Z\MC900433942[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15" name="Magnetic Disk 9"/>
          <p:cNvSpPr/>
          <p:nvPr/>
        </p:nvSpPr>
        <p:spPr>
          <a:xfrm>
            <a:off x="5396946" y="1016574"/>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16" name="Magnetic Disk 9"/>
          <p:cNvSpPr/>
          <p:nvPr/>
        </p:nvSpPr>
        <p:spPr>
          <a:xfrm>
            <a:off x="4336038" y="1016575"/>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7" name="CasellaDiTesto 16"/>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smtClean="0"/>
              <a:t>Overview</a:t>
            </a:r>
            <a:endParaRPr lang="en-US" sz="2400" b="1" dirty="0"/>
          </a:p>
        </p:txBody>
      </p:sp>
      <p:sp>
        <p:nvSpPr>
          <p:cNvPr id="18" name="CasellaDiTesto 30"/>
          <p:cNvSpPr txBox="1"/>
          <p:nvPr/>
        </p:nvSpPr>
        <p:spPr>
          <a:xfrm>
            <a:off x="4289271" y="5997467"/>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dirty="0" err="1" smtClean="0"/>
              <a:t>Users</a:t>
            </a:r>
            <a:endParaRPr lang="it-IT" dirty="0"/>
          </a:p>
        </p:txBody>
      </p:sp>
      <p:sp>
        <p:nvSpPr>
          <p:cNvPr id="25"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26" name="Connettore 2 25"/>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46290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8" name="Grafik 18" descr="C:\Users\TKennedy\AppData\Local\Microsoft\Windows\Temporary Internet Files\Content.IE5\YD93CM7Z\MC900433942[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15"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16"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sp>
        <p:nvSpPr>
          <p:cNvPr id="25" name="Rettangolo 24"/>
          <p:cNvSpPr/>
          <p:nvPr/>
        </p:nvSpPr>
        <p:spPr>
          <a:xfrm rot="2830166">
            <a:off x="5196084" y="5258657"/>
            <a:ext cx="2616569" cy="292388"/>
          </a:xfrm>
          <a:prstGeom prst="rect">
            <a:avLst/>
          </a:prstGeom>
        </p:spPr>
        <p:txBody>
          <a:bodyPr wrap="square">
            <a:spAutoFit/>
          </a:bodyPr>
          <a:lstStyle/>
          <a:p>
            <a:r>
              <a:rPr lang="it-IT" sz="1300" b="1" dirty="0"/>
              <a:t>/</a:t>
            </a:r>
            <a:r>
              <a:rPr lang="it-IT" sz="1300" b="1" dirty="0" err="1" smtClean="0"/>
              <a:t>dpm</a:t>
            </a:r>
            <a:r>
              <a:rPr lang="it-IT" sz="1300" b="1" dirty="0" smtClean="0"/>
              <a:t>/</a:t>
            </a:r>
            <a:r>
              <a:rPr lang="it-IT" sz="1300" b="1" dirty="0" smtClean="0">
                <a:solidFill>
                  <a:srgbClr val="FF0000"/>
                </a:solidFill>
              </a:rPr>
              <a:t>fed-t2</a:t>
            </a:r>
            <a:r>
              <a:rPr lang="it-IT" sz="1300" b="1" dirty="0" smtClean="0"/>
              <a:t>.infn.it/home/</a:t>
            </a:r>
            <a:r>
              <a:rPr lang="it-IT" sz="1300" b="1" dirty="0" err="1" smtClean="0"/>
              <a:t>atlas</a:t>
            </a:r>
            <a:r>
              <a:rPr lang="it-IT" sz="1300" b="1" dirty="0" smtClean="0"/>
              <a:t>/…</a:t>
            </a:r>
            <a:endParaRPr lang="it-IT" sz="1300" b="1" dirty="0"/>
          </a:p>
        </p:txBody>
      </p:sp>
      <p:cxnSp>
        <p:nvCxnSpPr>
          <p:cNvPr id="30" name="Connettore 2 29"/>
          <p:cNvCxnSpPr>
            <a:stCxn id="8" idx="1"/>
          </p:cNvCxnSpPr>
          <p:nvPr/>
        </p:nvCxnSpPr>
        <p:spPr>
          <a:xfrm flipH="1" flipV="1">
            <a:off x="5979873" y="4518233"/>
            <a:ext cx="1105944" cy="1193452"/>
          </a:xfrm>
          <a:prstGeom prst="straightConnector1">
            <a:avLst/>
          </a:prstGeom>
          <a:ln w="38100">
            <a:solidFill>
              <a:srgbClr val="FF0000"/>
            </a:solidFill>
            <a:prstDash val="solid"/>
            <a:tailEnd type="triangle"/>
          </a:ln>
        </p:spPr>
        <p:style>
          <a:lnRef idx="2">
            <a:schemeClr val="accent2"/>
          </a:lnRef>
          <a:fillRef idx="0">
            <a:schemeClr val="accent2"/>
          </a:fillRef>
          <a:effectRef idx="1">
            <a:schemeClr val="accent2"/>
          </a:effectRef>
          <a:fontRef idx="minor">
            <a:schemeClr val="tx1"/>
          </a:fontRef>
        </p:style>
      </p:cxn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9" name="CasellaDiTesto 18"/>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smtClean="0"/>
              <a:t>Multisite </a:t>
            </a:r>
            <a:r>
              <a:rPr lang="en-US" sz="2400" b="1" dirty="0" smtClean="0"/>
              <a:t>DPM</a:t>
            </a:r>
            <a:endParaRPr lang="en-US" sz="2400" b="1" dirty="0"/>
          </a:p>
        </p:txBody>
      </p:sp>
      <p:sp>
        <p:nvSpPr>
          <p:cNvPr id="24" name="CasellaDiTesto 23"/>
          <p:cNvSpPr txBox="1"/>
          <p:nvPr/>
        </p:nvSpPr>
        <p:spPr>
          <a:xfrm>
            <a:off x="7906772" y="5063309"/>
            <a:ext cx="2905390" cy="1400383"/>
          </a:xfrm>
          <a:prstGeom prst="rect">
            <a:avLst/>
          </a:prstGeom>
          <a:solidFill>
            <a:schemeClr val="bg1">
              <a:alpha val="51000"/>
            </a:schemeClr>
          </a:solidFill>
          <a:ln>
            <a:solidFill>
              <a:schemeClr val="tx1"/>
            </a:solidFill>
          </a:ln>
        </p:spPr>
        <p:txBody>
          <a:bodyPr wrap="square" rtlCol="0">
            <a:spAutoFit/>
          </a:bodyPr>
          <a:lstStyle/>
          <a:p>
            <a:pPr algn="just"/>
            <a:r>
              <a:rPr lang="en-GB" sz="1700" dirty="0" smtClean="0"/>
              <a:t>An user can access to the permanent distributed pool via a single common end point specifying </a:t>
            </a:r>
            <a:r>
              <a:rPr lang="en-US" sz="1700" dirty="0" smtClean="0"/>
              <a:t>“</a:t>
            </a:r>
            <a:r>
              <a:rPr lang="en-US" sz="1700" dirty="0" smtClean="0">
                <a:solidFill>
                  <a:srgbClr val="FF0000"/>
                </a:solidFill>
              </a:rPr>
              <a:t>fed-t2</a:t>
            </a:r>
            <a:r>
              <a:rPr lang="en-US" sz="1700" dirty="0" smtClean="0"/>
              <a:t>.infn.it” </a:t>
            </a:r>
            <a:r>
              <a:rPr lang="en-GB" sz="1600" dirty="0" smtClean="0"/>
              <a:t>in the LFN path</a:t>
            </a:r>
            <a:r>
              <a:rPr lang="en-US" sz="1600" dirty="0" smtClean="0"/>
              <a:t>. </a:t>
            </a:r>
            <a:endParaRPr lang="en-US" sz="1600" dirty="0"/>
          </a:p>
        </p:txBody>
      </p:sp>
      <p:sp>
        <p:nvSpPr>
          <p:cNvPr id="26"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28" name="Connettore 2 27"/>
          <p:cNvCxnSpPr/>
          <p:nvPr/>
        </p:nvCxnSpPr>
        <p:spPr>
          <a:xfrm flipH="1">
            <a:off x="4336039" y="5878286"/>
            <a:ext cx="2238932" cy="2254"/>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76162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1848"/>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8" name="Grafik 18" descr="C:\Users\TKennedy\AppData\Local\Microsoft\Windows\Temporary Internet Files\Content.IE5\YD93CM7Z\MC900433942[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sp>
        <p:nvSpPr>
          <p:cNvPr id="25" name="Rettangolo 24"/>
          <p:cNvSpPr/>
          <p:nvPr/>
        </p:nvSpPr>
        <p:spPr>
          <a:xfrm rot="4315199">
            <a:off x="5520380" y="3515550"/>
            <a:ext cx="2593946" cy="292388"/>
          </a:xfrm>
          <a:prstGeom prst="rect">
            <a:avLst/>
          </a:prstGeom>
        </p:spPr>
        <p:txBody>
          <a:bodyPr wrap="square">
            <a:spAutoFit/>
          </a:bodyPr>
          <a:lstStyle/>
          <a:p>
            <a:r>
              <a:rPr lang="it-IT" sz="1300" b="1" dirty="0"/>
              <a:t>/</a:t>
            </a:r>
            <a:r>
              <a:rPr lang="it-IT" sz="1300" b="1" dirty="0" err="1" smtClean="0"/>
              <a:t>dpm</a:t>
            </a:r>
            <a:r>
              <a:rPr lang="it-IT" sz="1300" b="1" dirty="0" smtClean="0"/>
              <a:t>/</a:t>
            </a:r>
            <a:r>
              <a:rPr lang="it-IT" sz="1300" b="1" dirty="0" smtClean="0">
                <a:solidFill>
                  <a:srgbClr val="FF0000"/>
                </a:solidFill>
              </a:rPr>
              <a:t>fed-t2</a:t>
            </a:r>
            <a:r>
              <a:rPr lang="it-IT" sz="1300" b="1" dirty="0" smtClean="0"/>
              <a:t>.infn.it/home/</a:t>
            </a:r>
            <a:r>
              <a:rPr lang="it-IT" sz="1300" b="1" dirty="0" err="1" smtClean="0"/>
              <a:t>atlas</a:t>
            </a:r>
            <a:r>
              <a:rPr lang="it-IT" sz="1300" b="1" dirty="0" smtClean="0"/>
              <a:t>/…</a:t>
            </a:r>
            <a:endParaRPr lang="it-IT" sz="1300" b="1" dirty="0"/>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26" name="Freccia a destra 25"/>
          <p:cNvSpPr/>
          <p:nvPr/>
        </p:nvSpPr>
        <p:spPr>
          <a:xfrm rot="15107927" flipH="1" flipV="1">
            <a:off x="5402846" y="3338549"/>
            <a:ext cx="3469063" cy="733663"/>
          </a:xfrm>
          <a:prstGeom prst="rightArrow">
            <a:avLst/>
          </a:prstGeom>
          <a:solidFill>
            <a:schemeClr val="accent1"/>
          </a:solidFill>
          <a:ln>
            <a:solidFill>
              <a:schemeClr val="tx1"/>
            </a:solidFill>
          </a:ln>
        </p:spPr>
        <p:txBody>
          <a:bodyPr wrap="square" rtlCol="0">
            <a:spAutoFit/>
          </a:bodyPr>
          <a:lstStyle/>
          <a:p>
            <a:pPr algn="ctr"/>
            <a:endParaRPr lang="en-US" dirty="0">
              <a:solidFill>
                <a:schemeClr val="tx1"/>
              </a:solidFill>
            </a:endParaRPr>
          </a:p>
        </p:txBody>
      </p:sp>
      <p:sp>
        <p:nvSpPr>
          <p:cNvPr id="27" name="Freccia a destra 26"/>
          <p:cNvSpPr/>
          <p:nvPr/>
        </p:nvSpPr>
        <p:spPr>
          <a:xfrm rot="4319879" flipH="1" flipV="1">
            <a:off x="5309066" y="3002901"/>
            <a:ext cx="3436837" cy="733663"/>
          </a:xfrm>
          <a:prstGeom prst="rightArrow">
            <a:avLst/>
          </a:prstGeom>
          <a:solidFill>
            <a:schemeClr val="accent1"/>
          </a:solidFill>
          <a:ln>
            <a:solidFill>
              <a:schemeClr val="tx1"/>
            </a:solidFill>
          </a:ln>
        </p:spPr>
        <p:txBody>
          <a:bodyPr wrap="square" rtlCol="0">
            <a:spAutoFit/>
          </a:bodyPr>
          <a:lstStyle/>
          <a:p>
            <a:pPr algn="ctr"/>
            <a:endParaRPr lang="en-US" dirty="0">
              <a:solidFill>
                <a:schemeClr val="tx1"/>
              </a:solidFill>
            </a:endParaRPr>
          </a:p>
        </p:txBody>
      </p:sp>
      <p:sp>
        <p:nvSpPr>
          <p:cNvPr id="28" name="Ovale 27"/>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9"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sp>
        <p:nvSpPr>
          <p:cNvPr id="30"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31"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32" name="CasellaDiTesto 31"/>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smtClean="0"/>
              <a:t>Multisite DPM</a:t>
            </a:r>
            <a:endParaRPr lang="en-US" sz="2400" b="1" dirty="0"/>
          </a:p>
        </p:txBody>
      </p:sp>
      <p:sp>
        <p:nvSpPr>
          <p:cNvPr id="33" name="CasellaDiTesto 32"/>
          <p:cNvSpPr txBox="1"/>
          <p:nvPr/>
        </p:nvSpPr>
        <p:spPr>
          <a:xfrm>
            <a:off x="8125257" y="5059482"/>
            <a:ext cx="2620971" cy="1323439"/>
          </a:xfrm>
          <a:prstGeom prst="rect">
            <a:avLst/>
          </a:prstGeom>
          <a:solidFill>
            <a:schemeClr val="bg1"/>
          </a:solidFill>
          <a:ln>
            <a:solidFill>
              <a:schemeClr val="tx1"/>
            </a:solidFill>
          </a:ln>
        </p:spPr>
        <p:txBody>
          <a:bodyPr wrap="square" rtlCol="0">
            <a:spAutoFit/>
          </a:bodyPr>
          <a:lstStyle/>
          <a:p>
            <a:pPr algn="just"/>
            <a:r>
              <a:rPr lang="en-US" sz="1600" dirty="0" smtClean="0"/>
              <a:t>The DPM </a:t>
            </a:r>
            <a:r>
              <a:rPr lang="en-US" sz="1600" dirty="0"/>
              <a:t>head </a:t>
            </a:r>
            <a:r>
              <a:rPr lang="en-US" sz="1600" dirty="0" smtClean="0"/>
              <a:t>node manage the request, updating the common namespace and  redirecting the user client to the proper disk endpoint.  </a:t>
            </a:r>
            <a:endParaRPr lang="en-US" sz="1600" dirty="0"/>
          </a:p>
        </p:txBody>
      </p:sp>
      <p:cxnSp>
        <p:nvCxnSpPr>
          <p:cNvPr id="34" name="Connettore 2 33"/>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45467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8"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sp>
        <p:nvSpPr>
          <p:cNvPr id="25" name="Rettangolo 24"/>
          <p:cNvSpPr/>
          <p:nvPr/>
        </p:nvSpPr>
        <p:spPr>
          <a:xfrm rot="19177842">
            <a:off x="3812067" y="4813260"/>
            <a:ext cx="2814267" cy="492443"/>
          </a:xfrm>
          <a:prstGeom prst="rect">
            <a:avLst/>
          </a:prstGeom>
        </p:spPr>
        <p:txBody>
          <a:bodyPr wrap="square">
            <a:spAutoFit/>
          </a:bodyPr>
          <a:lstStyle/>
          <a:p>
            <a:r>
              <a:rPr lang="it-IT" sz="1300" b="1" dirty="0"/>
              <a:t>/</a:t>
            </a:r>
            <a:r>
              <a:rPr lang="it-IT" sz="1300" b="1" dirty="0" err="1" smtClean="0"/>
              <a:t>dpm</a:t>
            </a:r>
            <a:r>
              <a:rPr lang="it-IT" sz="1300" b="1" dirty="0" smtClean="0"/>
              <a:t>/</a:t>
            </a:r>
            <a:r>
              <a:rPr lang="it-IT" sz="1300" b="1" dirty="0" smtClean="0">
                <a:solidFill>
                  <a:srgbClr val="FF0000"/>
                </a:solidFill>
              </a:rPr>
              <a:t>roma1</a:t>
            </a:r>
            <a:r>
              <a:rPr lang="it-IT" sz="1300" b="1" dirty="0" smtClean="0"/>
              <a:t>.infn.it/home/</a:t>
            </a:r>
            <a:r>
              <a:rPr lang="it-IT" sz="1300" b="1" dirty="0" err="1" smtClean="0"/>
              <a:t>atlas</a:t>
            </a:r>
            <a:r>
              <a:rPr lang="it-IT" sz="1300" b="1" dirty="0" smtClean="0"/>
              <a:t>/</a:t>
            </a:r>
          </a:p>
          <a:p>
            <a:r>
              <a:rPr lang="it-IT" sz="1300" b="1" dirty="0"/>
              <a:t>mc15_13TeV/DAOD_EXOT5.10.root</a:t>
            </a:r>
          </a:p>
        </p:txBody>
      </p:sp>
      <p:cxnSp>
        <p:nvCxnSpPr>
          <p:cNvPr id="30" name="Connettore 2 29"/>
          <p:cNvCxnSpPr/>
          <p:nvPr/>
        </p:nvCxnSpPr>
        <p:spPr>
          <a:xfrm flipV="1">
            <a:off x="4110754" y="4330956"/>
            <a:ext cx="1424198" cy="1139947"/>
          </a:xfrm>
          <a:prstGeom prst="straightConnector1">
            <a:avLst/>
          </a:prstGeom>
          <a:ln w="38100" cmpd="sng">
            <a:solidFill>
              <a:srgbClr val="FF0000"/>
            </a:solidFill>
            <a:prstDash val="solid"/>
            <a:tailEnd type="triangle"/>
          </a:ln>
        </p:spPr>
        <p:style>
          <a:lnRef idx="2">
            <a:schemeClr val="accent2"/>
          </a:lnRef>
          <a:fillRef idx="0">
            <a:schemeClr val="accent2"/>
          </a:fillRef>
          <a:effectRef idx="1">
            <a:schemeClr val="accent2"/>
          </a:effectRef>
          <a:fontRef idx="minor">
            <a:schemeClr val="tx1"/>
          </a:fontRef>
        </p:style>
      </p:cxnSp>
      <p:sp>
        <p:nvSpPr>
          <p:cNvPr id="24" name="Ovale 23"/>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6"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sp>
        <p:nvSpPr>
          <p:cNvPr id="27"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8"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9" name="CasellaDiTesto 28"/>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smtClean="0"/>
              <a:t>Cold cache</a:t>
            </a:r>
            <a:endParaRPr lang="en-US" sz="2400" b="1" dirty="0"/>
          </a:p>
        </p:txBody>
      </p:sp>
      <p:sp>
        <p:nvSpPr>
          <p:cNvPr id="31" name="CasellaDiTesto 30"/>
          <p:cNvSpPr txBox="1"/>
          <p:nvPr/>
        </p:nvSpPr>
        <p:spPr>
          <a:xfrm>
            <a:off x="8009874" y="4934397"/>
            <a:ext cx="2703845" cy="1661993"/>
          </a:xfrm>
          <a:prstGeom prst="rect">
            <a:avLst/>
          </a:prstGeom>
          <a:solidFill>
            <a:schemeClr val="bg1">
              <a:alpha val="57000"/>
            </a:schemeClr>
          </a:solidFill>
          <a:ln>
            <a:solidFill>
              <a:schemeClr val="tx1"/>
            </a:solidFill>
          </a:ln>
        </p:spPr>
        <p:txBody>
          <a:bodyPr wrap="square" rtlCol="0">
            <a:spAutoFit/>
          </a:bodyPr>
          <a:lstStyle/>
          <a:p>
            <a:pPr algn="just"/>
            <a:r>
              <a:rPr lang="en-GB" sz="1700" dirty="0"/>
              <a:t>An user can </a:t>
            </a:r>
            <a:r>
              <a:rPr lang="en-GB" sz="1700" dirty="0" smtClean="0"/>
              <a:t>access to a particular local cache via  the </a:t>
            </a:r>
            <a:r>
              <a:rPr lang="en-GB" sz="1700" dirty="0"/>
              <a:t>common end point specifying in the </a:t>
            </a:r>
            <a:r>
              <a:rPr lang="en-GB" sz="1700" dirty="0" smtClean="0"/>
              <a:t>LNF the domain of the specific site i.e. </a:t>
            </a:r>
            <a:r>
              <a:rPr lang="en-US" sz="1700" dirty="0" smtClean="0"/>
              <a:t>“</a:t>
            </a:r>
            <a:r>
              <a:rPr lang="en-US" sz="1700" dirty="0" smtClean="0">
                <a:solidFill>
                  <a:srgbClr val="FF0000"/>
                </a:solidFill>
              </a:rPr>
              <a:t>roma1</a:t>
            </a:r>
            <a:r>
              <a:rPr lang="en-US" sz="1700" dirty="0" smtClean="0"/>
              <a:t>.infn.it</a:t>
            </a:r>
            <a:r>
              <a:rPr lang="en-US" sz="1700" dirty="0"/>
              <a:t>”</a:t>
            </a:r>
            <a:r>
              <a:rPr lang="en-US" sz="1600" dirty="0"/>
              <a:t>. </a:t>
            </a:r>
          </a:p>
        </p:txBody>
      </p:sp>
      <p:cxnSp>
        <p:nvCxnSpPr>
          <p:cNvPr id="32" name="Connettore 2 31"/>
          <p:cNvCxnSpPr/>
          <p:nvPr/>
        </p:nvCxnSpPr>
        <p:spPr>
          <a:xfrm flipH="1" flipV="1">
            <a:off x="4711337" y="5878286"/>
            <a:ext cx="2246703" cy="8535"/>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11266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8"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cxnSp>
        <p:nvCxnSpPr>
          <p:cNvPr id="19" name="Connettore 2 18"/>
          <p:cNvCxnSpPr/>
          <p:nvPr/>
        </p:nvCxnSpPr>
        <p:spPr>
          <a:xfrm flipH="1">
            <a:off x="2271394" y="3316815"/>
            <a:ext cx="2717046" cy="25081"/>
          </a:xfrm>
          <a:prstGeom prst="straightConnector1">
            <a:avLst/>
          </a:prstGeom>
          <a:ln w="38100">
            <a:solidFill>
              <a:srgbClr val="FF0000"/>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4" name="Shape 146"/>
          <p:cNvSpPr txBox="1"/>
          <p:nvPr/>
        </p:nvSpPr>
        <p:spPr>
          <a:xfrm>
            <a:off x="2092722" y="2938488"/>
            <a:ext cx="3074391" cy="40423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File already present </a:t>
            </a:r>
            <a:r>
              <a:rPr lang="en-US" dirty="0"/>
              <a:t>?</a:t>
            </a:r>
            <a:endParaRPr lang="en-US" dirty="0">
              <a:solidFill>
                <a:schemeClr val="tx1"/>
              </a:solidFill>
            </a:endParaRPr>
          </a:p>
        </p:txBody>
      </p:sp>
      <p:sp>
        <p:nvSpPr>
          <p:cNvPr id="17" name="Rettangolo 16"/>
          <p:cNvSpPr/>
          <p:nvPr/>
        </p:nvSpPr>
        <p:spPr>
          <a:xfrm>
            <a:off x="2370000" y="3329355"/>
            <a:ext cx="2626232" cy="292388"/>
          </a:xfrm>
          <a:prstGeom prst="rect">
            <a:avLst/>
          </a:prstGeom>
        </p:spPr>
        <p:txBody>
          <a:bodyPr wrap="none">
            <a:spAutoFit/>
          </a:bodyPr>
          <a:lstStyle/>
          <a:p>
            <a:r>
              <a:rPr lang="it-IT" sz="1300" dirty="0"/>
              <a:t>mc15_13TeV/DAOD_EXOT5.10.root</a:t>
            </a:r>
          </a:p>
        </p:txBody>
      </p:sp>
      <p:sp>
        <p:nvSpPr>
          <p:cNvPr id="25" name="Ovale 24"/>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7"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8"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9" name="CasellaDiTesto 28"/>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a:t>Cold </a:t>
            </a:r>
            <a:r>
              <a:rPr lang="en-US" sz="2400" b="1" dirty="0" smtClean="0"/>
              <a:t>cache</a:t>
            </a:r>
            <a:endParaRPr lang="en-US" sz="2400" b="1" dirty="0"/>
          </a:p>
        </p:txBody>
      </p:sp>
      <p:sp>
        <p:nvSpPr>
          <p:cNvPr id="30" name="CasellaDiTesto 29"/>
          <p:cNvSpPr txBox="1"/>
          <p:nvPr/>
        </p:nvSpPr>
        <p:spPr>
          <a:xfrm>
            <a:off x="8125258" y="5059482"/>
            <a:ext cx="2434848" cy="1400383"/>
          </a:xfrm>
          <a:prstGeom prst="rect">
            <a:avLst/>
          </a:prstGeom>
          <a:solidFill>
            <a:schemeClr val="bg1">
              <a:alpha val="59000"/>
            </a:schemeClr>
          </a:solidFill>
          <a:ln>
            <a:solidFill>
              <a:schemeClr val="tx1"/>
            </a:solidFill>
          </a:ln>
        </p:spPr>
        <p:txBody>
          <a:bodyPr wrap="square" rtlCol="0">
            <a:spAutoFit/>
          </a:bodyPr>
          <a:lstStyle/>
          <a:p>
            <a:pPr algn="just"/>
            <a:r>
              <a:rPr lang="en-GB" sz="1700" dirty="0" smtClean="0"/>
              <a:t>After a request to the volatile pool the DPM head checks whether or not the file is already present in the pool.</a:t>
            </a:r>
            <a:endParaRPr lang="en-GB" sz="1600" dirty="0"/>
          </a:p>
        </p:txBody>
      </p:sp>
      <p:sp>
        <p:nvSpPr>
          <p:cNvPr id="31"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32" name="Connettore 2 31"/>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4592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8"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6961"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cxnSp>
        <p:nvCxnSpPr>
          <p:cNvPr id="19" name="Connettore 2 18"/>
          <p:cNvCxnSpPr/>
          <p:nvPr/>
        </p:nvCxnSpPr>
        <p:spPr>
          <a:xfrm flipH="1">
            <a:off x="6413877" y="3268732"/>
            <a:ext cx="2928531" cy="25081"/>
          </a:xfrm>
          <a:prstGeom prst="straightConnector1">
            <a:avLst/>
          </a:prstGeom>
          <a:ln w="38100">
            <a:solidFill>
              <a:srgbClr val="FF0000"/>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5" name="Shape 146"/>
          <p:cNvSpPr txBox="1"/>
          <p:nvPr/>
        </p:nvSpPr>
        <p:spPr>
          <a:xfrm>
            <a:off x="6340946" y="2912579"/>
            <a:ext cx="3074391" cy="40423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File exists </a:t>
            </a:r>
            <a:r>
              <a:rPr lang="en-US" dirty="0"/>
              <a:t>?</a:t>
            </a:r>
            <a:endParaRPr lang="en-US" dirty="0">
              <a:solidFill>
                <a:schemeClr val="tx1"/>
              </a:solidFill>
            </a:endParaRPr>
          </a:p>
        </p:txBody>
      </p:sp>
      <p:sp>
        <p:nvSpPr>
          <p:cNvPr id="11" name="Rettangolo 10"/>
          <p:cNvSpPr/>
          <p:nvPr/>
        </p:nvSpPr>
        <p:spPr>
          <a:xfrm>
            <a:off x="6585908" y="3285740"/>
            <a:ext cx="2584466" cy="292388"/>
          </a:xfrm>
          <a:prstGeom prst="rect">
            <a:avLst/>
          </a:prstGeom>
        </p:spPr>
        <p:txBody>
          <a:bodyPr wrap="square">
            <a:spAutoFit/>
          </a:bodyPr>
          <a:lstStyle/>
          <a:p>
            <a:r>
              <a:rPr lang="it-IT" sz="1300" dirty="0" smtClean="0"/>
              <a:t>mc15_13TeV:DAOD_EXOT5.10.root</a:t>
            </a:r>
            <a:endParaRPr lang="it-IT" sz="1300" dirty="0"/>
          </a:p>
        </p:txBody>
      </p:sp>
      <p:sp>
        <p:nvSpPr>
          <p:cNvPr id="24" name="Ovale 23"/>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7"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8"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9" name="CasellaDiTesto 28"/>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smtClean="0"/>
              <a:t>Cold cache </a:t>
            </a:r>
            <a:endParaRPr lang="en-US" sz="2400" b="1" dirty="0"/>
          </a:p>
        </p:txBody>
      </p:sp>
      <p:sp>
        <p:nvSpPr>
          <p:cNvPr id="30" name="CasellaDiTesto 29"/>
          <p:cNvSpPr txBox="1"/>
          <p:nvPr/>
        </p:nvSpPr>
        <p:spPr>
          <a:xfrm>
            <a:off x="7920680" y="4857735"/>
            <a:ext cx="2965623" cy="1815882"/>
          </a:xfrm>
          <a:prstGeom prst="rect">
            <a:avLst/>
          </a:prstGeom>
          <a:solidFill>
            <a:schemeClr val="bg1">
              <a:alpha val="71000"/>
            </a:schemeClr>
          </a:solidFill>
          <a:ln>
            <a:solidFill>
              <a:schemeClr val="tx1"/>
            </a:solidFill>
          </a:ln>
        </p:spPr>
        <p:txBody>
          <a:bodyPr wrap="square" rtlCol="0">
            <a:spAutoFit/>
          </a:bodyPr>
          <a:lstStyle/>
          <a:p>
            <a:pPr algn="just"/>
            <a:r>
              <a:rPr lang="en-GB" sz="1600" dirty="0" smtClean="0"/>
              <a:t>In case the file is not there (cold cache) a custom script in the head is triggered, that checks the existence of the file in RUCIO catalogue. The RUCIO scope is extracted from the user provided path. </a:t>
            </a:r>
            <a:endParaRPr lang="en-GB" sz="1400" dirty="0"/>
          </a:p>
        </p:txBody>
      </p:sp>
      <p:sp>
        <p:nvSpPr>
          <p:cNvPr id="31"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32" name="Connettore 2 31"/>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8146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88" y="-156556"/>
            <a:ext cx="10515600" cy="1325563"/>
          </a:xfrm>
        </p:spPr>
        <p:txBody>
          <a:bodyPr vert="horz" lIns="91440" tIns="45720" rIns="91440" bIns="45720" rtlCol="0" anchor="ctr">
            <a:normAutofit/>
          </a:bodyPr>
          <a:lstStyle/>
          <a:p>
            <a:r>
              <a:rPr lang="en-US" b="1" dirty="0" smtClean="0">
                <a:solidFill>
                  <a:srgbClr val="0070C0"/>
                </a:solidFill>
              </a:rPr>
              <a:t>Dynamic Federation with Dynafed</a:t>
            </a:r>
            <a:endParaRPr lang="en-US" b="1" dirty="0">
              <a:solidFill>
                <a:srgbClr val="0070C0"/>
              </a:solidFill>
            </a:endParaRPr>
          </a:p>
        </p:txBody>
      </p:sp>
      <p:sp>
        <p:nvSpPr>
          <p:cNvPr id="3" name="Text Placeholder 2"/>
          <p:cNvSpPr>
            <a:spLocks noGrp="1"/>
          </p:cNvSpPr>
          <p:nvPr>
            <p:ph type="body" idx="1"/>
          </p:nvPr>
        </p:nvSpPr>
        <p:spPr>
          <a:xfrm>
            <a:off x="497541" y="1354978"/>
            <a:ext cx="11120718" cy="4351338"/>
          </a:xfrm>
        </p:spPr>
        <p:txBody>
          <a:bodyPr>
            <a:normAutofit/>
          </a:bodyPr>
          <a:lstStyle/>
          <a:p>
            <a:pPr marL="0" indent="0">
              <a:buNone/>
              <a:defRPr sz="1800">
                <a:solidFill>
                  <a:srgbClr val="000000"/>
                </a:solidFill>
                <a:uFillTx/>
              </a:defRPr>
            </a:pPr>
            <a:r>
              <a:rPr lang="en-US" sz="2000" dirty="0"/>
              <a:t>The Dynamic Federations system allows to aggregate remote storage. The aggregation is performed on the fly, by distributing quick </a:t>
            </a:r>
            <a:r>
              <a:rPr lang="en-US" sz="2000" dirty="0">
                <a:hlinkClick r:id="rId2" tooltip="this topic does not yet exist; you can create it."/>
              </a:rPr>
              <a:t>WebDAV</a:t>
            </a:r>
            <a:r>
              <a:rPr lang="en-US" sz="2000" dirty="0"/>
              <a:t> queries towards the endpoints and scheduling, aggregating and caching the responses. </a:t>
            </a:r>
          </a:p>
          <a:p>
            <a:pPr marL="0" indent="0">
              <a:buNone/>
              <a:defRPr sz="1800">
                <a:solidFill>
                  <a:srgbClr val="000000"/>
                </a:solidFill>
                <a:uFillTx/>
              </a:defRPr>
            </a:pPr>
            <a:r>
              <a:rPr lang="en-US" sz="2000" dirty="0"/>
              <a:t>HTTP and WebDAV clients can browse the Dynamic Federation as if it were a unique partially cached name space, which is able to redirect them to the right host when they ask for a file replica.</a:t>
            </a:r>
          </a:p>
        </p:txBody>
      </p:sp>
      <p:pic>
        <p:nvPicPr>
          <p:cNvPr id="2050" name="Picture 2" descr="http://federation.desy.de/DynaFeds/The_Dynamic_Federations_files/shapeimage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2391" y="3052483"/>
            <a:ext cx="4408585" cy="33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4583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8"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cxnSp>
        <p:nvCxnSpPr>
          <p:cNvPr id="19" name="Connettore 2 18"/>
          <p:cNvCxnSpPr/>
          <p:nvPr/>
        </p:nvCxnSpPr>
        <p:spPr>
          <a:xfrm flipH="1">
            <a:off x="2085116" y="2005307"/>
            <a:ext cx="7389810" cy="1398143"/>
          </a:xfrm>
          <a:prstGeom prst="straightConnector1">
            <a:avLst/>
          </a:prstGeom>
          <a:ln w="38100">
            <a:solidFill>
              <a:srgbClr val="FF0000"/>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4" name="Shape 146"/>
          <p:cNvSpPr txBox="1"/>
          <p:nvPr/>
        </p:nvSpPr>
        <p:spPr>
          <a:xfrm rot="20991953">
            <a:off x="2707964" y="2324495"/>
            <a:ext cx="6058043" cy="40423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dirty="0"/>
              <a:t>Download </a:t>
            </a:r>
            <a:r>
              <a:rPr lang="en-US" dirty="0" smtClean="0"/>
              <a:t>request for </a:t>
            </a:r>
            <a:r>
              <a:rPr lang="it-IT" dirty="0" smtClean="0"/>
              <a:t>mc15_13TeV:DAOD_EXOT5.10.root</a:t>
            </a:r>
            <a:endParaRPr lang="en-US" dirty="0">
              <a:solidFill>
                <a:schemeClr val="tx1"/>
              </a:solidFill>
            </a:endParaRPr>
          </a:p>
        </p:txBody>
      </p:sp>
      <p:sp>
        <p:nvSpPr>
          <p:cNvPr id="25" name="Ovale 24"/>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7"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8"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9" name="CasellaDiTesto 28"/>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a:t>Cold cache </a:t>
            </a:r>
          </a:p>
        </p:txBody>
      </p:sp>
      <p:sp>
        <p:nvSpPr>
          <p:cNvPr id="30" name="CasellaDiTesto 29"/>
          <p:cNvSpPr txBox="1"/>
          <p:nvPr/>
        </p:nvSpPr>
        <p:spPr>
          <a:xfrm>
            <a:off x="7978158" y="5034694"/>
            <a:ext cx="2993535" cy="1661993"/>
          </a:xfrm>
          <a:prstGeom prst="rect">
            <a:avLst/>
          </a:prstGeom>
          <a:solidFill>
            <a:schemeClr val="bg1">
              <a:alpha val="65000"/>
            </a:schemeClr>
          </a:solidFill>
          <a:ln>
            <a:solidFill>
              <a:schemeClr val="tx1"/>
            </a:solidFill>
          </a:ln>
        </p:spPr>
        <p:txBody>
          <a:bodyPr wrap="square" rtlCol="0">
            <a:spAutoFit/>
          </a:bodyPr>
          <a:lstStyle/>
          <a:p>
            <a:pPr algn="just"/>
            <a:r>
              <a:rPr lang="en-GB" sz="1700" dirty="0" smtClean="0"/>
              <a:t>If the head script exit code is  zero an admin defined script on the particular disk node is triggered. Such script populates the cache downloading the requested file via RUCIO </a:t>
            </a:r>
            <a:endParaRPr lang="en-GB" sz="1700" dirty="0"/>
          </a:p>
        </p:txBody>
      </p:sp>
      <p:sp>
        <p:nvSpPr>
          <p:cNvPr id="31"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32" name="Connettore 2 31"/>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98554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8"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sp>
        <p:nvSpPr>
          <p:cNvPr id="26" name="Freccia a destra 25"/>
          <p:cNvSpPr/>
          <p:nvPr/>
        </p:nvSpPr>
        <p:spPr>
          <a:xfrm rot="10190439" flipV="1">
            <a:off x="2062340" y="2330774"/>
            <a:ext cx="7374361" cy="753500"/>
          </a:xfrm>
          <a:prstGeom prst="rightArrow">
            <a:avLst/>
          </a:prstGeom>
          <a:solidFill>
            <a:schemeClr val="accent1"/>
          </a:solidFill>
          <a:ln>
            <a:solidFill>
              <a:schemeClr val="tx1"/>
            </a:solidFill>
          </a:ln>
        </p:spPr>
        <p:txBody>
          <a:bodyPr wrap="square" rtlCol="0">
            <a:spAutoFit/>
          </a:bodyPr>
          <a:lstStyle/>
          <a:p>
            <a:pPr algn="ctr"/>
            <a:r>
              <a:rPr lang="en-US" dirty="0"/>
              <a:t>Download</a:t>
            </a:r>
            <a:endParaRPr lang="en-US" dirty="0">
              <a:solidFill>
                <a:schemeClr val="tx1"/>
              </a:solidFill>
            </a:endParaRPr>
          </a:p>
        </p:txBody>
      </p:sp>
      <p:sp>
        <p:nvSpPr>
          <p:cNvPr id="18" name="Ovale 17"/>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4"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5"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7" name="CasellaDiTesto 26"/>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a:t>Cold cache </a:t>
            </a:r>
          </a:p>
        </p:txBody>
      </p:sp>
      <p:sp>
        <p:nvSpPr>
          <p:cNvPr id="29"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30" name="Connettore 2 29"/>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CasellaDiTesto 30"/>
          <p:cNvSpPr txBox="1"/>
          <p:nvPr/>
        </p:nvSpPr>
        <p:spPr>
          <a:xfrm>
            <a:off x="7978158" y="5034694"/>
            <a:ext cx="2993535" cy="1661993"/>
          </a:xfrm>
          <a:prstGeom prst="rect">
            <a:avLst/>
          </a:prstGeom>
          <a:solidFill>
            <a:schemeClr val="bg1">
              <a:alpha val="65000"/>
            </a:schemeClr>
          </a:solidFill>
          <a:ln>
            <a:solidFill>
              <a:schemeClr val="tx1"/>
            </a:solidFill>
          </a:ln>
        </p:spPr>
        <p:txBody>
          <a:bodyPr wrap="square" rtlCol="0">
            <a:spAutoFit/>
          </a:bodyPr>
          <a:lstStyle/>
          <a:p>
            <a:pPr algn="just"/>
            <a:r>
              <a:rPr lang="en-GB" sz="1700" dirty="0" smtClean="0"/>
              <a:t>If the head script exit code is  zero an admin defined script on the particular disk node is triggered. Such script populates the cache downloading the requested file via RUCIO </a:t>
            </a:r>
            <a:endParaRPr lang="en-GB" sz="1700" dirty="0"/>
          </a:p>
        </p:txBody>
      </p:sp>
    </p:spTree>
    <p:extLst>
      <p:ext uri="{BB962C8B-B14F-4D97-AF65-F5344CB8AC3E}">
        <p14:creationId xmlns:p14="http://schemas.microsoft.com/office/powerpoint/2010/main" val="1121129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8"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Napoli 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sp>
        <p:nvSpPr>
          <p:cNvPr id="26" name="Freccia a destra 25"/>
          <p:cNvSpPr/>
          <p:nvPr/>
        </p:nvSpPr>
        <p:spPr>
          <a:xfrm rot="13678332" flipH="1" flipV="1">
            <a:off x="1471355" y="4030169"/>
            <a:ext cx="2719970" cy="733663"/>
          </a:xfrm>
          <a:prstGeom prst="rightArrow">
            <a:avLst/>
          </a:prstGeom>
          <a:solidFill>
            <a:schemeClr val="accent1"/>
          </a:solidFill>
          <a:ln>
            <a:solidFill>
              <a:schemeClr val="tx1"/>
            </a:solidFill>
          </a:ln>
        </p:spPr>
        <p:txBody>
          <a:bodyPr wrap="square" rtlCol="0">
            <a:spAutoFit/>
          </a:bodyPr>
          <a:lstStyle/>
          <a:p>
            <a:pPr algn="ctr"/>
            <a:r>
              <a:rPr lang="en-US" dirty="0"/>
              <a:t>Download</a:t>
            </a:r>
            <a:endParaRPr lang="en-US" dirty="0">
              <a:solidFill>
                <a:schemeClr val="tx1"/>
              </a:solidFill>
            </a:endParaRPr>
          </a:p>
        </p:txBody>
      </p:sp>
      <p:sp>
        <p:nvSpPr>
          <p:cNvPr id="18" name="Ovale 17"/>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4"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5"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7" name="CasellaDiTesto 26"/>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a:t>Cold cache </a:t>
            </a:r>
          </a:p>
        </p:txBody>
      </p:sp>
      <p:sp>
        <p:nvSpPr>
          <p:cNvPr id="28" name="CasellaDiTesto 27"/>
          <p:cNvSpPr txBox="1"/>
          <p:nvPr/>
        </p:nvSpPr>
        <p:spPr>
          <a:xfrm>
            <a:off x="8125258" y="5059482"/>
            <a:ext cx="2434848" cy="877163"/>
          </a:xfrm>
          <a:prstGeom prst="rect">
            <a:avLst/>
          </a:prstGeom>
          <a:solidFill>
            <a:schemeClr val="bg1"/>
          </a:solidFill>
          <a:ln>
            <a:solidFill>
              <a:schemeClr val="tx1"/>
            </a:solidFill>
          </a:ln>
        </p:spPr>
        <p:txBody>
          <a:bodyPr wrap="square" rtlCol="0">
            <a:spAutoFit/>
          </a:bodyPr>
          <a:lstStyle/>
          <a:p>
            <a:pPr algn="just"/>
            <a:r>
              <a:rPr lang="en-GB" sz="1700" dirty="0" smtClean="0"/>
              <a:t>Finally the requested file is returned to the user from the selected cache.</a:t>
            </a:r>
            <a:endParaRPr lang="en-GB" sz="1600" dirty="0"/>
          </a:p>
        </p:txBody>
      </p:sp>
      <p:sp>
        <p:nvSpPr>
          <p:cNvPr id="29"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30" name="Connettore 2 29"/>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82884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8" name="Grafik 18" descr="C:\Users\TKennedy\AppData\Local\Microsoft\Windows\Temporary Internet Files\Content.IE5\YD93CM7Z\MC900433942[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sp>
        <p:nvSpPr>
          <p:cNvPr id="25" name="Rettangolo 24"/>
          <p:cNvSpPr/>
          <p:nvPr/>
        </p:nvSpPr>
        <p:spPr>
          <a:xfrm rot="2830166">
            <a:off x="4978810" y="5176747"/>
            <a:ext cx="2608924" cy="692497"/>
          </a:xfrm>
          <a:prstGeom prst="rect">
            <a:avLst/>
          </a:prstGeom>
        </p:spPr>
        <p:txBody>
          <a:bodyPr wrap="square">
            <a:spAutoFit/>
          </a:bodyPr>
          <a:lstStyle/>
          <a:p>
            <a:r>
              <a:rPr lang="it-IT" sz="1300" b="1" dirty="0" smtClean="0"/>
              <a:t>/</a:t>
            </a:r>
            <a:r>
              <a:rPr lang="it-IT" sz="1300" b="1" dirty="0" err="1" smtClean="0"/>
              <a:t>dpm</a:t>
            </a:r>
            <a:r>
              <a:rPr lang="it-IT" sz="1300" b="1" dirty="0" smtClean="0"/>
              <a:t>/</a:t>
            </a:r>
            <a:r>
              <a:rPr lang="it-IT" sz="1300" b="1" dirty="0" smtClean="0">
                <a:solidFill>
                  <a:srgbClr val="FF0000"/>
                </a:solidFill>
              </a:rPr>
              <a:t>roma1</a:t>
            </a:r>
            <a:r>
              <a:rPr lang="it-IT" sz="1300" b="1" dirty="0" smtClean="0"/>
              <a:t>.infn.it/home/</a:t>
            </a:r>
            <a:r>
              <a:rPr lang="it-IT" sz="1300" b="1" dirty="0" err="1" smtClean="0"/>
              <a:t>atlas</a:t>
            </a:r>
            <a:r>
              <a:rPr lang="it-IT" sz="1300" b="1" dirty="0" smtClean="0"/>
              <a:t>/</a:t>
            </a:r>
          </a:p>
          <a:p>
            <a:r>
              <a:rPr lang="it-IT" sz="1300" b="1" dirty="0" smtClean="0"/>
              <a:t>mc15_13TeV/DAOD_EXOT5.10.root</a:t>
            </a:r>
            <a:endParaRPr lang="it-IT" sz="1300" b="1" dirty="0"/>
          </a:p>
          <a:p>
            <a:endParaRPr lang="it-IT" sz="1300" b="1" dirty="0"/>
          </a:p>
        </p:txBody>
      </p:sp>
      <p:cxnSp>
        <p:nvCxnSpPr>
          <p:cNvPr id="30" name="Connettore 2 29"/>
          <p:cNvCxnSpPr>
            <a:stCxn id="8" idx="1"/>
          </p:cNvCxnSpPr>
          <p:nvPr/>
        </p:nvCxnSpPr>
        <p:spPr>
          <a:xfrm flipH="1" flipV="1">
            <a:off x="5979873" y="4518233"/>
            <a:ext cx="1105944" cy="1193452"/>
          </a:xfrm>
          <a:prstGeom prst="straightConnector1">
            <a:avLst/>
          </a:prstGeom>
          <a:ln w="38100">
            <a:solidFill>
              <a:srgbClr val="FF0000"/>
            </a:solidFill>
            <a:prstDash val="solid"/>
            <a:tailEnd type="triangle"/>
          </a:ln>
        </p:spPr>
        <p:style>
          <a:lnRef idx="2">
            <a:schemeClr val="accent2"/>
          </a:lnRef>
          <a:fillRef idx="0">
            <a:schemeClr val="accent2"/>
          </a:fillRef>
          <a:effectRef idx="1">
            <a:schemeClr val="accent2"/>
          </a:effectRef>
          <a:fontRef idx="minor">
            <a:schemeClr val="tx1"/>
          </a:fontRef>
        </p:style>
      </p:cxn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24" name="Ovale 23"/>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7"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8"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9" name="CasellaDiTesto 28"/>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smtClean="0"/>
              <a:t>Warm </a:t>
            </a:r>
            <a:r>
              <a:rPr lang="en-US" sz="2400" b="1" dirty="0"/>
              <a:t>cache </a:t>
            </a:r>
          </a:p>
        </p:txBody>
      </p:sp>
      <p:sp>
        <p:nvSpPr>
          <p:cNvPr id="32"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34" name="Connettore 2 33"/>
          <p:cNvCxnSpPr/>
          <p:nvPr/>
        </p:nvCxnSpPr>
        <p:spPr>
          <a:xfrm flipH="1">
            <a:off x="4336039" y="5869577"/>
            <a:ext cx="1977675" cy="10963"/>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CasellaDiTesto 34"/>
          <p:cNvSpPr txBox="1"/>
          <p:nvPr/>
        </p:nvSpPr>
        <p:spPr>
          <a:xfrm>
            <a:off x="8090124" y="5114959"/>
            <a:ext cx="2490789" cy="1123384"/>
          </a:xfrm>
          <a:prstGeom prst="rect">
            <a:avLst/>
          </a:prstGeom>
          <a:solidFill>
            <a:schemeClr val="bg1">
              <a:alpha val="46000"/>
            </a:schemeClr>
          </a:solidFill>
          <a:ln>
            <a:solidFill>
              <a:schemeClr val="tx1"/>
            </a:solidFill>
          </a:ln>
        </p:spPr>
        <p:txBody>
          <a:bodyPr wrap="square" rtlCol="0">
            <a:spAutoFit/>
          </a:bodyPr>
          <a:lstStyle/>
          <a:p>
            <a:pPr algn="just"/>
            <a:r>
              <a:rPr lang="en-GB" sz="1700" dirty="0" smtClean="0"/>
              <a:t>If the same file in the same volatile pool is required </a:t>
            </a:r>
            <a:r>
              <a:rPr lang="en-GB" sz="1600" dirty="0" smtClean="0"/>
              <a:t>the scripts are not triggered (warm cache).</a:t>
            </a:r>
            <a:endParaRPr lang="en-GB" sz="1600" dirty="0"/>
          </a:p>
        </p:txBody>
      </p:sp>
    </p:spTree>
    <p:extLst>
      <p:ext uri="{BB962C8B-B14F-4D97-AF65-F5344CB8AC3E}">
        <p14:creationId xmlns:p14="http://schemas.microsoft.com/office/powerpoint/2010/main" val="2490497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8"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 </a:t>
            </a:r>
            <a:r>
              <a:rPr lang="en-US" sz="800" b="1" dirty="0" smtClean="0"/>
              <a:t>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cxnSp>
        <p:nvCxnSpPr>
          <p:cNvPr id="19" name="Connettore 2 18"/>
          <p:cNvCxnSpPr/>
          <p:nvPr/>
        </p:nvCxnSpPr>
        <p:spPr>
          <a:xfrm flipH="1">
            <a:off x="2271394" y="3316815"/>
            <a:ext cx="2717046" cy="25081"/>
          </a:xfrm>
          <a:prstGeom prst="straightConnector1">
            <a:avLst/>
          </a:prstGeom>
          <a:ln w="38100">
            <a:solidFill>
              <a:srgbClr val="FF0000"/>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4" name="Shape 146"/>
          <p:cNvSpPr txBox="1"/>
          <p:nvPr/>
        </p:nvSpPr>
        <p:spPr>
          <a:xfrm>
            <a:off x="2092722" y="2938488"/>
            <a:ext cx="3074391" cy="40423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File already present </a:t>
            </a:r>
            <a:r>
              <a:rPr lang="en-US" dirty="0"/>
              <a:t>?</a:t>
            </a:r>
            <a:endParaRPr lang="en-US" dirty="0">
              <a:solidFill>
                <a:schemeClr val="tx1"/>
              </a:solidFill>
            </a:endParaRPr>
          </a:p>
        </p:txBody>
      </p:sp>
      <p:sp>
        <p:nvSpPr>
          <p:cNvPr id="25" name="Rettangolo 24"/>
          <p:cNvSpPr/>
          <p:nvPr/>
        </p:nvSpPr>
        <p:spPr>
          <a:xfrm>
            <a:off x="2508456" y="3312077"/>
            <a:ext cx="2242922" cy="261610"/>
          </a:xfrm>
          <a:prstGeom prst="rect">
            <a:avLst/>
          </a:prstGeom>
        </p:spPr>
        <p:txBody>
          <a:bodyPr wrap="none">
            <a:spAutoFit/>
          </a:bodyPr>
          <a:lstStyle/>
          <a:p>
            <a:r>
              <a:rPr lang="it-IT" sz="1100" dirty="0"/>
              <a:t>mc15_13TeV/DAOD_EXOT5.10.root</a:t>
            </a:r>
          </a:p>
        </p:txBody>
      </p:sp>
      <p:sp>
        <p:nvSpPr>
          <p:cNvPr id="26" name="Ovale 25"/>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8"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9"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30" name="CasellaDiTesto 29"/>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a:t>Warm </a:t>
            </a:r>
            <a:r>
              <a:rPr lang="en-US" sz="2400" b="1" smtClean="0"/>
              <a:t>cache</a:t>
            </a:r>
            <a:endParaRPr lang="en-US" sz="2400" b="1" dirty="0"/>
          </a:p>
        </p:txBody>
      </p:sp>
      <p:sp>
        <p:nvSpPr>
          <p:cNvPr id="32"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33" name="Connettore 2 32"/>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CasellaDiTesto 34"/>
          <p:cNvSpPr txBox="1"/>
          <p:nvPr/>
        </p:nvSpPr>
        <p:spPr>
          <a:xfrm>
            <a:off x="8090124" y="5114959"/>
            <a:ext cx="2490789" cy="1123384"/>
          </a:xfrm>
          <a:prstGeom prst="rect">
            <a:avLst/>
          </a:prstGeom>
          <a:solidFill>
            <a:schemeClr val="bg1">
              <a:alpha val="57000"/>
            </a:schemeClr>
          </a:solidFill>
          <a:ln>
            <a:solidFill>
              <a:schemeClr val="tx1"/>
            </a:solidFill>
          </a:ln>
        </p:spPr>
        <p:txBody>
          <a:bodyPr wrap="square" rtlCol="0">
            <a:spAutoFit/>
          </a:bodyPr>
          <a:lstStyle/>
          <a:p>
            <a:pPr algn="just"/>
            <a:r>
              <a:rPr lang="en-GB" sz="1700" dirty="0" smtClean="0"/>
              <a:t>If the same file in the same volatile pool is required </a:t>
            </a:r>
            <a:r>
              <a:rPr lang="en-GB" sz="1600" dirty="0" smtClean="0"/>
              <a:t>the scripts are not triggered (warm cache).</a:t>
            </a:r>
            <a:endParaRPr lang="en-GB" sz="1600" dirty="0"/>
          </a:p>
        </p:txBody>
      </p:sp>
    </p:spTree>
    <p:extLst>
      <p:ext uri="{BB962C8B-B14F-4D97-AF65-F5344CB8AC3E}">
        <p14:creationId xmlns:p14="http://schemas.microsoft.com/office/powerpoint/2010/main" val="882441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p:cNvSpPr txBox="1"/>
          <p:nvPr/>
        </p:nvSpPr>
        <p:spPr>
          <a:xfrm>
            <a:off x="4398382" y="3977922"/>
            <a:ext cx="2559656" cy="418496"/>
          </a:xfrm>
          <a:prstGeom prst="rect">
            <a:avLst/>
          </a:prstGeom>
          <a:noFill/>
          <a:ln>
            <a:noFill/>
          </a:ln>
        </p:spPr>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smtClean="0">
                <a:solidFill>
                  <a:schemeClr val="tx1"/>
                </a:solidFill>
              </a:rPr>
              <a:t>DPM head node</a:t>
            </a:r>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440" y="2707525"/>
            <a:ext cx="1792686" cy="140951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8"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817" y="5314331"/>
            <a:ext cx="924057" cy="794707"/>
          </a:xfrm>
          <a:prstGeom prst="rect">
            <a:avLst/>
          </a:prstGeom>
          <a:noFill/>
          <a:ln>
            <a:noFill/>
          </a:ln>
        </p:spPr>
      </p:pic>
      <p:sp>
        <p:nvSpPr>
          <p:cNvPr id="9" name="Magnetic Disk 9"/>
          <p:cNvSpPr/>
          <p:nvPr/>
        </p:nvSpPr>
        <p:spPr>
          <a:xfrm>
            <a:off x="1450574" y="4117042"/>
            <a:ext cx="634542" cy="558753"/>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Napoli volatile</a:t>
            </a:r>
            <a:endParaRPr lang="en-US" sz="800" b="1" dirty="0"/>
          </a:p>
        </p:txBody>
      </p:sp>
      <p:sp>
        <p:nvSpPr>
          <p:cNvPr id="10" name="Magnetic Disk 9"/>
          <p:cNvSpPr/>
          <p:nvPr/>
        </p:nvSpPr>
        <p:spPr>
          <a:xfrm>
            <a:off x="1485023" y="1919420"/>
            <a:ext cx="600093" cy="59717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Volatile</a:t>
            </a:r>
          </a:p>
        </p:txBody>
      </p:sp>
      <p:sp>
        <p:nvSpPr>
          <p:cNvPr id="13" name="Magnetic Disk 9"/>
          <p:cNvSpPr/>
          <p:nvPr/>
        </p:nvSpPr>
        <p:spPr>
          <a:xfrm>
            <a:off x="1450574" y="3036046"/>
            <a:ext cx="634542" cy="561541"/>
          </a:xfrm>
          <a:prstGeom prst="flowChartMagneticDisk">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 Volatile</a:t>
            </a:r>
          </a:p>
        </p:txBody>
      </p:sp>
      <p:sp>
        <p:nvSpPr>
          <p:cNvPr id="20" name="CasellaDiTesto 30"/>
          <p:cNvSpPr txBox="1"/>
          <p:nvPr/>
        </p:nvSpPr>
        <p:spPr>
          <a:xfrm>
            <a:off x="4379075" y="367812"/>
            <a:ext cx="288729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err="1" smtClean="0"/>
              <a:t>Permanent</a:t>
            </a:r>
            <a:r>
              <a:rPr lang="it-IT" dirty="0" smtClean="0"/>
              <a:t> </a:t>
            </a:r>
            <a:r>
              <a:rPr lang="en-GB" dirty="0"/>
              <a:t>distributed</a:t>
            </a:r>
            <a:r>
              <a:rPr lang="it-IT" dirty="0" smtClean="0"/>
              <a:t> Pool</a:t>
            </a:r>
            <a:endParaRPr lang="it-IT" dirty="0"/>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91871" y="2876961"/>
            <a:ext cx="3069219" cy="528449"/>
          </a:xfrm>
          <a:prstGeom prst="rect">
            <a:avLst/>
          </a:prstGeom>
          <a:solidFill>
            <a:srgbClr val="5B9BD5"/>
          </a:solidFill>
          <a:ln w="228600" cap="sq" cmpd="thickThin">
            <a:solidFill>
              <a:srgbClr val="000000"/>
            </a:solidFill>
            <a:prstDash val="solid"/>
            <a:miter lim="800000"/>
          </a:ln>
          <a:effectLst>
            <a:innerShdw blurRad="76200">
              <a:srgbClr val="000000"/>
            </a:innerShdw>
          </a:effectLst>
        </p:spPr>
      </p:pic>
      <p:sp>
        <p:nvSpPr>
          <p:cNvPr id="22" name="CasellaDiTesto 30"/>
          <p:cNvSpPr txBox="1"/>
          <p:nvPr/>
        </p:nvSpPr>
        <p:spPr>
          <a:xfrm rot="16200000">
            <a:off x="65490" y="3132149"/>
            <a:ext cx="202828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Local volatile pools</a:t>
            </a:r>
            <a:endParaRPr lang="it-IT" dirty="0"/>
          </a:p>
        </p:txBody>
      </p:sp>
      <p:pic>
        <p:nvPicPr>
          <p:cNvPr id="23" name="Grafik 18" descr="C:\Users\TKennedy\AppData\Local\Microsoft\Windows\Temporary Internet Files\Content.IE5\YD93CM7Z\MC900433942[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968" y="5314331"/>
            <a:ext cx="924057" cy="794707"/>
          </a:xfrm>
          <a:prstGeom prst="rect">
            <a:avLst/>
          </a:prstGeom>
          <a:noFill/>
          <a:ln>
            <a:noFill/>
          </a:ln>
        </p:spPr>
      </p:pic>
      <p:sp>
        <p:nvSpPr>
          <p:cNvPr id="26" name="Freccia a destra 25"/>
          <p:cNvSpPr/>
          <p:nvPr/>
        </p:nvSpPr>
        <p:spPr>
          <a:xfrm rot="12198988" flipH="1" flipV="1">
            <a:off x="1829323" y="4200370"/>
            <a:ext cx="5503368" cy="733663"/>
          </a:xfrm>
          <a:prstGeom prst="rightArrow">
            <a:avLst/>
          </a:prstGeom>
          <a:solidFill>
            <a:schemeClr val="accent1"/>
          </a:solidFill>
          <a:ln>
            <a:solidFill>
              <a:schemeClr val="tx1"/>
            </a:solidFill>
          </a:ln>
        </p:spPr>
        <p:txBody>
          <a:bodyPr wrap="square" rtlCol="0">
            <a:spAutoFit/>
          </a:bodyPr>
          <a:lstStyle/>
          <a:p>
            <a:pPr algn="ctr"/>
            <a:r>
              <a:rPr lang="en-US" dirty="0"/>
              <a:t>Download</a:t>
            </a:r>
            <a:endParaRPr lang="en-US" dirty="0">
              <a:solidFill>
                <a:schemeClr val="tx1"/>
              </a:solidFill>
            </a:endParaRPr>
          </a:p>
        </p:txBody>
      </p:sp>
      <p:sp>
        <p:nvSpPr>
          <p:cNvPr id="18" name="Ovale 17"/>
          <p:cNvSpPr/>
          <p:nvPr/>
        </p:nvSpPr>
        <p:spPr>
          <a:xfrm>
            <a:off x="4180547" y="701625"/>
            <a:ext cx="3176310" cy="1306685"/>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24" name="Magnetic Disk 9"/>
          <p:cNvSpPr/>
          <p:nvPr/>
        </p:nvSpPr>
        <p:spPr>
          <a:xfrm>
            <a:off x="5398425" y="1017343"/>
            <a:ext cx="671940" cy="689295"/>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Roma</a:t>
            </a:r>
            <a:endParaRPr lang="en-US" sz="800" b="1" dirty="0"/>
          </a:p>
        </p:txBody>
      </p:sp>
      <p:sp>
        <p:nvSpPr>
          <p:cNvPr id="25" name="Magnetic Disk 9"/>
          <p:cNvSpPr/>
          <p:nvPr/>
        </p:nvSpPr>
        <p:spPr>
          <a:xfrm>
            <a:off x="4337517" y="1017344"/>
            <a:ext cx="671940" cy="675249"/>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smtClean="0"/>
              <a:t>LNF  </a:t>
            </a:r>
            <a:endParaRPr lang="en-US" sz="800" b="1" dirty="0"/>
          </a:p>
        </p:txBody>
      </p:sp>
      <p:sp>
        <p:nvSpPr>
          <p:cNvPr id="27" name="CasellaDiTesto 26"/>
          <p:cNvSpPr txBox="1"/>
          <p:nvPr/>
        </p:nvSpPr>
        <p:spPr>
          <a:xfrm>
            <a:off x="642012" y="487049"/>
            <a:ext cx="3592553" cy="461665"/>
          </a:xfrm>
          <a:prstGeom prst="rect">
            <a:avLst/>
          </a:prstGeom>
          <a:solidFill>
            <a:schemeClr val="bg1"/>
          </a:solidFill>
          <a:ln>
            <a:solidFill>
              <a:schemeClr val="tx1"/>
            </a:solidFill>
          </a:ln>
        </p:spPr>
        <p:txBody>
          <a:bodyPr wrap="square" rtlCol="0">
            <a:spAutoFit/>
          </a:bodyPr>
          <a:lstStyle/>
          <a:p>
            <a:pPr algn="ctr"/>
            <a:r>
              <a:rPr lang="en-US" sz="2400" b="1" dirty="0"/>
              <a:t>Warm </a:t>
            </a:r>
            <a:r>
              <a:rPr lang="en-US" sz="2400" b="1" dirty="0" smtClean="0"/>
              <a:t>cache</a:t>
            </a:r>
            <a:endParaRPr lang="en-US" sz="2400" b="1" dirty="0"/>
          </a:p>
        </p:txBody>
      </p:sp>
      <p:sp>
        <p:nvSpPr>
          <p:cNvPr id="29" name="Magnetic Disk 9"/>
          <p:cNvSpPr/>
          <p:nvPr/>
        </p:nvSpPr>
        <p:spPr>
          <a:xfrm>
            <a:off x="6459333" y="1024391"/>
            <a:ext cx="671940" cy="675197"/>
          </a:xfrm>
          <a:prstGeom prst="flowChartMagneticDisk">
            <a:avLst/>
          </a:prstGeom>
          <a:solidFill>
            <a:schemeClr val="accent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t>Napoli</a:t>
            </a:r>
          </a:p>
        </p:txBody>
      </p:sp>
      <p:cxnSp>
        <p:nvCxnSpPr>
          <p:cNvPr id="30" name="Connettore 2 29"/>
          <p:cNvCxnSpPr/>
          <p:nvPr/>
        </p:nvCxnSpPr>
        <p:spPr>
          <a:xfrm flipH="1" flipV="1">
            <a:off x="4336038" y="5880539"/>
            <a:ext cx="2622001" cy="6281"/>
          </a:xfrm>
          <a:prstGeom prst="straightConnector1">
            <a:avLst/>
          </a:prstGeom>
          <a:ln w="381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CasellaDiTesto 30"/>
          <p:cNvSpPr txBox="1"/>
          <p:nvPr/>
        </p:nvSpPr>
        <p:spPr>
          <a:xfrm>
            <a:off x="8125258" y="5059482"/>
            <a:ext cx="2434848" cy="1138773"/>
          </a:xfrm>
          <a:prstGeom prst="rect">
            <a:avLst/>
          </a:prstGeom>
          <a:solidFill>
            <a:schemeClr val="bg1">
              <a:alpha val="56000"/>
            </a:schemeClr>
          </a:solidFill>
          <a:ln>
            <a:solidFill>
              <a:schemeClr val="tx1"/>
            </a:solidFill>
          </a:ln>
        </p:spPr>
        <p:txBody>
          <a:bodyPr wrap="square" rtlCol="0">
            <a:spAutoFit/>
          </a:bodyPr>
          <a:lstStyle/>
          <a:p>
            <a:pPr algn="just"/>
            <a:r>
              <a:rPr lang="en-GB" sz="1700" dirty="0" smtClean="0"/>
              <a:t>The requested file is directly returned to the user from the selected site.</a:t>
            </a:r>
            <a:endParaRPr lang="en-GB" sz="1600" dirty="0"/>
          </a:p>
        </p:txBody>
      </p:sp>
    </p:spTree>
    <p:extLst>
      <p:ext uri="{BB962C8B-B14F-4D97-AF65-F5344CB8AC3E}">
        <p14:creationId xmlns:p14="http://schemas.microsoft.com/office/powerpoint/2010/main" val="713373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324" y="0"/>
            <a:ext cx="10515600" cy="1325563"/>
          </a:xfrm>
        </p:spPr>
        <p:txBody>
          <a:bodyPr vert="horz" lIns="91440" tIns="45720" rIns="91440" bIns="45720" rtlCol="0" anchor="ctr">
            <a:normAutofit/>
          </a:bodyPr>
          <a:lstStyle/>
          <a:p>
            <a:r>
              <a:rPr lang="it-IT" b="1" dirty="0" smtClean="0">
                <a:solidFill>
                  <a:srgbClr val="0070C0"/>
                </a:solidFill>
              </a:rPr>
              <a:t>ATLAS Case </a:t>
            </a:r>
            <a:r>
              <a:rPr lang="it-IT" b="1" dirty="0" err="1" smtClean="0">
                <a:solidFill>
                  <a:srgbClr val="0070C0"/>
                </a:solidFill>
              </a:rPr>
              <a:t>Study</a:t>
            </a:r>
            <a:endParaRPr lang="it-IT" b="1" dirty="0">
              <a:solidFill>
                <a:srgbClr val="0070C0"/>
              </a:solidFill>
            </a:endParaRPr>
          </a:p>
        </p:txBody>
      </p:sp>
      <p:sp>
        <p:nvSpPr>
          <p:cNvPr id="4" name="Segnaposto contenuto 2"/>
          <p:cNvSpPr>
            <a:spLocks noGrp="1"/>
          </p:cNvSpPr>
          <p:nvPr/>
        </p:nvSpPr>
        <p:spPr>
          <a:xfrm>
            <a:off x="1013129" y="1689400"/>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Arial" panose="020B0604020202020204" pitchFamily="34" charset="0"/>
              <a:buChar char="•"/>
            </a:pPr>
            <a:r>
              <a:rPr lang="it-IT" dirty="0" smtClean="0">
                <a:latin typeface="+mn-lt"/>
              </a:rPr>
              <a:t>DPM DOME offers the possibility to fill volatile pools with a custom mechanism. </a:t>
            </a:r>
          </a:p>
          <a:p>
            <a:pPr>
              <a:buClrTx/>
              <a:buFont typeface="Arial" panose="020B0604020202020204" pitchFamily="34" charset="0"/>
              <a:buChar char="•"/>
            </a:pPr>
            <a:r>
              <a:rPr lang="en-US" dirty="0">
                <a:latin typeface="+mn-lt"/>
              </a:rPr>
              <a:t>Complex retrieval algorithms can be implemented and the file source can be any other storage system or any kind of Data Federation as </a:t>
            </a:r>
            <a:r>
              <a:rPr lang="en-US" dirty="0" err="1">
                <a:latin typeface="+mn-lt"/>
              </a:rPr>
              <a:t>Dynafed</a:t>
            </a:r>
            <a:r>
              <a:rPr lang="en-US" dirty="0">
                <a:latin typeface="+mn-lt"/>
              </a:rPr>
              <a:t> </a:t>
            </a:r>
            <a:endParaRPr lang="en-US" dirty="0" smtClean="0">
              <a:latin typeface="+mn-lt"/>
            </a:endParaRPr>
          </a:p>
          <a:p>
            <a:pPr>
              <a:buClrTx/>
              <a:buFont typeface="Arial" panose="020B0604020202020204" pitchFamily="34" charset="0"/>
              <a:buChar char="•"/>
            </a:pPr>
            <a:r>
              <a:rPr lang="en-US" dirty="0" smtClean="0">
                <a:latin typeface="+mn-lt"/>
              </a:rPr>
              <a:t>In </a:t>
            </a:r>
            <a:r>
              <a:rPr lang="en-US" dirty="0">
                <a:latin typeface="+mn-lt"/>
              </a:rPr>
              <a:t>our setup the cache interacts with </a:t>
            </a:r>
            <a:r>
              <a:rPr lang="en-US" dirty="0" err="1">
                <a:latin typeface="+mn-lt"/>
              </a:rPr>
              <a:t>Rucio</a:t>
            </a:r>
            <a:r>
              <a:rPr lang="en-US" dirty="0">
                <a:latin typeface="+mn-lt"/>
              </a:rPr>
              <a:t> Data </a:t>
            </a:r>
            <a:r>
              <a:rPr lang="en-US" dirty="0" smtClean="0">
                <a:latin typeface="+mn-lt"/>
              </a:rPr>
              <a:t>Management to </a:t>
            </a:r>
            <a:r>
              <a:rPr lang="en-US" dirty="0">
                <a:latin typeface="+mn-lt"/>
              </a:rPr>
              <a:t>get the requested file from any ATLAS site, but ATLAS Data Management is not aware of the existence of the local caches, that can be added or removed according to the local needs.</a:t>
            </a:r>
          </a:p>
          <a:p>
            <a:pPr>
              <a:buClrTx/>
              <a:buFont typeface="Arial" panose="020B0604020202020204" pitchFamily="34" charset="0"/>
              <a:buChar char="•"/>
            </a:pPr>
            <a:r>
              <a:rPr lang="en-US" dirty="0">
                <a:latin typeface="+mn-lt"/>
              </a:rPr>
              <a:t>The cache simply acts as a </a:t>
            </a:r>
            <a:r>
              <a:rPr lang="en-US" dirty="0" err="1">
                <a:latin typeface="+mn-lt"/>
              </a:rPr>
              <a:t>Rucio</a:t>
            </a:r>
            <a:r>
              <a:rPr lang="en-US" dirty="0">
                <a:latin typeface="+mn-lt"/>
              </a:rPr>
              <a:t> client to download files. When the cache is not yet populated, its </a:t>
            </a:r>
            <a:r>
              <a:rPr lang="en-US" dirty="0" smtClean="0">
                <a:latin typeface="+mn-lt"/>
              </a:rPr>
              <a:t>behavior </a:t>
            </a:r>
            <a:r>
              <a:rPr lang="en-US" dirty="0">
                <a:latin typeface="+mn-lt"/>
              </a:rPr>
              <a:t>(implemented via </a:t>
            </a:r>
            <a:r>
              <a:rPr lang="en-US" dirty="0" smtClean="0">
                <a:latin typeface="+mn-lt"/>
              </a:rPr>
              <a:t>DPM DOME</a:t>
            </a:r>
            <a:r>
              <a:rPr lang="en-US" dirty="0">
                <a:latin typeface="+mn-lt"/>
              </a:rPr>
              <a:t>) is driven by two scripts that are triggered by the file requests toward a volatile pool. </a:t>
            </a:r>
            <a:endParaRPr lang="it-IT" dirty="0" smtClean="0">
              <a:latin typeface="+mn-lt"/>
            </a:endParaRPr>
          </a:p>
        </p:txBody>
      </p:sp>
      <p:cxnSp>
        <p:nvCxnSpPr>
          <p:cNvPr id="5" name="Straight Connector 4"/>
          <p:cNvCxnSpPr/>
          <p:nvPr/>
        </p:nvCxnSpPr>
        <p:spPr>
          <a:xfrm>
            <a:off x="245097" y="6410227"/>
            <a:ext cx="10209229"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7751" y="6410227"/>
            <a:ext cx="4249881" cy="369332"/>
          </a:xfrm>
          <a:prstGeom prst="rect">
            <a:avLst/>
          </a:prstGeom>
          <a:noFill/>
        </p:spPr>
        <p:txBody>
          <a:bodyPr wrap="none" rtlCol="0">
            <a:spAutoFit/>
          </a:bodyPr>
          <a:lstStyle/>
          <a:p>
            <a:r>
              <a:rPr lang="it-IT" dirty="0" smtClean="0">
                <a:solidFill>
                  <a:srgbClr val="0070C0"/>
                </a:solidFill>
              </a:rPr>
              <a:t>IDDSL Kickoff meeting @ GARR 24/01/2019</a:t>
            </a:r>
            <a:endParaRPr lang="it-IT" dirty="0">
              <a:solidFill>
                <a:srgbClr val="0070C0"/>
              </a:solidFill>
            </a:endParaRPr>
          </a:p>
        </p:txBody>
      </p:sp>
    </p:spTree>
    <p:extLst>
      <p:ext uri="{BB962C8B-B14F-4D97-AF65-F5344CB8AC3E}">
        <p14:creationId xmlns:p14="http://schemas.microsoft.com/office/powerpoint/2010/main" val="3254938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324" y="0"/>
            <a:ext cx="10515600" cy="1325563"/>
          </a:xfrm>
        </p:spPr>
        <p:txBody>
          <a:bodyPr vert="horz" lIns="91440" tIns="45720" rIns="91440" bIns="45720" rtlCol="0" anchor="ctr">
            <a:normAutofit/>
          </a:bodyPr>
          <a:lstStyle/>
          <a:p>
            <a:r>
              <a:rPr lang="it-IT" b="1" dirty="0" smtClean="0">
                <a:solidFill>
                  <a:srgbClr val="0070C0"/>
                </a:solidFill>
              </a:rPr>
              <a:t>Technologies for IDDLS</a:t>
            </a:r>
            <a:endParaRPr lang="it-IT" b="1" dirty="0">
              <a:solidFill>
                <a:srgbClr val="0070C0"/>
              </a:solidFill>
            </a:endParaRPr>
          </a:p>
        </p:txBody>
      </p:sp>
      <p:sp>
        <p:nvSpPr>
          <p:cNvPr id="3" name="CasellaDiTesto 2"/>
          <p:cNvSpPr txBox="1"/>
          <p:nvPr/>
        </p:nvSpPr>
        <p:spPr>
          <a:xfrm>
            <a:off x="618565" y="1559859"/>
            <a:ext cx="10609729"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DPM Volatile pool can be implemented on a Storage Endpoint directly connected at the IDDLS Network offering Caching service for the community.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Multisite-DPM can be implemented in IDDLS to exploit new setups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DYNAFED Can aggregate different HTTP Storage of the data lake offering a Global-Storage Like view.</a:t>
            </a:r>
          </a:p>
          <a:p>
            <a:pPr marL="285750" indent="-285750">
              <a:buFont typeface="Arial" panose="020B0604020202020204" pitchFamily="34" charset="0"/>
              <a:buChar char="•"/>
            </a:pPr>
            <a:endParaRPr lang="en-US" sz="2800" dirty="0"/>
          </a:p>
          <a:p>
            <a:endParaRPr lang="en-US" sz="2800" dirty="0"/>
          </a:p>
        </p:txBody>
      </p:sp>
      <p:cxnSp>
        <p:nvCxnSpPr>
          <p:cNvPr id="4" name="Straight Connector 3"/>
          <p:cNvCxnSpPr/>
          <p:nvPr/>
        </p:nvCxnSpPr>
        <p:spPr>
          <a:xfrm>
            <a:off x="245097" y="6410227"/>
            <a:ext cx="1020922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7751" y="6410227"/>
            <a:ext cx="4249881" cy="369332"/>
          </a:xfrm>
          <a:prstGeom prst="rect">
            <a:avLst/>
          </a:prstGeom>
          <a:noFill/>
        </p:spPr>
        <p:txBody>
          <a:bodyPr wrap="none" rtlCol="0">
            <a:spAutoFit/>
          </a:bodyPr>
          <a:lstStyle/>
          <a:p>
            <a:r>
              <a:rPr lang="it-IT" dirty="0" smtClean="0">
                <a:solidFill>
                  <a:srgbClr val="0070C0"/>
                </a:solidFill>
              </a:rPr>
              <a:t>IDDSL Kickoff meeting @ GARR 24/01/2019</a:t>
            </a:r>
            <a:endParaRPr lang="it-IT" dirty="0">
              <a:solidFill>
                <a:srgbClr val="0070C0"/>
              </a:solidFill>
            </a:endParaRPr>
          </a:p>
        </p:txBody>
      </p:sp>
    </p:spTree>
    <p:extLst>
      <p:ext uri="{BB962C8B-B14F-4D97-AF65-F5344CB8AC3E}">
        <p14:creationId xmlns:p14="http://schemas.microsoft.com/office/powerpoint/2010/main" val="30534570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324" y="0"/>
            <a:ext cx="10515600" cy="1325563"/>
          </a:xfrm>
        </p:spPr>
        <p:txBody>
          <a:bodyPr vert="horz" lIns="91440" tIns="45720" rIns="91440" bIns="45720" rtlCol="0" anchor="ctr">
            <a:normAutofit/>
          </a:bodyPr>
          <a:lstStyle/>
          <a:p>
            <a:r>
              <a:rPr lang="it-IT" b="1" dirty="0" smtClean="0">
                <a:solidFill>
                  <a:srgbClr val="0070C0"/>
                </a:solidFill>
              </a:rPr>
              <a:t>REFERENCES</a:t>
            </a:r>
            <a:endParaRPr lang="it-IT" b="1" dirty="0">
              <a:solidFill>
                <a:srgbClr val="0070C0"/>
              </a:solidFill>
            </a:endParaRPr>
          </a:p>
        </p:txBody>
      </p:sp>
      <p:sp>
        <p:nvSpPr>
          <p:cNvPr id="3" name="CasellaDiTesto 2"/>
          <p:cNvSpPr txBox="1"/>
          <p:nvPr/>
        </p:nvSpPr>
        <p:spPr>
          <a:xfrm>
            <a:off x="591405" y="1541752"/>
            <a:ext cx="10609729" cy="2677656"/>
          </a:xfrm>
          <a:prstGeom prst="rect">
            <a:avLst/>
          </a:prstGeom>
          <a:noFill/>
        </p:spPr>
        <p:txBody>
          <a:bodyPr wrap="square" rtlCol="0">
            <a:spAutoFit/>
          </a:bodyPr>
          <a:lstStyle/>
          <a:p>
            <a:r>
              <a:rPr lang="en-US" sz="2800" dirty="0" err="1" smtClean="0"/>
              <a:t>A.Doria</a:t>
            </a:r>
            <a:r>
              <a:rPr lang="en-US" sz="2800" dirty="0" smtClean="0"/>
              <a:t> et al ” </a:t>
            </a:r>
            <a:r>
              <a:rPr lang="en-US" sz="2800" dirty="0"/>
              <a:t>Distributed caching system for a multi-site DPM storage </a:t>
            </a:r>
            <a:r>
              <a:rPr lang="en-US" sz="2800" dirty="0" smtClean="0"/>
              <a:t>“ – CHEP18 Sofia, Bulgaria 2018</a:t>
            </a:r>
          </a:p>
          <a:p>
            <a:endParaRPr lang="en-US" sz="2800" dirty="0" smtClean="0"/>
          </a:p>
          <a:p>
            <a:r>
              <a:rPr lang="en-US" sz="2800" dirty="0" smtClean="0"/>
              <a:t>D. </a:t>
            </a:r>
            <a:r>
              <a:rPr lang="en-US" sz="2800" dirty="0" err="1" smtClean="0"/>
              <a:t>Michelino</a:t>
            </a:r>
            <a:r>
              <a:rPr lang="en-US" sz="2800" dirty="0" smtClean="0"/>
              <a:t> et al “An </a:t>
            </a:r>
            <a:r>
              <a:rPr lang="en-US" sz="2800" dirty="0"/>
              <a:t>http data-federation eco-system with caching functionality using DPM and </a:t>
            </a:r>
            <a:r>
              <a:rPr lang="en-US" sz="2800" dirty="0" smtClean="0"/>
              <a:t>Dynafed” – CHEP18 Sofia, Bulgaria 2018</a:t>
            </a:r>
          </a:p>
          <a:p>
            <a:endParaRPr lang="en-US" sz="2800" dirty="0"/>
          </a:p>
        </p:txBody>
      </p:sp>
    </p:spTree>
    <p:extLst>
      <p:ext uri="{BB962C8B-B14F-4D97-AF65-F5344CB8AC3E}">
        <p14:creationId xmlns:p14="http://schemas.microsoft.com/office/powerpoint/2010/main" val="2867350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0006" y="2514600"/>
            <a:ext cx="10515600" cy="1325563"/>
          </a:xfrm>
        </p:spPr>
        <p:txBody>
          <a:bodyPr vert="horz" lIns="91440" tIns="45720" rIns="91440" bIns="45720" rtlCol="0" anchor="ctr">
            <a:normAutofit/>
          </a:bodyPr>
          <a:lstStyle/>
          <a:p>
            <a:r>
              <a:rPr lang="it-IT" b="1" dirty="0" smtClean="0">
                <a:solidFill>
                  <a:srgbClr val="0070C0"/>
                </a:solidFill>
              </a:rPr>
              <a:t>Backup Slide</a:t>
            </a:r>
            <a:endParaRPr lang="it-IT" b="1" dirty="0">
              <a:solidFill>
                <a:srgbClr val="0070C0"/>
              </a:solidFill>
            </a:endParaRPr>
          </a:p>
        </p:txBody>
      </p:sp>
    </p:spTree>
    <p:extLst>
      <p:ext uri="{BB962C8B-B14F-4D97-AF65-F5344CB8AC3E}">
        <p14:creationId xmlns:p14="http://schemas.microsoft.com/office/powerpoint/2010/main" val="25719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16"/>
            <a:ext cx="10515600" cy="1325563"/>
          </a:xfrm>
        </p:spPr>
        <p:txBody>
          <a:bodyPr vert="horz" lIns="91440" tIns="45720" rIns="91440" bIns="45720" rtlCol="0" anchor="ctr">
            <a:normAutofit/>
          </a:bodyPr>
          <a:lstStyle/>
          <a:p>
            <a:r>
              <a:rPr lang="en-US" b="1" dirty="0" smtClean="0">
                <a:solidFill>
                  <a:srgbClr val="0070C0"/>
                </a:solidFill>
              </a:rPr>
              <a:t>Dynamic Federation with Dynafed</a:t>
            </a:r>
            <a:endParaRPr lang="en-US" b="1" dirty="0">
              <a:solidFill>
                <a:srgbClr val="0070C0"/>
              </a:solidFill>
            </a:endParaRPr>
          </a:p>
        </p:txBody>
      </p:sp>
      <p:pic>
        <p:nvPicPr>
          <p:cNvPr id="5" name="Immagine 4"/>
          <p:cNvPicPr>
            <a:picLocks noChangeAspect="1"/>
          </p:cNvPicPr>
          <p:nvPr/>
        </p:nvPicPr>
        <p:blipFill>
          <a:blip r:embed="rId2" cstate="print"/>
          <a:stretch>
            <a:fillRect/>
          </a:stretch>
        </p:blipFill>
        <p:spPr>
          <a:xfrm>
            <a:off x="106084" y="1131093"/>
            <a:ext cx="5121650" cy="4252446"/>
          </a:xfrm>
          <a:prstGeom prst="rect">
            <a:avLst/>
          </a:prstGeom>
          <a:ln>
            <a:solidFill>
              <a:schemeClr val="tx1"/>
            </a:solidFill>
          </a:ln>
        </p:spPr>
      </p:pic>
      <p:sp>
        <p:nvSpPr>
          <p:cNvPr id="6" name="CasellaDiTesto 5"/>
          <p:cNvSpPr txBox="1"/>
          <p:nvPr/>
        </p:nvSpPr>
        <p:spPr>
          <a:xfrm>
            <a:off x="744071" y="1494637"/>
            <a:ext cx="4483663" cy="369332"/>
          </a:xfrm>
          <a:prstGeom prst="rect">
            <a:avLst/>
          </a:prstGeom>
          <a:noFill/>
        </p:spPr>
        <p:txBody>
          <a:bodyPr wrap="none" rtlCol="0">
            <a:spAutoFit/>
          </a:bodyPr>
          <a:lstStyle/>
          <a:p>
            <a:r>
              <a:rPr lang="en-GB" dirty="0" smtClean="0"/>
              <a:t>Aggregate view of all the storages via Browser</a:t>
            </a:r>
            <a:endParaRPr lang="en-GB" dirty="0"/>
          </a:p>
        </p:txBody>
      </p:sp>
      <p:pic>
        <p:nvPicPr>
          <p:cNvPr id="8" name="Immagine 7"/>
          <p:cNvPicPr>
            <a:picLocks noChangeAspect="1"/>
          </p:cNvPicPr>
          <p:nvPr/>
        </p:nvPicPr>
        <p:blipFill>
          <a:blip r:embed="rId3" cstate="print"/>
          <a:stretch>
            <a:fillRect/>
          </a:stretch>
        </p:blipFill>
        <p:spPr>
          <a:xfrm>
            <a:off x="2301786" y="2742291"/>
            <a:ext cx="9737945" cy="3891823"/>
          </a:xfrm>
          <a:prstGeom prst="rect">
            <a:avLst/>
          </a:prstGeom>
        </p:spPr>
      </p:pic>
      <p:sp>
        <p:nvSpPr>
          <p:cNvPr id="9" name="CasellaDiTesto 8"/>
          <p:cNvSpPr txBox="1"/>
          <p:nvPr/>
        </p:nvSpPr>
        <p:spPr>
          <a:xfrm>
            <a:off x="5674325" y="2022299"/>
            <a:ext cx="6031937" cy="646331"/>
          </a:xfrm>
          <a:prstGeom prst="rect">
            <a:avLst/>
          </a:prstGeom>
          <a:noFill/>
        </p:spPr>
        <p:txBody>
          <a:bodyPr wrap="square" rtlCol="0">
            <a:spAutoFit/>
          </a:bodyPr>
          <a:lstStyle/>
          <a:p>
            <a:r>
              <a:rPr lang="en-GB" dirty="0" smtClean="0"/>
              <a:t>Each file is represented as a </a:t>
            </a:r>
            <a:r>
              <a:rPr lang="en-GB" dirty="0" err="1" smtClean="0"/>
              <a:t>metalink</a:t>
            </a:r>
            <a:r>
              <a:rPr lang="en-GB" dirty="0" smtClean="0"/>
              <a:t> which contain all replicas of the same file </a:t>
            </a:r>
            <a:endParaRPr lang="en-GB" dirty="0"/>
          </a:p>
        </p:txBody>
      </p:sp>
      <p:cxnSp>
        <p:nvCxnSpPr>
          <p:cNvPr id="7" name="Straight Connector 6"/>
          <p:cNvCxnSpPr/>
          <p:nvPr/>
        </p:nvCxnSpPr>
        <p:spPr>
          <a:xfrm>
            <a:off x="245097" y="6410227"/>
            <a:ext cx="1020922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7751" y="6410227"/>
            <a:ext cx="4249881" cy="369332"/>
          </a:xfrm>
          <a:prstGeom prst="rect">
            <a:avLst/>
          </a:prstGeom>
          <a:noFill/>
        </p:spPr>
        <p:txBody>
          <a:bodyPr wrap="none" rtlCol="0">
            <a:spAutoFit/>
          </a:bodyPr>
          <a:lstStyle/>
          <a:p>
            <a:r>
              <a:rPr lang="it-IT" dirty="0" smtClean="0">
                <a:solidFill>
                  <a:srgbClr val="0070C0"/>
                </a:solidFill>
              </a:rPr>
              <a:t>IDDSL Kickoff meeting @ GARR 24/01/2019</a:t>
            </a:r>
            <a:endParaRPr lang="it-IT" dirty="0">
              <a:solidFill>
                <a:srgbClr val="0070C0"/>
              </a:solidFill>
            </a:endParaRPr>
          </a:p>
        </p:txBody>
      </p:sp>
    </p:spTree>
    <p:extLst>
      <p:ext uri="{BB962C8B-B14F-4D97-AF65-F5344CB8AC3E}">
        <p14:creationId xmlns:p14="http://schemas.microsoft.com/office/powerpoint/2010/main" val="1929684957"/>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a:graphicFrameLocks/>
          </p:cNvGraphicFramePr>
          <p:nvPr>
            <p:extLst/>
          </p:nvPr>
        </p:nvGraphicFramePr>
        <p:xfrm>
          <a:off x="423862" y="1704976"/>
          <a:ext cx="10929938" cy="475481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olo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chemeClr val="tx2"/>
                </a:solidFill>
                <a:latin typeface="Arial" pitchFamily="34" charset="0"/>
                <a:cs typeface="Arial" pitchFamily="34" charset="0"/>
              </a:rPr>
              <a:t>File Download Test 1GB from a UI in Napoli</a:t>
            </a:r>
            <a:endParaRPr lang="en-US" sz="3600" b="1" dirty="0">
              <a:solidFill>
                <a:schemeClr val="tx2"/>
              </a:solidFill>
              <a:latin typeface="Arial" pitchFamily="34" charset="0"/>
              <a:cs typeface="Arial" pitchFamily="34" charset="0"/>
            </a:endParaRPr>
          </a:p>
        </p:txBody>
      </p:sp>
      <p:sp>
        <p:nvSpPr>
          <p:cNvPr id="5" name="CasellaDiTesto 4"/>
          <p:cNvSpPr txBox="1"/>
          <p:nvPr/>
        </p:nvSpPr>
        <p:spPr>
          <a:xfrm>
            <a:off x="8070657" y="1229023"/>
            <a:ext cx="3283143" cy="461665"/>
          </a:xfrm>
          <a:prstGeom prst="rect">
            <a:avLst/>
          </a:prstGeom>
          <a:noFill/>
        </p:spPr>
        <p:txBody>
          <a:bodyPr wrap="none" rtlCol="0">
            <a:spAutoFit/>
          </a:bodyPr>
          <a:lstStyle/>
          <a:p>
            <a:r>
              <a:rPr lang="en-US" sz="2400" b="1" dirty="0" smtClean="0"/>
              <a:t>Mbit/s (Higher is better)</a:t>
            </a:r>
            <a:endParaRPr lang="en-US" sz="2400" b="1" dirty="0"/>
          </a:p>
        </p:txBody>
      </p:sp>
    </p:spTree>
    <p:extLst>
      <p:ext uri="{BB962C8B-B14F-4D97-AF65-F5344CB8AC3E}">
        <p14:creationId xmlns:p14="http://schemas.microsoft.com/office/powerpoint/2010/main" val="3333259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a:solidFill>
                  <a:schemeClr val="tx2"/>
                </a:solidFill>
                <a:latin typeface="Arial" panose="020B0604020202020204" pitchFamily="34" charset="0"/>
                <a:cs typeface="Arial" pitchFamily="34" charset="0"/>
              </a:rPr>
              <a:t>Local job reading </a:t>
            </a:r>
            <a:r>
              <a:rPr lang="en-US" sz="3600" b="1" dirty="0" smtClean="0">
                <a:solidFill>
                  <a:schemeClr val="tx2"/>
                </a:solidFill>
                <a:latin typeface="Arial" panose="020B0604020202020204" pitchFamily="34" charset="0"/>
                <a:cs typeface="Arial" pitchFamily="34" charset="0"/>
              </a:rPr>
              <a:t>file through </a:t>
            </a:r>
            <a:r>
              <a:rPr lang="en-US" sz="3600" b="1" dirty="0" err="1" smtClean="0">
                <a:solidFill>
                  <a:schemeClr val="tx2"/>
                </a:solidFill>
                <a:latin typeface="Arial" panose="020B0604020202020204" pitchFamily="34" charset="0"/>
                <a:cs typeface="Arial" pitchFamily="34" charset="0"/>
              </a:rPr>
              <a:t>dynafed</a:t>
            </a:r>
            <a:endParaRPr lang="en-US" sz="3600" b="1" dirty="0">
              <a:solidFill>
                <a:schemeClr val="tx2"/>
              </a:solidFill>
              <a:latin typeface="Arial" panose="020B0604020202020204" pitchFamily="34" charset="0"/>
              <a:cs typeface="Arial" pitchFamily="34" charset="0"/>
            </a:endParaRPr>
          </a:p>
        </p:txBody>
      </p:sp>
      <p:sp>
        <p:nvSpPr>
          <p:cNvPr id="4" name="Segnaposto numero diapositiva 3"/>
          <p:cNvSpPr>
            <a:spLocks noGrp="1"/>
          </p:cNvSpPr>
          <p:nvPr>
            <p:ph type="sldNum" sz="quarter" idx="12"/>
          </p:nvPr>
        </p:nvSpPr>
        <p:spPr/>
        <p:txBody>
          <a:bodyPr/>
          <a:lstStyle/>
          <a:p>
            <a:fld id="{85C5FA45-24C6-4A0A-BD22-F1947CFFB231}" type="slidenum">
              <a:rPr lang="it-IT" smtClean="0"/>
              <a:pPr/>
              <a:t>51</a:t>
            </a:fld>
            <a:endParaRPr lang="it-IT"/>
          </a:p>
        </p:txBody>
      </p:sp>
      <p:sp>
        <p:nvSpPr>
          <p:cNvPr id="5" name="Segnaposto contenuto 2"/>
          <p:cNvSpPr txBox="1">
            <a:spLocks/>
          </p:cNvSpPr>
          <p:nvPr/>
        </p:nvSpPr>
        <p:spPr>
          <a:xfrm>
            <a:off x="414338" y="1426340"/>
            <a:ext cx="11363324" cy="770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basf2 B2A602-BestCandidateSelection.py -</a:t>
            </a:r>
            <a:r>
              <a:rPr lang="en-GB" sz="2400" dirty="0" err="1" smtClean="0"/>
              <a:t>i</a:t>
            </a:r>
            <a:r>
              <a:rPr lang="en-GB" sz="2400" dirty="0" smtClean="0"/>
              <a:t> dav://dynafed-belle.na.infn.it/myfed/belle/MC/mdst_000028_prod00003102_task00000028.root</a:t>
            </a:r>
          </a:p>
          <a:p>
            <a:pPr marL="0" indent="0" algn="ctr">
              <a:buFont typeface="Arial" panose="020B0604020202020204" pitchFamily="34" charset="0"/>
              <a:buNone/>
            </a:pPr>
            <a:r>
              <a:rPr lang="en-US" sz="2000" b="1" dirty="0" smtClean="0"/>
              <a:t>USER INTERFACE IN NAPOLI – PHYSICAL COPY AT KEK</a:t>
            </a:r>
            <a:endParaRPr lang="en-US" sz="2000" b="1" dirty="0"/>
          </a:p>
        </p:txBody>
      </p:sp>
      <p:graphicFrame>
        <p:nvGraphicFramePr>
          <p:cNvPr id="6" name="Grafico 5"/>
          <p:cNvGraphicFramePr>
            <a:graphicFrameLocks/>
          </p:cNvGraphicFramePr>
          <p:nvPr>
            <p:extLst>
              <p:ext uri="{D42A27DB-BD31-4B8C-83A1-F6EECF244321}">
                <p14:modId xmlns:p14="http://schemas.microsoft.com/office/powerpoint/2010/main" val="2014298948"/>
              </p:ext>
            </p:extLst>
          </p:nvPr>
        </p:nvGraphicFramePr>
        <p:xfrm>
          <a:off x="838200" y="2688679"/>
          <a:ext cx="10671629" cy="4015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9373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9738"/>
            <a:ext cx="10515600" cy="1325563"/>
          </a:xfrm>
        </p:spPr>
        <p:txBody>
          <a:bodyPr>
            <a:normAutofit/>
          </a:bodyPr>
          <a:lstStyle/>
          <a:p>
            <a:r>
              <a:rPr lang="en-US" sz="3600" b="1" dirty="0" smtClean="0">
                <a:solidFill>
                  <a:schemeClr val="tx2"/>
                </a:solidFill>
                <a:latin typeface="Arial" panose="020B0604020202020204" pitchFamily="34" charset="0"/>
                <a:cs typeface="Arial" pitchFamily="34" charset="0"/>
              </a:rPr>
              <a:t>How to use this object?</a:t>
            </a:r>
            <a:endParaRPr lang="en-US" sz="3600" b="1" dirty="0">
              <a:solidFill>
                <a:schemeClr val="tx2"/>
              </a:solidFill>
              <a:latin typeface="Arial" panose="020B0604020202020204" pitchFamily="34" charset="0"/>
              <a:cs typeface="Arial" pitchFamily="34" charset="0"/>
            </a:endParaRPr>
          </a:p>
        </p:txBody>
      </p:sp>
      <p:sp>
        <p:nvSpPr>
          <p:cNvPr id="3" name="Segnaposto contenuto 2"/>
          <p:cNvSpPr>
            <a:spLocks noGrp="1"/>
          </p:cNvSpPr>
          <p:nvPr>
            <p:ph idx="1"/>
          </p:nvPr>
        </p:nvSpPr>
        <p:spPr>
          <a:xfrm>
            <a:off x="457199" y="1113179"/>
            <a:ext cx="11618259" cy="4351338"/>
          </a:xfrm>
        </p:spPr>
        <p:txBody>
          <a:bodyPr>
            <a:normAutofit/>
          </a:bodyPr>
          <a:lstStyle/>
          <a:p>
            <a:pPr marL="0" lvl="1" indent="0">
              <a:buNone/>
            </a:pPr>
            <a:r>
              <a:rPr lang="en-US" sz="2600" dirty="0" smtClean="0"/>
              <a:t>Using the DIRAC Validation server of Belle II we are investigating different approaches:</a:t>
            </a:r>
          </a:p>
          <a:p>
            <a:pPr marL="342900" lvl="1" indent="-342900"/>
            <a:r>
              <a:rPr lang="en-US" sz="2600" dirty="0" smtClean="0"/>
              <a:t>Register the Volatile </a:t>
            </a:r>
            <a:r>
              <a:rPr lang="en-US" sz="2600" dirty="0"/>
              <a:t>Pool </a:t>
            </a:r>
            <a:r>
              <a:rPr lang="en-US" sz="2600" dirty="0" smtClean="0"/>
              <a:t>among SEs (in that case we loss the benefit of </a:t>
            </a:r>
            <a:r>
              <a:rPr lang="en-US" sz="2600" dirty="0" err="1" smtClean="0"/>
              <a:t>dynafed</a:t>
            </a:r>
            <a:r>
              <a:rPr lang="en-US" sz="2600" dirty="0" smtClean="0"/>
              <a:t>)</a:t>
            </a:r>
          </a:p>
          <a:p>
            <a:pPr marL="342900" lvl="1" indent="-342900"/>
            <a:r>
              <a:rPr lang="en-US" sz="2600" dirty="0" smtClean="0"/>
              <a:t>Register </a:t>
            </a:r>
            <a:r>
              <a:rPr lang="en-US" sz="2600" dirty="0" err="1" smtClean="0"/>
              <a:t>dynafed</a:t>
            </a:r>
            <a:r>
              <a:rPr lang="en-US" sz="2600" dirty="0" smtClean="0"/>
              <a:t> as a Storage (In that case DIRAC loss the control in writing)</a:t>
            </a:r>
          </a:p>
          <a:p>
            <a:pPr marL="342900" lvl="1" indent="-342900"/>
            <a:r>
              <a:rPr lang="en-US" sz="2600" dirty="0" smtClean="0"/>
              <a:t>Make a special configuration for the HTTP endpoints registered in DIRAC in order to be used directly in writing and through Dynafed in reading.</a:t>
            </a:r>
          </a:p>
          <a:p>
            <a:pPr marL="0" lvl="1" indent="0">
              <a:buNone/>
            </a:pPr>
            <a:endParaRPr lang="en-US" sz="2600" dirty="0"/>
          </a:p>
        </p:txBody>
      </p:sp>
      <p:pic>
        <p:nvPicPr>
          <p:cNvPr id="10" name="Immagine 9"/>
          <p:cNvPicPr>
            <a:picLocks noChangeAspect="1"/>
          </p:cNvPicPr>
          <p:nvPr/>
        </p:nvPicPr>
        <p:blipFill>
          <a:blip r:embed="rId2" cstate="print"/>
          <a:stretch>
            <a:fillRect/>
          </a:stretch>
        </p:blipFill>
        <p:spPr>
          <a:xfrm>
            <a:off x="2286000" y="3588922"/>
            <a:ext cx="8131828" cy="3269077"/>
          </a:xfrm>
          <a:prstGeom prst="rect">
            <a:avLst/>
          </a:prstGeom>
        </p:spPr>
      </p:pic>
      <p:sp>
        <p:nvSpPr>
          <p:cNvPr id="11" name="Ovale 10"/>
          <p:cNvSpPr/>
          <p:nvPr/>
        </p:nvSpPr>
        <p:spPr>
          <a:xfrm>
            <a:off x="6669741" y="5795682"/>
            <a:ext cx="1573306" cy="5606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4063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9086" y="-77132"/>
            <a:ext cx="10515600" cy="1325563"/>
          </a:xfrm>
        </p:spPr>
        <p:txBody>
          <a:bodyPr vert="horz" lIns="91440" tIns="45720" rIns="91440" bIns="45720" rtlCol="0" anchor="ctr">
            <a:normAutofit/>
          </a:bodyPr>
          <a:lstStyle/>
          <a:p>
            <a:r>
              <a:rPr lang="en-US" sz="3600" b="1" dirty="0">
                <a:solidFill>
                  <a:schemeClr val="tx2"/>
                </a:solidFill>
                <a:latin typeface="Arial" panose="020B0604020202020204" pitchFamily="34" charset="0"/>
                <a:cs typeface="Arial" pitchFamily="34" charset="0"/>
              </a:rPr>
              <a:t>How to use this object?</a:t>
            </a:r>
            <a:endParaRPr lang="en-GB" sz="3600" b="1" dirty="0">
              <a:solidFill>
                <a:schemeClr val="tx2"/>
              </a:solidFill>
              <a:latin typeface="Arial" pitchFamily="34" charset="0"/>
              <a:cs typeface="Arial" pitchFamily="34" charset="0"/>
            </a:endParaRPr>
          </a:p>
        </p:txBody>
      </p:sp>
      <p:sp>
        <p:nvSpPr>
          <p:cNvPr id="6" name="Rettangolo 5"/>
          <p:cNvSpPr/>
          <p:nvPr/>
        </p:nvSpPr>
        <p:spPr>
          <a:xfrm>
            <a:off x="228600" y="938847"/>
            <a:ext cx="11772899" cy="3416320"/>
          </a:xfrm>
          <a:prstGeom prst="rect">
            <a:avLst/>
          </a:prstGeom>
        </p:spPr>
        <p:txBody>
          <a:bodyPr wrap="square">
            <a:spAutoFit/>
          </a:bodyPr>
          <a:lstStyle/>
          <a:p>
            <a:r>
              <a:rPr lang="en-GB" sz="3600" dirty="0" smtClean="0"/>
              <a:t>Ongoing test are focussed on three main use-cases:</a:t>
            </a:r>
          </a:p>
          <a:p>
            <a:endParaRPr lang="en-GB" sz="3600" dirty="0" smtClean="0"/>
          </a:p>
          <a:p>
            <a:pPr marL="342900" indent="-342900">
              <a:buFont typeface="Arial" panose="020B0604020202020204" pitchFamily="34" charset="0"/>
              <a:buChar char="•"/>
            </a:pPr>
            <a:r>
              <a:rPr lang="en-GB" sz="3600" dirty="0" smtClean="0"/>
              <a:t>DAVS protocol in DIRAC</a:t>
            </a:r>
          </a:p>
          <a:p>
            <a:pPr marL="342900" indent="-342900">
              <a:buFont typeface="Arial" panose="020B0604020202020204" pitchFamily="34" charset="0"/>
              <a:buChar char="•"/>
            </a:pPr>
            <a:r>
              <a:rPr lang="en-GB" sz="3600" dirty="0" smtClean="0"/>
              <a:t>DAVS + Dynafed + DIRAC</a:t>
            </a:r>
          </a:p>
          <a:p>
            <a:pPr marL="342900" indent="-342900">
              <a:buFont typeface="Arial" panose="020B0604020202020204" pitchFamily="34" charset="0"/>
              <a:buChar char="•"/>
            </a:pPr>
            <a:r>
              <a:rPr lang="en-GB" sz="3600" dirty="0" smtClean="0"/>
              <a:t>DAVS + Dynafed + DPM Volatile Pool (Cache) + DIRAC</a:t>
            </a:r>
          </a:p>
          <a:p>
            <a:pPr marL="342900" indent="-342900">
              <a:buFont typeface="Arial" panose="020B0604020202020204" pitchFamily="34" charset="0"/>
              <a:buChar char="•"/>
            </a:pPr>
            <a:endParaRPr lang="en-GB" sz="3600" dirty="0"/>
          </a:p>
        </p:txBody>
      </p:sp>
    </p:spTree>
    <p:extLst>
      <p:ext uri="{BB962C8B-B14F-4D97-AF65-F5344CB8AC3E}">
        <p14:creationId xmlns:p14="http://schemas.microsoft.com/office/powerpoint/2010/main" val="383228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9086" y="-77132"/>
            <a:ext cx="10515600" cy="1325563"/>
          </a:xfrm>
        </p:spPr>
        <p:txBody>
          <a:bodyPr vert="horz" lIns="91440" tIns="45720" rIns="91440" bIns="45720" rtlCol="0" anchor="ctr">
            <a:normAutofit/>
          </a:bodyPr>
          <a:lstStyle/>
          <a:p>
            <a:r>
              <a:rPr lang="en-US" sz="3600" b="1" dirty="0">
                <a:solidFill>
                  <a:schemeClr val="tx2"/>
                </a:solidFill>
                <a:latin typeface="Arial" panose="020B0604020202020204" pitchFamily="34" charset="0"/>
                <a:cs typeface="Arial" pitchFamily="34" charset="0"/>
              </a:rPr>
              <a:t>How to use this object?</a:t>
            </a:r>
            <a:endParaRPr lang="en-GB" sz="3600" b="1" dirty="0">
              <a:solidFill>
                <a:schemeClr val="tx2"/>
              </a:solidFill>
              <a:latin typeface="Arial" pitchFamily="34" charset="0"/>
              <a:cs typeface="Arial" pitchFamily="34" charset="0"/>
            </a:endParaRPr>
          </a:p>
        </p:txBody>
      </p:sp>
      <p:sp>
        <p:nvSpPr>
          <p:cNvPr id="4" name="Rettangolo 3"/>
          <p:cNvSpPr/>
          <p:nvPr/>
        </p:nvSpPr>
        <p:spPr>
          <a:xfrm>
            <a:off x="159478" y="4202525"/>
            <a:ext cx="11472228" cy="1754326"/>
          </a:xfrm>
          <a:prstGeom prst="rect">
            <a:avLst/>
          </a:prstGeom>
        </p:spPr>
        <p:txBody>
          <a:bodyPr wrap="square">
            <a:spAutoFit/>
          </a:bodyPr>
          <a:lstStyle/>
          <a:p>
            <a:r>
              <a:rPr lang="en-GB" sz="3600" dirty="0"/>
              <a:t>We created </a:t>
            </a:r>
            <a:r>
              <a:rPr lang="en-GB" sz="3600" dirty="0" smtClean="0"/>
              <a:t>a set of datasets locally with basf2 then we copied and registered it on KEK-DAVS-SE storage via </a:t>
            </a:r>
            <a:r>
              <a:rPr lang="en-GB" sz="3600" b="1" dirty="0" smtClean="0"/>
              <a:t>gb2_ds_put</a:t>
            </a:r>
            <a:r>
              <a:rPr lang="en-GB" sz="3600" dirty="0" smtClean="0"/>
              <a:t> command.</a:t>
            </a:r>
            <a:endParaRPr lang="en-GB" sz="2400" dirty="0"/>
          </a:p>
        </p:txBody>
      </p:sp>
      <p:pic>
        <p:nvPicPr>
          <p:cNvPr id="8" name="Immagine 7"/>
          <p:cNvPicPr>
            <a:picLocks noChangeAspect="1"/>
          </p:cNvPicPr>
          <p:nvPr/>
        </p:nvPicPr>
        <p:blipFill>
          <a:blip r:embed="rId2" cstate="print"/>
          <a:stretch>
            <a:fillRect/>
          </a:stretch>
        </p:blipFill>
        <p:spPr>
          <a:xfrm>
            <a:off x="-109179" y="1046455"/>
            <a:ext cx="8162925" cy="2705100"/>
          </a:xfrm>
          <a:prstGeom prst="rect">
            <a:avLst/>
          </a:prstGeom>
        </p:spPr>
      </p:pic>
      <p:sp>
        <p:nvSpPr>
          <p:cNvPr id="9" name="Ovale 8"/>
          <p:cNvSpPr/>
          <p:nvPr/>
        </p:nvSpPr>
        <p:spPr>
          <a:xfrm>
            <a:off x="159478" y="844480"/>
            <a:ext cx="1856509" cy="403951"/>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591671" y="2662518"/>
            <a:ext cx="6587227" cy="29583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p:cNvSpPr/>
          <p:nvPr/>
        </p:nvSpPr>
        <p:spPr>
          <a:xfrm>
            <a:off x="4128248" y="938847"/>
            <a:ext cx="7873252" cy="2062103"/>
          </a:xfrm>
          <a:prstGeom prst="rect">
            <a:avLst/>
          </a:prstGeom>
        </p:spPr>
        <p:txBody>
          <a:bodyPr wrap="square">
            <a:spAutoFit/>
          </a:bodyPr>
          <a:lstStyle/>
          <a:p>
            <a:r>
              <a:rPr lang="en-GB" sz="3600" dirty="0" smtClean="0"/>
              <a:t>The site VCYCLE.HNSC01.it in PNNL DIRAC has been configured to use the testing http endpoint, included </a:t>
            </a:r>
            <a:r>
              <a:rPr lang="en-GB" sz="3600" dirty="0" err="1" smtClean="0"/>
              <a:t>dynafed</a:t>
            </a:r>
            <a:endParaRPr lang="en-GB" sz="3600" dirty="0" smtClean="0"/>
          </a:p>
          <a:p>
            <a:endParaRPr lang="en-GB" sz="2000" dirty="0"/>
          </a:p>
        </p:txBody>
      </p:sp>
    </p:spTree>
    <p:extLst>
      <p:ext uri="{BB962C8B-B14F-4D97-AF65-F5344CB8AC3E}">
        <p14:creationId xmlns:p14="http://schemas.microsoft.com/office/powerpoint/2010/main" val="26885433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9738"/>
            <a:ext cx="10515600" cy="1325563"/>
          </a:xfrm>
        </p:spPr>
        <p:txBody>
          <a:bodyPr>
            <a:normAutofit/>
          </a:bodyPr>
          <a:lstStyle/>
          <a:p>
            <a:r>
              <a:rPr lang="en-US" sz="3600" b="1" dirty="0" smtClean="0">
                <a:solidFill>
                  <a:schemeClr val="tx2"/>
                </a:solidFill>
                <a:latin typeface="Arial" panose="020B0604020202020204" pitchFamily="34" charset="0"/>
                <a:cs typeface="Arial" pitchFamily="34" charset="0"/>
              </a:rPr>
              <a:t>How to use this object?</a:t>
            </a:r>
            <a:endParaRPr lang="en-US" sz="3600" b="1" dirty="0">
              <a:solidFill>
                <a:schemeClr val="tx2"/>
              </a:solidFill>
              <a:latin typeface="Arial" panose="020B0604020202020204" pitchFamily="34" charset="0"/>
              <a:cs typeface="Arial" pitchFamily="34" charset="0"/>
            </a:endParaRPr>
          </a:p>
        </p:txBody>
      </p:sp>
      <p:sp>
        <p:nvSpPr>
          <p:cNvPr id="3" name="Segnaposto contenuto 2"/>
          <p:cNvSpPr>
            <a:spLocks noGrp="1"/>
          </p:cNvSpPr>
          <p:nvPr>
            <p:ph idx="1"/>
          </p:nvPr>
        </p:nvSpPr>
        <p:spPr>
          <a:xfrm>
            <a:off x="457200" y="1113179"/>
            <a:ext cx="11066928" cy="4351338"/>
          </a:xfrm>
        </p:spPr>
        <p:txBody>
          <a:bodyPr>
            <a:normAutofit/>
          </a:bodyPr>
          <a:lstStyle/>
          <a:p>
            <a:pPr marL="0" lvl="1" indent="0">
              <a:buNone/>
            </a:pPr>
            <a:r>
              <a:rPr lang="en-GB" sz="2600" dirty="0" smtClean="0"/>
              <a:t>Submit </a:t>
            </a:r>
            <a:r>
              <a:rPr lang="en-GB" sz="2600" dirty="0"/>
              <a:t>jobs to DIRAC via gbasf2, taking advantage from the cache.</a:t>
            </a:r>
          </a:p>
          <a:p>
            <a:pPr marL="0" lvl="1" indent="0">
              <a:buNone/>
            </a:pPr>
            <a:endParaRPr lang="en-GB" sz="2600" dirty="0"/>
          </a:p>
          <a:p>
            <a:pPr marL="0" lvl="1" indent="0">
              <a:buNone/>
            </a:pPr>
            <a:r>
              <a:rPr lang="en-GB" sz="2600" dirty="0"/>
              <a:t>Early results:</a:t>
            </a:r>
          </a:p>
          <a:p>
            <a:pPr marL="0" lvl="1" indent="0">
              <a:buNone/>
            </a:pPr>
            <a:r>
              <a:rPr lang="en-GB" sz="2600" dirty="0"/>
              <a:t>In a protected environment, we replicated </a:t>
            </a:r>
            <a:r>
              <a:rPr lang="en-GB" sz="2600" dirty="0" smtClean="0"/>
              <a:t>datasets to KEK-DAVS-SE </a:t>
            </a:r>
            <a:r>
              <a:rPr lang="en-GB" sz="2600" dirty="0"/>
              <a:t>and then we ran a set of simple analysis on HNSC resources, reading </a:t>
            </a:r>
            <a:r>
              <a:rPr lang="en-GB" sz="2600" dirty="0" smtClean="0"/>
              <a:t>files from the http storage via Dynafed, using </a:t>
            </a:r>
            <a:r>
              <a:rPr lang="en-GB" sz="2600" dirty="0"/>
              <a:t>the volatile pool feature as </a:t>
            </a:r>
            <a:r>
              <a:rPr lang="en-GB" sz="2600" dirty="0" smtClean="0"/>
              <a:t>well, experiencing the caching effect.</a:t>
            </a:r>
            <a:endParaRPr lang="en-US" sz="2600" dirty="0"/>
          </a:p>
        </p:txBody>
      </p:sp>
      <p:sp>
        <p:nvSpPr>
          <p:cNvPr id="4" name="Segnaposto numero diapositiva 3"/>
          <p:cNvSpPr>
            <a:spLocks noGrp="1"/>
          </p:cNvSpPr>
          <p:nvPr>
            <p:ph type="sldNum" sz="quarter" idx="12"/>
          </p:nvPr>
        </p:nvSpPr>
        <p:spPr/>
        <p:txBody>
          <a:bodyPr/>
          <a:lstStyle/>
          <a:p>
            <a:fld id="{85C5FA45-24C6-4A0A-BD22-F1947CFFB231}" type="slidenum">
              <a:rPr lang="it-IT" smtClean="0"/>
              <a:pPr/>
              <a:t>55</a:t>
            </a:fld>
            <a:endParaRPr lang="it-IT"/>
          </a:p>
        </p:txBody>
      </p:sp>
      <p:pic>
        <p:nvPicPr>
          <p:cNvPr id="7" name="Immagine 6"/>
          <p:cNvPicPr>
            <a:picLocks noChangeAspect="1"/>
          </p:cNvPicPr>
          <p:nvPr/>
        </p:nvPicPr>
        <p:blipFill>
          <a:blip r:embed="rId2" cstate="print"/>
          <a:stretch>
            <a:fillRect/>
          </a:stretch>
        </p:blipFill>
        <p:spPr>
          <a:xfrm>
            <a:off x="228600" y="3838108"/>
            <a:ext cx="11524128" cy="2700804"/>
          </a:xfrm>
          <a:prstGeom prst="rect">
            <a:avLst/>
          </a:prstGeom>
        </p:spPr>
      </p:pic>
    </p:spTree>
    <p:extLst>
      <p:ext uri="{BB962C8B-B14F-4D97-AF65-F5344CB8AC3E}">
        <p14:creationId xmlns:p14="http://schemas.microsoft.com/office/powerpoint/2010/main" val="4066072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863020" cy="1325563"/>
          </a:xfrm>
        </p:spPr>
        <p:txBody>
          <a:bodyPr vert="horz" lIns="91440" tIns="45720" rIns="91440" bIns="45720" rtlCol="0" anchor="ctr">
            <a:normAutofit/>
          </a:bodyPr>
          <a:lstStyle/>
          <a:p>
            <a:r>
              <a:rPr lang="en-US" b="1" dirty="0" smtClean="0">
                <a:solidFill>
                  <a:srgbClr val="0070C0"/>
                </a:solidFill>
              </a:rPr>
              <a:t>Dynafed and Cache: Model and implementation</a:t>
            </a:r>
            <a:endParaRPr lang="it-IT" b="1" dirty="0">
              <a:solidFill>
                <a:srgbClr val="0070C0"/>
              </a:solidFill>
            </a:endParaRPr>
          </a:p>
        </p:txBody>
      </p:sp>
      <p:grpSp>
        <p:nvGrpSpPr>
          <p:cNvPr id="25" name="Gruppo 24"/>
          <p:cNvGrpSpPr/>
          <p:nvPr/>
        </p:nvGrpSpPr>
        <p:grpSpPr>
          <a:xfrm>
            <a:off x="838200" y="1864939"/>
            <a:ext cx="2774985" cy="2401008"/>
            <a:chOff x="3873788" y="1799033"/>
            <a:chExt cx="1941589" cy="1723974"/>
          </a:xfrm>
        </p:grpSpPr>
        <p:sp>
          <p:nvSpPr>
            <p:cNvPr id="5" name="Rectangle 3">
              <a:extLst>
                <a:ext uri="{FF2B5EF4-FFF2-40B4-BE49-F238E27FC236}">
                  <a16:creationId xmlns:a16="http://schemas.microsoft.com/office/drawing/2014/main" id="{644A260C-1D09-4E23-B41C-293E90260CD1}"/>
                </a:ext>
              </a:extLst>
            </p:cNvPr>
            <p:cNvSpPr>
              <a:spLocks noChangeArrowheads="1"/>
            </p:cNvSpPr>
            <p:nvPr/>
          </p:nvSpPr>
          <p:spPr bwMode="auto">
            <a:xfrm>
              <a:off x="3873788" y="1799033"/>
              <a:ext cx="1941589" cy="433376"/>
            </a:xfrm>
            <a:prstGeom prst="rect">
              <a:avLst/>
            </a:pr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a:solidFill>
                    <a:srgbClr val="EEEEEE"/>
                  </a:solidFill>
                  <a:cs typeface="DejaVu Sans" charset="0"/>
                </a:rPr>
                <a:t>Application</a:t>
              </a:r>
            </a:p>
          </p:txBody>
        </p:sp>
        <p:sp>
          <p:nvSpPr>
            <p:cNvPr id="6" name="Rectangle 4">
              <a:extLst>
                <a:ext uri="{FF2B5EF4-FFF2-40B4-BE49-F238E27FC236}">
                  <a16:creationId xmlns:a16="http://schemas.microsoft.com/office/drawing/2014/main" id="{79794986-D511-4695-B084-73C69088668F}"/>
                </a:ext>
              </a:extLst>
            </p:cNvPr>
            <p:cNvSpPr>
              <a:spLocks noChangeArrowheads="1"/>
            </p:cNvSpPr>
            <p:nvPr/>
          </p:nvSpPr>
          <p:spPr bwMode="auto">
            <a:xfrm>
              <a:off x="3873788" y="2224067"/>
              <a:ext cx="1941589" cy="433376"/>
            </a:xfrm>
            <a:prstGeom prst="rect">
              <a:avLst/>
            </a:prstGeom>
            <a:solidFill>
              <a:srgbClr val="0099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a:solidFill>
                    <a:srgbClr val="EEEEEE"/>
                  </a:solidFill>
                  <a:cs typeface="DejaVu Sans" charset="0"/>
                </a:rPr>
                <a:t>Federation</a:t>
              </a:r>
            </a:p>
          </p:txBody>
        </p:sp>
        <p:sp>
          <p:nvSpPr>
            <p:cNvPr id="7" name="Rectangle 5">
              <a:extLst>
                <a:ext uri="{FF2B5EF4-FFF2-40B4-BE49-F238E27FC236}">
                  <a16:creationId xmlns:a16="http://schemas.microsoft.com/office/drawing/2014/main" id="{7764697F-8C8D-4F81-9BCA-32E291865B8F}"/>
                </a:ext>
              </a:extLst>
            </p:cNvPr>
            <p:cNvSpPr>
              <a:spLocks noChangeArrowheads="1"/>
            </p:cNvSpPr>
            <p:nvPr/>
          </p:nvSpPr>
          <p:spPr bwMode="auto">
            <a:xfrm>
              <a:off x="3873788" y="2649100"/>
              <a:ext cx="1941589" cy="433376"/>
            </a:xfrm>
            <a:prstGeom prst="rect">
              <a:avLst/>
            </a:prstGeom>
            <a:solidFill>
              <a:srgbClr val="0066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a:solidFill>
                    <a:srgbClr val="EEEEEE"/>
                  </a:solidFill>
                  <a:cs typeface="DejaVu Sans" charset="0"/>
                </a:rPr>
                <a:t>Cache</a:t>
              </a:r>
            </a:p>
          </p:txBody>
        </p:sp>
        <p:sp>
          <p:nvSpPr>
            <p:cNvPr id="8" name="Rectangle 6">
              <a:extLst>
                <a:ext uri="{FF2B5EF4-FFF2-40B4-BE49-F238E27FC236}">
                  <a16:creationId xmlns:a16="http://schemas.microsoft.com/office/drawing/2014/main" id="{678BF585-295C-496A-B35C-8739C90647FB}"/>
                </a:ext>
              </a:extLst>
            </p:cNvPr>
            <p:cNvSpPr>
              <a:spLocks noChangeArrowheads="1"/>
            </p:cNvSpPr>
            <p:nvPr/>
          </p:nvSpPr>
          <p:spPr bwMode="auto">
            <a:xfrm>
              <a:off x="3873788" y="3089631"/>
              <a:ext cx="1941589" cy="433376"/>
            </a:xfrm>
            <a:prstGeom prst="rect">
              <a:avLst/>
            </a:prstGeom>
            <a:solidFill>
              <a:srgbClr val="CC0066"/>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Storages</a:t>
              </a:r>
              <a:endParaRPr lang="en-US" altLang="it-IT" sz="2000" b="1" dirty="0">
                <a:solidFill>
                  <a:srgbClr val="EEEEEE"/>
                </a:solidFill>
                <a:cs typeface="DejaVu Sans" charset="0"/>
              </a:endParaRPr>
            </a:p>
          </p:txBody>
        </p:sp>
      </p:grpSp>
      <p:sp>
        <p:nvSpPr>
          <p:cNvPr id="17" name="AutoShape 15">
            <a:extLst>
              <a:ext uri="{FF2B5EF4-FFF2-40B4-BE49-F238E27FC236}">
                <a16:creationId xmlns:a16="http://schemas.microsoft.com/office/drawing/2014/main" id="{619E6C2C-8015-4573-A226-12B47DB84DC3}"/>
              </a:ext>
            </a:extLst>
          </p:cNvPr>
          <p:cNvSpPr>
            <a:spLocks noChangeArrowheads="1"/>
          </p:cNvSpPr>
          <p:nvPr/>
        </p:nvSpPr>
        <p:spPr bwMode="auto">
          <a:xfrm>
            <a:off x="2536031" y="2568558"/>
            <a:ext cx="566543" cy="289308"/>
          </a:xfrm>
          <a:custGeom>
            <a:avLst/>
            <a:gdLst>
              <a:gd name="G0" fmla="+- 1694 0 0"/>
              <a:gd name="G1" fmla="+- 1088 0 0"/>
            </a:gdLst>
            <a:ahLst/>
            <a:cxnLst>
              <a:cxn ang="0">
                <a:pos x="r" y="vc"/>
              </a:cxn>
              <a:cxn ang="5400000">
                <a:pos x="hc" y="b"/>
              </a:cxn>
              <a:cxn ang="10800000">
                <a:pos x="l" y="vc"/>
              </a:cxn>
              <a:cxn ang="16200000">
                <a:pos x="hc" y="t"/>
              </a:cxn>
            </a:cxnLst>
            <a:rect l="0" t="0" r="0" b="0"/>
            <a:pathLst>
              <a:path>
                <a:moveTo>
                  <a:pt x="0" y="272"/>
                </a:moveTo>
                <a:lnTo>
                  <a:pt x="1271" y="272"/>
                </a:lnTo>
                <a:lnTo>
                  <a:pt x="1271" y="0"/>
                </a:lnTo>
                <a:lnTo>
                  <a:pt x="1695" y="544"/>
                </a:lnTo>
                <a:lnTo>
                  <a:pt x="1271" y="1089"/>
                </a:lnTo>
                <a:lnTo>
                  <a:pt x="1271" y="816"/>
                </a:lnTo>
                <a:lnTo>
                  <a:pt x="0" y="816"/>
                </a:lnTo>
                <a:lnTo>
                  <a:pt x="0" y="272"/>
                </a:lnTo>
              </a:path>
            </a:pathLst>
          </a:cu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3200"/>
          </a:p>
        </p:txBody>
      </p:sp>
      <p:grpSp>
        <p:nvGrpSpPr>
          <p:cNvPr id="26" name="Gruppo 25"/>
          <p:cNvGrpSpPr/>
          <p:nvPr/>
        </p:nvGrpSpPr>
        <p:grpSpPr>
          <a:xfrm>
            <a:off x="4444064" y="1859957"/>
            <a:ext cx="2774985" cy="2401008"/>
            <a:chOff x="3873788" y="1799033"/>
            <a:chExt cx="1941589" cy="1723974"/>
          </a:xfrm>
        </p:grpSpPr>
        <p:sp>
          <p:nvSpPr>
            <p:cNvPr id="27" name="Rectangle 3">
              <a:extLst>
                <a:ext uri="{FF2B5EF4-FFF2-40B4-BE49-F238E27FC236}">
                  <a16:creationId xmlns:a16="http://schemas.microsoft.com/office/drawing/2014/main" id="{644A260C-1D09-4E23-B41C-293E90260CD1}"/>
                </a:ext>
              </a:extLst>
            </p:cNvPr>
            <p:cNvSpPr>
              <a:spLocks noChangeArrowheads="1"/>
            </p:cNvSpPr>
            <p:nvPr/>
          </p:nvSpPr>
          <p:spPr bwMode="auto">
            <a:xfrm>
              <a:off x="3873788" y="1799033"/>
              <a:ext cx="1941589" cy="433376"/>
            </a:xfrm>
            <a:prstGeom prst="rect">
              <a:avLst/>
            </a:pr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gbasf2</a:t>
              </a:r>
              <a:endParaRPr lang="en-US" altLang="it-IT" sz="2000" b="1" dirty="0">
                <a:solidFill>
                  <a:srgbClr val="EEEEEE"/>
                </a:solidFill>
                <a:cs typeface="DejaVu Sans" charset="0"/>
              </a:endParaRPr>
            </a:p>
          </p:txBody>
        </p:sp>
        <p:sp>
          <p:nvSpPr>
            <p:cNvPr id="28" name="Rectangle 4">
              <a:extLst>
                <a:ext uri="{FF2B5EF4-FFF2-40B4-BE49-F238E27FC236}">
                  <a16:creationId xmlns:a16="http://schemas.microsoft.com/office/drawing/2014/main" id="{79794986-D511-4695-B084-73C69088668F}"/>
                </a:ext>
              </a:extLst>
            </p:cNvPr>
            <p:cNvSpPr>
              <a:spLocks noChangeArrowheads="1"/>
            </p:cNvSpPr>
            <p:nvPr/>
          </p:nvSpPr>
          <p:spPr bwMode="auto">
            <a:xfrm>
              <a:off x="3873788" y="2224067"/>
              <a:ext cx="1941589" cy="433376"/>
            </a:xfrm>
            <a:prstGeom prst="rect">
              <a:avLst/>
            </a:prstGeom>
            <a:solidFill>
              <a:srgbClr val="0099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Dynafed</a:t>
              </a:r>
              <a:endParaRPr lang="en-US" altLang="it-IT" sz="2000" b="1" dirty="0">
                <a:solidFill>
                  <a:srgbClr val="EEEEEE"/>
                </a:solidFill>
                <a:cs typeface="DejaVu Sans" charset="0"/>
              </a:endParaRPr>
            </a:p>
          </p:txBody>
        </p:sp>
        <p:sp>
          <p:nvSpPr>
            <p:cNvPr id="29" name="Rectangle 5">
              <a:extLst>
                <a:ext uri="{FF2B5EF4-FFF2-40B4-BE49-F238E27FC236}">
                  <a16:creationId xmlns:a16="http://schemas.microsoft.com/office/drawing/2014/main" id="{7764697F-8C8D-4F81-9BCA-32E291865B8F}"/>
                </a:ext>
              </a:extLst>
            </p:cNvPr>
            <p:cNvSpPr>
              <a:spLocks noChangeArrowheads="1"/>
            </p:cNvSpPr>
            <p:nvPr/>
          </p:nvSpPr>
          <p:spPr bwMode="auto">
            <a:xfrm>
              <a:off x="3873788" y="2649100"/>
              <a:ext cx="1941589" cy="433376"/>
            </a:xfrm>
            <a:prstGeom prst="rect">
              <a:avLst/>
            </a:prstGeom>
            <a:solidFill>
              <a:srgbClr val="0066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DPM Volatile Pool</a:t>
              </a:r>
              <a:endParaRPr lang="en-US" altLang="it-IT" sz="2000" b="1" dirty="0">
                <a:solidFill>
                  <a:srgbClr val="EEEEEE"/>
                </a:solidFill>
                <a:cs typeface="DejaVu Sans" charset="0"/>
              </a:endParaRPr>
            </a:p>
          </p:txBody>
        </p:sp>
        <p:sp>
          <p:nvSpPr>
            <p:cNvPr id="30" name="Rectangle 6">
              <a:extLst>
                <a:ext uri="{FF2B5EF4-FFF2-40B4-BE49-F238E27FC236}">
                  <a16:creationId xmlns:a16="http://schemas.microsoft.com/office/drawing/2014/main" id="{678BF585-295C-496A-B35C-8739C90647FB}"/>
                </a:ext>
              </a:extLst>
            </p:cNvPr>
            <p:cNvSpPr>
              <a:spLocks noChangeArrowheads="1"/>
            </p:cNvSpPr>
            <p:nvPr/>
          </p:nvSpPr>
          <p:spPr bwMode="auto">
            <a:xfrm>
              <a:off x="3873788" y="3089631"/>
              <a:ext cx="1941589" cy="433376"/>
            </a:xfrm>
            <a:prstGeom prst="rect">
              <a:avLst/>
            </a:prstGeom>
            <a:solidFill>
              <a:srgbClr val="CC0066"/>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Belle II Https</a:t>
              </a:r>
            </a:p>
            <a:p>
              <a:pPr algn="ctr">
                <a:lnSpc>
                  <a:spcPct val="100000"/>
                </a:lnSpc>
              </a:pPr>
              <a:r>
                <a:rPr lang="en-US" altLang="it-IT" sz="2000" b="1" dirty="0" smtClean="0">
                  <a:solidFill>
                    <a:srgbClr val="EEEEEE"/>
                  </a:solidFill>
                  <a:cs typeface="DejaVu Sans" charset="0"/>
                </a:rPr>
                <a:t> Endpoints</a:t>
              </a:r>
              <a:endParaRPr lang="en-US" altLang="it-IT" sz="2000" b="1" dirty="0">
                <a:solidFill>
                  <a:srgbClr val="EEEEEE"/>
                </a:solidFill>
                <a:cs typeface="DejaVu Sans" charset="0"/>
              </a:endParaRPr>
            </a:p>
          </p:txBody>
        </p:sp>
      </p:grpSp>
      <p:sp>
        <p:nvSpPr>
          <p:cNvPr id="31" name="AutoShape 15">
            <a:extLst>
              <a:ext uri="{FF2B5EF4-FFF2-40B4-BE49-F238E27FC236}">
                <a16:creationId xmlns:a16="http://schemas.microsoft.com/office/drawing/2014/main" id="{619E6C2C-8015-4573-A226-12B47DB84DC3}"/>
              </a:ext>
            </a:extLst>
          </p:cNvPr>
          <p:cNvSpPr>
            <a:spLocks noChangeArrowheads="1"/>
          </p:cNvSpPr>
          <p:nvPr/>
        </p:nvSpPr>
        <p:spPr bwMode="auto">
          <a:xfrm>
            <a:off x="6141895" y="2563576"/>
            <a:ext cx="566543" cy="289308"/>
          </a:xfrm>
          <a:custGeom>
            <a:avLst/>
            <a:gdLst>
              <a:gd name="G0" fmla="+- 1694 0 0"/>
              <a:gd name="G1" fmla="+- 1088 0 0"/>
            </a:gdLst>
            <a:ahLst/>
            <a:cxnLst>
              <a:cxn ang="0">
                <a:pos x="r" y="vc"/>
              </a:cxn>
              <a:cxn ang="5400000">
                <a:pos x="hc" y="b"/>
              </a:cxn>
              <a:cxn ang="10800000">
                <a:pos x="l" y="vc"/>
              </a:cxn>
              <a:cxn ang="16200000">
                <a:pos x="hc" y="t"/>
              </a:cxn>
            </a:cxnLst>
            <a:rect l="0" t="0" r="0" b="0"/>
            <a:pathLst>
              <a:path>
                <a:moveTo>
                  <a:pt x="0" y="272"/>
                </a:moveTo>
                <a:lnTo>
                  <a:pt x="1271" y="272"/>
                </a:lnTo>
                <a:lnTo>
                  <a:pt x="1271" y="0"/>
                </a:lnTo>
                <a:lnTo>
                  <a:pt x="1695" y="544"/>
                </a:lnTo>
                <a:lnTo>
                  <a:pt x="1271" y="1089"/>
                </a:lnTo>
                <a:lnTo>
                  <a:pt x="1271" y="816"/>
                </a:lnTo>
                <a:lnTo>
                  <a:pt x="0" y="816"/>
                </a:lnTo>
                <a:lnTo>
                  <a:pt x="0" y="272"/>
                </a:lnTo>
              </a:path>
            </a:pathLst>
          </a:cu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3200"/>
          </a:p>
        </p:txBody>
      </p:sp>
      <p:grpSp>
        <p:nvGrpSpPr>
          <p:cNvPr id="32" name="Gruppo 31"/>
          <p:cNvGrpSpPr/>
          <p:nvPr/>
        </p:nvGrpSpPr>
        <p:grpSpPr>
          <a:xfrm>
            <a:off x="8067965" y="1859957"/>
            <a:ext cx="3633255" cy="2401008"/>
            <a:chOff x="3873788" y="1799033"/>
            <a:chExt cx="1941589" cy="1723974"/>
          </a:xfrm>
        </p:grpSpPr>
        <p:sp>
          <p:nvSpPr>
            <p:cNvPr id="33" name="Rectangle 3">
              <a:extLst>
                <a:ext uri="{FF2B5EF4-FFF2-40B4-BE49-F238E27FC236}">
                  <a16:creationId xmlns:a16="http://schemas.microsoft.com/office/drawing/2014/main" id="{644A260C-1D09-4E23-B41C-293E90260CD1}"/>
                </a:ext>
              </a:extLst>
            </p:cNvPr>
            <p:cNvSpPr>
              <a:spLocks noChangeArrowheads="1"/>
            </p:cNvSpPr>
            <p:nvPr/>
          </p:nvSpPr>
          <p:spPr bwMode="auto">
            <a:xfrm>
              <a:off x="3873788" y="1799033"/>
              <a:ext cx="1941589" cy="433376"/>
            </a:xfrm>
            <a:prstGeom prst="rect">
              <a:avLst/>
            </a:pr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WebDav Client</a:t>
              </a:r>
              <a:endParaRPr lang="en-US" altLang="it-IT" sz="2000" b="1" dirty="0">
                <a:solidFill>
                  <a:srgbClr val="EEEEEE"/>
                </a:solidFill>
                <a:cs typeface="DejaVu Sans" charset="0"/>
              </a:endParaRPr>
            </a:p>
          </p:txBody>
        </p:sp>
        <p:sp>
          <p:nvSpPr>
            <p:cNvPr id="34" name="Rectangle 4">
              <a:extLst>
                <a:ext uri="{FF2B5EF4-FFF2-40B4-BE49-F238E27FC236}">
                  <a16:creationId xmlns:a16="http://schemas.microsoft.com/office/drawing/2014/main" id="{79794986-D511-4695-B084-73C69088668F}"/>
                </a:ext>
              </a:extLst>
            </p:cNvPr>
            <p:cNvSpPr>
              <a:spLocks noChangeArrowheads="1"/>
            </p:cNvSpPr>
            <p:nvPr/>
          </p:nvSpPr>
          <p:spPr bwMode="auto">
            <a:xfrm>
              <a:off x="3873788" y="2224067"/>
              <a:ext cx="1941589" cy="433376"/>
            </a:xfrm>
            <a:prstGeom prst="rect">
              <a:avLst/>
            </a:prstGeom>
            <a:solidFill>
              <a:srgbClr val="0099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err="1" smtClean="0">
                  <a:solidFill>
                    <a:srgbClr val="EEEEEE"/>
                  </a:solidFill>
                  <a:cs typeface="DejaVu Sans" charset="0"/>
                </a:rPr>
                <a:t>Xrootd</a:t>
              </a:r>
              <a:r>
                <a:rPr lang="en-US" altLang="it-IT" sz="2000" b="1" dirty="0" smtClean="0">
                  <a:solidFill>
                    <a:srgbClr val="EEEEEE"/>
                  </a:solidFill>
                  <a:cs typeface="DejaVu Sans" charset="0"/>
                </a:rPr>
                <a:t> federation? </a:t>
              </a:r>
              <a:r>
                <a:rPr lang="en-US" altLang="it-IT" sz="2000" b="1" dirty="0" err="1" smtClean="0">
                  <a:solidFill>
                    <a:srgbClr val="EEEEEE"/>
                  </a:solidFill>
                  <a:cs typeface="DejaVu Sans" charset="0"/>
                </a:rPr>
                <a:t>Rucio</a:t>
              </a:r>
              <a:r>
                <a:rPr lang="en-US" altLang="it-IT" sz="2000" b="1" dirty="0">
                  <a:solidFill>
                    <a:srgbClr val="EEEEEE"/>
                  </a:solidFill>
                  <a:cs typeface="DejaVu Sans" charset="0"/>
                </a:rPr>
                <a:t>?</a:t>
              </a:r>
            </a:p>
          </p:txBody>
        </p:sp>
        <p:sp>
          <p:nvSpPr>
            <p:cNvPr id="35" name="Rectangle 5">
              <a:extLst>
                <a:ext uri="{FF2B5EF4-FFF2-40B4-BE49-F238E27FC236}">
                  <a16:creationId xmlns:a16="http://schemas.microsoft.com/office/drawing/2014/main" id="{7764697F-8C8D-4F81-9BCA-32E291865B8F}"/>
                </a:ext>
              </a:extLst>
            </p:cNvPr>
            <p:cNvSpPr>
              <a:spLocks noChangeArrowheads="1"/>
            </p:cNvSpPr>
            <p:nvPr/>
          </p:nvSpPr>
          <p:spPr bwMode="auto">
            <a:xfrm>
              <a:off x="3873788" y="2649100"/>
              <a:ext cx="1941589" cy="433376"/>
            </a:xfrm>
            <a:prstGeom prst="rect">
              <a:avLst/>
            </a:prstGeom>
            <a:solidFill>
              <a:srgbClr val="0066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err="1" smtClean="0">
                  <a:solidFill>
                    <a:srgbClr val="EEEEEE"/>
                  </a:solidFill>
                  <a:cs typeface="DejaVu Sans" charset="0"/>
                </a:rPr>
                <a:t>Xcache</a:t>
              </a:r>
              <a:r>
                <a:rPr lang="en-US" altLang="it-IT" sz="2000" b="1" dirty="0" smtClean="0">
                  <a:solidFill>
                    <a:srgbClr val="EEEEEE"/>
                  </a:solidFill>
                  <a:cs typeface="DejaVu Sans" charset="0"/>
                </a:rPr>
                <a:t> ??</a:t>
              </a:r>
              <a:endParaRPr lang="en-US" altLang="it-IT" sz="2000" b="1" dirty="0">
                <a:solidFill>
                  <a:srgbClr val="EEEEEE"/>
                </a:solidFill>
                <a:cs typeface="DejaVu Sans" charset="0"/>
              </a:endParaRPr>
            </a:p>
          </p:txBody>
        </p:sp>
        <p:sp>
          <p:nvSpPr>
            <p:cNvPr id="36" name="Rectangle 6">
              <a:extLst>
                <a:ext uri="{FF2B5EF4-FFF2-40B4-BE49-F238E27FC236}">
                  <a16:creationId xmlns:a16="http://schemas.microsoft.com/office/drawing/2014/main" id="{678BF585-295C-496A-B35C-8739C90647FB}"/>
                </a:ext>
              </a:extLst>
            </p:cNvPr>
            <p:cNvSpPr>
              <a:spLocks noChangeArrowheads="1"/>
            </p:cNvSpPr>
            <p:nvPr/>
          </p:nvSpPr>
          <p:spPr bwMode="auto">
            <a:xfrm>
              <a:off x="3873788" y="3089631"/>
              <a:ext cx="1941589" cy="433376"/>
            </a:xfrm>
            <a:prstGeom prst="rect">
              <a:avLst/>
            </a:prstGeom>
            <a:solidFill>
              <a:srgbClr val="CC0066"/>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Belle II Https</a:t>
              </a:r>
            </a:p>
            <a:p>
              <a:pPr algn="ctr">
                <a:lnSpc>
                  <a:spcPct val="100000"/>
                </a:lnSpc>
              </a:pPr>
              <a:r>
                <a:rPr lang="en-US" altLang="it-IT" sz="2000" b="1" dirty="0" smtClean="0">
                  <a:solidFill>
                    <a:srgbClr val="EEEEEE"/>
                  </a:solidFill>
                  <a:cs typeface="DejaVu Sans" charset="0"/>
                </a:rPr>
                <a:t> Endpoints</a:t>
              </a:r>
              <a:endParaRPr lang="en-US" altLang="it-IT" sz="2000" b="1" dirty="0">
                <a:solidFill>
                  <a:srgbClr val="EEEEEE"/>
                </a:solidFill>
                <a:cs typeface="DejaVu Sans" charset="0"/>
              </a:endParaRPr>
            </a:p>
          </p:txBody>
        </p:sp>
      </p:grpSp>
      <p:sp>
        <p:nvSpPr>
          <p:cNvPr id="37" name="AutoShape 15">
            <a:extLst>
              <a:ext uri="{FF2B5EF4-FFF2-40B4-BE49-F238E27FC236}">
                <a16:creationId xmlns:a16="http://schemas.microsoft.com/office/drawing/2014/main" id="{619E6C2C-8015-4573-A226-12B47DB84DC3}"/>
              </a:ext>
            </a:extLst>
          </p:cNvPr>
          <p:cNvSpPr>
            <a:spLocks noChangeArrowheads="1"/>
          </p:cNvSpPr>
          <p:nvPr/>
        </p:nvSpPr>
        <p:spPr bwMode="auto">
          <a:xfrm>
            <a:off x="9765796" y="2563576"/>
            <a:ext cx="566543" cy="289308"/>
          </a:xfrm>
          <a:custGeom>
            <a:avLst/>
            <a:gdLst>
              <a:gd name="G0" fmla="+- 1694 0 0"/>
              <a:gd name="G1" fmla="+- 1088 0 0"/>
            </a:gdLst>
            <a:ahLst/>
            <a:cxnLst>
              <a:cxn ang="0">
                <a:pos x="r" y="vc"/>
              </a:cxn>
              <a:cxn ang="5400000">
                <a:pos x="hc" y="b"/>
              </a:cxn>
              <a:cxn ang="10800000">
                <a:pos x="l" y="vc"/>
              </a:cxn>
              <a:cxn ang="16200000">
                <a:pos x="hc" y="t"/>
              </a:cxn>
            </a:cxnLst>
            <a:rect l="0" t="0" r="0" b="0"/>
            <a:pathLst>
              <a:path>
                <a:moveTo>
                  <a:pt x="0" y="272"/>
                </a:moveTo>
                <a:lnTo>
                  <a:pt x="1271" y="272"/>
                </a:lnTo>
                <a:lnTo>
                  <a:pt x="1271" y="0"/>
                </a:lnTo>
                <a:lnTo>
                  <a:pt x="1695" y="544"/>
                </a:lnTo>
                <a:lnTo>
                  <a:pt x="1271" y="1089"/>
                </a:lnTo>
                <a:lnTo>
                  <a:pt x="1271" y="816"/>
                </a:lnTo>
                <a:lnTo>
                  <a:pt x="0" y="816"/>
                </a:lnTo>
                <a:lnTo>
                  <a:pt x="0" y="272"/>
                </a:lnTo>
              </a:path>
            </a:pathLst>
          </a:cu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3200"/>
          </a:p>
        </p:txBody>
      </p:sp>
      <p:sp>
        <p:nvSpPr>
          <p:cNvPr id="3" name="Rettangolo 2"/>
          <p:cNvSpPr/>
          <p:nvPr/>
        </p:nvSpPr>
        <p:spPr>
          <a:xfrm>
            <a:off x="598151" y="4957673"/>
            <a:ext cx="10717550" cy="954107"/>
          </a:xfrm>
          <a:prstGeom prst="rect">
            <a:avLst/>
          </a:prstGeom>
        </p:spPr>
        <p:txBody>
          <a:bodyPr wrap="square">
            <a:spAutoFit/>
          </a:bodyPr>
          <a:lstStyle/>
          <a:p>
            <a:r>
              <a:rPr lang="en-US" sz="2800" b="1" dirty="0" smtClean="0"/>
              <a:t>Two challenges: User HTTP in the application workflow and implement a caching system </a:t>
            </a:r>
            <a:endParaRPr lang="en-US" sz="2800" b="1" dirty="0"/>
          </a:p>
        </p:txBody>
      </p:sp>
    </p:spTree>
    <p:extLst>
      <p:ext uri="{BB962C8B-B14F-4D97-AF65-F5344CB8AC3E}">
        <p14:creationId xmlns:p14="http://schemas.microsoft.com/office/powerpoint/2010/main" val="69357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smtClean="0">
                <a:solidFill>
                  <a:schemeClr val="tx2"/>
                </a:solidFill>
                <a:latin typeface="Arial" panose="020B0604020202020204" pitchFamily="34" charset="0"/>
                <a:cs typeface="Arial" pitchFamily="34" charset="0"/>
              </a:rPr>
              <a:t>Current Status and ongoing activities</a:t>
            </a:r>
            <a:endParaRPr lang="en-US" sz="3600" b="1" dirty="0">
              <a:solidFill>
                <a:schemeClr val="tx2"/>
              </a:solidFill>
              <a:latin typeface="Arial" panose="020B0604020202020204" pitchFamily="34" charset="0"/>
              <a:cs typeface="Arial" pitchFamily="34" charset="0"/>
            </a:endParaRPr>
          </a:p>
        </p:txBody>
      </p:sp>
      <p:sp>
        <p:nvSpPr>
          <p:cNvPr id="3" name="Segnaposto contenuto 2"/>
          <p:cNvSpPr>
            <a:spLocks noGrp="1"/>
          </p:cNvSpPr>
          <p:nvPr>
            <p:ph idx="1"/>
          </p:nvPr>
        </p:nvSpPr>
        <p:spPr>
          <a:xfrm>
            <a:off x="508747" y="1570130"/>
            <a:ext cx="11174506" cy="5005481"/>
          </a:xfrm>
        </p:spPr>
        <p:txBody>
          <a:bodyPr>
            <a:normAutofit/>
          </a:bodyPr>
          <a:lstStyle/>
          <a:p>
            <a:pPr marL="0" lvl="1" indent="0">
              <a:buNone/>
            </a:pPr>
            <a:r>
              <a:rPr lang="en-GB" sz="2800" dirty="0" smtClean="0"/>
              <a:t>Up to now we manly focussed on setup a working testbed, overcoming the issues and investigating how to introduce the element in a computing model.</a:t>
            </a:r>
          </a:p>
          <a:p>
            <a:pPr marL="0" lvl="1" indent="0">
              <a:buNone/>
            </a:pPr>
            <a:endParaRPr lang="en-GB" sz="2800" dirty="0" smtClean="0"/>
          </a:p>
          <a:p>
            <a:pPr marL="0" lvl="1" indent="0">
              <a:buNone/>
            </a:pPr>
            <a:r>
              <a:rPr lang="en-GB" sz="2800" dirty="0" smtClean="0"/>
              <a:t>Last part 3 months of the </a:t>
            </a:r>
            <a:r>
              <a:rPr lang="en-GB" sz="2800" dirty="0" err="1" smtClean="0"/>
              <a:t>SCoRES</a:t>
            </a:r>
            <a:r>
              <a:rPr lang="en-GB" sz="2800" dirty="0" smtClean="0"/>
              <a:t> project will be dedicated in doing performance and resilience tests that should be ready by the end of </a:t>
            </a:r>
            <a:r>
              <a:rPr lang="en-GB" sz="2800" dirty="0" err="1" smtClean="0"/>
              <a:t>Febbuary</a:t>
            </a:r>
            <a:r>
              <a:rPr lang="en-GB" sz="2800" dirty="0" smtClean="0"/>
              <a:t> 2018 with the characterization of the testbed.</a:t>
            </a:r>
          </a:p>
          <a:p>
            <a:pPr marL="0" lvl="1" indent="0">
              <a:buNone/>
            </a:pPr>
            <a:endParaRPr lang="en-GB" sz="2800" dirty="0"/>
          </a:p>
          <a:p>
            <a:pPr marL="0" lvl="1" indent="0">
              <a:buNone/>
            </a:pPr>
            <a:r>
              <a:rPr lang="en-GB" sz="2800" dirty="0" err="1" smtClean="0"/>
              <a:t>HammerCloud</a:t>
            </a:r>
            <a:r>
              <a:rPr lang="en-GB" sz="2800" dirty="0" smtClean="0"/>
              <a:t> could be an option in order to produce comparable results.</a:t>
            </a:r>
          </a:p>
          <a:p>
            <a:pPr marL="0" lvl="1" indent="0">
              <a:buNone/>
            </a:pPr>
            <a:endParaRPr lang="en-GB" sz="2800" dirty="0" smtClean="0"/>
          </a:p>
          <a:p>
            <a:pPr marL="0" lvl="1" indent="0">
              <a:buNone/>
            </a:pPr>
            <a:endParaRPr lang="en-GB" sz="2800" dirty="0"/>
          </a:p>
          <a:p>
            <a:pPr marL="0" lvl="1" indent="0">
              <a:buNone/>
            </a:pPr>
            <a:endParaRPr lang="en-GB" sz="2800" dirty="0"/>
          </a:p>
          <a:p>
            <a:pPr marL="0" lvl="1" indent="0">
              <a:buNone/>
            </a:pPr>
            <a:endParaRPr lang="en-GB" sz="2800" dirty="0" smtClean="0"/>
          </a:p>
        </p:txBody>
      </p:sp>
    </p:spTree>
    <p:extLst>
      <p:ext uri="{BB962C8B-B14F-4D97-AF65-F5344CB8AC3E}">
        <p14:creationId xmlns:p14="http://schemas.microsoft.com/office/powerpoint/2010/main" val="35909881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smtClean="0">
                <a:solidFill>
                  <a:schemeClr val="tx2"/>
                </a:solidFill>
                <a:latin typeface="Arial" panose="020B0604020202020204" pitchFamily="34" charset="0"/>
                <a:cs typeface="Arial" pitchFamily="34" charset="0"/>
              </a:rPr>
              <a:t>Additional Initiatives</a:t>
            </a:r>
            <a:endParaRPr lang="en-US" sz="3600" b="1" dirty="0">
              <a:solidFill>
                <a:schemeClr val="tx2"/>
              </a:solidFill>
              <a:latin typeface="Arial" panose="020B0604020202020204" pitchFamily="34" charset="0"/>
              <a:cs typeface="Arial" pitchFamily="34" charset="0"/>
            </a:endParaRPr>
          </a:p>
        </p:txBody>
      </p:sp>
      <p:sp>
        <p:nvSpPr>
          <p:cNvPr id="3" name="Segnaposto contenuto 2"/>
          <p:cNvSpPr>
            <a:spLocks noGrp="1"/>
          </p:cNvSpPr>
          <p:nvPr>
            <p:ph idx="1"/>
          </p:nvPr>
        </p:nvSpPr>
        <p:spPr>
          <a:xfrm>
            <a:off x="201706" y="1441357"/>
            <a:ext cx="11481547" cy="5005481"/>
          </a:xfrm>
        </p:spPr>
        <p:txBody>
          <a:bodyPr>
            <a:noAutofit/>
          </a:bodyPr>
          <a:lstStyle/>
          <a:p>
            <a:pPr marL="0" lvl="1" indent="0">
              <a:buNone/>
            </a:pPr>
            <a:r>
              <a:rPr lang="en-GB" dirty="0" smtClean="0"/>
              <a:t>ATLAS Team of INFN-Napoli are working with similar technologies in the context of ATLAS using Volatile Pool in combination with RUCIO. Preliminary results has been presented at CHEP18,  detailed and results will be presented soon.</a:t>
            </a:r>
          </a:p>
          <a:p>
            <a:pPr marL="0" lvl="1" indent="0">
              <a:buNone/>
            </a:pPr>
            <a:endParaRPr lang="en-GB" dirty="0"/>
          </a:p>
          <a:p>
            <a:pPr marL="0" lvl="1" indent="0">
              <a:buNone/>
            </a:pPr>
            <a:r>
              <a:rPr lang="en-GB" dirty="0"/>
              <a:t>There are currently a set of new initiatives submitted in different context in Italy to support activities related this </a:t>
            </a:r>
            <a:r>
              <a:rPr lang="en-GB" dirty="0" smtClean="0"/>
              <a:t>topic</a:t>
            </a:r>
          </a:p>
          <a:p>
            <a:pPr marL="0" lvl="1" indent="0">
              <a:buNone/>
            </a:pPr>
            <a:endParaRPr lang="en-GB" dirty="0" smtClean="0"/>
          </a:p>
          <a:p>
            <a:pPr marL="0" lvl="1" indent="0">
              <a:buNone/>
            </a:pPr>
            <a:r>
              <a:rPr lang="en-GB" dirty="0" smtClean="0"/>
              <a:t>Included </a:t>
            </a:r>
            <a:r>
              <a:rPr lang="en-GB" dirty="0"/>
              <a:t>a research project named “</a:t>
            </a:r>
            <a:r>
              <a:rPr lang="en-GB" dirty="0" smtClean="0"/>
              <a:t>HTTP in Physics (HTTPhy)” submitted </a:t>
            </a:r>
            <a:r>
              <a:rPr lang="en-GB" dirty="0"/>
              <a:t>within the national call PRIN 2017 (result expected by the end of the </a:t>
            </a:r>
            <a:r>
              <a:rPr lang="en-GB" dirty="0" smtClean="0"/>
              <a:t>year).</a:t>
            </a:r>
          </a:p>
          <a:p>
            <a:pPr marL="0" lvl="1" indent="0">
              <a:buNone/>
            </a:pPr>
            <a:endParaRPr lang="en-GB" dirty="0"/>
          </a:p>
          <a:p>
            <a:pPr marL="0" lvl="1" indent="0">
              <a:buNone/>
            </a:pPr>
            <a:r>
              <a:rPr lang="en-GB" dirty="0" err="1">
                <a:ea typeface="Arimo"/>
                <a:cs typeface="Arimo"/>
                <a:sym typeface="Arimo"/>
              </a:rPr>
              <a:t>I.Bi.S.Co</a:t>
            </a:r>
            <a:r>
              <a:rPr lang="en-GB" dirty="0">
                <a:ea typeface="Arimo"/>
                <a:cs typeface="Arimo"/>
                <a:sym typeface="Arimo"/>
              </a:rPr>
              <a:t>. (Infrastructure for Big Data and Scientific Computing) is a new proposal submitted by several Italian institutions (including INFN and University Federico II) in the contest of the National CALL for </a:t>
            </a:r>
            <a:r>
              <a:rPr lang="en-GB" dirty="0" err="1">
                <a:ea typeface="Arimo"/>
                <a:cs typeface="Arimo"/>
                <a:sym typeface="Arimo"/>
              </a:rPr>
              <a:t>datacenter</a:t>
            </a:r>
            <a:r>
              <a:rPr lang="en-GB" dirty="0">
                <a:ea typeface="Arimo"/>
                <a:cs typeface="Arimo"/>
                <a:sym typeface="Arimo"/>
              </a:rPr>
              <a:t> extension. The goal of the project is the creation of a large southern </a:t>
            </a:r>
            <a:r>
              <a:rPr lang="en-GB" dirty="0" err="1">
                <a:ea typeface="Arimo"/>
                <a:cs typeface="Arimo"/>
                <a:sym typeface="Arimo"/>
              </a:rPr>
              <a:t>italy</a:t>
            </a:r>
            <a:r>
              <a:rPr lang="en-GB" dirty="0">
                <a:ea typeface="Arimo"/>
                <a:cs typeface="Arimo"/>
                <a:sym typeface="Arimo"/>
              </a:rPr>
              <a:t> distributed infrastructure composed by several sites connected at high speed up to </a:t>
            </a:r>
            <a:r>
              <a:rPr lang="en-GB" dirty="0" smtClean="0">
                <a:ea typeface="Arimo"/>
                <a:cs typeface="Arimo"/>
                <a:sym typeface="Arimo"/>
              </a:rPr>
              <a:t>100Gbp</a:t>
            </a:r>
          </a:p>
        </p:txBody>
      </p:sp>
    </p:spTree>
    <p:extLst>
      <p:ext uri="{BB962C8B-B14F-4D97-AF65-F5344CB8AC3E}">
        <p14:creationId xmlns:p14="http://schemas.microsoft.com/office/powerpoint/2010/main" val="25007642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 name="Connettore 2 218"/>
          <p:cNvCxnSpPr/>
          <p:nvPr/>
        </p:nvCxnSpPr>
        <p:spPr>
          <a:xfrm>
            <a:off x="2529419" y="3025481"/>
            <a:ext cx="7763235" cy="1559076"/>
          </a:xfrm>
          <a:prstGeom prst="straightConnector1">
            <a:avLst/>
          </a:prstGeom>
          <a:ln w="57150">
            <a:solidFill>
              <a:srgbClr val="00B050"/>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5" name="Gruppo 134"/>
          <p:cNvGrpSpPr/>
          <p:nvPr/>
        </p:nvGrpSpPr>
        <p:grpSpPr>
          <a:xfrm>
            <a:off x="9031813" y="5884324"/>
            <a:ext cx="499000" cy="824300"/>
            <a:chOff x="4982630" y="5525686"/>
            <a:chExt cx="702733" cy="1050783"/>
          </a:xfrm>
        </p:grpSpPr>
        <p:sp>
          <p:nvSpPr>
            <p:cNvPr id="6" name="Triangolo isoscele 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4" name="Gruppo 123"/>
          <p:cNvGrpSpPr/>
          <p:nvPr/>
        </p:nvGrpSpPr>
        <p:grpSpPr>
          <a:xfrm>
            <a:off x="742160" y="2570069"/>
            <a:ext cx="1622954" cy="846877"/>
            <a:chOff x="1255976" y="981922"/>
            <a:chExt cx="1622954" cy="846877"/>
          </a:xfrm>
        </p:grpSpPr>
        <p:grpSp>
          <p:nvGrpSpPr>
            <p:cNvPr id="15" name="Gruppo 14"/>
            <p:cNvGrpSpPr/>
            <p:nvPr/>
          </p:nvGrpSpPr>
          <p:grpSpPr>
            <a:xfrm>
              <a:off x="1255976" y="981922"/>
              <a:ext cx="500063" cy="628650"/>
              <a:chOff x="1671637" y="1185861"/>
              <a:chExt cx="885826" cy="1042989"/>
            </a:xfrm>
          </p:grpSpPr>
          <p:sp>
            <p:nvSpPr>
              <p:cNvPr id="16" name="Cilindro 1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ilindro 1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ilindro 1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uppo 20"/>
            <p:cNvGrpSpPr/>
            <p:nvPr/>
          </p:nvGrpSpPr>
          <p:grpSpPr>
            <a:xfrm>
              <a:off x="1817420" y="981922"/>
              <a:ext cx="500063" cy="628650"/>
              <a:chOff x="1671637" y="1185861"/>
              <a:chExt cx="885826" cy="1042989"/>
            </a:xfrm>
          </p:grpSpPr>
          <p:sp>
            <p:nvSpPr>
              <p:cNvPr id="22" name="Cilindro 21"/>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ilindro 22"/>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lindro 23"/>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ubo 24"/>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grpSp>
        <p:nvGrpSpPr>
          <p:cNvPr id="127" name="Gruppo 126"/>
          <p:cNvGrpSpPr/>
          <p:nvPr/>
        </p:nvGrpSpPr>
        <p:grpSpPr>
          <a:xfrm>
            <a:off x="10042623" y="2711156"/>
            <a:ext cx="1963474" cy="846877"/>
            <a:chOff x="9280788" y="981922"/>
            <a:chExt cx="1963474" cy="846877"/>
          </a:xfrm>
        </p:grpSpPr>
        <p:grpSp>
          <p:nvGrpSpPr>
            <p:cNvPr id="26" name="Gruppo 25"/>
            <p:cNvGrpSpPr/>
            <p:nvPr/>
          </p:nvGrpSpPr>
          <p:grpSpPr>
            <a:xfrm>
              <a:off x="9280788" y="981922"/>
              <a:ext cx="500063" cy="628650"/>
              <a:chOff x="1671637" y="1185861"/>
              <a:chExt cx="885826" cy="1042989"/>
            </a:xfrm>
          </p:grpSpPr>
          <p:sp>
            <p:nvSpPr>
              <p:cNvPr id="27" name="Cilindro 26"/>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lindro 27"/>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ilindro 28"/>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uppo 29"/>
            <p:cNvGrpSpPr/>
            <p:nvPr/>
          </p:nvGrpSpPr>
          <p:grpSpPr>
            <a:xfrm>
              <a:off x="9842232" y="981922"/>
              <a:ext cx="500063" cy="628650"/>
              <a:chOff x="1671637" y="1185861"/>
              <a:chExt cx="885826" cy="1042989"/>
            </a:xfrm>
          </p:grpSpPr>
          <p:sp>
            <p:nvSpPr>
              <p:cNvPr id="31" name="Cilindro 30"/>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ilindro 31"/>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ilindro 32"/>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ubo 33"/>
            <p:cNvSpPr/>
            <p:nvPr/>
          </p:nvSpPr>
          <p:spPr>
            <a:xfrm>
              <a:off x="9530819" y="1296247"/>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STORM</a:t>
              </a:r>
              <a:endParaRPr lang="en-US" dirty="0"/>
            </a:p>
          </p:txBody>
        </p:sp>
      </p:grpSp>
      <p:grpSp>
        <p:nvGrpSpPr>
          <p:cNvPr id="125" name="Gruppo 124"/>
          <p:cNvGrpSpPr/>
          <p:nvPr/>
        </p:nvGrpSpPr>
        <p:grpSpPr>
          <a:xfrm>
            <a:off x="4069959" y="348923"/>
            <a:ext cx="1806041" cy="1246665"/>
            <a:chOff x="3783279" y="524720"/>
            <a:chExt cx="1806041" cy="1246665"/>
          </a:xfrm>
        </p:grpSpPr>
        <p:sp>
          <p:nvSpPr>
            <p:cNvPr id="64" name="Nuvola 63"/>
            <p:cNvSpPr/>
            <p:nvPr/>
          </p:nvSpPr>
          <p:spPr>
            <a:xfrm>
              <a:off x="3783279" y="524720"/>
              <a:ext cx="1685925" cy="11648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uppo 64"/>
            <p:cNvGrpSpPr/>
            <p:nvPr/>
          </p:nvGrpSpPr>
          <p:grpSpPr>
            <a:xfrm>
              <a:off x="4171155" y="842697"/>
              <a:ext cx="500063" cy="628650"/>
              <a:chOff x="1671637" y="1185861"/>
              <a:chExt cx="885826" cy="1042989"/>
            </a:xfrm>
          </p:grpSpPr>
          <p:sp>
            <p:nvSpPr>
              <p:cNvPr id="66" name="Cilindro 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ilindro 6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ilindro 6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po 68"/>
            <p:cNvGrpSpPr/>
            <p:nvPr/>
          </p:nvGrpSpPr>
          <p:grpSpPr>
            <a:xfrm>
              <a:off x="4732599" y="842697"/>
              <a:ext cx="500063" cy="628650"/>
              <a:chOff x="1671637" y="1185861"/>
              <a:chExt cx="885826" cy="1042989"/>
            </a:xfrm>
          </p:grpSpPr>
          <p:sp>
            <p:nvSpPr>
              <p:cNvPr id="70" name="Cilindro 69"/>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ilindro 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ilindro 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ubo 72"/>
            <p:cNvSpPr/>
            <p:nvPr/>
          </p:nvSpPr>
          <p:spPr>
            <a:xfrm>
              <a:off x="3875878" y="1238833"/>
              <a:ext cx="1713442" cy="532552"/>
            </a:xfrm>
            <a:prstGeom prst="cub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Cloud Storage</a:t>
              </a:r>
              <a:endParaRPr lang="en-US" dirty="0"/>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p:grpSpPr>
        <p:sp>
          <p:nvSpPr>
            <p:cNvPr id="53" name="Nuvola 52"/>
            <p:cNvSpPr/>
            <p:nvPr/>
          </p:nvSpPr>
          <p:spPr>
            <a:xfrm>
              <a:off x="631557" y="2586038"/>
              <a:ext cx="1685925" cy="11648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po 43"/>
            <p:cNvGrpSpPr/>
            <p:nvPr/>
          </p:nvGrpSpPr>
          <p:grpSpPr>
            <a:xfrm>
              <a:off x="1019433" y="2904015"/>
              <a:ext cx="500063" cy="628650"/>
              <a:chOff x="1671637" y="1185861"/>
              <a:chExt cx="885826" cy="1042989"/>
            </a:xfrm>
          </p:grpSpPr>
          <p:sp>
            <p:nvSpPr>
              <p:cNvPr id="45" name="Cilindro 44"/>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ilindro 45"/>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lindro 46"/>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uppo 47"/>
            <p:cNvGrpSpPr/>
            <p:nvPr/>
          </p:nvGrpSpPr>
          <p:grpSpPr>
            <a:xfrm>
              <a:off x="1580877" y="2904015"/>
              <a:ext cx="500063" cy="628650"/>
              <a:chOff x="1671637" y="1185861"/>
              <a:chExt cx="885826" cy="1042989"/>
            </a:xfrm>
          </p:grpSpPr>
          <p:sp>
            <p:nvSpPr>
              <p:cNvPr id="49" name="Cilindro 48"/>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ilindro 4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ilindro 50"/>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ubo 51"/>
            <p:cNvSpPr/>
            <p:nvPr/>
          </p:nvSpPr>
          <p:spPr>
            <a:xfrm>
              <a:off x="724156" y="3300151"/>
              <a:ext cx="1713442" cy="532552"/>
            </a:xfrm>
            <a:prstGeom prst="cub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Cloud Storage</a:t>
              </a:r>
              <a:endParaRPr lang="en-US" dirty="0"/>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p:grpSpPr>
        <p:grpSp>
          <p:nvGrpSpPr>
            <p:cNvPr id="35" name="Gruppo 34"/>
            <p:cNvGrpSpPr/>
            <p:nvPr/>
          </p:nvGrpSpPr>
          <p:grpSpPr>
            <a:xfrm>
              <a:off x="6342592" y="1457060"/>
              <a:ext cx="500063" cy="628650"/>
              <a:chOff x="1671637" y="1185861"/>
              <a:chExt cx="885826" cy="1042989"/>
            </a:xfrm>
          </p:grpSpPr>
          <p:sp>
            <p:nvSpPr>
              <p:cNvPr id="36" name="Cilindro 3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ilindro 3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ilindro 3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uppo 38"/>
            <p:cNvGrpSpPr/>
            <p:nvPr/>
          </p:nvGrpSpPr>
          <p:grpSpPr>
            <a:xfrm>
              <a:off x="6904036" y="1457060"/>
              <a:ext cx="500063" cy="628650"/>
              <a:chOff x="1671637" y="1185861"/>
              <a:chExt cx="885826" cy="1042989"/>
            </a:xfrm>
          </p:grpSpPr>
          <p:sp>
            <p:nvSpPr>
              <p:cNvPr id="40" name="Cilindro 39"/>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ilindro 4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ilindro 4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ubo 42"/>
            <p:cNvSpPr/>
            <p:nvPr/>
          </p:nvSpPr>
          <p:spPr>
            <a:xfrm>
              <a:off x="6592623" y="1771385"/>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a:t>
              </a:r>
              <a:r>
                <a:rPr lang="en-US" dirty="0" err="1" smtClean="0"/>
                <a:t>dCache</a:t>
              </a:r>
              <a:endParaRPr lang="en-US" dirty="0"/>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p:grpSpPr>
        <p:grpSp>
          <p:nvGrpSpPr>
            <p:cNvPr id="55" name="Gruppo 54"/>
            <p:cNvGrpSpPr/>
            <p:nvPr/>
          </p:nvGrpSpPr>
          <p:grpSpPr>
            <a:xfrm>
              <a:off x="7499612" y="3300151"/>
              <a:ext cx="500063" cy="628650"/>
              <a:chOff x="1671637" y="1185861"/>
              <a:chExt cx="885826" cy="1042989"/>
            </a:xfrm>
          </p:grpSpPr>
          <p:sp>
            <p:nvSpPr>
              <p:cNvPr id="56" name="Cilindro 5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ilindro 5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ilindro 5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Cubo 62"/>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grpSp>
        <p:nvGrpSpPr>
          <p:cNvPr id="136" name="Gruppo 135"/>
          <p:cNvGrpSpPr/>
          <p:nvPr/>
        </p:nvGrpSpPr>
        <p:grpSpPr>
          <a:xfrm>
            <a:off x="4894263" y="5768067"/>
            <a:ext cx="1963474" cy="846877"/>
            <a:chOff x="9280788" y="981922"/>
            <a:chExt cx="1963474" cy="846877"/>
          </a:xfrm>
        </p:grpSpPr>
        <p:grpSp>
          <p:nvGrpSpPr>
            <p:cNvPr id="137" name="Gruppo 136"/>
            <p:cNvGrpSpPr/>
            <p:nvPr/>
          </p:nvGrpSpPr>
          <p:grpSpPr>
            <a:xfrm>
              <a:off x="9280788" y="981922"/>
              <a:ext cx="500063" cy="628650"/>
              <a:chOff x="1671637" y="1185861"/>
              <a:chExt cx="885826" cy="1042989"/>
            </a:xfrm>
          </p:grpSpPr>
          <p:sp>
            <p:nvSpPr>
              <p:cNvPr id="143" name="Cilindro 14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ilindro 14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ilindro 14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uppo 137"/>
            <p:cNvGrpSpPr/>
            <p:nvPr/>
          </p:nvGrpSpPr>
          <p:grpSpPr>
            <a:xfrm>
              <a:off x="9842232" y="981922"/>
              <a:ext cx="500063" cy="628650"/>
              <a:chOff x="1671637" y="1185861"/>
              <a:chExt cx="885826" cy="1042989"/>
            </a:xfrm>
          </p:grpSpPr>
          <p:sp>
            <p:nvSpPr>
              <p:cNvPr id="140" name="Cilindro 139"/>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ilindro 14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ilindro 14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Cubo 138"/>
            <p:cNvSpPr/>
            <p:nvPr/>
          </p:nvSpPr>
          <p:spPr>
            <a:xfrm>
              <a:off x="9530819" y="1296247"/>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STORM</a:t>
              </a:r>
              <a:endParaRPr lang="en-US" dirty="0"/>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p:grpSpPr>
        <p:grpSp>
          <p:nvGrpSpPr>
            <p:cNvPr id="151" name="Gruppo 150"/>
            <p:cNvGrpSpPr/>
            <p:nvPr/>
          </p:nvGrpSpPr>
          <p:grpSpPr>
            <a:xfrm>
              <a:off x="7499612" y="3300151"/>
              <a:ext cx="500063" cy="628650"/>
              <a:chOff x="1671637" y="1185861"/>
              <a:chExt cx="885826" cy="1042989"/>
            </a:xfrm>
          </p:grpSpPr>
          <p:sp>
            <p:nvSpPr>
              <p:cNvPr id="153" name="Cilindro 15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ilindro 15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ilindro 15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Cubo 151"/>
            <p:cNvSpPr/>
            <p:nvPr/>
          </p:nvSpPr>
          <p:spPr>
            <a:xfrm>
              <a:off x="7204335" y="3696287"/>
              <a:ext cx="171344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a:t>
              </a:r>
              <a:r>
                <a:rPr lang="en-US" dirty="0" err="1" smtClean="0"/>
                <a:t>dCache</a:t>
              </a:r>
              <a:endParaRPr lang="en-US" dirty="0"/>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grpSp>
        <p:nvGrpSpPr>
          <p:cNvPr id="167" name="Gruppo 166"/>
          <p:cNvGrpSpPr/>
          <p:nvPr/>
        </p:nvGrpSpPr>
        <p:grpSpPr>
          <a:xfrm>
            <a:off x="8832917" y="112434"/>
            <a:ext cx="499000" cy="824300"/>
            <a:chOff x="4982630" y="5525686"/>
            <a:chExt cx="702733" cy="1050783"/>
          </a:xfrm>
        </p:grpSpPr>
        <p:sp>
          <p:nvSpPr>
            <p:cNvPr id="168" name="Triangolo isoscele 167"/>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e 168"/>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0" name="Connettore 2 169"/>
          <p:cNvCxnSpPr>
            <a:stCxn id="168" idx="1"/>
            <a:endCxn id="8" idx="0"/>
          </p:cNvCxnSpPr>
          <p:nvPr/>
        </p:nvCxnSpPr>
        <p:spPr>
          <a:xfrm flipH="1">
            <a:off x="6142960" y="608833"/>
            <a:ext cx="2814707" cy="2808113"/>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175" name="Connettore 7 174"/>
          <p:cNvCxnSpPr>
            <a:stCxn id="8" idx="2"/>
            <a:endCxn id="63" idx="0"/>
          </p:cNvCxnSpPr>
          <p:nvPr/>
        </p:nvCxnSpPr>
        <p:spPr>
          <a:xfrm rot="16200000" flipH="1">
            <a:off x="8097141" y="1977115"/>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3" name="Freccia a destra 182"/>
          <p:cNvSpPr/>
          <p:nvPr/>
        </p:nvSpPr>
        <p:spPr>
          <a:xfrm rot="9095762" flipV="1">
            <a:off x="9417191" y="5680491"/>
            <a:ext cx="2070967" cy="753500"/>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grpSp>
        <p:nvGrpSpPr>
          <p:cNvPr id="192" name="Gruppo 191"/>
          <p:cNvGrpSpPr/>
          <p:nvPr/>
        </p:nvGrpSpPr>
        <p:grpSpPr>
          <a:xfrm>
            <a:off x="94002" y="4535720"/>
            <a:ext cx="499000" cy="824300"/>
            <a:chOff x="4982630" y="5525686"/>
            <a:chExt cx="702733" cy="1050783"/>
          </a:xfrm>
        </p:grpSpPr>
        <p:sp>
          <p:nvSpPr>
            <p:cNvPr id="193" name="Triangolo isoscele 192"/>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e 193"/>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5" name="CasellaDiTesto 194"/>
          <p:cNvSpPr txBox="1"/>
          <p:nvPr/>
        </p:nvSpPr>
        <p:spPr>
          <a:xfrm>
            <a:off x="2923746" y="5009959"/>
            <a:ext cx="849468"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err="1" smtClean="0"/>
              <a:t>FileD</a:t>
            </a:r>
            <a:endParaRPr lang="en-US" dirty="0"/>
          </a:p>
        </p:txBody>
      </p:sp>
      <p:sp>
        <p:nvSpPr>
          <p:cNvPr id="196" name="CasellaDiTesto 195"/>
          <p:cNvSpPr txBox="1"/>
          <p:nvPr/>
        </p:nvSpPr>
        <p:spPr>
          <a:xfrm>
            <a:off x="4208535" y="239501"/>
            <a:ext cx="849468"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err="1" smtClean="0"/>
              <a:t>FileD</a:t>
            </a:r>
            <a:endParaRPr lang="en-US" dirty="0"/>
          </a:p>
        </p:txBody>
      </p:sp>
      <p:sp>
        <p:nvSpPr>
          <p:cNvPr id="197" name="CasellaDiTesto 196"/>
          <p:cNvSpPr txBox="1"/>
          <p:nvPr/>
        </p:nvSpPr>
        <p:spPr>
          <a:xfrm>
            <a:off x="2181072" y="4914702"/>
            <a:ext cx="997660" cy="523220"/>
          </a:xfrm>
          <a:prstGeom prst="rect">
            <a:avLst/>
          </a:prstGeom>
          <a:noFill/>
        </p:spPr>
        <p:txBody>
          <a:bodyPr wrap="square" rtlCol="0">
            <a:spAutoFit/>
          </a:bodyPr>
          <a:lstStyle/>
          <a:p>
            <a:r>
              <a:rPr lang="en-US" sz="2800" b="1" dirty="0" smtClean="0">
                <a:solidFill>
                  <a:srgbClr val="FFC000"/>
                </a:solidFill>
              </a:rPr>
              <a:t>$$$</a:t>
            </a:r>
            <a:endParaRPr lang="en-US" sz="2800" b="1" dirty="0">
              <a:solidFill>
                <a:srgbClr val="FFC000"/>
              </a:solidFill>
            </a:endParaRPr>
          </a:p>
        </p:txBody>
      </p:sp>
      <p:sp>
        <p:nvSpPr>
          <p:cNvPr id="198" name="CasellaDiTesto 197"/>
          <p:cNvSpPr txBox="1"/>
          <p:nvPr/>
        </p:nvSpPr>
        <p:spPr>
          <a:xfrm>
            <a:off x="5677024" y="307362"/>
            <a:ext cx="696133" cy="523220"/>
          </a:xfrm>
          <a:prstGeom prst="rect">
            <a:avLst/>
          </a:prstGeom>
          <a:noFill/>
        </p:spPr>
        <p:txBody>
          <a:bodyPr wrap="square" rtlCol="0">
            <a:spAutoFit/>
          </a:bodyPr>
          <a:lstStyle/>
          <a:p>
            <a:r>
              <a:rPr lang="en-US" sz="2800" b="1" dirty="0" smtClean="0">
                <a:solidFill>
                  <a:srgbClr val="FFC000"/>
                </a:solidFill>
              </a:rPr>
              <a:t>$</a:t>
            </a:r>
            <a:endParaRPr lang="en-US" sz="2800" b="1" dirty="0">
              <a:solidFill>
                <a:srgbClr val="FFC000"/>
              </a:solidFill>
            </a:endParaRPr>
          </a:p>
        </p:txBody>
      </p:sp>
      <p:cxnSp>
        <p:nvCxnSpPr>
          <p:cNvPr id="201" name="Connettore 2 200"/>
          <p:cNvCxnSpPr>
            <a:stCxn id="193" idx="5"/>
            <a:endCxn id="8" idx="1"/>
          </p:cNvCxnSpPr>
          <p:nvPr/>
        </p:nvCxnSpPr>
        <p:spPr>
          <a:xfrm flipV="1">
            <a:off x="468252" y="3674121"/>
            <a:ext cx="4514378" cy="1357998"/>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4" name="Connettore 7 203"/>
          <p:cNvCxnSpPr>
            <a:stCxn id="8" idx="1"/>
            <a:endCxn id="73" idx="5"/>
          </p:cNvCxnSpPr>
          <p:nvPr/>
        </p:nvCxnSpPr>
        <p:spPr>
          <a:xfrm rot="10800000" flipH="1">
            <a:off x="4982630" y="1262743"/>
            <a:ext cx="893370" cy="2411378"/>
          </a:xfrm>
          <a:prstGeom prst="curvedConnector5">
            <a:avLst>
              <a:gd name="adj1" fmla="val -25589"/>
              <a:gd name="adj2" fmla="val 48431"/>
              <a:gd name="adj3" fmla="val 125589"/>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9" name="CasellaDiTesto 208"/>
          <p:cNvSpPr txBox="1"/>
          <p:nvPr/>
        </p:nvSpPr>
        <p:spPr>
          <a:xfrm rot="745217">
            <a:off x="8471400" y="39651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10" name="CasellaDiTesto 209"/>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11" name="CasellaDiTesto 210"/>
          <p:cNvSpPr txBox="1"/>
          <p:nvPr/>
        </p:nvSpPr>
        <p:spPr>
          <a:xfrm>
            <a:off x="11140103" y="2733867"/>
            <a:ext cx="849468"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err="1" smtClean="0"/>
              <a:t>FileB</a:t>
            </a:r>
            <a:endParaRPr lang="en-US" dirty="0"/>
          </a:p>
        </p:txBody>
      </p:sp>
      <p:sp>
        <p:nvSpPr>
          <p:cNvPr id="213" name="CasellaDiTesto 212"/>
          <p:cNvSpPr txBox="1"/>
          <p:nvPr/>
        </p:nvSpPr>
        <p:spPr>
          <a:xfrm>
            <a:off x="7783041" y="12334"/>
            <a:ext cx="849468"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err="1" smtClean="0"/>
              <a:t>FileB</a:t>
            </a:r>
            <a:endParaRPr lang="en-US" dirty="0"/>
          </a:p>
        </p:txBody>
      </p:sp>
      <p:sp>
        <p:nvSpPr>
          <p:cNvPr id="215" name="CasellaDiTesto 214"/>
          <p:cNvSpPr txBox="1"/>
          <p:nvPr/>
        </p:nvSpPr>
        <p:spPr>
          <a:xfrm rot="19012216">
            <a:off x="7340054" y="1556649"/>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a:t>FileC</a:t>
            </a:r>
            <a:r>
              <a:rPr lang="en-US" dirty="0"/>
              <a:t> ?</a:t>
            </a:r>
          </a:p>
        </p:txBody>
      </p:sp>
      <p:sp>
        <p:nvSpPr>
          <p:cNvPr id="216" name="CasellaDiTesto 215"/>
          <p:cNvSpPr txBox="1"/>
          <p:nvPr/>
        </p:nvSpPr>
        <p:spPr>
          <a:xfrm rot="2427799">
            <a:off x="7540332" y="5217436"/>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sp>
        <p:nvSpPr>
          <p:cNvPr id="217" name="CasellaDiTesto 216"/>
          <p:cNvSpPr txBox="1"/>
          <p:nvPr/>
        </p:nvSpPr>
        <p:spPr>
          <a:xfrm rot="20435651">
            <a:off x="1680996" y="4340086"/>
            <a:ext cx="936221" cy="369332"/>
          </a:xfrm>
          <a:prstGeom prst="rect">
            <a:avLst/>
          </a:prstGeom>
          <a:solidFill>
            <a:schemeClr val="accent1">
              <a:lumMod val="20000"/>
              <a:lumOff val="80000"/>
            </a:schemeClr>
          </a:solidFill>
          <a:ln>
            <a:solidFill>
              <a:schemeClr val="tx1"/>
            </a:solidFill>
          </a:ln>
        </p:spPr>
        <p:txBody>
          <a:bodyPr wrap="square" rtlCol="0">
            <a:spAutoFit/>
          </a:bodyPr>
          <a:lstStyle>
            <a:defPPr>
              <a:defRPr lang="it-IT"/>
            </a:defPPr>
            <a:lvl1pPr algn="ctr"/>
          </a:lstStyle>
          <a:p>
            <a:r>
              <a:rPr lang="en-US" dirty="0" err="1" smtClean="0"/>
              <a:t>FileD</a:t>
            </a:r>
            <a:r>
              <a:rPr lang="en-US" dirty="0" smtClean="0"/>
              <a:t> </a:t>
            </a:r>
            <a:r>
              <a:rPr lang="en-US" dirty="0"/>
              <a:t>?</a:t>
            </a:r>
          </a:p>
        </p:txBody>
      </p:sp>
      <p:cxnSp>
        <p:nvCxnSpPr>
          <p:cNvPr id="220" name="Connettore 7 219"/>
          <p:cNvCxnSpPr>
            <a:stCxn id="8" idx="0"/>
            <a:endCxn id="29" idx="0"/>
          </p:cNvCxnSpPr>
          <p:nvPr/>
        </p:nvCxnSpPr>
        <p:spPr>
          <a:xfrm rot="5400000" flipH="1" flipV="1">
            <a:off x="7893977" y="1018269"/>
            <a:ext cx="647661" cy="4149694"/>
          </a:xfrm>
          <a:prstGeom prst="curvedConnector3">
            <a:avLst>
              <a:gd name="adj1" fmla="val 144271"/>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4982630" y="341694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grpSp>
        <p:nvGrpSpPr>
          <p:cNvPr id="223" name="Gruppo 222"/>
          <p:cNvGrpSpPr/>
          <p:nvPr/>
        </p:nvGrpSpPr>
        <p:grpSpPr>
          <a:xfrm>
            <a:off x="8878702" y="5989845"/>
            <a:ext cx="499000" cy="824300"/>
            <a:chOff x="4982630" y="5525686"/>
            <a:chExt cx="702733" cy="1050783"/>
          </a:xfrm>
        </p:grpSpPr>
        <p:sp>
          <p:nvSpPr>
            <p:cNvPr id="224" name="Triangolo isoscele 223"/>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e 224"/>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6" name="Gruppo 225"/>
          <p:cNvGrpSpPr/>
          <p:nvPr/>
        </p:nvGrpSpPr>
        <p:grpSpPr>
          <a:xfrm>
            <a:off x="8520844" y="5868310"/>
            <a:ext cx="499000" cy="824300"/>
            <a:chOff x="4982630" y="5525686"/>
            <a:chExt cx="702733" cy="1050783"/>
          </a:xfrm>
        </p:grpSpPr>
        <p:sp>
          <p:nvSpPr>
            <p:cNvPr id="227" name="Triangolo isoscele 226"/>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e 227"/>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uppo 229"/>
          <p:cNvGrpSpPr/>
          <p:nvPr/>
        </p:nvGrpSpPr>
        <p:grpSpPr>
          <a:xfrm>
            <a:off x="24853" y="1179293"/>
            <a:ext cx="499000" cy="824300"/>
            <a:chOff x="4982630" y="5525686"/>
            <a:chExt cx="702733" cy="1050783"/>
          </a:xfrm>
        </p:grpSpPr>
        <p:sp>
          <p:nvSpPr>
            <p:cNvPr id="231" name="Triangolo isoscele 230"/>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e 231"/>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3" name="Connettore 2 232"/>
          <p:cNvCxnSpPr>
            <a:stCxn id="231" idx="5"/>
            <a:endCxn id="8" idx="0"/>
          </p:cNvCxnSpPr>
          <p:nvPr/>
        </p:nvCxnSpPr>
        <p:spPr>
          <a:xfrm>
            <a:off x="399103" y="1675692"/>
            <a:ext cx="5743857" cy="1741254"/>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36" name="CasellaDiTesto 235"/>
          <p:cNvSpPr txBox="1"/>
          <p:nvPr/>
        </p:nvSpPr>
        <p:spPr>
          <a:xfrm rot="917110">
            <a:off x="1134380" y="1659803"/>
            <a:ext cx="936221" cy="369332"/>
          </a:xfrm>
          <a:prstGeom prst="rect">
            <a:avLst/>
          </a:prstGeom>
          <a:solidFill>
            <a:schemeClr val="bg1"/>
          </a:solidFill>
          <a:ln>
            <a:solidFill>
              <a:schemeClr val="tx1"/>
            </a:solidFill>
          </a:ln>
        </p:spPr>
        <p:txBody>
          <a:bodyPr wrap="square" rtlCol="0">
            <a:spAutoFit/>
          </a:bodyPr>
          <a:lstStyle>
            <a:defPPr>
              <a:defRPr lang="it-IT"/>
            </a:defPPr>
            <a:lvl1pPr algn="ctr"/>
          </a:lstStyle>
          <a:p>
            <a:r>
              <a:rPr lang="en-US" dirty="0" err="1" smtClean="0"/>
              <a:t>FileA</a:t>
            </a:r>
            <a:r>
              <a:rPr lang="en-US" dirty="0" smtClean="0"/>
              <a:t> </a:t>
            </a:r>
            <a:r>
              <a:rPr lang="en-US" dirty="0"/>
              <a:t>?</a:t>
            </a:r>
          </a:p>
        </p:txBody>
      </p:sp>
      <p:sp>
        <p:nvSpPr>
          <p:cNvPr id="237" name="CasellaDiTesto 236"/>
          <p:cNvSpPr txBox="1"/>
          <p:nvPr/>
        </p:nvSpPr>
        <p:spPr>
          <a:xfrm>
            <a:off x="6000933" y="5890319"/>
            <a:ext cx="849468" cy="369332"/>
          </a:xfrm>
          <a:prstGeom prst="rect">
            <a:avLst/>
          </a:prstGeom>
          <a:solidFill>
            <a:schemeClr val="bg1"/>
          </a:solidFill>
          <a:ln>
            <a:solidFill>
              <a:schemeClr val="tx1"/>
            </a:solidFill>
          </a:ln>
        </p:spPr>
        <p:txBody>
          <a:bodyPr wrap="square" rtlCol="0">
            <a:spAutoFit/>
          </a:bodyPr>
          <a:lstStyle/>
          <a:p>
            <a:pPr algn="ctr"/>
            <a:r>
              <a:rPr lang="en-US" dirty="0" err="1" smtClean="0"/>
              <a:t>FileA</a:t>
            </a:r>
            <a:endParaRPr lang="en-US" dirty="0"/>
          </a:p>
        </p:txBody>
      </p:sp>
      <p:sp>
        <p:nvSpPr>
          <p:cNvPr id="239" name="CasellaDiTesto 238"/>
          <p:cNvSpPr txBox="1"/>
          <p:nvPr/>
        </p:nvSpPr>
        <p:spPr>
          <a:xfrm>
            <a:off x="2408225" y="135006"/>
            <a:ext cx="849468" cy="369332"/>
          </a:xfrm>
          <a:prstGeom prst="rect">
            <a:avLst/>
          </a:prstGeom>
          <a:solidFill>
            <a:schemeClr val="bg1"/>
          </a:solidFill>
          <a:ln>
            <a:solidFill>
              <a:schemeClr val="tx1"/>
            </a:solidFill>
          </a:ln>
        </p:spPr>
        <p:txBody>
          <a:bodyPr wrap="square" rtlCol="0">
            <a:spAutoFit/>
          </a:bodyPr>
          <a:lstStyle/>
          <a:p>
            <a:pPr algn="ctr"/>
            <a:r>
              <a:rPr lang="en-US" dirty="0" err="1" smtClean="0"/>
              <a:t>FileA</a:t>
            </a:r>
            <a:endParaRPr lang="en-US" dirty="0"/>
          </a:p>
        </p:txBody>
      </p:sp>
      <p:cxnSp>
        <p:nvCxnSpPr>
          <p:cNvPr id="240" name="Connettore 7 239"/>
          <p:cNvCxnSpPr>
            <a:stCxn id="8" idx="0"/>
            <a:endCxn id="239" idx="3"/>
          </p:cNvCxnSpPr>
          <p:nvPr/>
        </p:nvCxnSpPr>
        <p:spPr>
          <a:xfrm rot="16200000" flipV="1">
            <a:off x="3151690" y="425675"/>
            <a:ext cx="3097274" cy="2885267"/>
          </a:xfrm>
          <a:prstGeom prst="curvedConnector2">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3" name="Freccia a destra 242"/>
          <p:cNvSpPr/>
          <p:nvPr/>
        </p:nvSpPr>
        <p:spPr>
          <a:xfrm rot="8644145" flipV="1">
            <a:off x="257900" y="354871"/>
            <a:ext cx="1999769" cy="733663"/>
          </a:xfrm>
          <a:prstGeom prst="rightArrow">
            <a:avLst/>
          </a:prstGeom>
          <a:solidFill>
            <a:srgbClr val="92D050"/>
          </a:solidFill>
          <a:ln>
            <a:solidFill>
              <a:schemeClr val="tx1"/>
            </a:solidFill>
          </a:ln>
        </p:spPr>
        <p:txBody>
          <a:bodyPr wrap="square" rtlCol="0">
            <a:spAutoFit/>
          </a:bodyPr>
          <a:lstStyle/>
          <a:p>
            <a:pPr algn="ctr"/>
            <a:r>
              <a:rPr lang="en-US" dirty="0" err="1">
                <a:solidFill>
                  <a:schemeClr val="tx1"/>
                </a:solidFill>
              </a:rPr>
              <a:t>FileA</a:t>
            </a:r>
            <a:r>
              <a:rPr lang="en-US" dirty="0">
                <a:solidFill>
                  <a:schemeClr val="tx1"/>
                </a:solidFill>
              </a:rPr>
              <a:t> DOWLOAD</a:t>
            </a:r>
          </a:p>
        </p:txBody>
      </p:sp>
      <p:sp>
        <p:nvSpPr>
          <p:cNvPr id="244" name="Freccia a destra 243"/>
          <p:cNvSpPr/>
          <p:nvPr/>
        </p:nvSpPr>
        <p:spPr>
          <a:xfrm rot="12653500" flipV="1">
            <a:off x="56994" y="5385823"/>
            <a:ext cx="1999769" cy="733663"/>
          </a:xfrm>
          <a:prstGeom prst="rightArrow">
            <a:avLst/>
          </a:prstGeom>
          <a:solidFill>
            <a:schemeClr val="accent1">
              <a:lumMod val="20000"/>
              <a:lumOff val="80000"/>
            </a:schemeClr>
          </a:solidFill>
          <a:ln>
            <a:solidFill>
              <a:schemeClr val="tx1"/>
            </a:solidFill>
          </a:ln>
        </p:spPr>
        <p:txBody>
          <a:bodyPr wrap="square" rtlCol="0">
            <a:spAutoFit/>
          </a:bodyPr>
          <a:lstStyle/>
          <a:p>
            <a:pPr algn="ctr"/>
            <a:r>
              <a:rPr lang="en-US" dirty="0" err="1" smtClean="0"/>
              <a:t>FileD</a:t>
            </a:r>
            <a:r>
              <a:rPr lang="en-US" dirty="0" smtClean="0"/>
              <a:t> </a:t>
            </a:r>
            <a:r>
              <a:rPr lang="en-US" dirty="0"/>
              <a:t>DOWLOAD</a:t>
            </a:r>
          </a:p>
        </p:txBody>
      </p:sp>
      <p:sp>
        <p:nvSpPr>
          <p:cNvPr id="245" name="CasellaDiTesto 244"/>
          <p:cNvSpPr txBox="1"/>
          <p:nvPr/>
        </p:nvSpPr>
        <p:spPr>
          <a:xfrm rot="917110">
            <a:off x="1141559" y="1670851"/>
            <a:ext cx="936221" cy="369332"/>
          </a:xfrm>
          <a:prstGeom prst="rect">
            <a:avLst/>
          </a:prstGeom>
          <a:solidFill>
            <a:srgbClr val="92D050"/>
          </a:solidFill>
          <a:ln>
            <a:solidFill>
              <a:schemeClr val="tx1"/>
            </a:solidFill>
          </a:ln>
        </p:spPr>
        <p:txBody>
          <a:bodyPr wrap="square" rtlCol="0">
            <a:spAutoFit/>
          </a:bodyPr>
          <a:lstStyle>
            <a:defPPr>
              <a:defRPr lang="it-IT"/>
            </a:defPPr>
            <a:lvl1pPr algn="ctr"/>
          </a:lstStyle>
          <a:p>
            <a:r>
              <a:rPr lang="en-US" dirty="0" err="1" smtClean="0"/>
              <a:t>FileA</a:t>
            </a:r>
            <a:r>
              <a:rPr lang="en-US" dirty="0" smtClean="0"/>
              <a:t> </a:t>
            </a:r>
            <a:r>
              <a:rPr lang="en-US" dirty="0"/>
              <a:t>?</a:t>
            </a:r>
          </a:p>
        </p:txBody>
      </p:sp>
      <p:sp>
        <p:nvSpPr>
          <p:cNvPr id="246" name="CasellaDiTesto 245"/>
          <p:cNvSpPr txBox="1"/>
          <p:nvPr/>
        </p:nvSpPr>
        <p:spPr>
          <a:xfrm>
            <a:off x="6008112" y="5901367"/>
            <a:ext cx="849468" cy="369332"/>
          </a:xfrm>
          <a:prstGeom prst="rect">
            <a:avLst/>
          </a:prstGeom>
          <a:solidFill>
            <a:srgbClr val="92D050"/>
          </a:solidFill>
          <a:ln>
            <a:solidFill>
              <a:schemeClr val="tx1"/>
            </a:solidFill>
          </a:ln>
        </p:spPr>
        <p:txBody>
          <a:bodyPr wrap="square" rtlCol="0">
            <a:spAutoFit/>
          </a:bodyPr>
          <a:lstStyle/>
          <a:p>
            <a:pPr algn="ctr"/>
            <a:r>
              <a:rPr lang="en-US" dirty="0" err="1" smtClean="0"/>
              <a:t>FileA</a:t>
            </a:r>
            <a:endParaRPr lang="en-US" dirty="0"/>
          </a:p>
        </p:txBody>
      </p:sp>
      <p:sp>
        <p:nvSpPr>
          <p:cNvPr id="247" name="CasellaDiTesto 246"/>
          <p:cNvSpPr txBox="1"/>
          <p:nvPr/>
        </p:nvSpPr>
        <p:spPr>
          <a:xfrm>
            <a:off x="2415404" y="146054"/>
            <a:ext cx="849468" cy="369332"/>
          </a:xfrm>
          <a:prstGeom prst="rect">
            <a:avLst/>
          </a:prstGeom>
          <a:solidFill>
            <a:srgbClr val="92D050"/>
          </a:solidFill>
          <a:ln>
            <a:solidFill>
              <a:schemeClr val="tx1"/>
            </a:solidFill>
          </a:ln>
        </p:spPr>
        <p:txBody>
          <a:bodyPr wrap="square" rtlCol="0">
            <a:spAutoFit/>
          </a:bodyPr>
          <a:lstStyle/>
          <a:p>
            <a:pPr algn="ctr"/>
            <a:r>
              <a:rPr lang="en-US" dirty="0" err="1" smtClean="0"/>
              <a:t>FileA</a:t>
            </a:r>
            <a:endParaRPr lang="en-US" dirty="0"/>
          </a:p>
        </p:txBody>
      </p:sp>
      <p:sp>
        <p:nvSpPr>
          <p:cNvPr id="147" name="Freccia a destra 146"/>
          <p:cNvSpPr/>
          <p:nvPr/>
        </p:nvSpPr>
        <p:spPr>
          <a:xfrm rot="14619668" flipV="1">
            <a:off x="8208673" y="2610000"/>
            <a:ext cx="4354611" cy="705088"/>
          </a:xfrm>
          <a:prstGeom prst="rightArrow">
            <a:avLst>
              <a:gd name="adj1" fmla="val 52056"/>
              <a:gd name="adj2" fmla="val 50000"/>
            </a:avLst>
          </a:prstGeom>
          <a:solidFill>
            <a:schemeClr val="accent4">
              <a:lumMod val="60000"/>
              <a:lumOff val="40000"/>
            </a:schemeClr>
          </a:solidFill>
          <a:ln>
            <a:solidFill>
              <a:schemeClr val="tx1"/>
            </a:solidFill>
          </a:ln>
        </p:spPr>
        <p:txBody>
          <a:bodyPr wrap="square" rtlCol="0">
            <a:spAutoFit/>
          </a:bodyPr>
          <a:lstStyle/>
          <a:p>
            <a:pPr algn="ctr"/>
            <a:r>
              <a:rPr lang="en-US" dirty="0" err="1"/>
              <a:t>FileC</a:t>
            </a:r>
            <a:r>
              <a:rPr lang="en-US" dirty="0"/>
              <a:t> DOWLOAD</a:t>
            </a:r>
          </a:p>
        </p:txBody>
      </p:sp>
    </p:spTree>
    <p:extLst>
      <p:ext uri="{BB962C8B-B14F-4D97-AF65-F5344CB8AC3E}">
        <p14:creationId xmlns:p14="http://schemas.microsoft.com/office/powerpoint/2010/main" val="127461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stretch>
            <a:fillRect/>
          </a:stretch>
        </p:blipFill>
        <p:spPr>
          <a:xfrm>
            <a:off x="505097" y="1063561"/>
            <a:ext cx="10103078" cy="5275964"/>
          </a:xfrm>
          <a:prstGeom prst="rect">
            <a:avLst/>
          </a:prstGeom>
        </p:spPr>
      </p:pic>
      <p:sp>
        <p:nvSpPr>
          <p:cNvPr id="8" name="CasellaDiTesto 7"/>
          <p:cNvSpPr txBox="1"/>
          <p:nvPr/>
        </p:nvSpPr>
        <p:spPr>
          <a:xfrm>
            <a:off x="7687734" y="3537058"/>
            <a:ext cx="3579826" cy="1015663"/>
          </a:xfrm>
          <a:prstGeom prst="rect">
            <a:avLst/>
          </a:prstGeom>
          <a:noFill/>
        </p:spPr>
        <p:txBody>
          <a:bodyPr wrap="none" rtlCol="0">
            <a:spAutoFit/>
          </a:bodyPr>
          <a:lstStyle/>
          <a:p>
            <a:r>
              <a:rPr lang="en-GB" sz="6000" dirty="0" smtClean="0"/>
              <a:t>CHEP 2016</a:t>
            </a:r>
            <a:endParaRPr lang="en-GB" sz="6000" dirty="0"/>
          </a:p>
        </p:txBody>
      </p:sp>
      <p:sp>
        <p:nvSpPr>
          <p:cNvPr id="3" name="Rettangolo 2"/>
          <p:cNvSpPr/>
          <p:nvPr/>
        </p:nvSpPr>
        <p:spPr>
          <a:xfrm>
            <a:off x="1506071" y="2829843"/>
            <a:ext cx="2084294" cy="33617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ccia in giù 4"/>
          <p:cNvSpPr/>
          <p:nvPr/>
        </p:nvSpPr>
        <p:spPr>
          <a:xfrm rot="6073554">
            <a:off x="7672536" y="4439980"/>
            <a:ext cx="399428" cy="766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1506071" y="3765678"/>
            <a:ext cx="5889811" cy="2115085"/>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971746" y="-1182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Caching laboratory with DPM</a:t>
            </a:r>
          </a:p>
        </p:txBody>
      </p:sp>
    </p:spTree>
    <p:extLst>
      <p:ext uri="{BB962C8B-B14F-4D97-AF65-F5344CB8AC3E}">
        <p14:creationId xmlns:p14="http://schemas.microsoft.com/office/powerpoint/2010/main" val="264552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600" b="1" dirty="0">
                <a:solidFill>
                  <a:schemeClr val="tx2"/>
                </a:solidFill>
                <a:latin typeface="Arial" pitchFamily="34" charset="0"/>
                <a:cs typeface="Arial" pitchFamily="34" charset="0"/>
              </a:rPr>
              <a:t>Preliminary </a:t>
            </a:r>
            <a:r>
              <a:rPr lang="en-GB" sz="3600" b="1" dirty="0" smtClean="0">
                <a:solidFill>
                  <a:schemeClr val="tx2"/>
                </a:solidFill>
                <a:latin typeface="Arial" pitchFamily="34" charset="0"/>
                <a:cs typeface="Arial" pitchFamily="34" charset="0"/>
              </a:rPr>
              <a:t>Tests Details (File Download)</a:t>
            </a:r>
            <a:endParaRPr lang="en-GB" sz="3600" b="1" dirty="0">
              <a:solidFill>
                <a:schemeClr val="tx2"/>
              </a:solidFill>
              <a:latin typeface="Arial" pitchFamily="34" charset="0"/>
              <a:cs typeface="Arial" pitchFamily="34" charset="0"/>
            </a:endParaRPr>
          </a:p>
        </p:txBody>
      </p:sp>
      <p:sp>
        <p:nvSpPr>
          <p:cNvPr id="3" name="Segnaposto contenuto 2"/>
          <p:cNvSpPr>
            <a:spLocks noGrp="1"/>
          </p:cNvSpPr>
          <p:nvPr>
            <p:ph idx="1"/>
          </p:nvPr>
        </p:nvSpPr>
        <p:spPr>
          <a:xfrm>
            <a:off x="313267" y="1825625"/>
            <a:ext cx="11667066" cy="4761442"/>
          </a:xfrm>
        </p:spPr>
        <p:txBody>
          <a:bodyPr>
            <a:normAutofit/>
          </a:bodyPr>
          <a:lstStyle/>
          <a:p>
            <a:pPr marL="0" indent="0">
              <a:buNone/>
            </a:pPr>
            <a:r>
              <a:rPr lang="en-GB" sz="2400" dirty="0" smtClean="0"/>
              <a:t>As preliminary test, we download from a </a:t>
            </a:r>
            <a:r>
              <a:rPr lang="en-GB" sz="2400" b="1" dirty="0" smtClean="0"/>
              <a:t>User Interface in Napoli </a:t>
            </a:r>
            <a:r>
              <a:rPr lang="en-GB" sz="2400" dirty="0" smtClean="0"/>
              <a:t>a set of Belle II files, stored in CESNET, KEK and </a:t>
            </a:r>
            <a:r>
              <a:rPr lang="en-GB" sz="2400" dirty="0" err="1" smtClean="0"/>
              <a:t>UVic</a:t>
            </a:r>
            <a:r>
              <a:rPr lang="en-GB" sz="2400" dirty="0" smtClean="0"/>
              <a:t> . Each file set is downloaded three times as follow:</a:t>
            </a:r>
          </a:p>
          <a:p>
            <a:pPr marL="0" indent="0">
              <a:buNone/>
            </a:pPr>
            <a:endParaRPr lang="en-GB" sz="2400" dirty="0" smtClean="0"/>
          </a:p>
          <a:p>
            <a:r>
              <a:rPr lang="en-GB" sz="2400" dirty="0" smtClean="0"/>
              <a:t>File Download using the direct link to the remote storage</a:t>
            </a:r>
          </a:p>
          <a:p>
            <a:endParaRPr lang="en-GB" sz="2400" dirty="0" smtClean="0"/>
          </a:p>
          <a:p>
            <a:r>
              <a:rPr lang="en-GB" sz="2400" dirty="0" smtClean="0"/>
              <a:t>File Download using Dynafed with Cold cache</a:t>
            </a:r>
          </a:p>
          <a:p>
            <a:endParaRPr lang="en-GB" sz="2400" dirty="0" smtClean="0"/>
          </a:p>
          <a:p>
            <a:r>
              <a:rPr lang="en-GB" sz="2400" dirty="0" smtClean="0"/>
              <a:t>File Download using Dynafed with Warm cache</a:t>
            </a:r>
          </a:p>
          <a:p>
            <a:pPr marL="0" indent="0">
              <a:buNone/>
            </a:pPr>
            <a:endParaRPr lang="en-GB" sz="2400" dirty="0" smtClean="0"/>
          </a:p>
          <a:p>
            <a:pPr marL="0" indent="0">
              <a:buNone/>
            </a:pPr>
            <a:r>
              <a:rPr lang="en-GB" sz="2400" dirty="0" smtClean="0"/>
              <a:t>Tests have been performed using files of different size: 50MB, 1GB</a:t>
            </a:r>
          </a:p>
          <a:p>
            <a:pPr marL="0" indent="0">
              <a:buNone/>
            </a:pPr>
            <a:endParaRPr lang="en-GB" sz="2400" dirty="0"/>
          </a:p>
        </p:txBody>
      </p:sp>
    </p:spTree>
    <p:extLst>
      <p:ext uri="{BB962C8B-B14F-4D97-AF65-F5344CB8AC3E}">
        <p14:creationId xmlns:p14="http://schemas.microsoft.com/office/powerpoint/2010/main" val="24816487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863020" cy="1325563"/>
          </a:xfrm>
        </p:spPr>
        <p:txBody>
          <a:bodyPr vert="horz" lIns="91440" tIns="45720" rIns="91440" bIns="45720" rtlCol="0" anchor="ctr">
            <a:normAutofit/>
          </a:bodyPr>
          <a:lstStyle/>
          <a:p>
            <a:r>
              <a:rPr lang="en-US" b="1" dirty="0" smtClean="0">
                <a:solidFill>
                  <a:srgbClr val="0070C0"/>
                </a:solidFill>
              </a:rPr>
              <a:t>Dynafed and Cache: Model and implementation</a:t>
            </a:r>
            <a:endParaRPr lang="it-IT" b="1" dirty="0">
              <a:solidFill>
                <a:srgbClr val="0070C0"/>
              </a:solidFill>
            </a:endParaRPr>
          </a:p>
        </p:txBody>
      </p:sp>
      <p:grpSp>
        <p:nvGrpSpPr>
          <p:cNvPr id="25" name="Gruppo 24"/>
          <p:cNvGrpSpPr/>
          <p:nvPr/>
        </p:nvGrpSpPr>
        <p:grpSpPr>
          <a:xfrm>
            <a:off x="838200" y="1864939"/>
            <a:ext cx="2774985" cy="2401008"/>
            <a:chOff x="3873788" y="1799033"/>
            <a:chExt cx="1941589" cy="1723974"/>
          </a:xfrm>
        </p:grpSpPr>
        <p:sp>
          <p:nvSpPr>
            <p:cNvPr id="5" name="Rectangle 3">
              <a:extLst>
                <a:ext uri="{FF2B5EF4-FFF2-40B4-BE49-F238E27FC236}">
                  <a16:creationId xmlns:a16="http://schemas.microsoft.com/office/drawing/2014/main" id="{644A260C-1D09-4E23-B41C-293E90260CD1}"/>
                </a:ext>
              </a:extLst>
            </p:cNvPr>
            <p:cNvSpPr>
              <a:spLocks noChangeArrowheads="1"/>
            </p:cNvSpPr>
            <p:nvPr/>
          </p:nvSpPr>
          <p:spPr bwMode="auto">
            <a:xfrm>
              <a:off x="3873788" y="1799033"/>
              <a:ext cx="1941589" cy="433376"/>
            </a:xfrm>
            <a:prstGeom prst="rect">
              <a:avLst/>
            </a:pr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a:solidFill>
                    <a:srgbClr val="EEEEEE"/>
                  </a:solidFill>
                  <a:cs typeface="DejaVu Sans" charset="0"/>
                </a:rPr>
                <a:t>Application</a:t>
              </a:r>
            </a:p>
          </p:txBody>
        </p:sp>
        <p:sp>
          <p:nvSpPr>
            <p:cNvPr id="6" name="Rectangle 4">
              <a:extLst>
                <a:ext uri="{FF2B5EF4-FFF2-40B4-BE49-F238E27FC236}">
                  <a16:creationId xmlns:a16="http://schemas.microsoft.com/office/drawing/2014/main" id="{79794986-D511-4695-B084-73C69088668F}"/>
                </a:ext>
              </a:extLst>
            </p:cNvPr>
            <p:cNvSpPr>
              <a:spLocks noChangeArrowheads="1"/>
            </p:cNvSpPr>
            <p:nvPr/>
          </p:nvSpPr>
          <p:spPr bwMode="auto">
            <a:xfrm>
              <a:off x="3873788" y="2224067"/>
              <a:ext cx="1941589" cy="433376"/>
            </a:xfrm>
            <a:prstGeom prst="rect">
              <a:avLst/>
            </a:prstGeom>
            <a:solidFill>
              <a:srgbClr val="0099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a:solidFill>
                    <a:srgbClr val="EEEEEE"/>
                  </a:solidFill>
                  <a:cs typeface="DejaVu Sans" charset="0"/>
                </a:rPr>
                <a:t>Federation</a:t>
              </a:r>
            </a:p>
          </p:txBody>
        </p:sp>
        <p:sp>
          <p:nvSpPr>
            <p:cNvPr id="7" name="Rectangle 5">
              <a:extLst>
                <a:ext uri="{FF2B5EF4-FFF2-40B4-BE49-F238E27FC236}">
                  <a16:creationId xmlns:a16="http://schemas.microsoft.com/office/drawing/2014/main" id="{7764697F-8C8D-4F81-9BCA-32E291865B8F}"/>
                </a:ext>
              </a:extLst>
            </p:cNvPr>
            <p:cNvSpPr>
              <a:spLocks noChangeArrowheads="1"/>
            </p:cNvSpPr>
            <p:nvPr/>
          </p:nvSpPr>
          <p:spPr bwMode="auto">
            <a:xfrm>
              <a:off x="3873788" y="2649100"/>
              <a:ext cx="1941589" cy="433376"/>
            </a:xfrm>
            <a:prstGeom prst="rect">
              <a:avLst/>
            </a:prstGeom>
            <a:solidFill>
              <a:srgbClr val="0066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a:solidFill>
                    <a:srgbClr val="EEEEEE"/>
                  </a:solidFill>
                  <a:cs typeface="DejaVu Sans" charset="0"/>
                </a:rPr>
                <a:t>Cache</a:t>
              </a:r>
            </a:p>
          </p:txBody>
        </p:sp>
        <p:sp>
          <p:nvSpPr>
            <p:cNvPr id="8" name="Rectangle 6">
              <a:extLst>
                <a:ext uri="{FF2B5EF4-FFF2-40B4-BE49-F238E27FC236}">
                  <a16:creationId xmlns:a16="http://schemas.microsoft.com/office/drawing/2014/main" id="{678BF585-295C-496A-B35C-8739C90647FB}"/>
                </a:ext>
              </a:extLst>
            </p:cNvPr>
            <p:cNvSpPr>
              <a:spLocks noChangeArrowheads="1"/>
            </p:cNvSpPr>
            <p:nvPr/>
          </p:nvSpPr>
          <p:spPr bwMode="auto">
            <a:xfrm>
              <a:off x="3873788" y="3089631"/>
              <a:ext cx="1941589" cy="433376"/>
            </a:xfrm>
            <a:prstGeom prst="rect">
              <a:avLst/>
            </a:prstGeom>
            <a:solidFill>
              <a:srgbClr val="CC0066"/>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Storages</a:t>
              </a:r>
              <a:endParaRPr lang="en-US" altLang="it-IT" sz="2000" b="1" dirty="0">
                <a:solidFill>
                  <a:srgbClr val="EEEEEE"/>
                </a:solidFill>
                <a:cs typeface="DejaVu Sans" charset="0"/>
              </a:endParaRPr>
            </a:p>
          </p:txBody>
        </p:sp>
      </p:grpSp>
      <p:sp>
        <p:nvSpPr>
          <p:cNvPr id="17" name="AutoShape 15">
            <a:extLst>
              <a:ext uri="{FF2B5EF4-FFF2-40B4-BE49-F238E27FC236}">
                <a16:creationId xmlns:a16="http://schemas.microsoft.com/office/drawing/2014/main" id="{619E6C2C-8015-4573-A226-12B47DB84DC3}"/>
              </a:ext>
            </a:extLst>
          </p:cNvPr>
          <p:cNvSpPr>
            <a:spLocks noChangeArrowheads="1"/>
          </p:cNvSpPr>
          <p:nvPr/>
        </p:nvSpPr>
        <p:spPr bwMode="auto">
          <a:xfrm>
            <a:off x="2536031" y="2568558"/>
            <a:ext cx="566543" cy="289308"/>
          </a:xfrm>
          <a:custGeom>
            <a:avLst/>
            <a:gdLst>
              <a:gd name="G0" fmla="+- 1694 0 0"/>
              <a:gd name="G1" fmla="+- 1088 0 0"/>
            </a:gdLst>
            <a:ahLst/>
            <a:cxnLst>
              <a:cxn ang="0">
                <a:pos x="r" y="vc"/>
              </a:cxn>
              <a:cxn ang="5400000">
                <a:pos x="hc" y="b"/>
              </a:cxn>
              <a:cxn ang="10800000">
                <a:pos x="l" y="vc"/>
              </a:cxn>
              <a:cxn ang="16200000">
                <a:pos x="hc" y="t"/>
              </a:cxn>
            </a:cxnLst>
            <a:rect l="0" t="0" r="0" b="0"/>
            <a:pathLst>
              <a:path>
                <a:moveTo>
                  <a:pt x="0" y="272"/>
                </a:moveTo>
                <a:lnTo>
                  <a:pt x="1271" y="272"/>
                </a:lnTo>
                <a:lnTo>
                  <a:pt x="1271" y="0"/>
                </a:lnTo>
                <a:lnTo>
                  <a:pt x="1695" y="544"/>
                </a:lnTo>
                <a:lnTo>
                  <a:pt x="1271" y="1089"/>
                </a:lnTo>
                <a:lnTo>
                  <a:pt x="1271" y="816"/>
                </a:lnTo>
                <a:lnTo>
                  <a:pt x="0" y="816"/>
                </a:lnTo>
                <a:lnTo>
                  <a:pt x="0" y="272"/>
                </a:lnTo>
              </a:path>
            </a:pathLst>
          </a:cu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3200"/>
          </a:p>
        </p:txBody>
      </p:sp>
      <p:grpSp>
        <p:nvGrpSpPr>
          <p:cNvPr id="26" name="Gruppo 25"/>
          <p:cNvGrpSpPr/>
          <p:nvPr/>
        </p:nvGrpSpPr>
        <p:grpSpPr>
          <a:xfrm>
            <a:off x="4444064" y="1859957"/>
            <a:ext cx="2774985" cy="2401008"/>
            <a:chOff x="3873788" y="1799033"/>
            <a:chExt cx="1941589" cy="1723974"/>
          </a:xfrm>
        </p:grpSpPr>
        <p:sp>
          <p:nvSpPr>
            <p:cNvPr id="27" name="Rectangle 3">
              <a:extLst>
                <a:ext uri="{FF2B5EF4-FFF2-40B4-BE49-F238E27FC236}">
                  <a16:creationId xmlns:a16="http://schemas.microsoft.com/office/drawing/2014/main" id="{644A260C-1D09-4E23-B41C-293E90260CD1}"/>
                </a:ext>
              </a:extLst>
            </p:cNvPr>
            <p:cNvSpPr>
              <a:spLocks noChangeArrowheads="1"/>
            </p:cNvSpPr>
            <p:nvPr/>
          </p:nvSpPr>
          <p:spPr bwMode="auto">
            <a:xfrm>
              <a:off x="3873788" y="1799033"/>
              <a:ext cx="1941589" cy="433376"/>
            </a:xfrm>
            <a:prstGeom prst="rect">
              <a:avLst/>
            </a:pr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gbasf2</a:t>
              </a:r>
              <a:endParaRPr lang="en-US" altLang="it-IT" sz="2000" b="1" dirty="0">
                <a:solidFill>
                  <a:srgbClr val="EEEEEE"/>
                </a:solidFill>
                <a:cs typeface="DejaVu Sans" charset="0"/>
              </a:endParaRPr>
            </a:p>
          </p:txBody>
        </p:sp>
        <p:sp>
          <p:nvSpPr>
            <p:cNvPr id="28" name="Rectangle 4">
              <a:extLst>
                <a:ext uri="{FF2B5EF4-FFF2-40B4-BE49-F238E27FC236}">
                  <a16:creationId xmlns:a16="http://schemas.microsoft.com/office/drawing/2014/main" id="{79794986-D511-4695-B084-73C69088668F}"/>
                </a:ext>
              </a:extLst>
            </p:cNvPr>
            <p:cNvSpPr>
              <a:spLocks noChangeArrowheads="1"/>
            </p:cNvSpPr>
            <p:nvPr/>
          </p:nvSpPr>
          <p:spPr bwMode="auto">
            <a:xfrm>
              <a:off x="3873788" y="2224067"/>
              <a:ext cx="1941589" cy="433376"/>
            </a:xfrm>
            <a:prstGeom prst="rect">
              <a:avLst/>
            </a:prstGeom>
            <a:solidFill>
              <a:srgbClr val="0099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Dynafed</a:t>
              </a:r>
              <a:endParaRPr lang="en-US" altLang="it-IT" sz="2000" b="1" dirty="0">
                <a:solidFill>
                  <a:srgbClr val="EEEEEE"/>
                </a:solidFill>
                <a:cs typeface="DejaVu Sans" charset="0"/>
              </a:endParaRPr>
            </a:p>
          </p:txBody>
        </p:sp>
        <p:sp>
          <p:nvSpPr>
            <p:cNvPr id="29" name="Rectangle 5">
              <a:extLst>
                <a:ext uri="{FF2B5EF4-FFF2-40B4-BE49-F238E27FC236}">
                  <a16:creationId xmlns:a16="http://schemas.microsoft.com/office/drawing/2014/main" id="{7764697F-8C8D-4F81-9BCA-32E291865B8F}"/>
                </a:ext>
              </a:extLst>
            </p:cNvPr>
            <p:cNvSpPr>
              <a:spLocks noChangeArrowheads="1"/>
            </p:cNvSpPr>
            <p:nvPr/>
          </p:nvSpPr>
          <p:spPr bwMode="auto">
            <a:xfrm>
              <a:off x="3873788" y="2649100"/>
              <a:ext cx="1941589" cy="433376"/>
            </a:xfrm>
            <a:prstGeom prst="rect">
              <a:avLst/>
            </a:prstGeom>
            <a:solidFill>
              <a:srgbClr val="0066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DPM Volatile Pool</a:t>
              </a:r>
              <a:endParaRPr lang="en-US" altLang="it-IT" sz="2000" b="1" dirty="0">
                <a:solidFill>
                  <a:srgbClr val="EEEEEE"/>
                </a:solidFill>
                <a:cs typeface="DejaVu Sans" charset="0"/>
              </a:endParaRPr>
            </a:p>
          </p:txBody>
        </p:sp>
        <p:sp>
          <p:nvSpPr>
            <p:cNvPr id="30" name="Rectangle 6">
              <a:extLst>
                <a:ext uri="{FF2B5EF4-FFF2-40B4-BE49-F238E27FC236}">
                  <a16:creationId xmlns:a16="http://schemas.microsoft.com/office/drawing/2014/main" id="{678BF585-295C-496A-B35C-8739C90647FB}"/>
                </a:ext>
              </a:extLst>
            </p:cNvPr>
            <p:cNvSpPr>
              <a:spLocks noChangeArrowheads="1"/>
            </p:cNvSpPr>
            <p:nvPr/>
          </p:nvSpPr>
          <p:spPr bwMode="auto">
            <a:xfrm>
              <a:off x="3873788" y="3089631"/>
              <a:ext cx="1941589" cy="433376"/>
            </a:xfrm>
            <a:prstGeom prst="rect">
              <a:avLst/>
            </a:prstGeom>
            <a:solidFill>
              <a:srgbClr val="CC0066"/>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Belle II Https</a:t>
              </a:r>
            </a:p>
            <a:p>
              <a:pPr algn="ctr">
                <a:lnSpc>
                  <a:spcPct val="100000"/>
                </a:lnSpc>
              </a:pPr>
              <a:r>
                <a:rPr lang="en-US" altLang="it-IT" sz="2000" b="1" dirty="0" smtClean="0">
                  <a:solidFill>
                    <a:srgbClr val="EEEEEE"/>
                  </a:solidFill>
                  <a:cs typeface="DejaVu Sans" charset="0"/>
                </a:rPr>
                <a:t> Endpoints</a:t>
              </a:r>
              <a:endParaRPr lang="en-US" altLang="it-IT" sz="2000" b="1" dirty="0">
                <a:solidFill>
                  <a:srgbClr val="EEEEEE"/>
                </a:solidFill>
                <a:cs typeface="DejaVu Sans" charset="0"/>
              </a:endParaRPr>
            </a:p>
          </p:txBody>
        </p:sp>
      </p:grpSp>
      <p:sp>
        <p:nvSpPr>
          <p:cNvPr id="31" name="AutoShape 15">
            <a:extLst>
              <a:ext uri="{FF2B5EF4-FFF2-40B4-BE49-F238E27FC236}">
                <a16:creationId xmlns:a16="http://schemas.microsoft.com/office/drawing/2014/main" id="{619E6C2C-8015-4573-A226-12B47DB84DC3}"/>
              </a:ext>
            </a:extLst>
          </p:cNvPr>
          <p:cNvSpPr>
            <a:spLocks noChangeArrowheads="1"/>
          </p:cNvSpPr>
          <p:nvPr/>
        </p:nvSpPr>
        <p:spPr bwMode="auto">
          <a:xfrm>
            <a:off x="6141895" y="2563576"/>
            <a:ext cx="566543" cy="289308"/>
          </a:xfrm>
          <a:custGeom>
            <a:avLst/>
            <a:gdLst>
              <a:gd name="G0" fmla="+- 1694 0 0"/>
              <a:gd name="G1" fmla="+- 1088 0 0"/>
            </a:gdLst>
            <a:ahLst/>
            <a:cxnLst>
              <a:cxn ang="0">
                <a:pos x="r" y="vc"/>
              </a:cxn>
              <a:cxn ang="5400000">
                <a:pos x="hc" y="b"/>
              </a:cxn>
              <a:cxn ang="10800000">
                <a:pos x="l" y="vc"/>
              </a:cxn>
              <a:cxn ang="16200000">
                <a:pos x="hc" y="t"/>
              </a:cxn>
            </a:cxnLst>
            <a:rect l="0" t="0" r="0" b="0"/>
            <a:pathLst>
              <a:path>
                <a:moveTo>
                  <a:pt x="0" y="272"/>
                </a:moveTo>
                <a:lnTo>
                  <a:pt x="1271" y="272"/>
                </a:lnTo>
                <a:lnTo>
                  <a:pt x="1271" y="0"/>
                </a:lnTo>
                <a:lnTo>
                  <a:pt x="1695" y="544"/>
                </a:lnTo>
                <a:lnTo>
                  <a:pt x="1271" y="1089"/>
                </a:lnTo>
                <a:lnTo>
                  <a:pt x="1271" y="816"/>
                </a:lnTo>
                <a:lnTo>
                  <a:pt x="0" y="816"/>
                </a:lnTo>
                <a:lnTo>
                  <a:pt x="0" y="272"/>
                </a:lnTo>
              </a:path>
            </a:pathLst>
          </a:cu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3200"/>
          </a:p>
        </p:txBody>
      </p:sp>
      <p:grpSp>
        <p:nvGrpSpPr>
          <p:cNvPr id="32" name="Gruppo 31"/>
          <p:cNvGrpSpPr/>
          <p:nvPr/>
        </p:nvGrpSpPr>
        <p:grpSpPr>
          <a:xfrm>
            <a:off x="8067965" y="1859957"/>
            <a:ext cx="2774985" cy="2401008"/>
            <a:chOff x="3873788" y="1799033"/>
            <a:chExt cx="1941589" cy="1723974"/>
          </a:xfrm>
        </p:grpSpPr>
        <p:sp>
          <p:nvSpPr>
            <p:cNvPr id="33" name="Rectangle 3">
              <a:extLst>
                <a:ext uri="{FF2B5EF4-FFF2-40B4-BE49-F238E27FC236}">
                  <a16:creationId xmlns:a16="http://schemas.microsoft.com/office/drawing/2014/main" id="{644A260C-1D09-4E23-B41C-293E90260CD1}"/>
                </a:ext>
              </a:extLst>
            </p:cNvPr>
            <p:cNvSpPr>
              <a:spLocks noChangeArrowheads="1"/>
            </p:cNvSpPr>
            <p:nvPr/>
          </p:nvSpPr>
          <p:spPr bwMode="auto">
            <a:xfrm>
              <a:off x="3873788" y="1799033"/>
              <a:ext cx="1941589" cy="433376"/>
            </a:xfrm>
            <a:prstGeom prst="rect">
              <a:avLst/>
            </a:pr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WebDav Client</a:t>
              </a:r>
              <a:endParaRPr lang="en-US" altLang="it-IT" sz="2000" b="1" dirty="0">
                <a:solidFill>
                  <a:srgbClr val="EEEEEE"/>
                </a:solidFill>
                <a:cs typeface="DejaVu Sans" charset="0"/>
              </a:endParaRPr>
            </a:p>
          </p:txBody>
        </p:sp>
        <p:sp>
          <p:nvSpPr>
            <p:cNvPr id="34" name="Rectangle 4">
              <a:extLst>
                <a:ext uri="{FF2B5EF4-FFF2-40B4-BE49-F238E27FC236}">
                  <a16:creationId xmlns:a16="http://schemas.microsoft.com/office/drawing/2014/main" id="{79794986-D511-4695-B084-73C69088668F}"/>
                </a:ext>
              </a:extLst>
            </p:cNvPr>
            <p:cNvSpPr>
              <a:spLocks noChangeArrowheads="1"/>
            </p:cNvSpPr>
            <p:nvPr/>
          </p:nvSpPr>
          <p:spPr bwMode="auto">
            <a:xfrm>
              <a:off x="3873788" y="2224067"/>
              <a:ext cx="1941589" cy="433376"/>
            </a:xfrm>
            <a:prstGeom prst="rect">
              <a:avLst/>
            </a:prstGeom>
            <a:solidFill>
              <a:srgbClr val="0099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Dynafed</a:t>
              </a:r>
              <a:endParaRPr lang="en-US" altLang="it-IT" sz="2000" b="1" dirty="0">
                <a:solidFill>
                  <a:srgbClr val="EEEEEE"/>
                </a:solidFill>
                <a:cs typeface="DejaVu Sans" charset="0"/>
              </a:endParaRPr>
            </a:p>
          </p:txBody>
        </p:sp>
        <p:sp>
          <p:nvSpPr>
            <p:cNvPr id="35" name="Rectangle 5">
              <a:extLst>
                <a:ext uri="{FF2B5EF4-FFF2-40B4-BE49-F238E27FC236}">
                  <a16:creationId xmlns:a16="http://schemas.microsoft.com/office/drawing/2014/main" id="{7764697F-8C8D-4F81-9BCA-32E291865B8F}"/>
                </a:ext>
              </a:extLst>
            </p:cNvPr>
            <p:cNvSpPr>
              <a:spLocks noChangeArrowheads="1"/>
            </p:cNvSpPr>
            <p:nvPr/>
          </p:nvSpPr>
          <p:spPr bwMode="auto">
            <a:xfrm>
              <a:off x="3873788" y="2649100"/>
              <a:ext cx="1941589" cy="433376"/>
            </a:xfrm>
            <a:prstGeom prst="rect">
              <a:avLst/>
            </a:prstGeom>
            <a:solidFill>
              <a:srgbClr val="006699"/>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err="1" smtClean="0">
                  <a:solidFill>
                    <a:srgbClr val="EEEEEE"/>
                  </a:solidFill>
                  <a:cs typeface="DejaVu Sans" charset="0"/>
                </a:rPr>
                <a:t>Xcache</a:t>
              </a:r>
              <a:r>
                <a:rPr lang="en-US" altLang="it-IT" sz="2000" b="1" dirty="0" smtClean="0">
                  <a:solidFill>
                    <a:srgbClr val="EEEEEE"/>
                  </a:solidFill>
                  <a:cs typeface="DejaVu Sans" charset="0"/>
                </a:rPr>
                <a:t>?</a:t>
              </a:r>
              <a:endParaRPr lang="en-US" altLang="it-IT" sz="2000" b="1" dirty="0">
                <a:solidFill>
                  <a:srgbClr val="EEEEEE"/>
                </a:solidFill>
                <a:cs typeface="DejaVu Sans" charset="0"/>
              </a:endParaRPr>
            </a:p>
          </p:txBody>
        </p:sp>
        <p:sp>
          <p:nvSpPr>
            <p:cNvPr id="36" name="Rectangle 6">
              <a:extLst>
                <a:ext uri="{FF2B5EF4-FFF2-40B4-BE49-F238E27FC236}">
                  <a16:creationId xmlns:a16="http://schemas.microsoft.com/office/drawing/2014/main" id="{678BF585-295C-496A-B35C-8739C90647FB}"/>
                </a:ext>
              </a:extLst>
            </p:cNvPr>
            <p:cNvSpPr>
              <a:spLocks noChangeArrowheads="1"/>
            </p:cNvSpPr>
            <p:nvPr/>
          </p:nvSpPr>
          <p:spPr bwMode="auto">
            <a:xfrm>
              <a:off x="3873788" y="3089631"/>
              <a:ext cx="1941589" cy="433376"/>
            </a:xfrm>
            <a:prstGeom prst="rect">
              <a:avLst/>
            </a:prstGeom>
            <a:solidFill>
              <a:srgbClr val="CC0066"/>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nchor="ctr"/>
            <a:lstStyle>
              <a:lvl1pPr>
                <a:tabLst>
                  <a:tab pos="449263" algn="l"/>
                  <a:tab pos="898525" algn="l"/>
                  <a:tab pos="1347788" algn="l"/>
                  <a:tab pos="1797050" algn="l"/>
                </a:tabLst>
                <a:defRPr>
                  <a:solidFill>
                    <a:srgbClr val="000000"/>
                  </a:solidFill>
                  <a:latin typeface="Arial" panose="020B0604020202020204" pitchFamily="34" charset="0"/>
                  <a:cs typeface="EmojiOne Color" charset="0"/>
                </a:defRPr>
              </a:lvl1pPr>
              <a:lvl2pPr>
                <a:tabLst>
                  <a:tab pos="449263" algn="l"/>
                  <a:tab pos="898525" algn="l"/>
                  <a:tab pos="1347788" algn="l"/>
                  <a:tab pos="1797050" algn="l"/>
                </a:tabLst>
                <a:defRPr>
                  <a:solidFill>
                    <a:srgbClr val="000000"/>
                  </a:solidFill>
                  <a:latin typeface="Arial" panose="020B0604020202020204" pitchFamily="34" charset="0"/>
                  <a:cs typeface="EmojiOne Color" charset="0"/>
                </a:defRPr>
              </a:lvl2pPr>
              <a:lvl3pPr>
                <a:tabLst>
                  <a:tab pos="449263" algn="l"/>
                  <a:tab pos="898525" algn="l"/>
                  <a:tab pos="1347788" algn="l"/>
                  <a:tab pos="1797050" algn="l"/>
                </a:tabLst>
                <a:defRPr>
                  <a:solidFill>
                    <a:srgbClr val="000000"/>
                  </a:solidFill>
                  <a:latin typeface="Arial" panose="020B0604020202020204" pitchFamily="34" charset="0"/>
                  <a:cs typeface="EmojiOne Color" charset="0"/>
                </a:defRPr>
              </a:lvl3pPr>
              <a:lvl4pPr>
                <a:tabLst>
                  <a:tab pos="449263" algn="l"/>
                  <a:tab pos="898525" algn="l"/>
                  <a:tab pos="1347788" algn="l"/>
                  <a:tab pos="1797050" algn="l"/>
                </a:tabLst>
                <a:defRPr>
                  <a:solidFill>
                    <a:srgbClr val="000000"/>
                  </a:solidFill>
                  <a:latin typeface="Arial" panose="020B0604020202020204" pitchFamily="34" charset="0"/>
                  <a:cs typeface="EmojiOne Color" charset="0"/>
                </a:defRPr>
              </a:lvl4pPr>
              <a:lvl5pPr>
                <a:tabLst>
                  <a:tab pos="449263" algn="l"/>
                  <a:tab pos="898525" algn="l"/>
                  <a:tab pos="1347788" algn="l"/>
                  <a:tab pos="1797050" algn="l"/>
                </a:tabLst>
                <a:defRPr>
                  <a:solidFill>
                    <a:srgbClr val="000000"/>
                  </a:solidFill>
                  <a:latin typeface="Arial" panose="020B0604020202020204" pitchFamily="34" charset="0"/>
                  <a:cs typeface="EmojiOne Colo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cs typeface="EmojiOne Color" charset="0"/>
                </a:defRPr>
              </a:lvl9pPr>
            </a:lstStyle>
            <a:p>
              <a:pPr algn="ctr">
                <a:lnSpc>
                  <a:spcPct val="100000"/>
                </a:lnSpc>
              </a:pPr>
              <a:r>
                <a:rPr lang="en-US" altLang="it-IT" sz="2000" b="1" dirty="0" smtClean="0">
                  <a:solidFill>
                    <a:srgbClr val="EEEEEE"/>
                  </a:solidFill>
                  <a:cs typeface="DejaVu Sans" charset="0"/>
                </a:rPr>
                <a:t>Belle II Https</a:t>
              </a:r>
            </a:p>
            <a:p>
              <a:pPr algn="ctr">
                <a:lnSpc>
                  <a:spcPct val="100000"/>
                </a:lnSpc>
              </a:pPr>
              <a:r>
                <a:rPr lang="en-US" altLang="it-IT" sz="2000" b="1" dirty="0" smtClean="0">
                  <a:solidFill>
                    <a:srgbClr val="EEEEEE"/>
                  </a:solidFill>
                  <a:cs typeface="DejaVu Sans" charset="0"/>
                </a:rPr>
                <a:t> Endpoints</a:t>
              </a:r>
              <a:endParaRPr lang="en-US" altLang="it-IT" sz="2000" b="1" dirty="0">
                <a:solidFill>
                  <a:srgbClr val="EEEEEE"/>
                </a:solidFill>
                <a:cs typeface="DejaVu Sans" charset="0"/>
              </a:endParaRPr>
            </a:p>
          </p:txBody>
        </p:sp>
      </p:grpSp>
      <p:sp>
        <p:nvSpPr>
          <p:cNvPr id="37" name="AutoShape 15">
            <a:extLst>
              <a:ext uri="{FF2B5EF4-FFF2-40B4-BE49-F238E27FC236}">
                <a16:creationId xmlns:a16="http://schemas.microsoft.com/office/drawing/2014/main" id="{619E6C2C-8015-4573-A226-12B47DB84DC3}"/>
              </a:ext>
            </a:extLst>
          </p:cNvPr>
          <p:cNvSpPr>
            <a:spLocks noChangeArrowheads="1"/>
          </p:cNvSpPr>
          <p:nvPr/>
        </p:nvSpPr>
        <p:spPr bwMode="auto">
          <a:xfrm>
            <a:off x="9765796" y="2563576"/>
            <a:ext cx="566543" cy="289308"/>
          </a:xfrm>
          <a:custGeom>
            <a:avLst/>
            <a:gdLst>
              <a:gd name="G0" fmla="+- 1694 0 0"/>
              <a:gd name="G1" fmla="+- 1088 0 0"/>
            </a:gdLst>
            <a:ahLst/>
            <a:cxnLst>
              <a:cxn ang="0">
                <a:pos x="r" y="vc"/>
              </a:cxn>
              <a:cxn ang="5400000">
                <a:pos x="hc" y="b"/>
              </a:cxn>
              <a:cxn ang="10800000">
                <a:pos x="l" y="vc"/>
              </a:cxn>
              <a:cxn ang="16200000">
                <a:pos x="hc" y="t"/>
              </a:cxn>
            </a:cxnLst>
            <a:rect l="0" t="0" r="0" b="0"/>
            <a:pathLst>
              <a:path>
                <a:moveTo>
                  <a:pt x="0" y="272"/>
                </a:moveTo>
                <a:lnTo>
                  <a:pt x="1271" y="272"/>
                </a:lnTo>
                <a:lnTo>
                  <a:pt x="1271" y="0"/>
                </a:lnTo>
                <a:lnTo>
                  <a:pt x="1695" y="544"/>
                </a:lnTo>
                <a:lnTo>
                  <a:pt x="1271" y="1089"/>
                </a:lnTo>
                <a:lnTo>
                  <a:pt x="1271" y="816"/>
                </a:lnTo>
                <a:lnTo>
                  <a:pt x="0" y="816"/>
                </a:lnTo>
                <a:lnTo>
                  <a:pt x="0" y="272"/>
                </a:lnTo>
              </a:path>
            </a:pathLst>
          </a:custGeom>
          <a:solidFill>
            <a:srgbClr val="729FCF"/>
          </a:solidFill>
          <a:ln w="9525"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3200"/>
          </a:p>
        </p:txBody>
      </p:sp>
      <p:sp>
        <p:nvSpPr>
          <p:cNvPr id="3" name="Rettangolo 2"/>
          <p:cNvSpPr/>
          <p:nvPr/>
        </p:nvSpPr>
        <p:spPr>
          <a:xfrm>
            <a:off x="598151" y="4957673"/>
            <a:ext cx="10717550" cy="1384995"/>
          </a:xfrm>
          <a:prstGeom prst="rect">
            <a:avLst/>
          </a:prstGeom>
        </p:spPr>
        <p:txBody>
          <a:bodyPr wrap="square">
            <a:spAutoFit/>
          </a:bodyPr>
          <a:lstStyle/>
          <a:p>
            <a:r>
              <a:rPr lang="en-US" sz="2800" b="1" dirty="0" smtClean="0"/>
              <a:t>Test this model in Belle II require two steps:</a:t>
            </a:r>
          </a:p>
          <a:p>
            <a:pPr marL="457200" indent="-457200">
              <a:buFont typeface="Arial" panose="020B0604020202020204" pitchFamily="34" charset="0"/>
              <a:buChar char="•"/>
            </a:pPr>
            <a:r>
              <a:rPr lang="en-US" sz="2800" b="1" dirty="0" smtClean="0"/>
              <a:t>Implement the caching system </a:t>
            </a:r>
          </a:p>
          <a:p>
            <a:pPr marL="457200" indent="-457200">
              <a:buFont typeface="Arial" panose="020B0604020202020204" pitchFamily="34" charset="0"/>
              <a:buChar char="•"/>
            </a:pPr>
            <a:r>
              <a:rPr lang="en-US" sz="2800" b="1" dirty="0"/>
              <a:t>Study how to use HTTP/DAV in the application </a:t>
            </a:r>
            <a:r>
              <a:rPr lang="en-US" sz="2800" b="1" dirty="0" smtClean="0"/>
              <a:t>workflow</a:t>
            </a:r>
            <a:endParaRPr lang="en-US" sz="2800" b="1" dirty="0"/>
          </a:p>
        </p:txBody>
      </p:sp>
    </p:spTree>
    <p:extLst>
      <p:ext uri="{BB962C8B-B14F-4D97-AF65-F5344CB8AC3E}">
        <p14:creationId xmlns:p14="http://schemas.microsoft.com/office/powerpoint/2010/main" val="468055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p:nvPr/>
        </p:nvCxnSpPr>
        <p:spPr>
          <a:xfrm>
            <a:off x="1345124" y="3025481"/>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67" name="Gruppo 166"/>
          <p:cNvGrpSpPr/>
          <p:nvPr/>
        </p:nvGrpSpPr>
        <p:grpSpPr>
          <a:xfrm>
            <a:off x="8832917" y="112434"/>
            <a:ext cx="499000" cy="824300"/>
            <a:chOff x="4982630" y="5525686"/>
            <a:chExt cx="702733" cy="1050783"/>
          </a:xfrm>
          <a:solidFill>
            <a:schemeClr val="bg1">
              <a:lumMod val="95000"/>
            </a:schemeClr>
          </a:solidFill>
        </p:grpSpPr>
        <p:sp>
          <p:nvSpPr>
            <p:cNvPr id="168" name="Triangolo isoscele 167"/>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169" name="Ovale 168"/>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181" name="Freccia a destra 180"/>
          <p:cNvSpPr/>
          <p:nvPr/>
        </p:nvSpPr>
        <p:spPr>
          <a:xfrm rot="13344101" flipV="1">
            <a:off x="9065143" y="1384899"/>
            <a:ext cx="2923300" cy="753500"/>
          </a:xfrm>
          <a:prstGeom prst="rightArrow">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DOWLOAD</a:t>
            </a:r>
          </a:p>
        </p:txBody>
      </p:sp>
      <p:grpSp>
        <p:nvGrpSpPr>
          <p:cNvPr id="192" name="Gruppo 191"/>
          <p:cNvGrpSpPr/>
          <p:nvPr/>
        </p:nvGrpSpPr>
        <p:grpSpPr>
          <a:xfrm>
            <a:off x="94002" y="4535720"/>
            <a:ext cx="499000" cy="824300"/>
            <a:chOff x="4982630" y="5525686"/>
            <a:chExt cx="702733" cy="1050783"/>
          </a:xfrm>
          <a:solidFill>
            <a:schemeClr val="bg1">
              <a:lumMod val="95000"/>
            </a:schemeClr>
          </a:solidFill>
        </p:grpSpPr>
        <p:sp>
          <p:nvSpPr>
            <p:cNvPr id="193" name="Triangolo isoscele 192"/>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194" name="Ovale 193"/>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95267" y="4926870"/>
            <a:ext cx="997660" cy="523220"/>
          </a:xfrm>
          <a:prstGeom prst="rect">
            <a:avLst/>
          </a:prstGeom>
          <a:noFill/>
          <a:ln>
            <a:noFill/>
          </a:ln>
        </p:spPr>
        <p:txBody>
          <a:bodyPr wrap="square" rtlCol="0">
            <a:spAutoFit/>
          </a:bodyPr>
          <a:lstStyle/>
          <a:p>
            <a:r>
              <a:rPr lang="en-US" sz="2800" b="1" dirty="0" smtClean="0"/>
              <a:t>$$$</a:t>
            </a:r>
            <a:endParaRPr lang="en-US" sz="2800" b="1" dirty="0"/>
          </a:p>
        </p:txBody>
      </p:sp>
      <p:sp>
        <p:nvSpPr>
          <p:cNvPr id="198" name="CasellaDiTesto 197"/>
          <p:cNvSpPr txBox="1"/>
          <p:nvPr/>
        </p:nvSpPr>
        <p:spPr>
          <a:xfrm>
            <a:off x="5777729" y="336077"/>
            <a:ext cx="696133" cy="523220"/>
          </a:xfrm>
          <a:prstGeom prst="rect">
            <a:avLst/>
          </a:prstGeom>
          <a:noFill/>
          <a:ln>
            <a:noFill/>
          </a:ln>
        </p:spPr>
        <p:txBody>
          <a:bodyPr wrap="square" rtlCol="0">
            <a:spAutoFit/>
          </a:bodyPr>
          <a:lstStyle/>
          <a:p>
            <a:r>
              <a:rPr lang="en-US" sz="2800" b="1" dirty="0" smtClean="0"/>
              <a:t>$</a:t>
            </a:r>
            <a:endParaRPr lang="en-US" sz="2800" b="1" dirty="0"/>
          </a:p>
        </p:txBody>
      </p:sp>
      <p:cxnSp>
        <p:nvCxnSpPr>
          <p:cNvPr id="201" name="Connettore 2 200"/>
          <p:cNvCxnSpPr>
            <a:stCxn id="193" idx="5"/>
            <a:endCxn id="8" idx="1"/>
          </p:cNvCxnSpPr>
          <p:nvPr/>
        </p:nvCxnSpPr>
        <p:spPr>
          <a:xfrm flipV="1">
            <a:off x="468252" y="3674121"/>
            <a:ext cx="4514378" cy="1357998"/>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7" name="CasellaDiTesto 216"/>
          <p:cNvSpPr txBox="1"/>
          <p:nvPr/>
        </p:nvSpPr>
        <p:spPr>
          <a:xfrm rot="20435651">
            <a:off x="1680996" y="434008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FileD</a:t>
            </a:r>
            <a:r>
              <a:rPr lang="en-US" dirty="0" smtClean="0">
                <a:solidFill>
                  <a:schemeClr val="bg2">
                    <a:lumMod val="90000"/>
                  </a:schemeClr>
                </a:solidFill>
              </a:rPr>
              <a:t> </a:t>
            </a:r>
            <a:r>
              <a:rPr lang="en-US" dirty="0">
                <a:solidFill>
                  <a:schemeClr val="bg2">
                    <a:lumMod val="90000"/>
                  </a:schemeClr>
                </a:solidFill>
              </a:rPr>
              <a:t>?</a:t>
            </a:r>
          </a:p>
        </p:txBody>
      </p: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grpSp>
        <p:nvGrpSpPr>
          <p:cNvPr id="133" name="Gruppo 132"/>
          <p:cNvGrpSpPr/>
          <p:nvPr/>
        </p:nvGrpSpPr>
        <p:grpSpPr>
          <a:xfrm>
            <a:off x="4063105" y="361232"/>
            <a:ext cx="1806041" cy="1246665"/>
            <a:chOff x="3783279" y="524720"/>
            <a:chExt cx="1806041" cy="1246665"/>
          </a:xfrm>
        </p:grpSpPr>
        <p:sp>
          <p:nvSpPr>
            <p:cNvPr id="134" name="Nuvola 133"/>
            <p:cNvSpPr/>
            <p:nvPr/>
          </p:nvSpPr>
          <p:spPr>
            <a:xfrm>
              <a:off x="3783279" y="524720"/>
              <a:ext cx="1685925" cy="11648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uppo 146"/>
            <p:cNvGrpSpPr/>
            <p:nvPr/>
          </p:nvGrpSpPr>
          <p:grpSpPr>
            <a:xfrm>
              <a:off x="4171155" y="842697"/>
              <a:ext cx="500063" cy="628650"/>
              <a:chOff x="1671637" y="1185861"/>
              <a:chExt cx="885826" cy="1042989"/>
            </a:xfrm>
          </p:grpSpPr>
          <p:sp>
            <p:nvSpPr>
              <p:cNvPr id="161" name="Cilindro 160"/>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ilindro 161"/>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ilindro 162"/>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uppo 147"/>
            <p:cNvGrpSpPr/>
            <p:nvPr/>
          </p:nvGrpSpPr>
          <p:grpSpPr>
            <a:xfrm>
              <a:off x="4732599" y="842697"/>
              <a:ext cx="500063" cy="628650"/>
              <a:chOff x="1671637" y="1185861"/>
              <a:chExt cx="885826" cy="1042989"/>
            </a:xfrm>
          </p:grpSpPr>
          <p:sp>
            <p:nvSpPr>
              <p:cNvPr id="157" name="Cilindro 156"/>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ilindro 157"/>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ilindro 158"/>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Cubo 148"/>
            <p:cNvSpPr/>
            <p:nvPr/>
          </p:nvSpPr>
          <p:spPr>
            <a:xfrm>
              <a:off x="3875878" y="1238833"/>
              <a:ext cx="1713442" cy="532552"/>
            </a:xfrm>
            <a:prstGeom prst="cub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Cloud Storage</a:t>
              </a:r>
              <a:endParaRPr lang="en-US" dirty="0"/>
            </a:p>
          </p:txBody>
        </p:sp>
      </p:grpSp>
      <p:cxnSp>
        <p:nvCxnSpPr>
          <p:cNvPr id="164" name="Connettore 2 163"/>
          <p:cNvCxnSpPr>
            <a:stCxn id="174" idx="3"/>
          </p:cNvCxnSpPr>
          <p:nvPr/>
        </p:nvCxnSpPr>
        <p:spPr>
          <a:xfrm flipV="1">
            <a:off x="2429532" y="3429255"/>
            <a:ext cx="3706574" cy="3220506"/>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5" name="Connettore 2 164"/>
          <p:cNvCxnSpPr>
            <a:stCxn id="149" idx="3"/>
          </p:cNvCxnSpPr>
          <p:nvPr/>
        </p:nvCxnSpPr>
        <p:spPr>
          <a:xfrm>
            <a:off x="4945856" y="1607897"/>
            <a:ext cx="1190250" cy="1821358"/>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66" name="Gruppo 165"/>
          <p:cNvGrpSpPr/>
          <p:nvPr/>
        </p:nvGrpSpPr>
        <p:grpSpPr>
          <a:xfrm>
            <a:off x="1546781" y="5403096"/>
            <a:ext cx="1806041" cy="1246665"/>
            <a:chOff x="631557" y="2586038"/>
            <a:chExt cx="1806041" cy="1246665"/>
          </a:xfrm>
        </p:grpSpPr>
        <p:sp>
          <p:nvSpPr>
            <p:cNvPr id="171" name="Nuvola 170"/>
            <p:cNvSpPr/>
            <p:nvPr/>
          </p:nvSpPr>
          <p:spPr>
            <a:xfrm>
              <a:off x="631557" y="2586038"/>
              <a:ext cx="1685925" cy="11648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uppo 171"/>
            <p:cNvGrpSpPr/>
            <p:nvPr/>
          </p:nvGrpSpPr>
          <p:grpSpPr>
            <a:xfrm>
              <a:off x="1019433" y="2904015"/>
              <a:ext cx="500063" cy="628650"/>
              <a:chOff x="1671637" y="1185861"/>
              <a:chExt cx="885826" cy="1042989"/>
            </a:xfrm>
          </p:grpSpPr>
          <p:sp>
            <p:nvSpPr>
              <p:cNvPr id="179" name="Cilindro 178"/>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uppo 172"/>
            <p:cNvGrpSpPr/>
            <p:nvPr/>
          </p:nvGrpSpPr>
          <p:grpSpPr>
            <a:xfrm>
              <a:off x="1580877" y="2904015"/>
              <a:ext cx="500063" cy="628650"/>
              <a:chOff x="1671637" y="1185861"/>
              <a:chExt cx="885826" cy="1042989"/>
            </a:xfrm>
          </p:grpSpPr>
          <p:sp>
            <p:nvSpPr>
              <p:cNvPr id="176" name="Cilindro 17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ilindro 17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ilindro 17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Cubo 173"/>
            <p:cNvSpPr/>
            <p:nvPr/>
          </p:nvSpPr>
          <p:spPr>
            <a:xfrm>
              <a:off x="724156" y="3300151"/>
              <a:ext cx="1713442" cy="532552"/>
            </a:xfrm>
            <a:prstGeom prst="cub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Cloud Storage</a:t>
              </a:r>
              <a:endParaRPr lang="en-US" dirty="0"/>
            </a:p>
          </p:txBody>
        </p:sp>
      </p:grpSp>
      <p:sp>
        <p:nvSpPr>
          <p:cNvPr id="184" name="CasellaDiTesto 183"/>
          <p:cNvSpPr txBox="1"/>
          <p:nvPr/>
        </p:nvSpPr>
        <p:spPr>
          <a:xfrm>
            <a:off x="2916892" y="5022268"/>
            <a:ext cx="849468"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err="1" smtClean="0"/>
              <a:t>FileD</a:t>
            </a:r>
            <a:endParaRPr lang="en-US" dirty="0"/>
          </a:p>
        </p:txBody>
      </p:sp>
      <p:sp>
        <p:nvSpPr>
          <p:cNvPr id="185" name="CasellaDiTesto 184"/>
          <p:cNvSpPr txBox="1"/>
          <p:nvPr/>
        </p:nvSpPr>
        <p:spPr>
          <a:xfrm>
            <a:off x="2173624" y="4929275"/>
            <a:ext cx="997660" cy="523220"/>
          </a:xfrm>
          <a:prstGeom prst="rect">
            <a:avLst/>
          </a:prstGeom>
          <a:noFill/>
          <a:ln>
            <a:noFill/>
          </a:ln>
        </p:spPr>
        <p:txBody>
          <a:bodyPr wrap="square" rtlCol="0">
            <a:spAutoFit/>
          </a:bodyPr>
          <a:lstStyle/>
          <a:p>
            <a:r>
              <a:rPr lang="en-US" sz="2800" b="1" dirty="0" smtClean="0">
                <a:solidFill>
                  <a:srgbClr val="FFC000"/>
                </a:solidFill>
              </a:rPr>
              <a:t>$$$</a:t>
            </a:r>
            <a:endParaRPr lang="en-US" sz="2800" b="1" dirty="0">
              <a:solidFill>
                <a:srgbClr val="FFC000"/>
              </a:solidFill>
            </a:endParaRPr>
          </a:p>
        </p:txBody>
      </p:sp>
      <p:sp>
        <p:nvSpPr>
          <p:cNvPr id="186" name="CasellaDiTesto 185"/>
          <p:cNvSpPr txBox="1"/>
          <p:nvPr/>
        </p:nvSpPr>
        <p:spPr>
          <a:xfrm>
            <a:off x="5786811" y="319670"/>
            <a:ext cx="696133" cy="523220"/>
          </a:xfrm>
          <a:prstGeom prst="rect">
            <a:avLst/>
          </a:prstGeom>
          <a:noFill/>
        </p:spPr>
        <p:txBody>
          <a:bodyPr wrap="square" rtlCol="0">
            <a:spAutoFit/>
          </a:bodyPr>
          <a:lstStyle/>
          <a:p>
            <a:r>
              <a:rPr lang="en-US" sz="2800" b="1" dirty="0" smtClean="0">
                <a:solidFill>
                  <a:srgbClr val="FFC000"/>
                </a:solidFill>
              </a:rPr>
              <a:t>$</a:t>
            </a:r>
            <a:endParaRPr lang="en-US" sz="2800" b="1" dirty="0">
              <a:solidFill>
                <a:srgbClr val="FFC000"/>
              </a:solidFill>
            </a:endParaRPr>
          </a:p>
        </p:txBody>
      </p:sp>
      <p:cxnSp>
        <p:nvCxnSpPr>
          <p:cNvPr id="187" name="Connettore 2 186"/>
          <p:cNvCxnSpPr/>
          <p:nvPr/>
        </p:nvCxnSpPr>
        <p:spPr>
          <a:xfrm flipV="1">
            <a:off x="461398" y="3686430"/>
            <a:ext cx="4514378" cy="1357998"/>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90" name="CasellaDiTesto 189"/>
          <p:cNvSpPr txBox="1"/>
          <p:nvPr/>
        </p:nvSpPr>
        <p:spPr>
          <a:xfrm rot="20435651">
            <a:off x="1674142" y="4352395"/>
            <a:ext cx="936221" cy="369332"/>
          </a:xfrm>
          <a:prstGeom prst="rect">
            <a:avLst/>
          </a:prstGeom>
          <a:solidFill>
            <a:schemeClr val="accent1">
              <a:lumMod val="20000"/>
              <a:lumOff val="80000"/>
            </a:schemeClr>
          </a:solidFill>
          <a:ln>
            <a:solidFill>
              <a:schemeClr val="tx1"/>
            </a:solidFill>
          </a:ln>
        </p:spPr>
        <p:txBody>
          <a:bodyPr wrap="square" rtlCol="0">
            <a:spAutoFit/>
          </a:bodyPr>
          <a:lstStyle>
            <a:defPPr>
              <a:defRPr lang="it-IT"/>
            </a:defPPr>
            <a:lvl1pPr algn="ctr"/>
          </a:lstStyle>
          <a:p>
            <a:r>
              <a:rPr lang="en-US" dirty="0" err="1" smtClean="0"/>
              <a:t>FileD</a:t>
            </a:r>
            <a:r>
              <a:rPr lang="en-US" dirty="0" smtClean="0"/>
              <a:t> </a:t>
            </a:r>
            <a:r>
              <a:rPr lang="en-US" dirty="0"/>
              <a:t>?</a:t>
            </a:r>
          </a:p>
        </p:txBody>
      </p:sp>
      <p:grpSp>
        <p:nvGrpSpPr>
          <p:cNvPr id="191" name="Gruppo 190"/>
          <p:cNvGrpSpPr/>
          <p:nvPr/>
        </p:nvGrpSpPr>
        <p:grpSpPr>
          <a:xfrm>
            <a:off x="100433" y="4544725"/>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e 199"/>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2" name="CasellaDiTesto 201"/>
          <p:cNvSpPr txBox="1"/>
          <p:nvPr/>
        </p:nvSpPr>
        <p:spPr>
          <a:xfrm>
            <a:off x="4214966" y="248506"/>
            <a:ext cx="849468"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err="1" smtClean="0"/>
              <a:t>FileD</a:t>
            </a:r>
            <a:endParaRPr lang="en-US" dirty="0"/>
          </a:p>
        </p:txBody>
      </p:sp>
      <p:sp>
        <p:nvSpPr>
          <p:cNvPr id="203" name="Rettangolo 202"/>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sp>
        <p:nvSpPr>
          <p:cNvPr id="205" name="CasellaDiTesto 204"/>
          <p:cNvSpPr txBox="1"/>
          <p:nvPr/>
        </p:nvSpPr>
        <p:spPr>
          <a:xfrm>
            <a:off x="6734341" y="75571"/>
            <a:ext cx="5445807" cy="1200329"/>
          </a:xfrm>
          <a:prstGeom prst="rect">
            <a:avLst/>
          </a:prstGeom>
          <a:solidFill>
            <a:schemeClr val="bg1"/>
          </a:solidFill>
          <a:ln>
            <a:solidFill>
              <a:schemeClr val="tx1"/>
            </a:solidFill>
          </a:ln>
        </p:spPr>
        <p:txBody>
          <a:bodyPr wrap="square" rtlCol="0">
            <a:spAutoFit/>
          </a:bodyPr>
          <a:lstStyle/>
          <a:p>
            <a:pPr algn="ctr"/>
            <a:r>
              <a:rPr lang="en-US" sz="3600" b="1" dirty="0" smtClean="0"/>
              <a:t>COST EFFECTIVE REPLICA SELETCION </a:t>
            </a:r>
            <a:endParaRPr lang="en-US" sz="3600" b="1" dirty="0"/>
          </a:p>
        </p:txBody>
      </p:sp>
      <p:grpSp>
        <p:nvGrpSpPr>
          <p:cNvPr id="206" name="Gruppo 205"/>
          <p:cNvGrpSpPr/>
          <p:nvPr/>
        </p:nvGrpSpPr>
        <p:grpSpPr>
          <a:xfrm>
            <a:off x="10162062" y="4550262"/>
            <a:ext cx="1713442" cy="928688"/>
            <a:chOff x="7204335" y="3300151"/>
            <a:chExt cx="1713442" cy="928688"/>
          </a:xfrm>
        </p:grpSpPr>
        <p:grpSp>
          <p:nvGrpSpPr>
            <p:cNvPr id="207" name="Gruppo 206"/>
            <p:cNvGrpSpPr/>
            <p:nvPr/>
          </p:nvGrpSpPr>
          <p:grpSpPr>
            <a:xfrm>
              <a:off x="7499612" y="3300151"/>
              <a:ext cx="500063" cy="628650"/>
              <a:chOff x="1671637" y="1185861"/>
              <a:chExt cx="885826" cy="1042989"/>
            </a:xfrm>
          </p:grpSpPr>
          <p:sp>
            <p:nvSpPr>
              <p:cNvPr id="218" name="Cilindro 21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ilindro 22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ilindro 22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Cubo 211"/>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229" name="Connettore 7 228"/>
          <p:cNvCxnSpPr>
            <a:stCxn id="203" idx="3"/>
          </p:cNvCxnSpPr>
          <p:nvPr/>
        </p:nvCxnSpPr>
        <p:spPr>
          <a:xfrm>
            <a:off x="7296111" y="3681541"/>
            <a:ext cx="3789242" cy="1264856"/>
          </a:xfrm>
          <a:prstGeom prst="curvedConnector3">
            <a:avLst>
              <a:gd name="adj1" fmla="val 50000"/>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4" name="CasellaDiTesto 233"/>
          <p:cNvSpPr txBox="1"/>
          <p:nvPr/>
        </p:nvSpPr>
        <p:spPr>
          <a:xfrm rot="745217">
            <a:off x="11284377" y="4825293"/>
            <a:ext cx="849468" cy="369332"/>
          </a:xfrm>
          <a:prstGeom prst="rect">
            <a:avLst/>
          </a:prstGeom>
          <a:solidFill>
            <a:schemeClr val="accent1">
              <a:lumMod val="20000"/>
              <a:lumOff val="80000"/>
            </a:schemeClr>
          </a:solidFill>
          <a:ln>
            <a:solidFill>
              <a:schemeClr val="tx1"/>
            </a:solidFill>
          </a:ln>
        </p:spPr>
        <p:txBody>
          <a:bodyPr wrap="square" rtlCol="0">
            <a:spAutoFit/>
          </a:bodyPr>
          <a:lstStyle>
            <a:defPPr>
              <a:defRPr lang="it-IT"/>
            </a:defPPr>
            <a:lvl1pPr algn="ctr"/>
          </a:lstStyle>
          <a:p>
            <a:r>
              <a:rPr lang="en-US" dirty="0" err="1" smtClean="0"/>
              <a:t>FileD</a:t>
            </a:r>
            <a:endParaRPr lang="en-US" dirty="0"/>
          </a:p>
        </p:txBody>
      </p:sp>
    </p:spTree>
    <p:extLst>
      <p:ext uri="{BB962C8B-B14F-4D97-AF65-F5344CB8AC3E}">
        <p14:creationId xmlns:p14="http://schemas.microsoft.com/office/powerpoint/2010/main" val="36865927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 name="Connettore 2 218"/>
          <p:cNvCxnSpPr/>
          <p:nvPr/>
        </p:nvCxnSpPr>
        <p:spPr>
          <a:xfrm>
            <a:off x="2529419" y="3025481"/>
            <a:ext cx="7763235" cy="1559076"/>
          </a:xfrm>
          <a:prstGeom prst="straightConnector1">
            <a:avLst/>
          </a:prstGeom>
          <a:ln w="57150">
            <a:solidFill>
              <a:schemeClr val="bg2">
                <a:lumMod val="90000"/>
              </a:schemeClr>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grpSp>
        <p:nvGrpSpPr>
          <p:cNvPr id="167" name="Gruppo 166"/>
          <p:cNvGrpSpPr/>
          <p:nvPr/>
        </p:nvGrpSpPr>
        <p:grpSpPr>
          <a:xfrm>
            <a:off x="8832917" y="112434"/>
            <a:ext cx="499000" cy="824300"/>
            <a:chOff x="4982630" y="5525686"/>
            <a:chExt cx="702733" cy="1050783"/>
          </a:xfrm>
          <a:solidFill>
            <a:schemeClr val="bg1">
              <a:lumMod val="95000"/>
            </a:schemeClr>
          </a:solidFill>
        </p:grpSpPr>
        <p:sp>
          <p:nvSpPr>
            <p:cNvPr id="168" name="Triangolo isoscele 167"/>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169" name="Ovale 168"/>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cxnSp>
        <p:nvCxnSpPr>
          <p:cNvPr id="170" name="Connettore 2 169"/>
          <p:cNvCxnSpPr>
            <a:stCxn id="168" idx="1"/>
            <a:endCxn id="8" idx="0"/>
          </p:cNvCxnSpPr>
          <p:nvPr/>
        </p:nvCxnSpPr>
        <p:spPr>
          <a:xfrm flipH="1">
            <a:off x="6142960" y="608833"/>
            <a:ext cx="2814707" cy="2808113"/>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175" name="Connettore 7 174"/>
          <p:cNvCxnSpPr>
            <a:stCxn id="8" idx="2"/>
            <a:endCxn id="63" idx="0"/>
          </p:cNvCxnSpPr>
          <p:nvPr/>
        </p:nvCxnSpPr>
        <p:spPr>
          <a:xfrm rot="16200000" flipH="1">
            <a:off x="8097141" y="1977115"/>
            <a:ext cx="1022045" cy="4930406"/>
          </a:xfrm>
          <a:prstGeom prst="curvedConnector3">
            <a:avLst>
              <a:gd name="adj1" fmla="val -26886"/>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1" name="Freccia a destra 180"/>
          <p:cNvSpPr/>
          <p:nvPr/>
        </p:nvSpPr>
        <p:spPr>
          <a:xfrm rot="13344101" flipV="1">
            <a:off x="9065143" y="1384899"/>
            <a:ext cx="2923300" cy="753500"/>
          </a:xfrm>
          <a:prstGeom prst="rightArrow">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DOWLOAD</a:t>
            </a:r>
          </a:p>
        </p:txBody>
      </p:sp>
      <p:sp>
        <p:nvSpPr>
          <p:cNvPr id="183" name="Freccia a destra 182"/>
          <p:cNvSpPr/>
          <p:nvPr/>
        </p:nvSpPr>
        <p:spPr>
          <a:xfrm rot="9095762" flipV="1">
            <a:off x="9417191" y="5680491"/>
            <a:ext cx="2070967" cy="753500"/>
          </a:xfrm>
          <a:prstGeom prst="rightArrow">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DOWLOAD</a:t>
            </a:r>
          </a:p>
        </p:txBody>
      </p:sp>
      <p:grpSp>
        <p:nvGrpSpPr>
          <p:cNvPr id="192" name="Gruppo 191"/>
          <p:cNvGrpSpPr/>
          <p:nvPr/>
        </p:nvGrpSpPr>
        <p:grpSpPr>
          <a:xfrm>
            <a:off x="94002" y="4535720"/>
            <a:ext cx="499000" cy="824300"/>
            <a:chOff x="4982630" y="5525686"/>
            <a:chExt cx="702733" cy="1050783"/>
          </a:xfrm>
          <a:solidFill>
            <a:schemeClr val="bg1">
              <a:lumMod val="95000"/>
            </a:schemeClr>
          </a:solidFill>
        </p:grpSpPr>
        <p:sp>
          <p:nvSpPr>
            <p:cNvPr id="193" name="Triangolo isoscele 192"/>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194" name="Ovale 193"/>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cxnSp>
        <p:nvCxnSpPr>
          <p:cNvPr id="201" name="Connettore 2 200"/>
          <p:cNvCxnSpPr>
            <a:stCxn id="193" idx="5"/>
            <a:endCxn id="8" idx="1"/>
          </p:cNvCxnSpPr>
          <p:nvPr/>
        </p:nvCxnSpPr>
        <p:spPr>
          <a:xfrm flipV="1">
            <a:off x="468252" y="3674121"/>
            <a:ext cx="4514378" cy="1357998"/>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4" name="Connettore 7 203"/>
          <p:cNvCxnSpPr>
            <a:stCxn id="8" idx="1"/>
            <a:endCxn id="73" idx="5"/>
          </p:cNvCxnSpPr>
          <p:nvPr/>
        </p:nvCxnSpPr>
        <p:spPr>
          <a:xfrm rot="10800000" flipH="1">
            <a:off x="4982630" y="1262743"/>
            <a:ext cx="893370" cy="2411378"/>
          </a:xfrm>
          <a:prstGeom prst="curvedConnector5">
            <a:avLst>
              <a:gd name="adj1" fmla="val -25589"/>
              <a:gd name="adj2" fmla="val 48431"/>
              <a:gd name="adj3" fmla="val 125589"/>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8" name="Freccia a destra 207"/>
          <p:cNvSpPr/>
          <p:nvPr/>
        </p:nvSpPr>
        <p:spPr>
          <a:xfrm rot="8644145" flipV="1">
            <a:off x="301229" y="2816360"/>
            <a:ext cx="5459631" cy="585313"/>
          </a:xfrm>
          <a:prstGeom prst="rightArrow">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2">
                    <a:lumMod val="90000"/>
                  </a:schemeClr>
                </a:solidFill>
              </a:rPr>
              <a:t>FileD</a:t>
            </a:r>
            <a:r>
              <a:rPr lang="en-US" dirty="0" smtClean="0">
                <a:solidFill>
                  <a:schemeClr val="bg2">
                    <a:lumMod val="90000"/>
                  </a:schemeClr>
                </a:solidFill>
              </a:rPr>
              <a:t> DOWLOAD</a:t>
            </a:r>
            <a:endParaRPr lang="en-US" dirty="0">
              <a:solidFill>
                <a:schemeClr val="bg2">
                  <a:lumMod val="90000"/>
                </a:schemeClr>
              </a:solidFill>
            </a:endParaRPr>
          </a:p>
        </p:txBody>
      </p:sp>
      <p:sp>
        <p:nvSpPr>
          <p:cNvPr id="209" name="CasellaDiTesto 208"/>
          <p:cNvSpPr txBox="1"/>
          <p:nvPr/>
        </p:nvSpPr>
        <p:spPr>
          <a:xfrm rot="745217">
            <a:off x="8471400" y="3965122"/>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5" name="CasellaDiTesto 214"/>
          <p:cNvSpPr txBox="1"/>
          <p:nvPr/>
        </p:nvSpPr>
        <p:spPr>
          <a:xfrm rot="19012216">
            <a:off x="7340054" y="1556649"/>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r>
              <a:rPr lang="en-US" dirty="0" smtClean="0">
                <a:solidFill>
                  <a:schemeClr val="bg2">
                    <a:lumMod val="90000"/>
                  </a:schemeClr>
                </a:solidFill>
              </a:rPr>
              <a:t> ?</a:t>
            </a:r>
            <a:endParaRPr lang="en-US" dirty="0">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217" name="CasellaDiTesto 216"/>
          <p:cNvSpPr txBox="1"/>
          <p:nvPr/>
        </p:nvSpPr>
        <p:spPr>
          <a:xfrm rot="20435651">
            <a:off x="1680996" y="434008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FileD</a:t>
            </a:r>
            <a:r>
              <a:rPr lang="en-US" dirty="0" smtClean="0">
                <a:solidFill>
                  <a:schemeClr val="bg2">
                    <a:lumMod val="90000"/>
                  </a:schemeClr>
                </a:solidFill>
              </a:rPr>
              <a:t> </a:t>
            </a:r>
            <a:r>
              <a:rPr lang="en-US" dirty="0">
                <a:solidFill>
                  <a:schemeClr val="bg2">
                    <a:lumMod val="90000"/>
                  </a:schemeClr>
                </a:solidFill>
              </a:rPr>
              <a:t>?</a:t>
            </a:r>
          </a:p>
        </p:txBody>
      </p:sp>
      <p:cxnSp>
        <p:nvCxnSpPr>
          <p:cNvPr id="220" name="Connettore 7 219"/>
          <p:cNvCxnSpPr>
            <a:stCxn id="8" idx="0"/>
            <a:endCxn id="29" idx="0"/>
          </p:cNvCxnSpPr>
          <p:nvPr/>
        </p:nvCxnSpPr>
        <p:spPr>
          <a:xfrm rot="5400000" flipH="1" flipV="1">
            <a:off x="7893977" y="1018269"/>
            <a:ext cx="647661" cy="4149694"/>
          </a:xfrm>
          <a:prstGeom prst="curvedConnector3">
            <a:avLst>
              <a:gd name="adj1" fmla="val 144271"/>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30" name="Gruppo 229"/>
          <p:cNvGrpSpPr/>
          <p:nvPr/>
        </p:nvGrpSpPr>
        <p:grpSpPr>
          <a:xfrm>
            <a:off x="24853" y="1179293"/>
            <a:ext cx="499000" cy="824300"/>
            <a:chOff x="4982630" y="5525686"/>
            <a:chExt cx="702733" cy="1050783"/>
          </a:xfrm>
          <a:solidFill>
            <a:schemeClr val="bg2"/>
          </a:solidFill>
        </p:grpSpPr>
        <p:sp>
          <p:nvSpPr>
            <p:cNvPr id="231" name="Triangolo isoscele 230"/>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32" name="Ovale 231"/>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cxnSp>
        <p:nvCxnSpPr>
          <p:cNvPr id="233" name="Connettore 2 232"/>
          <p:cNvCxnSpPr>
            <a:stCxn id="231" idx="5"/>
            <a:endCxn id="8" idx="0"/>
          </p:cNvCxnSpPr>
          <p:nvPr/>
        </p:nvCxnSpPr>
        <p:spPr>
          <a:xfrm>
            <a:off x="399103" y="1675692"/>
            <a:ext cx="5743857" cy="1741254"/>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36" name="CasellaDiTesto 235"/>
          <p:cNvSpPr txBox="1"/>
          <p:nvPr/>
        </p:nvSpPr>
        <p:spPr>
          <a:xfrm rot="917110">
            <a:off x="1134380" y="1659803"/>
            <a:ext cx="936221" cy="369332"/>
          </a:xfrm>
          <a:prstGeom prst="rect">
            <a:avLst/>
          </a:prstGeom>
          <a:solidFill>
            <a:schemeClr val="bg2"/>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FileA</a:t>
            </a:r>
            <a:r>
              <a:rPr lang="en-US" dirty="0" smtClean="0">
                <a:solidFill>
                  <a:schemeClr val="bg2">
                    <a:lumMod val="90000"/>
                  </a:schemeClr>
                </a:solidFill>
              </a:rPr>
              <a:t> </a:t>
            </a:r>
            <a:r>
              <a:rPr lang="en-US" dirty="0">
                <a:solidFill>
                  <a:schemeClr val="bg2">
                    <a:lumMod val="90000"/>
                  </a:schemeClr>
                </a:solidFill>
              </a:rPr>
              <a:t>?</a:t>
            </a:r>
          </a:p>
        </p:txBody>
      </p:sp>
      <p:sp>
        <p:nvSpPr>
          <p:cNvPr id="237" name="CasellaDiTesto 236"/>
          <p:cNvSpPr txBox="1"/>
          <p:nvPr/>
        </p:nvSpPr>
        <p:spPr>
          <a:xfrm>
            <a:off x="6000933" y="5890319"/>
            <a:ext cx="849468" cy="369332"/>
          </a:xfrm>
          <a:prstGeom prst="rect">
            <a:avLst/>
          </a:prstGeom>
          <a:solidFill>
            <a:srgbClr val="92D050"/>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cxnSp>
        <p:nvCxnSpPr>
          <p:cNvPr id="240" name="Connettore 7 239"/>
          <p:cNvCxnSpPr>
            <a:stCxn id="8" idx="0"/>
            <a:endCxn id="239" idx="3"/>
          </p:cNvCxnSpPr>
          <p:nvPr/>
        </p:nvCxnSpPr>
        <p:spPr>
          <a:xfrm rot="16200000" flipV="1">
            <a:off x="3151690" y="425675"/>
            <a:ext cx="3097274" cy="2885267"/>
          </a:xfrm>
          <a:prstGeom prst="curvedConnector2">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3" name="Freccia a destra 242"/>
          <p:cNvSpPr/>
          <p:nvPr/>
        </p:nvSpPr>
        <p:spPr>
          <a:xfrm rot="8644145" flipV="1">
            <a:off x="257900" y="411753"/>
            <a:ext cx="1999769" cy="619899"/>
          </a:xfrm>
          <a:prstGeom prst="rightArrow">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2">
                    <a:lumMod val="90000"/>
                  </a:schemeClr>
                </a:solidFill>
              </a:rPr>
              <a:t>FileA</a:t>
            </a:r>
            <a:r>
              <a:rPr lang="en-US" dirty="0" smtClean="0">
                <a:solidFill>
                  <a:schemeClr val="bg2">
                    <a:lumMod val="90000"/>
                  </a:schemeClr>
                </a:solidFill>
              </a:rPr>
              <a:t> DOWLOAD</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grpSp>
        <p:nvGrpSpPr>
          <p:cNvPr id="133" name="Gruppo 132"/>
          <p:cNvGrpSpPr/>
          <p:nvPr/>
        </p:nvGrpSpPr>
        <p:grpSpPr>
          <a:xfrm>
            <a:off x="4901442" y="5779115"/>
            <a:ext cx="1963474" cy="846877"/>
            <a:chOff x="9280788" y="981922"/>
            <a:chExt cx="1963474" cy="846877"/>
          </a:xfrm>
        </p:grpSpPr>
        <p:grpSp>
          <p:nvGrpSpPr>
            <p:cNvPr id="134" name="Gruppo 133"/>
            <p:cNvGrpSpPr/>
            <p:nvPr/>
          </p:nvGrpSpPr>
          <p:grpSpPr>
            <a:xfrm>
              <a:off x="9280788" y="981922"/>
              <a:ext cx="500063" cy="628650"/>
              <a:chOff x="1671637" y="1185861"/>
              <a:chExt cx="885826" cy="1042989"/>
            </a:xfrm>
          </p:grpSpPr>
          <p:sp>
            <p:nvSpPr>
              <p:cNvPr id="159" name="Cilindro 158"/>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ilindro 16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ilindro 16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uppo 146"/>
            <p:cNvGrpSpPr/>
            <p:nvPr/>
          </p:nvGrpSpPr>
          <p:grpSpPr>
            <a:xfrm>
              <a:off x="9842232" y="981922"/>
              <a:ext cx="500063" cy="628650"/>
              <a:chOff x="1671637" y="1185861"/>
              <a:chExt cx="885826" cy="1042989"/>
            </a:xfrm>
          </p:grpSpPr>
          <p:sp>
            <p:nvSpPr>
              <p:cNvPr id="149" name="Cilindro 148"/>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ilindro 15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ilindro 15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Cubo 147"/>
            <p:cNvSpPr/>
            <p:nvPr/>
          </p:nvSpPr>
          <p:spPr>
            <a:xfrm>
              <a:off x="9530819" y="1296247"/>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STORM</a:t>
              </a:r>
              <a:endParaRPr lang="en-US" dirty="0"/>
            </a:p>
          </p:txBody>
        </p:sp>
      </p:grpSp>
      <p:grpSp>
        <p:nvGrpSpPr>
          <p:cNvPr id="163" name="Gruppo 162"/>
          <p:cNvGrpSpPr/>
          <p:nvPr/>
        </p:nvGrpSpPr>
        <p:grpSpPr>
          <a:xfrm>
            <a:off x="1530528" y="145396"/>
            <a:ext cx="1713442" cy="928688"/>
            <a:chOff x="7204335" y="3300151"/>
            <a:chExt cx="1713442" cy="928688"/>
          </a:xfrm>
        </p:grpSpPr>
        <p:grpSp>
          <p:nvGrpSpPr>
            <p:cNvPr id="164" name="Gruppo 163"/>
            <p:cNvGrpSpPr/>
            <p:nvPr/>
          </p:nvGrpSpPr>
          <p:grpSpPr>
            <a:xfrm>
              <a:off x="7499612" y="3300151"/>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Cubo 164"/>
            <p:cNvSpPr/>
            <p:nvPr/>
          </p:nvSpPr>
          <p:spPr>
            <a:xfrm>
              <a:off x="7204335" y="3696287"/>
              <a:ext cx="171344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a:t>
              </a:r>
              <a:r>
                <a:rPr lang="en-US" dirty="0" err="1" smtClean="0"/>
                <a:t>dCache</a:t>
              </a:r>
              <a:endParaRPr lang="en-US" dirty="0"/>
            </a:p>
          </p:txBody>
        </p:sp>
      </p:grpSp>
      <p:grpSp>
        <p:nvGrpSpPr>
          <p:cNvPr id="173" name="Gruppo 172"/>
          <p:cNvGrpSpPr/>
          <p:nvPr/>
        </p:nvGrpSpPr>
        <p:grpSpPr>
          <a:xfrm>
            <a:off x="32032" y="1190341"/>
            <a:ext cx="499000" cy="824300"/>
            <a:chOff x="4982630" y="5525686"/>
            <a:chExt cx="702733" cy="1050783"/>
          </a:xfrm>
        </p:grpSpPr>
        <p:sp>
          <p:nvSpPr>
            <p:cNvPr id="174" name="Triangolo isoscele 173"/>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e 175"/>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7" name="Connettore 2 176"/>
          <p:cNvCxnSpPr>
            <a:stCxn id="174" idx="5"/>
          </p:cNvCxnSpPr>
          <p:nvPr/>
        </p:nvCxnSpPr>
        <p:spPr>
          <a:xfrm>
            <a:off x="406282" y="1686740"/>
            <a:ext cx="5743857" cy="1741254"/>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78" name="CasellaDiTesto 177"/>
          <p:cNvSpPr txBox="1"/>
          <p:nvPr/>
        </p:nvSpPr>
        <p:spPr>
          <a:xfrm rot="917110">
            <a:off x="1141559" y="1670851"/>
            <a:ext cx="936221" cy="369332"/>
          </a:xfrm>
          <a:prstGeom prst="rect">
            <a:avLst/>
          </a:prstGeom>
          <a:solidFill>
            <a:srgbClr val="92D050"/>
          </a:solidFill>
          <a:ln>
            <a:solidFill>
              <a:schemeClr val="tx1"/>
            </a:solidFill>
          </a:ln>
        </p:spPr>
        <p:txBody>
          <a:bodyPr wrap="square" rtlCol="0">
            <a:spAutoFit/>
          </a:bodyPr>
          <a:lstStyle>
            <a:defPPr>
              <a:defRPr lang="it-IT"/>
            </a:defPPr>
            <a:lvl1pPr algn="ctr"/>
          </a:lstStyle>
          <a:p>
            <a:r>
              <a:rPr lang="en-US" dirty="0" err="1" smtClean="0"/>
              <a:t>FileA</a:t>
            </a:r>
            <a:r>
              <a:rPr lang="en-US" dirty="0" smtClean="0"/>
              <a:t> </a:t>
            </a:r>
            <a:r>
              <a:rPr lang="en-US" dirty="0"/>
              <a:t>?</a:t>
            </a:r>
          </a:p>
        </p:txBody>
      </p:sp>
      <p:sp>
        <p:nvSpPr>
          <p:cNvPr id="179" name="CasellaDiTesto 178"/>
          <p:cNvSpPr txBox="1"/>
          <p:nvPr/>
        </p:nvSpPr>
        <p:spPr>
          <a:xfrm>
            <a:off x="6008112" y="5901367"/>
            <a:ext cx="849468" cy="369332"/>
          </a:xfrm>
          <a:prstGeom prst="rect">
            <a:avLst/>
          </a:prstGeom>
          <a:solidFill>
            <a:srgbClr val="92D050"/>
          </a:solidFill>
          <a:ln>
            <a:solidFill>
              <a:schemeClr val="tx1"/>
            </a:solidFill>
          </a:ln>
        </p:spPr>
        <p:txBody>
          <a:bodyPr wrap="square" rtlCol="0">
            <a:spAutoFit/>
          </a:bodyPr>
          <a:lstStyle/>
          <a:p>
            <a:pPr algn="ctr"/>
            <a:r>
              <a:rPr lang="en-US" dirty="0" err="1" smtClean="0"/>
              <a:t>FileA</a:t>
            </a:r>
            <a:endParaRPr lang="en-US" dirty="0"/>
          </a:p>
        </p:txBody>
      </p:sp>
      <p:sp>
        <p:nvSpPr>
          <p:cNvPr id="180" name="CasellaDiTesto 179"/>
          <p:cNvSpPr txBox="1"/>
          <p:nvPr/>
        </p:nvSpPr>
        <p:spPr>
          <a:xfrm>
            <a:off x="2415404" y="146054"/>
            <a:ext cx="849468" cy="369332"/>
          </a:xfrm>
          <a:prstGeom prst="rect">
            <a:avLst/>
          </a:prstGeom>
          <a:solidFill>
            <a:srgbClr val="92D050"/>
          </a:solidFill>
          <a:ln>
            <a:solidFill>
              <a:schemeClr val="tx1"/>
            </a:solidFill>
          </a:ln>
        </p:spPr>
        <p:txBody>
          <a:bodyPr wrap="square" rtlCol="0">
            <a:spAutoFit/>
          </a:bodyPr>
          <a:lstStyle/>
          <a:p>
            <a:pPr algn="ctr"/>
            <a:r>
              <a:rPr lang="en-US" dirty="0" err="1" smtClean="0"/>
              <a:t>FileA</a:t>
            </a:r>
            <a:endParaRPr lang="en-US" dirty="0"/>
          </a:p>
        </p:txBody>
      </p:sp>
      <p:cxnSp>
        <p:nvCxnSpPr>
          <p:cNvPr id="182" name="Connettore 7 181"/>
          <p:cNvCxnSpPr>
            <a:endCxn id="180" idx="3"/>
          </p:cNvCxnSpPr>
          <p:nvPr/>
        </p:nvCxnSpPr>
        <p:spPr>
          <a:xfrm rot="16200000" flipV="1">
            <a:off x="3158869" y="436723"/>
            <a:ext cx="3097274" cy="2885267"/>
          </a:xfrm>
          <a:prstGeom prst="curvedConnector2">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4" name="Freccia a destra 183"/>
          <p:cNvSpPr/>
          <p:nvPr/>
        </p:nvSpPr>
        <p:spPr>
          <a:xfrm rot="8644145" flipV="1">
            <a:off x="265079" y="422801"/>
            <a:ext cx="1999769" cy="61989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FileA</a:t>
            </a:r>
            <a:r>
              <a:rPr lang="en-US" dirty="0" smtClean="0">
                <a:solidFill>
                  <a:schemeClr val="tx1"/>
                </a:solidFill>
              </a:rPr>
              <a:t> DOWLOAD</a:t>
            </a:r>
            <a:endParaRPr lang="en-US" dirty="0">
              <a:solidFill>
                <a:schemeClr val="tx1"/>
              </a:solidFill>
            </a:endParaRPr>
          </a:p>
        </p:txBody>
      </p:sp>
      <p:sp>
        <p:nvSpPr>
          <p:cNvPr id="2" name="CasellaDiTesto 1"/>
          <p:cNvSpPr txBox="1"/>
          <p:nvPr/>
        </p:nvSpPr>
        <p:spPr>
          <a:xfrm>
            <a:off x="7370779" y="205401"/>
            <a:ext cx="4194535" cy="1200329"/>
          </a:xfrm>
          <a:prstGeom prst="rect">
            <a:avLst/>
          </a:prstGeom>
          <a:solidFill>
            <a:schemeClr val="bg1"/>
          </a:solidFill>
          <a:ln>
            <a:solidFill>
              <a:schemeClr val="tx1"/>
            </a:solidFill>
          </a:ln>
        </p:spPr>
        <p:txBody>
          <a:bodyPr wrap="square" rtlCol="0">
            <a:spAutoFit/>
          </a:bodyPr>
          <a:lstStyle/>
          <a:p>
            <a:r>
              <a:rPr lang="en-US" sz="2400" b="1" dirty="0"/>
              <a:t>DOWNLOAD DATA FROM THE CLOSEST SERVER</a:t>
            </a:r>
          </a:p>
          <a:p>
            <a:r>
              <a:rPr lang="en-US" sz="2400" b="1" dirty="0"/>
              <a:t>(GEOPLUGIN FEATURE)</a:t>
            </a:r>
          </a:p>
        </p:txBody>
      </p:sp>
    </p:spTree>
    <p:extLst>
      <p:ext uri="{BB962C8B-B14F-4D97-AF65-F5344CB8AC3E}">
        <p14:creationId xmlns:p14="http://schemas.microsoft.com/office/powerpoint/2010/main" val="20521829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 name="Connettore 2 218"/>
          <p:cNvCxnSpPr/>
          <p:nvPr/>
        </p:nvCxnSpPr>
        <p:spPr>
          <a:xfrm>
            <a:off x="2529419" y="3025481"/>
            <a:ext cx="7763235" cy="1559076"/>
          </a:xfrm>
          <a:prstGeom prst="straightConnector1">
            <a:avLst/>
          </a:prstGeom>
          <a:ln w="57150">
            <a:solidFill>
              <a:schemeClr val="bg2">
                <a:lumMod val="90000"/>
              </a:schemeClr>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grpSp>
        <p:nvGrpSpPr>
          <p:cNvPr id="167" name="Gruppo 166"/>
          <p:cNvGrpSpPr/>
          <p:nvPr/>
        </p:nvGrpSpPr>
        <p:grpSpPr>
          <a:xfrm>
            <a:off x="8832917" y="112434"/>
            <a:ext cx="499000" cy="824300"/>
            <a:chOff x="4982630" y="5525686"/>
            <a:chExt cx="702733" cy="1050783"/>
          </a:xfrm>
          <a:solidFill>
            <a:schemeClr val="bg1">
              <a:lumMod val="95000"/>
            </a:schemeClr>
          </a:solidFill>
        </p:grpSpPr>
        <p:sp>
          <p:nvSpPr>
            <p:cNvPr id="168" name="Triangolo isoscele 167"/>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169" name="Ovale 168"/>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cxnSp>
        <p:nvCxnSpPr>
          <p:cNvPr id="170" name="Connettore 2 169"/>
          <p:cNvCxnSpPr>
            <a:stCxn id="168" idx="1"/>
            <a:endCxn id="8" idx="0"/>
          </p:cNvCxnSpPr>
          <p:nvPr/>
        </p:nvCxnSpPr>
        <p:spPr>
          <a:xfrm flipH="1">
            <a:off x="6142960" y="608833"/>
            <a:ext cx="2814707" cy="2808113"/>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175" name="Connettore 7 174"/>
          <p:cNvCxnSpPr>
            <a:stCxn id="8" idx="2"/>
            <a:endCxn id="63" idx="0"/>
          </p:cNvCxnSpPr>
          <p:nvPr/>
        </p:nvCxnSpPr>
        <p:spPr>
          <a:xfrm rot="16200000" flipH="1">
            <a:off x="8097141" y="1977115"/>
            <a:ext cx="1022045" cy="4930406"/>
          </a:xfrm>
          <a:prstGeom prst="curvedConnector3">
            <a:avLst>
              <a:gd name="adj1" fmla="val -26886"/>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1" name="Freccia a destra 180"/>
          <p:cNvSpPr/>
          <p:nvPr/>
        </p:nvSpPr>
        <p:spPr>
          <a:xfrm rot="13344101" flipV="1">
            <a:off x="9065143" y="1384899"/>
            <a:ext cx="2923300" cy="753500"/>
          </a:xfrm>
          <a:prstGeom prst="rightArrow">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DOWLOAD</a:t>
            </a:r>
          </a:p>
        </p:txBody>
      </p:sp>
      <p:sp>
        <p:nvSpPr>
          <p:cNvPr id="183" name="Freccia a destra 182"/>
          <p:cNvSpPr/>
          <p:nvPr/>
        </p:nvSpPr>
        <p:spPr>
          <a:xfrm rot="9095762" flipV="1">
            <a:off x="9417191" y="5680491"/>
            <a:ext cx="2070967" cy="753500"/>
          </a:xfrm>
          <a:prstGeom prst="rightArrow">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DOWLOAD</a:t>
            </a:r>
          </a:p>
        </p:txBody>
      </p:sp>
      <p:grpSp>
        <p:nvGrpSpPr>
          <p:cNvPr id="192" name="Gruppo 191"/>
          <p:cNvGrpSpPr/>
          <p:nvPr/>
        </p:nvGrpSpPr>
        <p:grpSpPr>
          <a:xfrm>
            <a:off x="94002" y="4535720"/>
            <a:ext cx="499000" cy="824300"/>
            <a:chOff x="4982630" y="5525686"/>
            <a:chExt cx="702733" cy="1050783"/>
          </a:xfrm>
          <a:solidFill>
            <a:schemeClr val="bg1">
              <a:lumMod val="95000"/>
            </a:schemeClr>
          </a:solidFill>
        </p:grpSpPr>
        <p:sp>
          <p:nvSpPr>
            <p:cNvPr id="193" name="Triangolo isoscele 192"/>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194" name="Ovale 193"/>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cxnSp>
        <p:nvCxnSpPr>
          <p:cNvPr id="201" name="Connettore 2 200"/>
          <p:cNvCxnSpPr>
            <a:stCxn id="193" idx="5"/>
            <a:endCxn id="8" idx="1"/>
          </p:cNvCxnSpPr>
          <p:nvPr/>
        </p:nvCxnSpPr>
        <p:spPr>
          <a:xfrm flipV="1">
            <a:off x="468252" y="3674121"/>
            <a:ext cx="4514378" cy="1357998"/>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4" name="Connettore 7 203"/>
          <p:cNvCxnSpPr>
            <a:stCxn id="8" idx="1"/>
            <a:endCxn id="73" idx="5"/>
          </p:cNvCxnSpPr>
          <p:nvPr/>
        </p:nvCxnSpPr>
        <p:spPr>
          <a:xfrm rot="10800000" flipH="1">
            <a:off x="4982630" y="1262743"/>
            <a:ext cx="893370" cy="2411378"/>
          </a:xfrm>
          <a:prstGeom prst="curvedConnector5">
            <a:avLst>
              <a:gd name="adj1" fmla="val -25589"/>
              <a:gd name="adj2" fmla="val 48431"/>
              <a:gd name="adj3" fmla="val 125589"/>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8" name="Freccia a destra 207"/>
          <p:cNvSpPr/>
          <p:nvPr/>
        </p:nvSpPr>
        <p:spPr>
          <a:xfrm rot="8644145" flipV="1">
            <a:off x="301229" y="2816360"/>
            <a:ext cx="5459631" cy="585313"/>
          </a:xfrm>
          <a:prstGeom prst="rightArrow">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2">
                    <a:lumMod val="90000"/>
                  </a:schemeClr>
                </a:solidFill>
              </a:rPr>
              <a:t>FileD</a:t>
            </a:r>
            <a:r>
              <a:rPr lang="en-US" dirty="0" smtClean="0">
                <a:solidFill>
                  <a:schemeClr val="bg2">
                    <a:lumMod val="90000"/>
                  </a:schemeClr>
                </a:solidFill>
              </a:rPr>
              <a:t> DOWLOAD</a:t>
            </a:r>
            <a:endParaRPr lang="en-US" dirty="0">
              <a:solidFill>
                <a:schemeClr val="bg2">
                  <a:lumMod val="90000"/>
                </a:schemeClr>
              </a:solidFill>
            </a:endParaRPr>
          </a:p>
        </p:txBody>
      </p:sp>
      <p:sp>
        <p:nvSpPr>
          <p:cNvPr id="209" name="CasellaDiTesto 208"/>
          <p:cNvSpPr txBox="1"/>
          <p:nvPr/>
        </p:nvSpPr>
        <p:spPr>
          <a:xfrm rot="745217">
            <a:off x="8471400" y="3965122"/>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5" name="CasellaDiTesto 214"/>
          <p:cNvSpPr txBox="1"/>
          <p:nvPr/>
        </p:nvSpPr>
        <p:spPr>
          <a:xfrm rot="19012216">
            <a:off x="7340054" y="1556649"/>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r>
              <a:rPr lang="en-US" dirty="0" smtClean="0">
                <a:solidFill>
                  <a:schemeClr val="bg2">
                    <a:lumMod val="90000"/>
                  </a:schemeClr>
                </a:solidFill>
              </a:rPr>
              <a:t> ?</a:t>
            </a:r>
            <a:endParaRPr lang="en-US" dirty="0">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217" name="CasellaDiTesto 216"/>
          <p:cNvSpPr txBox="1"/>
          <p:nvPr/>
        </p:nvSpPr>
        <p:spPr>
          <a:xfrm rot="20435651">
            <a:off x="1680996" y="434008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FileD</a:t>
            </a:r>
            <a:r>
              <a:rPr lang="en-US" dirty="0" smtClean="0">
                <a:solidFill>
                  <a:schemeClr val="bg2">
                    <a:lumMod val="90000"/>
                  </a:schemeClr>
                </a:solidFill>
              </a:rPr>
              <a:t> </a:t>
            </a:r>
            <a:r>
              <a:rPr lang="en-US" dirty="0">
                <a:solidFill>
                  <a:schemeClr val="bg2">
                    <a:lumMod val="90000"/>
                  </a:schemeClr>
                </a:solidFill>
              </a:rPr>
              <a:t>?</a:t>
            </a:r>
          </a:p>
        </p:txBody>
      </p:sp>
      <p:cxnSp>
        <p:nvCxnSpPr>
          <p:cNvPr id="220" name="Connettore 7 219"/>
          <p:cNvCxnSpPr>
            <a:stCxn id="8" idx="0"/>
            <a:endCxn id="29" idx="0"/>
          </p:cNvCxnSpPr>
          <p:nvPr/>
        </p:nvCxnSpPr>
        <p:spPr>
          <a:xfrm rot="5400000" flipH="1" flipV="1">
            <a:off x="7893977" y="1018269"/>
            <a:ext cx="647661" cy="4149694"/>
          </a:xfrm>
          <a:prstGeom prst="curvedConnector3">
            <a:avLst>
              <a:gd name="adj1" fmla="val 144271"/>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30" name="Gruppo 229"/>
          <p:cNvGrpSpPr/>
          <p:nvPr/>
        </p:nvGrpSpPr>
        <p:grpSpPr>
          <a:xfrm>
            <a:off x="24853" y="1179293"/>
            <a:ext cx="499000" cy="824300"/>
            <a:chOff x="4982630" y="5525686"/>
            <a:chExt cx="702733" cy="1050783"/>
          </a:xfrm>
          <a:solidFill>
            <a:schemeClr val="bg2"/>
          </a:solidFill>
        </p:grpSpPr>
        <p:sp>
          <p:nvSpPr>
            <p:cNvPr id="231" name="Triangolo isoscele 230"/>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32" name="Ovale 231"/>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cxnSp>
        <p:nvCxnSpPr>
          <p:cNvPr id="233" name="Connettore 2 232"/>
          <p:cNvCxnSpPr>
            <a:stCxn id="231" idx="5"/>
            <a:endCxn id="8" idx="0"/>
          </p:cNvCxnSpPr>
          <p:nvPr/>
        </p:nvCxnSpPr>
        <p:spPr>
          <a:xfrm>
            <a:off x="399103" y="1675692"/>
            <a:ext cx="5743857" cy="1741254"/>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36" name="CasellaDiTesto 235"/>
          <p:cNvSpPr txBox="1"/>
          <p:nvPr/>
        </p:nvSpPr>
        <p:spPr>
          <a:xfrm rot="917110">
            <a:off x="1134380" y="1659803"/>
            <a:ext cx="936221" cy="369332"/>
          </a:xfrm>
          <a:prstGeom prst="rect">
            <a:avLst/>
          </a:prstGeom>
          <a:solidFill>
            <a:schemeClr val="bg2"/>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FileA</a:t>
            </a:r>
            <a:r>
              <a:rPr lang="en-US" dirty="0" smtClean="0">
                <a:solidFill>
                  <a:schemeClr val="bg2">
                    <a:lumMod val="90000"/>
                  </a:schemeClr>
                </a:solidFill>
              </a:rPr>
              <a:t> </a:t>
            </a:r>
            <a:r>
              <a:rPr lang="en-US" dirty="0">
                <a:solidFill>
                  <a:schemeClr val="bg2">
                    <a:lumMod val="90000"/>
                  </a:schemeClr>
                </a:solidFill>
              </a:rPr>
              <a:t>?</a:t>
            </a:r>
          </a:p>
        </p:txBody>
      </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cxnSp>
        <p:nvCxnSpPr>
          <p:cNvPr id="240" name="Connettore 7 239"/>
          <p:cNvCxnSpPr>
            <a:stCxn id="8" idx="0"/>
            <a:endCxn id="239" idx="3"/>
          </p:cNvCxnSpPr>
          <p:nvPr/>
        </p:nvCxnSpPr>
        <p:spPr>
          <a:xfrm rot="16200000" flipV="1">
            <a:off x="3151690" y="425675"/>
            <a:ext cx="3097274" cy="2885267"/>
          </a:xfrm>
          <a:prstGeom prst="curvedConnector2">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3" name="Freccia a destra 242"/>
          <p:cNvSpPr/>
          <p:nvPr/>
        </p:nvSpPr>
        <p:spPr>
          <a:xfrm rot="8644145" flipV="1">
            <a:off x="257900" y="411753"/>
            <a:ext cx="1999769" cy="619899"/>
          </a:xfrm>
          <a:prstGeom prst="rightArrow">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2">
                    <a:lumMod val="90000"/>
                  </a:schemeClr>
                </a:solidFill>
              </a:rPr>
              <a:t>FileA</a:t>
            </a:r>
            <a:r>
              <a:rPr lang="en-US" dirty="0" smtClean="0">
                <a:solidFill>
                  <a:schemeClr val="bg2">
                    <a:lumMod val="90000"/>
                  </a:schemeClr>
                </a:solidFill>
              </a:rPr>
              <a:t> DOWLOAD</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grpSp>
        <p:nvGrpSpPr>
          <p:cNvPr id="133" name="Gruppo 132"/>
          <p:cNvGrpSpPr/>
          <p:nvPr/>
        </p:nvGrpSpPr>
        <p:grpSpPr>
          <a:xfrm>
            <a:off x="10037690" y="2704190"/>
            <a:ext cx="1963474" cy="846877"/>
            <a:chOff x="9280788" y="981922"/>
            <a:chExt cx="1963474" cy="846877"/>
          </a:xfrm>
        </p:grpSpPr>
        <p:grpSp>
          <p:nvGrpSpPr>
            <p:cNvPr id="134" name="Gruppo 133"/>
            <p:cNvGrpSpPr/>
            <p:nvPr/>
          </p:nvGrpSpPr>
          <p:grpSpPr>
            <a:xfrm>
              <a:off x="9280788" y="981922"/>
              <a:ext cx="500063" cy="628650"/>
              <a:chOff x="1671637" y="1185861"/>
              <a:chExt cx="885826" cy="1042989"/>
            </a:xfrm>
          </p:grpSpPr>
          <p:sp>
            <p:nvSpPr>
              <p:cNvPr id="159" name="Cilindro 158"/>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ilindro 16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ilindro 16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uppo 146"/>
            <p:cNvGrpSpPr/>
            <p:nvPr/>
          </p:nvGrpSpPr>
          <p:grpSpPr>
            <a:xfrm>
              <a:off x="9842232" y="981922"/>
              <a:ext cx="500063" cy="628650"/>
              <a:chOff x="1671637" y="1185861"/>
              <a:chExt cx="885826" cy="1042989"/>
            </a:xfrm>
          </p:grpSpPr>
          <p:sp>
            <p:nvSpPr>
              <p:cNvPr id="149" name="Cilindro 148"/>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ilindro 15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ilindro 15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Cubo 147"/>
            <p:cNvSpPr/>
            <p:nvPr/>
          </p:nvSpPr>
          <p:spPr>
            <a:xfrm>
              <a:off x="9530819" y="1296247"/>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STORM</a:t>
              </a:r>
              <a:endParaRPr lang="en-US" dirty="0"/>
            </a:p>
          </p:txBody>
        </p:sp>
      </p:grpSp>
      <p:cxnSp>
        <p:nvCxnSpPr>
          <p:cNvPr id="163" name="Connettore 2 162"/>
          <p:cNvCxnSpPr>
            <a:stCxn id="171" idx="3"/>
          </p:cNvCxnSpPr>
          <p:nvPr/>
        </p:nvCxnSpPr>
        <p:spPr>
          <a:xfrm flipH="1">
            <a:off x="6138027" y="873490"/>
            <a:ext cx="1590604" cy="253649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64" name="Gruppo 163"/>
          <p:cNvGrpSpPr/>
          <p:nvPr/>
        </p:nvGrpSpPr>
        <p:grpSpPr>
          <a:xfrm>
            <a:off x="6688447" y="26613"/>
            <a:ext cx="1963474" cy="846877"/>
            <a:chOff x="6342592" y="1457060"/>
            <a:chExt cx="1963474" cy="846877"/>
          </a:xfrm>
        </p:grpSpPr>
        <p:grpSp>
          <p:nvGrpSpPr>
            <p:cNvPr id="165" name="Gruppo 164"/>
            <p:cNvGrpSpPr/>
            <p:nvPr/>
          </p:nvGrpSpPr>
          <p:grpSpPr>
            <a:xfrm>
              <a:off x="6342592" y="1457060"/>
              <a:ext cx="500063" cy="628650"/>
              <a:chOff x="1671637" y="1185861"/>
              <a:chExt cx="885826" cy="1042989"/>
            </a:xfrm>
          </p:grpSpPr>
          <p:sp>
            <p:nvSpPr>
              <p:cNvPr id="176" name="Cilindro 17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ilindro 176"/>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ilindro 177"/>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uppo 165"/>
            <p:cNvGrpSpPr/>
            <p:nvPr/>
          </p:nvGrpSpPr>
          <p:grpSpPr>
            <a:xfrm>
              <a:off x="6904036" y="1457060"/>
              <a:ext cx="500063" cy="628650"/>
              <a:chOff x="1671637" y="1185861"/>
              <a:chExt cx="885826" cy="1042989"/>
            </a:xfrm>
          </p:grpSpPr>
          <p:sp>
            <p:nvSpPr>
              <p:cNvPr id="172" name="Cilindro 171"/>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ilindro 172"/>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ilindro 173"/>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Cubo 170"/>
            <p:cNvSpPr/>
            <p:nvPr/>
          </p:nvSpPr>
          <p:spPr>
            <a:xfrm>
              <a:off x="6592623" y="1771385"/>
              <a:ext cx="1713443"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a:t>
              </a:r>
              <a:r>
                <a:rPr lang="en-US" dirty="0" err="1" smtClean="0"/>
                <a:t>dCache</a:t>
              </a:r>
              <a:endParaRPr lang="en-US" dirty="0"/>
            </a:p>
          </p:txBody>
        </p:sp>
      </p:grpSp>
      <p:cxnSp>
        <p:nvCxnSpPr>
          <p:cNvPr id="179" name="Connettore 2 178"/>
          <p:cNvCxnSpPr>
            <a:stCxn id="148" idx="3"/>
          </p:cNvCxnSpPr>
          <p:nvPr/>
        </p:nvCxnSpPr>
        <p:spPr>
          <a:xfrm flipH="1" flipV="1">
            <a:off x="6138027" y="3409980"/>
            <a:ext cx="4939847" cy="14108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80" name="Gruppo 179"/>
          <p:cNvGrpSpPr/>
          <p:nvPr/>
        </p:nvGrpSpPr>
        <p:grpSpPr>
          <a:xfrm>
            <a:off x="8827984" y="105468"/>
            <a:ext cx="499000" cy="824300"/>
            <a:chOff x="4982630" y="5525686"/>
            <a:chExt cx="702733" cy="1050783"/>
          </a:xfrm>
        </p:grpSpPr>
        <p:sp>
          <p:nvSpPr>
            <p:cNvPr id="182" name="Triangolo isoscele 18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e 183"/>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5" name="Connettore 2 184"/>
          <p:cNvCxnSpPr>
            <a:stCxn id="182" idx="1"/>
          </p:cNvCxnSpPr>
          <p:nvPr/>
        </p:nvCxnSpPr>
        <p:spPr>
          <a:xfrm flipH="1">
            <a:off x="6138027" y="601867"/>
            <a:ext cx="2814707" cy="2808113"/>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86" name="Freccia a destra 185"/>
          <p:cNvSpPr/>
          <p:nvPr/>
        </p:nvSpPr>
        <p:spPr>
          <a:xfrm rot="13344101" flipV="1">
            <a:off x="9060210" y="1377933"/>
            <a:ext cx="2923300" cy="753500"/>
          </a:xfrm>
          <a:prstGeom prst="rightArrow">
            <a:avLst/>
          </a:prstGeom>
          <a:solidFill>
            <a:schemeClr val="accent6">
              <a:lumMod val="40000"/>
              <a:lumOff val="6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88" name="CasellaDiTesto 187"/>
          <p:cNvSpPr txBox="1"/>
          <p:nvPr/>
        </p:nvSpPr>
        <p:spPr>
          <a:xfrm>
            <a:off x="11135170" y="2726901"/>
            <a:ext cx="849468"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err="1" smtClean="0"/>
              <a:t>FileB</a:t>
            </a:r>
            <a:endParaRPr lang="en-US" dirty="0"/>
          </a:p>
        </p:txBody>
      </p:sp>
      <p:sp>
        <p:nvSpPr>
          <p:cNvPr id="189" name="CasellaDiTesto 188"/>
          <p:cNvSpPr txBox="1"/>
          <p:nvPr/>
        </p:nvSpPr>
        <p:spPr>
          <a:xfrm>
            <a:off x="7778108" y="5368"/>
            <a:ext cx="849468"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err="1" smtClean="0"/>
              <a:t>FileB</a:t>
            </a:r>
            <a:endParaRPr lang="en-US" dirty="0"/>
          </a:p>
        </p:txBody>
      </p:sp>
      <p:sp>
        <p:nvSpPr>
          <p:cNvPr id="190" name="Per 189"/>
          <p:cNvSpPr/>
          <p:nvPr/>
        </p:nvSpPr>
        <p:spPr>
          <a:xfrm>
            <a:off x="7308390" y="112951"/>
            <a:ext cx="1283942" cy="12340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asellaDiTesto 190"/>
          <p:cNvSpPr txBox="1"/>
          <p:nvPr/>
        </p:nvSpPr>
        <p:spPr>
          <a:xfrm rot="19012216">
            <a:off x="7335121" y="1549683"/>
            <a:ext cx="93622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err="1" smtClean="0"/>
              <a:t>FileB</a:t>
            </a:r>
            <a:r>
              <a:rPr lang="en-US" dirty="0" smtClean="0"/>
              <a:t> ?</a:t>
            </a:r>
            <a:endParaRPr lang="en-US" dirty="0"/>
          </a:p>
        </p:txBody>
      </p:sp>
      <p:cxnSp>
        <p:nvCxnSpPr>
          <p:cNvPr id="199" name="Connettore 7 198"/>
          <p:cNvCxnSpPr>
            <a:endCxn id="162" idx="0"/>
          </p:cNvCxnSpPr>
          <p:nvPr/>
        </p:nvCxnSpPr>
        <p:spPr>
          <a:xfrm rot="5400000" flipH="1" flipV="1">
            <a:off x="7889044" y="1011303"/>
            <a:ext cx="647661" cy="4149694"/>
          </a:xfrm>
          <a:prstGeom prst="curvedConnector3">
            <a:avLst>
              <a:gd name="adj1" fmla="val 144271"/>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0" name="CasellaDiTesto 199"/>
          <p:cNvSpPr txBox="1"/>
          <p:nvPr/>
        </p:nvSpPr>
        <p:spPr>
          <a:xfrm>
            <a:off x="244664" y="525577"/>
            <a:ext cx="5445807" cy="830997"/>
          </a:xfrm>
          <a:prstGeom prst="rect">
            <a:avLst/>
          </a:prstGeom>
          <a:solidFill>
            <a:schemeClr val="bg1"/>
          </a:solidFill>
          <a:ln>
            <a:solidFill>
              <a:schemeClr val="tx1"/>
            </a:solidFill>
          </a:ln>
        </p:spPr>
        <p:txBody>
          <a:bodyPr wrap="square" rtlCol="0">
            <a:spAutoFit/>
          </a:bodyPr>
          <a:lstStyle/>
          <a:p>
            <a:pPr algn="ctr"/>
            <a:r>
              <a:rPr lang="en-US" sz="2400" b="1" dirty="0"/>
              <a:t>FAILOVER: RESILIENCE TO STORAGE FALUTS</a:t>
            </a:r>
          </a:p>
        </p:txBody>
      </p:sp>
    </p:spTree>
    <p:extLst>
      <p:ext uri="{BB962C8B-B14F-4D97-AF65-F5344CB8AC3E}">
        <p14:creationId xmlns:p14="http://schemas.microsoft.com/office/powerpoint/2010/main" val="19618721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 name="Connettore 2 218"/>
          <p:cNvCxnSpPr/>
          <p:nvPr/>
        </p:nvCxnSpPr>
        <p:spPr>
          <a:xfrm>
            <a:off x="2529419" y="3025481"/>
            <a:ext cx="7763235" cy="1559076"/>
          </a:xfrm>
          <a:prstGeom prst="straightConnector1">
            <a:avLst/>
          </a:prstGeom>
          <a:ln w="57150">
            <a:solidFill>
              <a:schemeClr val="bg2">
                <a:lumMod val="90000"/>
              </a:schemeClr>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5" name="Gruppo 134"/>
          <p:cNvGrpSpPr/>
          <p:nvPr/>
        </p:nvGrpSpPr>
        <p:grpSpPr>
          <a:xfrm>
            <a:off x="9031813" y="5884324"/>
            <a:ext cx="499000" cy="824300"/>
            <a:chOff x="4982630" y="5525686"/>
            <a:chExt cx="702733" cy="1050783"/>
          </a:xfrm>
          <a:solidFill>
            <a:schemeClr val="bg1">
              <a:lumMod val="95000"/>
            </a:schemeClr>
          </a:solidFill>
        </p:grpSpPr>
        <p:sp>
          <p:nvSpPr>
            <p:cNvPr id="6" name="Triangolo isoscele 5"/>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7" name="Ovale 6"/>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124" name="Gruppo 123"/>
          <p:cNvGrpSpPr/>
          <p:nvPr/>
        </p:nvGrpSpPr>
        <p:grpSpPr>
          <a:xfrm>
            <a:off x="742160" y="2570069"/>
            <a:ext cx="1622954" cy="846877"/>
            <a:chOff x="1255976" y="981922"/>
            <a:chExt cx="1622954" cy="846877"/>
          </a:xfrm>
          <a:solidFill>
            <a:schemeClr val="bg2"/>
          </a:solidFill>
        </p:grpSpPr>
        <p:grpSp>
          <p:nvGrpSpPr>
            <p:cNvPr id="15" name="Gruppo 14"/>
            <p:cNvGrpSpPr/>
            <p:nvPr/>
          </p:nvGrpSpPr>
          <p:grpSpPr>
            <a:xfrm>
              <a:off x="1255976" y="981922"/>
              <a:ext cx="500063" cy="628650"/>
              <a:chOff x="1671637" y="1185861"/>
              <a:chExt cx="885826" cy="1042989"/>
            </a:xfrm>
            <a:grpFill/>
          </p:grpSpPr>
          <p:sp>
            <p:nvSpPr>
              <p:cNvPr id="16" name="Cilindro 1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Cilindro 1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Cilindro 1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21" name="Gruppo 20"/>
            <p:cNvGrpSpPr/>
            <p:nvPr/>
          </p:nvGrpSpPr>
          <p:grpSpPr>
            <a:xfrm>
              <a:off x="1817420" y="981922"/>
              <a:ext cx="500063" cy="628650"/>
              <a:chOff x="1671637" y="1185861"/>
              <a:chExt cx="885826" cy="1042989"/>
            </a:xfrm>
            <a:grpFill/>
          </p:grpSpPr>
          <p:sp>
            <p:nvSpPr>
              <p:cNvPr id="22" name="Cilindro 21"/>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Cilindro 22"/>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Cilindro 23"/>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5" name="Cubo 24"/>
            <p:cNvSpPr/>
            <p:nvPr/>
          </p:nvSpPr>
          <p:spPr>
            <a:xfrm>
              <a:off x="1506008" y="1296247"/>
              <a:ext cx="137292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DPM</a:t>
              </a:r>
              <a:endParaRPr lang="en-US" dirty="0">
                <a:solidFill>
                  <a:schemeClr val="bg2">
                    <a:lumMod val="90000"/>
                  </a:schemeClr>
                </a:solidFill>
              </a:endParaRPr>
            </a:p>
          </p:txBody>
        </p:sp>
      </p:grpSp>
      <p:grpSp>
        <p:nvGrpSpPr>
          <p:cNvPr id="127" name="Gruppo 126"/>
          <p:cNvGrpSpPr/>
          <p:nvPr/>
        </p:nvGrpSpPr>
        <p:grpSpPr>
          <a:xfrm>
            <a:off x="10042623" y="2711156"/>
            <a:ext cx="1963474" cy="846877"/>
            <a:chOff x="9280788" y="981922"/>
            <a:chExt cx="1963474" cy="846877"/>
          </a:xfrm>
          <a:solidFill>
            <a:schemeClr val="bg1">
              <a:lumMod val="95000"/>
            </a:schemeClr>
          </a:solidFill>
        </p:grpSpPr>
        <p:grpSp>
          <p:nvGrpSpPr>
            <p:cNvPr id="26" name="Gruppo 25"/>
            <p:cNvGrpSpPr/>
            <p:nvPr/>
          </p:nvGrpSpPr>
          <p:grpSpPr>
            <a:xfrm>
              <a:off x="9280788" y="981922"/>
              <a:ext cx="500063" cy="628650"/>
              <a:chOff x="1671637" y="1185861"/>
              <a:chExt cx="885826" cy="1042989"/>
            </a:xfrm>
            <a:grpFill/>
          </p:grpSpPr>
          <p:sp>
            <p:nvSpPr>
              <p:cNvPr id="27" name="Cilindro 26"/>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Cilindro 27"/>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Cilindro 28"/>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0" name="Gruppo 29"/>
            <p:cNvGrpSpPr/>
            <p:nvPr/>
          </p:nvGrpSpPr>
          <p:grpSpPr>
            <a:xfrm>
              <a:off x="9842232" y="981922"/>
              <a:ext cx="500063" cy="628650"/>
              <a:chOff x="1671637" y="1185861"/>
              <a:chExt cx="885826" cy="1042989"/>
            </a:xfrm>
            <a:grpFill/>
          </p:grpSpPr>
          <p:sp>
            <p:nvSpPr>
              <p:cNvPr id="31" name="Cilindro 30"/>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Cilindro 31"/>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Cilindro 32"/>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4" name="Cubo 33"/>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grpSp>
        <p:nvGrpSpPr>
          <p:cNvPr id="125" name="Gruppo 124"/>
          <p:cNvGrpSpPr/>
          <p:nvPr/>
        </p:nvGrpSpPr>
        <p:grpSpPr>
          <a:xfrm>
            <a:off x="4069959" y="348923"/>
            <a:ext cx="1806041" cy="1246665"/>
            <a:chOff x="3783279" y="524720"/>
            <a:chExt cx="1806041" cy="1246665"/>
          </a:xfrm>
          <a:solidFill>
            <a:schemeClr val="bg2"/>
          </a:solidFill>
        </p:grpSpPr>
        <p:sp>
          <p:nvSpPr>
            <p:cNvPr id="64" name="Nuvola 63"/>
            <p:cNvSpPr/>
            <p:nvPr/>
          </p:nvSpPr>
          <p:spPr>
            <a:xfrm>
              <a:off x="3783279" y="524720"/>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65" name="Gruppo 64"/>
            <p:cNvGrpSpPr/>
            <p:nvPr/>
          </p:nvGrpSpPr>
          <p:grpSpPr>
            <a:xfrm>
              <a:off x="4171155" y="842697"/>
              <a:ext cx="500063" cy="628650"/>
              <a:chOff x="1671637" y="1185861"/>
              <a:chExt cx="885826" cy="1042989"/>
            </a:xfrm>
            <a:grpFill/>
          </p:grpSpPr>
          <p:sp>
            <p:nvSpPr>
              <p:cNvPr id="66" name="Cilindro 6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7" name="Cilindro 6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8" name="Cilindro 6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9" name="Gruppo 68"/>
            <p:cNvGrpSpPr/>
            <p:nvPr/>
          </p:nvGrpSpPr>
          <p:grpSpPr>
            <a:xfrm>
              <a:off x="4732599" y="842697"/>
              <a:ext cx="500063" cy="628650"/>
              <a:chOff x="1671637" y="1185861"/>
              <a:chExt cx="885826" cy="1042989"/>
            </a:xfrm>
            <a:grpFill/>
          </p:grpSpPr>
          <p:sp>
            <p:nvSpPr>
              <p:cNvPr id="70" name="Cilindro 6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1" name="Cilindro 7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2" name="Cilindro 7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73" name="Cubo 72"/>
            <p:cNvSpPr/>
            <p:nvPr/>
          </p:nvSpPr>
          <p:spPr>
            <a:xfrm>
              <a:off x="3875878" y="1238833"/>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86" name="Connettore 2 85"/>
          <p:cNvCxnSpPr>
            <a:stCxn id="52" idx="3"/>
            <a:endCxn id="8" idx="0"/>
          </p:cNvCxnSpPr>
          <p:nvPr/>
        </p:nvCxnSpPr>
        <p:spPr>
          <a:xfrm flipV="1">
            <a:off x="2436386" y="3416946"/>
            <a:ext cx="3706574" cy="322050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73" idx="3"/>
            <a:endCxn id="8" idx="0"/>
          </p:cNvCxnSpPr>
          <p:nvPr/>
        </p:nvCxnSpPr>
        <p:spPr>
          <a:xfrm>
            <a:off x="4952710" y="1595588"/>
            <a:ext cx="1190250" cy="1821358"/>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3" idx="3"/>
            <a:endCxn id="8" idx="0"/>
          </p:cNvCxnSpPr>
          <p:nvPr/>
        </p:nvCxnSpPr>
        <p:spPr>
          <a:xfrm flipH="1">
            <a:off x="6142960" y="880456"/>
            <a:ext cx="1590604" cy="253649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63" idx="3"/>
            <a:endCxn id="8" idx="0"/>
          </p:cNvCxnSpPr>
          <p:nvPr/>
        </p:nvCxnSpPr>
        <p:spPr>
          <a:xfrm flipH="1" flipV="1">
            <a:off x="6142960" y="3416946"/>
            <a:ext cx="4797268" cy="206894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2" name="Gruppo 121"/>
          <p:cNvGrpSpPr/>
          <p:nvPr/>
        </p:nvGrpSpPr>
        <p:grpSpPr>
          <a:xfrm>
            <a:off x="1553635" y="5390787"/>
            <a:ext cx="1806041" cy="1246665"/>
            <a:chOff x="631557" y="2586038"/>
            <a:chExt cx="1806041" cy="1246665"/>
          </a:xfrm>
          <a:solidFill>
            <a:schemeClr val="bg1">
              <a:lumMod val="95000"/>
            </a:schemeClr>
          </a:solidFill>
        </p:grpSpPr>
        <p:sp>
          <p:nvSpPr>
            <p:cNvPr id="53" name="Nuvola 52"/>
            <p:cNvSpPr/>
            <p:nvPr/>
          </p:nvSpPr>
          <p:spPr>
            <a:xfrm>
              <a:off x="631557" y="2586038"/>
              <a:ext cx="1685925" cy="1164854"/>
            </a:xfrm>
            <a:prstGeom prst="cloud">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44" name="Gruppo 43"/>
            <p:cNvGrpSpPr/>
            <p:nvPr/>
          </p:nvGrpSpPr>
          <p:grpSpPr>
            <a:xfrm>
              <a:off x="1019433" y="2904015"/>
              <a:ext cx="500063" cy="628650"/>
              <a:chOff x="1671637" y="1185861"/>
              <a:chExt cx="885826" cy="1042989"/>
            </a:xfrm>
            <a:grpFill/>
          </p:grpSpPr>
          <p:sp>
            <p:nvSpPr>
              <p:cNvPr id="45" name="Cilindro 44"/>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Cilindro 45"/>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Cilindro 46"/>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48" name="Gruppo 47"/>
            <p:cNvGrpSpPr/>
            <p:nvPr/>
          </p:nvGrpSpPr>
          <p:grpSpPr>
            <a:xfrm>
              <a:off x="1580877" y="2904015"/>
              <a:ext cx="500063" cy="628650"/>
              <a:chOff x="1671637" y="1185861"/>
              <a:chExt cx="885826" cy="1042989"/>
            </a:xfrm>
            <a:grpFill/>
          </p:grpSpPr>
          <p:sp>
            <p:nvSpPr>
              <p:cNvPr id="49" name="Cilindro 48"/>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Cilindro 49"/>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Cilindro 50"/>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52" name="Cubo 51"/>
            <p:cNvSpPr/>
            <p:nvPr/>
          </p:nvSpPr>
          <p:spPr>
            <a:xfrm>
              <a:off x="724156" y="3300151"/>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Cloud Storage</a:t>
              </a:r>
              <a:endParaRPr lang="en-US" dirty="0">
                <a:solidFill>
                  <a:schemeClr val="bg2">
                    <a:lumMod val="90000"/>
                  </a:schemeClr>
                </a:solidFill>
              </a:endParaRPr>
            </a:p>
          </p:txBody>
        </p:sp>
      </p:grpSp>
      <p:cxnSp>
        <p:nvCxnSpPr>
          <p:cNvPr id="75" name="Connettore 2 74"/>
          <p:cNvCxnSpPr>
            <a:stCxn id="25" idx="3"/>
            <a:endCxn id="8" idx="0"/>
          </p:cNvCxnSpPr>
          <p:nvPr/>
        </p:nvCxnSpPr>
        <p:spPr>
          <a:xfrm>
            <a:off x="1612084" y="3416946"/>
            <a:ext cx="4530876" cy="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6693380" y="33579"/>
            <a:ext cx="1963474" cy="846877"/>
            <a:chOff x="6342592" y="1457060"/>
            <a:chExt cx="1963474" cy="846877"/>
          </a:xfrm>
          <a:solidFill>
            <a:schemeClr val="bg1">
              <a:lumMod val="95000"/>
            </a:schemeClr>
          </a:solidFill>
        </p:grpSpPr>
        <p:grpSp>
          <p:nvGrpSpPr>
            <p:cNvPr id="35" name="Gruppo 34"/>
            <p:cNvGrpSpPr/>
            <p:nvPr/>
          </p:nvGrpSpPr>
          <p:grpSpPr>
            <a:xfrm>
              <a:off x="6342592" y="1457060"/>
              <a:ext cx="500063" cy="628650"/>
              <a:chOff x="1671637" y="1185861"/>
              <a:chExt cx="885826" cy="1042989"/>
            </a:xfrm>
            <a:grpFill/>
          </p:grpSpPr>
          <p:sp>
            <p:nvSpPr>
              <p:cNvPr id="36" name="Cilindro 3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Cilindro 3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8" name="Cilindro 3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39" name="Gruppo 38"/>
            <p:cNvGrpSpPr/>
            <p:nvPr/>
          </p:nvGrpSpPr>
          <p:grpSpPr>
            <a:xfrm>
              <a:off x="6904036" y="1457060"/>
              <a:ext cx="500063" cy="628650"/>
              <a:chOff x="1671637" y="1185861"/>
              <a:chExt cx="885826" cy="1042989"/>
            </a:xfrm>
            <a:grpFill/>
          </p:grpSpPr>
          <p:sp>
            <p:nvSpPr>
              <p:cNvPr id="40" name="Cilindro 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1" name="Cilindro 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2" name="Cilindro 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43" name="Cubo 42"/>
            <p:cNvSpPr/>
            <p:nvPr/>
          </p:nvSpPr>
          <p:spPr>
            <a:xfrm>
              <a:off x="6592623" y="1771385"/>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96" name="Connettore 2 95"/>
          <p:cNvCxnSpPr>
            <a:stCxn id="34" idx="3"/>
            <a:endCxn id="8" idx="0"/>
          </p:cNvCxnSpPr>
          <p:nvPr/>
        </p:nvCxnSpPr>
        <p:spPr>
          <a:xfrm flipH="1" flipV="1">
            <a:off x="6142960" y="3416946"/>
            <a:ext cx="4939847" cy="141087"/>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23" name="Gruppo 122"/>
          <p:cNvGrpSpPr/>
          <p:nvPr/>
        </p:nvGrpSpPr>
        <p:grpSpPr>
          <a:xfrm>
            <a:off x="10150076" y="4557205"/>
            <a:ext cx="1713442" cy="928688"/>
            <a:chOff x="7204335" y="3300151"/>
            <a:chExt cx="1713442" cy="928688"/>
          </a:xfrm>
          <a:solidFill>
            <a:schemeClr val="bg1">
              <a:lumMod val="95000"/>
            </a:schemeClr>
          </a:solidFill>
        </p:grpSpPr>
        <p:grpSp>
          <p:nvGrpSpPr>
            <p:cNvPr id="55" name="Gruppo 54"/>
            <p:cNvGrpSpPr/>
            <p:nvPr/>
          </p:nvGrpSpPr>
          <p:grpSpPr>
            <a:xfrm>
              <a:off x="7499612" y="3300151"/>
              <a:ext cx="500063" cy="628650"/>
              <a:chOff x="1671637" y="1185861"/>
              <a:chExt cx="885826" cy="1042989"/>
            </a:xfrm>
            <a:grpFill/>
          </p:grpSpPr>
          <p:sp>
            <p:nvSpPr>
              <p:cNvPr id="56" name="Cilindro 55"/>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Cilindro 56"/>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Cilindro 57"/>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63" name="Cubo 62"/>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CACHE</a:t>
              </a:r>
              <a:endParaRPr lang="en-US" dirty="0">
                <a:solidFill>
                  <a:schemeClr val="bg2">
                    <a:lumMod val="90000"/>
                  </a:schemeClr>
                </a:solidFill>
              </a:endParaRPr>
            </a:p>
          </p:txBody>
        </p:sp>
      </p:grpSp>
      <p:grpSp>
        <p:nvGrpSpPr>
          <p:cNvPr id="136" name="Gruppo 135"/>
          <p:cNvGrpSpPr/>
          <p:nvPr/>
        </p:nvGrpSpPr>
        <p:grpSpPr>
          <a:xfrm>
            <a:off x="4894263" y="5768067"/>
            <a:ext cx="1963474" cy="846877"/>
            <a:chOff x="9280788" y="981922"/>
            <a:chExt cx="1963474" cy="846877"/>
          </a:xfrm>
          <a:solidFill>
            <a:schemeClr val="bg2"/>
          </a:solidFill>
        </p:grpSpPr>
        <p:grpSp>
          <p:nvGrpSpPr>
            <p:cNvPr id="137" name="Gruppo 136"/>
            <p:cNvGrpSpPr/>
            <p:nvPr/>
          </p:nvGrpSpPr>
          <p:grpSpPr>
            <a:xfrm>
              <a:off x="9280788" y="981922"/>
              <a:ext cx="500063" cy="628650"/>
              <a:chOff x="1671637" y="1185861"/>
              <a:chExt cx="885826" cy="1042989"/>
            </a:xfrm>
            <a:grpFill/>
          </p:grpSpPr>
          <p:sp>
            <p:nvSpPr>
              <p:cNvPr id="143" name="Cilindro 14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4" name="Cilindro 14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5" name="Cilindro 14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38" name="Gruppo 137"/>
            <p:cNvGrpSpPr/>
            <p:nvPr/>
          </p:nvGrpSpPr>
          <p:grpSpPr>
            <a:xfrm>
              <a:off x="9842232" y="981922"/>
              <a:ext cx="500063" cy="628650"/>
              <a:chOff x="1671637" y="1185861"/>
              <a:chExt cx="885826" cy="1042989"/>
            </a:xfrm>
            <a:grpFill/>
          </p:grpSpPr>
          <p:sp>
            <p:nvSpPr>
              <p:cNvPr id="140" name="Cilindro 139"/>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1" name="Cilindro 140"/>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2" name="Cilindro 141"/>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39" name="Cubo 138"/>
            <p:cNvSpPr/>
            <p:nvPr/>
          </p:nvSpPr>
          <p:spPr>
            <a:xfrm>
              <a:off x="9530819" y="1296247"/>
              <a:ext cx="1713443"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STORM</a:t>
              </a:r>
              <a:endParaRPr lang="en-US" dirty="0">
                <a:solidFill>
                  <a:schemeClr val="bg2">
                    <a:lumMod val="90000"/>
                  </a:schemeClr>
                </a:solidFill>
              </a:endParaRPr>
            </a:p>
          </p:txBody>
        </p:sp>
      </p:grpSp>
      <p:cxnSp>
        <p:nvCxnSpPr>
          <p:cNvPr id="146" name="Connettore 2 145"/>
          <p:cNvCxnSpPr>
            <a:stCxn id="139" idx="0"/>
            <a:endCxn id="8" idx="0"/>
          </p:cNvCxnSpPr>
          <p:nvPr/>
        </p:nvCxnSpPr>
        <p:spPr>
          <a:xfrm flipV="1">
            <a:off x="6067585" y="3416946"/>
            <a:ext cx="75375" cy="2665446"/>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50" name="Gruppo 149"/>
          <p:cNvGrpSpPr/>
          <p:nvPr/>
        </p:nvGrpSpPr>
        <p:grpSpPr>
          <a:xfrm>
            <a:off x="1523349" y="134348"/>
            <a:ext cx="1713442" cy="928688"/>
            <a:chOff x="7204335" y="3300151"/>
            <a:chExt cx="1713442" cy="928688"/>
          </a:xfrm>
          <a:solidFill>
            <a:schemeClr val="bg2"/>
          </a:solidFill>
        </p:grpSpPr>
        <p:grpSp>
          <p:nvGrpSpPr>
            <p:cNvPr id="151" name="Gruppo 150"/>
            <p:cNvGrpSpPr/>
            <p:nvPr/>
          </p:nvGrpSpPr>
          <p:grpSpPr>
            <a:xfrm>
              <a:off x="7499612" y="3300151"/>
              <a:ext cx="500063" cy="628650"/>
              <a:chOff x="1671637" y="1185861"/>
              <a:chExt cx="885826" cy="1042989"/>
            </a:xfrm>
            <a:grpFill/>
          </p:grpSpPr>
          <p:sp>
            <p:nvSpPr>
              <p:cNvPr id="153" name="Cilindro 152"/>
              <p:cNvSpPr/>
              <p:nvPr/>
            </p:nvSpPr>
            <p:spPr>
              <a:xfrm>
                <a:off x="1671638" y="1843087"/>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4" name="Cilindro 153"/>
              <p:cNvSpPr/>
              <p:nvPr/>
            </p:nvSpPr>
            <p:spPr>
              <a:xfrm>
                <a:off x="1671637" y="1514474"/>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5" name="Cilindro 154"/>
              <p:cNvSpPr/>
              <p:nvPr/>
            </p:nvSpPr>
            <p:spPr>
              <a:xfrm>
                <a:off x="1671637" y="1185861"/>
                <a:ext cx="885825" cy="385763"/>
              </a:xfrm>
              <a:prstGeom prst="can">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52" name="Cubo 151"/>
            <p:cNvSpPr/>
            <p:nvPr/>
          </p:nvSpPr>
          <p:spPr>
            <a:xfrm>
              <a:off x="7204335" y="3696287"/>
              <a:ext cx="1713442" cy="532552"/>
            </a:xfrm>
            <a:prstGeom prst="cub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HTTP </a:t>
              </a:r>
              <a:r>
                <a:rPr lang="en-US" dirty="0" err="1" smtClean="0">
                  <a:solidFill>
                    <a:schemeClr val="bg2">
                      <a:lumMod val="90000"/>
                    </a:schemeClr>
                  </a:solidFill>
                </a:rPr>
                <a:t>dCache</a:t>
              </a:r>
              <a:endParaRPr lang="en-US" dirty="0">
                <a:solidFill>
                  <a:schemeClr val="bg2">
                    <a:lumMod val="90000"/>
                  </a:schemeClr>
                </a:solidFill>
              </a:endParaRPr>
            </a:p>
          </p:txBody>
        </p:sp>
      </p:grpSp>
      <p:cxnSp>
        <p:nvCxnSpPr>
          <p:cNvPr id="156" name="Connettore 2 155"/>
          <p:cNvCxnSpPr>
            <a:stCxn id="152" idx="3"/>
            <a:endCxn id="8" idx="0"/>
          </p:cNvCxnSpPr>
          <p:nvPr/>
        </p:nvCxnSpPr>
        <p:spPr>
          <a:xfrm>
            <a:off x="2313501" y="1063036"/>
            <a:ext cx="3829459" cy="2353910"/>
          </a:xfrm>
          <a:prstGeom prst="straightConnector1">
            <a:avLst/>
          </a:prstGeom>
          <a:ln>
            <a:solidFill>
              <a:schemeClr val="bg2">
                <a:lumMod val="9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6" idx="1"/>
            <a:endCxn id="8" idx="2"/>
          </p:cNvCxnSpPr>
          <p:nvPr/>
        </p:nvCxnSpPr>
        <p:spPr>
          <a:xfrm flipH="1" flipV="1">
            <a:off x="6142960" y="3931296"/>
            <a:ext cx="3013603" cy="2449427"/>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grpSp>
        <p:nvGrpSpPr>
          <p:cNvPr id="167" name="Gruppo 166"/>
          <p:cNvGrpSpPr/>
          <p:nvPr/>
        </p:nvGrpSpPr>
        <p:grpSpPr>
          <a:xfrm>
            <a:off x="8832917" y="112434"/>
            <a:ext cx="499000" cy="824300"/>
            <a:chOff x="4982630" y="5525686"/>
            <a:chExt cx="702733" cy="1050783"/>
          </a:xfrm>
          <a:solidFill>
            <a:schemeClr val="bg1">
              <a:lumMod val="95000"/>
            </a:schemeClr>
          </a:solidFill>
        </p:grpSpPr>
        <p:sp>
          <p:nvSpPr>
            <p:cNvPr id="168" name="Triangolo isoscele 167"/>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169" name="Ovale 168"/>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cxnSp>
        <p:nvCxnSpPr>
          <p:cNvPr id="170" name="Connettore 2 169"/>
          <p:cNvCxnSpPr>
            <a:stCxn id="168" idx="1"/>
            <a:endCxn id="8" idx="0"/>
          </p:cNvCxnSpPr>
          <p:nvPr/>
        </p:nvCxnSpPr>
        <p:spPr>
          <a:xfrm flipH="1">
            <a:off x="6142960" y="608833"/>
            <a:ext cx="2814707" cy="2808113"/>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175" name="Connettore 7 174"/>
          <p:cNvCxnSpPr>
            <a:stCxn id="8" idx="2"/>
            <a:endCxn id="63" idx="0"/>
          </p:cNvCxnSpPr>
          <p:nvPr/>
        </p:nvCxnSpPr>
        <p:spPr>
          <a:xfrm rot="16200000" flipH="1">
            <a:off x="8097141" y="1977115"/>
            <a:ext cx="1022045" cy="4930406"/>
          </a:xfrm>
          <a:prstGeom prst="curvedConnector3">
            <a:avLst>
              <a:gd name="adj1" fmla="val -26886"/>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1" name="Freccia a destra 180"/>
          <p:cNvSpPr/>
          <p:nvPr/>
        </p:nvSpPr>
        <p:spPr>
          <a:xfrm rot="13344101" flipV="1">
            <a:off x="9065143" y="1384899"/>
            <a:ext cx="2923300" cy="753500"/>
          </a:xfrm>
          <a:prstGeom prst="rightArrow">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DOWLOAD</a:t>
            </a:r>
          </a:p>
        </p:txBody>
      </p:sp>
      <p:sp>
        <p:nvSpPr>
          <p:cNvPr id="183" name="Freccia a destra 182"/>
          <p:cNvSpPr/>
          <p:nvPr/>
        </p:nvSpPr>
        <p:spPr>
          <a:xfrm rot="9095762" flipV="1">
            <a:off x="9417191" y="5680491"/>
            <a:ext cx="2070967" cy="753500"/>
          </a:xfrm>
          <a:prstGeom prst="rightArrow">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r>
              <a:rPr lang="en-US" dirty="0" smtClean="0">
                <a:solidFill>
                  <a:schemeClr val="bg2">
                    <a:lumMod val="90000"/>
                  </a:schemeClr>
                </a:solidFill>
              </a:rPr>
              <a:t> </a:t>
            </a:r>
            <a:r>
              <a:rPr lang="en-US" dirty="0">
                <a:solidFill>
                  <a:schemeClr val="bg2">
                    <a:lumMod val="90000"/>
                  </a:schemeClr>
                </a:solidFill>
              </a:rPr>
              <a:t>DOWLOAD</a:t>
            </a:r>
          </a:p>
        </p:txBody>
      </p:sp>
      <p:grpSp>
        <p:nvGrpSpPr>
          <p:cNvPr id="192" name="Gruppo 191"/>
          <p:cNvGrpSpPr/>
          <p:nvPr/>
        </p:nvGrpSpPr>
        <p:grpSpPr>
          <a:xfrm>
            <a:off x="94002" y="4535720"/>
            <a:ext cx="499000" cy="824300"/>
            <a:chOff x="4982630" y="5525686"/>
            <a:chExt cx="702733" cy="1050783"/>
          </a:xfrm>
          <a:solidFill>
            <a:schemeClr val="bg1">
              <a:lumMod val="95000"/>
            </a:schemeClr>
          </a:solidFill>
        </p:grpSpPr>
        <p:sp>
          <p:nvSpPr>
            <p:cNvPr id="193" name="Triangolo isoscele 192"/>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194" name="Ovale 193"/>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sp>
        <p:nvSpPr>
          <p:cNvPr id="195" name="CasellaDiTesto 194"/>
          <p:cNvSpPr txBox="1"/>
          <p:nvPr/>
        </p:nvSpPr>
        <p:spPr>
          <a:xfrm>
            <a:off x="2923746" y="5009959"/>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6" name="CasellaDiTesto 195"/>
          <p:cNvSpPr txBox="1"/>
          <p:nvPr/>
        </p:nvSpPr>
        <p:spPr>
          <a:xfrm>
            <a:off x="4208535" y="239501"/>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FileD</a:t>
            </a:r>
            <a:endParaRPr lang="en-US" dirty="0">
              <a:solidFill>
                <a:schemeClr val="bg2">
                  <a:lumMod val="90000"/>
                </a:schemeClr>
              </a:solidFill>
            </a:endParaRPr>
          </a:p>
        </p:txBody>
      </p:sp>
      <p:sp>
        <p:nvSpPr>
          <p:cNvPr id="197" name="CasellaDiTesto 196"/>
          <p:cNvSpPr txBox="1"/>
          <p:nvPr/>
        </p:nvSpPr>
        <p:spPr>
          <a:xfrm>
            <a:off x="2181072" y="4914702"/>
            <a:ext cx="997660" cy="523220"/>
          </a:xfrm>
          <a:prstGeom prst="rect">
            <a:avLst/>
          </a:prstGeom>
          <a:no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198" name="CasellaDiTesto 197"/>
          <p:cNvSpPr txBox="1"/>
          <p:nvPr/>
        </p:nvSpPr>
        <p:spPr>
          <a:xfrm>
            <a:off x="5677024" y="307362"/>
            <a:ext cx="696133" cy="523220"/>
          </a:xfrm>
          <a:prstGeom prst="rect">
            <a:avLst/>
          </a:prstGeom>
          <a:solidFill>
            <a:schemeClr val="bg2"/>
          </a:solidFill>
          <a:ln>
            <a:solidFill>
              <a:schemeClr val="bg2">
                <a:lumMod val="90000"/>
              </a:schemeClr>
            </a:solidFill>
          </a:ln>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cxnSp>
        <p:nvCxnSpPr>
          <p:cNvPr id="201" name="Connettore 2 200"/>
          <p:cNvCxnSpPr>
            <a:stCxn id="193" idx="5"/>
            <a:endCxn id="8" idx="1"/>
          </p:cNvCxnSpPr>
          <p:nvPr/>
        </p:nvCxnSpPr>
        <p:spPr>
          <a:xfrm flipV="1">
            <a:off x="468252" y="3674121"/>
            <a:ext cx="4514378" cy="1357998"/>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204" name="Connettore 7 203"/>
          <p:cNvCxnSpPr>
            <a:stCxn id="8" idx="1"/>
            <a:endCxn id="73" idx="5"/>
          </p:cNvCxnSpPr>
          <p:nvPr/>
        </p:nvCxnSpPr>
        <p:spPr>
          <a:xfrm rot="10800000" flipH="1">
            <a:off x="4982630" y="1262743"/>
            <a:ext cx="893370" cy="2411378"/>
          </a:xfrm>
          <a:prstGeom prst="curvedConnector5">
            <a:avLst>
              <a:gd name="adj1" fmla="val -25589"/>
              <a:gd name="adj2" fmla="val 48431"/>
              <a:gd name="adj3" fmla="val 125589"/>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8" name="Freccia a destra 207"/>
          <p:cNvSpPr/>
          <p:nvPr/>
        </p:nvSpPr>
        <p:spPr>
          <a:xfrm rot="8644145" flipV="1">
            <a:off x="301229" y="2816360"/>
            <a:ext cx="5459631" cy="585313"/>
          </a:xfrm>
          <a:prstGeom prst="rightArrow">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2">
                    <a:lumMod val="90000"/>
                  </a:schemeClr>
                </a:solidFill>
              </a:rPr>
              <a:t>FileD</a:t>
            </a:r>
            <a:r>
              <a:rPr lang="en-US" dirty="0" smtClean="0">
                <a:solidFill>
                  <a:schemeClr val="bg2">
                    <a:lumMod val="90000"/>
                  </a:schemeClr>
                </a:solidFill>
              </a:rPr>
              <a:t> DOWLOAD</a:t>
            </a:r>
            <a:endParaRPr lang="en-US" dirty="0">
              <a:solidFill>
                <a:schemeClr val="bg2">
                  <a:lumMod val="90000"/>
                </a:schemeClr>
              </a:solidFill>
            </a:endParaRPr>
          </a:p>
        </p:txBody>
      </p:sp>
      <p:sp>
        <p:nvSpPr>
          <p:cNvPr id="209" name="CasellaDiTesto 208"/>
          <p:cNvSpPr txBox="1"/>
          <p:nvPr/>
        </p:nvSpPr>
        <p:spPr>
          <a:xfrm rot="745217">
            <a:off x="8471400" y="3965122"/>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0" name="CasellaDiTesto 209"/>
          <p:cNvSpPr txBox="1"/>
          <p:nvPr/>
        </p:nvSpPr>
        <p:spPr>
          <a:xfrm>
            <a:off x="1830034" y="2458522"/>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FileC</a:t>
            </a:r>
            <a:endParaRPr lang="en-US" dirty="0">
              <a:solidFill>
                <a:schemeClr val="bg2">
                  <a:lumMod val="90000"/>
                </a:schemeClr>
              </a:solidFill>
            </a:endParaRPr>
          </a:p>
        </p:txBody>
      </p:sp>
      <p:sp>
        <p:nvSpPr>
          <p:cNvPr id="211" name="CasellaDiTesto 210"/>
          <p:cNvSpPr txBox="1"/>
          <p:nvPr/>
        </p:nvSpPr>
        <p:spPr>
          <a:xfrm>
            <a:off x="11140103" y="2733867"/>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3" name="CasellaDiTesto 212"/>
          <p:cNvSpPr txBox="1"/>
          <p:nvPr/>
        </p:nvSpPr>
        <p:spPr>
          <a:xfrm>
            <a:off x="7783041" y="12334"/>
            <a:ext cx="849468" cy="369332"/>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FileB</a:t>
            </a:r>
            <a:endParaRPr lang="en-US" dirty="0">
              <a:solidFill>
                <a:schemeClr val="bg2">
                  <a:lumMod val="90000"/>
                </a:schemeClr>
              </a:solidFill>
            </a:endParaRPr>
          </a:p>
        </p:txBody>
      </p:sp>
      <p:sp>
        <p:nvSpPr>
          <p:cNvPr id="214" name="Per 213"/>
          <p:cNvSpPr/>
          <p:nvPr/>
        </p:nvSpPr>
        <p:spPr>
          <a:xfrm>
            <a:off x="7313323" y="119917"/>
            <a:ext cx="1283942" cy="1234093"/>
          </a:xfrm>
          <a:prstGeom prst="mathMultiply">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6" name="CasellaDiTesto 215"/>
          <p:cNvSpPr txBox="1"/>
          <p:nvPr/>
        </p:nvSpPr>
        <p:spPr>
          <a:xfrm rot="2427799">
            <a:off x="7540332" y="521743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FileC</a:t>
            </a:r>
            <a:r>
              <a:rPr lang="en-US" dirty="0" smtClean="0">
                <a:solidFill>
                  <a:schemeClr val="bg2">
                    <a:lumMod val="90000"/>
                  </a:schemeClr>
                </a:solidFill>
              </a:rPr>
              <a:t> </a:t>
            </a:r>
            <a:r>
              <a:rPr lang="en-US" dirty="0">
                <a:solidFill>
                  <a:schemeClr val="bg2">
                    <a:lumMod val="90000"/>
                  </a:schemeClr>
                </a:solidFill>
              </a:rPr>
              <a:t>?</a:t>
            </a:r>
          </a:p>
        </p:txBody>
      </p:sp>
      <p:sp>
        <p:nvSpPr>
          <p:cNvPr id="217" name="CasellaDiTesto 216"/>
          <p:cNvSpPr txBox="1"/>
          <p:nvPr/>
        </p:nvSpPr>
        <p:spPr>
          <a:xfrm rot="20435651">
            <a:off x="1680996" y="4340086"/>
            <a:ext cx="936221" cy="369332"/>
          </a:xfrm>
          <a:prstGeom prst="rect">
            <a:avLst/>
          </a:prstGeom>
          <a:solidFill>
            <a:schemeClr val="bg1">
              <a:lumMod val="95000"/>
            </a:schemeClr>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FileD</a:t>
            </a:r>
            <a:r>
              <a:rPr lang="en-US" dirty="0" smtClean="0">
                <a:solidFill>
                  <a:schemeClr val="bg2">
                    <a:lumMod val="90000"/>
                  </a:schemeClr>
                </a:solidFill>
              </a:rPr>
              <a:t> </a:t>
            </a:r>
            <a:r>
              <a:rPr lang="en-US" dirty="0">
                <a:solidFill>
                  <a:schemeClr val="bg2">
                    <a:lumMod val="90000"/>
                  </a:schemeClr>
                </a:solidFill>
              </a:rPr>
              <a:t>?</a:t>
            </a:r>
          </a:p>
        </p:txBody>
      </p:sp>
      <p:cxnSp>
        <p:nvCxnSpPr>
          <p:cNvPr id="220" name="Connettore 7 219"/>
          <p:cNvCxnSpPr>
            <a:stCxn id="8" idx="0"/>
            <a:endCxn id="29" idx="0"/>
          </p:cNvCxnSpPr>
          <p:nvPr/>
        </p:nvCxnSpPr>
        <p:spPr>
          <a:xfrm rot="5400000" flipH="1" flipV="1">
            <a:off x="7893977" y="1018269"/>
            <a:ext cx="647661" cy="4149694"/>
          </a:xfrm>
          <a:prstGeom prst="curvedConnector3">
            <a:avLst>
              <a:gd name="adj1" fmla="val 144271"/>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4982630" y="3416946"/>
            <a:ext cx="2320660" cy="514350"/>
          </a:xfrm>
          <a:prstGeom prst="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90000"/>
                  </a:schemeClr>
                </a:solidFill>
              </a:rPr>
              <a:t>DYNAFED FEDERATOR </a:t>
            </a:r>
            <a:endParaRPr lang="en-US" dirty="0">
              <a:solidFill>
                <a:schemeClr val="bg2">
                  <a:lumMod val="90000"/>
                </a:schemeClr>
              </a:solidFill>
            </a:endParaRPr>
          </a:p>
        </p:txBody>
      </p:sp>
      <p:grpSp>
        <p:nvGrpSpPr>
          <p:cNvPr id="223" name="Gruppo 222"/>
          <p:cNvGrpSpPr/>
          <p:nvPr/>
        </p:nvGrpSpPr>
        <p:grpSpPr>
          <a:xfrm>
            <a:off x="8878702" y="5989845"/>
            <a:ext cx="499000" cy="824300"/>
            <a:chOff x="4982630" y="5525686"/>
            <a:chExt cx="702733" cy="1050783"/>
          </a:xfrm>
          <a:solidFill>
            <a:schemeClr val="bg1">
              <a:lumMod val="95000"/>
            </a:schemeClr>
          </a:solidFill>
        </p:grpSpPr>
        <p:sp>
          <p:nvSpPr>
            <p:cNvPr id="224" name="Triangolo isoscele 223"/>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5" name="Ovale 224"/>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26" name="Gruppo 225"/>
          <p:cNvGrpSpPr/>
          <p:nvPr/>
        </p:nvGrpSpPr>
        <p:grpSpPr>
          <a:xfrm>
            <a:off x="8520844" y="5868310"/>
            <a:ext cx="499000" cy="824300"/>
            <a:chOff x="4982630" y="5525686"/>
            <a:chExt cx="702733" cy="1050783"/>
          </a:xfrm>
          <a:solidFill>
            <a:schemeClr val="bg1">
              <a:lumMod val="95000"/>
            </a:schemeClr>
          </a:solidFill>
        </p:grpSpPr>
        <p:sp>
          <p:nvSpPr>
            <p:cNvPr id="227" name="Triangolo isoscele 226"/>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28" name="Ovale 227"/>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grpSp>
        <p:nvGrpSpPr>
          <p:cNvPr id="230" name="Gruppo 229"/>
          <p:cNvGrpSpPr/>
          <p:nvPr/>
        </p:nvGrpSpPr>
        <p:grpSpPr>
          <a:xfrm>
            <a:off x="24853" y="1179293"/>
            <a:ext cx="499000" cy="824300"/>
            <a:chOff x="4982630" y="5525686"/>
            <a:chExt cx="702733" cy="1050783"/>
          </a:xfrm>
          <a:solidFill>
            <a:schemeClr val="bg2"/>
          </a:solidFill>
        </p:grpSpPr>
        <p:sp>
          <p:nvSpPr>
            <p:cNvPr id="231" name="Triangolo isoscele 230"/>
            <p:cNvSpPr/>
            <p:nvPr/>
          </p:nvSpPr>
          <p:spPr>
            <a:xfrm>
              <a:off x="4982630" y="5740480"/>
              <a:ext cx="702733" cy="835989"/>
            </a:xfrm>
            <a:prstGeom prst="triangl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232" name="Ovale 231"/>
            <p:cNvSpPr/>
            <p:nvPr/>
          </p:nvSpPr>
          <p:spPr>
            <a:xfrm>
              <a:off x="5088464" y="5525686"/>
              <a:ext cx="491067" cy="452967"/>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grpSp>
      <p:cxnSp>
        <p:nvCxnSpPr>
          <p:cNvPr id="233" name="Connettore 2 232"/>
          <p:cNvCxnSpPr>
            <a:stCxn id="231" idx="5"/>
            <a:endCxn id="8" idx="0"/>
          </p:cNvCxnSpPr>
          <p:nvPr/>
        </p:nvCxnSpPr>
        <p:spPr>
          <a:xfrm>
            <a:off x="399103" y="1675692"/>
            <a:ext cx="5743857" cy="1741254"/>
          </a:xfrm>
          <a:prstGeom prst="straightConnector1">
            <a:avLst/>
          </a:prstGeom>
          <a:ln w="57150">
            <a:solidFill>
              <a:schemeClr val="bg2">
                <a:lumMod val="90000"/>
              </a:schemeClr>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236" name="CasellaDiTesto 235"/>
          <p:cNvSpPr txBox="1"/>
          <p:nvPr/>
        </p:nvSpPr>
        <p:spPr>
          <a:xfrm rot="917110">
            <a:off x="1134380" y="1659803"/>
            <a:ext cx="936221" cy="369332"/>
          </a:xfrm>
          <a:prstGeom prst="rect">
            <a:avLst/>
          </a:prstGeom>
          <a:solidFill>
            <a:schemeClr val="bg2"/>
          </a:solidFill>
          <a:ln>
            <a:solidFill>
              <a:schemeClr val="bg2">
                <a:lumMod val="90000"/>
              </a:schemeClr>
            </a:solidFill>
          </a:ln>
        </p:spPr>
        <p:txBody>
          <a:bodyPr wrap="square" rtlCol="0">
            <a:spAutoFit/>
          </a:bodyPr>
          <a:lstStyle>
            <a:defPPr>
              <a:defRPr lang="it-IT"/>
            </a:defPPr>
            <a:lvl1pPr algn="ctr"/>
          </a:lstStyle>
          <a:p>
            <a:r>
              <a:rPr lang="en-US" dirty="0" err="1" smtClean="0">
                <a:solidFill>
                  <a:schemeClr val="bg2">
                    <a:lumMod val="90000"/>
                  </a:schemeClr>
                </a:solidFill>
              </a:rPr>
              <a:t>FileA</a:t>
            </a:r>
            <a:r>
              <a:rPr lang="en-US" dirty="0" smtClean="0">
                <a:solidFill>
                  <a:schemeClr val="bg2">
                    <a:lumMod val="90000"/>
                  </a:schemeClr>
                </a:solidFill>
              </a:rPr>
              <a:t> </a:t>
            </a:r>
            <a:r>
              <a:rPr lang="en-US" dirty="0">
                <a:solidFill>
                  <a:schemeClr val="bg2">
                    <a:lumMod val="90000"/>
                  </a:schemeClr>
                </a:solidFill>
              </a:rPr>
              <a:t>?</a:t>
            </a:r>
          </a:p>
        </p:txBody>
      </p:sp>
      <p:sp>
        <p:nvSpPr>
          <p:cNvPr id="237" name="CasellaDiTesto 236"/>
          <p:cNvSpPr txBox="1"/>
          <p:nvPr/>
        </p:nvSpPr>
        <p:spPr>
          <a:xfrm>
            <a:off x="6000933" y="5890319"/>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sp>
        <p:nvSpPr>
          <p:cNvPr id="239" name="CasellaDiTesto 238"/>
          <p:cNvSpPr txBox="1"/>
          <p:nvPr/>
        </p:nvSpPr>
        <p:spPr>
          <a:xfrm>
            <a:off x="2408225" y="135006"/>
            <a:ext cx="849468" cy="369332"/>
          </a:xfrm>
          <a:prstGeom prst="rect">
            <a:avLst/>
          </a:prstGeom>
          <a:solidFill>
            <a:schemeClr val="bg2"/>
          </a:solidFill>
          <a:ln>
            <a:solidFill>
              <a:schemeClr val="bg2">
                <a:lumMod val="90000"/>
              </a:schemeClr>
            </a:solidFill>
          </a:ln>
        </p:spPr>
        <p:txBody>
          <a:bodyPr wrap="square" rtlCol="0">
            <a:spAutoFit/>
          </a:bodyPr>
          <a:lstStyle/>
          <a:p>
            <a:pPr algn="ctr"/>
            <a:r>
              <a:rPr lang="en-US" dirty="0" err="1" smtClean="0">
                <a:solidFill>
                  <a:schemeClr val="bg2">
                    <a:lumMod val="90000"/>
                  </a:schemeClr>
                </a:solidFill>
              </a:rPr>
              <a:t>FileA</a:t>
            </a:r>
            <a:endParaRPr lang="en-US" dirty="0">
              <a:solidFill>
                <a:schemeClr val="bg2">
                  <a:lumMod val="90000"/>
                </a:schemeClr>
              </a:solidFill>
            </a:endParaRPr>
          </a:p>
        </p:txBody>
      </p:sp>
      <p:cxnSp>
        <p:nvCxnSpPr>
          <p:cNvPr id="240" name="Connettore 7 239"/>
          <p:cNvCxnSpPr>
            <a:stCxn id="8" idx="0"/>
            <a:endCxn id="239" idx="3"/>
          </p:cNvCxnSpPr>
          <p:nvPr/>
        </p:nvCxnSpPr>
        <p:spPr>
          <a:xfrm rot="16200000" flipV="1">
            <a:off x="3151690" y="425675"/>
            <a:ext cx="3097274" cy="2885267"/>
          </a:xfrm>
          <a:prstGeom prst="curvedConnector2">
            <a:avLst/>
          </a:prstGeom>
          <a:ln w="57150">
            <a:solidFill>
              <a:schemeClr val="bg2">
                <a:lumMod val="9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3" name="Freccia a destra 242"/>
          <p:cNvSpPr/>
          <p:nvPr/>
        </p:nvSpPr>
        <p:spPr>
          <a:xfrm rot="8644145" flipV="1">
            <a:off x="257900" y="411753"/>
            <a:ext cx="1999769" cy="619899"/>
          </a:xfrm>
          <a:prstGeom prst="rightArrow">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2">
                    <a:lumMod val="90000"/>
                  </a:schemeClr>
                </a:solidFill>
              </a:rPr>
              <a:t>FileA</a:t>
            </a:r>
            <a:r>
              <a:rPr lang="en-US" dirty="0" smtClean="0">
                <a:solidFill>
                  <a:schemeClr val="bg2">
                    <a:lumMod val="90000"/>
                  </a:schemeClr>
                </a:solidFill>
              </a:rPr>
              <a:t> DOWLOAD</a:t>
            </a:r>
            <a:endParaRPr lang="en-US" dirty="0">
              <a:solidFill>
                <a:schemeClr val="bg2">
                  <a:lumMod val="90000"/>
                </a:schemeClr>
              </a:solidFill>
            </a:endParaRPr>
          </a:p>
        </p:txBody>
      </p:sp>
      <p:sp>
        <p:nvSpPr>
          <p:cNvPr id="132" name="Rettangolo 131"/>
          <p:cNvSpPr/>
          <p:nvPr/>
        </p:nvSpPr>
        <p:spPr>
          <a:xfrm>
            <a:off x="4975451" y="3424366"/>
            <a:ext cx="232066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DYNAFED FEDERATOR </a:t>
            </a:r>
            <a:endParaRPr lang="en-US" dirty="0"/>
          </a:p>
        </p:txBody>
      </p:sp>
      <p:cxnSp>
        <p:nvCxnSpPr>
          <p:cNvPr id="179" name="Connettore 2 178"/>
          <p:cNvCxnSpPr/>
          <p:nvPr/>
        </p:nvCxnSpPr>
        <p:spPr>
          <a:xfrm flipH="1" flipV="1">
            <a:off x="6138027" y="3409980"/>
            <a:ext cx="4939847" cy="14108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5672091" y="300396"/>
            <a:ext cx="696133" cy="523220"/>
          </a:xfrm>
          <a:prstGeom prst="rect">
            <a:avLst/>
          </a:prstGeom>
          <a:noFill/>
        </p:spPr>
        <p:txBody>
          <a:bodyPr wrap="square" rtlCol="0">
            <a:spAutoFit/>
          </a:bodyPr>
          <a:lstStyle/>
          <a:p>
            <a:r>
              <a:rPr lang="en-US" sz="2800" b="1" dirty="0" smtClean="0">
                <a:solidFill>
                  <a:schemeClr val="bg2">
                    <a:lumMod val="90000"/>
                  </a:schemeClr>
                </a:solidFill>
              </a:rPr>
              <a:t>$</a:t>
            </a:r>
            <a:endParaRPr lang="en-US" sz="2800" b="1" dirty="0">
              <a:solidFill>
                <a:schemeClr val="bg2">
                  <a:lumMod val="90000"/>
                </a:schemeClr>
              </a:solidFill>
            </a:endParaRPr>
          </a:p>
        </p:txBody>
      </p:sp>
      <p:sp>
        <p:nvSpPr>
          <p:cNvPr id="200" name="CasellaDiTesto 199"/>
          <p:cNvSpPr txBox="1"/>
          <p:nvPr/>
        </p:nvSpPr>
        <p:spPr>
          <a:xfrm>
            <a:off x="3297253" y="591733"/>
            <a:ext cx="5445807" cy="461665"/>
          </a:xfrm>
          <a:prstGeom prst="rect">
            <a:avLst/>
          </a:prstGeom>
          <a:solidFill>
            <a:schemeClr val="bg1"/>
          </a:solidFill>
          <a:ln>
            <a:solidFill>
              <a:schemeClr val="tx1"/>
            </a:solidFill>
          </a:ln>
        </p:spPr>
        <p:txBody>
          <a:bodyPr wrap="square" rtlCol="0">
            <a:spAutoFit/>
          </a:bodyPr>
          <a:lstStyle/>
          <a:p>
            <a:pPr algn="ctr"/>
            <a:r>
              <a:rPr lang="en-US" sz="2400" b="1" dirty="0" smtClean="0"/>
              <a:t>CACHING POPULAR FILES</a:t>
            </a:r>
            <a:endParaRPr lang="en-US" sz="2400" b="1" dirty="0"/>
          </a:p>
        </p:txBody>
      </p:sp>
      <p:sp>
        <p:nvSpPr>
          <p:cNvPr id="202" name="CasellaDiTesto 201"/>
          <p:cNvSpPr txBox="1"/>
          <p:nvPr/>
        </p:nvSpPr>
        <p:spPr>
          <a:xfrm rot="19012216">
            <a:off x="7340054" y="1556649"/>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a:t>FileC</a:t>
            </a:r>
            <a:r>
              <a:rPr lang="en-US" dirty="0"/>
              <a:t> ?</a:t>
            </a:r>
          </a:p>
        </p:txBody>
      </p:sp>
      <p:cxnSp>
        <p:nvCxnSpPr>
          <p:cNvPr id="147" name="Connettore 2 146"/>
          <p:cNvCxnSpPr/>
          <p:nvPr/>
        </p:nvCxnSpPr>
        <p:spPr>
          <a:xfrm>
            <a:off x="2541405" y="3018538"/>
            <a:ext cx="7763235" cy="1559076"/>
          </a:xfrm>
          <a:prstGeom prst="straightConnector1">
            <a:avLst/>
          </a:prstGeom>
          <a:ln w="57150">
            <a:solidFill>
              <a:srgbClr val="00B050"/>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8" name="Gruppo 147"/>
          <p:cNvGrpSpPr/>
          <p:nvPr/>
        </p:nvGrpSpPr>
        <p:grpSpPr>
          <a:xfrm>
            <a:off x="9043799" y="5877381"/>
            <a:ext cx="499000" cy="824300"/>
            <a:chOff x="4982630" y="5525686"/>
            <a:chExt cx="702733" cy="1050783"/>
          </a:xfrm>
        </p:grpSpPr>
        <p:sp>
          <p:nvSpPr>
            <p:cNvPr id="149" name="Triangolo isoscele 14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5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uppo 157"/>
          <p:cNvGrpSpPr/>
          <p:nvPr/>
        </p:nvGrpSpPr>
        <p:grpSpPr>
          <a:xfrm>
            <a:off x="754146" y="2563126"/>
            <a:ext cx="1622954" cy="846877"/>
            <a:chOff x="1255976" y="981922"/>
            <a:chExt cx="1622954" cy="846877"/>
          </a:xfrm>
        </p:grpSpPr>
        <p:grpSp>
          <p:nvGrpSpPr>
            <p:cNvPr id="159" name="Gruppo 158"/>
            <p:cNvGrpSpPr/>
            <p:nvPr/>
          </p:nvGrpSpPr>
          <p:grpSpPr>
            <a:xfrm>
              <a:off x="1255976" y="981922"/>
              <a:ext cx="500063" cy="628650"/>
              <a:chOff x="1671637" y="1185861"/>
              <a:chExt cx="885826" cy="1042989"/>
            </a:xfrm>
          </p:grpSpPr>
          <p:sp>
            <p:nvSpPr>
              <p:cNvPr id="166" name="Cilindro 165"/>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ilindro 170"/>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ilindro 17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uppo 160"/>
            <p:cNvGrpSpPr/>
            <p:nvPr/>
          </p:nvGrpSpPr>
          <p:grpSpPr>
            <a:xfrm>
              <a:off x="1817420" y="981922"/>
              <a:ext cx="500063" cy="628650"/>
              <a:chOff x="1671637" y="1185861"/>
              <a:chExt cx="885826" cy="1042989"/>
            </a:xfrm>
          </p:grpSpPr>
          <p:sp>
            <p:nvSpPr>
              <p:cNvPr id="163" name="Cilindro 162"/>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ilindro 163"/>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ilindro 164"/>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ubo 161"/>
            <p:cNvSpPr/>
            <p:nvPr/>
          </p:nvSpPr>
          <p:spPr>
            <a:xfrm>
              <a:off x="1506008" y="1296247"/>
              <a:ext cx="1372922" cy="532552"/>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DPM</a:t>
              </a:r>
              <a:endParaRPr lang="en-US" dirty="0"/>
            </a:p>
          </p:txBody>
        </p:sp>
      </p:grpSp>
      <p:cxnSp>
        <p:nvCxnSpPr>
          <p:cNvPr id="173" name="Connettore 2 172"/>
          <p:cNvCxnSpPr>
            <a:stCxn id="177" idx="3"/>
          </p:cNvCxnSpPr>
          <p:nvPr/>
        </p:nvCxnSpPr>
        <p:spPr>
          <a:xfrm flipH="1" flipV="1">
            <a:off x="6154946" y="3410003"/>
            <a:ext cx="4797268" cy="206894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74" name="Gruppo 173"/>
          <p:cNvGrpSpPr/>
          <p:nvPr/>
        </p:nvGrpSpPr>
        <p:grpSpPr>
          <a:xfrm>
            <a:off x="10162062" y="4550262"/>
            <a:ext cx="1713442" cy="928688"/>
            <a:chOff x="7204335" y="3300151"/>
            <a:chExt cx="1713442" cy="928688"/>
          </a:xfrm>
        </p:grpSpPr>
        <p:grpSp>
          <p:nvGrpSpPr>
            <p:cNvPr id="176" name="Gruppo 175"/>
            <p:cNvGrpSpPr/>
            <p:nvPr/>
          </p:nvGrpSpPr>
          <p:grpSpPr>
            <a:xfrm>
              <a:off x="7499612" y="3300151"/>
              <a:ext cx="500063" cy="628650"/>
              <a:chOff x="1671637" y="1185861"/>
              <a:chExt cx="885826" cy="1042989"/>
            </a:xfrm>
          </p:grpSpPr>
          <p:sp>
            <p:nvSpPr>
              <p:cNvPr id="178" name="Cilindro 177"/>
              <p:cNvSpPr/>
              <p:nvPr/>
            </p:nvSpPr>
            <p:spPr>
              <a:xfrm>
                <a:off x="1671638" y="1843087"/>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ilindro 179"/>
              <p:cNvSpPr/>
              <p:nvPr/>
            </p:nvSpPr>
            <p:spPr>
              <a:xfrm>
                <a:off x="1671637" y="1514474"/>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ilindro 181"/>
              <p:cNvSpPr/>
              <p:nvPr/>
            </p:nvSpPr>
            <p:spPr>
              <a:xfrm>
                <a:off x="1671637" y="1185861"/>
                <a:ext cx="885825" cy="38576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ubo 176"/>
            <p:cNvSpPr/>
            <p:nvPr/>
          </p:nvSpPr>
          <p:spPr>
            <a:xfrm>
              <a:off x="7204335" y="3696287"/>
              <a:ext cx="1713442" cy="53255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CACHE</a:t>
              </a:r>
              <a:endParaRPr lang="en-US" dirty="0"/>
            </a:p>
          </p:txBody>
        </p:sp>
      </p:grpSp>
      <p:cxnSp>
        <p:nvCxnSpPr>
          <p:cNvPr id="184" name="Connettore 2 183"/>
          <p:cNvCxnSpPr>
            <a:stCxn id="149" idx="1"/>
          </p:cNvCxnSpPr>
          <p:nvPr/>
        </p:nvCxnSpPr>
        <p:spPr>
          <a:xfrm flipH="1" flipV="1">
            <a:off x="6154946" y="3924353"/>
            <a:ext cx="3013603" cy="244942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185" name="Connettore 7 184"/>
          <p:cNvCxnSpPr>
            <a:endCxn id="177" idx="0"/>
          </p:cNvCxnSpPr>
          <p:nvPr/>
        </p:nvCxnSpPr>
        <p:spPr>
          <a:xfrm rot="16200000" flipH="1">
            <a:off x="8109127" y="1970172"/>
            <a:ext cx="1022045" cy="4930406"/>
          </a:xfrm>
          <a:prstGeom prst="curvedConnector3">
            <a:avLst>
              <a:gd name="adj1" fmla="val -26886"/>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6" name="Freccia a destra 185"/>
          <p:cNvSpPr/>
          <p:nvPr/>
        </p:nvSpPr>
        <p:spPr>
          <a:xfrm rot="9095762" flipV="1">
            <a:off x="9429177" y="5673548"/>
            <a:ext cx="2070967" cy="753500"/>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a:t>
            </a:r>
            <a:r>
              <a:rPr lang="en-US" dirty="0">
                <a:solidFill>
                  <a:schemeClr val="tx1"/>
                </a:solidFill>
              </a:rPr>
              <a:t>DOWLOAD</a:t>
            </a:r>
          </a:p>
        </p:txBody>
      </p:sp>
      <p:sp>
        <p:nvSpPr>
          <p:cNvPr id="188" name="CasellaDiTesto 187"/>
          <p:cNvSpPr txBox="1"/>
          <p:nvPr/>
        </p:nvSpPr>
        <p:spPr>
          <a:xfrm rot="745217">
            <a:off x="8483386" y="39581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89" name="CasellaDiTesto 188"/>
          <p:cNvSpPr txBox="1"/>
          <p:nvPr/>
        </p:nvSpPr>
        <p:spPr>
          <a:xfrm>
            <a:off x="1842020" y="2451579"/>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190" name="CasellaDiTesto 189"/>
          <p:cNvSpPr txBox="1"/>
          <p:nvPr/>
        </p:nvSpPr>
        <p:spPr>
          <a:xfrm rot="2427799">
            <a:off x="7552318" y="5210493"/>
            <a:ext cx="936221" cy="369332"/>
          </a:xfrm>
          <a:prstGeom prst="rect">
            <a:avLst/>
          </a:prstGeom>
          <a:solidFill>
            <a:schemeClr val="accent4">
              <a:lumMod val="60000"/>
              <a:lumOff val="40000"/>
            </a:schemeClr>
          </a:solidFill>
          <a:ln>
            <a:solidFill>
              <a:schemeClr val="tx1"/>
            </a:solidFill>
          </a:ln>
        </p:spPr>
        <p:txBody>
          <a:bodyPr wrap="square" rtlCol="0">
            <a:spAutoFit/>
          </a:bodyPr>
          <a:lstStyle>
            <a:defPPr>
              <a:defRPr lang="it-IT"/>
            </a:defPPr>
            <a:lvl1pPr algn="ctr"/>
          </a:lstStyle>
          <a:p>
            <a:r>
              <a:rPr lang="en-US" dirty="0" err="1" smtClean="0"/>
              <a:t>FileC</a:t>
            </a:r>
            <a:r>
              <a:rPr lang="en-US" dirty="0" smtClean="0"/>
              <a:t> </a:t>
            </a:r>
            <a:r>
              <a:rPr lang="en-US" dirty="0"/>
              <a:t>?</a:t>
            </a:r>
          </a:p>
        </p:txBody>
      </p:sp>
      <p:grpSp>
        <p:nvGrpSpPr>
          <p:cNvPr id="191" name="Gruppo 190"/>
          <p:cNvGrpSpPr/>
          <p:nvPr/>
        </p:nvGrpSpPr>
        <p:grpSpPr>
          <a:xfrm>
            <a:off x="8890688" y="5982902"/>
            <a:ext cx="499000" cy="824300"/>
            <a:chOff x="4982630" y="5525686"/>
            <a:chExt cx="702733" cy="1050783"/>
          </a:xfrm>
        </p:grpSpPr>
        <p:sp>
          <p:nvSpPr>
            <p:cNvPr id="199" name="Triangolo isoscele 198"/>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e 202"/>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uppo 204"/>
          <p:cNvGrpSpPr/>
          <p:nvPr/>
        </p:nvGrpSpPr>
        <p:grpSpPr>
          <a:xfrm>
            <a:off x="8532830" y="5861367"/>
            <a:ext cx="499000" cy="824300"/>
            <a:chOff x="4982630" y="5525686"/>
            <a:chExt cx="702733" cy="1050783"/>
          </a:xfrm>
        </p:grpSpPr>
        <p:sp>
          <p:nvSpPr>
            <p:cNvPr id="206" name="Triangolo isoscele 205"/>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e 206"/>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uppo 233"/>
          <p:cNvGrpSpPr/>
          <p:nvPr/>
        </p:nvGrpSpPr>
        <p:grpSpPr>
          <a:xfrm>
            <a:off x="11301391" y="1535845"/>
            <a:ext cx="499000" cy="824300"/>
            <a:chOff x="4982630" y="5525686"/>
            <a:chExt cx="702733" cy="1050783"/>
          </a:xfrm>
        </p:grpSpPr>
        <p:sp>
          <p:nvSpPr>
            <p:cNvPr id="235" name="Triangolo isoscele 23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e 237"/>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Gruppo 240"/>
          <p:cNvGrpSpPr/>
          <p:nvPr/>
        </p:nvGrpSpPr>
        <p:grpSpPr>
          <a:xfrm>
            <a:off x="10943533" y="1414310"/>
            <a:ext cx="499000" cy="824300"/>
            <a:chOff x="4982630" y="5525686"/>
            <a:chExt cx="702733" cy="1050783"/>
          </a:xfrm>
        </p:grpSpPr>
        <p:sp>
          <p:nvSpPr>
            <p:cNvPr id="242" name="Triangolo isoscele 241"/>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e 243"/>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5" name="Freccia a destra 244"/>
          <p:cNvSpPr/>
          <p:nvPr/>
        </p:nvSpPr>
        <p:spPr>
          <a:xfrm rot="5400000" flipH="1" flipV="1">
            <a:off x="10374697" y="3362195"/>
            <a:ext cx="232405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solidFill>
                  <a:schemeClr val="tx1"/>
                </a:solidFill>
              </a:rPr>
              <a:t>FileC</a:t>
            </a:r>
            <a:r>
              <a:rPr lang="en-US" dirty="0" smtClean="0">
                <a:solidFill>
                  <a:schemeClr val="tx1"/>
                </a:solidFill>
              </a:rPr>
              <a:t> DOWLOAD</a:t>
            </a:r>
            <a:endParaRPr lang="en-US" dirty="0">
              <a:solidFill>
                <a:schemeClr val="tx1"/>
              </a:solidFill>
            </a:endParaRPr>
          </a:p>
        </p:txBody>
      </p:sp>
      <p:cxnSp>
        <p:nvCxnSpPr>
          <p:cNvPr id="246" name="Connettore 2 245"/>
          <p:cNvCxnSpPr>
            <a:stCxn id="242" idx="1"/>
            <a:endCxn id="8" idx="2"/>
          </p:cNvCxnSpPr>
          <p:nvPr/>
        </p:nvCxnSpPr>
        <p:spPr>
          <a:xfrm flipH="1">
            <a:off x="6142960" y="1910709"/>
            <a:ext cx="4925323" cy="2020587"/>
          </a:xfrm>
          <a:prstGeom prst="straightConnector1">
            <a:avLst/>
          </a:prstGeom>
          <a:ln w="57150">
            <a:solidFill>
              <a:srgbClr val="FF0000"/>
            </a:solidFill>
            <a:prstDash val="dash"/>
            <a:tailEnd type="triangle"/>
          </a:ln>
        </p:spPr>
        <p:style>
          <a:lnRef idx="2">
            <a:schemeClr val="accent2"/>
          </a:lnRef>
          <a:fillRef idx="0">
            <a:schemeClr val="accent2"/>
          </a:fillRef>
          <a:effectRef idx="1">
            <a:schemeClr val="accent2"/>
          </a:effectRef>
          <a:fontRef idx="minor">
            <a:schemeClr val="tx1"/>
          </a:fontRef>
        </p:style>
      </p:cxnSp>
      <p:grpSp>
        <p:nvGrpSpPr>
          <p:cNvPr id="212" name="Gruppo 211"/>
          <p:cNvGrpSpPr/>
          <p:nvPr/>
        </p:nvGrpSpPr>
        <p:grpSpPr>
          <a:xfrm>
            <a:off x="94002" y="4535720"/>
            <a:ext cx="499000" cy="824300"/>
            <a:chOff x="4982630" y="5525686"/>
            <a:chExt cx="702733" cy="1050783"/>
          </a:xfrm>
        </p:grpSpPr>
        <p:sp>
          <p:nvSpPr>
            <p:cNvPr id="215" name="Triangolo isoscele 214"/>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e 217"/>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CasellaDiTesto 220"/>
          <p:cNvSpPr txBox="1"/>
          <p:nvPr/>
        </p:nvSpPr>
        <p:spPr>
          <a:xfrm>
            <a:off x="1830034" y="2458522"/>
            <a:ext cx="849468"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err="1" smtClean="0"/>
              <a:t>FileC</a:t>
            </a:r>
            <a:endParaRPr lang="en-US" dirty="0"/>
          </a:p>
        </p:txBody>
      </p:sp>
      <p:sp>
        <p:nvSpPr>
          <p:cNvPr id="222" name="Freccia a destra 221"/>
          <p:cNvSpPr/>
          <p:nvPr/>
        </p:nvSpPr>
        <p:spPr>
          <a:xfrm rot="8644145" flipV="1">
            <a:off x="271061" y="3702880"/>
            <a:ext cx="1999769" cy="733663"/>
          </a:xfrm>
          <a:prstGeom prst="rightArrow">
            <a:avLst/>
          </a:prstGeom>
          <a:solidFill>
            <a:schemeClr val="accent4">
              <a:lumMod val="60000"/>
              <a:lumOff val="40000"/>
            </a:schemeClr>
          </a:solidFill>
          <a:ln>
            <a:solidFill>
              <a:schemeClr val="tx1"/>
            </a:solidFill>
          </a:ln>
        </p:spPr>
        <p:txBody>
          <a:bodyPr wrap="square" rtlCol="0">
            <a:spAutoFit/>
          </a:bodyPr>
          <a:lstStyle/>
          <a:p>
            <a:pPr algn="ctr"/>
            <a:r>
              <a:rPr lang="en-US" dirty="0" err="1">
                <a:solidFill>
                  <a:schemeClr val="tx1"/>
                </a:solidFill>
              </a:rPr>
              <a:t>FileC</a:t>
            </a:r>
            <a:r>
              <a:rPr lang="en-US" dirty="0">
                <a:solidFill>
                  <a:schemeClr val="tx1"/>
                </a:solidFill>
              </a:rPr>
              <a:t> DOWLOAD</a:t>
            </a:r>
          </a:p>
        </p:txBody>
      </p:sp>
      <p:grpSp>
        <p:nvGrpSpPr>
          <p:cNvPr id="229" name="Gruppo 228"/>
          <p:cNvGrpSpPr/>
          <p:nvPr/>
        </p:nvGrpSpPr>
        <p:grpSpPr>
          <a:xfrm>
            <a:off x="8826037" y="104391"/>
            <a:ext cx="499000" cy="824300"/>
            <a:chOff x="4982630" y="5525686"/>
            <a:chExt cx="702733" cy="1050783"/>
          </a:xfrm>
        </p:grpSpPr>
        <p:sp>
          <p:nvSpPr>
            <p:cNvPr id="247" name="Triangolo isoscele 246"/>
            <p:cNvSpPr/>
            <p:nvPr/>
          </p:nvSpPr>
          <p:spPr>
            <a:xfrm>
              <a:off x="4982630" y="574048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e 247"/>
            <p:cNvSpPr/>
            <p:nvPr/>
          </p:nvSpPr>
          <p:spPr>
            <a:xfrm>
              <a:off x="5088464" y="552568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729967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smtClean="0">
                <a:solidFill>
                  <a:schemeClr val="tx2"/>
                </a:solidFill>
                <a:latin typeface="Arial" pitchFamily="34" charset="0"/>
                <a:cs typeface="Arial" pitchFamily="34" charset="0"/>
              </a:rPr>
              <a:t>DYNAFED </a:t>
            </a:r>
            <a:endParaRPr lang="en-US" sz="3600" b="1" dirty="0">
              <a:solidFill>
                <a:schemeClr val="tx2"/>
              </a:solidFill>
              <a:latin typeface="Arial" pitchFamily="34" charset="0"/>
              <a:cs typeface="Arial" pitchFamily="34" charset="0"/>
            </a:endParaRPr>
          </a:p>
        </p:txBody>
      </p:sp>
      <p:pic>
        <p:nvPicPr>
          <p:cNvPr id="1026" name="Picture 2" descr="Risultati immagini per dynaf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291" y="1959429"/>
            <a:ext cx="7067840" cy="439692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7441131" y="1185679"/>
            <a:ext cx="4528456" cy="4708981"/>
          </a:xfrm>
          <a:prstGeom prst="rect">
            <a:avLst/>
          </a:prstGeom>
        </p:spPr>
        <p:txBody>
          <a:bodyPr wrap="square">
            <a:spAutoFit/>
          </a:bodyPr>
          <a:lstStyle/>
          <a:p>
            <a:r>
              <a:rPr lang="en-US" sz="2000" dirty="0" smtClean="0"/>
              <a:t>Dynamic </a:t>
            </a:r>
            <a:r>
              <a:rPr lang="en-US" sz="2000" dirty="0"/>
              <a:t>Federations </a:t>
            </a:r>
            <a:r>
              <a:rPr lang="en-US" sz="2000" dirty="0" smtClean="0"/>
              <a:t>system.</a:t>
            </a:r>
          </a:p>
          <a:p>
            <a:r>
              <a:rPr lang="en-US" sz="2000" dirty="0" smtClean="0"/>
              <a:t>It can aggregate namespaces of different type of storages</a:t>
            </a:r>
          </a:p>
          <a:p>
            <a:pPr marL="285750" indent="-285750">
              <a:buFont typeface="Arial" panose="020B0604020202020204" pitchFamily="34" charset="0"/>
              <a:buChar char="•"/>
            </a:pPr>
            <a:r>
              <a:rPr lang="en-US" sz="2000" dirty="0" smtClean="0"/>
              <a:t>HTTP/</a:t>
            </a:r>
            <a:r>
              <a:rPr lang="en-US" sz="2000" dirty="0" err="1" smtClean="0"/>
              <a:t>Webdav</a:t>
            </a:r>
            <a:r>
              <a:rPr lang="en-US" sz="2000" dirty="0" smtClean="0"/>
              <a:t> Storage</a:t>
            </a:r>
          </a:p>
          <a:p>
            <a:pPr marL="285750" indent="-285750">
              <a:buFont typeface="Arial" panose="020B0604020202020204" pitchFamily="34" charset="0"/>
              <a:buChar char="•"/>
            </a:pPr>
            <a:r>
              <a:rPr lang="en-US" sz="2000" dirty="0" smtClean="0"/>
              <a:t>S3 storage </a:t>
            </a:r>
          </a:p>
          <a:p>
            <a:pPr marL="285750" indent="-285750">
              <a:buFont typeface="Arial" panose="020B0604020202020204" pitchFamily="34" charset="0"/>
              <a:buChar char="•"/>
            </a:pPr>
            <a:r>
              <a:rPr lang="en-US" sz="2000" dirty="0" smtClean="0"/>
              <a:t>NFS</a:t>
            </a:r>
          </a:p>
          <a:p>
            <a:pPr marL="285750" indent="-285750">
              <a:buFont typeface="Arial" panose="020B0604020202020204" pitchFamily="34" charset="0"/>
              <a:buChar char="•"/>
            </a:pPr>
            <a:r>
              <a:rPr lang="en-US" sz="2000" dirty="0" smtClean="0"/>
              <a:t>LFC </a:t>
            </a:r>
          </a:p>
          <a:p>
            <a:pPr marL="285750" indent="-285750">
              <a:buFont typeface="Arial" panose="020B0604020202020204" pitchFamily="34" charset="0"/>
              <a:buChar char="•"/>
            </a:pPr>
            <a:r>
              <a:rPr lang="en-US" sz="2000" dirty="0" smtClean="0"/>
              <a:t>Others</a:t>
            </a:r>
          </a:p>
          <a:p>
            <a:r>
              <a:rPr lang="en-US" sz="2000" dirty="0" smtClean="0"/>
              <a:t>Storage aggregation is made on the fly </a:t>
            </a:r>
            <a:endParaRPr lang="en-US" sz="2000" dirty="0"/>
          </a:p>
          <a:p>
            <a:r>
              <a:rPr lang="en-US" sz="2000" dirty="0"/>
              <a:t>F</a:t>
            </a:r>
            <a:r>
              <a:rPr lang="en-US" sz="2000" dirty="0" smtClean="0"/>
              <a:t>ile metadata are cached on the Dynafed machine.</a:t>
            </a:r>
          </a:p>
          <a:p>
            <a:r>
              <a:rPr lang="en-US" sz="2000" dirty="0" smtClean="0"/>
              <a:t>For the client point of view, Dynafed works as a redirector: </a:t>
            </a:r>
          </a:p>
          <a:p>
            <a:r>
              <a:rPr lang="en-US" sz="2000" dirty="0" smtClean="0"/>
              <a:t>When a client ask for a file to it will be redirect the one of the available replicas. </a:t>
            </a:r>
            <a:endParaRPr lang="en-US" sz="2000" dirty="0"/>
          </a:p>
        </p:txBody>
      </p:sp>
    </p:spTree>
    <p:extLst>
      <p:ext uri="{BB962C8B-B14F-4D97-AF65-F5344CB8AC3E}">
        <p14:creationId xmlns:p14="http://schemas.microsoft.com/office/powerpoint/2010/main" val="34527161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a:solidFill>
                  <a:schemeClr val="tx2"/>
                </a:solidFill>
                <a:latin typeface="Arial" pitchFamily="34" charset="0"/>
                <a:cs typeface="Arial" pitchFamily="34" charset="0"/>
              </a:rPr>
              <a:t>Dynafed file representation: </a:t>
            </a:r>
            <a:r>
              <a:rPr lang="en-US" sz="3600" b="1" dirty="0" err="1" smtClean="0">
                <a:solidFill>
                  <a:schemeClr val="tx2"/>
                </a:solidFill>
                <a:latin typeface="Arial" pitchFamily="34" charset="0"/>
                <a:cs typeface="Arial" pitchFamily="34" charset="0"/>
              </a:rPr>
              <a:t>Metalink</a:t>
            </a:r>
            <a:endParaRPr lang="en-US" sz="3600" b="1" dirty="0">
              <a:solidFill>
                <a:schemeClr val="tx2"/>
              </a:solidFill>
              <a:latin typeface="Arial" pitchFamily="34" charset="0"/>
              <a:cs typeface="Arial" pitchFamily="34" charset="0"/>
            </a:endParaRPr>
          </a:p>
        </p:txBody>
      </p:sp>
      <p:sp>
        <p:nvSpPr>
          <p:cNvPr id="3" name="Segnaposto contenuto 2"/>
          <p:cNvSpPr>
            <a:spLocks noGrp="1"/>
          </p:cNvSpPr>
          <p:nvPr>
            <p:ph idx="1"/>
          </p:nvPr>
        </p:nvSpPr>
        <p:spPr/>
        <p:txBody>
          <a:bodyPr/>
          <a:lstStyle/>
          <a:p>
            <a:endParaRPr lang="en-US"/>
          </a:p>
        </p:txBody>
      </p:sp>
      <p:pic>
        <p:nvPicPr>
          <p:cNvPr id="6" name="Immagine 5"/>
          <p:cNvPicPr>
            <a:picLocks noChangeAspect="1"/>
          </p:cNvPicPr>
          <p:nvPr/>
        </p:nvPicPr>
        <p:blipFill>
          <a:blip r:embed="rId2" cstate="print"/>
          <a:stretch>
            <a:fillRect/>
          </a:stretch>
        </p:blipFill>
        <p:spPr>
          <a:xfrm>
            <a:off x="0" y="1528763"/>
            <a:ext cx="12003241" cy="4783137"/>
          </a:xfrm>
          <a:prstGeom prst="rect">
            <a:avLst/>
          </a:prstGeom>
        </p:spPr>
      </p:pic>
    </p:spTree>
    <p:extLst>
      <p:ext uri="{BB962C8B-B14F-4D97-AF65-F5344CB8AC3E}">
        <p14:creationId xmlns:p14="http://schemas.microsoft.com/office/powerpoint/2010/main" val="7792865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5" name="Immagine 4"/>
          <p:cNvPicPr>
            <a:picLocks noChangeAspect="1"/>
          </p:cNvPicPr>
          <p:nvPr/>
        </p:nvPicPr>
        <p:blipFill>
          <a:blip r:embed="rId2" cstate="print"/>
          <a:stretch>
            <a:fillRect/>
          </a:stretch>
        </p:blipFill>
        <p:spPr>
          <a:xfrm>
            <a:off x="537882" y="2197205"/>
            <a:ext cx="11337551" cy="2290750"/>
          </a:xfrm>
          <a:prstGeom prst="rect">
            <a:avLst/>
          </a:prstGeom>
        </p:spPr>
      </p:pic>
    </p:spTree>
    <p:extLst>
      <p:ext uri="{BB962C8B-B14F-4D97-AF65-F5344CB8AC3E}">
        <p14:creationId xmlns:p14="http://schemas.microsoft.com/office/powerpoint/2010/main" val="1718147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03110" y="731985"/>
            <a:ext cx="9144000" cy="460502"/>
          </a:xfrm>
        </p:spPr>
        <p:txBody>
          <a:bodyPr>
            <a:normAutofit fontScale="90000"/>
          </a:bodyPr>
          <a:lstStyle/>
          <a:p>
            <a:r>
              <a:rPr lang="it-IT" dirty="0"/>
              <a:t>Il modello architetturale</a:t>
            </a:r>
            <a:endParaRPr lang="en-US" dirty="0"/>
          </a:p>
        </p:txBody>
      </p:sp>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69</a:t>
            </a:fld>
            <a:endParaRPr lang="it-IT"/>
          </a:p>
        </p:txBody>
      </p:sp>
      <p:grpSp>
        <p:nvGrpSpPr>
          <p:cNvPr id="30" name="Gruppo 29"/>
          <p:cNvGrpSpPr>
            <a:grpSpLocks noChangeAspect="1"/>
          </p:cNvGrpSpPr>
          <p:nvPr/>
        </p:nvGrpSpPr>
        <p:grpSpPr>
          <a:xfrm>
            <a:off x="3031557" y="1355540"/>
            <a:ext cx="6128889" cy="4665749"/>
            <a:chOff x="72001" y="1905974"/>
            <a:chExt cx="4894262" cy="3725863"/>
          </a:xfrm>
        </p:grpSpPr>
        <p:grpSp>
          <p:nvGrpSpPr>
            <p:cNvPr id="7" name="Gruppo 147"/>
            <p:cNvGrpSpPr>
              <a:grpSpLocks/>
            </p:cNvGrpSpPr>
            <p:nvPr/>
          </p:nvGrpSpPr>
          <p:grpSpPr bwMode="auto">
            <a:xfrm>
              <a:off x="72001" y="1905974"/>
              <a:ext cx="4894262" cy="3725863"/>
              <a:chOff x="1970242" y="1978335"/>
              <a:chExt cx="6802817" cy="2901341"/>
            </a:xfrm>
          </p:grpSpPr>
          <p:sp>
            <p:nvSpPr>
              <p:cNvPr id="8" name="Rettangolo 7">
                <a:extLst>
                  <a:ext uri="{FF2B5EF4-FFF2-40B4-BE49-F238E27FC236}">
                    <a16:creationId xmlns:a16="http://schemas.microsoft.com/office/drawing/2014/main" id="{CFD075FE-2DD9-44E1-BA46-BDB30C948048}"/>
                  </a:ext>
                </a:extLst>
              </p:cNvPr>
              <p:cNvSpPr/>
              <p:nvPr/>
            </p:nvSpPr>
            <p:spPr>
              <a:xfrm>
                <a:off x="1970242" y="4382727"/>
                <a:ext cx="6796198" cy="496949"/>
              </a:xfrm>
              <a:prstGeom prst="rect">
                <a:avLst/>
              </a:prstGeom>
              <a:solidFill>
                <a:srgbClr val="91C9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6" dirty="0">
                    <a:solidFill>
                      <a:schemeClr val="tx1"/>
                    </a:solidFill>
                  </a:rPr>
                  <a:t>HTTP Distributed Storages</a:t>
                </a:r>
              </a:p>
            </p:txBody>
          </p:sp>
          <p:sp>
            <p:nvSpPr>
              <p:cNvPr id="9" name="Rettangolo 8">
                <a:extLst>
                  <a:ext uri="{FF2B5EF4-FFF2-40B4-BE49-F238E27FC236}">
                    <a16:creationId xmlns:a16="http://schemas.microsoft.com/office/drawing/2014/main" id="{CB570292-B1BA-46E3-BC4C-FCCFCC04EF43}"/>
                  </a:ext>
                </a:extLst>
              </p:cNvPr>
              <p:cNvSpPr/>
              <p:nvPr/>
            </p:nvSpPr>
            <p:spPr>
              <a:xfrm>
                <a:off x="3863469" y="3887014"/>
                <a:ext cx="4902971" cy="4969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6" dirty="0">
                    <a:solidFill>
                      <a:schemeClr val="tx1"/>
                    </a:solidFill>
                  </a:rPr>
                  <a:t>Caching</a:t>
                </a:r>
              </a:p>
            </p:txBody>
          </p:sp>
          <p:sp>
            <p:nvSpPr>
              <p:cNvPr id="10" name="Rettangolo 9">
                <a:extLst>
                  <a:ext uri="{FF2B5EF4-FFF2-40B4-BE49-F238E27FC236}">
                    <a16:creationId xmlns:a16="http://schemas.microsoft.com/office/drawing/2014/main" id="{E4FB7B75-0561-4D3A-B093-1CF8AFEF1C0C}"/>
                  </a:ext>
                </a:extLst>
              </p:cNvPr>
              <p:cNvSpPr/>
              <p:nvPr/>
            </p:nvSpPr>
            <p:spPr>
              <a:xfrm>
                <a:off x="4962335" y="3385121"/>
                <a:ext cx="3804105" cy="496949"/>
              </a:xfrm>
              <a:prstGeom prst="rect">
                <a:avLst/>
              </a:prstGeom>
              <a:solidFill>
                <a:srgbClr val="3969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6" dirty="0">
                    <a:solidFill>
                      <a:schemeClr val="tx1"/>
                    </a:solidFill>
                  </a:rPr>
                  <a:t>HTTP Federation</a:t>
                </a:r>
              </a:p>
            </p:txBody>
          </p:sp>
          <p:sp>
            <p:nvSpPr>
              <p:cNvPr id="11" name="Rettangolo 10">
                <a:extLst>
                  <a:ext uri="{FF2B5EF4-FFF2-40B4-BE49-F238E27FC236}">
                    <a16:creationId xmlns:a16="http://schemas.microsoft.com/office/drawing/2014/main" id="{DDF7C6C7-3B8A-4BC0-8E0B-D03C0A631E7B}"/>
                  </a:ext>
                </a:extLst>
              </p:cNvPr>
              <p:cNvSpPr/>
              <p:nvPr/>
            </p:nvSpPr>
            <p:spPr>
              <a:xfrm>
                <a:off x="1976861" y="1978335"/>
                <a:ext cx="6796198" cy="485824"/>
              </a:xfrm>
              <a:prstGeom prst="rect">
                <a:avLst/>
              </a:prstGeom>
              <a:solidFill>
                <a:srgbClr val="38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6" dirty="0">
                    <a:solidFill>
                      <a:schemeClr val="tx1"/>
                    </a:solidFill>
                  </a:rPr>
                  <a:t>Experiment Framework / User Code</a:t>
                </a:r>
              </a:p>
            </p:txBody>
          </p:sp>
          <p:cxnSp>
            <p:nvCxnSpPr>
              <p:cNvPr id="12" name="Connettore 2 11">
                <a:extLst>
                  <a:ext uri="{FF2B5EF4-FFF2-40B4-BE49-F238E27FC236}">
                    <a16:creationId xmlns:a16="http://schemas.microsoft.com/office/drawing/2014/main" id="{B5024DBC-EA4C-4DD7-8C34-049F909573AF}"/>
                  </a:ext>
                </a:extLst>
              </p:cNvPr>
              <p:cNvCxnSpPr>
                <a:cxnSpLocks/>
              </p:cNvCxnSpPr>
              <p:nvPr/>
            </p:nvCxnSpPr>
            <p:spPr>
              <a:xfrm>
                <a:off x="2952160" y="2570471"/>
                <a:ext cx="4413" cy="1645370"/>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6CFCAD77-67B1-42A2-992C-2DF8D9CF315B}"/>
                  </a:ext>
                </a:extLst>
              </p:cNvPr>
              <p:cNvCxnSpPr>
                <a:cxnSpLocks/>
              </p:cNvCxnSpPr>
              <p:nvPr/>
            </p:nvCxnSpPr>
            <p:spPr>
              <a:xfrm flipH="1">
                <a:off x="4359944" y="2570471"/>
                <a:ext cx="6620" cy="1003787"/>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44276DD-785C-40C6-9600-8450CBC7E4B7}"/>
                  </a:ext>
                </a:extLst>
              </p:cNvPr>
              <p:cNvCxnSpPr>
                <a:cxnSpLocks/>
              </p:cNvCxnSpPr>
              <p:nvPr/>
            </p:nvCxnSpPr>
            <p:spPr>
              <a:xfrm flipH="1">
                <a:off x="6378945" y="2570471"/>
                <a:ext cx="4413" cy="634166"/>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CasellaDiTesto 158">
                <a:extLst>
                  <a:ext uri="{FF2B5EF4-FFF2-40B4-BE49-F238E27FC236}">
                    <a16:creationId xmlns:a16="http://schemas.microsoft.com/office/drawing/2014/main" id="{31461C7A-2262-428D-9950-F32A3485A4FA}"/>
                  </a:ext>
                </a:extLst>
              </p:cNvPr>
              <p:cNvSpPr txBox="1">
                <a:spLocks noChangeArrowheads="1"/>
              </p:cNvSpPr>
              <p:nvPr/>
            </p:nvSpPr>
            <p:spPr bwMode="auto">
              <a:xfrm rot="16200000">
                <a:off x="2276595" y="2710125"/>
                <a:ext cx="532496" cy="44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100">
                    <a:solidFill>
                      <a:schemeClr val="tx1"/>
                    </a:solidFill>
                    <a:latin typeface="Arial" panose="020B0604020202020204" pitchFamily="34" charset="0"/>
                  </a:defRPr>
                </a:lvl1pPr>
                <a:lvl2pPr marL="742950" indent="-285750">
                  <a:defRPr sz="8100">
                    <a:solidFill>
                      <a:schemeClr val="tx1"/>
                    </a:solidFill>
                    <a:latin typeface="Arial" panose="020B0604020202020204" pitchFamily="34" charset="0"/>
                  </a:defRPr>
                </a:lvl2pPr>
                <a:lvl3pPr marL="1143000" indent="-228600">
                  <a:defRPr sz="8100">
                    <a:solidFill>
                      <a:schemeClr val="tx1"/>
                    </a:solidFill>
                    <a:latin typeface="Arial" panose="020B0604020202020204" pitchFamily="34" charset="0"/>
                  </a:defRPr>
                </a:lvl3pPr>
                <a:lvl4pPr marL="1600200" indent="-228600">
                  <a:defRPr sz="8100">
                    <a:solidFill>
                      <a:schemeClr val="tx1"/>
                    </a:solidFill>
                    <a:latin typeface="Arial" panose="020B0604020202020204" pitchFamily="34" charset="0"/>
                  </a:defRPr>
                </a:lvl4pPr>
                <a:lvl5pPr marL="2057400" indent="-228600">
                  <a:defRPr sz="8100">
                    <a:solidFill>
                      <a:schemeClr val="tx1"/>
                    </a:solidFill>
                    <a:latin typeface="Arial" panose="020B0604020202020204" pitchFamily="34" charset="0"/>
                  </a:defRPr>
                </a:lvl5pPr>
                <a:lvl6pPr marL="2514600" indent="-228600" eaLnBrk="0" fontAlgn="base" hangingPunct="0">
                  <a:spcBef>
                    <a:spcPct val="0"/>
                  </a:spcBef>
                  <a:spcAft>
                    <a:spcPct val="0"/>
                  </a:spcAft>
                  <a:defRPr sz="8100">
                    <a:solidFill>
                      <a:schemeClr val="tx1"/>
                    </a:solidFill>
                    <a:latin typeface="Arial" panose="020B0604020202020204" pitchFamily="34" charset="0"/>
                  </a:defRPr>
                </a:lvl6pPr>
                <a:lvl7pPr marL="2971800" indent="-228600" eaLnBrk="0" fontAlgn="base" hangingPunct="0">
                  <a:spcBef>
                    <a:spcPct val="0"/>
                  </a:spcBef>
                  <a:spcAft>
                    <a:spcPct val="0"/>
                  </a:spcAft>
                  <a:defRPr sz="8100">
                    <a:solidFill>
                      <a:schemeClr val="tx1"/>
                    </a:solidFill>
                    <a:latin typeface="Arial" panose="020B0604020202020204" pitchFamily="34" charset="0"/>
                  </a:defRPr>
                </a:lvl7pPr>
                <a:lvl8pPr marL="3429000" indent="-228600" eaLnBrk="0" fontAlgn="base" hangingPunct="0">
                  <a:spcBef>
                    <a:spcPct val="0"/>
                  </a:spcBef>
                  <a:spcAft>
                    <a:spcPct val="0"/>
                  </a:spcAft>
                  <a:defRPr sz="8100">
                    <a:solidFill>
                      <a:schemeClr val="tx1"/>
                    </a:solidFill>
                    <a:latin typeface="Arial" panose="020B0604020202020204" pitchFamily="34" charset="0"/>
                  </a:defRPr>
                </a:lvl8pPr>
                <a:lvl9pPr marL="3886200" indent="-228600" eaLnBrk="0" fontAlgn="base" hangingPunct="0">
                  <a:spcBef>
                    <a:spcPct val="0"/>
                  </a:spcBef>
                  <a:spcAft>
                    <a:spcPct val="0"/>
                  </a:spcAft>
                  <a:defRPr sz="8100">
                    <a:solidFill>
                      <a:schemeClr val="tx1"/>
                    </a:solidFill>
                    <a:latin typeface="Arial" panose="020B0604020202020204" pitchFamily="34" charset="0"/>
                  </a:defRPr>
                </a:lvl9pPr>
              </a:lstStyle>
              <a:p>
                <a:pPr eaLnBrk="1" hangingPunct="1">
                  <a:defRPr/>
                </a:pPr>
                <a:r>
                  <a:rPr lang="en-US" altLang="it-IT" sz="2006" dirty="0"/>
                  <a:t>HTTP</a:t>
                </a:r>
              </a:p>
            </p:txBody>
          </p:sp>
          <p:sp>
            <p:nvSpPr>
              <p:cNvPr id="16" name="CasellaDiTesto 159">
                <a:extLst>
                  <a:ext uri="{FF2B5EF4-FFF2-40B4-BE49-F238E27FC236}">
                    <a16:creationId xmlns:a16="http://schemas.microsoft.com/office/drawing/2014/main" id="{1F3051F9-9733-4FF7-AA71-53C9F071C697}"/>
                  </a:ext>
                </a:extLst>
              </p:cNvPr>
              <p:cNvSpPr txBox="1">
                <a:spLocks noChangeArrowheads="1"/>
              </p:cNvSpPr>
              <p:nvPr/>
            </p:nvSpPr>
            <p:spPr bwMode="auto">
              <a:xfrm rot="16200000">
                <a:off x="3756093" y="2710123"/>
                <a:ext cx="532496" cy="44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100">
                    <a:solidFill>
                      <a:schemeClr val="tx1"/>
                    </a:solidFill>
                    <a:latin typeface="Arial" panose="020B0604020202020204" pitchFamily="34" charset="0"/>
                  </a:defRPr>
                </a:lvl1pPr>
                <a:lvl2pPr marL="742950" indent="-285750">
                  <a:defRPr sz="8100">
                    <a:solidFill>
                      <a:schemeClr val="tx1"/>
                    </a:solidFill>
                    <a:latin typeface="Arial" panose="020B0604020202020204" pitchFamily="34" charset="0"/>
                  </a:defRPr>
                </a:lvl2pPr>
                <a:lvl3pPr marL="1143000" indent="-228600">
                  <a:defRPr sz="8100">
                    <a:solidFill>
                      <a:schemeClr val="tx1"/>
                    </a:solidFill>
                    <a:latin typeface="Arial" panose="020B0604020202020204" pitchFamily="34" charset="0"/>
                  </a:defRPr>
                </a:lvl3pPr>
                <a:lvl4pPr marL="1600200" indent="-228600">
                  <a:defRPr sz="8100">
                    <a:solidFill>
                      <a:schemeClr val="tx1"/>
                    </a:solidFill>
                    <a:latin typeface="Arial" panose="020B0604020202020204" pitchFamily="34" charset="0"/>
                  </a:defRPr>
                </a:lvl4pPr>
                <a:lvl5pPr marL="2057400" indent="-228600">
                  <a:defRPr sz="8100">
                    <a:solidFill>
                      <a:schemeClr val="tx1"/>
                    </a:solidFill>
                    <a:latin typeface="Arial" panose="020B0604020202020204" pitchFamily="34" charset="0"/>
                  </a:defRPr>
                </a:lvl5pPr>
                <a:lvl6pPr marL="2514600" indent="-228600" eaLnBrk="0" fontAlgn="base" hangingPunct="0">
                  <a:spcBef>
                    <a:spcPct val="0"/>
                  </a:spcBef>
                  <a:spcAft>
                    <a:spcPct val="0"/>
                  </a:spcAft>
                  <a:defRPr sz="8100">
                    <a:solidFill>
                      <a:schemeClr val="tx1"/>
                    </a:solidFill>
                    <a:latin typeface="Arial" panose="020B0604020202020204" pitchFamily="34" charset="0"/>
                  </a:defRPr>
                </a:lvl6pPr>
                <a:lvl7pPr marL="2971800" indent="-228600" eaLnBrk="0" fontAlgn="base" hangingPunct="0">
                  <a:spcBef>
                    <a:spcPct val="0"/>
                  </a:spcBef>
                  <a:spcAft>
                    <a:spcPct val="0"/>
                  </a:spcAft>
                  <a:defRPr sz="8100">
                    <a:solidFill>
                      <a:schemeClr val="tx1"/>
                    </a:solidFill>
                    <a:latin typeface="Arial" panose="020B0604020202020204" pitchFamily="34" charset="0"/>
                  </a:defRPr>
                </a:lvl7pPr>
                <a:lvl8pPr marL="3429000" indent="-228600" eaLnBrk="0" fontAlgn="base" hangingPunct="0">
                  <a:spcBef>
                    <a:spcPct val="0"/>
                  </a:spcBef>
                  <a:spcAft>
                    <a:spcPct val="0"/>
                  </a:spcAft>
                  <a:defRPr sz="8100">
                    <a:solidFill>
                      <a:schemeClr val="tx1"/>
                    </a:solidFill>
                    <a:latin typeface="Arial" panose="020B0604020202020204" pitchFamily="34" charset="0"/>
                  </a:defRPr>
                </a:lvl8pPr>
                <a:lvl9pPr marL="3886200" indent="-228600" eaLnBrk="0" fontAlgn="base" hangingPunct="0">
                  <a:spcBef>
                    <a:spcPct val="0"/>
                  </a:spcBef>
                  <a:spcAft>
                    <a:spcPct val="0"/>
                  </a:spcAft>
                  <a:defRPr sz="8100">
                    <a:solidFill>
                      <a:schemeClr val="tx1"/>
                    </a:solidFill>
                    <a:latin typeface="Arial" panose="020B0604020202020204" pitchFamily="34" charset="0"/>
                  </a:defRPr>
                </a:lvl9pPr>
              </a:lstStyle>
              <a:p>
                <a:pPr eaLnBrk="1" hangingPunct="1">
                  <a:defRPr/>
                </a:pPr>
                <a:r>
                  <a:rPr lang="en-US" altLang="it-IT" sz="2006" dirty="0"/>
                  <a:t>HTTP</a:t>
                </a:r>
              </a:p>
            </p:txBody>
          </p:sp>
          <p:sp>
            <p:nvSpPr>
              <p:cNvPr id="17" name="CasellaDiTesto 160">
                <a:extLst>
                  <a:ext uri="{FF2B5EF4-FFF2-40B4-BE49-F238E27FC236}">
                    <a16:creationId xmlns:a16="http://schemas.microsoft.com/office/drawing/2014/main" id="{ACC9CC61-3D36-42A8-A692-FF2877C7390D}"/>
                  </a:ext>
                </a:extLst>
              </p:cNvPr>
              <p:cNvSpPr txBox="1">
                <a:spLocks noChangeArrowheads="1"/>
              </p:cNvSpPr>
              <p:nvPr/>
            </p:nvSpPr>
            <p:spPr bwMode="auto">
              <a:xfrm rot="16200000">
                <a:off x="7977529" y="2297236"/>
                <a:ext cx="114873" cy="44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100">
                    <a:solidFill>
                      <a:schemeClr val="tx1"/>
                    </a:solidFill>
                    <a:latin typeface="Arial" panose="020B0604020202020204" pitchFamily="34" charset="0"/>
                  </a:defRPr>
                </a:lvl1pPr>
                <a:lvl2pPr marL="742950" indent="-285750">
                  <a:defRPr sz="8100">
                    <a:solidFill>
                      <a:schemeClr val="tx1"/>
                    </a:solidFill>
                    <a:latin typeface="Arial" panose="020B0604020202020204" pitchFamily="34" charset="0"/>
                  </a:defRPr>
                </a:lvl2pPr>
                <a:lvl3pPr marL="1143000" indent="-228600">
                  <a:defRPr sz="8100">
                    <a:solidFill>
                      <a:schemeClr val="tx1"/>
                    </a:solidFill>
                    <a:latin typeface="Arial" panose="020B0604020202020204" pitchFamily="34" charset="0"/>
                  </a:defRPr>
                </a:lvl3pPr>
                <a:lvl4pPr marL="1600200" indent="-228600">
                  <a:defRPr sz="8100">
                    <a:solidFill>
                      <a:schemeClr val="tx1"/>
                    </a:solidFill>
                    <a:latin typeface="Arial" panose="020B0604020202020204" pitchFamily="34" charset="0"/>
                  </a:defRPr>
                </a:lvl4pPr>
                <a:lvl5pPr marL="2057400" indent="-228600">
                  <a:defRPr sz="8100">
                    <a:solidFill>
                      <a:schemeClr val="tx1"/>
                    </a:solidFill>
                    <a:latin typeface="Arial" panose="020B0604020202020204" pitchFamily="34" charset="0"/>
                  </a:defRPr>
                </a:lvl5pPr>
                <a:lvl6pPr marL="2514600" indent="-228600" eaLnBrk="0" fontAlgn="base" hangingPunct="0">
                  <a:spcBef>
                    <a:spcPct val="0"/>
                  </a:spcBef>
                  <a:spcAft>
                    <a:spcPct val="0"/>
                  </a:spcAft>
                  <a:defRPr sz="8100">
                    <a:solidFill>
                      <a:schemeClr val="tx1"/>
                    </a:solidFill>
                    <a:latin typeface="Arial" panose="020B0604020202020204" pitchFamily="34" charset="0"/>
                  </a:defRPr>
                </a:lvl6pPr>
                <a:lvl7pPr marL="2971800" indent="-228600" eaLnBrk="0" fontAlgn="base" hangingPunct="0">
                  <a:spcBef>
                    <a:spcPct val="0"/>
                  </a:spcBef>
                  <a:spcAft>
                    <a:spcPct val="0"/>
                  </a:spcAft>
                  <a:defRPr sz="8100">
                    <a:solidFill>
                      <a:schemeClr val="tx1"/>
                    </a:solidFill>
                    <a:latin typeface="Arial" panose="020B0604020202020204" pitchFamily="34" charset="0"/>
                  </a:defRPr>
                </a:lvl7pPr>
                <a:lvl8pPr marL="3429000" indent="-228600" eaLnBrk="0" fontAlgn="base" hangingPunct="0">
                  <a:spcBef>
                    <a:spcPct val="0"/>
                  </a:spcBef>
                  <a:spcAft>
                    <a:spcPct val="0"/>
                  </a:spcAft>
                  <a:defRPr sz="8100">
                    <a:solidFill>
                      <a:schemeClr val="tx1"/>
                    </a:solidFill>
                    <a:latin typeface="Arial" panose="020B0604020202020204" pitchFamily="34" charset="0"/>
                  </a:defRPr>
                </a:lvl8pPr>
                <a:lvl9pPr marL="3886200" indent="-228600" eaLnBrk="0" fontAlgn="base" hangingPunct="0">
                  <a:spcBef>
                    <a:spcPct val="0"/>
                  </a:spcBef>
                  <a:spcAft>
                    <a:spcPct val="0"/>
                  </a:spcAft>
                  <a:defRPr sz="8100">
                    <a:solidFill>
                      <a:schemeClr val="tx1"/>
                    </a:solidFill>
                    <a:latin typeface="Arial" panose="020B0604020202020204" pitchFamily="34" charset="0"/>
                  </a:defRPr>
                </a:lvl9pPr>
              </a:lstStyle>
              <a:p>
                <a:pPr eaLnBrk="1" hangingPunct="1">
                  <a:defRPr/>
                </a:pPr>
                <a:endParaRPr lang="en-US" altLang="it-IT" sz="2006" dirty="0"/>
              </a:p>
            </p:txBody>
          </p:sp>
        </p:grpSp>
        <p:cxnSp>
          <p:nvCxnSpPr>
            <p:cNvPr id="18" name="Connettore 2 17">
              <a:extLst>
                <a:ext uri="{FF2B5EF4-FFF2-40B4-BE49-F238E27FC236}">
                  <a16:creationId xmlns:a16="http://schemas.microsoft.com/office/drawing/2014/main" id="{B329B9F2-FA60-4C51-9FAE-1B1166009B8A}"/>
                </a:ext>
              </a:extLst>
            </p:cNvPr>
            <p:cNvCxnSpPr/>
            <p:nvPr/>
          </p:nvCxnSpPr>
          <p:spPr bwMode="auto">
            <a:xfrm>
              <a:off x="4356663" y="4122124"/>
              <a:ext cx="0" cy="685800"/>
            </a:xfrm>
            <a:prstGeom prst="straightConnector1">
              <a:avLst/>
            </a:prstGeom>
            <a:ln w="38100">
              <a:headEnd type="triangle"/>
              <a:tailEnd type="triangle"/>
            </a:ln>
          </p:spPr>
          <p:style>
            <a:lnRef idx="2">
              <a:schemeClr val="dk1"/>
            </a:lnRef>
            <a:fillRef idx="0">
              <a:schemeClr val="dk1"/>
            </a:fillRef>
            <a:effectRef idx="1">
              <a:schemeClr val="dk1"/>
            </a:effectRef>
            <a:fontRef idx="minor">
              <a:schemeClr val="tx1"/>
            </a:fontRef>
          </p:style>
        </p:cxnSp>
        <p:cxnSp>
          <p:nvCxnSpPr>
            <p:cNvPr id="19" name="Connettore 2 18">
              <a:extLst>
                <a:ext uri="{FF2B5EF4-FFF2-40B4-BE49-F238E27FC236}">
                  <a16:creationId xmlns:a16="http://schemas.microsoft.com/office/drawing/2014/main" id="{DB5B3864-988B-4988-BF1C-0A3CA924CF3D}"/>
                </a:ext>
              </a:extLst>
            </p:cNvPr>
            <p:cNvCxnSpPr/>
            <p:nvPr/>
          </p:nvCxnSpPr>
          <p:spPr bwMode="auto">
            <a:xfrm>
              <a:off x="2018276" y="4522174"/>
              <a:ext cx="0" cy="685800"/>
            </a:xfrm>
            <a:prstGeom prst="straightConnector1">
              <a:avLst/>
            </a:prstGeom>
            <a:ln w="38100">
              <a:headEnd type="triangle"/>
              <a:tailEnd type="triangle"/>
            </a:ln>
          </p:spPr>
          <p:style>
            <a:lnRef idx="2">
              <a:schemeClr val="dk1"/>
            </a:lnRef>
            <a:fillRef idx="0">
              <a:schemeClr val="dk1"/>
            </a:fillRef>
            <a:effectRef idx="1">
              <a:schemeClr val="dk1"/>
            </a:effectRef>
            <a:fontRef idx="minor">
              <a:schemeClr val="tx1"/>
            </a:fontRef>
          </p:style>
        </p:cxnSp>
        <p:sp>
          <p:nvSpPr>
            <p:cNvPr id="27" name="CasellaDiTesto 159">
              <a:extLst>
                <a:ext uri="{FF2B5EF4-FFF2-40B4-BE49-F238E27FC236}">
                  <a16:creationId xmlns:a16="http://schemas.microsoft.com/office/drawing/2014/main" id="{CEBA01B1-9885-4539-AAD4-6972B7F76F70}"/>
                </a:ext>
              </a:extLst>
            </p:cNvPr>
            <p:cNvSpPr txBox="1">
              <a:spLocks noChangeArrowheads="1"/>
            </p:cNvSpPr>
            <p:nvPr/>
          </p:nvSpPr>
          <p:spPr bwMode="auto">
            <a:xfrm rot="16200000">
              <a:off x="2651884" y="2934898"/>
              <a:ext cx="683824" cy="32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100">
                  <a:solidFill>
                    <a:schemeClr val="tx1"/>
                  </a:solidFill>
                  <a:latin typeface="Arial" panose="020B0604020202020204" pitchFamily="34" charset="0"/>
                </a:defRPr>
              </a:lvl1pPr>
              <a:lvl2pPr marL="742950" indent="-285750">
                <a:defRPr sz="8100">
                  <a:solidFill>
                    <a:schemeClr val="tx1"/>
                  </a:solidFill>
                  <a:latin typeface="Arial" panose="020B0604020202020204" pitchFamily="34" charset="0"/>
                </a:defRPr>
              </a:lvl2pPr>
              <a:lvl3pPr marL="1143000" indent="-228600">
                <a:defRPr sz="8100">
                  <a:solidFill>
                    <a:schemeClr val="tx1"/>
                  </a:solidFill>
                  <a:latin typeface="Arial" panose="020B0604020202020204" pitchFamily="34" charset="0"/>
                </a:defRPr>
              </a:lvl3pPr>
              <a:lvl4pPr marL="1600200" indent="-228600">
                <a:defRPr sz="8100">
                  <a:solidFill>
                    <a:schemeClr val="tx1"/>
                  </a:solidFill>
                  <a:latin typeface="Arial" panose="020B0604020202020204" pitchFamily="34" charset="0"/>
                </a:defRPr>
              </a:lvl4pPr>
              <a:lvl5pPr marL="2057400" indent="-228600">
                <a:defRPr sz="8100">
                  <a:solidFill>
                    <a:schemeClr val="tx1"/>
                  </a:solidFill>
                  <a:latin typeface="Arial" panose="020B0604020202020204" pitchFamily="34" charset="0"/>
                </a:defRPr>
              </a:lvl5pPr>
              <a:lvl6pPr marL="2514600" indent="-228600" eaLnBrk="0" fontAlgn="base" hangingPunct="0">
                <a:spcBef>
                  <a:spcPct val="0"/>
                </a:spcBef>
                <a:spcAft>
                  <a:spcPct val="0"/>
                </a:spcAft>
                <a:defRPr sz="8100">
                  <a:solidFill>
                    <a:schemeClr val="tx1"/>
                  </a:solidFill>
                  <a:latin typeface="Arial" panose="020B0604020202020204" pitchFamily="34" charset="0"/>
                </a:defRPr>
              </a:lvl6pPr>
              <a:lvl7pPr marL="2971800" indent="-228600" eaLnBrk="0" fontAlgn="base" hangingPunct="0">
                <a:spcBef>
                  <a:spcPct val="0"/>
                </a:spcBef>
                <a:spcAft>
                  <a:spcPct val="0"/>
                </a:spcAft>
                <a:defRPr sz="8100">
                  <a:solidFill>
                    <a:schemeClr val="tx1"/>
                  </a:solidFill>
                  <a:latin typeface="Arial" panose="020B0604020202020204" pitchFamily="34" charset="0"/>
                </a:defRPr>
              </a:lvl7pPr>
              <a:lvl8pPr marL="3429000" indent="-228600" eaLnBrk="0" fontAlgn="base" hangingPunct="0">
                <a:spcBef>
                  <a:spcPct val="0"/>
                </a:spcBef>
                <a:spcAft>
                  <a:spcPct val="0"/>
                </a:spcAft>
                <a:defRPr sz="8100">
                  <a:solidFill>
                    <a:schemeClr val="tx1"/>
                  </a:solidFill>
                  <a:latin typeface="Arial" panose="020B0604020202020204" pitchFamily="34" charset="0"/>
                </a:defRPr>
              </a:lvl8pPr>
              <a:lvl9pPr marL="3886200" indent="-228600" eaLnBrk="0" fontAlgn="base" hangingPunct="0">
                <a:spcBef>
                  <a:spcPct val="0"/>
                </a:spcBef>
                <a:spcAft>
                  <a:spcPct val="0"/>
                </a:spcAft>
                <a:defRPr sz="8100">
                  <a:solidFill>
                    <a:schemeClr val="tx1"/>
                  </a:solidFill>
                  <a:latin typeface="Arial" panose="020B0604020202020204" pitchFamily="34" charset="0"/>
                </a:defRPr>
              </a:lvl9pPr>
            </a:lstStyle>
            <a:p>
              <a:pPr eaLnBrk="1" hangingPunct="1">
                <a:defRPr/>
              </a:pPr>
              <a:r>
                <a:rPr lang="en-US" altLang="it-IT" sz="2006" dirty="0"/>
                <a:t>HTTP</a:t>
              </a:r>
            </a:p>
          </p:txBody>
        </p:sp>
      </p:grpSp>
    </p:spTree>
    <p:extLst>
      <p:ext uri="{BB962C8B-B14F-4D97-AF65-F5344CB8AC3E}">
        <p14:creationId xmlns:p14="http://schemas.microsoft.com/office/powerpoint/2010/main" val="4060701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0867" y="1689147"/>
            <a:ext cx="11633200" cy="1019175"/>
          </a:xfrm>
        </p:spPr>
        <p:txBody>
          <a:bodyPr>
            <a:noAutofit/>
          </a:bodyPr>
          <a:lstStyle/>
          <a:p>
            <a:pPr marL="0" indent="0">
              <a:buNone/>
            </a:pPr>
            <a:r>
              <a:rPr lang="en-GB" dirty="0" smtClean="0"/>
              <a:t>A </a:t>
            </a:r>
            <a:r>
              <a:rPr lang="en-GB" b="1" dirty="0" smtClean="0">
                <a:solidFill>
                  <a:srgbClr val="FF0000"/>
                </a:solidFill>
              </a:rPr>
              <a:t>Volatile Pool </a:t>
            </a:r>
            <a:r>
              <a:rPr lang="en-GB" dirty="0" smtClean="0"/>
              <a:t>is a special storage area in a DPM system </a:t>
            </a:r>
            <a:r>
              <a:rPr lang="en-US" dirty="0" smtClean="0"/>
              <a:t>that </a:t>
            </a:r>
            <a:r>
              <a:rPr lang="en-US" dirty="0"/>
              <a:t>can </a:t>
            </a:r>
            <a:r>
              <a:rPr lang="en-US" dirty="0" smtClean="0"/>
              <a:t>download </a:t>
            </a:r>
            <a:r>
              <a:rPr lang="en-US" dirty="0"/>
              <a:t>files from external </a:t>
            </a:r>
            <a:r>
              <a:rPr lang="en-US" dirty="0" smtClean="0"/>
              <a:t>sources when clients ask for them.</a:t>
            </a:r>
          </a:p>
          <a:p>
            <a:pPr marL="0" indent="0">
              <a:buNone/>
            </a:pPr>
            <a:r>
              <a:rPr lang="en-US" dirty="0" smtClean="0"/>
              <a:t>Two main scripts configurable by the system admin:</a:t>
            </a:r>
          </a:p>
          <a:p>
            <a:pPr marL="0" indent="0">
              <a:buNone/>
            </a:pPr>
            <a:endParaRPr lang="en-US" dirty="0" smtClean="0"/>
          </a:p>
          <a:p>
            <a:r>
              <a:rPr lang="en-US" b="1" dirty="0" smtClean="0"/>
              <a:t>Script running on DPM head node that manage stat operations</a:t>
            </a:r>
            <a:endParaRPr lang="en-US" dirty="0" smtClean="0"/>
          </a:p>
          <a:p>
            <a:r>
              <a:rPr lang="en-US" b="1" dirty="0" smtClean="0"/>
              <a:t>Script running in Disk Nodes responsible to </a:t>
            </a:r>
            <a:r>
              <a:rPr lang="en-US" b="1" dirty="0"/>
              <a:t>g</a:t>
            </a:r>
            <a:r>
              <a:rPr lang="en-US" b="1" dirty="0" smtClean="0"/>
              <a:t>et file from external sources </a:t>
            </a:r>
            <a:endParaRPr lang="en-GB" dirty="0" smtClean="0"/>
          </a:p>
        </p:txBody>
      </p:sp>
      <p:sp>
        <p:nvSpPr>
          <p:cNvPr id="5" name="Title 1"/>
          <p:cNvSpPr txBox="1">
            <a:spLocks/>
          </p:cNvSpPr>
          <p:nvPr/>
        </p:nvSpPr>
        <p:spPr>
          <a:xfrm>
            <a:off x="981173" y="-1329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Concept of DPM Volatile Pool</a:t>
            </a:r>
          </a:p>
        </p:txBody>
      </p:sp>
    </p:spTree>
    <p:extLst>
      <p:ext uri="{BB962C8B-B14F-4D97-AF65-F5344CB8AC3E}">
        <p14:creationId xmlns:p14="http://schemas.microsoft.com/office/powerpoint/2010/main" val="18549319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03110" y="731985"/>
            <a:ext cx="9144000" cy="460502"/>
          </a:xfrm>
        </p:spPr>
        <p:txBody>
          <a:bodyPr>
            <a:normAutofit fontScale="90000"/>
          </a:bodyPr>
          <a:lstStyle/>
          <a:p>
            <a:r>
              <a:rPr lang="it-IT" dirty="0" smtClean="0"/>
              <a:t>USE CASE Belle II: integrazione in DIRAC 1/3</a:t>
            </a:r>
            <a:endParaRPr lang="en-US" dirty="0"/>
          </a:p>
        </p:txBody>
      </p:sp>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70</a:t>
            </a:fld>
            <a:endParaRPr lang="it-IT"/>
          </a:p>
        </p:txBody>
      </p:sp>
      <p:sp>
        <p:nvSpPr>
          <p:cNvPr id="6" name="Rettangolo 5"/>
          <p:cNvSpPr/>
          <p:nvPr/>
        </p:nvSpPr>
        <p:spPr>
          <a:xfrm>
            <a:off x="1596000" y="1304764"/>
            <a:ext cx="9051110" cy="1060290"/>
          </a:xfrm>
          <a:prstGeom prst="rect">
            <a:avLst/>
          </a:prstGeom>
        </p:spPr>
        <p:txBody>
          <a:bodyPr wrap="square">
            <a:spAutoFit/>
          </a:bodyPr>
          <a:lstStyle/>
          <a:p>
            <a:pPr marL="34925" lvl="1">
              <a:lnSpc>
                <a:spcPct val="90000"/>
              </a:lnSpc>
              <a:spcBef>
                <a:spcPts val="500"/>
              </a:spcBef>
              <a:buClr>
                <a:schemeClr val="dk1"/>
              </a:buClr>
              <a:buSzPts val="1400"/>
            </a:pPr>
            <a:r>
              <a:rPr lang="it-IT" sz="1400" dirty="0"/>
              <a:t>Configurazioni provate:</a:t>
            </a:r>
          </a:p>
          <a:p>
            <a:pPr marL="257175" lvl="1" indent="-222250">
              <a:lnSpc>
                <a:spcPct val="90000"/>
              </a:lnSpc>
              <a:spcBef>
                <a:spcPts val="500"/>
              </a:spcBef>
              <a:buClr>
                <a:schemeClr val="dk1"/>
              </a:buClr>
              <a:buSzPts val="1400"/>
              <a:buChar char="•"/>
            </a:pPr>
            <a:r>
              <a:rPr lang="it-IT" sz="1400" dirty="0"/>
              <a:t>Registrare il pool volatile come un SE standard (perdita vantaggi </a:t>
            </a:r>
            <a:r>
              <a:rPr lang="it-IT" sz="1400" dirty="0" err="1"/>
              <a:t>DynaFED</a:t>
            </a:r>
            <a:r>
              <a:rPr lang="it-IT" sz="1400" dirty="0"/>
              <a:t>)</a:t>
            </a:r>
          </a:p>
          <a:p>
            <a:pPr marL="257175" lvl="1" indent="-222250">
              <a:lnSpc>
                <a:spcPct val="90000"/>
              </a:lnSpc>
              <a:spcBef>
                <a:spcPts val="500"/>
              </a:spcBef>
              <a:buClr>
                <a:schemeClr val="dk1"/>
              </a:buClr>
              <a:buSzPts val="1400"/>
              <a:buChar char="•"/>
            </a:pPr>
            <a:r>
              <a:rPr lang="it-IT" sz="1400" dirty="0"/>
              <a:t>Registrare </a:t>
            </a:r>
            <a:r>
              <a:rPr lang="it-IT" sz="1400" dirty="0" err="1"/>
              <a:t>DynaFED</a:t>
            </a:r>
            <a:r>
              <a:rPr lang="it-IT" sz="1400" dirty="0"/>
              <a:t> come SE (perdita controllo delle </a:t>
            </a:r>
            <a:r>
              <a:rPr lang="it-IT" sz="1400" dirty="0" err="1"/>
              <a:t>scrittre</a:t>
            </a:r>
            <a:r>
              <a:rPr lang="it-IT" sz="1400" dirty="0"/>
              <a:t>)</a:t>
            </a:r>
          </a:p>
          <a:p>
            <a:pPr marL="257175" lvl="1" indent="-222250">
              <a:lnSpc>
                <a:spcPct val="90000"/>
              </a:lnSpc>
              <a:spcBef>
                <a:spcPts val="500"/>
              </a:spcBef>
              <a:buClr>
                <a:schemeClr val="dk1"/>
              </a:buClr>
              <a:buSzPts val="1400"/>
              <a:buChar char="•"/>
            </a:pPr>
            <a:r>
              <a:rPr lang="it-IT" sz="1400" b="1" dirty="0"/>
              <a:t>Configurazione lettura/scrittura “asincrona” degli </a:t>
            </a:r>
            <a:r>
              <a:rPr lang="it-IT" sz="1400" b="1" dirty="0" err="1"/>
              <a:t>endpoint</a:t>
            </a:r>
            <a:r>
              <a:rPr lang="it-IT" sz="1400" b="1" dirty="0"/>
              <a:t> HTTP</a:t>
            </a:r>
          </a:p>
        </p:txBody>
      </p:sp>
      <p:pic>
        <p:nvPicPr>
          <p:cNvPr id="7" name="Google Shape;1956;p28"/>
          <p:cNvPicPr preferRelativeResize="0">
            <a:picLocks noChangeAspect="1"/>
          </p:cNvPicPr>
          <p:nvPr/>
        </p:nvPicPr>
        <p:blipFill rotWithShape="1">
          <a:blip r:embed="rId2">
            <a:alphaModFix/>
          </a:blip>
          <a:srcRect/>
          <a:stretch/>
        </p:blipFill>
        <p:spPr>
          <a:xfrm>
            <a:off x="1571176" y="2477331"/>
            <a:ext cx="9075935" cy="3647338"/>
          </a:xfrm>
          <a:prstGeom prst="rect">
            <a:avLst/>
          </a:prstGeom>
          <a:noFill/>
          <a:ln>
            <a:noFill/>
          </a:ln>
        </p:spPr>
      </p:pic>
      <p:sp>
        <p:nvSpPr>
          <p:cNvPr id="8" name="Google Shape;1960;p28"/>
          <p:cNvSpPr>
            <a:spLocks noChangeAspect="1"/>
          </p:cNvSpPr>
          <p:nvPr/>
        </p:nvSpPr>
        <p:spPr>
          <a:xfrm>
            <a:off x="8053902" y="5157193"/>
            <a:ext cx="1751204" cy="288032"/>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Tree>
    <p:extLst>
      <p:ext uri="{BB962C8B-B14F-4D97-AF65-F5344CB8AC3E}">
        <p14:creationId xmlns:p14="http://schemas.microsoft.com/office/powerpoint/2010/main" val="22319753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03110" y="731985"/>
            <a:ext cx="9144000" cy="460502"/>
          </a:xfrm>
        </p:spPr>
        <p:txBody>
          <a:bodyPr>
            <a:normAutofit fontScale="90000"/>
          </a:bodyPr>
          <a:lstStyle/>
          <a:p>
            <a:r>
              <a:rPr lang="it-IT" dirty="0"/>
              <a:t>USE CASE Belle II: integrazione in DIRAC </a:t>
            </a:r>
            <a:r>
              <a:rPr lang="it-IT" dirty="0" smtClean="0"/>
              <a:t>2/3</a:t>
            </a:r>
            <a:endParaRPr lang="en-US" dirty="0"/>
          </a:p>
        </p:txBody>
      </p:sp>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71</a:t>
            </a:fld>
            <a:endParaRPr lang="it-IT"/>
          </a:p>
        </p:txBody>
      </p:sp>
      <p:pic>
        <p:nvPicPr>
          <p:cNvPr id="6" name="Google Shape;1967;p29"/>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650" y="1381708"/>
            <a:ext cx="8948108" cy="2875384"/>
          </a:xfrm>
          <a:prstGeom prst="rect">
            <a:avLst/>
          </a:prstGeom>
          <a:noFill/>
          <a:ln>
            <a:noFill/>
          </a:ln>
        </p:spPr>
      </p:pic>
      <p:sp>
        <p:nvSpPr>
          <p:cNvPr id="7" name="Google Shape;1968;p29"/>
          <p:cNvSpPr>
            <a:spLocks noChangeAspect="1"/>
          </p:cNvSpPr>
          <p:nvPr/>
        </p:nvSpPr>
        <p:spPr>
          <a:xfrm>
            <a:off x="1596001" y="1329638"/>
            <a:ext cx="1853105" cy="265329"/>
          </a:xfrm>
          <a:prstGeom prst="ellipse">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8" name="Google Shape;1970;p29"/>
          <p:cNvSpPr/>
          <p:nvPr/>
        </p:nvSpPr>
        <p:spPr>
          <a:xfrm>
            <a:off x="1599659" y="4464800"/>
            <a:ext cx="9072000" cy="2234957"/>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it-IT" sz="2400" dirty="0">
                <a:solidFill>
                  <a:schemeClr val="dk1"/>
                </a:solidFill>
              </a:rPr>
              <a:t>Il sito VCYCLE.HNSC01.it nel DIRAC di PNNL è stato configurato per usare </a:t>
            </a:r>
            <a:r>
              <a:rPr lang="it-IT" sz="2400" b="1" dirty="0" err="1">
                <a:solidFill>
                  <a:schemeClr val="dk1"/>
                </a:solidFill>
              </a:rPr>
              <a:t>endpoint</a:t>
            </a:r>
            <a:r>
              <a:rPr lang="it-IT" sz="2400" b="1" dirty="0">
                <a:solidFill>
                  <a:schemeClr val="dk1"/>
                </a:solidFill>
              </a:rPr>
              <a:t> HTTP</a:t>
            </a:r>
            <a:r>
              <a:rPr lang="it-IT" sz="2400" dirty="0">
                <a:solidFill>
                  <a:schemeClr val="dk1"/>
                </a:solidFill>
              </a:rPr>
              <a:t>, incluso </a:t>
            </a:r>
            <a:r>
              <a:rPr lang="it-IT" sz="2400" b="1" dirty="0" err="1">
                <a:solidFill>
                  <a:schemeClr val="dk1"/>
                </a:solidFill>
              </a:rPr>
              <a:t>DynaFed</a:t>
            </a:r>
            <a:r>
              <a:rPr lang="it-IT" sz="2400" dirty="0">
                <a:solidFill>
                  <a:schemeClr val="dk1"/>
                </a:solidFill>
              </a:rPr>
              <a:t>.</a:t>
            </a:r>
          </a:p>
          <a:p>
            <a:pPr marL="342900" indent="-342900">
              <a:buFont typeface="Arial" panose="020B0604020202020204" pitchFamily="34" charset="0"/>
              <a:buChar char="•"/>
            </a:pPr>
            <a:r>
              <a:rPr lang="it-IT" sz="2400" dirty="0">
                <a:solidFill>
                  <a:prstClr val="black"/>
                </a:solidFill>
              </a:rPr>
              <a:t>Sono stati copiati e registrati sullo </a:t>
            </a:r>
            <a:r>
              <a:rPr lang="it-IT" sz="2400" dirty="0" err="1">
                <a:solidFill>
                  <a:prstClr val="black"/>
                </a:solidFill>
              </a:rPr>
              <a:t>storage</a:t>
            </a:r>
            <a:r>
              <a:rPr lang="it-IT" sz="2400" dirty="0">
                <a:solidFill>
                  <a:prstClr val="black"/>
                </a:solidFill>
              </a:rPr>
              <a:t> </a:t>
            </a:r>
            <a:r>
              <a:rPr lang="it-IT" sz="2400" b="1" dirty="0">
                <a:solidFill>
                  <a:prstClr val="black"/>
                </a:solidFill>
              </a:rPr>
              <a:t>KEK-DAVS-SE</a:t>
            </a:r>
            <a:r>
              <a:rPr lang="it-IT" sz="2400" dirty="0">
                <a:solidFill>
                  <a:prstClr val="black"/>
                </a:solidFill>
              </a:rPr>
              <a:t> dei </a:t>
            </a:r>
            <a:r>
              <a:rPr lang="it-IT" sz="2400" dirty="0" err="1">
                <a:solidFill>
                  <a:prstClr val="black"/>
                </a:solidFill>
              </a:rPr>
              <a:t>dataset</a:t>
            </a:r>
            <a:r>
              <a:rPr lang="it-IT" sz="2400" dirty="0">
                <a:solidFill>
                  <a:prstClr val="black"/>
                </a:solidFill>
              </a:rPr>
              <a:t> con il comando gb2_ds_put</a:t>
            </a:r>
            <a:r>
              <a:rPr lang="it-IT" sz="2400" b="1" dirty="0">
                <a:solidFill>
                  <a:prstClr val="black"/>
                </a:solidFill>
              </a:rPr>
              <a:t>.</a:t>
            </a:r>
            <a:endParaRPr lang="it-IT" sz="2400" dirty="0">
              <a:solidFill>
                <a:prstClr val="black"/>
              </a:solidFill>
            </a:endParaRPr>
          </a:p>
          <a:p>
            <a:pPr marL="342900" indent="-342900">
              <a:buFont typeface="Arial" panose="020B0604020202020204" pitchFamily="34" charset="0"/>
              <a:buChar char="•"/>
            </a:pPr>
            <a:endParaRPr sz="1500" dirty="0">
              <a:solidFill>
                <a:schemeClr val="dk1"/>
              </a:solidFill>
              <a:latin typeface="Arial"/>
              <a:ea typeface="Arial"/>
              <a:cs typeface="Arial"/>
              <a:sym typeface="Arial"/>
            </a:endParaRPr>
          </a:p>
        </p:txBody>
      </p:sp>
      <p:sp>
        <p:nvSpPr>
          <p:cNvPr id="10" name="CasellaDiTesto 9"/>
          <p:cNvSpPr txBox="1"/>
          <p:nvPr/>
        </p:nvSpPr>
        <p:spPr>
          <a:xfrm>
            <a:off x="5168958" y="1534652"/>
            <a:ext cx="5472608" cy="830997"/>
          </a:xfrm>
          <a:prstGeom prst="rect">
            <a:avLst/>
          </a:prstGeom>
          <a:noFill/>
        </p:spPr>
        <p:txBody>
          <a:bodyPr wrap="square" rtlCol="0">
            <a:spAutoFit/>
          </a:bodyPr>
          <a:lstStyle/>
          <a:p>
            <a:r>
              <a:rPr lang="it-IT" sz="2400" dirty="0" err="1"/>
              <a:t>Dirac</a:t>
            </a:r>
            <a:r>
              <a:rPr lang="it-IT" sz="2400" dirty="0"/>
              <a:t> è un </a:t>
            </a:r>
            <a:r>
              <a:rPr lang="it-IT" sz="2400" b="1" dirty="0" err="1"/>
              <a:t>framework</a:t>
            </a:r>
            <a:r>
              <a:rPr lang="it-IT" sz="2400" dirty="0"/>
              <a:t> per la gestione ‘</a:t>
            </a:r>
            <a:r>
              <a:rPr lang="it-IT" sz="2400" dirty="0" err="1"/>
              <a:t>all</a:t>
            </a:r>
            <a:r>
              <a:rPr lang="it-IT" sz="2400" dirty="0"/>
              <a:t>-in-</a:t>
            </a:r>
            <a:r>
              <a:rPr lang="it-IT" sz="2400" dirty="0" err="1"/>
              <a:t>one</a:t>
            </a:r>
            <a:r>
              <a:rPr lang="it-IT" sz="2400" dirty="0"/>
              <a:t>’ per il </a:t>
            </a:r>
            <a:r>
              <a:rPr lang="it-IT" sz="2400" b="1" dirty="0"/>
              <a:t>calcolo </a:t>
            </a:r>
            <a:r>
              <a:rPr lang="it-IT" sz="2400" b="1" dirty="0" err="1"/>
              <a:t>distributo</a:t>
            </a:r>
            <a:r>
              <a:rPr lang="it-IT" sz="2400" dirty="0"/>
              <a:t>.</a:t>
            </a:r>
            <a:endParaRPr lang="en-US" sz="2400" dirty="0"/>
          </a:p>
        </p:txBody>
      </p:sp>
      <p:sp>
        <p:nvSpPr>
          <p:cNvPr id="11" name="Google Shape;1969;p29"/>
          <p:cNvSpPr/>
          <p:nvPr/>
        </p:nvSpPr>
        <p:spPr>
          <a:xfrm>
            <a:off x="4511824" y="2996903"/>
            <a:ext cx="1152128" cy="256926"/>
          </a:xfrm>
          <a:prstGeom prst="rect">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2" name="Google Shape;1969;p29"/>
          <p:cNvSpPr/>
          <p:nvPr/>
        </p:nvSpPr>
        <p:spPr>
          <a:xfrm>
            <a:off x="7968208" y="2996903"/>
            <a:ext cx="1152128" cy="256926"/>
          </a:xfrm>
          <a:prstGeom prst="rect">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Tree>
    <p:extLst>
      <p:ext uri="{BB962C8B-B14F-4D97-AF65-F5344CB8AC3E}">
        <p14:creationId xmlns:p14="http://schemas.microsoft.com/office/powerpoint/2010/main" val="28753946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03110" y="731985"/>
            <a:ext cx="9144000" cy="460502"/>
          </a:xfrm>
        </p:spPr>
        <p:txBody>
          <a:bodyPr>
            <a:normAutofit fontScale="90000"/>
          </a:bodyPr>
          <a:lstStyle/>
          <a:p>
            <a:r>
              <a:rPr lang="it-IT" dirty="0"/>
              <a:t>USE CASE Belle II: integrazione in DIRAC </a:t>
            </a:r>
            <a:r>
              <a:rPr lang="it-IT" dirty="0" smtClean="0"/>
              <a:t>3/3</a:t>
            </a:r>
            <a:endParaRPr lang="en-US" dirty="0"/>
          </a:p>
        </p:txBody>
      </p:sp>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72</a:t>
            </a:fld>
            <a:endParaRPr lang="it-IT"/>
          </a:p>
        </p:txBody>
      </p:sp>
      <p:sp>
        <p:nvSpPr>
          <p:cNvPr id="6" name="CasellaDiTesto 5"/>
          <p:cNvSpPr txBox="1"/>
          <p:nvPr/>
        </p:nvSpPr>
        <p:spPr>
          <a:xfrm>
            <a:off x="1767767" y="1349781"/>
            <a:ext cx="8832867" cy="2419124"/>
          </a:xfrm>
          <a:prstGeom prst="rect">
            <a:avLst/>
          </a:prstGeom>
          <a:noFill/>
        </p:spPr>
        <p:txBody>
          <a:bodyPr wrap="none" rtlCol="0">
            <a:spAutoFit/>
          </a:bodyPr>
          <a:lstStyle/>
          <a:p>
            <a:pPr marL="342900" lvl="1" indent="-342900">
              <a:lnSpc>
                <a:spcPct val="90000"/>
              </a:lnSpc>
              <a:buClr>
                <a:srgbClr val="000000"/>
              </a:buClr>
              <a:buSzPts val="1950"/>
              <a:buFont typeface="Arial" panose="020B0604020202020204" pitchFamily="34" charset="0"/>
              <a:buChar char="•"/>
            </a:pPr>
            <a:r>
              <a:rPr lang="it-IT" sz="2400" kern="0" dirty="0">
                <a:solidFill>
                  <a:srgbClr val="000000"/>
                </a:solidFill>
                <a:latin typeface="Tahoma"/>
                <a:ea typeface="Tahoma"/>
                <a:cs typeface="Tahoma"/>
                <a:sym typeface="Tahoma"/>
              </a:rPr>
              <a:t>Sottomissione di job </a:t>
            </a:r>
            <a:r>
              <a:rPr lang="it-IT" sz="2400" b="1" kern="0" dirty="0">
                <a:solidFill>
                  <a:srgbClr val="000000"/>
                </a:solidFill>
                <a:latin typeface="Tahoma"/>
                <a:ea typeface="Tahoma"/>
                <a:cs typeface="Tahoma"/>
                <a:sym typeface="Tahoma"/>
              </a:rPr>
              <a:t>gbasf2</a:t>
            </a:r>
            <a:r>
              <a:rPr lang="it-IT" sz="2400" kern="0" dirty="0">
                <a:solidFill>
                  <a:srgbClr val="000000"/>
                </a:solidFill>
                <a:latin typeface="Tahoma"/>
                <a:ea typeface="Tahoma"/>
                <a:cs typeface="Tahoma"/>
                <a:sym typeface="Tahoma"/>
              </a:rPr>
              <a:t> via </a:t>
            </a:r>
            <a:r>
              <a:rPr lang="it-IT" sz="2400" b="1" kern="0" dirty="0">
                <a:solidFill>
                  <a:srgbClr val="000000"/>
                </a:solidFill>
                <a:latin typeface="Tahoma"/>
                <a:ea typeface="Tahoma"/>
                <a:cs typeface="Tahoma"/>
                <a:sym typeface="Tahoma"/>
              </a:rPr>
              <a:t>DIRAC</a:t>
            </a:r>
            <a:r>
              <a:rPr lang="it-IT" sz="2400" kern="0" dirty="0">
                <a:solidFill>
                  <a:srgbClr val="000000"/>
                </a:solidFill>
                <a:latin typeface="Tahoma"/>
                <a:ea typeface="Tahoma"/>
                <a:cs typeface="Tahoma"/>
                <a:sym typeface="Tahoma"/>
              </a:rPr>
              <a:t> utilizzando la cache.</a:t>
            </a:r>
          </a:p>
          <a:p>
            <a:pPr marL="342900" lvl="1" indent="-342900">
              <a:lnSpc>
                <a:spcPct val="90000"/>
              </a:lnSpc>
              <a:buClr>
                <a:srgbClr val="000000"/>
              </a:buClr>
              <a:buSzPts val="1950"/>
              <a:buFont typeface="Arial" panose="020B0604020202020204" pitchFamily="34" charset="0"/>
              <a:buChar char="•"/>
            </a:pPr>
            <a:endParaRPr lang="it-IT" sz="2400" kern="0" dirty="0">
              <a:solidFill>
                <a:srgbClr val="000000"/>
              </a:solidFill>
              <a:latin typeface="Tahoma"/>
              <a:ea typeface="Tahoma"/>
              <a:cs typeface="Tahoma"/>
              <a:sym typeface="Tahoma"/>
            </a:endParaRPr>
          </a:p>
          <a:p>
            <a:pPr marL="342900" lvl="1" indent="-342900">
              <a:lnSpc>
                <a:spcPct val="90000"/>
              </a:lnSpc>
              <a:buClr>
                <a:srgbClr val="000000"/>
              </a:buClr>
              <a:buSzPts val="1950"/>
              <a:buFont typeface="Arial" panose="020B0604020202020204" pitchFamily="34" charset="0"/>
              <a:buChar char="•"/>
            </a:pPr>
            <a:r>
              <a:rPr lang="it-IT" sz="2400" kern="0" dirty="0" err="1">
                <a:solidFill>
                  <a:srgbClr val="000000"/>
                </a:solidFill>
                <a:latin typeface="Tahoma"/>
                <a:ea typeface="Tahoma"/>
                <a:cs typeface="Tahoma"/>
                <a:sym typeface="Tahoma"/>
              </a:rPr>
              <a:t>Dataset</a:t>
            </a:r>
            <a:r>
              <a:rPr lang="it-IT" sz="2400" kern="0" dirty="0">
                <a:solidFill>
                  <a:srgbClr val="000000"/>
                </a:solidFill>
                <a:latin typeface="Tahoma"/>
                <a:ea typeface="Tahoma"/>
                <a:cs typeface="Tahoma"/>
                <a:sym typeface="Tahoma"/>
              </a:rPr>
              <a:t> replicati a </a:t>
            </a:r>
            <a:r>
              <a:rPr lang="it-IT" sz="2400" b="1" kern="0" dirty="0">
                <a:solidFill>
                  <a:srgbClr val="000000"/>
                </a:solidFill>
                <a:latin typeface="Tahoma"/>
                <a:ea typeface="Tahoma"/>
                <a:cs typeface="Tahoma"/>
                <a:sym typeface="Tahoma"/>
              </a:rPr>
              <a:t>KEK</a:t>
            </a:r>
          </a:p>
          <a:p>
            <a:pPr marL="342900" lvl="1" indent="-342900">
              <a:lnSpc>
                <a:spcPct val="90000"/>
              </a:lnSpc>
              <a:buClr>
                <a:srgbClr val="000000"/>
              </a:buClr>
              <a:buSzPts val="1950"/>
              <a:buFont typeface="Arial" panose="020B0604020202020204" pitchFamily="34" charset="0"/>
              <a:buChar char="•"/>
            </a:pPr>
            <a:endParaRPr lang="it-IT" sz="2400" b="1" kern="0" dirty="0">
              <a:solidFill>
                <a:srgbClr val="000000"/>
              </a:solidFill>
              <a:latin typeface="Tahoma"/>
              <a:ea typeface="Tahoma"/>
              <a:cs typeface="Tahoma"/>
              <a:sym typeface="Tahoma"/>
            </a:endParaRPr>
          </a:p>
          <a:p>
            <a:pPr marL="342900" lvl="1" indent="-342900">
              <a:lnSpc>
                <a:spcPct val="90000"/>
              </a:lnSpc>
              <a:buClr>
                <a:srgbClr val="000000"/>
              </a:buClr>
              <a:buSzPts val="1950"/>
              <a:buFont typeface="Arial" panose="020B0604020202020204" pitchFamily="34" charset="0"/>
              <a:buChar char="•"/>
            </a:pPr>
            <a:r>
              <a:rPr lang="it-IT" sz="2400" kern="0" dirty="0">
                <a:solidFill>
                  <a:srgbClr val="000000"/>
                </a:solidFill>
                <a:latin typeface="Tahoma"/>
                <a:ea typeface="Tahoma"/>
                <a:cs typeface="Tahoma"/>
                <a:sym typeface="Tahoma"/>
              </a:rPr>
              <a:t>Job di analisi accedendo a </a:t>
            </a:r>
            <a:r>
              <a:rPr lang="it-IT" sz="2400" b="1" kern="0" dirty="0" err="1">
                <a:solidFill>
                  <a:srgbClr val="000000"/>
                </a:solidFill>
                <a:latin typeface="Tahoma"/>
                <a:ea typeface="Tahoma"/>
                <a:cs typeface="Tahoma"/>
                <a:sym typeface="Tahoma"/>
              </a:rPr>
              <a:t>Dynafed</a:t>
            </a:r>
            <a:r>
              <a:rPr lang="it-IT" sz="2400" b="1" kern="0" dirty="0">
                <a:solidFill>
                  <a:srgbClr val="000000"/>
                </a:solidFill>
                <a:latin typeface="Tahoma"/>
                <a:ea typeface="Tahoma"/>
                <a:cs typeface="Tahoma"/>
                <a:sym typeface="Tahoma"/>
              </a:rPr>
              <a:t> via HTTP</a:t>
            </a:r>
          </a:p>
          <a:p>
            <a:pPr marL="342900" lvl="1" indent="-342900">
              <a:lnSpc>
                <a:spcPct val="90000"/>
              </a:lnSpc>
              <a:buClr>
                <a:srgbClr val="000000"/>
              </a:buClr>
              <a:buSzPts val="1950"/>
              <a:buFont typeface="Arial" panose="020B0604020202020204" pitchFamily="34" charset="0"/>
              <a:buChar char="•"/>
            </a:pPr>
            <a:endParaRPr lang="it-IT" sz="2400" b="1" kern="0" dirty="0">
              <a:solidFill>
                <a:srgbClr val="000000"/>
              </a:solidFill>
              <a:latin typeface="Tahoma"/>
              <a:ea typeface="Tahoma"/>
              <a:cs typeface="Tahoma"/>
              <a:sym typeface="Tahoma"/>
            </a:endParaRPr>
          </a:p>
          <a:p>
            <a:pPr marL="342900" lvl="1" indent="-342900">
              <a:lnSpc>
                <a:spcPct val="90000"/>
              </a:lnSpc>
              <a:buClr>
                <a:srgbClr val="000000"/>
              </a:buClr>
              <a:buSzPts val="1950"/>
              <a:buFont typeface="Arial" panose="020B0604020202020204" pitchFamily="34" charset="0"/>
              <a:buChar char="•"/>
            </a:pPr>
            <a:r>
              <a:rPr lang="it-IT" sz="2400" kern="0" dirty="0">
                <a:solidFill>
                  <a:srgbClr val="000000"/>
                </a:solidFill>
                <a:latin typeface="Tahoma"/>
                <a:ea typeface="Tahoma"/>
                <a:cs typeface="Tahoma"/>
                <a:sym typeface="Tahoma"/>
              </a:rPr>
              <a:t>Test </a:t>
            </a:r>
            <a:r>
              <a:rPr lang="it-IT" sz="2400" b="1" kern="0" dirty="0">
                <a:solidFill>
                  <a:srgbClr val="000000"/>
                </a:solidFill>
                <a:latin typeface="Tahoma"/>
                <a:ea typeface="Tahoma"/>
                <a:cs typeface="Tahoma"/>
                <a:sym typeface="Tahoma"/>
              </a:rPr>
              <a:t>intero </a:t>
            </a:r>
            <a:r>
              <a:rPr lang="it-IT" sz="2400" b="1" kern="0" dirty="0" err="1">
                <a:solidFill>
                  <a:srgbClr val="000000"/>
                </a:solidFill>
                <a:latin typeface="Tahoma"/>
                <a:ea typeface="Tahoma"/>
                <a:cs typeface="Tahoma"/>
                <a:sym typeface="Tahoma"/>
              </a:rPr>
              <a:t>workflow</a:t>
            </a:r>
            <a:r>
              <a:rPr lang="it-IT" sz="2400" b="1" kern="0" dirty="0">
                <a:solidFill>
                  <a:srgbClr val="000000"/>
                </a:solidFill>
                <a:latin typeface="Tahoma"/>
                <a:ea typeface="Tahoma"/>
                <a:cs typeface="Tahoma"/>
                <a:sym typeface="Tahoma"/>
              </a:rPr>
              <a:t> di analisi</a:t>
            </a:r>
          </a:p>
        </p:txBody>
      </p:sp>
      <p:pic>
        <p:nvPicPr>
          <p:cNvPr id="7" name="Google Shape;1981;p30"/>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962" y="3896067"/>
            <a:ext cx="8784476" cy="1717016"/>
          </a:xfrm>
          <a:prstGeom prst="rect">
            <a:avLst/>
          </a:prstGeom>
          <a:noFill/>
          <a:ln>
            <a:noFill/>
          </a:ln>
        </p:spPr>
      </p:pic>
      <p:sp>
        <p:nvSpPr>
          <p:cNvPr id="8" name="Google Shape;1960;p28"/>
          <p:cNvSpPr>
            <a:spLocks noChangeAspect="1"/>
          </p:cNvSpPr>
          <p:nvPr/>
        </p:nvSpPr>
        <p:spPr>
          <a:xfrm>
            <a:off x="2459596" y="4329100"/>
            <a:ext cx="1080120" cy="1411146"/>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Tree>
    <p:extLst>
      <p:ext uri="{BB962C8B-B14F-4D97-AF65-F5344CB8AC3E}">
        <p14:creationId xmlns:p14="http://schemas.microsoft.com/office/powerpoint/2010/main" val="40900391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03110" y="731985"/>
            <a:ext cx="9345418" cy="460502"/>
          </a:xfrm>
        </p:spPr>
        <p:txBody>
          <a:bodyPr>
            <a:normAutofit fontScale="90000"/>
          </a:bodyPr>
          <a:lstStyle/>
          <a:p>
            <a:r>
              <a:rPr lang="it-IT" dirty="0"/>
              <a:t>USE CASE </a:t>
            </a:r>
            <a:r>
              <a:rPr lang="it-IT" dirty="0" err="1" smtClean="0"/>
              <a:t>Cloud</a:t>
            </a:r>
            <a:r>
              <a:rPr lang="it-IT" dirty="0" smtClean="0"/>
              <a:t> Access: riduzione costi di accesso</a:t>
            </a:r>
            <a:endParaRPr lang="en-US" dirty="0"/>
          </a:p>
        </p:txBody>
      </p:sp>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73</a:t>
            </a:fld>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933" y="1340768"/>
            <a:ext cx="3786134" cy="4500500"/>
          </a:xfrm>
          <a:prstGeom prst="rect">
            <a:avLst/>
          </a:prstGeom>
        </p:spPr>
      </p:pic>
      <p:sp>
        <p:nvSpPr>
          <p:cNvPr id="7" name="CasellaDiTesto 6"/>
          <p:cNvSpPr txBox="1"/>
          <p:nvPr/>
        </p:nvSpPr>
        <p:spPr>
          <a:xfrm>
            <a:off x="1596001" y="1929025"/>
            <a:ext cx="4874933" cy="3323987"/>
          </a:xfrm>
          <a:prstGeom prst="rect">
            <a:avLst/>
          </a:prstGeom>
          <a:noFill/>
        </p:spPr>
        <p:txBody>
          <a:bodyPr wrap="square" rtlCol="0">
            <a:spAutoFit/>
          </a:bodyPr>
          <a:lstStyle/>
          <a:p>
            <a:pPr marL="285750" indent="-285750">
              <a:buFont typeface="Arial" panose="020B0604020202020204" pitchFamily="34" charset="0"/>
              <a:buChar char="•"/>
            </a:pPr>
            <a:r>
              <a:rPr lang="it-IT" sz="2400" dirty="0"/>
              <a:t>Utilizzo del sistema di cache per l’accesso a </a:t>
            </a:r>
            <a:r>
              <a:rPr lang="it-IT" sz="2400" b="1" dirty="0"/>
              <a:t>risorse in </a:t>
            </a:r>
            <a:r>
              <a:rPr lang="it-IT" sz="2400" b="1" dirty="0" err="1"/>
              <a:t>cloud</a:t>
            </a:r>
            <a:endParaRPr lang="it-IT" sz="2400" b="1" dirty="0"/>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Utilizzate </a:t>
            </a:r>
            <a:r>
              <a:rPr lang="it-IT" sz="2400" b="1" dirty="0"/>
              <a:t>risorse di T-System</a:t>
            </a:r>
            <a:r>
              <a:rPr lang="it-IT" sz="2400" dirty="0"/>
              <a:t> nell’ambito del progetto HNSC</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Stima trasferimento </a:t>
            </a:r>
            <a:r>
              <a:rPr lang="it-IT" sz="2400" b="1" dirty="0"/>
              <a:t>100GB/mese: 6.7€</a:t>
            </a:r>
          </a:p>
          <a:p>
            <a:endParaRPr lang="en-US" dirty="0"/>
          </a:p>
        </p:txBody>
      </p:sp>
    </p:spTree>
    <p:extLst>
      <p:ext uri="{BB962C8B-B14F-4D97-AF65-F5344CB8AC3E}">
        <p14:creationId xmlns:p14="http://schemas.microsoft.com/office/powerpoint/2010/main" val="6864038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03110" y="731985"/>
            <a:ext cx="9885478" cy="460502"/>
          </a:xfrm>
        </p:spPr>
        <p:txBody>
          <a:bodyPr>
            <a:normAutofit fontScale="90000"/>
          </a:bodyPr>
          <a:lstStyle/>
          <a:p>
            <a:r>
              <a:rPr lang="it-IT" dirty="0"/>
              <a:t>USE CASE </a:t>
            </a:r>
            <a:r>
              <a:rPr lang="it-IT" dirty="0" err="1"/>
              <a:t>Cloud</a:t>
            </a:r>
            <a:r>
              <a:rPr lang="it-IT" dirty="0"/>
              <a:t> Access: </a:t>
            </a:r>
            <a:r>
              <a:rPr lang="it-IT" dirty="0" smtClean="0"/>
              <a:t>nuovi </a:t>
            </a:r>
            <a:r>
              <a:rPr lang="it-IT" dirty="0" err="1" smtClean="0"/>
              <a:t>plugin</a:t>
            </a:r>
            <a:r>
              <a:rPr lang="it-IT" dirty="0" smtClean="0"/>
              <a:t> di </a:t>
            </a:r>
            <a:r>
              <a:rPr lang="it-IT" dirty="0" err="1" smtClean="0"/>
              <a:t>DynaFED</a:t>
            </a:r>
            <a:endParaRPr lang="en-US" dirty="0"/>
          </a:p>
        </p:txBody>
      </p:sp>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74</a:t>
            </a:fld>
            <a:endParaRPr lang="it-IT"/>
          </a:p>
        </p:txBody>
      </p:sp>
      <p:sp>
        <p:nvSpPr>
          <p:cNvPr id="8" name="CasellaDiTesto 7"/>
          <p:cNvSpPr txBox="1"/>
          <p:nvPr/>
        </p:nvSpPr>
        <p:spPr>
          <a:xfrm>
            <a:off x="1703513" y="1520788"/>
            <a:ext cx="8748972" cy="2677656"/>
          </a:xfrm>
          <a:prstGeom prst="rect">
            <a:avLst/>
          </a:prstGeom>
          <a:noFill/>
        </p:spPr>
        <p:txBody>
          <a:bodyPr wrap="square" rtlCol="0">
            <a:spAutoFit/>
          </a:bodyPr>
          <a:lstStyle/>
          <a:p>
            <a:pPr marL="285750" indent="-285750">
              <a:buFont typeface="Arial" panose="020B0604020202020204" pitchFamily="34" charset="0"/>
              <a:buChar char="•"/>
            </a:pPr>
            <a:r>
              <a:rPr lang="it-IT" sz="2800" dirty="0">
                <a:latin typeface="Tahoma" panose="020B0604030504040204" pitchFamily="34" charset="0"/>
                <a:ea typeface="Tahoma" panose="020B0604030504040204" pitchFamily="34" charset="0"/>
                <a:cs typeface="Tahoma" panose="020B0604030504040204" pitchFamily="34" charset="0"/>
              </a:rPr>
              <a:t>Necessità di gestire </a:t>
            </a:r>
            <a:r>
              <a:rPr lang="it-IT" sz="2800" b="1" dirty="0">
                <a:latin typeface="Tahoma" panose="020B0604030504040204" pitchFamily="34" charset="0"/>
                <a:ea typeface="Tahoma" panose="020B0604030504040204" pitchFamily="34" charset="0"/>
                <a:cs typeface="Tahoma" panose="020B0604030504040204" pitchFamily="34" charset="0"/>
              </a:rPr>
              <a:t>diversamente l’ordine delle repliche </a:t>
            </a:r>
            <a:r>
              <a:rPr lang="it-IT" sz="2800" dirty="0">
                <a:latin typeface="Tahoma" panose="020B0604030504040204" pitchFamily="34" charset="0"/>
                <a:ea typeface="Tahoma" panose="020B0604030504040204" pitchFamily="34" charset="0"/>
                <a:cs typeface="Tahoma" panose="020B0604030504040204" pitchFamily="34" charset="0"/>
              </a:rPr>
              <a:t>dei </a:t>
            </a:r>
            <a:r>
              <a:rPr lang="it-IT" sz="2800" dirty="0" err="1">
                <a:latin typeface="Tahoma" panose="020B0604030504040204" pitchFamily="34" charset="0"/>
                <a:ea typeface="Tahoma" panose="020B0604030504040204" pitchFamily="34" charset="0"/>
                <a:cs typeface="Tahoma" panose="020B0604030504040204" pitchFamily="34" charset="0"/>
              </a:rPr>
              <a:t>metalink</a:t>
            </a:r>
            <a:endParaRPr lang="it-IT"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it-IT"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it-IT" sz="2800" dirty="0">
                <a:latin typeface="Tahoma" panose="020B0604030504040204" pitchFamily="34" charset="0"/>
                <a:ea typeface="Tahoma" panose="020B0604030504040204" pitchFamily="34" charset="0"/>
                <a:cs typeface="Tahoma" panose="020B0604030504040204" pitchFamily="34" charset="0"/>
              </a:rPr>
              <a:t>Sviluppo di </a:t>
            </a:r>
            <a:r>
              <a:rPr lang="it-IT" sz="2800" b="1" dirty="0">
                <a:latin typeface="Tahoma" panose="020B0604030504040204" pitchFamily="34" charset="0"/>
                <a:ea typeface="Tahoma" panose="020B0604030504040204" pitchFamily="34" charset="0"/>
                <a:cs typeface="Tahoma" panose="020B0604030504040204" pitchFamily="34" charset="0"/>
              </a:rPr>
              <a:t>due nuovi </a:t>
            </a:r>
            <a:r>
              <a:rPr lang="it-IT" sz="2800" b="1" dirty="0" err="1">
                <a:latin typeface="Tahoma" panose="020B0604030504040204" pitchFamily="34" charset="0"/>
                <a:ea typeface="Tahoma" panose="020B0604030504040204" pitchFamily="34" charset="0"/>
                <a:cs typeface="Tahoma" panose="020B0604030504040204" pitchFamily="34" charset="0"/>
              </a:rPr>
              <a:t>plugin</a:t>
            </a:r>
            <a:r>
              <a:rPr lang="it-IT" sz="2800" dirty="0">
                <a:latin typeface="Tahoma" panose="020B0604030504040204" pitchFamily="34" charset="0"/>
                <a:ea typeface="Tahoma" panose="020B0604030504040204" pitchFamily="34" charset="0"/>
                <a:cs typeface="Tahoma" panose="020B0604030504040204" pitchFamily="34" charset="0"/>
              </a:rPr>
              <a:t> per </a:t>
            </a:r>
            <a:r>
              <a:rPr lang="it-IT" sz="2800" dirty="0" err="1">
                <a:latin typeface="Tahoma" panose="020B0604030504040204" pitchFamily="34" charset="0"/>
                <a:ea typeface="Tahoma" panose="020B0604030504040204" pitchFamily="34" charset="0"/>
                <a:cs typeface="Tahoma" panose="020B0604030504040204" pitchFamily="34" charset="0"/>
              </a:rPr>
              <a:t>DynaFED</a:t>
            </a:r>
            <a:r>
              <a:rPr lang="it-IT" sz="2800" dirty="0">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pPr>
            <a:r>
              <a:rPr lang="it-IT" sz="2800" b="1" dirty="0">
                <a:latin typeface="Tahoma" panose="020B0604030504040204" pitchFamily="34" charset="0"/>
                <a:ea typeface="Tahoma" panose="020B0604030504040204" pitchFamily="34" charset="0"/>
                <a:cs typeface="Tahoma" panose="020B0604030504040204" pitchFamily="34" charset="0"/>
              </a:rPr>
              <a:t>Price </a:t>
            </a:r>
            <a:r>
              <a:rPr lang="it-IT" sz="2800" b="1" dirty="0" err="1">
                <a:latin typeface="Tahoma" panose="020B0604030504040204" pitchFamily="34" charset="0"/>
                <a:ea typeface="Tahoma" panose="020B0604030504040204" pitchFamily="34" charset="0"/>
                <a:cs typeface="Tahoma" panose="020B0604030504040204" pitchFamily="34" charset="0"/>
              </a:rPr>
              <a:t>plugin</a:t>
            </a:r>
            <a:endParaRPr lang="it-IT" sz="2800" b="1"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it-IT" sz="2800" b="1" dirty="0">
                <a:latin typeface="Tahoma" panose="020B0604030504040204" pitchFamily="34" charset="0"/>
                <a:ea typeface="Tahoma" panose="020B0604030504040204" pitchFamily="34" charset="0"/>
                <a:cs typeface="Tahoma" panose="020B0604030504040204" pitchFamily="34" charset="0"/>
              </a:rPr>
              <a:t>Default </a:t>
            </a:r>
            <a:r>
              <a:rPr lang="it-IT" sz="2800" b="1" dirty="0" err="1">
                <a:latin typeface="Tahoma" panose="020B0604030504040204" pitchFamily="34" charset="0"/>
                <a:ea typeface="Tahoma" panose="020B0604030504040204" pitchFamily="34" charset="0"/>
                <a:cs typeface="Tahoma" panose="020B0604030504040204" pitchFamily="34" charset="0"/>
              </a:rPr>
              <a:t>Plugin</a:t>
            </a:r>
            <a:endParaRPr lang="en-US" dirty="0"/>
          </a:p>
        </p:txBody>
      </p:sp>
      <p:sp>
        <p:nvSpPr>
          <p:cNvPr id="9" name="CasellaDiTesto 8"/>
          <p:cNvSpPr txBox="1"/>
          <p:nvPr/>
        </p:nvSpPr>
        <p:spPr>
          <a:xfrm>
            <a:off x="2171565" y="4348555"/>
            <a:ext cx="8280921" cy="1354217"/>
          </a:xfrm>
          <a:prstGeom prst="rect">
            <a:avLst/>
          </a:prstGeom>
          <a:noFill/>
        </p:spPr>
        <p:txBody>
          <a:bodyPr wrap="square" rtlCol="0">
            <a:spAutoFit/>
          </a:bodyPr>
          <a:lstStyle/>
          <a:p>
            <a:pPr marL="0" lvl="1"/>
            <a:r>
              <a:rPr lang="it-IT" sz="3200" b="1" dirty="0">
                <a:solidFill>
                  <a:srgbClr val="FF0000"/>
                </a:solidFill>
              </a:rPr>
              <a:t>L’uso combinato di questi due </a:t>
            </a:r>
            <a:r>
              <a:rPr lang="it-IT" sz="3200" b="1" dirty="0" err="1">
                <a:solidFill>
                  <a:srgbClr val="FF0000"/>
                </a:solidFill>
              </a:rPr>
              <a:t>plugin</a:t>
            </a:r>
            <a:r>
              <a:rPr lang="it-IT" sz="3200" b="1" dirty="0">
                <a:solidFill>
                  <a:srgbClr val="FF0000"/>
                </a:solidFill>
              </a:rPr>
              <a:t> permette di creare numerosi nuovi scenari!</a:t>
            </a:r>
          </a:p>
          <a:p>
            <a:endParaRPr lang="en-US" dirty="0"/>
          </a:p>
        </p:txBody>
      </p:sp>
    </p:spTree>
    <p:extLst>
      <p:ext uri="{BB962C8B-B14F-4D97-AF65-F5344CB8AC3E}">
        <p14:creationId xmlns:p14="http://schemas.microsoft.com/office/powerpoint/2010/main" val="29834537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75</a:t>
            </a:fld>
            <a:endParaRPr lang="it-IT"/>
          </a:p>
        </p:txBody>
      </p:sp>
      <p:grpSp>
        <p:nvGrpSpPr>
          <p:cNvPr id="6" name="Google Shape;2005;p33"/>
          <p:cNvGrpSpPr/>
          <p:nvPr/>
        </p:nvGrpSpPr>
        <p:grpSpPr>
          <a:xfrm>
            <a:off x="2080599" y="2784768"/>
            <a:ext cx="1217144" cy="635153"/>
            <a:chOff x="1255949" y="981876"/>
            <a:chExt cx="1622859" cy="846871"/>
          </a:xfrm>
        </p:grpSpPr>
        <p:grpSp>
          <p:nvGrpSpPr>
            <p:cNvPr id="7" name="Google Shape;2006;p33"/>
            <p:cNvGrpSpPr/>
            <p:nvPr/>
          </p:nvGrpSpPr>
          <p:grpSpPr>
            <a:xfrm>
              <a:off x="1255949" y="981876"/>
              <a:ext cx="500091" cy="628632"/>
              <a:chOff x="1671637" y="1185861"/>
              <a:chExt cx="885901" cy="1043026"/>
            </a:xfrm>
          </p:grpSpPr>
          <p:sp>
            <p:nvSpPr>
              <p:cNvPr id="13" name="Google Shape;2007;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4" name="Google Shape;2008;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5" name="Google Shape;2009;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8" name="Google Shape;2010;p33"/>
            <p:cNvGrpSpPr/>
            <p:nvPr/>
          </p:nvGrpSpPr>
          <p:grpSpPr>
            <a:xfrm>
              <a:off x="1817393" y="981876"/>
              <a:ext cx="500091" cy="628632"/>
              <a:chOff x="1671637" y="1185861"/>
              <a:chExt cx="885901" cy="1043026"/>
            </a:xfrm>
          </p:grpSpPr>
          <p:sp>
            <p:nvSpPr>
              <p:cNvPr id="10" name="Google Shape;2011;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1" name="Google Shape;2012;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2" name="Google Shape;2013;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9" name="Google Shape;2014;p33"/>
            <p:cNvSpPr/>
            <p:nvPr/>
          </p:nvSpPr>
          <p:spPr>
            <a:xfrm>
              <a:off x="1506008" y="1296247"/>
              <a:ext cx="13728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DPM</a:t>
              </a:r>
              <a:endParaRPr sz="1200">
                <a:solidFill>
                  <a:schemeClr val="lt1"/>
                </a:solidFill>
                <a:latin typeface="Arial"/>
                <a:ea typeface="Arial"/>
                <a:cs typeface="Arial"/>
                <a:sym typeface="Arial"/>
              </a:endParaRPr>
            </a:p>
          </p:txBody>
        </p:sp>
      </p:grpSp>
      <p:grpSp>
        <p:nvGrpSpPr>
          <p:cNvPr id="16" name="Google Shape;2015;p33"/>
          <p:cNvGrpSpPr/>
          <p:nvPr/>
        </p:nvGrpSpPr>
        <p:grpSpPr>
          <a:xfrm>
            <a:off x="9055944" y="2890583"/>
            <a:ext cx="1472518" cy="635153"/>
            <a:chOff x="9280761" y="981876"/>
            <a:chExt cx="1963358" cy="846871"/>
          </a:xfrm>
        </p:grpSpPr>
        <p:grpSp>
          <p:nvGrpSpPr>
            <p:cNvPr id="17" name="Google Shape;2016;p33"/>
            <p:cNvGrpSpPr/>
            <p:nvPr/>
          </p:nvGrpSpPr>
          <p:grpSpPr>
            <a:xfrm>
              <a:off x="9280761" y="981876"/>
              <a:ext cx="500091" cy="628632"/>
              <a:chOff x="1671637" y="1185861"/>
              <a:chExt cx="885901" cy="1043026"/>
            </a:xfrm>
          </p:grpSpPr>
          <p:sp>
            <p:nvSpPr>
              <p:cNvPr id="23" name="Google Shape;2017;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4" name="Google Shape;2018;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5" name="Google Shape;2019;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18" name="Google Shape;2020;p33"/>
            <p:cNvGrpSpPr/>
            <p:nvPr/>
          </p:nvGrpSpPr>
          <p:grpSpPr>
            <a:xfrm>
              <a:off x="9842205" y="981876"/>
              <a:ext cx="500091" cy="628632"/>
              <a:chOff x="1671637" y="1185861"/>
              <a:chExt cx="885901" cy="1043026"/>
            </a:xfrm>
          </p:grpSpPr>
          <p:sp>
            <p:nvSpPr>
              <p:cNvPr id="20" name="Google Shape;2021;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1" name="Google Shape;2022;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2" name="Google Shape;2023;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9" name="Google Shape;2024;p33"/>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grpSp>
        <p:nvGrpSpPr>
          <p:cNvPr id="26" name="Google Shape;2025;p33"/>
          <p:cNvGrpSpPr/>
          <p:nvPr/>
        </p:nvGrpSpPr>
        <p:grpSpPr>
          <a:xfrm>
            <a:off x="4576469" y="1118943"/>
            <a:ext cx="1354424" cy="934960"/>
            <a:chOff x="3783279" y="524720"/>
            <a:chExt cx="1805899" cy="1246613"/>
          </a:xfrm>
        </p:grpSpPr>
        <p:sp>
          <p:nvSpPr>
            <p:cNvPr id="27" name="Google Shape;2026;p33"/>
            <p:cNvSpPr/>
            <p:nvPr/>
          </p:nvSpPr>
          <p:spPr>
            <a:xfrm>
              <a:off x="3783279" y="524720"/>
              <a:ext cx="1685880" cy="1164888"/>
            </a:xfrm>
            <a:prstGeom prst="clou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28" name="Google Shape;2027;p33"/>
            <p:cNvGrpSpPr/>
            <p:nvPr/>
          </p:nvGrpSpPr>
          <p:grpSpPr>
            <a:xfrm>
              <a:off x="4171128" y="842651"/>
              <a:ext cx="500091" cy="628632"/>
              <a:chOff x="1671637" y="1185861"/>
              <a:chExt cx="885901" cy="1043026"/>
            </a:xfrm>
          </p:grpSpPr>
          <p:sp>
            <p:nvSpPr>
              <p:cNvPr id="34" name="Google Shape;2028;p33"/>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5" name="Google Shape;2029;p33"/>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6" name="Google Shape;2030;p33"/>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29" name="Google Shape;2031;p33"/>
            <p:cNvGrpSpPr/>
            <p:nvPr/>
          </p:nvGrpSpPr>
          <p:grpSpPr>
            <a:xfrm>
              <a:off x="4732572" y="842651"/>
              <a:ext cx="500091" cy="628632"/>
              <a:chOff x="1671637" y="1185861"/>
              <a:chExt cx="885901" cy="1043026"/>
            </a:xfrm>
          </p:grpSpPr>
          <p:sp>
            <p:nvSpPr>
              <p:cNvPr id="31" name="Google Shape;2032;p33"/>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2" name="Google Shape;2033;p33"/>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3" name="Google Shape;2034;p33"/>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30" name="Google Shape;2035;p33"/>
            <p:cNvSpPr/>
            <p:nvPr/>
          </p:nvSpPr>
          <p:spPr>
            <a:xfrm>
              <a:off x="3875878" y="1238833"/>
              <a:ext cx="1713300" cy="532500"/>
            </a:xfrm>
            <a:prstGeom prst="cube">
              <a:avLst>
                <a:gd name="adj" fmla="val 25000"/>
              </a:avLst>
            </a:prstGeom>
            <a:solidFill>
              <a:srgbClr val="BF9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37" name="Google Shape;2036;p33"/>
          <p:cNvCxnSpPr>
            <a:stCxn id="45" idx="3"/>
            <a:endCxn id="94" idx="0"/>
          </p:cNvCxnSpPr>
          <p:nvPr/>
        </p:nvCxnSpPr>
        <p:spPr>
          <a:xfrm rot="10800000" flipH="1">
            <a:off x="3351242" y="3420000"/>
            <a:ext cx="2780100" cy="2415300"/>
          </a:xfrm>
          <a:prstGeom prst="straightConnector1">
            <a:avLst/>
          </a:prstGeom>
          <a:noFill/>
          <a:ln w="9525" cap="flat" cmpd="sng">
            <a:solidFill>
              <a:schemeClr val="dk1"/>
            </a:solidFill>
            <a:prstDash val="dashDot"/>
            <a:miter lim="800000"/>
            <a:headEnd type="none" w="sm" len="sm"/>
            <a:tailEnd type="triangle" w="med" len="med"/>
          </a:ln>
        </p:spPr>
      </p:cxnSp>
      <p:cxnSp>
        <p:nvCxnSpPr>
          <p:cNvPr id="38" name="Google Shape;2039;p33"/>
          <p:cNvCxnSpPr>
            <a:stCxn id="30" idx="3"/>
            <a:endCxn id="94" idx="0"/>
          </p:cNvCxnSpPr>
          <p:nvPr/>
        </p:nvCxnSpPr>
        <p:spPr>
          <a:xfrm>
            <a:off x="5238484" y="2053903"/>
            <a:ext cx="892800" cy="1366200"/>
          </a:xfrm>
          <a:prstGeom prst="straightConnector1">
            <a:avLst/>
          </a:prstGeom>
          <a:noFill/>
          <a:ln w="9525" cap="flat" cmpd="sng">
            <a:solidFill>
              <a:schemeClr val="dk1"/>
            </a:solidFill>
            <a:prstDash val="dashDot"/>
            <a:miter lim="800000"/>
            <a:headEnd type="none" w="sm" len="sm"/>
            <a:tailEnd type="triangle" w="med" len="med"/>
          </a:ln>
        </p:spPr>
      </p:cxnSp>
      <p:cxnSp>
        <p:nvCxnSpPr>
          <p:cNvPr id="39" name="Google Shape;2040;p33"/>
          <p:cNvCxnSpPr>
            <a:stCxn id="56" idx="3"/>
            <a:endCxn id="94" idx="0"/>
          </p:cNvCxnSpPr>
          <p:nvPr/>
        </p:nvCxnSpPr>
        <p:spPr>
          <a:xfrm flipH="1">
            <a:off x="6131322" y="1517553"/>
            <a:ext cx="1192800" cy="1902300"/>
          </a:xfrm>
          <a:prstGeom prst="straightConnector1">
            <a:avLst/>
          </a:prstGeom>
          <a:noFill/>
          <a:ln w="9525" cap="flat" cmpd="sng">
            <a:solidFill>
              <a:schemeClr val="dk1"/>
            </a:solidFill>
            <a:prstDash val="dashDot"/>
            <a:miter lim="800000"/>
            <a:headEnd type="none" w="sm" len="sm"/>
            <a:tailEnd type="triangle" w="med" len="med"/>
          </a:ln>
        </p:spPr>
      </p:cxnSp>
      <p:cxnSp>
        <p:nvCxnSpPr>
          <p:cNvPr id="40" name="Google Shape;2042;p33"/>
          <p:cNvCxnSpPr>
            <a:stCxn id="66" idx="3"/>
            <a:endCxn id="94" idx="0"/>
          </p:cNvCxnSpPr>
          <p:nvPr/>
        </p:nvCxnSpPr>
        <p:spPr>
          <a:xfrm rot="10800000">
            <a:off x="6131221" y="3420031"/>
            <a:ext cx="3597900" cy="1551600"/>
          </a:xfrm>
          <a:prstGeom prst="straightConnector1">
            <a:avLst/>
          </a:prstGeom>
          <a:noFill/>
          <a:ln w="9525" cap="flat" cmpd="sng">
            <a:solidFill>
              <a:schemeClr val="dk1"/>
            </a:solidFill>
            <a:prstDash val="dashDot"/>
            <a:miter lim="800000"/>
            <a:headEnd type="none" w="sm" len="sm"/>
            <a:tailEnd type="triangle" w="med" len="med"/>
          </a:ln>
        </p:spPr>
      </p:cxnSp>
      <p:grpSp>
        <p:nvGrpSpPr>
          <p:cNvPr id="41" name="Google Shape;2044;p33"/>
          <p:cNvGrpSpPr/>
          <p:nvPr/>
        </p:nvGrpSpPr>
        <p:grpSpPr>
          <a:xfrm>
            <a:off x="2689227" y="4900340"/>
            <a:ext cx="1354424" cy="934960"/>
            <a:chOff x="631557" y="2586038"/>
            <a:chExt cx="1805899" cy="1246613"/>
          </a:xfrm>
        </p:grpSpPr>
        <p:sp>
          <p:nvSpPr>
            <p:cNvPr id="42" name="Google Shape;2045;p33"/>
            <p:cNvSpPr/>
            <p:nvPr/>
          </p:nvSpPr>
          <p:spPr>
            <a:xfrm>
              <a:off x="631557" y="2586038"/>
              <a:ext cx="1685880" cy="1164888"/>
            </a:xfrm>
            <a:prstGeom prst="cloud">
              <a:avLst/>
            </a:prstGeom>
            <a:solidFill>
              <a:srgbClr val="CC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43" name="Google Shape;2046;p33"/>
            <p:cNvGrpSpPr/>
            <p:nvPr/>
          </p:nvGrpSpPr>
          <p:grpSpPr>
            <a:xfrm>
              <a:off x="1019406" y="2903969"/>
              <a:ext cx="500091" cy="628632"/>
              <a:chOff x="1671637" y="1185861"/>
              <a:chExt cx="885901" cy="1043026"/>
            </a:xfrm>
          </p:grpSpPr>
          <p:sp>
            <p:nvSpPr>
              <p:cNvPr id="49" name="Google Shape;2047;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0" name="Google Shape;2048;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1" name="Google Shape;2049;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44" name="Google Shape;2050;p33"/>
            <p:cNvGrpSpPr/>
            <p:nvPr/>
          </p:nvGrpSpPr>
          <p:grpSpPr>
            <a:xfrm>
              <a:off x="1580850" y="2903969"/>
              <a:ext cx="500091" cy="628632"/>
              <a:chOff x="1671637" y="1185861"/>
              <a:chExt cx="885901" cy="1043026"/>
            </a:xfrm>
          </p:grpSpPr>
          <p:sp>
            <p:nvSpPr>
              <p:cNvPr id="46" name="Google Shape;2051;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7" name="Google Shape;2052;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8" name="Google Shape;2053;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45" name="Google Shape;2037;p33"/>
            <p:cNvSpPr/>
            <p:nvPr/>
          </p:nvSpPr>
          <p:spPr>
            <a:xfrm>
              <a:off x="724156" y="3300151"/>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52" name="Google Shape;2054;p33"/>
          <p:cNvCxnSpPr>
            <a:stCxn id="9" idx="3"/>
            <a:endCxn id="94" idx="0"/>
          </p:cNvCxnSpPr>
          <p:nvPr/>
        </p:nvCxnSpPr>
        <p:spPr>
          <a:xfrm>
            <a:off x="2733022" y="3419920"/>
            <a:ext cx="3398400" cy="0"/>
          </a:xfrm>
          <a:prstGeom prst="straightConnector1">
            <a:avLst/>
          </a:prstGeom>
          <a:noFill/>
          <a:ln w="9525" cap="flat" cmpd="sng">
            <a:solidFill>
              <a:schemeClr val="dk1"/>
            </a:solidFill>
            <a:prstDash val="dashDot"/>
            <a:miter lim="800000"/>
            <a:headEnd type="none" w="sm" len="sm"/>
            <a:tailEnd type="triangle" w="med" len="med"/>
          </a:ln>
        </p:spPr>
      </p:cxnSp>
      <p:grpSp>
        <p:nvGrpSpPr>
          <p:cNvPr id="53" name="Google Shape;2055;p33"/>
          <p:cNvGrpSpPr/>
          <p:nvPr/>
        </p:nvGrpSpPr>
        <p:grpSpPr>
          <a:xfrm>
            <a:off x="6544013" y="882401"/>
            <a:ext cx="1472518" cy="635153"/>
            <a:chOff x="6342565" y="1457014"/>
            <a:chExt cx="1963357" cy="846871"/>
          </a:xfrm>
        </p:grpSpPr>
        <p:grpSp>
          <p:nvGrpSpPr>
            <p:cNvPr id="54" name="Google Shape;2056;p33"/>
            <p:cNvGrpSpPr/>
            <p:nvPr/>
          </p:nvGrpSpPr>
          <p:grpSpPr>
            <a:xfrm>
              <a:off x="6342565" y="1457014"/>
              <a:ext cx="500091" cy="628632"/>
              <a:chOff x="1671637" y="1185861"/>
              <a:chExt cx="885901" cy="1043026"/>
            </a:xfrm>
          </p:grpSpPr>
          <p:sp>
            <p:nvSpPr>
              <p:cNvPr id="60" name="Google Shape;2057;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1" name="Google Shape;2058;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2" name="Google Shape;2059;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55" name="Google Shape;2060;p33"/>
            <p:cNvGrpSpPr/>
            <p:nvPr/>
          </p:nvGrpSpPr>
          <p:grpSpPr>
            <a:xfrm>
              <a:off x="6904009" y="1457014"/>
              <a:ext cx="500091" cy="628632"/>
              <a:chOff x="1671637" y="1185861"/>
              <a:chExt cx="885901" cy="1043026"/>
            </a:xfrm>
          </p:grpSpPr>
          <p:sp>
            <p:nvSpPr>
              <p:cNvPr id="57" name="Google Shape;2061;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8" name="Google Shape;2062;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9" name="Google Shape;2063;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56" name="Google Shape;2041;p33"/>
            <p:cNvSpPr/>
            <p:nvPr/>
          </p:nvSpPr>
          <p:spPr>
            <a:xfrm>
              <a:off x="6592623" y="1771385"/>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63" name="Google Shape;2064;p33"/>
          <p:cNvCxnSpPr>
            <a:stCxn id="19" idx="3"/>
            <a:endCxn id="94" idx="0"/>
          </p:cNvCxnSpPr>
          <p:nvPr/>
        </p:nvCxnSpPr>
        <p:spPr>
          <a:xfrm rot="10800000">
            <a:off x="6131353" y="3419835"/>
            <a:ext cx="3704700" cy="105900"/>
          </a:xfrm>
          <a:prstGeom prst="straightConnector1">
            <a:avLst/>
          </a:prstGeom>
          <a:noFill/>
          <a:ln w="9525" cap="flat" cmpd="sng">
            <a:solidFill>
              <a:schemeClr val="dk1"/>
            </a:solidFill>
            <a:prstDash val="dashDot"/>
            <a:miter lim="800000"/>
            <a:headEnd type="none" w="sm" len="sm"/>
            <a:tailEnd type="triangle" w="med" len="med"/>
          </a:ln>
        </p:spPr>
      </p:cxnSp>
      <p:grpSp>
        <p:nvGrpSpPr>
          <p:cNvPr id="64" name="Google Shape;2065;p33"/>
          <p:cNvGrpSpPr/>
          <p:nvPr/>
        </p:nvGrpSpPr>
        <p:grpSpPr>
          <a:xfrm>
            <a:off x="9136556" y="4275120"/>
            <a:ext cx="1284975" cy="696512"/>
            <a:chOff x="7204335" y="3300105"/>
            <a:chExt cx="1713300" cy="928682"/>
          </a:xfrm>
        </p:grpSpPr>
        <p:grpSp>
          <p:nvGrpSpPr>
            <p:cNvPr id="65" name="Google Shape;2066;p33"/>
            <p:cNvGrpSpPr/>
            <p:nvPr/>
          </p:nvGrpSpPr>
          <p:grpSpPr>
            <a:xfrm>
              <a:off x="7499585" y="3300105"/>
              <a:ext cx="500091" cy="628632"/>
              <a:chOff x="1671637" y="1185861"/>
              <a:chExt cx="885901" cy="1043026"/>
            </a:xfrm>
          </p:grpSpPr>
          <p:sp>
            <p:nvSpPr>
              <p:cNvPr id="67" name="Google Shape;2067;p33"/>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8" name="Google Shape;2068;p33"/>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9" name="Google Shape;2069;p33"/>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66" name="Google Shape;2043;p33"/>
            <p:cNvSpPr/>
            <p:nvPr/>
          </p:nvSpPr>
          <p:spPr>
            <a:xfrm>
              <a:off x="7204335" y="3696287"/>
              <a:ext cx="1713300" cy="532500"/>
            </a:xfrm>
            <a:prstGeom prst="cube">
              <a:avLst>
                <a:gd name="adj" fmla="val 25000"/>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CACHE</a:t>
              </a:r>
              <a:endParaRPr sz="1200">
                <a:solidFill>
                  <a:schemeClr val="lt1"/>
                </a:solidFill>
                <a:latin typeface="Arial"/>
                <a:ea typeface="Arial"/>
                <a:cs typeface="Arial"/>
                <a:sym typeface="Arial"/>
              </a:endParaRPr>
            </a:p>
          </p:txBody>
        </p:sp>
      </p:grpSp>
      <p:grpSp>
        <p:nvGrpSpPr>
          <p:cNvPr id="70" name="Google Shape;2070;p33"/>
          <p:cNvGrpSpPr/>
          <p:nvPr/>
        </p:nvGrpSpPr>
        <p:grpSpPr>
          <a:xfrm>
            <a:off x="5194674" y="5183267"/>
            <a:ext cx="1472518" cy="635153"/>
            <a:chOff x="9280761" y="981876"/>
            <a:chExt cx="1963358" cy="846871"/>
          </a:xfrm>
        </p:grpSpPr>
        <p:grpSp>
          <p:nvGrpSpPr>
            <p:cNvPr id="71" name="Google Shape;2071;p33"/>
            <p:cNvGrpSpPr/>
            <p:nvPr/>
          </p:nvGrpSpPr>
          <p:grpSpPr>
            <a:xfrm>
              <a:off x="9280761" y="981876"/>
              <a:ext cx="500091" cy="628632"/>
              <a:chOff x="1671637" y="1185861"/>
              <a:chExt cx="885901" cy="1043026"/>
            </a:xfrm>
          </p:grpSpPr>
          <p:sp>
            <p:nvSpPr>
              <p:cNvPr id="77" name="Google Shape;2072;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8" name="Google Shape;2073;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9" name="Google Shape;2074;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72" name="Google Shape;2075;p33"/>
            <p:cNvGrpSpPr/>
            <p:nvPr/>
          </p:nvGrpSpPr>
          <p:grpSpPr>
            <a:xfrm>
              <a:off x="9842205" y="981876"/>
              <a:ext cx="500091" cy="628632"/>
              <a:chOff x="1671637" y="1185861"/>
              <a:chExt cx="885901" cy="1043026"/>
            </a:xfrm>
          </p:grpSpPr>
          <p:sp>
            <p:nvSpPr>
              <p:cNvPr id="74" name="Google Shape;2076;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5" name="Google Shape;2077;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6" name="Google Shape;2078;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73" name="Google Shape;2079;p33"/>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cxnSp>
        <p:nvCxnSpPr>
          <p:cNvPr id="80" name="Google Shape;2080;p33"/>
          <p:cNvCxnSpPr>
            <a:stCxn id="73" idx="0"/>
            <a:endCxn id="94" idx="0"/>
          </p:cNvCxnSpPr>
          <p:nvPr/>
        </p:nvCxnSpPr>
        <p:spPr>
          <a:xfrm rot="10800000" flipH="1">
            <a:off x="6074627" y="3419845"/>
            <a:ext cx="56700" cy="1999200"/>
          </a:xfrm>
          <a:prstGeom prst="straightConnector1">
            <a:avLst/>
          </a:prstGeom>
          <a:noFill/>
          <a:ln w="9525" cap="flat" cmpd="sng">
            <a:solidFill>
              <a:schemeClr val="dk1"/>
            </a:solidFill>
            <a:prstDash val="dashDot"/>
            <a:miter lim="800000"/>
            <a:headEnd type="none" w="sm" len="sm"/>
            <a:tailEnd type="triangle" w="med" len="med"/>
          </a:ln>
        </p:spPr>
      </p:cxnSp>
      <p:grpSp>
        <p:nvGrpSpPr>
          <p:cNvPr id="81" name="Google Shape;2081;p33"/>
          <p:cNvGrpSpPr/>
          <p:nvPr/>
        </p:nvGrpSpPr>
        <p:grpSpPr>
          <a:xfrm>
            <a:off x="2666511" y="957976"/>
            <a:ext cx="1284975" cy="696512"/>
            <a:chOff x="7204335" y="3300105"/>
            <a:chExt cx="1713300" cy="928682"/>
          </a:xfrm>
        </p:grpSpPr>
        <p:grpSp>
          <p:nvGrpSpPr>
            <p:cNvPr id="82" name="Google Shape;2082;p33"/>
            <p:cNvGrpSpPr/>
            <p:nvPr/>
          </p:nvGrpSpPr>
          <p:grpSpPr>
            <a:xfrm>
              <a:off x="7499585" y="3300105"/>
              <a:ext cx="500091" cy="628632"/>
              <a:chOff x="1671637" y="1185861"/>
              <a:chExt cx="885901" cy="1043026"/>
            </a:xfrm>
          </p:grpSpPr>
          <p:sp>
            <p:nvSpPr>
              <p:cNvPr id="84" name="Google Shape;2083;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85" name="Google Shape;2084;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86" name="Google Shape;2085;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83" name="Google Shape;2086;p33"/>
            <p:cNvSpPr/>
            <p:nvPr/>
          </p:nvSpPr>
          <p:spPr>
            <a:xfrm>
              <a:off x="7204335" y="369628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87" name="Google Shape;2087;p33"/>
          <p:cNvCxnSpPr>
            <a:stCxn id="83" idx="3"/>
            <a:endCxn id="94" idx="0"/>
          </p:cNvCxnSpPr>
          <p:nvPr/>
        </p:nvCxnSpPr>
        <p:spPr>
          <a:xfrm>
            <a:off x="3259076" y="1654488"/>
            <a:ext cx="2872200" cy="1765500"/>
          </a:xfrm>
          <a:prstGeom prst="straightConnector1">
            <a:avLst/>
          </a:prstGeom>
          <a:noFill/>
          <a:ln w="9525" cap="flat" cmpd="sng">
            <a:solidFill>
              <a:schemeClr val="dk1"/>
            </a:solidFill>
            <a:prstDash val="dashDot"/>
            <a:miter lim="800000"/>
            <a:headEnd type="none" w="sm" len="sm"/>
            <a:tailEnd type="triangle" w="med" len="med"/>
          </a:ln>
        </p:spPr>
      </p:cxnSp>
      <p:sp>
        <p:nvSpPr>
          <p:cNvPr id="88" name="Google Shape;2088;p33"/>
          <p:cNvSpPr txBox="1"/>
          <p:nvPr/>
        </p:nvSpPr>
        <p:spPr>
          <a:xfrm>
            <a:off x="4680401" y="1036876"/>
            <a:ext cx="637200" cy="2769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89" name="Google Shape;2089;p33"/>
          <p:cNvSpPr txBox="1"/>
          <p:nvPr/>
        </p:nvSpPr>
        <p:spPr>
          <a:xfrm>
            <a:off x="3159804" y="4543276"/>
            <a:ext cx="7482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90" name="Google Shape;2090;p33"/>
          <p:cNvSpPr txBox="1"/>
          <p:nvPr/>
        </p:nvSpPr>
        <p:spPr>
          <a:xfrm>
            <a:off x="5781768" y="1087771"/>
            <a:ext cx="5220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91" name="Google Shape;2091;p33"/>
          <p:cNvSpPr txBox="1"/>
          <p:nvPr/>
        </p:nvSpPr>
        <p:spPr>
          <a:xfrm>
            <a:off x="2896526" y="2701142"/>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FileC</a:t>
            </a:r>
            <a:endParaRPr sz="1200">
              <a:solidFill>
                <a:schemeClr val="dk1"/>
              </a:solidFill>
              <a:latin typeface="Arial"/>
              <a:ea typeface="Arial"/>
              <a:cs typeface="Arial"/>
              <a:sym typeface="Arial"/>
            </a:endParaRPr>
          </a:p>
        </p:txBody>
      </p:sp>
      <p:sp>
        <p:nvSpPr>
          <p:cNvPr id="92" name="Google Shape;2092;p33"/>
          <p:cNvSpPr txBox="1"/>
          <p:nvPr/>
        </p:nvSpPr>
        <p:spPr>
          <a:xfrm>
            <a:off x="9879077" y="2907650"/>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93" name="Google Shape;2093;p33"/>
          <p:cNvSpPr txBox="1"/>
          <p:nvPr/>
        </p:nvSpPr>
        <p:spPr>
          <a:xfrm>
            <a:off x="7361281" y="86650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94" name="Google Shape;2038;p33"/>
          <p:cNvSpPr/>
          <p:nvPr/>
        </p:nvSpPr>
        <p:spPr>
          <a:xfrm>
            <a:off x="5260973" y="3419959"/>
            <a:ext cx="1740600" cy="3858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DYNAFED FEDERATOR </a:t>
            </a:r>
            <a:endParaRPr sz="1200">
              <a:solidFill>
                <a:schemeClr val="lt1"/>
              </a:solidFill>
              <a:latin typeface="Arial"/>
              <a:ea typeface="Arial"/>
              <a:cs typeface="Arial"/>
              <a:sym typeface="Arial"/>
            </a:endParaRPr>
          </a:p>
        </p:txBody>
      </p:sp>
      <p:sp>
        <p:nvSpPr>
          <p:cNvPr id="95" name="Google Shape;2094;p33"/>
          <p:cNvSpPr txBox="1"/>
          <p:nvPr/>
        </p:nvSpPr>
        <p:spPr>
          <a:xfrm>
            <a:off x="6024700" y="5274989"/>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6" name="Google Shape;2095;p33"/>
          <p:cNvSpPr txBox="1"/>
          <p:nvPr/>
        </p:nvSpPr>
        <p:spPr>
          <a:xfrm>
            <a:off x="3330169" y="958505"/>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7" name="Google Shape;2096;p33"/>
          <p:cNvSpPr txBox="1"/>
          <p:nvPr/>
        </p:nvSpPr>
        <p:spPr>
          <a:xfrm>
            <a:off x="6030084" y="5283275"/>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8" name="Google Shape;2097;p33"/>
          <p:cNvSpPr txBox="1"/>
          <p:nvPr/>
        </p:nvSpPr>
        <p:spPr>
          <a:xfrm>
            <a:off x="3335553" y="96679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grpSp>
        <p:nvGrpSpPr>
          <p:cNvPr id="100" name="Google Shape;2102;p33"/>
          <p:cNvGrpSpPr/>
          <p:nvPr/>
        </p:nvGrpSpPr>
        <p:grpSpPr>
          <a:xfrm>
            <a:off x="1925999" y="4286192"/>
            <a:ext cx="374205" cy="772716"/>
            <a:chOff x="-6782672" y="3727326"/>
            <a:chExt cx="702600" cy="1313473"/>
          </a:xfrm>
        </p:grpSpPr>
        <p:sp>
          <p:nvSpPr>
            <p:cNvPr id="101" name="Google Shape;2101;p33"/>
            <p:cNvSpPr/>
            <p:nvPr/>
          </p:nvSpPr>
          <p:spPr>
            <a:xfrm>
              <a:off x="-6782672" y="4204699"/>
              <a:ext cx="702600" cy="836100"/>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02" name="Google Shape;2103;p33"/>
            <p:cNvSpPr/>
            <p:nvPr/>
          </p:nvSpPr>
          <p:spPr>
            <a:xfrm>
              <a:off x="-6682095" y="3727326"/>
              <a:ext cx="491100" cy="453000"/>
            </a:xfrm>
            <a:prstGeom prst="ellipse">
              <a:avLst/>
            </a:prstGeom>
            <a:solidFill>
              <a:srgbClr val="F4B08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05" name="Google Shape;2106;p33"/>
          <p:cNvSpPr/>
          <p:nvPr/>
        </p:nvSpPr>
        <p:spPr>
          <a:xfrm>
            <a:off x="4499104" y="911974"/>
            <a:ext cx="961800" cy="576000"/>
          </a:xfrm>
          <a:prstGeom prst="ellipse">
            <a:avLst/>
          </a:prstGeom>
          <a:noFill/>
          <a:ln w="762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b="1">
              <a:solidFill>
                <a:schemeClr val="lt1"/>
              </a:solidFill>
            </a:endParaRPr>
          </a:p>
        </p:txBody>
      </p:sp>
      <p:sp>
        <p:nvSpPr>
          <p:cNvPr id="107" name="Google Shape;2105;p33"/>
          <p:cNvSpPr txBox="1"/>
          <p:nvPr/>
        </p:nvSpPr>
        <p:spPr>
          <a:xfrm>
            <a:off x="4021610" y="4919519"/>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4588795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76</a:t>
            </a:fld>
            <a:endParaRPr lang="it-IT"/>
          </a:p>
        </p:txBody>
      </p:sp>
      <p:grpSp>
        <p:nvGrpSpPr>
          <p:cNvPr id="6" name="Google Shape;2005;p33"/>
          <p:cNvGrpSpPr/>
          <p:nvPr/>
        </p:nvGrpSpPr>
        <p:grpSpPr>
          <a:xfrm>
            <a:off x="2080599" y="2784768"/>
            <a:ext cx="1217144" cy="635153"/>
            <a:chOff x="1255949" y="981876"/>
            <a:chExt cx="1622859" cy="846871"/>
          </a:xfrm>
        </p:grpSpPr>
        <p:grpSp>
          <p:nvGrpSpPr>
            <p:cNvPr id="7" name="Google Shape;2006;p33"/>
            <p:cNvGrpSpPr/>
            <p:nvPr/>
          </p:nvGrpSpPr>
          <p:grpSpPr>
            <a:xfrm>
              <a:off x="1255949" y="981876"/>
              <a:ext cx="500091" cy="628632"/>
              <a:chOff x="1671637" y="1185861"/>
              <a:chExt cx="885901" cy="1043026"/>
            </a:xfrm>
          </p:grpSpPr>
          <p:sp>
            <p:nvSpPr>
              <p:cNvPr id="13" name="Google Shape;2007;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4" name="Google Shape;2008;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5" name="Google Shape;2009;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8" name="Google Shape;2010;p33"/>
            <p:cNvGrpSpPr/>
            <p:nvPr/>
          </p:nvGrpSpPr>
          <p:grpSpPr>
            <a:xfrm>
              <a:off x="1817393" y="981876"/>
              <a:ext cx="500091" cy="628632"/>
              <a:chOff x="1671637" y="1185861"/>
              <a:chExt cx="885901" cy="1043026"/>
            </a:xfrm>
          </p:grpSpPr>
          <p:sp>
            <p:nvSpPr>
              <p:cNvPr id="10" name="Google Shape;2011;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1" name="Google Shape;2012;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2" name="Google Shape;2013;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9" name="Google Shape;2014;p33"/>
            <p:cNvSpPr/>
            <p:nvPr/>
          </p:nvSpPr>
          <p:spPr>
            <a:xfrm>
              <a:off x="1506008" y="1296247"/>
              <a:ext cx="13728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DPM</a:t>
              </a:r>
              <a:endParaRPr sz="1200">
                <a:solidFill>
                  <a:schemeClr val="lt1"/>
                </a:solidFill>
                <a:latin typeface="Arial"/>
                <a:ea typeface="Arial"/>
                <a:cs typeface="Arial"/>
                <a:sym typeface="Arial"/>
              </a:endParaRPr>
            </a:p>
          </p:txBody>
        </p:sp>
      </p:grpSp>
      <p:grpSp>
        <p:nvGrpSpPr>
          <p:cNvPr id="16" name="Google Shape;2015;p33"/>
          <p:cNvGrpSpPr/>
          <p:nvPr/>
        </p:nvGrpSpPr>
        <p:grpSpPr>
          <a:xfrm>
            <a:off x="9055944" y="2890583"/>
            <a:ext cx="1472518" cy="635153"/>
            <a:chOff x="9280761" y="981876"/>
            <a:chExt cx="1963358" cy="846871"/>
          </a:xfrm>
        </p:grpSpPr>
        <p:grpSp>
          <p:nvGrpSpPr>
            <p:cNvPr id="17" name="Google Shape;2016;p33"/>
            <p:cNvGrpSpPr/>
            <p:nvPr/>
          </p:nvGrpSpPr>
          <p:grpSpPr>
            <a:xfrm>
              <a:off x="9280761" y="981876"/>
              <a:ext cx="500091" cy="628632"/>
              <a:chOff x="1671637" y="1185861"/>
              <a:chExt cx="885901" cy="1043026"/>
            </a:xfrm>
          </p:grpSpPr>
          <p:sp>
            <p:nvSpPr>
              <p:cNvPr id="23" name="Google Shape;2017;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4" name="Google Shape;2018;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5" name="Google Shape;2019;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18" name="Google Shape;2020;p33"/>
            <p:cNvGrpSpPr/>
            <p:nvPr/>
          </p:nvGrpSpPr>
          <p:grpSpPr>
            <a:xfrm>
              <a:off x="9842205" y="981876"/>
              <a:ext cx="500091" cy="628632"/>
              <a:chOff x="1671637" y="1185861"/>
              <a:chExt cx="885901" cy="1043026"/>
            </a:xfrm>
          </p:grpSpPr>
          <p:sp>
            <p:nvSpPr>
              <p:cNvPr id="20" name="Google Shape;2021;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1" name="Google Shape;2022;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2" name="Google Shape;2023;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9" name="Google Shape;2024;p33"/>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grpSp>
        <p:nvGrpSpPr>
          <p:cNvPr id="26" name="Google Shape;2025;p33"/>
          <p:cNvGrpSpPr/>
          <p:nvPr/>
        </p:nvGrpSpPr>
        <p:grpSpPr>
          <a:xfrm>
            <a:off x="4576469" y="1118943"/>
            <a:ext cx="1354424" cy="934960"/>
            <a:chOff x="3783279" y="524720"/>
            <a:chExt cx="1805899" cy="1246613"/>
          </a:xfrm>
        </p:grpSpPr>
        <p:sp>
          <p:nvSpPr>
            <p:cNvPr id="27" name="Google Shape;2026;p33"/>
            <p:cNvSpPr/>
            <p:nvPr/>
          </p:nvSpPr>
          <p:spPr>
            <a:xfrm>
              <a:off x="3783279" y="524720"/>
              <a:ext cx="1685880" cy="1164888"/>
            </a:xfrm>
            <a:prstGeom prst="clou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28" name="Google Shape;2027;p33"/>
            <p:cNvGrpSpPr/>
            <p:nvPr/>
          </p:nvGrpSpPr>
          <p:grpSpPr>
            <a:xfrm>
              <a:off x="4171128" y="842651"/>
              <a:ext cx="500091" cy="628632"/>
              <a:chOff x="1671637" y="1185861"/>
              <a:chExt cx="885901" cy="1043026"/>
            </a:xfrm>
          </p:grpSpPr>
          <p:sp>
            <p:nvSpPr>
              <p:cNvPr id="34" name="Google Shape;2028;p33"/>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5" name="Google Shape;2029;p33"/>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6" name="Google Shape;2030;p33"/>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29" name="Google Shape;2031;p33"/>
            <p:cNvGrpSpPr/>
            <p:nvPr/>
          </p:nvGrpSpPr>
          <p:grpSpPr>
            <a:xfrm>
              <a:off x="4732572" y="842651"/>
              <a:ext cx="500091" cy="628632"/>
              <a:chOff x="1671637" y="1185861"/>
              <a:chExt cx="885901" cy="1043026"/>
            </a:xfrm>
          </p:grpSpPr>
          <p:sp>
            <p:nvSpPr>
              <p:cNvPr id="31" name="Google Shape;2032;p33"/>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2" name="Google Shape;2033;p33"/>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3" name="Google Shape;2034;p33"/>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30" name="Google Shape;2035;p33"/>
            <p:cNvSpPr/>
            <p:nvPr/>
          </p:nvSpPr>
          <p:spPr>
            <a:xfrm>
              <a:off x="3875878" y="1238833"/>
              <a:ext cx="1713300" cy="532500"/>
            </a:xfrm>
            <a:prstGeom prst="cube">
              <a:avLst>
                <a:gd name="adj" fmla="val 25000"/>
              </a:avLst>
            </a:prstGeom>
            <a:solidFill>
              <a:srgbClr val="BF9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37" name="Google Shape;2036;p33"/>
          <p:cNvCxnSpPr>
            <a:stCxn id="45" idx="3"/>
            <a:endCxn id="94" idx="0"/>
          </p:cNvCxnSpPr>
          <p:nvPr/>
        </p:nvCxnSpPr>
        <p:spPr>
          <a:xfrm rot="10800000" flipH="1">
            <a:off x="3351242" y="3420000"/>
            <a:ext cx="2780100" cy="2415300"/>
          </a:xfrm>
          <a:prstGeom prst="straightConnector1">
            <a:avLst/>
          </a:prstGeom>
          <a:noFill/>
          <a:ln w="9525" cap="flat" cmpd="sng">
            <a:solidFill>
              <a:schemeClr val="dk1"/>
            </a:solidFill>
            <a:prstDash val="dashDot"/>
            <a:miter lim="800000"/>
            <a:headEnd type="none" w="sm" len="sm"/>
            <a:tailEnd type="triangle" w="med" len="med"/>
          </a:ln>
        </p:spPr>
      </p:cxnSp>
      <p:cxnSp>
        <p:nvCxnSpPr>
          <p:cNvPr id="38" name="Google Shape;2039;p33"/>
          <p:cNvCxnSpPr>
            <a:stCxn id="30" idx="3"/>
            <a:endCxn id="94" idx="0"/>
          </p:cNvCxnSpPr>
          <p:nvPr/>
        </p:nvCxnSpPr>
        <p:spPr>
          <a:xfrm>
            <a:off x="5238484" y="2053903"/>
            <a:ext cx="892800" cy="1366200"/>
          </a:xfrm>
          <a:prstGeom prst="straightConnector1">
            <a:avLst/>
          </a:prstGeom>
          <a:noFill/>
          <a:ln w="9525" cap="flat" cmpd="sng">
            <a:solidFill>
              <a:schemeClr val="dk1"/>
            </a:solidFill>
            <a:prstDash val="dashDot"/>
            <a:miter lim="800000"/>
            <a:headEnd type="none" w="sm" len="sm"/>
            <a:tailEnd type="triangle" w="med" len="med"/>
          </a:ln>
        </p:spPr>
      </p:cxnSp>
      <p:cxnSp>
        <p:nvCxnSpPr>
          <p:cNvPr id="39" name="Google Shape;2040;p33"/>
          <p:cNvCxnSpPr>
            <a:stCxn id="56" idx="3"/>
            <a:endCxn id="94" idx="0"/>
          </p:cNvCxnSpPr>
          <p:nvPr/>
        </p:nvCxnSpPr>
        <p:spPr>
          <a:xfrm flipH="1">
            <a:off x="6131322" y="1517553"/>
            <a:ext cx="1192800" cy="1902300"/>
          </a:xfrm>
          <a:prstGeom prst="straightConnector1">
            <a:avLst/>
          </a:prstGeom>
          <a:noFill/>
          <a:ln w="9525" cap="flat" cmpd="sng">
            <a:solidFill>
              <a:schemeClr val="dk1"/>
            </a:solidFill>
            <a:prstDash val="dashDot"/>
            <a:miter lim="800000"/>
            <a:headEnd type="none" w="sm" len="sm"/>
            <a:tailEnd type="triangle" w="med" len="med"/>
          </a:ln>
        </p:spPr>
      </p:cxnSp>
      <p:cxnSp>
        <p:nvCxnSpPr>
          <p:cNvPr id="40" name="Google Shape;2042;p33"/>
          <p:cNvCxnSpPr>
            <a:stCxn id="66" idx="3"/>
            <a:endCxn id="94" idx="0"/>
          </p:cNvCxnSpPr>
          <p:nvPr/>
        </p:nvCxnSpPr>
        <p:spPr>
          <a:xfrm rot="10800000">
            <a:off x="6131221" y="3420031"/>
            <a:ext cx="3597900" cy="1551600"/>
          </a:xfrm>
          <a:prstGeom prst="straightConnector1">
            <a:avLst/>
          </a:prstGeom>
          <a:noFill/>
          <a:ln w="9525" cap="flat" cmpd="sng">
            <a:solidFill>
              <a:schemeClr val="dk1"/>
            </a:solidFill>
            <a:prstDash val="dashDot"/>
            <a:miter lim="800000"/>
            <a:headEnd type="none" w="sm" len="sm"/>
            <a:tailEnd type="triangle" w="med" len="med"/>
          </a:ln>
        </p:spPr>
      </p:cxnSp>
      <p:grpSp>
        <p:nvGrpSpPr>
          <p:cNvPr id="41" name="Google Shape;2044;p33"/>
          <p:cNvGrpSpPr/>
          <p:nvPr/>
        </p:nvGrpSpPr>
        <p:grpSpPr>
          <a:xfrm>
            <a:off x="2689227" y="4900340"/>
            <a:ext cx="1354424" cy="934960"/>
            <a:chOff x="631557" y="2586038"/>
            <a:chExt cx="1805899" cy="1246613"/>
          </a:xfrm>
        </p:grpSpPr>
        <p:sp>
          <p:nvSpPr>
            <p:cNvPr id="42" name="Google Shape;2045;p33"/>
            <p:cNvSpPr/>
            <p:nvPr/>
          </p:nvSpPr>
          <p:spPr>
            <a:xfrm>
              <a:off x="631557" y="2586038"/>
              <a:ext cx="1685880" cy="1164888"/>
            </a:xfrm>
            <a:prstGeom prst="cloud">
              <a:avLst/>
            </a:prstGeom>
            <a:solidFill>
              <a:srgbClr val="CC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43" name="Google Shape;2046;p33"/>
            <p:cNvGrpSpPr/>
            <p:nvPr/>
          </p:nvGrpSpPr>
          <p:grpSpPr>
            <a:xfrm>
              <a:off x="1019406" y="2903969"/>
              <a:ext cx="500091" cy="628632"/>
              <a:chOff x="1671637" y="1185861"/>
              <a:chExt cx="885901" cy="1043026"/>
            </a:xfrm>
          </p:grpSpPr>
          <p:sp>
            <p:nvSpPr>
              <p:cNvPr id="49" name="Google Shape;2047;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0" name="Google Shape;2048;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1" name="Google Shape;2049;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44" name="Google Shape;2050;p33"/>
            <p:cNvGrpSpPr/>
            <p:nvPr/>
          </p:nvGrpSpPr>
          <p:grpSpPr>
            <a:xfrm>
              <a:off x="1580850" y="2903969"/>
              <a:ext cx="500091" cy="628632"/>
              <a:chOff x="1671637" y="1185861"/>
              <a:chExt cx="885901" cy="1043026"/>
            </a:xfrm>
          </p:grpSpPr>
          <p:sp>
            <p:nvSpPr>
              <p:cNvPr id="46" name="Google Shape;2051;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7" name="Google Shape;2052;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8" name="Google Shape;2053;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45" name="Google Shape;2037;p33"/>
            <p:cNvSpPr/>
            <p:nvPr/>
          </p:nvSpPr>
          <p:spPr>
            <a:xfrm>
              <a:off x="724156" y="3300151"/>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52" name="Google Shape;2054;p33"/>
          <p:cNvCxnSpPr>
            <a:stCxn id="9" idx="3"/>
            <a:endCxn id="94" idx="0"/>
          </p:cNvCxnSpPr>
          <p:nvPr/>
        </p:nvCxnSpPr>
        <p:spPr>
          <a:xfrm>
            <a:off x="2733022" y="3419920"/>
            <a:ext cx="3398400" cy="0"/>
          </a:xfrm>
          <a:prstGeom prst="straightConnector1">
            <a:avLst/>
          </a:prstGeom>
          <a:noFill/>
          <a:ln w="9525" cap="flat" cmpd="sng">
            <a:solidFill>
              <a:schemeClr val="dk1"/>
            </a:solidFill>
            <a:prstDash val="dashDot"/>
            <a:miter lim="800000"/>
            <a:headEnd type="none" w="sm" len="sm"/>
            <a:tailEnd type="triangle" w="med" len="med"/>
          </a:ln>
        </p:spPr>
      </p:cxnSp>
      <p:grpSp>
        <p:nvGrpSpPr>
          <p:cNvPr id="53" name="Google Shape;2055;p33"/>
          <p:cNvGrpSpPr/>
          <p:nvPr/>
        </p:nvGrpSpPr>
        <p:grpSpPr>
          <a:xfrm>
            <a:off x="6544013" y="882401"/>
            <a:ext cx="1472518" cy="635153"/>
            <a:chOff x="6342565" y="1457014"/>
            <a:chExt cx="1963357" cy="846871"/>
          </a:xfrm>
        </p:grpSpPr>
        <p:grpSp>
          <p:nvGrpSpPr>
            <p:cNvPr id="54" name="Google Shape;2056;p33"/>
            <p:cNvGrpSpPr/>
            <p:nvPr/>
          </p:nvGrpSpPr>
          <p:grpSpPr>
            <a:xfrm>
              <a:off x="6342565" y="1457014"/>
              <a:ext cx="500091" cy="628632"/>
              <a:chOff x="1671637" y="1185861"/>
              <a:chExt cx="885901" cy="1043026"/>
            </a:xfrm>
          </p:grpSpPr>
          <p:sp>
            <p:nvSpPr>
              <p:cNvPr id="60" name="Google Shape;2057;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1" name="Google Shape;2058;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2" name="Google Shape;2059;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55" name="Google Shape;2060;p33"/>
            <p:cNvGrpSpPr/>
            <p:nvPr/>
          </p:nvGrpSpPr>
          <p:grpSpPr>
            <a:xfrm>
              <a:off x="6904009" y="1457014"/>
              <a:ext cx="500091" cy="628632"/>
              <a:chOff x="1671637" y="1185861"/>
              <a:chExt cx="885901" cy="1043026"/>
            </a:xfrm>
          </p:grpSpPr>
          <p:sp>
            <p:nvSpPr>
              <p:cNvPr id="57" name="Google Shape;2061;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8" name="Google Shape;2062;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9" name="Google Shape;2063;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56" name="Google Shape;2041;p33"/>
            <p:cNvSpPr/>
            <p:nvPr/>
          </p:nvSpPr>
          <p:spPr>
            <a:xfrm>
              <a:off x="6592623" y="1771385"/>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63" name="Google Shape;2064;p33"/>
          <p:cNvCxnSpPr>
            <a:stCxn id="19" idx="3"/>
            <a:endCxn id="94" idx="0"/>
          </p:cNvCxnSpPr>
          <p:nvPr/>
        </p:nvCxnSpPr>
        <p:spPr>
          <a:xfrm rot="10800000">
            <a:off x="6131353" y="3419835"/>
            <a:ext cx="3704700" cy="105900"/>
          </a:xfrm>
          <a:prstGeom prst="straightConnector1">
            <a:avLst/>
          </a:prstGeom>
          <a:noFill/>
          <a:ln w="9525" cap="flat" cmpd="sng">
            <a:solidFill>
              <a:schemeClr val="dk1"/>
            </a:solidFill>
            <a:prstDash val="dashDot"/>
            <a:miter lim="800000"/>
            <a:headEnd type="none" w="sm" len="sm"/>
            <a:tailEnd type="triangle" w="med" len="med"/>
          </a:ln>
        </p:spPr>
      </p:cxnSp>
      <p:grpSp>
        <p:nvGrpSpPr>
          <p:cNvPr id="64" name="Google Shape;2065;p33"/>
          <p:cNvGrpSpPr/>
          <p:nvPr/>
        </p:nvGrpSpPr>
        <p:grpSpPr>
          <a:xfrm>
            <a:off x="9136556" y="4275120"/>
            <a:ext cx="1284975" cy="696512"/>
            <a:chOff x="7204335" y="3300105"/>
            <a:chExt cx="1713300" cy="928682"/>
          </a:xfrm>
        </p:grpSpPr>
        <p:grpSp>
          <p:nvGrpSpPr>
            <p:cNvPr id="65" name="Google Shape;2066;p33"/>
            <p:cNvGrpSpPr/>
            <p:nvPr/>
          </p:nvGrpSpPr>
          <p:grpSpPr>
            <a:xfrm>
              <a:off x="7499585" y="3300105"/>
              <a:ext cx="500091" cy="628632"/>
              <a:chOff x="1671637" y="1185861"/>
              <a:chExt cx="885901" cy="1043026"/>
            </a:xfrm>
          </p:grpSpPr>
          <p:sp>
            <p:nvSpPr>
              <p:cNvPr id="67" name="Google Shape;2067;p33"/>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8" name="Google Shape;2068;p33"/>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9" name="Google Shape;2069;p33"/>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66" name="Google Shape;2043;p33"/>
            <p:cNvSpPr/>
            <p:nvPr/>
          </p:nvSpPr>
          <p:spPr>
            <a:xfrm>
              <a:off x="7204335" y="3696287"/>
              <a:ext cx="1713300" cy="532500"/>
            </a:xfrm>
            <a:prstGeom prst="cube">
              <a:avLst>
                <a:gd name="adj" fmla="val 25000"/>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CACHE</a:t>
              </a:r>
              <a:endParaRPr sz="1200">
                <a:solidFill>
                  <a:schemeClr val="lt1"/>
                </a:solidFill>
                <a:latin typeface="Arial"/>
                <a:ea typeface="Arial"/>
                <a:cs typeface="Arial"/>
                <a:sym typeface="Arial"/>
              </a:endParaRPr>
            </a:p>
          </p:txBody>
        </p:sp>
      </p:grpSp>
      <p:grpSp>
        <p:nvGrpSpPr>
          <p:cNvPr id="70" name="Google Shape;2070;p33"/>
          <p:cNvGrpSpPr/>
          <p:nvPr/>
        </p:nvGrpSpPr>
        <p:grpSpPr>
          <a:xfrm>
            <a:off x="5194674" y="5183267"/>
            <a:ext cx="1472518" cy="635153"/>
            <a:chOff x="9280761" y="981876"/>
            <a:chExt cx="1963358" cy="846871"/>
          </a:xfrm>
        </p:grpSpPr>
        <p:grpSp>
          <p:nvGrpSpPr>
            <p:cNvPr id="71" name="Google Shape;2071;p33"/>
            <p:cNvGrpSpPr/>
            <p:nvPr/>
          </p:nvGrpSpPr>
          <p:grpSpPr>
            <a:xfrm>
              <a:off x="9280761" y="981876"/>
              <a:ext cx="500091" cy="628632"/>
              <a:chOff x="1671637" y="1185861"/>
              <a:chExt cx="885901" cy="1043026"/>
            </a:xfrm>
          </p:grpSpPr>
          <p:sp>
            <p:nvSpPr>
              <p:cNvPr id="77" name="Google Shape;2072;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8" name="Google Shape;2073;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9" name="Google Shape;2074;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72" name="Google Shape;2075;p33"/>
            <p:cNvGrpSpPr/>
            <p:nvPr/>
          </p:nvGrpSpPr>
          <p:grpSpPr>
            <a:xfrm>
              <a:off x="9842205" y="981876"/>
              <a:ext cx="500091" cy="628632"/>
              <a:chOff x="1671637" y="1185861"/>
              <a:chExt cx="885901" cy="1043026"/>
            </a:xfrm>
          </p:grpSpPr>
          <p:sp>
            <p:nvSpPr>
              <p:cNvPr id="74" name="Google Shape;2076;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5" name="Google Shape;2077;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6" name="Google Shape;2078;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73" name="Google Shape;2079;p33"/>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cxnSp>
        <p:nvCxnSpPr>
          <p:cNvPr id="80" name="Google Shape;2080;p33"/>
          <p:cNvCxnSpPr>
            <a:stCxn id="73" idx="0"/>
            <a:endCxn id="94" idx="0"/>
          </p:cNvCxnSpPr>
          <p:nvPr/>
        </p:nvCxnSpPr>
        <p:spPr>
          <a:xfrm rot="10800000" flipH="1">
            <a:off x="6074627" y="3419845"/>
            <a:ext cx="56700" cy="1999200"/>
          </a:xfrm>
          <a:prstGeom prst="straightConnector1">
            <a:avLst/>
          </a:prstGeom>
          <a:noFill/>
          <a:ln w="9525" cap="flat" cmpd="sng">
            <a:solidFill>
              <a:schemeClr val="dk1"/>
            </a:solidFill>
            <a:prstDash val="dashDot"/>
            <a:miter lim="800000"/>
            <a:headEnd type="none" w="sm" len="sm"/>
            <a:tailEnd type="triangle" w="med" len="med"/>
          </a:ln>
        </p:spPr>
      </p:cxnSp>
      <p:grpSp>
        <p:nvGrpSpPr>
          <p:cNvPr id="81" name="Google Shape;2081;p33"/>
          <p:cNvGrpSpPr/>
          <p:nvPr/>
        </p:nvGrpSpPr>
        <p:grpSpPr>
          <a:xfrm>
            <a:off x="2666511" y="957976"/>
            <a:ext cx="1284975" cy="696512"/>
            <a:chOff x="7204335" y="3300105"/>
            <a:chExt cx="1713300" cy="928682"/>
          </a:xfrm>
        </p:grpSpPr>
        <p:grpSp>
          <p:nvGrpSpPr>
            <p:cNvPr id="82" name="Google Shape;2082;p33"/>
            <p:cNvGrpSpPr/>
            <p:nvPr/>
          </p:nvGrpSpPr>
          <p:grpSpPr>
            <a:xfrm>
              <a:off x="7499585" y="3300105"/>
              <a:ext cx="500091" cy="628632"/>
              <a:chOff x="1671637" y="1185861"/>
              <a:chExt cx="885901" cy="1043026"/>
            </a:xfrm>
          </p:grpSpPr>
          <p:sp>
            <p:nvSpPr>
              <p:cNvPr id="84" name="Google Shape;2083;p33"/>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85" name="Google Shape;2084;p33"/>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86" name="Google Shape;2085;p33"/>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83" name="Google Shape;2086;p33"/>
            <p:cNvSpPr/>
            <p:nvPr/>
          </p:nvSpPr>
          <p:spPr>
            <a:xfrm>
              <a:off x="7204335" y="369628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87" name="Google Shape;2087;p33"/>
          <p:cNvCxnSpPr>
            <a:stCxn id="83" idx="3"/>
            <a:endCxn id="94" idx="0"/>
          </p:cNvCxnSpPr>
          <p:nvPr/>
        </p:nvCxnSpPr>
        <p:spPr>
          <a:xfrm>
            <a:off x="3259076" y="1654488"/>
            <a:ext cx="2872200" cy="1765500"/>
          </a:xfrm>
          <a:prstGeom prst="straightConnector1">
            <a:avLst/>
          </a:prstGeom>
          <a:noFill/>
          <a:ln w="9525" cap="flat" cmpd="sng">
            <a:solidFill>
              <a:schemeClr val="dk1"/>
            </a:solidFill>
            <a:prstDash val="dashDot"/>
            <a:miter lim="800000"/>
            <a:headEnd type="none" w="sm" len="sm"/>
            <a:tailEnd type="triangle" w="med" len="med"/>
          </a:ln>
        </p:spPr>
      </p:cxnSp>
      <p:sp>
        <p:nvSpPr>
          <p:cNvPr id="88" name="Google Shape;2088;p33"/>
          <p:cNvSpPr txBox="1"/>
          <p:nvPr/>
        </p:nvSpPr>
        <p:spPr>
          <a:xfrm>
            <a:off x="4680401" y="1036876"/>
            <a:ext cx="637200" cy="2769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89" name="Google Shape;2089;p33"/>
          <p:cNvSpPr txBox="1"/>
          <p:nvPr/>
        </p:nvSpPr>
        <p:spPr>
          <a:xfrm>
            <a:off x="3159804" y="4543276"/>
            <a:ext cx="7482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90" name="Google Shape;2090;p33"/>
          <p:cNvSpPr txBox="1"/>
          <p:nvPr/>
        </p:nvSpPr>
        <p:spPr>
          <a:xfrm>
            <a:off x="5781768" y="1087771"/>
            <a:ext cx="5220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91" name="Google Shape;2091;p33"/>
          <p:cNvSpPr txBox="1"/>
          <p:nvPr/>
        </p:nvSpPr>
        <p:spPr>
          <a:xfrm>
            <a:off x="2896526" y="2701142"/>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FileC</a:t>
            </a:r>
            <a:endParaRPr sz="1200">
              <a:solidFill>
                <a:schemeClr val="dk1"/>
              </a:solidFill>
              <a:latin typeface="Arial"/>
              <a:ea typeface="Arial"/>
              <a:cs typeface="Arial"/>
              <a:sym typeface="Arial"/>
            </a:endParaRPr>
          </a:p>
        </p:txBody>
      </p:sp>
      <p:sp>
        <p:nvSpPr>
          <p:cNvPr id="92" name="Google Shape;2092;p33"/>
          <p:cNvSpPr txBox="1"/>
          <p:nvPr/>
        </p:nvSpPr>
        <p:spPr>
          <a:xfrm>
            <a:off x="9879077" y="2907650"/>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93" name="Google Shape;2093;p33"/>
          <p:cNvSpPr txBox="1"/>
          <p:nvPr/>
        </p:nvSpPr>
        <p:spPr>
          <a:xfrm>
            <a:off x="7361281" y="86650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94" name="Google Shape;2038;p33"/>
          <p:cNvSpPr/>
          <p:nvPr/>
        </p:nvSpPr>
        <p:spPr>
          <a:xfrm>
            <a:off x="5260973" y="3419959"/>
            <a:ext cx="1740600" cy="3858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DYNAFED FEDERATOR </a:t>
            </a:r>
            <a:endParaRPr sz="1200">
              <a:solidFill>
                <a:schemeClr val="lt1"/>
              </a:solidFill>
              <a:latin typeface="Arial"/>
              <a:ea typeface="Arial"/>
              <a:cs typeface="Arial"/>
              <a:sym typeface="Arial"/>
            </a:endParaRPr>
          </a:p>
        </p:txBody>
      </p:sp>
      <p:sp>
        <p:nvSpPr>
          <p:cNvPr id="95" name="Google Shape;2094;p33"/>
          <p:cNvSpPr txBox="1"/>
          <p:nvPr/>
        </p:nvSpPr>
        <p:spPr>
          <a:xfrm>
            <a:off x="6024700" y="5274989"/>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6" name="Google Shape;2095;p33"/>
          <p:cNvSpPr txBox="1"/>
          <p:nvPr/>
        </p:nvSpPr>
        <p:spPr>
          <a:xfrm>
            <a:off x="3330169" y="958505"/>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7" name="Google Shape;2096;p33"/>
          <p:cNvSpPr txBox="1"/>
          <p:nvPr/>
        </p:nvSpPr>
        <p:spPr>
          <a:xfrm>
            <a:off x="6030084" y="5283275"/>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8" name="Google Shape;2097;p33"/>
          <p:cNvSpPr txBox="1"/>
          <p:nvPr/>
        </p:nvSpPr>
        <p:spPr>
          <a:xfrm>
            <a:off x="3335553" y="96679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cxnSp>
        <p:nvCxnSpPr>
          <p:cNvPr id="99" name="Google Shape;2100;p33"/>
          <p:cNvCxnSpPr>
            <a:stCxn id="101" idx="5"/>
          </p:cNvCxnSpPr>
          <p:nvPr/>
        </p:nvCxnSpPr>
        <p:spPr>
          <a:xfrm rot="10800000" flipH="1">
            <a:off x="2206651" y="3800470"/>
            <a:ext cx="3933600" cy="1012500"/>
          </a:xfrm>
          <a:prstGeom prst="straightConnector1">
            <a:avLst/>
          </a:prstGeom>
          <a:noFill/>
          <a:ln w="57150" cap="flat" cmpd="sng">
            <a:solidFill>
              <a:srgbClr val="FF0000"/>
            </a:solidFill>
            <a:prstDash val="dash"/>
            <a:miter lim="800000"/>
            <a:headEnd type="none" w="sm" len="sm"/>
            <a:tailEnd type="triangle" w="med" len="med"/>
          </a:ln>
        </p:spPr>
      </p:cxnSp>
      <p:grpSp>
        <p:nvGrpSpPr>
          <p:cNvPr id="100" name="Google Shape;2102;p33"/>
          <p:cNvGrpSpPr/>
          <p:nvPr/>
        </p:nvGrpSpPr>
        <p:grpSpPr>
          <a:xfrm>
            <a:off x="1925999" y="4286192"/>
            <a:ext cx="374205" cy="772716"/>
            <a:chOff x="-6782672" y="3727326"/>
            <a:chExt cx="702600" cy="1313473"/>
          </a:xfrm>
        </p:grpSpPr>
        <p:sp>
          <p:nvSpPr>
            <p:cNvPr id="101" name="Google Shape;2101;p33"/>
            <p:cNvSpPr/>
            <p:nvPr/>
          </p:nvSpPr>
          <p:spPr>
            <a:xfrm>
              <a:off x="-6782672" y="4204699"/>
              <a:ext cx="702600" cy="836100"/>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02" name="Google Shape;2103;p33"/>
            <p:cNvSpPr/>
            <p:nvPr/>
          </p:nvSpPr>
          <p:spPr>
            <a:xfrm>
              <a:off x="-6682095" y="3727326"/>
              <a:ext cx="491100" cy="453000"/>
            </a:xfrm>
            <a:prstGeom prst="ellipse">
              <a:avLst/>
            </a:prstGeom>
            <a:solidFill>
              <a:srgbClr val="F4B08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03" name="Google Shape;2104;p33"/>
          <p:cNvSpPr txBox="1"/>
          <p:nvPr/>
        </p:nvSpPr>
        <p:spPr>
          <a:xfrm rot="-1475881">
            <a:off x="2733007" y="4113362"/>
            <a:ext cx="637118" cy="27681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104" name="Google Shape;2105;p33"/>
          <p:cNvSpPr txBox="1"/>
          <p:nvPr/>
        </p:nvSpPr>
        <p:spPr>
          <a:xfrm>
            <a:off x="4021610" y="4919519"/>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105" name="Google Shape;2106;p33"/>
          <p:cNvSpPr/>
          <p:nvPr/>
        </p:nvSpPr>
        <p:spPr>
          <a:xfrm>
            <a:off x="4499104" y="911974"/>
            <a:ext cx="961800" cy="576000"/>
          </a:xfrm>
          <a:prstGeom prst="ellipse">
            <a:avLst/>
          </a:prstGeom>
          <a:noFill/>
          <a:ln w="762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b="1">
              <a:solidFill>
                <a:schemeClr val="lt1"/>
              </a:solidFill>
            </a:endParaRPr>
          </a:p>
        </p:txBody>
      </p:sp>
    </p:spTree>
    <p:extLst>
      <p:ext uri="{BB962C8B-B14F-4D97-AF65-F5344CB8AC3E}">
        <p14:creationId xmlns:p14="http://schemas.microsoft.com/office/powerpoint/2010/main" val="4067772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77</a:t>
            </a:fld>
            <a:endParaRPr lang="it-IT"/>
          </a:p>
        </p:txBody>
      </p:sp>
      <p:grpSp>
        <p:nvGrpSpPr>
          <p:cNvPr id="6" name="Google Shape;2111;p34"/>
          <p:cNvGrpSpPr/>
          <p:nvPr/>
        </p:nvGrpSpPr>
        <p:grpSpPr>
          <a:xfrm>
            <a:off x="2080599" y="2784768"/>
            <a:ext cx="1217144" cy="635153"/>
            <a:chOff x="1255949" y="981876"/>
            <a:chExt cx="1622859" cy="846871"/>
          </a:xfrm>
        </p:grpSpPr>
        <p:grpSp>
          <p:nvGrpSpPr>
            <p:cNvPr id="7" name="Google Shape;2112;p34"/>
            <p:cNvGrpSpPr/>
            <p:nvPr/>
          </p:nvGrpSpPr>
          <p:grpSpPr>
            <a:xfrm>
              <a:off x="1255949" y="981876"/>
              <a:ext cx="500091" cy="628632"/>
              <a:chOff x="1671637" y="1185861"/>
              <a:chExt cx="885901" cy="1043026"/>
            </a:xfrm>
          </p:grpSpPr>
          <p:sp>
            <p:nvSpPr>
              <p:cNvPr id="13" name="Google Shape;2113;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4" name="Google Shape;2114;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5" name="Google Shape;2115;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8" name="Google Shape;2116;p34"/>
            <p:cNvGrpSpPr/>
            <p:nvPr/>
          </p:nvGrpSpPr>
          <p:grpSpPr>
            <a:xfrm>
              <a:off x="1817393" y="981876"/>
              <a:ext cx="500091" cy="628632"/>
              <a:chOff x="1671637" y="1185861"/>
              <a:chExt cx="885901" cy="1043026"/>
            </a:xfrm>
          </p:grpSpPr>
          <p:sp>
            <p:nvSpPr>
              <p:cNvPr id="10" name="Google Shape;2117;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1" name="Google Shape;2118;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2" name="Google Shape;2119;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9" name="Google Shape;2120;p34"/>
            <p:cNvSpPr/>
            <p:nvPr/>
          </p:nvSpPr>
          <p:spPr>
            <a:xfrm>
              <a:off x="1506008" y="1296247"/>
              <a:ext cx="13728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DPM</a:t>
              </a:r>
              <a:endParaRPr sz="1200">
                <a:solidFill>
                  <a:schemeClr val="lt1"/>
                </a:solidFill>
                <a:latin typeface="Arial"/>
                <a:ea typeface="Arial"/>
                <a:cs typeface="Arial"/>
                <a:sym typeface="Arial"/>
              </a:endParaRPr>
            </a:p>
          </p:txBody>
        </p:sp>
      </p:grpSp>
      <p:grpSp>
        <p:nvGrpSpPr>
          <p:cNvPr id="16" name="Google Shape;2121;p34"/>
          <p:cNvGrpSpPr/>
          <p:nvPr/>
        </p:nvGrpSpPr>
        <p:grpSpPr>
          <a:xfrm>
            <a:off x="9055944" y="2890583"/>
            <a:ext cx="1472518" cy="635153"/>
            <a:chOff x="9280761" y="981876"/>
            <a:chExt cx="1963358" cy="846871"/>
          </a:xfrm>
        </p:grpSpPr>
        <p:grpSp>
          <p:nvGrpSpPr>
            <p:cNvPr id="17" name="Google Shape;2122;p34"/>
            <p:cNvGrpSpPr/>
            <p:nvPr/>
          </p:nvGrpSpPr>
          <p:grpSpPr>
            <a:xfrm>
              <a:off x="9280761" y="981876"/>
              <a:ext cx="500091" cy="628632"/>
              <a:chOff x="1671637" y="1185861"/>
              <a:chExt cx="885901" cy="1043026"/>
            </a:xfrm>
          </p:grpSpPr>
          <p:sp>
            <p:nvSpPr>
              <p:cNvPr id="23" name="Google Shape;2123;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4" name="Google Shape;2124;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5" name="Google Shape;2125;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18" name="Google Shape;2126;p34"/>
            <p:cNvGrpSpPr/>
            <p:nvPr/>
          </p:nvGrpSpPr>
          <p:grpSpPr>
            <a:xfrm>
              <a:off x="9842205" y="981876"/>
              <a:ext cx="500091" cy="628632"/>
              <a:chOff x="1671637" y="1185861"/>
              <a:chExt cx="885901" cy="1043026"/>
            </a:xfrm>
          </p:grpSpPr>
          <p:sp>
            <p:nvSpPr>
              <p:cNvPr id="20" name="Google Shape;2127;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1" name="Google Shape;2128;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2" name="Google Shape;2129;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9" name="Google Shape;2130;p34"/>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grpSp>
        <p:nvGrpSpPr>
          <p:cNvPr id="26" name="Google Shape;2131;p34"/>
          <p:cNvGrpSpPr/>
          <p:nvPr/>
        </p:nvGrpSpPr>
        <p:grpSpPr>
          <a:xfrm>
            <a:off x="4576469" y="1118943"/>
            <a:ext cx="1354424" cy="934960"/>
            <a:chOff x="3783279" y="524720"/>
            <a:chExt cx="1805899" cy="1246613"/>
          </a:xfrm>
        </p:grpSpPr>
        <p:sp>
          <p:nvSpPr>
            <p:cNvPr id="27" name="Google Shape;2132;p34"/>
            <p:cNvSpPr/>
            <p:nvPr/>
          </p:nvSpPr>
          <p:spPr>
            <a:xfrm>
              <a:off x="3783279" y="524720"/>
              <a:ext cx="1685880" cy="1164888"/>
            </a:xfrm>
            <a:prstGeom prst="clou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28" name="Google Shape;2133;p34"/>
            <p:cNvGrpSpPr/>
            <p:nvPr/>
          </p:nvGrpSpPr>
          <p:grpSpPr>
            <a:xfrm>
              <a:off x="4171128" y="842651"/>
              <a:ext cx="500091" cy="628632"/>
              <a:chOff x="1671637" y="1185861"/>
              <a:chExt cx="885901" cy="1043026"/>
            </a:xfrm>
          </p:grpSpPr>
          <p:sp>
            <p:nvSpPr>
              <p:cNvPr id="34" name="Google Shape;2134;p34"/>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5" name="Google Shape;2135;p34"/>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6" name="Google Shape;2136;p34"/>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29" name="Google Shape;2137;p34"/>
            <p:cNvGrpSpPr/>
            <p:nvPr/>
          </p:nvGrpSpPr>
          <p:grpSpPr>
            <a:xfrm>
              <a:off x="4732572" y="842651"/>
              <a:ext cx="500091" cy="628632"/>
              <a:chOff x="1671637" y="1185861"/>
              <a:chExt cx="885901" cy="1043026"/>
            </a:xfrm>
          </p:grpSpPr>
          <p:sp>
            <p:nvSpPr>
              <p:cNvPr id="31" name="Google Shape;2138;p34"/>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2" name="Google Shape;2139;p34"/>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3" name="Google Shape;2140;p34"/>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30" name="Google Shape;2141;p34"/>
            <p:cNvSpPr/>
            <p:nvPr/>
          </p:nvSpPr>
          <p:spPr>
            <a:xfrm>
              <a:off x="3875878" y="1238833"/>
              <a:ext cx="1713300" cy="532500"/>
            </a:xfrm>
            <a:prstGeom prst="cube">
              <a:avLst>
                <a:gd name="adj" fmla="val 25000"/>
              </a:avLst>
            </a:prstGeom>
            <a:solidFill>
              <a:srgbClr val="BF9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37" name="Google Shape;2142;p34"/>
          <p:cNvCxnSpPr>
            <a:stCxn id="45" idx="3"/>
            <a:endCxn id="94" idx="0"/>
          </p:cNvCxnSpPr>
          <p:nvPr/>
        </p:nvCxnSpPr>
        <p:spPr>
          <a:xfrm rot="10800000" flipH="1">
            <a:off x="3351242" y="3420000"/>
            <a:ext cx="2780100" cy="2415300"/>
          </a:xfrm>
          <a:prstGeom prst="straightConnector1">
            <a:avLst/>
          </a:prstGeom>
          <a:noFill/>
          <a:ln w="9525" cap="flat" cmpd="sng">
            <a:solidFill>
              <a:schemeClr val="dk1"/>
            </a:solidFill>
            <a:prstDash val="dashDot"/>
            <a:miter lim="800000"/>
            <a:headEnd type="none" w="sm" len="sm"/>
            <a:tailEnd type="triangle" w="med" len="med"/>
          </a:ln>
        </p:spPr>
      </p:cxnSp>
      <p:cxnSp>
        <p:nvCxnSpPr>
          <p:cNvPr id="38" name="Google Shape;2145;p34"/>
          <p:cNvCxnSpPr>
            <a:stCxn id="30" idx="3"/>
            <a:endCxn id="94" idx="0"/>
          </p:cNvCxnSpPr>
          <p:nvPr/>
        </p:nvCxnSpPr>
        <p:spPr>
          <a:xfrm>
            <a:off x="5238484" y="2053903"/>
            <a:ext cx="892800" cy="1366200"/>
          </a:xfrm>
          <a:prstGeom prst="straightConnector1">
            <a:avLst/>
          </a:prstGeom>
          <a:noFill/>
          <a:ln w="9525" cap="flat" cmpd="sng">
            <a:solidFill>
              <a:schemeClr val="dk1"/>
            </a:solidFill>
            <a:prstDash val="dashDot"/>
            <a:miter lim="800000"/>
            <a:headEnd type="none" w="sm" len="sm"/>
            <a:tailEnd type="triangle" w="med" len="med"/>
          </a:ln>
        </p:spPr>
      </p:cxnSp>
      <p:cxnSp>
        <p:nvCxnSpPr>
          <p:cNvPr id="39" name="Google Shape;2146;p34"/>
          <p:cNvCxnSpPr>
            <a:stCxn id="56" idx="3"/>
            <a:endCxn id="94" idx="0"/>
          </p:cNvCxnSpPr>
          <p:nvPr/>
        </p:nvCxnSpPr>
        <p:spPr>
          <a:xfrm flipH="1">
            <a:off x="6131322" y="1517553"/>
            <a:ext cx="1192800" cy="1902300"/>
          </a:xfrm>
          <a:prstGeom prst="straightConnector1">
            <a:avLst/>
          </a:prstGeom>
          <a:noFill/>
          <a:ln w="9525" cap="flat" cmpd="sng">
            <a:solidFill>
              <a:schemeClr val="dk1"/>
            </a:solidFill>
            <a:prstDash val="dashDot"/>
            <a:miter lim="800000"/>
            <a:headEnd type="none" w="sm" len="sm"/>
            <a:tailEnd type="triangle" w="med" len="med"/>
          </a:ln>
        </p:spPr>
      </p:cxnSp>
      <p:cxnSp>
        <p:nvCxnSpPr>
          <p:cNvPr id="40" name="Google Shape;2148;p34"/>
          <p:cNvCxnSpPr>
            <a:stCxn id="66" idx="3"/>
            <a:endCxn id="94" idx="0"/>
          </p:cNvCxnSpPr>
          <p:nvPr/>
        </p:nvCxnSpPr>
        <p:spPr>
          <a:xfrm rot="10800000">
            <a:off x="6131221" y="3420031"/>
            <a:ext cx="3597900" cy="1551600"/>
          </a:xfrm>
          <a:prstGeom prst="straightConnector1">
            <a:avLst/>
          </a:prstGeom>
          <a:noFill/>
          <a:ln w="9525" cap="flat" cmpd="sng">
            <a:solidFill>
              <a:schemeClr val="dk1"/>
            </a:solidFill>
            <a:prstDash val="dashDot"/>
            <a:miter lim="800000"/>
            <a:headEnd type="none" w="sm" len="sm"/>
            <a:tailEnd type="triangle" w="med" len="med"/>
          </a:ln>
        </p:spPr>
      </p:cxnSp>
      <p:grpSp>
        <p:nvGrpSpPr>
          <p:cNvPr id="41" name="Google Shape;2150;p34"/>
          <p:cNvGrpSpPr/>
          <p:nvPr/>
        </p:nvGrpSpPr>
        <p:grpSpPr>
          <a:xfrm>
            <a:off x="2689227" y="4900340"/>
            <a:ext cx="1354424" cy="934960"/>
            <a:chOff x="631557" y="2586038"/>
            <a:chExt cx="1805899" cy="1246613"/>
          </a:xfrm>
        </p:grpSpPr>
        <p:sp>
          <p:nvSpPr>
            <p:cNvPr id="42" name="Google Shape;2151;p34"/>
            <p:cNvSpPr/>
            <p:nvPr/>
          </p:nvSpPr>
          <p:spPr>
            <a:xfrm>
              <a:off x="631557" y="2586038"/>
              <a:ext cx="1685880" cy="1164888"/>
            </a:xfrm>
            <a:prstGeom prst="cloud">
              <a:avLst/>
            </a:prstGeom>
            <a:solidFill>
              <a:srgbClr val="CC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43" name="Google Shape;2152;p34"/>
            <p:cNvGrpSpPr/>
            <p:nvPr/>
          </p:nvGrpSpPr>
          <p:grpSpPr>
            <a:xfrm>
              <a:off x="1019406" y="2903969"/>
              <a:ext cx="500091" cy="628632"/>
              <a:chOff x="1671637" y="1185861"/>
              <a:chExt cx="885901" cy="1043026"/>
            </a:xfrm>
          </p:grpSpPr>
          <p:sp>
            <p:nvSpPr>
              <p:cNvPr id="49" name="Google Shape;2153;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0" name="Google Shape;2154;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1" name="Google Shape;2155;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44" name="Google Shape;2156;p34"/>
            <p:cNvGrpSpPr/>
            <p:nvPr/>
          </p:nvGrpSpPr>
          <p:grpSpPr>
            <a:xfrm>
              <a:off x="1580850" y="2903969"/>
              <a:ext cx="500091" cy="628632"/>
              <a:chOff x="1671637" y="1185861"/>
              <a:chExt cx="885901" cy="1043026"/>
            </a:xfrm>
          </p:grpSpPr>
          <p:sp>
            <p:nvSpPr>
              <p:cNvPr id="46" name="Google Shape;2157;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7" name="Google Shape;2158;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8" name="Google Shape;2159;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45" name="Google Shape;2143;p34"/>
            <p:cNvSpPr/>
            <p:nvPr/>
          </p:nvSpPr>
          <p:spPr>
            <a:xfrm>
              <a:off x="724156" y="3300151"/>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52" name="Google Shape;2160;p34"/>
          <p:cNvCxnSpPr>
            <a:stCxn id="9" idx="3"/>
            <a:endCxn id="94" idx="0"/>
          </p:cNvCxnSpPr>
          <p:nvPr/>
        </p:nvCxnSpPr>
        <p:spPr>
          <a:xfrm>
            <a:off x="2733022" y="3419920"/>
            <a:ext cx="3398400" cy="0"/>
          </a:xfrm>
          <a:prstGeom prst="straightConnector1">
            <a:avLst/>
          </a:prstGeom>
          <a:noFill/>
          <a:ln w="9525" cap="flat" cmpd="sng">
            <a:solidFill>
              <a:schemeClr val="dk1"/>
            </a:solidFill>
            <a:prstDash val="dashDot"/>
            <a:miter lim="800000"/>
            <a:headEnd type="none" w="sm" len="sm"/>
            <a:tailEnd type="triangle" w="med" len="med"/>
          </a:ln>
        </p:spPr>
      </p:cxnSp>
      <p:grpSp>
        <p:nvGrpSpPr>
          <p:cNvPr id="53" name="Google Shape;2161;p34"/>
          <p:cNvGrpSpPr/>
          <p:nvPr/>
        </p:nvGrpSpPr>
        <p:grpSpPr>
          <a:xfrm>
            <a:off x="6544013" y="882401"/>
            <a:ext cx="1472518" cy="635153"/>
            <a:chOff x="6342565" y="1457014"/>
            <a:chExt cx="1963357" cy="846871"/>
          </a:xfrm>
        </p:grpSpPr>
        <p:grpSp>
          <p:nvGrpSpPr>
            <p:cNvPr id="54" name="Google Shape;2162;p34"/>
            <p:cNvGrpSpPr/>
            <p:nvPr/>
          </p:nvGrpSpPr>
          <p:grpSpPr>
            <a:xfrm>
              <a:off x="6342565" y="1457014"/>
              <a:ext cx="500091" cy="628632"/>
              <a:chOff x="1671637" y="1185861"/>
              <a:chExt cx="885901" cy="1043026"/>
            </a:xfrm>
          </p:grpSpPr>
          <p:sp>
            <p:nvSpPr>
              <p:cNvPr id="60" name="Google Shape;2163;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1" name="Google Shape;2164;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2" name="Google Shape;2165;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55" name="Google Shape;2166;p34"/>
            <p:cNvGrpSpPr/>
            <p:nvPr/>
          </p:nvGrpSpPr>
          <p:grpSpPr>
            <a:xfrm>
              <a:off x="6904009" y="1457014"/>
              <a:ext cx="500091" cy="628632"/>
              <a:chOff x="1671637" y="1185861"/>
              <a:chExt cx="885901" cy="1043026"/>
            </a:xfrm>
          </p:grpSpPr>
          <p:sp>
            <p:nvSpPr>
              <p:cNvPr id="57" name="Google Shape;2167;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8" name="Google Shape;2168;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9" name="Google Shape;2169;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56" name="Google Shape;2147;p34"/>
            <p:cNvSpPr/>
            <p:nvPr/>
          </p:nvSpPr>
          <p:spPr>
            <a:xfrm>
              <a:off x="6592623" y="1771385"/>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63" name="Google Shape;2170;p34"/>
          <p:cNvCxnSpPr>
            <a:stCxn id="19" idx="3"/>
            <a:endCxn id="94" idx="0"/>
          </p:cNvCxnSpPr>
          <p:nvPr/>
        </p:nvCxnSpPr>
        <p:spPr>
          <a:xfrm rot="10800000">
            <a:off x="6131353" y="3419835"/>
            <a:ext cx="3704700" cy="105900"/>
          </a:xfrm>
          <a:prstGeom prst="straightConnector1">
            <a:avLst/>
          </a:prstGeom>
          <a:noFill/>
          <a:ln w="9525" cap="flat" cmpd="sng">
            <a:solidFill>
              <a:schemeClr val="dk1"/>
            </a:solidFill>
            <a:prstDash val="dashDot"/>
            <a:miter lim="800000"/>
            <a:headEnd type="none" w="sm" len="sm"/>
            <a:tailEnd type="triangle" w="med" len="med"/>
          </a:ln>
        </p:spPr>
      </p:cxnSp>
      <p:grpSp>
        <p:nvGrpSpPr>
          <p:cNvPr id="64" name="Google Shape;2171;p34"/>
          <p:cNvGrpSpPr/>
          <p:nvPr/>
        </p:nvGrpSpPr>
        <p:grpSpPr>
          <a:xfrm>
            <a:off x="9136556" y="4275120"/>
            <a:ext cx="1284975" cy="696512"/>
            <a:chOff x="7204335" y="3300105"/>
            <a:chExt cx="1713300" cy="928682"/>
          </a:xfrm>
        </p:grpSpPr>
        <p:grpSp>
          <p:nvGrpSpPr>
            <p:cNvPr id="65" name="Google Shape;2172;p34"/>
            <p:cNvGrpSpPr/>
            <p:nvPr/>
          </p:nvGrpSpPr>
          <p:grpSpPr>
            <a:xfrm>
              <a:off x="7499585" y="3300105"/>
              <a:ext cx="500091" cy="628632"/>
              <a:chOff x="1671637" y="1185861"/>
              <a:chExt cx="885901" cy="1043026"/>
            </a:xfrm>
          </p:grpSpPr>
          <p:sp>
            <p:nvSpPr>
              <p:cNvPr id="67" name="Google Shape;2173;p34"/>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8" name="Google Shape;2174;p34"/>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9" name="Google Shape;2175;p34"/>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66" name="Google Shape;2149;p34"/>
            <p:cNvSpPr/>
            <p:nvPr/>
          </p:nvSpPr>
          <p:spPr>
            <a:xfrm>
              <a:off x="7204335" y="3696287"/>
              <a:ext cx="1713300" cy="532500"/>
            </a:xfrm>
            <a:prstGeom prst="cube">
              <a:avLst>
                <a:gd name="adj" fmla="val 25000"/>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CACHE</a:t>
              </a:r>
              <a:endParaRPr sz="1200">
                <a:solidFill>
                  <a:schemeClr val="lt1"/>
                </a:solidFill>
                <a:latin typeface="Arial"/>
                <a:ea typeface="Arial"/>
                <a:cs typeface="Arial"/>
                <a:sym typeface="Arial"/>
              </a:endParaRPr>
            </a:p>
          </p:txBody>
        </p:sp>
      </p:grpSp>
      <p:grpSp>
        <p:nvGrpSpPr>
          <p:cNvPr id="70" name="Google Shape;2176;p34"/>
          <p:cNvGrpSpPr/>
          <p:nvPr/>
        </p:nvGrpSpPr>
        <p:grpSpPr>
          <a:xfrm>
            <a:off x="5194674" y="5183267"/>
            <a:ext cx="1472518" cy="635153"/>
            <a:chOff x="9280761" y="981876"/>
            <a:chExt cx="1963358" cy="846871"/>
          </a:xfrm>
        </p:grpSpPr>
        <p:grpSp>
          <p:nvGrpSpPr>
            <p:cNvPr id="71" name="Google Shape;2177;p34"/>
            <p:cNvGrpSpPr/>
            <p:nvPr/>
          </p:nvGrpSpPr>
          <p:grpSpPr>
            <a:xfrm>
              <a:off x="9280761" y="981876"/>
              <a:ext cx="500091" cy="628632"/>
              <a:chOff x="1671637" y="1185861"/>
              <a:chExt cx="885901" cy="1043026"/>
            </a:xfrm>
          </p:grpSpPr>
          <p:sp>
            <p:nvSpPr>
              <p:cNvPr id="77" name="Google Shape;2178;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8" name="Google Shape;2179;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9" name="Google Shape;2180;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72" name="Google Shape;2181;p34"/>
            <p:cNvGrpSpPr/>
            <p:nvPr/>
          </p:nvGrpSpPr>
          <p:grpSpPr>
            <a:xfrm>
              <a:off x="9842205" y="981876"/>
              <a:ext cx="500091" cy="628632"/>
              <a:chOff x="1671637" y="1185861"/>
              <a:chExt cx="885901" cy="1043026"/>
            </a:xfrm>
          </p:grpSpPr>
          <p:sp>
            <p:nvSpPr>
              <p:cNvPr id="74" name="Google Shape;2182;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5" name="Google Shape;2183;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6" name="Google Shape;2184;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73" name="Google Shape;2185;p34"/>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cxnSp>
        <p:nvCxnSpPr>
          <p:cNvPr id="80" name="Google Shape;2186;p34"/>
          <p:cNvCxnSpPr>
            <a:stCxn id="73" idx="0"/>
            <a:endCxn id="94" idx="0"/>
          </p:cNvCxnSpPr>
          <p:nvPr/>
        </p:nvCxnSpPr>
        <p:spPr>
          <a:xfrm rot="10800000" flipH="1">
            <a:off x="6074627" y="3419845"/>
            <a:ext cx="56700" cy="1999200"/>
          </a:xfrm>
          <a:prstGeom prst="straightConnector1">
            <a:avLst/>
          </a:prstGeom>
          <a:noFill/>
          <a:ln w="9525" cap="flat" cmpd="sng">
            <a:solidFill>
              <a:schemeClr val="dk1"/>
            </a:solidFill>
            <a:prstDash val="dashDot"/>
            <a:miter lim="800000"/>
            <a:headEnd type="none" w="sm" len="sm"/>
            <a:tailEnd type="triangle" w="med" len="med"/>
          </a:ln>
        </p:spPr>
      </p:cxnSp>
      <p:grpSp>
        <p:nvGrpSpPr>
          <p:cNvPr id="81" name="Google Shape;2187;p34"/>
          <p:cNvGrpSpPr/>
          <p:nvPr/>
        </p:nvGrpSpPr>
        <p:grpSpPr>
          <a:xfrm>
            <a:off x="2666511" y="957976"/>
            <a:ext cx="1284975" cy="696512"/>
            <a:chOff x="7204335" y="3300105"/>
            <a:chExt cx="1713300" cy="928682"/>
          </a:xfrm>
        </p:grpSpPr>
        <p:grpSp>
          <p:nvGrpSpPr>
            <p:cNvPr id="82" name="Google Shape;2188;p34"/>
            <p:cNvGrpSpPr/>
            <p:nvPr/>
          </p:nvGrpSpPr>
          <p:grpSpPr>
            <a:xfrm>
              <a:off x="7499585" y="3300105"/>
              <a:ext cx="500091" cy="628632"/>
              <a:chOff x="1671637" y="1185861"/>
              <a:chExt cx="885901" cy="1043026"/>
            </a:xfrm>
          </p:grpSpPr>
          <p:sp>
            <p:nvSpPr>
              <p:cNvPr id="84" name="Google Shape;2189;p34"/>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85" name="Google Shape;2190;p34"/>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86" name="Google Shape;2191;p34"/>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83" name="Google Shape;2192;p34"/>
            <p:cNvSpPr/>
            <p:nvPr/>
          </p:nvSpPr>
          <p:spPr>
            <a:xfrm>
              <a:off x="7204335" y="369628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87" name="Google Shape;2193;p34"/>
          <p:cNvCxnSpPr>
            <a:stCxn id="83" idx="3"/>
            <a:endCxn id="94" idx="0"/>
          </p:cNvCxnSpPr>
          <p:nvPr/>
        </p:nvCxnSpPr>
        <p:spPr>
          <a:xfrm>
            <a:off x="3259076" y="1654488"/>
            <a:ext cx="2872200" cy="1765500"/>
          </a:xfrm>
          <a:prstGeom prst="straightConnector1">
            <a:avLst/>
          </a:prstGeom>
          <a:noFill/>
          <a:ln w="9525" cap="flat" cmpd="sng">
            <a:solidFill>
              <a:schemeClr val="dk1"/>
            </a:solidFill>
            <a:prstDash val="dashDot"/>
            <a:miter lim="800000"/>
            <a:headEnd type="none" w="sm" len="sm"/>
            <a:tailEnd type="triangle" w="med" len="med"/>
          </a:ln>
        </p:spPr>
      </p:cxnSp>
      <p:sp>
        <p:nvSpPr>
          <p:cNvPr id="88" name="Google Shape;2194;p34"/>
          <p:cNvSpPr txBox="1"/>
          <p:nvPr/>
        </p:nvSpPr>
        <p:spPr>
          <a:xfrm>
            <a:off x="4680401" y="1036876"/>
            <a:ext cx="637200" cy="2769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89" name="Google Shape;2195;p34"/>
          <p:cNvSpPr txBox="1"/>
          <p:nvPr/>
        </p:nvSpPr>
        <p:spPr>
          <a:xfrm>
            <a:off x="3159804" y="4543276"/>
            <a:ext cx="7482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90" name="Google Shape;2196;p34"/>
          <p:cNvSpPr txBox="1"/>
          <p:nvPr/>
        </p:nvSpPr>
        <p:spPr>
          <a:xfrm>
            <a:off x="5781768" y="1087771"/>
            <a:ext cx="5220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91" name="Google Shape;2197;p34"/>
          <p:cNvSpPr txBox="1"/>
          <p:nvPr/>
        </p:nvSpPr>
        <p:spPr>
          <a:xfrm>
            <a:off x="2896526" y="2701142"/>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FileC</a:t>
            </a:r>
            <a:endParaRPr sz="1200">
              <a:solidFill>
                <a:schemeClr val="dk1"/>
              </a:solidFill>
              <a:latin typeface="Arial"/>
              <a:ea typeface="Arial"/>
              <a:cs typeface="Arial"/>
              <a:sym typeface="Arial"/>
            </a:endParaRPr>
          </a:p>
        </p:txBody>
      </p:sp>
      <p:sp>
        <p:nvSpPr>
          <p:cNvPr id="92" name="Google Shape;2198;p34"/>
          <p:cNvSpPr txBox="1"/>
          <p:nvPr/>
        </p:nvSpPr>
        <p:spPr>
          <a:xfrm>
            <a:off x="9879077" y="2907650"/>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93" name="Google Shape;2199;p34"/>
          <p:cNvSpPr txBox="1"/>
          <p:nvPr/>
        </p:nvSpPr>
        <p:spPr>
          <a:xfrm>
            <a:off x="7361281" y="86650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94" name="Google Shape;2144;p34"/>
          <p:cNvSpPr/>
          <p:nvPr/>
        </p:nvSpPr>
        <p:spPr>
          <a:xfrm>
            <a:off x="5260973" y="3419959"/>
            <a:ext cx="1740600" cy="3858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DYNAFED FEDERATOR </a:t>
            </a:r>
            <a:endParaRPr sz="1200">
              <a:solidFill>
                <a:schemeClr val="lt1"/>
              </a:solidFill>
              <a:latin typeface="Arial"/>
              <a:ea typeface="Arial"/>
              <a:cs typeface="Arial"/>
              <a:sym typeface="Arial"/>
            </a:endParaRPr>
          </a:p>
        </p:txBody>
      </p:sp>
      <p:sp>
        <p:nvSpPr>
          <p:cNvPr id="95" name="Google Shape;2200;p34"/>
          <p:cNvSpPr txBox="1"/>
          <p:nvPr/>
        </p:nvSpPr>
        <p:spPr>
          <a:xfrm>
            <a:off x="6024700" y="5274989"/>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6" name="Google Shape;2201;p34"/>
          <p:cNvSpPr txBox="1"/>
          <p:nvPr/>
        </p:nvSpPr>
        <p:spPr>
          <a:xfrm>
            <a:off x="3330169" y="958505"/>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7" name="Google Shape;2202;p34"/>
          <p:cNvSpPr txBox="1"/>
          <p:nvPr/>
        </p:nvSpPr>
        <p:spPr>
          <a:xfrm>
            <a:off x="6030084" y="5283275"/>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8" name="Google Shape;2203;p34"/>
          <p:cNvSpPr txBox="1"/>
          <p:nvPr/>
        </p:nvSpPr>
        <p:spPr>
          <a:xfrm>
            <a:off x="3335553" y="96679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cxnSp>
        <p:nvCxnSpPr>
          <p:cNvPr id="99" name="Google Shape;2206;p34"/>
          <p:cNvCxnSpPr>
            <a:stCxn id="101" idx="5"/>
          </p:cNvCxnSpPr>
          <p:nvPr/>
        </p:nvCxnSpPr>
        <p:spPr>
          <a:xfrm rot="10800000" flipH="1">
            <a:off x="2206651" y="3800470"/>
            <a:ext cx="3933600" cy="1012500"/>
          </a:xfrm>
          <a:prstGeom prst="straightConnector1">
            <a:avLst/>
          </a:prstGeom>
          <a:noFill/>
          <a:ln w="57150" cap="flat" cmpd="sng">
            <a:solidFill>
              <a:srgbClr val="FF0000"/>
            </a:solidFill>
            <a:prstDash val="dash"/>
            <a:miter lim="800000"/>
            <a:headEnd type="none" w="sm" len="sm"/>
            <a:tailEnd type="triangle" w="med" len="med"/>
          </a:ln>
        </p:spPr>
      </p:cxnSp>
      <p:grpSp>
        <p:nvGrpSpPr>
          <p:cNvPr id="100" name="Google Shape;2208;p34"/>
          <p:cNvGrpSpPr/>
          <p:nvPr/>
        </p:nvGrpSpPr>
        <p:grpSpPr>
          <a:xfrm>
            <a:off x="1925999" y="4286192"/>
            <a:ext cx="374205" cy="772716"/>
            <a:chOff x="-6782672" y="3727326"/>
            <a:chExt cx="702600" cy="1313473"/>
          </a:xfrm>
        </p:grpSpPr>
        <p:sp>
          <p:nvSpPr>
            <p:cNvPr id="101" name="Google Shape;2207;p34"/>
            <p:cNvSpPr/>
            <p:nvPr/>
          </p:nvSpPr>
          <p:spPr>
            <a:xfrm>
              <a:off x="-6782672" y="4204699"/>
              <a:ext cx="702600" cy="836100"/>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02" name="Google Shape;2209;p34"/>
            <p:cNvSpPr/>
            <p:nvPr/>
          </p:nvSpPr>
          <p:spPr>
            <a:xfrm>
              <a:off x="-6682095" y="3727326"/>
              <a:ext cx="491100" cy="453000"/>
            </a:xfrm>
            <a:prstGeom prst="ellipse">
              <a:avLst/>
            </a:prstGeom>
            <a:solidFill>
              <a:srgbClr val="F4B08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cxnSp>
        <p:nvCxnSpPr>
          <p:cNvPr id="103" name="Google Shape;2210;p34"/>
          <p:cNvCxnSpPr/>
          <p:nvPr/>
        </p:nvCxnSpPr>
        <p:spPr>
          <a:xfrm>
            <a:off x="6140211" y="3800514"/>
            <a:ext cx="3697800" cy="766500"/>
          </a:xfrm>
          <a:prstGeom prst="curvedConnector3">
            <a:avLst>
              <a:gd name="adj1" fmla="val 0"/>
            </a:avLst>
          </a:prstGeom>
          <a:noFill/>
          <a:ln w="57150" cap="flat" cmpd="sng">
            <a:solidFill>
              <a:srgbClr val="FF0000"/>
            </a:solidFill>
            <a:prstDash val="dash"/>
            <a:miter lim="800000"/>
            <a:headEnd type="none" w="sm" len="sm"/>
            <a:tailEnd type="triangle" w="med" len="med"/>
          </a:ln>
        </p:spPr>
      </p:cxnSp>
      <p:sp>
        <p:nvSpPr>
          <p:cNvPr id="104" name="Google Shape;2211;p34"/>
          <p:cNvSpPr txBox="1"/>
          <p:nvPr/>
        </p:nvSpPr>
        <p:spPr>
          <a:xfrm rot="-1475881">
            <a:off x="2733007" y="4113362"/>
            <a:ext cx="637118" cy="27681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105" name="Google Shape;2212;p34"/>
          <p:cNvSpPr txBox="1"/>
          <p:nvPr/>
        </p:nvSpPr>
        <p:spPr>
          <a:xfrm>
            <a:off x="4021610" y="4919519"/>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106" name="Google Shape;2213;p34"/>
          <p:cNvSpPr/>
          <p:nvPr/>
        </p:nvSpPr>
        <p:spPr>
          <a:xfrm>
            <a:off x="4499104" y="911974"/>
            <a:ext cx="961800" cy="576000"/>
          </a:xfrm>
          <a:prstGeom prst="ellipse">
            <a:avLst/>
          </a:prstGeom>
          <a:noFill/>
          <a:ln w="762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b="1">
              <a:solidFill>
                <a:schemeClr val="lt1"/>
              </a:solidFill>
            </a:endParaRPr>
          </a:p>
        </p:txBody>
      </p:sp>
    </p:spTree>
    <p:extLst>
      <p:ext uri="{BB962C8B-B14F-4D97-AF65-F5344CB8AC3E}">
        <p14:creationId xmlns:p14="http://schemas.microsoft.com/office/powerpoint/2010/main" val="39166995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78</a:t>
            </a:fld>
            <a:endParaRPr lang="it-IT"/>
          </a:p>
        </p:txBody>
      </p:sp>
      <p:grpSp>
        <p:nvGrpSpPr>
          <p:cNvPr id="6" name="Google Shape;2218;p35"/>
          <p:cNvGrpSpPr/>
          <p:nvPr/>
        </p:nvGrpSpPr>
        <p:grpSpPr>
          <a:xfrm>
            <a:off x="2080599" y="2784768"/>
            <a:ext cx="1217144" cy="635153"/>
            <a:chOff x="1255949" y="981876"/>
            <a:chExt cx="1622859" cy="846871"/>
          </a:xfrm>
        </p:grpSpPr>
        <p:grpSp>
          <p:nvGrpSpPr>
            <p:cNvPr id="7" name="Google Shape;2219;p35"/>
            <p:cNvGrpSpPr/>
            <p:nvPr/>
          </p:nvGrpSpPr>
          <p:grpSpPr>
            <a:xfrm>
              <a:off x="1255949" y="981876"/>
              <a:ext cx="500091" cy="628632"/>
              <a:chOff x="1671637" y="1185861"/>
              <a:chExt cx="885901" cy="1043026"/>
            </a:xfrm>
          </p:grpSpPr>
          <p:sp>
            <p:nvSpPr>
              <p:cNvPr id="13" name="Google Shape;2220;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4" name="Google Shape;2221;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5" name="Google Shape;2222;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8" name="Google Shape;2223;p35"/>
            <p:cNvGrpSpPr/>
            <p:nvPr/>
          </p:nvGrpSpPr>
          <p:grpSpPr>
            <a:xfrm>
              <a:off x="1817393" y="981876"/>
              <a:ext cx="500091" cy="628632"/>
              <a:chOff x="1671637" y="1185861"/>
              <a:chExt cx="885901" cy="1043026"/>
            </a:xfrm>
          </p:grpSpPr>
          <p:sp>
            <p:nvSpPr>
              <p:cNvPr id="10" name="Google Shape;2224;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1" name="Google Shape;2225;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2" name="Google Shape;2226;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9" name="Google Shape;2227;p35"/>
            <p:cNvSpPr/>
            <p:nvPr/>
          </p:nvSpPr>
          <p:spPr>
            <a:xfrm>
              <a:off x="1506008" y="1296247"/>
              <a:ext cx="13728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DPM</a:t>
              </a:r>
              <a:endParaRPr sz="1200">
                <a:solidFill>
                  <a:schemeClr val="lt1"/>
                </a:solidFill>
                <a:latin typeface="Arial"/>
                <a:ea typeface="Arial"/>
                <a:cs typeface="Arial"/>
                <a:sym typeface="Arial"/>
              </a:endParaRPr>
            </a:p>
          </p:txBody>
        </p:sp>
      </p:grpSp>
      <p:grpSp>
        <p:nvGrpSpPr>
          <p:cNvPr id="16" name="Google Shape;2228;p35"/>
          <p:cNvGrpSpPr/>
          <p:nvPr/>
        </p:nvGrpSpPr>
        <p:grpSpPr>
          <a:xfrm>
            <a:off x="9055944" y="2890583"/>
            <a:ext cx="1472518" cy="635153"/>
            <a:chOff x="9280761" y="981876"/>
            <a:chExt cx="1963358" cy="846871"/>
          </a:xfrm>
        </p:grpSpPr>
        <p:grpSp>
          <p:nvGrpSpPr>
            <p:cNvPr id="17" name="Google Shape;2229;p35"/>
            <p:cNvGrpSpPr/>
            <p:nvPr/>
          </p:nvGrpSpPr>
          <p:grpSpPr>
            <a:xfrm>
              <a:off x="9280761" y="981876"/>
              <a:ext cx="500091" cy="628632"/>
              <a:chOff x="1671637" y="1185861"/>
              <a:chExt cx="885901" cy="1043026"/>
            </a:xfrm>
          </p:grpSpPr>
          <p:sp>
            <p:nvSpPr>
              <p:cNvPr id="23" name="Google Shape;2230;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4" name="Google Shape;2231;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5" name="Google Shape;2232;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18" name="Google Shape;2233;p35"/>
            <p:cNvGrpSpPr/>
            <p:nvPr/>
          </p:nvGrpSpPr>
          <p:grpSpPr>
            <a:xfrm>
              <a:off x="9842205" y="981876"/>
              <a:ext cx="500091" cy="628632"/>
              <a:chOff x="1671637" y="1185861"/>
              <a:chExt cx="885901" cy="1043026"/>
            </a:xfrm>
          </p:grpSpPr>
          <p:sp>
            <p:nvSpPr>
              <p:cNvPr id="20" name="Google Shape;2234;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1" name="Google Shape;2235;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2" name="Google Shape;2236;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9" name="Google Shape;2237;p35"/>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grpSp>
        <p:nvGrpSpPr>
          <p:cNvPr id="26" name="Google Shape;2238;p35"/>
          <p:cNvGrpSpPr/>
          <p:nvPr/>
        </p:nvGrpSpPr>
        <p:grpSpPr>
          <a:xfrm>
            <a:off x="4576469" y="1118943"/>
            <a:ext cx="1354424" cy="934960"/>
            <a:chOff x="3783279" y="524720"/>
            <a:chExt cx="1805899" cy="1246613"/>
          </a:xfrm>
        </p:grpSpPr>
        <p:sp>
          <p:nvSpPr>
            <p:cNvPr id="27" name="Google Shape;2239;p35"/>
            <p:cNvSpPr/>
            <p:nvPr/>
          </p:nvSpPr>
          <p:spPr>
            <a:xfrm>
              <a:off x="3783279" y="524720"/>
              <a:ext cx="1685880" cy="1164888"/>
            </a:xfrm>
            <a:prstGeom prst="clou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28" name="Google Shape;2240;p35"/>
            <p:cNvGrpSpPr/>
            <p:nvPr/>
          </p:nvGrpSpPr>
          <p:grpSpPr>
            <a:xfrm>
              <a:off x="4171128" y="842651"/>
              <a:ext cx="500091" cy="628632"/>
              <a:chOff x="1671637" y="1185861"/>
              <a:chExt cx="885901" cy="1043026"/>
            </a:xfrm>
          </p:grpSpPr>
          <p:sp>
            <p:nvSpPr>
              <p:cNvPr id="34" name="Google Shape;2241;p35"/>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5" name="Google Shape;2242;p35"/>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6" name="Google Shape;2243;p35"/>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29" name="Google Shape;2244;p35"/>
            <p:cNvGrpSpPr/>
            <p:nvPr/>
          </p:nvGrpSpPr>
          <p:grpSpPr>
            <a:xfrm>
              <a:off x="4732572" y="842651"/>
              <a:ext cx="500091" cy="628632"/>
              <a:chOff x="1671637" y="1185861"/>
              <a:chExt cx="885901" cy="1043026"/>
            </a:xfrm>
          </p:grpSpPr>
          <p:sp>
            <p:nvSpPr>
              <p:cNvPr id="31" name="Google Shape;2245;p35"/>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2" name="Google Shape;2246;p35"/>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3" name="Google Shape;2247;p35"/>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30" name="Google Shape;2248;p35"/>
            <p:cNvSpPr/>
            <p:nvPr/>
          </p:nvSpPr>
          <p:spPr>
            <a:xfrm>
              <a:off x="3875878" y="1238833"/>
              <a:ext cx="1713300" cy="532500"/>
            </a:xfrm>
            <a:prstGeom prst="cube">
              <a:avLst>
                <a:gd name="adj" fmla="val 25000"/>
              </a:avLst>
            </a:prstGeom>
            <a:solidFill>
              <a:srgbClr val="BF9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37" name="Google Shape;2249;p35"/>
          <p:cNvCxnSpPr>
            <a:stCxn id="45" idx="3"/>
            <a:endCxn id="95" idx="0"/>
          </p:cNvCxnSpPr>
          <p:nvPr/>
        </p:nvCxnSpPr>
        <p:spPr>
          <a:xfrm rot="10800000" flipH="1">
            <a:off x="3351242" y="3420000"/>
            <a:ext cx="2780100" cy="2415300"/>
          </a:xfrm>
          <a:prstGeom prst="straightConnector1">
            <a:avLst/>
          </a:prstGeom>
          <a:noFill/>
          <a:ln w="9525" cap="flat" cmpd="sng">
            <a:solidFill>
              <a:schemeClr val="dk1"/>
            </a:solidFill>
            <a:prstDash val="dashDot"/>
            <a:miter lim="800000"/>
            <a:headEnd type="none" w="sm" len="sm"/>
            <a:tailEnd type="triangle" w="med" len="med"/>
          </a:ln>
        </p:spPr>
      </p:cxnSp>
      <p:cxnSp>
        <p:nvCxnSpPr>
          <p:cNvPr id="38" name="Google Shape;2252;p35"/>
          <p:cNvCxnSpPr>
            <a:stCxn id="30" idx="3"/>
            <a:endCxn id="95" idx="0"/>
          </p:cNvCxnSpPr>
          <p:nvPr/>
        </p:nvCxnSpPr>
        <p:spPr>
          <a:xfrm>
            <a:off x="5238484" y="2053903"/>
            <a:ext cx="892800" cy="1366200"/>
          </a:xfrm>
          <a:prstGeom prst="straightConnector1">
            <a:avLst/>
          </a:prstGeom>
          <a:noFill/>
          <a:ln w="9525" cap="flat" cmpd="sng">
            <a:solidFill>
              <a:schemeClr val="dk1"/>
            </a:solidFill>
            <a:prstDash val="dashDot"/>
            <a:miter lim="800000"/>
            <a:headEnd type="none" w="sm" len="sm"/>
            <a:tailEnd type="triangle" w="med" len="med"/>
          </a:ln>
        </p:spPr>
      </p:cxnSp>
      <p:cxnSp>
        <p:nvCxnSpPr>
          <p:cNvPr id="39" name="Google Shape;2253;p35"/>
          <p:cNvCxnSpPr>
            <a:stCxn id="56" idx="3"/>
            <a:endCxn id="95" idx="0"/>
          </p:cNvCxnSpPr>
          <p:nvPr/>
        </p:nvCxnSpPr>
        <p:spPr>
          <a:xfrm flipH="1">
            <a:off x="6131322" y="1517553"/>
            <a:ext cx="1192800" cy="1902300"/>
          </a:xfrm>
          <a:prstGeom prst="straightConnector1">
            <a:avLst/>
          </a:prstGeom>
          <a:noFill/>
          <a:ln w="9525" cap="flat" cmpd="sng">
            <a:solidFill>
              <a:schemeClr val="dk1"/>
            </a:solidFill>
            <a:prstDash val="dashDot"/>
            <a:miter lim="800000"/>
            <a:headEnd type="none" w="sm" len="sm"/>
            <a:tailEnd type="triangle" w="med" len="med"/>
          </a:ln>
        </p:spPr>
      </p:cxnSp>
      <p:cxnSp>
        <p:nvCxnSpPr>
          <p:cNvPr id="40" name="Google Shape;2255;p35"/>
          <p:cNvCxnSpPr>
            <a:stCxn id="66" idx="3"/>
            <a:endCxn id="95" idx="0"/>
          </p:cNvCxnSpPr>
          <p:nvPr/>
        </p:nvCxnSpPr>
        <p:spPr>
          <a:xfrm rot="10800000">
            <a:off x="6131221" y="3420031"/>
            <a:ext cx="3597900" cy="1551600"/>
          </a:xfrm>
          <a:prstGeom prst="straightConnector1">
            <a:avLst/>
          </a:prstGeom>
          <a:noFill/>
          <a:ln w="9525" cap="flat" cmpd="sng">
            <a:solidFill>
              <a:schemeClr val="dk1"/>
            </a:solidFill>
            <a:prstDash val="dashDot"/>
            <a:miter lim="800000"/>
            <a:headEnd type="none" w="sm" len="sm"/>
            <a:tailEnd type="triangle" w="med" len="med"/>
          </a:ln>
        </p:spPr>
      </p:cxnSp>
      <p:grpSp>
        <p:nvGrpSpPr>
          <p:cNvPr id="41" name="Google Shape;2257;p35"/>
          <p:cNvGrpSpPr/>
          <p:nvPr/>
        </p:nvGrpSpPr>
        <p:grpSpPr>
          <a:xfrm>
            <a:off x="2689227" y="4900340"/>
            <a:ext cx="1354424" cy="934960"/>
            <a:chOff x="631557" y="2586038"/>
            <a:chExt cx="1805899" cy="1246613"/>
          </a:xfrm>
        </p:grpSpPr>
        <p:sp>
          <p:nvSpPr>
            <p:cNvPr id="42" name="Google Shape;2258;p35"/>
            <p:cNvSpPr/>
            <p:nvPr/>
          </p:nvSpPr>
          <p:spPr>
            <a:xfrm>
              <a:off x="631557" y="2586038"/>
              <a:ext cx="1685880" cy="1164888"/>
            </a:xfrm>
            <a:prstGeom prst="cloud">
              <a:avLst/>
            </a:prstGeom>
            <a:solidFill>
              <a:srgbClr val="CC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43" name="Google Shape;2259;p35"/>
            <p:cNvGrpSpPr/>
            <p:nvPr/>
          </p:nvGrpSpPr>
          <p:grpSpPr>
            <a:xfrm>
              <a:off x="1019406" y="2903969"/>
              <a:ext cx="500091" cy="628632"/>
              <a:chOff x="1671637" y="1185861"/>
              <a:chExt cx="885901" cy="1043026"/>
            </a:xfrm>
          </p:grpSpPr>
          <p:sp>
            <p:nvSpPr>
              <p:cNvPr id="49" name="Google Shape;2260;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0" name="Google Shape;2261;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1" name="Google Shape;2262;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44" name="Google Shape;2263;p35"/>
            <p:cNvGrpSpPr/>
            <p:nvPr/>
          </p:nvGrpSpPr>
          <p:grpSpPr>
            <a:xfrm>
              <a:off x="1580850" y="2903969"/>
              <a:ext cx="500091" cy="628632"/>
              <a:chOff x="1671637" y="1185861"/>
              <a:chExt cx="885901" cy="1043026"/>
            </a:xfrm>
          </p:grpSpPr>
          <p:sp>
            <p:nvSpPr>
              <p:cNvPr id="46" name="Google Shape;2264;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7" name="Google Shape;2265;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8" name="Google Shape;2266;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45" name="Google Shape;2250;p35"/>
            <p:cNvSpPr/>
            <p:nvPr/>
          </p:nvSpPr>
          <p:spPr>
            <a:xfrm>
              <a:off x="724156" y="3300151"/>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52" name="Google Shape;2267;p35"/>
          <p:cNvCxnSpPr>
            <a:stCxn id="9" idx="3"/>
            <a:endCxn id="95" idx="0"/>
          </p:cNvCxnSpPr>
          <p:nvPr/>
        </p:nvCxnSpPr>
        <p:spPr>
          <a:xfrm>
            <a:off x="2733022" y="3419920"/>
            <a:ext cx="3398400" cy="0"/>
          </a:xfrm>
          <a:prstGeom prst="straightConnector1">
            <a:avLst/>
          </a:prstGeom>
          <a:noFill/>
          <a:ln w="9525" cap="flat" cmpd="sng">
            <a:solidFill>
              <a:schemeClr val="dk1"/>
            </a:solidFill>
            <a:prstDash val="dashDot"/>
            <a:miter lim="800000"/>
            <a:headEnd type="none" w="sm" len="sm"/>
            <a:tailEnd type="triangle" w="med" len="med"/>
          </a:ln>
        </p:spPr>
      </p:cxnSp>
      <p:grpSp>
        <p:nvGrpSpPr>
          <p:cNvPr id="53" name="Google Shape;2268;p35"/>
          <p:cNvGrpSpPr/>
          <p:nvPr/>
        </p:nvGrpSpPr>
        <p:grpSpPr>
          <a:xfrm>
            <a:off x="6544013" y="882401"/>
            <a:ext cx="1472518" cy="635153"/>
            <a:chOff x="6342565" y="1457014"/>
            <a:chExt cx="1963357" cy="846871"/>
          </a:xfrm>
        </p:grpSpPr>
        <p:grpSp>
          <p:nvGrpSpPr>
            <p:cNvPr id="54" name="Google Shape;2269;p35"/>
            <p:cNvGrpSpPr/>
            <p:nvPr/>
          </p:nvGrpSpPr>
          <p:grpSpPr>
            <a:xfrm>
              <a:off x="6342565" y="1457014"/>
              <a:ext cx="500091" cy="628632"/>
              <a:chOff x="1671637" y="1185861"/>
              <a:chExt cx="885901" cy="1043026"/>
            </a:xfrm>
          </p:grpSpPr>
          <p:sp>
            <p:nvSpPr>
              <p:cNvPr id="60" name="Google Shape;2270;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1" name="Google Shape;2271;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2" name="Google Shape;2272;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55" name="Google Shape;2273;p35"/>
            <p:cNvGrpSpPr/>
            <p:nvPr/>
          </p:nvGrpSpPr>
          <p:grpSpPr>
            <a:xfrm>
              <a:off x="6904009" y="1457014"/>
              <a:ext cx="500091" cy="628632"/>
              <a:chOff x="1671637" y="1185861"/>
              <a:chExt cx="885901" cy="1043026"/>
            </a:xfrm>
          </p:grpSpPr>
          <p:sp>
            <p:nvSpPr>
              <p:cNvPr id="57" name="Google Shape;2274;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8" name="Google Shape;2275;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9" name="Google Shape;2276;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56" name="Google Shape;2254;p35"/>
            <p:cNvSpPr/>
            <p:nvPr/>
          </p:nvSpPr>
          <p:spPr>
            <a:xfrm>
              <a:off x="6592623" y="1771385"/>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63" name="Google Shape;2277;p35"/>
          <p:cNvCxnSpPr>
            <a:stCxn id="19" idx="3"/>
            <a:endCxn id="95" idx="0"/>
          </p:cNvCxnSpPr>
          <p:nvPr/>
        </p:nvCxnSpPr>
        <p:spPr>
          <a:xfrm rot="10800000">
            <a:off x="6131353" y="3419835"/>
            <a:ext cx="3704700" cy="105900"/>
          </a:xfrm>
          <a:prstGeom prst="straightConnector1">
            <a:avLst/>
          </a:prstGeom>
          <a:noFill/>
          <a:ln w="9525" cap="flat" cmpd="sng">
            <a:solidFill>
              <a:schemeClr val="dk1"/>
            </a:solidFill>
            <a:prstDash val="dashDot"/>
            <a:miter lim="800000"/>
            <a:headEnd type="none" w="sm" len="sm"/>
            <a:tailEnd type="triangle" w="med" len="med"/>
          </a:ln>
        </p:spPr>
      </p:cxnSp>
      <p:grpSp>
        <p:nvGrpSpPr>
          <p:cNvPr id="64" name="Google Shape;2278;p35"/>
          <p:cNvGrpSpPr/>
          <p:nvPr/>
        </p:nvGrpSpPr>
        <p:grpSpPr>
          <a:xfrm>
            <a:off x="9136556" y="4275120"/>
            <a:ext cx="1284975" cy="696512"/>
            <a:chOff x="7204335" y="3300105"/>
            <a:chExt cx="1713300" cy="928682"/>
          </a:xfrm>
        </p:grpSpPr>
        <p:grpSp>
          <p:nvGrpSpPr>
            <p:cNvPr id="65" name="Google Shape;2279;p35"/>
            <p:cNvGrpSpPr/>
            <p:nvPr/>
          </p:nvGrpSpPr>
          <p:grpSpPr>
            <a:xfrm>
              <a:off x="7499585" y="3300105"/>
              <a:ext cx="500091" cy="628632"/>
              <a:chOff x="1671637" y="1185861"/>
              <a:chExt cx="885901" cy="1043026"/>
            </a:xfrm>
          </p:grpSpPr>
          <p:sp>
            <p:nvSpPr>
              <p:cNvPr id="67" name="Google Shape;2280;p35"/>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8" name="Google Shape;2281;p35"/>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9" name="Google Shape;2282;p35"/>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66" name="Google Shape;2256;p35"/>
            <p:cNvSpPr/>
            <p:nvPr/>
          </p:nvSpPr>
          <p:spPr>
            <a:xfrm>
              <a:off x="7204335" y="3696287"/>
              <a:ext cx="1713300" cy="532500"/>
            </a:xfrm>
            <a:prstGeom prst="cube">
              <a:avLst>
                <a:gd name="adj" fmla="val 25000"/>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CACHE</a:t>
              </a:r>
              <a:endParaRPr sz="1200">
                <a:solidFill>
                  <a:schemeClr val="lt1"/>
                </a:solidFill>
                <a:latin typeface="Arial"/>
                <a:ea typeface="Arial"/>
                <a:cs typeface="Arial"/>
                <a:sym typeface="Arial"/>
              </a:endParaRPr>
            </a:p>
          </p:txBody>
        </p:sp>
      </p:grpSp>
      <p:grpSp>
        <p:nvGrpSpPr>
          <p:cNvPr id="70" name="Google Shape;2283;p35"/>
          <p:cNvGrpSpPr/>
          <p:nvPr/>
        </p:nvGrpSpPr>
        <p:grpSpPr>
          <a:xfrm>
            <a:off x="5194674" y="5183267"/>
            <a:ext cx="1472518" cy="635153"/>
            <a:chOff x="9280761" y="981876"/>
            <a:chExt cx="1963358" cy="846871"/>
          </a:xfrm>
        </p:grpSpPr>
        <p:grpSp>
          <p:nvGrpSpPr>
            <p:cNvPr id="71" name="Google Shape;2284;p35"/>
            <p:cNvGrpSpPr/>
            <p:nvPr/>
          </p:nvGrpSpPr>
          <p:grpSpPr>
            <a:xfrm>
              <a:off x="9280761" y="981876"/>
              <a:ext cx="500091" cy="628632"/>
              <a:chOff x="1671637" y="1185861"/>
              <a:chExt cx="885901" cy="1043026"/>
            </a:xfrm>
          </p:grpSpPr>
          <p:sp>
            <p:nvSpPr>
              <p:cNvPr id="77" name="Google Shape;2285;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8" name="Google Shape;2286;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9" name="Google Shape;2287;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72" name="Google Shape;2288;p35"/>
            <p:cNvGrpSpPr/>
            <p:nvPr/>
          </p:nvGrpSpPr>
          <p:grpSpPr>
            <a:xfrm>
              <a:off x="9842205" y="981876"/>
              <a:ext cx="500091" cy="628632"/>
              <a:chOff x="1671637" y="1185861"/>
              <a:chExt cx="885901" cy="1043026"/>
            </a:xfrm>
          </p:grpSpPr>
          <p:sp>
            <p:nvSpPr>
              <p:cNvPr id="74" name="Google Shape;2289;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5" name="Google Shape;2290;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6" name="Google Shape;2291;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73" name="Google Shape;2292;p35"/>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cxnSp>
        <p:nvCxnSpPr>
          <p:cNvPr id="80" name="Google Shape;2293;p35"/>
          <p:cNvCxnSpPr>
            <a:stCxn id="73" idx="0"/>
            <a:endCxn id="95" idx="0"/>
          </p:cNvCxnSpPr>
          <p:nvPr/>
        </p:nvCxnSpPr>
        <p:spPr>
          <a:xfrm rot="10800000" flipH="1">
            <a:off x="6074627" y="3419845"/>
            <a:ext cx="56700" cy="1999200"/>
          </a:xfrm>
          <a:prstGeom prst="straightConnector1">
            <a:avLst/>
          </a:prstGeom>
          <a:noFill/>
          <a:ln w="9525" cap="flat" cmpd="sng">
            <a:solidFill>
              <a:schemeClr val="dk1"/>
            </a:solidFill>
            <a:prstDash val="dashDot"/>
            <a:miter lim="800000"/>
            <a:headEnd type="none" w="sm" len="sm"/>
            <a:tailEnd type="triangle" w="med" len="med"/>
          </a:ln>
        </p:spPr>
      </p:cxnSp>
      <p:grpSp>
        <p:nvGrpSpPr>
          <p:cNvPr id="81" name="Google Shape;2294;p35"/>
          <p:cNvGrpSpPr/>
          <p:nvPr/>
        </p:nvGrpSpPr>
        <p:grpSpPr>
          <a:xfrm>
            <a:off x="2666511" y="957976"/>
            <a:ext cx="1284975" cy="696512"/>
            <a:chOff x="7204335" y="3300105"/>
            <a:chExt cx="1713300" cy="928682"/>
          </a:xfrm>
        </p:grpSpPr>
        <p:grpSp>
          <p:nvGrpSpPr>
            <p:cNvPr id="82" name="Google Shape;2295;p35"/>
            <p:cNvGrpSpPr/>
            <p:nvPr/>
          </p:nvGrpSpPr>
          <p:grpSpPr>
            <a:xfrm>
              <a:off x="7499585" y="3300105"/>
              <a:ext cx="500091" cy="628632"/>
              <a:chOff x="1671637" y="1185861"/>
              <a:chExt cx="885901" cy="1043026"/>
            </a:xfrm>
          </p:grpSpPr>
          <p:sp>
            <p:nvSpPr>
              <p:cNvPr id="84" name="Google Shape;2296;p35"/>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85" name="Google Shape;2297;p35"/>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86" name="Google Shape;2298;p35"/>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83" name="Google Shape;2299;p35"/>
            <p:cNvSpPr/>
            <p:nvPr/>
          </p:nvSpPr>
          <p:spPr>
            <a:xfrm>
              <a:off x="7204335" y="369628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87" name="Google Shape;2300;p35"/>
          <p:cNvCxnSpPr>
            <a:stCxn id="83" idx="3"/>
            <a:endCxn id="95" idx="0"/>
          </p:cNvCxnSpPr>
          <p:nvPr/>
        </p:nvCxnSpPr>
        <p:spPr>
          <a:xfrm>
            <a:off x="3259076" y="1654488"/>
            <a:ext cx="2872200" cy="1765500"/>
          </a:xfrm>
          <a:prstGeom prst="straightConnector1">
            <a:avLst/>
          </a:prstGeom>
          <a:noFill/>
          <a:ln w="9525" cap="flat" cmpd="sng">
            <a:solidFill>
              <a:schemeClr val="dk1"/>
            </a:solidFill>
            <a:prstDash val="dashDot"/>
            <a:miter lim="800000"/>
            <a:headEnd type="none" w="sm" len="sm"/>
            <a:tailEnd type="triangle" w="med" len="med"/>
          </a:ln>
        </p:spPr>
      </p:cxnSp>
      <p:sp>
        <p:nvSpPr>
          <p:cNvPr id="88" name="Google Shape;2301;p35"/>
          <p:cNvSpPr txBox="1"/>
          <p:nvPr/>
        </p:nvSpPr>
        <p:spPr>
          <a:xfrm>
            <a:off x="9905760" y="4280994"/>
            <a:ext cx="637200" cy="2769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89" name="Google Shape;2302;p35"/>
          <p:cNvSpPr txBox="1"/>
          <p:nvPr/>
        </p:nvSpPr>
        <p:spPr>
          <a:xfrm>
            <a:off x="4680401" y="1036876"/>
            <a:ext cx="637200" cy="2769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90" name="Google Shape;2303;p35"/>
          <p:cNvSpPr txBox="1"/>
          <p:nvPr/>
        </p:nvSpPr>
        <p:spPr>
          <a:xfrm>
            <a:off x="3159804" y="4543276"/>
            <a:ext cx="7482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91" name="Google Shape;2304;p35"/>
          <p:cNvSpPr txBox="1"/>
          <p:nvPr/>
        </p:nvSpPr>
        <p:spPr>
          <a:xfrm>
            <a:off x="5781768" y="1087771"/>
            <a:ext cx="5220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92" name="Google Shape;2305;p35"/>
          <p:cNvSpPr txBox="1"/>
          <p:nvPr/>
        </p:nvSpPr>
        <p:spPr>
          <a:xfrm>
            <a:off x="2896526" y="2701142"/>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FileC</a:t>
            </a:r>
            <a:endParaRPr sz="1200">
              <a:solidFill>
                <a:schemeClr val="dk1"/>
              </a:solidFill>
              <a:latin typeface="Arial"/>
              <a:ea typeface="Arial"/>
              <a:cs typeface="Arial"/>
              <a:sym typeface="Arial"/>
            </a:endParaRPr>
          </a:p>
        </p:txBody>
      </p:sp>
      <p:sp>
        <p:nvSpPr>
          <p:cNvPr id="93" name="Google Shape;2306;p35"/>
          <p:cNvSpPr txBox="1"/>
          <p:nvPr/>
        </p:nvSpPr>
        <p:spPr>
          <a:xfrm>
            <a:off x="9879077" y="2907650"/>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94" name="Google Shape;2307;p35"/>
          <p:cNvSpPr txBox="1"/>
          <p:nvPr/>
        </p:nvSpPr>
        <p:spPr>
          <a:xfrm>
            <a:off x="7361281" y="86650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95" name="Google Shape;2251;p35"/>
          <p:cNvSpPr/>
          <p:nvPr/>
        </p:nvSpPr>
        <p:spPr>
          <a:xfrm>
            <a:off x="5260973" y="3419959"/>
            <a:ext cx="1740600" cy="3858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DYNAFED FEDERATOR </a:t>
            </a:r>
            <a:endParaRPr sz="1200">
              <a:solidFill>
                <a:schemeClr val="lt1"/>
              </a:solidFill>
              <a:latin typeface="Arial"/>
              <a:ea typeface="Arial"/>
              <a:cs typeface="Arial"/>
              <a:sym typeface="Arial"/>
            </a:endParaRPr>
          </a:p>
        </p:txBody>
      </p:sp>
      <p:sp>
        <p:nvSpPr>
          <p:cNvPr id="96" name="Google Shape;2308;p35"/>
          <p:cNvSpPr txBox="1"/>
          <p:nvPr/>
        </p:nvSpPr>
        <p:spPr>
          <a:xfrm>
            <a:off x="6024700" y="5274989"/>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7" name="Google Shape;2309;p35"/>
          <p:cNvSpPr txBox="1"/>
          <p:nvPr/>
        </p:nvSpPr>
        <p:spPr>
          <a:xfrm>
            <a:off x="3330169" y="958505"/>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8" name="Google Shape;2310;p35"/>
          <p:cNvSpPr txBox="1"/>
          <p:nvPr/>
        </p:nvSpPr>
        <p:spPr>
          <a:xfrm>
            <a:off x="6030084" y="5283275"/>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99" name="Google Shape;2311;p35"/>
          <p:cNvSpPr txBox="1"/>
          <p:nvPr/>
        </p:nvSpPr>
        <p:spPr>
          <a:xfrm>
            <a:off x="3335553" y="96679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cxnSp>
        <p:nvCxnSpPr>
          <p:cNvPr id="100" name="Google Shape;2314;p35"/>
          <p:cNvCxnSpPr>
            <a:stCxn id="102" idx="5"/>
          </p:cNvCxnSpPr>
          <p:nvPr/>
        </p:nvCxnSpPr>
        <p:spPr>
          <a:xfrm rot="10800000" flipH="1">
            <a:off x="2206651" y="3800470"/>
            <a:ext cx="3933600" cy="1012500"/>
          </a:xfrm>
          <a:prstGeom prst="straightConnector1">
            <a:avLst/>
          </a:prstGeom>
          <a:noFill/>
          <a:ln w="57150" cap="flat" cmpd="sng">
            <a:solidFill>
              <a:srgbClr val="FF0000"/>
            </a:solidFill>
            <a:prstDash val="dash"/>
            <a:miter lim="800000"/>
            <a:headEnd type="none" w="sm" len="sm"/>
            <a:tailEnd type="triangle" w="med" len="med"/>
          </a:ln>
        </p:spPr>
      </p:cxnSp>
      <p:grpSp>
        <p:nvGrpSpPr>
          <p:cNvPr id="101" name="Google Shape;2316;p35"/>
          <p:cNvGrpSpPr/>
          <p:nvPr/>
        </p:nvGrpSpPr>
        <p:grpSpPr>
          <a:xfrm>
            <a:off x="1925999" y="4286192"/>
            <a:ext cx="374205" cy="772716"/>
            <a:chOff x="-6782672" y="3727326"/>
            <a:chExt cx="702600" cy="1313473"/>
          </a:xfrm>
        </p:grpSpPr>
        <p:sp>
          <p:nvSpPr>
            <p:cNvPr id="102" name="Google Shape;2315;p35"/>
            <p:cNvSpPr/>
            <p:nvPr/>
          </p:nvSpPr>
          <p:spPr>
            <a:xfrm>
              <a:off x="-6782672" y="4204699"/>
              <a:ext cx="702600" cy="836100"/>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03" name="Google Shape;2317;p35"/>
            <p:cNvSpPr/>
            <p:nvPr/>
          </p:nvSpPr>
          <p:spPr>
            <a:xfrm>
              <a:off x="-6682095" y="3727326"/>
              <a:ext cx="491100" cy="453000"/>
            </a:xfrm>
            <a:prstGeom prst="ellipse">
              <a:avLst/>
            </a:prstGeom>
            <a:solidFill>
              <a:srgbClr val="F4B08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cxnSp>
        <p:nvCxnSpPr>
          <p:cNvPr id="104" name="Google Shape;2318;p35"/>
          <p:cNvCxnSpPr/>
          <p:nvPr/>
        </p:nvCxnSpPr>
        <p:spPr>
          <a:xfrm>
            <a:off x="6140211" y="3800514"/>
            <a:ext cx="3697800" cy="766500"/>
          </a:xfrm>
          <a:prstGeom prst="curvedConnector3">
            <a:avLst>
              <a:gd name="adj1" fmla="val 0"/>
            </a:avLst>
          </a:prstGeom>
          <a:noFill/>
          <a:ln w="57150" cap="flat" cmpd="sng">
            <a:solidFill>
              <a:srgbClr val="FF0000"/>
            </a:solidFill>
            <a:prstDash val="dash"/>
            <a:miter lim="800000"/>
            <a:headEnd type="none" w="sm" len="sm"/>
            <a:tailEnd type="triangle" w="med" len="med"/>
          </a:ln>
        </p:spPr>
      </p:cxnSp>
      <p:sp>
        <p:nvSpPr>
          <p:cNvPr id="105" name="Google Shape;2319;p35"/>
          <p:cNvSpPr txBox="1"/>
          <p:nvPr/>
        </p:nvSpPr>
        <p:spPr>
          <a:xfrm rot="-1475881">
            <a:off x="2733007" y="4113362"/>
            <a:ext cx="637118" cy="27681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106" name="Google Shape;2320;p35"/>
          <p:cNvSpPr txBox="1"/>
          <p:nvPr/>
        </p:nvSpPr>
        <p:spPr>
          <a:xfrm>
            <a:off x="4021610" y="4919519"/>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107" name="Google Shape;2321;p35"/>
          <p:cNvSpPr/>
          <p:nvPr/>
        </p:nvSpPr>
        <p:spPr>
          <a:xfrm rot="2095894">
            <a:off x="5247248" y="2926695"/>
            <a:ext cx="4658245" cy="413951"/>
          </a:xfrm>
          <a:prstGeom prst="rightArrow">
            <a:avLst>
              <a:gd name="adj1" fmla="val 50000"/>
              <a:gd name="adj2" fmla="val 50000"/>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rPr>
              <a:t>FileD DOWLOAD</a:t>
            </a:r>
            <a:endParaRPr sz="1200">
              <a:solidFill>
                <a:schemeClr val="dk1"/>
              </a:solidFill>
            </a:endParaRPr>
          </a:p>
        </p:txBody>
      </p:sp>
      <p:sp>
        <p:nvSpPr>
          <p:cNvPr id="108" name="Google Shape;2322;p35"/>
          <p:cNvSpPr txBox="1"/>
          <p:nvPr/>
        </p:nvSpPr>
        <p:spPr>
          <a:xfrm>
            <a:off x="6920568" y="2299333"/>
            <a:ext cx="522000" cy="338700"/>
          </a:xfrm>
          <a:prstGeom prst="rect">
            <a:avLst/>
          </a:prstGeom>
          <a:noFill/>
          <a:ln>
            <a:noFill/>
          </a:ln>
        </p:spPr>
        <p:txBody>
          <a:bodyPr spcFirstLastPara="1" wrap="square" lIns="91425" tIns="45700" rIns="91425" bIns="45700" anchor="t" anchorCtr="0">
            <a:noAutofit/>
          </a:bodyPr>
          <a:lstStyle/>
          <a:p>
            <a:r>
              <a:rPr lang="it-IT" b="1">
                <a:solidFill>
                  <a:srgbClr val="FFC000"/>
                </a:solidFill>
                <a:latin typeface="Arial"/>
                <a:ea typeface="Arial"/>
                <a:cs typeface="Arial"/>
                <a:sym typeface="Arial"/>
              </a:rPr>
              <a:t>$</a:t>
            </a:r>
            <a:endParaRPr b="1">
              <a:solidFill>
                <a:srgbClr val="FFC000"/>
              </a:solidFill>
              <a:latin typeface="Arial"/>
              <a:ea typeface="Arial"/>
              <a:cs typeface="Arial"/>
              <a:sym typeface="Arial"/>
            </a:endParaRPr>
          </a:p>
        </p:txBody>
      </p:sp>
      <p:sp>
        <p:nvSpPr>
          <p:cNvPr id="109" name="Google Shape;2323;p35"/>
          <p:cNvSpPr/>
          <p:nvPr/>
        </p:nvSpPr>
        <p:spPr>
          <a:xfrm>
            <a:off x="4499104" y="911974"/>
            <a:ext cx="961800" cy="576000"/>
          </a:xfrm>
          <a:prstGeom prst="ellipse">
            <a:avLst/>
          </a:prstGeom>
          <a:noFill/>
          <a:ln w="762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b="1">
              <a:solidFill>
                <a:schemeClr val="lt1"/>
              </a:solidFill>
            </a:endParaRPr>
          </a:p>
        </p:txBody>
      </p:sp>
      <p:sp>
        <p:nvSpPr>
          <p:cNvPr id="110" name="Google Shape;2324;p35"/>
          <p:cNvSpPr/>
          <p:nvPr/>
        </p:nvSpPr>
        <p:spPr>
          <a:xfrm rot="-1643" flipH="1">
            <a:off x="3159925" y="4454550"/>
            <a:ext cx="5021101" cy="414000"/>
          </a:xfrm>
          <a:prstGeom prst="rightArrow">
            <a:avLst>
              <a:gd name="adj1" fmla="val 50000"/>
              <a:gd name="adj2" fmla="val 50000"/>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b="1">
                <a:solidFill>
                  <a:schemeClr val="dk1"/>
                </a:solidFill>
              </a:rPr>
              <a:t>FileD DOWLOAD</a:t>
            </a:r>
            <a:endParaRPr sz="1200" b="1">
              <a:solidFill>
                <a:schemeClr val="dk1"/>
              </a:solidFill>
            </a:endParaRPr>
          </a:p>
        </p:txBody>
      </p:sp>
    </p:spTree>
    <p:extLst>
      <p:ext uri="{BB962C8B-B14F-4D97-AF65-F5344CB8AC3E}">
        <p14:creationId xmlns:p14="http://schemas.microsoft.com/office/powerpoint/2010/main" val="21663216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79</a:t>
            </a:fld>
            <a:endParaRPr lang="it-IT"/>
          </a:p>
        </p:txBody>
      </p:sp>
      <p:grpSp>
        <p:nvGrpSpPr>
          <p:cNvPr id="6" name="Google Shape;2329;p36"/>
          <p:cNvGrpSpPr/>
          <p:nvPr/>
        </p:nvGrpSpPr>
        <p:grpSpPr>
          <a:xfrm>
            <a:off x="2080599" y="2784768"/>
            <a:ext cx="1217144" cy="635153"/>
            <a:chOff x="1255949" y="981876"/>
            <a:chExt cx="1622859" cy="846871"/>
          </a:xfrm>
        </p:grpSpPr>
        <p:grpSp>
          <p:nvGrpSpPr>
            <p:cNvPr id="7" name="Google Shape;2330;p36"/>
            <p:cNvGrpSpPr/>
            <p:nvPr/>
          </p:nvGrpSpPr>
          <p:grpSpPr>
            <a:xfrm>
              <a:off x="1255949" y="981876"/>
              <a:ext cx="500091" cy="628632"/>
              <a:chOff x="1671637" y="1185861"/>
              <a:chExt cx="885901" cy="1043026"/>
            </a:xfrm>
          </p:grpSpPr>
          <p:sp>
            <p:nvSpPr>
              <p:cNvPr id="13" name="Google Shape;2331;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4" name="Google Shape;2332;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5" name="Google Shape;2333;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8" name="Google Shape;2334;p36"/>
            <p:cNvGrpSpPr/>
            <p:nvPr/>
          </p:nvGrpSpPr>
          <p:grpSpPr>
            <a:xfrm>
              <a:off x="1817393" y="981876"/>
              <a:ext cx="500091" cy="628632"/>
              <a:chOff x="1671637" y="1185861"/>
              <a:chExt cx="885901" cy="1043026"/>
            </a:xfrm>
          </p:grpSpPr>
          <p:sp>
            <p:nvSpPr>
              <p:cNvPr id="10" name="Google Shape;2335;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1" name="Google Shape;2336;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2" name="Google Shape;2337;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9" name="Google Shape;2338;p36"/>
            <p:cNvSpPr/>
            <p:nvPr/>
          </p:nvSpPr>
          <p:spPr>
            <a:xfrm>
              <a:off x="1506008" y="1296247"/>
              <a:ext cx="13728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DPM</a:t>
              </a:r>
              <a:endParaRPr sz="1200">
                <a:solidFill>
                  <a:schemeClr val="lt1"/>
                </a:solidFill>
                <a:latin typeface="Arial"/>
                <a:ea typeface="Arial"/>
                <a:cs typeface="Arial"/>
                <a:sym typeface="Arial"/>
              </a:endParaRPr>
            </a:p>
          </p:txBody>
        </p:sp>
      </p:grpSp>
      <p:grpSp>
        <p:nvGrpSpPr>
          <p:cNvPr id="16" name="Google Shape;2339;p36"/>
          <p:cNvGrpSpPr/>
          <p:nvPr/>
        </p:nvGrpSpPr>
        <p:grpSpPr>
          <a:xfrm>
            <a:off x="9055944" y="2890583"/>
            <a:ext cx="1472518" cy="635153"/>
            <a:chOff x="9280761" y="981876"/>
            <a:chExt cx="1963358" cy="846871"/>
          </a:xfrm>
        </p:grpSpPr>
        <p:grpSp>
          <p:nvGrpSpPr>
            <p:cNvPr id="17" name="Google Shape;2340;p36"/>
            <p:cNvGrpSpPr/>
            <p:nvPr/>
          </p:nvGrpSpPr>
          <p:grpSpPr>
            <a:xfrm>
              <a:off x="9280761" y="981876"/>
              <a:ext cx="500091" cy="628632"/>
              <a:chOff x="1671637" y="1185861"/>
              <a:chExt cx="885901" cy="1043026"/>
            </a:xfrm>
          </p:grpSpPr>
          <p:sp>
            <p:nvSpPr>
              <p:cNvPr id="23" name="Google Shape;2341;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4" name="Google Shape;2342;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5" name="Google Shape;2343;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18" name="Google Shape;2344;p36"/>
            <p:cNvGrpSpPr/>
            <p:nvPr/>
          </p:nvGrpSpPr>
          <p:grpSpPr>
            <a:xfrm>
              <a:off x="9842205" y="981876"/>
              <a:ext cx="500091" cy="628632"/>
              <a:chOff x="1671637" y="1185861"/>
              <a:chExt cx="885901" cy="1043026"/>
            </a:xfrm>
          </p:grpSpPr>
          <p:sp>
            <p:nvSpPr>
              <p:cNvPr id="20" name="Google Shape;2345;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1" name="Google Shape;2346;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22" name="Google Shape;2347;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9" name="Google Shape;2348;p36"/>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cxnSp>
        <p:nvCxnSpPr>
          <p:cNvPr id="26" name="Google Shape;2349;p36"/>
          <p:cNvCxnSpPr>
            <a:stCxn id="34" idx="3"/>
            <a:endCxn id="83" idx="0"/>
          </p:cNvCxnSpPr>
          <p:nvPr/>
        </p:nvCxnSpPr>
        <p:spPr>
          <a:xfrm rot="10800000" flipH="1">
            <a:off x="3351242" y="3420000"/>
            <a:ext cx="2780100" cy="2415300"/>
          </a:xfrm>
          <a:prstGeom prst="straightConnector1">
            <a:avLst/>
          </a:prstGeom>
          <a:noFill/>
          <a:ln w="9525" cap="flat" cmpd="sng">
            <a:solidFill>
              <a:schemeClr val="dk1"/>
            </a:solidFill>
            <a:prstDash val="dashDot"/>
            <a:miter lim="800000"/>
            <a:headEnd type="none" w="sm" len="sm"/>
            <a:tailEnd type="triangle" w="med" len="med"/>
          </a:ln>
        </p:spPr>
      </p:cxnSp>
      <p:cxnSp>
        <p:nvCxnSpPr>
          <p:cNvPr id="27" name="Google Shape;2352;p36"/>
          <p:cNvCxnSpPr>
            <a:endCxn id="83" idx="0"/>
          </p:cNvCxnSpPr>
          <p:nvPr/>
        </p:nvCxnSpPr>
        <p:spPr>
          <a:xfrm>
            <a:off x="5238473" y="2053759"/>
            <a:ext cx="892800" cy="1366200"/>
          </a:xfrm>
          <a:prstGeom prst="straightConnector1">
            <a:avLst/>
          </a:prstGeom>
          <a:noFill/>
          <a:ln w="9525" cap="flat" cmpd="sng">
            <a:solidFill>
              <a:schemeClr val="dk1"/>
            </a:solidFill>
            <a:prstDash val="dashDot"/>
            <a:miter lim="800000"/>
            <a:headEnd type="none" w="sm" len="sm"/>
            <a:tailEnd type="triangle" w="med" len="med"/>
          </a:ln>
        </p:spPr>
      </p:cxnSp>
      <p:cxnSp>
        <p:nvCxnSpPr>
          <p:cNvPr id="28" name="Google Shape;2354;p36"/>
          <p:cNvCxnSpPr>
            <a:stCxn id="45" idx="3"/>
            <a:endCxn id="83" idx="0"/>
          </p:cNvCxnSpPr>
          <p:nvPr/>
        </p:nvCxnSpPr>
        <p:spPr>
          <a:xfrm flipH="1">
            <a:off x="6131322" y="1517553"/>
            <a:ext cx="1192800" cy="1902300"/>
          </a:xfrm>
          <a:prstGeom prst="straightConnector1">
            <a:avLst/>
          </a:prstGeom>
          <a:noFill/>
          <a:ln w="9525" cap="flat" cmpd="sng">
            <a:solidFill>
              <a:schemeClr val="dk1"/>
            </a:solidFill>
            <a:prstDash val="dashDot"/>
            <a:miter lim="800000"/>
            <a:headEnd type="none" w="sm" len="sm"/>
            <a:tailEnd type="triangle" w="med" len="med"/>
          </a:ln>
        </p:spPr>
      </p:cxnSp>
      <p:cxnSp>
        <p:nvCxnSpPr>
          <p:cNvPr id="29" name="Google Shape;2356;p36"/>
          <p:cNvCxnSpPr>
            <a:stCxn id="55" idx="3"/>
            <a:endCxn id="83" idx="0"/>
          </p:cNvCxnSpPr>
          <p:nvPr/>
        </p:nvCxnSpPr>
        <p:spPr>
          <a:xfrm rot="10800000">
            <a:off x="6131221" y="3420031"/>
            <a:ext cx="3597900" cy="1551600"/>
          </a:xfrm>
          <a:prstGeom prst="straightConnector1">
            <a:avLst/>
          </a:prstGeom>
          <a:noFill/>
          <a:ln w="9525" cap="flat" cmpd="sng">
            <a:solidFill>
              <a:schemeClr val="dk1"/>
            </a:solidFill>
            <a:prstDash val="dashDot"/>
            <a:miter lim="800000"/>
            <a:headEnd type="none" w="sm" len="sm"/>
            <a:tailEnd type="triangle" w="med" len="med"/>
          </a:ln>
        </p:spPr>
      </p:cxnSp>
      <p:grpSp>
        <p:nvGrpSpPr>
          <p:cNvPr id="30" name="Google Shape;2358;p36"/>
          <p:cNvGrpSpPr/>
          <p:nvPr/>
        </p:nvGrpSpPr>
        <p:grpSpPr>
          <a:xfrm>
            <a:off x="2689227" y="4900340"/>
            <a:ext cx="1354424" cy="934960"/>
            <a:chOff x="631557" y="2586038"/>
            <a:chExt cx="1805899" cy="1246613"/>
          </a:xfrm>
        </p:grpSpPr>
        <p:sp>
          <p:nvSpPr>
            <p:cNvPr id="31" name="Google Shape;2359;p36"/>
            <p:cNvSpPr/>
            <p:nvPr/>
          </p:nvSpPr>
          <p:spPr>
            <a:xfrm>
              <a:off x="631557" y="2586038"/>
              <a:ext cx="1685880" cy="1164888"/>
            </a:xfrm>
            <a:prstGeom prst="cloud">
              <a:avLst/>
            </a:prstGeom>
            <a:solidFill>
              <a:srgbClr val="CC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32" name="Google Shape;2360;p36"/>
            <p:cNvGrpSpPr/>
            <p:nvPr/>
          </p:nvGrpSpPr>
          <p:grpSpPr>
            <a:xfrm>
              <a:off x="1019406" y="2903969"/>
              <a:ext cx="500091" cy="628632"/>
              <a:chOff x="1671637" y="1185861"/>
              <a:chExt cx="885901" cy="1043026"/>
            </a:xfrm>
          </p:grpSpPr>
          <p:sp>
            <p:nvSpPr>
              <p:cNvPr id="38" name="Google Shape;2361;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9" name="Google Shape;2362;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0" name="Google Shape;2363;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33" name="Google Shape;2364;p36"/>
            <p:cNvGrpSpPr/>
            <p:nvPr/>
          </p:nvGrpSpPr>
          <p:grpSpPr>
            <a:xfrm>
              <a:off x="1580850" y="2903969"/>
              <a:ext cx="500091" cy="628632"/>
              <a:chOff x="1671637" y="1185861"/>
              <a:chExt cx="885901" cy="1043026"/>
            </a:xfrm>
          </p:grpSpPr>
          <p:sp>
            <p:nvSpPr>
              <p:cNvPr id="35" name="Google Shape;2365;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6" name="Google Shape;2366;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37" name="Google Shape;2367;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34" name="Google Shape;2350;p36"/>
            <p:cNvSpPr/>
            <p:nvPr/>
          </p:nvSpPr>
          <p:spPr>
            <a:xfrm>
              <a:off x="724156" y="3300151"/>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cxnSp>
        <p:nvCxnSpPr>
          <p:cNvPr id="41" name="Google Shape;2368;p36"/>
          <p:cNvCxnSpPr>
            <a:stCxn id="9" idx="3"/>
            <a:endCxn id="83" idx="0"/>
          </p:cNvCxnSpPr>
          <p:nvPr/>
        </p:nvCxnSpPr>
        <p:spPr>
          <a:xfrm>
            <a:off x="2733022" y="3419920"/>
            <a:ext cx="3398400" cy="0"/>
          </a:xfrm>
          <a:prstGeom prst="straightConnector1">
            <a:avLst/>
          </a:prstGeom>
          <a:noFill/>
          <a:ln w="9525" cap="flat" cmpd="sng">
            <a:solidFill>
              <a:schemeClr val="dk1"/>
            </a:solidFill>
            <a:prstDash val="dashDot"/>
            <a:miter lim="800000"/>
            <a:headEnd type="none" w="sm" len="sm"/>
            <a:tailEnd type="triangle" w="med" len="med"/>
          </a:ln>
        </p:spPr>
      </p:cxnSp>
      <p:grpSp>
        <p:nvGrpSpPr>
          <p:cNvPr id="42" name="Google Shape;2369;p36"/>
          <p:cNvGrpSpPr/>
          <p:nvPr/>
        </p:nvGrpSpPr>
        <p:grpSpPr>
          <a:xfrm>
            <a:off x="6544013" y="882401"/>
            <a:ext cx="1472518" cy="635153"/>
            <a:chOff x="6342565" y="1457014"/>
            <a:chExt cx="1963357" cy="846871"/>
          </a:xfrm>
        </p:grpSpPr>
        <p:grpSp>
          <p:nvGrpSpPr>
            <p:cNvPr id="43" name="Google Shape;2370;p36"/>
            <p:cNvGrpSpPr/>
            <p:nvPr/>
          </p:nvGrpSpPr>
          <p:grpSpPr>
            <a:xfrm>
              <a:off x="6342565" y="1457014"/>
              <a:ext cx="500091" cy="628632"/>
              <a:chOff x="1671637" y="1185861"/>
              <a:chExt cx="885901" cy="1043026"/>
            </a:xfrm>
          </p:grpSpPr>
          <p:sp>
            <p:nvSpPr>
              <p:cNvPr id="49" name="Google Shape;2371;p36"/>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0" name="Google Shape;2372;p36"/>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1" name="Google Shape;2373;p36"/>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44" name="Google Shape;2374;p36"/>
            <p:cNvGrpSpPr/>
            <p:nvPr/>
          </p:nvGrpSpPr>
          <p:grpSpPr>
            <a:xfrm>
              <a:off x="6904009" y="1457014"/>
              <a:ext cx="500091" cy="628632"/>
              <a:chOff x="1671637" y="1185861"/>
              <a:chExt cx="885901" cy="1043026"/>
            </a:xfrm>
          </p:grpSpPr>
          <p:sp>
            <p:nvSpPr>
              <p:cNvPr id="46" name="Google Shape;2375;p36"/>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7" name="Google Shape;2376;p36"/>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48" name="Google Shape;2377;p36"/>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45" name="Google Shape;2355;p36"/>
            <p:cNvSpPr/>
            <p:nvPr/>
          </p:nvSpPr>
          <p:spPr>
            <a:xfrm>
              <a:off x="6592623" y="1771385"/>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52" name="Google Shape;2378;p36"/>
          <p:cNvCxnSpPr>
            <a:stCxn id="19" idx="3"/>
            <a:endCxn id="83" idx="0"/>
          </p:cNvCxnSpPr>
          <p:nvPr/>
        </p:nvCxnSpPr>
        <p:spPr>
          <a:xfrm rot="10800000">
            <a:off x="6131353" y="3419835"/>
            <a:ext cx="3704700" cy="105900"/>
          </a:xfrm>
          <a:prstGeom prst="straightConnector1">
            <a:avLst/>
          </a:prstGeom>
          <a:noFill/>
          <a:ln w="9525" cap="flat" cmpd="sng">
            <a:solidFill>
              <a:schemeClr val="dk1"/>
            </a:solidFill>
            <a:prstDash val="dashDot"/>
            <a:miter lim="800000"/>
            <a:headEnd type="none" w="sm" len="sm"/>
            <a:tailEnd type="triangle" w="med" len="med"/>
          </a:ln>
        </p:spPr>
      </p:cxnSp>
      <p:grpSp>
        <p:nvGrpSpPr>
          <p:cNvPr id="53" name="Google Shape;2379;p36"/>
          <p:cNvGrpSpPr/>
          <p:nvPr/>
        </p:nvGrpSpPr>
        <p:grpSpPr>
          <a:xfrm>
            <a:off x="9136556" y="4275120"/>
            <a:ext cx="1284975" cy="696512"/>
            <a:chOff x="7204335" y="3300105"/>
            <a:chExt cx="1713300" cy="928682"/>
          </a:xfrm>
        </p:grpSpPr>
        <p:grpSp>
          <p:nvGrpSpPr>
            <p:cNvPr id="54" name="Google Shape;2380;p36"/>
            <p:cNvGrpSpPr/>
            <p:nvPr/>
          </p:nvGrpSpPr>
          <p:grpSpPr>
            <a:xfrm>
              <a:off x="7499585" y="3300105"/>
              <a:ext cx="500091" cy="628632"/>
              <a:chOff x="1671637" y="1185861"/>
              <a:chExt cx="885901" cy="1043026"/>
            </a:xfrm>
          </p:grpSpPr>
          <p:sp>
            <p:nvSpPr>
              <p:cNvPr id="56" name="Google Shape;2381;p36"/>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7" name="Google Shape;2382;p36"/>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58" name="Google Shape;2383;p36"/>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55" name="Google Shape;2357;p36"/>
            <p:cNvSpPr/>
            <p:nvPr/>
          </p:nvSpPr>
          <p:spPr>
            <a:xfrm>
              <a:off x="7204335" y="3696287"/>
              <a:ext cx="1713300" cy="532500"/>
            </a:xfrm>
            <a:prstGeom prst="cube">
              <a:avLst>
                <a:gd name="adj" fmla="val 25000"/>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CACHE</a:t>
              </a:r>
              <a:endParaRPr sz="1200">
                <a:solidFill>
                  <a:schemeClr val="lt1"/>
                </a:solidFill>
                <a:latin typeface="Arial"/>
                <a:ea typeface="Arial"/>
                <a:cs typeface="Arial"/>
                <a:sym typeface="Arial"/>
              </a:endParaRPr>
            </a:p>
          </p:txBody>
        </p:sp>
      </p:grpSp>
      <p:grpSp>
        <p:nvGrpSpPr>
          <p:cNvPr id="59" name="Google Shape;2384;p36"/>
          <p:cNvGrpSpPr/>
          <p:nvPr/>
        </p:nvGrpSpPr>
        <p:grpSpPr>
          <a:xfrm>
            <a:off x="5194674" y="5183267"/>
            <a:ext cx="1472518" cy="635153"/>
            <a:chOff x="9280761" y="981876"/>
            <a:chExt cx="1963358" cy="846871"/>
          </a:xfrm>
        </p:grpSpPr>
        <p:grpSp>
          <p:nvGrpSpPr>
            <p:cNvPr id="60" name="Google Shape;2385;p36"/>
            <p:cNvGrpSpPr/>
            <p:nvPr/>
          </p:nvGrpSpPr>
          <p:grpSpPr>
            <a:xfrm>
              <a:off x="9280761" y="981876"/>
              <a:ext cx="500091" cy="628632"/>
              <a:chOff x="1671637" y="1185861"/>
              <a:chExt cx="885901" cy="1043026"/>
            </a:xfrm>
          </p:grpSpPr>
          <p:sp>
            <p:nvSpPr>
              <p:cNvPr id="66" name="Google Shape;2386;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7" name="Google Shape;2387;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8" name="Google Shape;2388;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61" name="Google Shape;2389;p36"/>
            <p:cNvGrpSpPr/>
            <p:nvPr/>
          </p:nvGrpSpPr>
          <p:grpSpPr>
            <a:xfrm>
              <a:off x="9842205" y="981876"/>
              <a:ext cx="500091" cy="628632"/>
              <a:chOff x="1671637" y="1185861"/>
              <a:chExt cx="885901" cy="1043026"/>
            </a:xfrm>
          </p:grpSpPr>
          <p:sp>
            <p:nvSpPr>
              <p:cNvPr id="63" name="Google Shape;2390;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4" name="Google Shape;2391;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65" name="Google Shape;2392;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62" name="Google Shape;2393;p36"/>
            <p:cNvSpPr/>
            <p:nvPr/>
          </p:nvSpPr>
          <p:spPr>
            <a:xfrm>
              <a:off x="9530819" y="129624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STORM</a:t>
              </a:r>
              <a:endParaRPr sz="1200">
                <a:solidFill>
                  <a:schemeClr val="lt1"/>
                </a:solidFill>
                <a:latin typeface="Arial"/>
                <a:ea typeface="Arial"/>
                <a:cs typeface="Arial"/>
                <a:sym typeface="Arial"/>
              </a:endParaRPr>
            </a:p>
          </p:txBody>
        </p:sp>
      </p:grpSp>
      <p:cxnSp>
        <p:nvCxnSpPr>
          <p:cNvPr id="69" name="Google Shape;2394;p36"/>
          <p:cNvCxnSpPr>
            <a:stCxn id="62" idx="0"/>
            <a:endCxn id="83" idx="0"/>
          </p:cNvCxnSpPr>
          <p:nvPr/>
        </p:nvCxnSpPr>
        <p:spPr>
          <a:xfrm rot="10800000" flipH="1">
            <a:off x="6074627" y="3419845"/>
            <a:ext cx="56700" cy="1999200"/>
          </a:xfrm>
          <a:prstGeom prst="straightConnector1">
            <a:avLst/>
          </a:prstGeom>
          <a:noFill/>
          <a:ln w="9525" cap="flat" cmpd="sng">
            <a:solidFill>
              <a:schemeClr val="dk1"/>
            </a:solidFill>
            <a:prstDash val="dashDot"/>
            <a:miter lim="800000"/>
            <a:headEnd type="none" w="sm" len="sm"/>
            <a:tailEnd type="triangle" w="med" len="med"/>
          </a:ln>
        </p:spPr>
      </p:cxnSp>
      <p:grpSp>
        <p:nvGrpSpPr>
          <p:cNvPr id="70" name="Google Shape;2395;p36"/>
          <p:cNvGrpSpPr/>
          <p:nvPr/>
        </p:nvGrpSpPr>
        <p:grpSpPr>
          <a:xfrm>
            <a:off x="2666511" y="957976"/>
            <a:ext cx="1284975" cy="696512"/>
            <a:chOff x="7204335" y="3300105"/>
            <a:chExt cx="1713300" cy="928682"/>
          </a:xfrm>
        </p:grpSpPr>
        <p:grpSp>
          <p:nvGrpSpPr>
            <p:cNvPr id="71" name="Google Shape;2396;p36"/>
            <p:cNvGrpSpPr/>
            <p:nvPr/>
          </p:nvGrpSpPr>
          <p:grpSpPr>
            <a:xfrm>
              <a:off x="7499585" y="3300105"/>
              <a:ext cx="500091" cy="628632"/>
              <a:chOff x="1671637" y="1185861"/>
              <a:chExt cx="885901" cy="1043026"/>
            </a:xfrm>
          </p:grpSpPr>
          <p:sp>
            <p:nvSpPr>
              <p:cNvPr id="73" name="Google Shape;2397;p36"/>
              <p:cNvSpPr/>
              <p:nvPr/>
            </p:nvSpPr>
            <p:spPr>
              <a:xfrm>
                <a:off x="1671638" y="1843087"/>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4" name="Google Shape;2398;p36"/>
              <p:cNvSpPr/>
              <p:nvPr/>
            </p:nvSpPr>
            <p:spPr>
              <a:xfrm>
                <a:off x="1671637" y="1514474"/>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75" name="Google Shape;2399;p36"/>
              <p:cNvSpPr/>
              <p:nvPr/>
            </p:nvSpPr>
            <p:spPr>
              <a:xfrm>
                <a:off x="1671637" y="1185861"/>
                <a:ext cx="885900" cy="385800"/>
              </a:xfrm>
              <a:prstGeom prst="can">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72" name="Google Shape;2400;p36"/>
            <p:cNvSpPr/>
            <p:nvPr/>
          </p:nvSpPr>
          <p:spPr>
            <a:xfrm>
              <a:off x="7204335" y="3696287"/>
              <a:ext cx="1713300" cy="532500"/>
            </a:xfrm>
            <a:prstGeom prst="cube">
              <a:avLst>
                <a:gd name="adj" fmla="val 25000"/>
              </a:avLst>
            </a:prstGeom>
            <a:solidFill>
              <a:srgbClr val="CC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HTTP dCache</a:t>
              </a:r>
              <a:endParaRPr sz="1200">
                <a:solidFill>
                  <a:schemeClr val="lt1"/>
                </a:solidFill>
                <a:latin typeface="Arial"/>
                <a:ea typeface="Arial"/>
                <a:cs typeface="Arial"/>
                <a:sym typeface="Arial"/>
              </a:endParaRPr>
            </a:p>
          </p:txBody>
        </p:sp>
      </p:grpSp>
      <p:cxnSp>
        <p:nvCxnSpPr>
          <p:cNvPr id="76" name="Google Shape;2401;p36"/>
          <p:cNvCxnSpPr>
            <a:stCxn id="72" idx="3"/>
            <a:endCxn id="83" idx="0"/>
          </p:cNvCxnSpPr>
          <p:nvPr/>
        </p:nvCxnSpPr>
        <p:spPr>
          <a:xfrm>
            <a:off x="3259076" y="1654488"/>
            <a:ext cx="2872200" cy="1765500"/>
          </a:xfrm>
          <a:prstGeom prst="straightConnector1">
            <a:avLst/>
          </a:prstGeom>
          <a:noFill/>
          <a:ln w="9525" cap="flat" cmpd="sng">
            <a:solidFill>
              <a:schemeClr val="dk1"/>
            </a:solidFill>
            <a:prstDash val="dashDot"/>
            <a:miter lim="800000"/>
            <a:headEnd type="none" w="sm" len="sm"/>
            <a:tailEnd type="triangle" w="med" len="med"/>
          </a:ln>
        </p:spPr>
      </p:cxnSp>
      <p:sp>
        <p:nvSpPr>
          <p:cNvPr id="77" name="Google Shape;2402;p36"/>
          <p:cNvSpPr txBox="1"/>
          <p:nvPr/>
        </p:nvSpPr>
        <p:spPr>
          <a:xfrm>
            <a:off x="9905760" y="4280994"/>
            <a:ext cx="637200" cy="2769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78" name="Google Shape;2403;p36"/>
          <p:cNvSpPr txBox="1"/>
          <p:nvPr/>
        </p:nvSpPr>
        <p:spPr>
          <a:xfrm>
            <a:off x="3159804" y="4543276"/>
            <a:ext cx="7482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79" name="Google Shape;2404;p36"/>
          <p:cNvSpPr txBox="1"/>
          <p:nvPr/>
        </p:nvSpPr>
        <p:spPr>
          <a:xfrm>
            <a:off x="5781768" y="1087771"/>
            <a:ext cx="522000" cy="338700"/>
          </a:xfrm>
          <a:prstGeom prst="rect">
            <a:avLst/>
          </a:prstGeom>
          <a:noFill/>
          <a:ln>
            <a:noFill/>
          </a:ln>
        </p:spPr>
        <p:txBody>
          <a:bodyPr spcFirstLastPara="1" wrap="square" lIns="91425" tIns="45700" rIns="91425" bIns="45700" anchor="t" anchorCtr="0">
            <a:noAutofit/>
          </a:bodyPr>
          <a:lstStyle/>
          <a:p>
            <a:r>
              <a:rPr lang="it-IT" sz="1600" b="1">
                <a:solidFill>
                  <a:srgbClr val="FFC000"/>
                </a:solidFill>
                <a:latin typeface="Arial"/>
                <a:ea typeface="Arial"/>
                <a:cs typeface="Arial"/>
                <a:sym typeface="Arial"/>
              </a:rPr>
              <a:t>$</a:t>
            </a:r>
            <a:endParaRPr sz="1600" b="1">
              <a:solidFill>
                <a:srgbClr val="FFC000"/>
              </a:solidFill>
              <a:latin typeface="Arial"/>
              <a:ea typeface="Arial"/>
              <a:cs typeface="Arial"/>
              <a:sym typeface="Arial"/>
            </a:endParaRPr>
          </a:p>
        </p:txBody>
      </p:sp>
      <p:sp>
        <p:nvSpPr>
          <p:cNvPr id="80" name="Google Shape;2405;p36"/>
          <p:cNvSpPr txBox="1"/>
          <p:nvPr/>
        </p:nvSpPr>
        <p:spPr>
          <a:xfrm>
            <a:off x="2896526" y="2701142"/>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FileC</a:t>
            </a:r>
            <a:endParaRPr sz="1200">
              <a:solidFill>
                <a:schemeClr val="dk1"/>
              </a:solidFill>
              <a:latin typeface="Arial"/>
              <a:ea typeface="Arial"/>
              <a:cs typeface="Arial"/>
              <a:sym typeface="Arial"/>
            </a:endParaRPr>
          </a:p>
        </p:txBody>
      </p:sp>
      <p:sp>
        <p:nvSpPr>
          <p:cNvPr id="81" name="Google Shape;2406;p36"/>
          <p:cNvSpPr txBox="1"/>
          <p:nvPr/>
        </p:nvSpPr>
        <p:spPr>
          <a:xfrm>
            <a:off x="9879077" y="2907650"/>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82" name="Google Shape;2407;p36"/>
          <p:cNvSpPr txBox="1"/>
          <p:nvPr/>
        </p:nvSpPr>
        <p:spPr>
          <a:xfrm>
            <a:off x="7361281" y="86650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FileB</a:t>
            </a:r>
            <a:endParaRPr sz="1200">
              <a:solidFill>
                <a:schemeClr val="dk1"/>
              </a:solidFill>
              <a:latin typeface="Arial"/>
              <a:ea typeface="Arial"/>
              <a:cs typeface="Arial"/>
              <a:sym typeface="Arial"/>
            </a:endParaRPr>
          </a:p>
        </p:txBody>
      </p:sp>
      <p:sp>
        <p:nvSpPr>
          <p:cNvPr id="83" name="Google Shape;2351;p36"/>
          <p:cNvSpPr/>
          <p:nvPr/>
        </p:nvSpPr>
        <p:spPr>
          <a:xfrm>
            <a:off x="5260973" y="3419959"/>
            <a:ext cx="1740600" cy="3858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DYNAFED FEDERATOR </a:t>
            </a:r>
            <a:endParaRPr sz="1200">
              <a:solidFill>
                <a:schemeClr val="lt1"/>
              </a:solidFill>
              <a:latin typeface="Arial"/>
              <a:ea typeface="Arial"/>
              <a:cs typeface="Arial"/>
              <a:sym typeface="Arial"/>
            </a:endParaRPr>
          </a:p>
        </p:txBody>
      </p:sp>
      <p:sp>
        <p:nvSpPr>
          <p:cNvPr id="84" name="Google Shape;2408;p36"/>
          <p:cNvSpPr txBox="1"/>
          <p:nvPr/>
        </p:nvSpPr>
        <p:spPr>
          <a:xfrm>
            <a:off x="6024700" y="5274989"/>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85" name="Google Shape;2409;p36"/>
          <p:cNvSpPr txBox="1"/>
          <p:nvPr/>
        </p:nvSpPr>
        <p:spPr>
          <a:xfrm>
            <a:off x="3330169" y="958505"/>
            <a:ext cx="637200" cy="27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86" name="Google Shape;2410;p36"/>
          <p:cNvSpPr txBox="1"/>
          <p:nvPr/>
        </p:nvSpPr>
        <p:spPr>
          <a:xfrm>
            <a:off x="6030084" y="5283275"/>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sp>
        <p:nvSpPr>
          <p:cNvPr id="87" name="Google Shape;2411;p36"/>
          <p:cNvSpPr txBox="1"/>
          <p:nvPr/>
        </p:nvSpPr>
        <p:spPr>
          <a:xfrm>
            <a:off x="3335553" y="966791"/>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FileA</a:t>
            </a:r>
            <a:endParaRPr sz="1200">
              <a:solidFill>
                <a:schemeClr val="dk1"/>
              </a:solidFill>
              <a:latin typeface="Arial"/>
              <a:ea typeface="Arial"/>
              <a:cs typeface="Arial"/>
              <a:sym typeface="Arial"/>
            </a:endParaRPr>
          </a:p>
        </p:txBody>
      </p:sp>
      <p:cxnSp>
        <p:nvCxnSpPr>
          <p:cNvPr id="88" name="Google Shape;2414;p36"/>
          <p:cNvCxnSpPr>
            <a:stCxn id="90" idx="5"/>
          </p:cNvCxnSpPr>
          <p:nvPr/>
        </p:nvCxnSpPr>
        <p:spPr>
          <a:xfrm rot="10800000" flipH="1">
            <a:off x="2206651" y="3800470"/>
            <a:ext cx="3933600" cy="1012500"/>
          </a:xfrm>
          <a:prstGeom prst="straightConnector1">
            <a:avLst/>
          </a:prstGeom>
          <a:noFill/>
          <a:ln w="57150" cap="flat" cmpd="sng">
            <a:solidFill>
              <a:srgbClr val="FF0000"/>
            </a:solidFill>
            <a:prstDash val="dash"/>
            <a:miter lim="800000"/>
            <a:headEnd type="none" w="sm" len="sm"/>
            <a:tailEnd type="triangle" w="med" len="med"/>
          </a:ln>
        </p:spPr>
      </p:cxnSp>
      <p:grpSp>
        <p:nvGrpSpPr>
          <p:cNvPr id="89" name="Google Shape;2416;p36"/>
          <p:cNvGrpSpPr/>
          <p:nvPr/>
        </p:nvGrpSpPr>
        <p:grpSpPr>
          <a:xfrm>
            <a:off x="1925999" y="4286192"/>
            <a:ext cx="374205" cy="772716"/>
            <a:chOff x="-6782672" y="3727326"/>
            <a:chExt cx="702600" cy="1313473"/>
          </a:xfrm>
        </p:grpSpPr>
        <p:sp>
          <p:nvSpPr>
            <p:cNvPr id="90" name="Google Shape;2415;p36"/>
            <p:cNvSpPr/>
            <p:nvPr/>
          </p:nvSpPr>
          <p:spPr>
            <a:xfrm>
              <a:off x="-6782672" y="4204699"/>
              <a:ext cx="702600" cy="836100"/>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91" name="Google Shape;2417;p36"/>
            <p:cNvSpPr/>
            <p:nvPr/>
          </p:nvSpPr>
          <p:spPr>
            <a:xfrm>
              <a:off x="-6682095" y="3727326"/>
              <a:ext cx="491100" cy="453000"/>
            </a:xfrm>
            <a:prstGeom prst="ellipse">
              <a:avLst/>
            </a:prstGeom>
            <a:solidFill>
              <a:srgbClr val="F4B08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cxnSp>
        <p:nvCxnSpPr>
          <p:cNvPr id="92" name="Google Shape;2418;p36"/>
          <p:cNvCxnSpPr/>
          <p:nvPr/>
        </p:nvCxnSpPr>
        <p:spPr>
          <a:xfrm>
            <a:off x="6140211" y="3800514"/>
            <a:ext cx="3697800" cy="766500"/>
          </a:xfrm>
          <a:prstGeom prst="curvedConnector3">
            <a:avLst>
              <a:gd name="adj1" fmla="val 0"/>
            </a:avLst>
          </a:prstGeom>
          <a:noFill/>
          <a:ln w="57150" cap="flat" cmpd="sng">
            <a:solidFill>
              <a:srgbClr val="FF0000"/>
            </a:solidFill>
            <a:prstDash val="dash"/>
            <a:miter lim="800000"/>
            <a:headEnd type="none" w="sm" len="sm"/>
            <a:tailEnd type="triangle" w="med" len="med"/>
          </a:ln>
        </p:spPr>
      </p:cxnSp>
      <p:sp>
        <p:nvSpPr>
          <p:cNvPr id="93" name="Google Shape;2419;p36"/>
          <p:cNvSpPr/>
          <p:nvPr/>
        </p:nvSpPr>
        <p:spPr>
          <a:xfrm rot="-1643" flipH="1">
            <a:off x="3159925" y="4454550"/>
            <a:ext cx="5021101" cy="414000"/>
          </a:xfrm>
          <a:prstGeom prst="rightArrow">
            <a:avLst>
              <a:gd name="adj1" fmla="val 50000"/>
              <a:gd name="adj2" fmla="val 50000"/>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b="1">
                <a:solidFill>
                  <a:schemeClr val="dk1"/>
                </a:solidFill>
              </a:rPr>
              <a:t>FileD DOWLOAD</a:t>
            </a:r>
            <a:endParaRPr sz="1200" b="1">
              <a:solidFill>
                <a:schemeClr val="dk1"/>
              </a:solidFill>
            </a:endParaRPr>
          </a:p>
        </p:txBody>
      </p:sp>
      <p:sp>
        <p:nvSpPr>
          <p:cNvPr id="94" name="Google Shape;2420;p36"/>
          <p:cNvSpPr txBox="1"/>
          <p:nvPr/>
        </p:nvSpPr>
        <p:spPr>
          <a:xfrm rot="-1475881">
            <a:off x="2733007" y="4113362"/>
            <a:ext cx="637118" cy="27681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95" name="Google Shape;2421;p36"/>
          <p:cNvSpPr txBox="1"/>
          <p:nvPr/>
        </p:nvSpPr>
        <p:spPr>
          <a:xfrm>
            <a:off x="4021610" y="4919519"/>
            <a:ext cx="637200" cy="276900"/>
          </a:xfrm>
          <a:prstGeom prst="rect">
            <a:avLst/>
          </a:prstGeom>
          <a:solidFill>
            <a:srgbClr val="CC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96" name="Google Shape;2422;p36"/>
          <p:cNvSpPr txBox="1"/>
          <p:nvPr/>
        </p:nvSpPr>
        <p:spPr>
          <a:xfrm>
            <a:off x="4068000" y="3805750"/>
            <a:ext cx="210900" cy="338700"/>
          </a:xfrm>
          <a:prstGeom prst="rect">
            <a:avLst/>
          </a:prstGeom>
          <a:noFill/>
          <a:ln>
            <a:noFill/>
          </a:ln>
        </p:spPr>
        <p:txBody>
          <a:bodyPr spcFirstLastPara="1" wrap="square" lIns="91425" tIns="91425" rIns="91425" bIns="91425" anchor="t" anchorCtr="0">
            <a:noAutofit/>
          </a:bodyPr>
          <a:lstStyle/>
          <a:p>
            <a:r>
              <a:rPr lang="it-IT"/>
              <a:t>1</a:t>
            </a:r>
            <a:endParaRPr/>
          </a:p>
        </p:txBody>
      </p:sp>
      <p:sp>
        <p:nvSpPr>
          <p:cNvPr id="97" name="Google Shape;2423;p36"/>
          <p:cNvSpPr txBox="1"/>
          <p:nvPr/>
        </p:nvSpPr>
        <p:spPr>
          <a:xfrm>
            <a:off x="6602275" y="3960200"/>
            <a:ext cx="210900" cy="338700"/>
          </a:xfrm>
          <a:prstGeom prst="rect">
            <a:avLst/>
          </a:prstGeom>
          <a:noFill/>
          <a:ln>
            <a:noFill/>
          </a:ln>
        </p:spPr>
        <p:txBody>
          <a:bodyPr spcFirstLastPara="1" wrap="square" lIns="91425" tIns="91425" rIns="91425" bIns="91425" anchor="t" anchorCtr="0">
            <a:noAutofit/>
          </a:bodyPr>
          <a:lstStyle/>
          <a:p>
            <a:r>
              <a:rPr lang="it-IT"/>
              <a:t>2</a:t>
            </a:r>
            <a:endParaRPr/>
          </a:p>
        </p:txBody>
      </p:sp>
      <p:sp>
        <p:nvSpPr>
          <p:cNvPr id="98" name="Google Shape;2424;p36"/>
          <p:cNvSpPr txBox="1"/>
          <p:nvPr/>
        </p:nvSpPr>
        <p:spPr>
          <a:xfrm>
            <a:off x="5548525" y="4740850"/>
            <a:ext cx="210900" cy="338700"/>
          </a:xfrm>
          <a:prstGeom prst="rect">
            <a:avLst/>
          </a:prstGeom>
          <a:noFill/>
          <a:ln>
            <a:noFill/>
          </a:ln>
        </p:spPr>
        <p:txBody>
          <a:bodyPr spcFirstLastPara="1" wrap="square" lIns="91425" tIns="91425" rIns="91425" bIns="91425" anchor="t" anchorCtr="0">
            <a:noAutofit/>
          </a:bodyPr>
          <a:lstStyle/>
          <a:p>
            <a:r>
              <a:rPr lang="it-IT"/>
              <a:t>4</a:t>
            </a:r>
            <a:endParaRPr/>
          </a:p>
        </p:txBody>
      </p:sp>
      <p:grpSp>
        <p:nvGrpSpPr>
          <p:cNvPr id="99" name="Google Shape;2425;p36"/>
          <p:cNvGrpSpPr/>
          <p:nvPr/>
        </p:nvGrpSpPr>
        <p:grpSpPr>
          <a:xfrm>
            <a:off x="2078399" y="4438592"/>
            <a:ext cx="374205" cy="772716"/>
            <a:chOff x="-6782672" y="3727326"/>
            <a:chExt cx="702600" cy="1313473"/>
          </a:xfrm>
        </p:grpSpPr>
        <p:sp>
          <p:nvSpPr>
            <p:cNvPr id="100" name="Google Shape;2426;p36"/>
            <p:cNvSpPr/>
            <p:nvPr/>
          </p:nvSpPr>
          <p:spPr>
            <a:xfrm>
              <a:off x="-6782672" y="4204699"/>
              <a:ext cx="702600" cy="836100"/>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01" name="Google Shape;2427;p36"/>
            <p:cNvSpPr/>
            <p:nvPr/>
          </p:nvSpPr>
          <p:spPr>
            <a:xfrm>
              <a:off x="-6682095" y="3727326"/>
              <a:ext cx="491100" cy="453000"/>
            </a:xfrm>
            <a:prstGeom prst="ellipse">
              <a:avLst/>
            </a:prstGeom>
            <a:solidFill>
              <a:srgbClr val="F4B08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102" name="Google Shape;2428;p36"/>
          <p:cNvGrpSpPr/>
          <p:nvPr/>
        </p:nvGrpSpPr>
        <p:grpSpPr>
          <a:xfrm>
            <a:off x="2230799" y="4590992"/>
            <a:ext cx="374205" cy="772716"/>
            <a:chOff x="-6782672" y="3727326"/>
            <a:chExt cx="702600" cy="1313473"/>
          </a:xfrm>
        </p:grpSpPr>
        <p:sp>
          <p:nvSpPr>
            <p:cNvPr id="103" name="Google Shape;2429;p36"/>
            <p:cNvSpPr/>
            <p:nvPr/>
          </p:nvSpPr>
          <p:spPr>
            <a:xfrm>
              <a:off x="-6782672" y="4204699"/>
              <a:ext cx="702600" cy="836100"/>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04" name="Google Shape;2430;p36"/>
            <p:cNvSpPr/>
            <p:nvPr/>
          </p:nvSpPr>
          <p:spPr>
            <a:xfrm>
              <a:off x="-6682095" y="3727326"/>
              <a:ext cx="491100" cy="453000"/>
            </a:xfrm>
            <a:prstGeom prst="ellipse">
              <a:avLst/>
            </a:prstGeom>
            <a:solidFill>
              <a:srgbClr val="F4B08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105" name="Google Shape;2431;p36"/>
          <p:cNvGrpSpPr/>
          <p:nvPr/>
        </p:nvGrpSpPr>
        <p:grpSpPr>
          <a:xfrm>
            <a:off x="2383199" y="4743392"/>
            <a:ext cx="374205" cy="772716"/>
            <a:chOff x="-6782672" y="3727326"/>
            <a:chExt cx="702600" cy="1313473"/>
          </a:xfrm>
        </p:grpSpPr>
        <p:sp>
          <p:nvSpPr>
            <p:cNvPr id="106" name="Google Shape;2432;p36"/>
            <p:cNvSpPr/>
            <p:nvPr/>
          </p:nvSpPr>
          <p:spPr>
            <a:xfrm>
              <a:off x="-6782672" y="4204699"/>
              <a:ext cx="702600" cy="836100"/>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07" name="Google Shape;2433;p36"/>
            <p:cNvSpPr/>
            <p:nvPr/>
          </p:nvSpPr>
          <p:spPr>
            <a:xfrm>
              <a:off x="-6682095" y="3727326"/>
              <a:ext cx="491100" cy="453000"/>
            </a:xfrm>
            <a:prstGeom prst="ellipse">
              <a:avLst/>
            </a:prstGeom>
            <a:solidFill>
              <a:srgbClr val="F4B08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08" name="Google Shape;2434;p36"/>
          <p:cNvSpPr/>
          <p:nvPr/>
        </p:nvSpPr>
        <p:spPr>
          <a:xfrm rot="-1731" flipH="1">
            <a:off x="2971826" y="4607100"/>
            <a:ext cx="5361601" cy="414000"/>
          </a:xfrm>
          <a:prstGeom prst="rightArrow">
            <a:avLst>
              <a:gd name="adj1" fmla="val 50000"/>
              <a:gd name="adj2" fmla="val 50000"/>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b="1">
                <a:solidFill>
                  <a:schemeClr val="dk1"/>
                </a:solidFill>
              </a:rPr>
              <a:t>FileD DOWLOAD</a:t>
            </a:r>
            <a:endParaRPr sz="1200" b="1">
              <a:solidFill>
                <a:schemeClr val="dk1"/>
              </a:solidFill>
            </a:endParaRPr>
          </a:p>
        </p:txBody>
      </p:sp>
      <p:sp>
        <p:nvSpPr>
          <p:cNvPr id="109" name="Google Shape;2435;p36"/>
          <p:cNvSpPr/>
          <p:nvPr/>
        </p:nvSpPr>
        <p:spPr>
          <a:xfrm rot="-1620" flipH="1">
            <a:off x="2757326" y="4759500"/>
            <a:ext cx="5728501" cy="414000"/>
          </a:xfrm>
          <a:prstGeom prst="rightArrow">
            <a:avLst>
              <a:gd name="adj1" fmla="val 50000"/>
              <a:gd name="adj2" fmla="val 50000"/>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b="1">
                <a:solidFill>
                  <a:schemeClr val="dk1"/>
                </a:solidFill>
              </a:rPr>
              <a:t>FileD DOWLOAD</a:t>
            </a:r>
            <a:endParaRPr sz="1200" b="1">
              <a:solidFill>
                <a:schemeClr val="dk1"/>
              </a:solidFill>
            </a:endParaRPr>
          </a:p>
        </p:txBody>
      </p:sp>
      <p:grpSp>
        <p:nvGrpSpPr>
          <p:cNvPr id="110" name="Google Shape;2436;p36"/>
          <p:cNvGrpSpPr/>
          <p:nvPr/>
        </p:nvGrpSpPr>
        <p:grpSpPr>
          <a:xfrm>
            <a:off x="4576469" y="1118943"/>
            <a:ext cx="1354424" cy="934960"/>
            <a:chOff x="3783279" y="524720"/>
            <a:chExt cx="1805899" cy="1246613"/>
          </a:xfrm>
        </p:grpSpPr>
        <p:sp>
          <p:nvSpPr>
            <p:cNvPr id="111" name="Google Shape;2437;p36"/>
            <p:cNvSpPr/>
            <p:nvPr/>
          </p:nvSpPr>
          <p:spPr>
            <a:xfrm>
              <a:off x="3783279" y="524720"/>
              <a:ext cx="1685880" cy="1164888"/>
            </a:xfrm>
            <a:prstGeom prst="clou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nvGrpSpPr>
            <p:cNvPr id="112" name="Google Shape;2438;p36"/>
            <p:cNvGrpSpPr/>
            <p:nvPr/>
          </p:nvGrpSpPr>
          <p:grpSpPr>
            <a:xfrm>
              <a:off x="4171128" y="842651"/>
              <a:ext cx="500091" cy="628632"/>
              <a:chOff x="1671637" y="1185861"/>
              <a:chExt cx="885901" cy="1043026"/>
            </a:xfrm>
          </p:grpSpPr>
          <p:sp>
            <p:nvSpPr>
              <p:cNvPr id="118" name="Google Shape;2439;p36"/>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19" name="Google Shape;2440;p36"/>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20" name="Google Shape;2441;p36"/>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grpSp>
          <p:nvGrpSpPr>
            <p:cNvPr id="113" name="Google Shape;2442;p36"/>
            <p:cNvGrpSpPr/>
            <p:nvPr/>
          </p:nvGrpSpPr>
          <p:grpSpPr>
            <a:xfrm>
              <a:off x="4732572" y="842651"/>
              <a:ext cx="500091" cy="628632"/>
              <a:chOff x="1671637" y="1185861"/>
              <a:chExt cx="885901" cy="1043026"/>
            </a:xfrm>
          </p:grpSpPr>
          <p:sp>
            <p:nvSpPr>
              <p:cNvPr id="115" name="Google Shape;2443;p36"/>
              <p:cNvSpPr/>
              <p:nvPr/>
            </p:nvSpPr>
            <p:spPr>
              <a:xfrm>
                <a:off x="1671638" y="1843087"/>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16" name="Google Shape;2444;p36"/>
              <p:cNvSpPr/>
              <p:nvPr/>
            </p:nvSpPr>
            <p:spPr>
              <a:xfrm>
                <a:off x="1671637" y="1514474"/>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sp>
            <p:nvSpPr>
              <p:cNvPr id="117" name="Google Shape;2445;p36"/>
              <p:cNvSpPr/>
              <p:nvPr/>
            </p:nvSpPr>
            <p:spPr>
              <a:xfrm>
                <a:off x="1671637" y="1185861"/>
                <a:ext cx="885900" cy="385800"/>
              </a:xfrm>
              <a:prstGeom prst="can">
                <a:avLst>
                  <a:gd name="adj" fmla="val 25000"/>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a:solidFill>
                    <a:schemeClr val="lt1"/>
                  </a:solidFill>
                  <a:latin typeface="Arial"/>
                  <a:ea typeface="Arial"/>
                  <a:cs typeface="Arial"/>
                  <a:sym typeface="Arial"/>
                </a:endParaRPr>
              </a:p>
            </p:txBody>
          </p:sp>
        </p:grpSp>
        <p:sp>
          <p:nvSpPr>
            <p:cNvPr id="114" name="Google Shape;2446;p36"/>
            <p:cNvSpPr/>
            <p:nvPr/>
          </p:nvSpPr>
          <p:spPr>
            <a:xfrm>
              <a:off x="3875878" y="1238833"/>
              <a:ext cx="1713300" cy="532500"/>
            </a:xfrm>
            <a:prstGeom prst="cube">
              <a:avLst>
                <a:gd name="adj" fmla="val 25000"/>
              </a:avLst>
            </a:prstGeom>
            <a:solidFill>
              <a:srgbClr val="BF9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it-IT" sz="1200">
                  <a:solidFill>
                    <a:schemeClr val="lt1"/>
                  </a:solidFill>
                  <a:latin typeface="Arial"/>
                  <a:ea typeface="Arial"/>
                  <a:cs typeface="Arial"/>
                  <a:sym typeface="Arial"/>
                </a:rPr>
                <a:t>Cloud Storage</a:t>
              </a:r>
              <a:endParaRPr sz="1200">
                <a:solidFill>
                  <a:schemeClr val="lt1"/>
                </a:solidFill>
                <a:latin typeface="Arial"/>
                <a:ea typeface="Arial"/>
                <a:cs typeface="Arial"/>
                <a:sym typeface="Arial"/>
              </a:endParaRPr>
            </a:p>
          </p:txBody>
        </p:sp>
      </p:grpSp>
      <p:sp>
        <p:nvSpPr>
          <p:cNvPr id="121" name="Google Shape;2447;p36"/>
          <p:cNvSpPr txBox="1"/>
          <p:nvPr/>
        </p:nvSpPr>
        <p:spPr>
          <a:xfrm>
            <a:off x="4680401" y="1036876"/>
            <a:ext cx="637200" cy="2769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it-IT" sz="1200">
                <a:solidFill>
                  <a:schemeClr val="dk1"/>
                </a:solidFill>
                <a:latin typeface="Arial"/>
                <a:ea typeface="Arial"/>
                <a:cs typeface="Arial"/>
                <a:sym typeface="Arial"/>
              </a:rPr>
              <a:t>FileD</a:t>
            </a:r>
            <a:endParaRPr sz="1200">
              <a:solidFill>
                <a:schemeClr val="dk1"/>
              </a:solidFill>
              <a:latin typeface="Arial"/>
              <a:ea typeface="Arial"/>
              <a:cs typeface="Arial"/>
              <a:sym typeface="Arial"/>
            </a:endParaRPr>
          </a:p>
        </p:txBody>
      </p:sp>
      <p:sp>
        <p:nvSpPr>
          <p:cNvPr id="122" name="Google Shape;2448;p36"/>
          <p:cNvSpPr/>
          <p:nvPr/>
        </p:nvSpPr>
        <p:spPr>
          <a:xfrm>
            <a:off x="9716779" y="4131449"/>
            <a:ext cx="961800" cy="576000"/>
          </a:xfrm>
          <a:prstGeom prst="ellipse">
            <a:avLst/>
          </a:prstGeom>
          <a:noFill/>
          <a:ln w="762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200" b="1">
              <a:solidFill>
                <a:schemeClr val="lt1"/>
              </a:solidFill>
            </a:endParaRPr>
          </a:p>
        </p:txBody>
      </p:sp>
    </p:spTree>
    <p:extLst>
      <p:ext uri="{BB962C8B-B14F-4D97-AF65-F5344CB8AC3E}">
        <p14:creationId xmlns:p14="http://schemas.microsoft.com/office/powerpoint/2010/main" val="426958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864668" y="2715290"/>
            <a:ext cx="1914765" cy="131350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Disk Node</a:t>
            </a:r>
            <a:endParaRPr lang="en-GB" dirty="0"/>
          </a:p>
        </p:txBody>
      </p:sp>
      <p:sp>
        <p:nvSpPr>
          <p:cNvPr id="6" name="Triangolo isoscele 5"/>
          <p:cNvSpPr/>
          <p:nvPr/>
        </p:nvSpPr>
        <p:spPr>
          <a:xfrm>
            <a:off x="1206501" y="316873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p:cNvSpPr/>
          <p:nvPr/>
        </p:nvSpPr>
        <p:spPr>
          <a:xfrm>
            <a:off x="1312335" y="295393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2061633" y="3098785"/>
            <a:ext cx="1093441" cy="369332"/>
          </a:xfrm>
          <a:prstGeom prst="rect">
            <a:avLst/>
          </a:prstGeom>
          <a:noFill/>
        </p:spPr>
        <p:txBody>
          <a:bodyPr wrap="none" rtlCol="0">
            <a:spAutoFit/>
          </a:bodyPr>
          <a:lstStyle/>
          <a:p>
            <a:r>
              <a:rPr lang="en-GB" dirty="0" smtClean="0"/>
              <a:t>Stat a File</a:t>
            </a:r>
            <a:endParaRPr lang="en-GB" dirty="0"/>
          </a:p>
        </p:txBody>
      </p:sp>
      <p:cxnSp>
        <p:nvCxnSpPr>
          <p:cNvPr id="51" name="Connettore 2 50"/>
          <p:cNvCxnSpPr/>
          <p:nvPr/>
        </p:nvCxnSpPr>
        <p:spPr>
          <a:xfrm>
            <a:off x="2189249" y="3482529"/>
            <a:ext cx="1041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3560543" y="2633745"/>
            <a:ext cx="4157132" cy="166874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mbo 33"/>
          <p:cNvSpPr/>
          <p:nvPr/>
        </p:nvSpPr>
        <p:spPr>
          <a:xfrm>
            <a:off x="3733490" y="2782265"/>
            <a:ext cx="1645949" cy="1436590"/>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File is there</a:t>
            </a:r>
            <a:endParaRPr lang="en-GB" dirty="0"/>
          </a:p>
        </p:txBody>
      </p:sp>
      <p:sp>
        <p:nvSpPr>
          <p:cNvPr id="36" name="Rettangolo 35"/>
          <p:cNvSpPr/>
          <p:nvPr/>
        </p:nvSpPr>
        <p:spPr>
          <a:xfrm>
            <a:off x="6298892" y="3082375"/>
            <a:ext cx="1321415" cy="8363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Script simulate file metadata</a:t>
            </a:r>
          </a:p>
        </p:txBody>
      </p:sp>
      <p:cxnSp>
        <p:nvCxnSpPr>
          <p:cNvPr id="39" name="Connettore 2 38"/>
          <p:cNvCxnSpPr>
            <a:stCxn id="34" idx="3"/>
            <a:endCxn id="36" idx="1"/>
          </p:cNvCxnSpPr>
          <p:nvPr/>
        </p:nvCxnSpPr>
        <p:spPr>
          <a:xfrm>
            <a:off x="5379439" y="3500560"/>
            <a:ext cx="91945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5379439" y="3106802"/>
            <a:ext cx="455574" cy="369332"/>
          </a:xfrm>
          <a:prstGeom prst="rect">
            <a:avLst/>
          </a:prstGeom>
          <a:noFill/>
        </p:spPr>
        <p:txBody>
          <a:bodyPr wrap="none" rtlCol="0">
            <a:spAutoFit/>
          </a:bodyPr>
          <a:lstStyle/>
          <a:p>
            <a:r>
              <a:rPr lang="en-GB" dirty="0" smtClean="0"/>
              <a:t>No</a:t>
            </a:r>
            <a:endParaRPr lang="en-GB" dirty="0"/>
          </a:p>
        </p:txBody>
      </p:sp>
      <p:cxnSp>
        <p:nvCxnSpPr>
          <p:cNvPr id="42" name="Connettore 4 41"/>
          <p:cNvCxnSpPr>
            <a:stCxn id="36" idx="2"/>
          </p:cNvCxnSpPr>
          <p:nvPr/>
        </p:nvCxnSpPr>
        <p:spPr>
          <a:xfrm rot="5400000">
            <a:off x="5215503" y="3259706"/>
            <a:ext cx="1085058" cy="2403136"/>
          </a:xfrm>
          <a:prstGeom prst="bentConnector2">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Rettangolo 45"/>
          <p:cNvSpPr/>
          <p:nvPr/>
        </p:nvSpPr>
        <p:spPr>
          <a:xfrm>
            <a:off x="4947673" y="2608363"/>
            <a:ext cx="1323504" cy="369332"/>
          </a:xfrm>
          <a:prstGeom prst="rect">
            <a:avLst/>
          </a:prstGeom>
        </p:spPr>
        <p:txBody>
          <a:bodyPr wrap="none">
            <a:spAutoFit/>
          </a:bodyPr>
          <a:lstStyle/>
          <a:p>
            <a:pPr algn="ctr"/>
            <a:r>
              <a:rPr lang="en-GB" dirty="0" smtClean="0">
                <a:solidFill>
                  <a:schemeClr val="bg1"/>
                </a:solidFill>
              </a:rPr>
              <a:t>HEAD NODE</a:t>
            </a:r>
            <a:endParaRPr lang="en-GB" dirty="0">
              <a:solidFill>
                <a:schemeClr val="bg1"/>
              </a:solidFill>
            </a:endParaRPr>
          </a:p>
        </p:txBody>
      </p:sp>
      <p:cxnSp>
        <p:nvCxnSpPr>
          <p:cNvPr id="47" name="Connettore 4 46"/>
          <p:cNvCxnSpPr>
            <a:stCxn id="34" idx="2"/>
            <a:endCxn id="6" idx="3"/>
          </p:cNvCxnSpPr>
          <p:nvPr/>
        </p:nvCxnSpPr>
        <p:spPr>
          <a:xfrm rot="5400000" flipH="1">
            <a:off x="2950099" y="2612489"/>
            <a:ext cx="214136" cy="2998597"/>
          </a:xfrm>
          <a:prstGeom prst="bentConnector3">
            <a:avLst>
              <a:gd name="adj1" fmla="val -371666"/>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4556464" y="4351341"/>
            <a:ext cx="485518" cy="369332"/>
          </a:xfrm>
          <a:prstGeom prst="rect">
            <a:avLst/>
          </a:prstGeom>
          <a:noFill/>
        </p:spPr>
        <p:txBody>
          <a:bodyPr wrap="none" rtlCol="0">
            <a:spAutoFit/>
          </a:bodyPr>
          <a:lstStyle/>
          <a:p>
            <a:r>
              <a:rPr lang="en-GB" dirty="0" smtClean="0"/>
              <a:t>Yes</a:t>
            </a:r>
            <a:endParaRPr lang="en-GB" dirty="0"/>
          </a:p>
        </p:txBody>
      </p:sp>
      <p:cxnSp>
        <p:nvCxnSpPr>
          <p:cNvPr id="21" name="Connettore 2 20"/>
          <p:cNvCxnSpPr/>
          <p:nvPr/>
        </p:nvCxnSpPr>
        <p:spPr>
          <a:xfrm flipV="1">
            <a:off x="6766569" y="1834509"/>
            <a:ext cx="1325487" cy="11431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7160446" y="1919985"/>
            <a:ext cx="1189736" cy="10339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Nuvola 22"/>
          <p:cNvSpPr/>
          <p:nvPr/>
        </p:nvSpPr>
        <p:spPr>
          <a:xfrm>
            <a:off x="7952252" y="571488"/>
            <a:ext cx="2685388" cy="13646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 Grid</a:t>
            </a:r>
          </a:p>
          <a:p>
            <a:pPr algn="ctr"/>
            <a:r>
              <a:rPr lang="en-GB" dirty="0" smtClean="0"/>
              <a:t>Or Any external resources</a:t>
            </a:r>
          </a:p>
        </p:txBody>
      </p:sp>
      <p:sp>
        <p:nvSpPr>
          <p:cNvPr id="24" name="Title 1"/>
          <p:cNvSpPr txBox="1">
            <a:spLocks/>
          </p:cNvSpPr>
          <p:nvPr/>
        </p:nvSpPr>
        <p:spPr>
          <a:xfrm>
            <a:off x="1013377" y="-79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0070C0"/>
                </a:solidFill>
              </a:rPr>
              <a:t>File Stat in a Volatile Pool</a:t>
            </a:r>
            <a:endParaRPr lang="en-US" b="1" dirty="0">
              <a:solidFill>
                <a:srgbClr val="0070C0"/>
              </a:solidFill>
            </a:endParaRPr>
          </a:p>
        </p:txBody>
      </p:sp>
    </p:spTree>
    <p:extLst>
      <p:ext uri="{BB962C8B-B14F-4D97-AF65-F5344CB8AC3E}">
        <p14:creationId xmlns:p14="http://schemas.microsoft.com/office/powerpoint/2010/main" val="16707558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03110" y="731985"/>
            <a:ext cx="9144000" cy="460502"/>
          </a:xfrm>
        </p:spPr>
        <p:txBody>
          <a:bodyPr>
            <a:normAutofit fontScale="90000"/>
          </a:bodyPr>
          <a:lstStyle/>
          <a:p>
            <a:r>
              <a:rPr lang="it-IT" dirty="0" smtClean="0"/>
              <a:t>USE CASE </a:t>
            </a:r>
            <a:r>
              <a:rPr lang="it-IT" dirty="0" err="1" smtClean="0"/>
              <a:t>Cloud</a:t>
            </a:r>
            <a:r>
              <a:rPr lang="it-IT" dirty="0" smtClean="0"/>
              <a:t> Access: sperimentazione </a:t>
            </a:r>
            <a:r>
              <a:rPr lang="it-IT" dirty="0" err="1" smtClean="0"/>
              <a:t>plugin</a:t>
            </a:r>
            <a:endParaRPr lang="en-US" dirty="0"/>
          </a:p>
        </p:txBody>
      </p:sp>
      <p:sp>
        <p:nvSpPr>
          <p:cNvPr id="4" name="Segnaposto piè di pagina 3"/>
          <p:cNvSpPr>
            <a:spLocks noGrp="1"/>
          </p:cNvSpPr>
          <p:nvPr>
            <p:ph type="ftr" sz="quarter" idx="4294967295"/>
          </p:nvPr>
        </p:nvSpPr>
        <p:spPr>
          <a:xfrm>
            <a:off x="1596000" y="6345324"/>
            <a:ext cx="6768000" cy="458676"/>
          </a:xfrm>
          <a:prstGeom prst="rect">
            <a:avLst/>
          </a:prstGeom>
        </p:spPr>
        <p:txBody>
          <a:bodyPr/>
          <a:lstStyle/>
          <a:p>
            <a:r>
              <a:rPr lang="it-IT" smtClean="0"/>
              <a:t>Davide Michelino // Borsisti Day 2018 // Roma, 06/12/2018</a:t>
            </a:r>
            <a:endParaRPr lang="it-IT" i="1" dirty="0">
              <a:solidFill>
                <a:srgbClr val="FF0000"/>
              </a:solidFill>
            </a:endParaRPr>
          </a:p>
        </p:txBody>
      </p:sp>
      <p:sp>
        <p:nvSpPr>
          <p:cNvPr id="5" name="Segnaposto numero diapositiva 4"/>
          <p:cNvSpPr>
            <a:spLocks noGrp="1"/>
          </p:cNvSpPr>
          <p:nvPr>
            <p:ph type="sldNum" sz="quarter" idx="4294967295"/>
          </p:nvPr>
        </p:nvSpPr>
        <p:spPr>
          <a:xfrm>
            <a:off x="8436000" y="6345324"/>
            <a:ext cx="442800" cy="458676"/>
          </a:xfrm>
          <a:prstGeom prst="rect">
            <a:avLst/>
          </a:prstGeom>
        </p:spPr>
        <p:txBody>
          <a:bodyPr/>
          <a:lstStyle/>
          <a:p>
            <a:fld id="{0E193EB6-7997-46F5-9BC5-814C63D672B3}" type="slidenum">
              <a:rPr lang="it-IT" smtClean="0"/>
              <a:t>80</a:t>
            </a:fld>
            <a:endParaRPr lang="it-IT"/>
          </a:p>
        </p:txBody>
      </p:sp>
      <p:graphicFrame>
        <p:nvGraphicFramePr>
          <p:cNvPr id="6" name="Google Shape;2459;p37"/>
          <p:cNvGraphicFramePr/>
          <p:nvPr>
            <p:extLst/>
          </p:nvPr>
        </p:nvGraphicFramePr>
        <p:xfrm>
          <a:off x="1597007" y="2006867"/>
          <a:ext cx="8860763" cy="1146937"/>
        </p:xfrm>
        <a:graphic>
          <a:graphicData uri="http://schemas.openxmlformats.org/drawingml/2006/table">
            <a:tbl>
              <a:tblPr>
                <a:noFill/>
              </a:tblPr>
              <a:tblGrid>
                <a:gridCol w="1150622">
                  <a:extLst>
                    <a:ext uri="{9D8B030D-6E8A-4147-A177-3AD203B41FA5}">
                      <a16:colId xmlns:a16="http://schemas.microsoft.com/office/drawing/2014/main" val="20000"/>
                    </a:ext>
                  </a:extLst>
                </a:gridCol>
                <a:gridCol w="1331194">
                  <a:extLst>
                    <a:ext uri="{9D8B030D-6E8A-4147-A177-3AD203B41FA5}">
                      <a16:colId xmlns:a16="http://schemas.microsoft.com/office/drawing/2014/main" val="20001"/>
                    </a:ext>
                  </a:extLst>
                </a:gridCol>
                <a:gridCol w="2069552">
                  <a:extLst>
                    <a:ext uri="{9D8B030D-6E8A-4147-A177-3AD203B41FA5}">
                      <a16:colId xmlns:a16="http://schemas.microsoft.com/office/drawing/2014/main" val="20002"/>
                    </a:ext>
                  </a:extLst>
                </a:gridCol>
                <a:gridCol w="1439069">
                  <a:extLst>
                    <a:ext uri="{9D8B030D-6E8A-4147-A177-3AD203B41FA5}">
                      <a16:colId xmlns:a16="http://schemas.microsoft.com/office/drawing/2014/main" val="20003"/>
                    </a:ext>
                  </a:extLst>
                </a:gridCol>
                <a:gridCol w="1436286">
                  <a:extLst>
                    <a:ext uri="{9D8B030D-6E8A-4147-A177-3AD203B41FA5}">
                      <a16:colId xmlns:a16="http://schemas.microsoft.com/office/drawing/2014/main" val="20004"/>
                    </a:ext>
                  </a:extLst>
                </a:gridCol>
                <a:gridCol w="1434040">
                  <a:extLst>
                    <a:ext uri="{9D8B030D-6E8A-4147-A177-3AD203B41FA5}">
                      <a16:colId xmlns:a16="http://schemas.microsoft.com/office/drawing/2014/main" val="20005"/>
                    </a:ext>
                  </a:extLst>
                </a:gridCol>
              </a:tblGrid>
              <a:tr h="542925">
                <a:tc>
                  <a:txBody>
                    <a:bodyPr/>
                    <a:lstStyle/>
                    <a:p>
                      <a:pPr marL="0" lvl="0" indent="0" algn="l" rtl="0">
                        <a:spcBef>
                          <a:spcPts val="0"/>
                        </a:spcBef>
                        <a:spcAft>
                          <a:spcPts val="0"/>
                        </a:spcAft>
                        <a:buNone/>
                      </a:pPr>
                      <a:endParaRPr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it-IT" sz="1600">
                          <a:latin typeface="Calibri"/>
                          <a:ea typeface="Calibri"/>
                          <a:cs typeface="Calibri"/>
                          <a:sym typeface="Calibri"/>
                        </a:rPr>
                        <a:t>Total Size (GB)</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it-IT" sz="1600">
                          <a:latin typeface="Calibri"/>
                          <a:ea typeface="Calibri"/>
                          <a:cs typeface="Calibri"/>
                          <a:sym typeface="Calibri"/>
                        </a:rPr>
                        <a:t>Plugin</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it-IT" sz="1600" dirty="0">
                          <a:latin typeface="Calibri"/>
                          <a:ea typeface="Calibri"/>
                          <a:cs typeface="Calibri"/>
                          <a:sym typeface="Calibri"/>
                        </a:rPr>
                        <a:t>Costo  </a:t>
                      </a:r>
                      <a:r>
                        <a:rPr lang="it-IT" sz="1600" dirty="0" smtClean="0">
                          <a:latin typeface="Calibri"/>
                          <a:ea typeface="Calibri"/>
                          <a:cs typeface="Calibri"/>
                          <a:sym typeface="Calibri"/>
                        </a:rPr>
                        <a:t>I accesso</a:t>
                      </a:r>
                      <a:endParaRPr sz="1600" dirty="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it-IT" sz="1600">
                          <a:latin typeface="Calibri"/>
                          <a:ea typeface="Calibri"/>
                          <a:cs typeface="Calibri"/>
                          <a:sym typeface="Calibri"/>
                        </a:rPr>
                        <a:t>Costo II accesso</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it-IT" sz="1600">
                          <a:latin typeface="Calibri"/>
                          <a:ea typeface="Calibri"/>
                          <a:cs typeface="Calibri"/>
                          <a:sym typeface="Calibri"/>
                        </a:rPr>
                        <a:t>Costo III acceso</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r h="295275">
                <a:tc>
                  <a:txBody>
                    <a:bodyPr/>
                    <a:lstStyle/>
                    <a:p>
                      <a:pPr marL="0" lvl="0" indent="0" algn="l" rtl="0">
                        <a:lnSpc>
                          <a:spcPct val="115000"/>
                        </a:lnSpc>
                        <a:spcBef>
                          <a:spcPts val="0"/>
                        </a:spcBef>
                        <a:spcAft>
                          <a:spcPts val="0"/>
                        </a:spcAft>
                        <a:buNone/>
                      </a:pPr>
                      <a:r>
                        <a:rPr lang="it-IT" sz="1600">
                          <a:latin typeface="Calibri"/>
                          <a:ea typeface="Calibri"/>
                          <a:cs typeface="Calibri"/>
                          <a:sym typeface="Calibri"/>
                        </a:rPr>
                        <a:t>CLOUD</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it-IT" sz="1600">
                          <a:latin typeface="Calibri"/>
                          <a:ea typeface="Calibri"/>
                          <a:cs typeface="Calibri"/>
                          <a:sym typeface="Calibri"/>
                        </a:rPr>
                        <a:t>100</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600">
                          <a:latin typeface="Calibri"/>
                          <a:ea typeface="Calibri"/>
                          <a:cs typeface="Calibri"/>
                          <a:sym typeface="Calibri"/>
                        </a:rPr>
                        <a:t>GeoIP</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600">
                          <a:latin typeface="Calibri"/>
                          <a:ea typeface="Calibri"/>
                          <a:cs typeface="Calibri"/>
                          <a:sym typeface="Calibri"/>
                        </a:rPr>
                        <a:t>6,7 €</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600">
                          <a:solidFill>
                            <a:schemeClr val="dk1"/>
                          </a:solidFill>
                          <a:latin typeface="Calibri"/>
                          <a:ea typeface="Calibri"/>
                          <a:cs typeface="Calibri"/>
                          <a:sym typeface="Calibri"/>
                        </a:rPr>
                        <a:t>6,7 €</a:t>
                      </a:r>
                      <a:r>
                        <a:rPr lang="it-IT" sz="1600">
                          <a:latin typeface="Calibri"/>
                          <a:ea typeface="Calibri"/>
                          <a:cs typeface="Calibri"/>
                          <a:sym typeface="Calibri"/>
                        </a:rPr>
                        <a:t> </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it-IT" sz="1600">
                          <a:solidFill>
                            <a:schemeClr val="dk1"/>
                          </a:solidFill>
                          <a:latin typeface="Calibri"/>
                          <a:ea typeface="Calibri"/>
                          <a:cs typeface="Calibri"/>
                          <a:sym typeface="Calibri"/>
                        </a:rPr>
                        <a:t>6,7 € </a:t>
                      </a:r>
                      <a:endParaRPr sz="1600">
                        <a:solidFill>
                          <a:schemeClr val="dk1"/>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5275">
                <a:tc>
                  <a:txBody>
                    <a:bodyPr/>
                    <a:lstStyle/>
                    <a:p>
                      <a:pPr marL="0" lvl="0" indent="0" algn="l" rtl="0">
                        <a:lnSpc>
                          <a:spcPct val="115000"/>
                        </a:lnSpc>
                        <a:spcBef>
                          <a:spcPts val="0"/>
                        </a:spcBef>
                        <a:spcAft>
                          <a:spcPts val="0"/>
                        </a:spcAft>
                        <a:buNone/>
                      </a:pPr>
                      <a:r>
                        <a:rPr lang="it-IT" sz="1600" dirty="0">
                          <a:latin typeface="Calibri"/>
                          <a:ea typeface="Calibri"/>
                          <a:cs typeface="Calibri"/>
                          <a:sym typeface="Calibri"/>
                        </a:rPr>
                        <a:t>SCORES</a:t>
                      </a:r>
                      <a:endParaRPr sz="1600" dirty="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it-IT" sz="1600">
                          <a:latin typeface="Calibri"/>
                          <a:ea typeface="Calibri"/>
                          <a:cs typeface="Calibri"/>
                          <a:sym typeface="Calibri"/>
                        </a:rPr>
                        <a:t>100</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600" dirty="0" err="1">
                          <a:latin typeface="Calibri"/>
                          <a:ea typeface="Calibri"/>
                          <a:cs typeface="Calibri"/>
                          <a:sym typeface="Calibri"/>
                        </a:rPr>
                        <a:t>GeoIP+Price</a:t>
                      </a:r>
                      <a:r>
                        <a:rPr lang="it-IT" sz="1600" dirty="0">
                          <a:latin typeface="Calibri"/>
                          <a:ea typeface="Calibri"/>
                          <a:cs typeface="Calibri"/>
                          <a:sym typeface="Calibri"/>
                        </a:rPr>
                        <a:t>/Default</a:t>
                      </a:r>
                      <a:endParaRPr sz="1600" dirty="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600">
                          <a:latin typeface="Calibri"/>
                          <a:ea typeface="Calibri"/>
                          <a:cs typeface="Calibri"/>
                          <a:sym typeface="Calibri"/>
                        </a:rPr>
                        <a:t>6,7 </a:t>
                      </a:r>
                      <a:r>
                        <a:rPr lang="it-IT" sz="1600">
                          <a:solidFill>
                            <a:schemeClr val="dk1"/>
                          </a:solidFill>
                          <a:latin typeface="Calibri"/>
                          <a:ea typeface="Calibri"/>
                          <a:cs typeface="Calibri"/>
                          <a:sym typeface="Calibri"/>
                        </a:rPr>
                        <a:t>€</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600">
                          <a:latin typeface="Calibri"/>
                          <a:ea typeface="Calibri"/>
                          <a:cs typeface="Calibri"/>
                          <a:sym typeface="Calibri"/>
                        </a:rPr>
                        <a:t>0</a:t>
                      </a:r>
                      <a:endParaRPr sz="16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600" dirty="0">
                          <a:latin typeface="Calibri"/>
                          <a:ea typeface="Calibri"/>
                          <a:cs typeface="Calibri"/>
                          <a:sym typeface="Calibri"/>
                        </a:rPr>
                        <a:t>0</a:t>
                      </a:r>
                      <a:endParaRPr sz="1600" dirty="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 name="CasellaDiTesto 6"/>
          <p:cNvSpPr txBox="1"/>
          <p:nvPr/>
        </p:nvSpPr>
        <p:spPr>
          <a:xfrm>
            <a:off x="1596001" y="1508655"/>
            <a:ext cx="8798434" cy="400110"/>
          </a:xfrm>
          <a:prstGeom prst="rect">
            <a:avLst/>
          </a:prstGeom>
          <a:noFill/>
        </p:spPr>
        <p:txBody>
          <a:bodyPr wrap="square" rtlCol="0">
            <a:spAutoFit/>
          </a:bodyPr>
          <a:lstStyle/>
          <a:p>
            <a:r>
              <a:rPr lang="it-IT" sz="2000" dirty="0"/>
              <a:t>Stima costi da un client </a:t>
            </a:r>
            <a:r>
              <a:rPr lang="it-IT" sz="2000" b="1" dirty="0"/>
              <a:t>sulla rete DESY </a:t>
            </a:r>
            <a:r>
              <a:rPr lang="it-IT" sz="2000" dirty="0"/>
              <a:t>(Germania) usando i nuovi </a:t>
            </a:r>
            <a:r>
              <a:rPr lang="it-IT" sz="2000" dirty="0" err="1"/>
              <a:t>plugin</a:t>
            </a:r>
            <a:r>
              <a:rPr lang="it-IT" sz="2000" dirty="0"/>
              <a:t>:</a:t>
            </a:r>
            <a:endParaRPr lang="en-US" sz="2000" dirty="0"/>
          </a:p>
        </p:txBody>
      </p:sp>
      <p:sp>
        <p:nvSpPr>
          <p:cNvPr id="8" name="Google Shape;2456;p37"/>
          <p:cNvSpPr txBox="1"/>
          <p:nvPr/>
        </p:nvSpPr>
        <p:spPr>
          <a:xfrm>
            <a:off x="1596001" y="3611301"/>
            <a:ext cx="4356620" cy="2458476"/>
          </a:xfrm>
          <a:prstGeom prst="rect">
            <a:avLst/>
          </a:prstGeom>
          <a:noFill/>
          <a:ln w="3175">
            <a:solidFill>
              <a:schemeClr val="tx1"/>
            </a:solidFill>
          </a:ln>
        </p:spPr>
        <p:txBody>
          <a:bodyPr spcFirstLastPara="1" wrap="square" lIns="91425" tIns="91425" rIns="91425" bIns="91425" anchor="t" anchorCtr="0">
            <a:noAutofit/>
          </a:bodyPr>
          <a:lstStyle/>
          <a:p>
            <a:r>
              <a:rPr lang="it-IT" b="1" dirty="0">
                <a:solidFill>
                  <a:schemeClr val="dk1"/>
                </a:solidFill>
              </a:rPr>
              <a:t>Configurazione PRICE </a:t>
            </a:r>
            <a:r>
              <a:rPr lang="it-IT" b="1" dirty="0" err="1">
                <a:solidFill>
                  <a:schemeClr val="dk1"/>
                </a:solidFill>
              </a:rPr>
              <a:t>Plugin</a:t>
            </a:r>
            <a:endParaRPr b="1" dirty="0">
              <a:solidFill>
                <a:schemeClr val="dk1"/>
              </a:solidFill>
            </a:endParaRPr>
          </a:p>
          <a:p>
            <a:r>
              <a:rPr lang="it-IT" dirty="0">
                <a:solidFill>
                  <a:srgbClr val="FF0000"/>
                </a:solidFill>
              </a:rPr>
              <a:t>recas-dpm-01.na.infn.it 		0.20 </a:t>
            </a:r>
          </a:p>
          <a:p>
            <a:r>
              <a:rPr lang="it-IT" dirty="0"/>
              <a:t>dcache-belle-webdav.desy.de	0.40 </a:t>
            </a:r>
            <a:endParaRPr dirty="0">
              <a:solidFill>
                <a:srgbClr val="666666"/>
              </a:solidFill>
            </a:endParaRPr>
          </a:p>
          <a:p>
            <a:pPr>
              <a:buClr>
                <a:schemeClr val="dk1"/>
              </a:buClr>
              <a:buSzPts val="1100"/>
            </a:pPr>
            <a:r>
              <a:rPr lang="it-IT" dirty="0"/>
              <a:t>kek2-se03.cc.kek.jp 		0.50</a:t>
            </a:r>
            <a:endParaRPr dirty="0"/>
          </a:p>
          <a:p>
            <a:pPr>
              <a:buClr>
                <a:schemeClr val="dk1"/>
              </a:buClr>
              <a:buSzPts val="1100"/>
            </a:pPr>
            <a:r>
              <a:rPr lang="it-IT" dirty="0"/>
              <a:t>dcache.ijs.si 			0.50</a:t>
            </a:r>
            <a:endParaRPr dirty="0"/>
          </a:p>
          <a:p>
            <a:pPr>
              <a:buClr>
                <a:schemeClr val="dk1"/>
              </a:buClr>
              <a:buSzPts val="1100"/>
            </a:pPr>
            <a:r>
              <a:rPr lang="it-IT" dirty="0"/>
              <a:t>charon01.westgrid.ca 		0.50</a:t>
            </a:r>
            <a:endParaRPr dirty="0"/>
          </a:p>
          <a:p>
            <a:pPr>
              <a:buClr>
                <a:schemeClr val="dk1"/>
              </a:buClr>
              <a:buSzPts val="1100"/>
            </a:pPr>
            <a:r>
              <a:rPr lang="it-IT" dirty="0"/>
              <a:t>dpm1.egee.cesnet.cz 		0.50</a:t>
            </a:r>
            <a:endParaRPr dirty="0"/>
          </a:p>
          <a:p>
            <a:pPr>
              <a:buClr>
                <a:schemeClr val="dk1"/>
              </a:buClr>
              <a:buSzPts val="1100"/>
            </a:pPr>
            <a:r>
              <a:rPr lang="it-IT" dirty="0">
                <a:solidFill>
                  <a:schemeClr val="dk1"/>
                </a:solidFill>
              </a:rPr>
              <a:t>davide.obs.otc.t-systems.com 	0.80</a:t>
            </a:r>
            <a:endParaRPr dirty="0"/>
          </a:p>
          <a:p>
            <a:pPr>
              <a:buClr>
                <a:schemeClr val="dk1"/>
              </a:buClr>
              <a:buSzPts val="1100"/>
            </a:pPr>
            <a:endParaRPr sz="1600" dirty="0"/>
          </a:p>
          <a:p>
            <a:pPr>
              <a:buClr>
                <a:schemeClr val="dk1"/>
              </a:buClr>
              <a:buSzPts val="1100"/>
            </a:pPr>
            <a:endParaRPr dirty="0"/>
          </a:p>
          <a:p>
            <a:endParaRPr dirty="0"/>
          </a:p>
        </p:txBody>
      </p:sp>
      <p:sp>
        <p:nvSpPr>
          <p:cNvPr id="9" name="Google Shape;2457;p37"/>
          <p:cNvSpPr txBox="1"/>
          <p:nvPr/>
        </p:nvSpPr>
        <p:spPr>
          <a:xfrm>
            <a:off x="6075112" y="3611301"/>
            <a:ext cx="4382659" cy="1747570"/>
          </a:xfrm>
          <a:prstGeom prst="rect">
            <a:avLst/>
          </a:prstGeom>
          <a:noFill/>
          <a:ln w="3175">
            <a:solidFill>
              <a:schemeClr val="tx1"/>
            </a:solidFill>
          </a:ln>
        </p:spPr>
        <p:txBody>
          <a:bodyPr spcFirstLastPara="1" wrap="square" lIns="91425" tIns="91425" rIns="91425" bIns="91425" anchor="t" anchorCtr="0">
            <a:noAutofit/>
          </a:bodyPr>
          <a:lstStyle/>
          <a:p>
            <a:r>
              <a:rPr lang="it-IT" b="1" dirty="0"/>
              <a:t>Configurazione Default </a:t>
            </a:r>
            <a:r>
              <a:rPr lang="it-IT" b="1" dirty="0" err="1"/>
              <a:t>Plugin</a:t>
            </a:r>
            <a:endParaRPr b="1" dirty="0"/>
          </a:p>
          <a:p>
            <a:r>
              <a:rPr lang="it-IT" dirty="0">
                <a:solidFill>
                  <a:srgbClr val="FF0000"/>
                </a:solidFill>
              </a:rPr>
              <a:t>131.169.168 	recas-dpm-01.na.infn.it </a:t>
            </a:r>
          </a:p>
          <a:p>
            <a:r>
              <a:rPr lang="it-IT" dirty="0"/>
              <a:t>79.23 		kek2-se03.cc.kek.jp</a:t>
            </a:r>
            <a:endParaRPr dirty="0"/>
          </a:p>
        </p:txBody>
      </p:sp>
    </p:spTree>
    <p:extLst>
      <p:ext uri="{BB962C8B-B14F-4D97-AF65-F5344CB8AC3E}">
        <p14:creationId xmlns:p14="http://schemas.microsoft.com/office/powerpoint/2010/main" val="283690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olo isoscele 5"/>
          <p:cNvSpPr/>
          <p:nvPr/>
        </p:nvSpPr>
        <p:spPr>
          <a:xfrm>
            <a:off x="427567" y="3168730"/>
            <a:ext cx="702733" cy="83598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p:cNvSpPr/>
          <p:nvPr/>
        </p:nvSpPr>
        <p:spPr>
          <a:xfrm>
            <a:off x="533401" y="2953936"/>
            <a:ext cx="491067" cy="4529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1282699" y="3098785"/>
            <a:ext cx="1065100" cy="369332"/>
          </a:xfrm>
          <a:prstGeom prst="rect">
            <a:avLst/>
          </a:prstGeom>
          <a:noFill/>
        </p:spPr>
        <p:txBody>
          <a:bodyPr wrap="none" rtlCol="0">
            <a:spAutoFit/>
          </a:bodyPr>
          <a:lstStyle/>
          <a:p>
            <a:r>
              <a:rPr lang="en-GB" dirty="0" smtClean="0"/>
              <a:t>Get a File</a:t>
            </a:r>
            <a:endParaRPr lang="en-GB" dirty="0"/>
          </a:p>
        </p:txBody>
      </p:sp>
      <p:cxnSp>
        <p:nvCxnSpPr>
          <p:cNvPr id="51" name="Connettore 2 50"/>
          <p:cNvCxnSpPr/>
          <p:nvPr/>
        </p:nvCxnSpPr>
        <p:spPr>
          <a:xfrm>
            <a:off x="1410315" y="3482529"/>
            <a:ext cx="1041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2781609" y="2633745"/>
            <a:ext cx="2295483" cy="166874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mbo 33"/>
          <p:cNvSpPr/>
          <p:nvPr/>
        </p:nvSpPr>
        <p:spPr>
          <a:xfrm>
            <a:off x="2954556" y="2782265"/>
            <a:ext cx="1645949" cy="1436590"/>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File is there</a:t>
            </a:r>
            <a:endParaRPr lang="en-GB" dirty="0"/>
          </a:p>
        </p:txBody>
      </p:sp>
      <p:sp>
        <p:nvSpPr>
          <p:cNvPr id="46" name="Rettangolo 45"/>
          <p:cNvSpPr/>
          <p:nvPr/>
        </p:nvSpPr>
        <p:spPr>
          <a:xfrm>
            <a:off x="3797444" y="2630478"/>
            <a:ext cx="1323504" cy="369332"/>
          </a:xfrm>
          <a:prstGeom prst="rect">
            <a:avLst/>
          </a:prstGeom>
        </p:spPr>
        <p:txBody>
          <a:bodyPr wrap="none">
            <a:spAutoFit/>
          </a:bodyPr>
          <a:lstStyle/>
          <a:p>
            <a:pPr algn="ctr"/>
            <a:r>
              <a:rPr lang="en-GB" dirty="0" smtClean="0">
                <a:solidFill>
                  <a:schemeClr val="bg1"/>
                </a:solidFill>
              </a:rPr>
              <a:t>HEAD NODE</a:t>
            </a:r>
            <a:endParaRPr lang="en-GB" dirty="0">
              <a:solidFill>
                <a:schemeClr val="bg1"/>
              </a:solidFill>
            </a:endParaRPr>
          </a:p>
        </p:txBody>
      </p:sp>
      <p:sp>
        <p:nvSpPr>
          <p:cNvPr id="18" name="Rettangolo 17"/>
          <p:cNvSpPr/>
          <p:nvPr/>
        </p:nvSpPr>
        <p:spPr>
          <a:xfrm>
            <a:off x="5697036" y="2633745"/>
            <a:ext cx="4767764" cy="166874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nettore 2 18"/>
          <p:cNvCxnSpPr>
            <a:stCxn id="24" idx="0"/>
          </p:cNvCxnSpPr>
          <p:nvPr/>
        </p:nvCxnSpPr>
        <p:spPr>
          <a:xfrm flipV="1">
            <a:off x="6852685" y="1707263"/>
            <a:ext cx="374381" cy="1321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H="1">
            <a:off x="7087262" y="1792739"/>
            <a:ext cx="397929" cy="12070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4600505" y="3500560"/>
            <a:ext cx="14547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3731517" y="4302489"/>
            <a:ext cx="485518" cy="369332"/>
          </a:xfrm>
          <a:prstGeom prst="rect">
            <a:avLst/>
          </a:prstGeom>
          <a:noFill/>
        </p:spPr>
        <p:txBody>
          <a:bodyPr wrap="none" rtlCol="0">
            <a:spAutoFit/>
          </a:bodyPr>
          <a:lstStyle/>
          <a:p>
            <a:r>
              <a:rPr lang="en-GB" dirty="0"/>
              <a:t>Y</a:t>
            </a:r>
            <a:r>
              <a:rPr lang="en-GB" dirty="0" smtClean="0"/>
              <a:t>es</a:t>
            </a:r>
            <a:endParaRPr lang="en-GB" dirty="0"/>
          </a:p>
        </p:txBody>
      </p:sp>
      <p:sp>
        <p:nvSpPr>
          <p:cNvPr id="24" name="Rettangolo 23"/>
          <p:cNvSpPr/>
          <p:nvPr/>
        </p:nvSpPr>
        <p:spPr>
          <a:xfrm>
            <a:off x="6191977" y="3029063"/>
            <a:ext cx="1321415" cy="8363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Script</a:t>
            </a:r>
          </a:p>
          <a:p>
            <a:pPr algn="ctr"/>
            <a:r>
              <a:rPr lang="en-GB" dirty="0" smtClean="0"/>
              <a:t>To retrieve file</a:t>
            </a:r>
            <a:endParaRPr lang="en-GB" dirty="0"/>
          </a:p>
        </p:txBody>
      </p:sp>
      <p:sp>
        <p:nvSpPr>
          <p:cNvPr id="25" name="Nuvola 24"/>
          <p:cNvSpPr/>
          <p:nvPr/>
        </p:nvSpPr>
        <p:spPr>
          <a:xfrm>
            <a:off x="7087262" y="444242"/>
            <a:ext cx="2685388" cy="13646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 Grid</a:t>
            </a:r>
          </a:p>
          <a:p>
            <a:pPr algn="ctr"/>
            <a:r>
              <a:rPr lang="en-GB" dirty="0" smtClean="0"/>
              <a:t>Or Any external resources</a:t>
            </a:r>
          </a:p>
        </p:txBody>
      </p:sp>
      <p:cxnSp>
        <p:nvCxnSpPr>
          <p:cNvPr id="28" name="Connettore 4 27"/>
          <p:cNvCxnSpPr>
            <a:stCxn id="43" idx="2"/>
            <a:endCxn id="6" idx="3"/>
          </p:cNvCxnSpPr>
          <p:nvPr/>
        </p:nvCxnSpPr>
        <p:spPr>
          <a:xfrm rot="5400000">
            <a:off x="5028113" y="-383746"/>
            <a:ext cx="139286" cy="8637644"/>
          </a:xfrm>
          <a:prstGeom prst="bentConnector3">
            <a:avLst>
              <a:gd name="adj1" fmla="val 87198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6018085" y="1592770"/>
            <a:ext cx="1121525" cy="646331"/>
          </a:xfrm>
          <a:prstGeom prst="rect">
            <a:avLst/>
          </a:prstGeom>
          <a:noFill/>
        </p:spPr>
        <p:txBody>
          <a:bodyPr wrap="none" rtlCol="0">
            <a:spAutoFit/>
          </a:bodyPr>
          <a:lstStyle/>
          <a:p>
            <a:pPr algn="ctr"/>
            <a:r>
              <a:rPr lang="en-GB" dirty="0" smtClean="0"/>
              <a:t>File </a:t>
            </a:r>
          </a:p>
          <a:p>
            <a:pPr algn="ctr"/>
            <a:r>
              <a:rPr lang="en-GB" dirty="0" smtClean="0"/>
              <a:t>download</a:t>
            </a:r>
            <a:endParaRPr lang="en-GB" dirty="0"/>
          </a:p>
        </p:txBody>
      </p:sp>
      <p:sp>
        <p:nvSpPr>
          <p:cNvPr id="31" name="Rettangolo 30"/>
          <p:cNvSpPr/>
          <p:nvPr/>
        </p:nvSpPr>
        <p:spPr>
          <a:xfrm>
            <a:off x="7491954" y="2617431"/>
            <a:ext cx="1220206" cy="369332"/>
          </a:xfrm>
          <a:prstGeom prst="rect">
            <a:avLst/>
          </a:prstGeom>
        </p:spPr>
        <p:txBody>
          <a:bodyPr wrap="none">
            <a:spAutoFit/>
          </a:bodyPr>
          <a:lstStyle/>
          <a:p>
            <a:pPr algn="ctr"/>
            <a:r>
              <a:rPr lang="en-GB" dirty="0" smtClean="0">
                <a:solidFill>
                  <a:schemeClr val="bg1"/>
                </a:solidFill>
              </a:rPr>
              <a:t>DISK NODE</a:t>
            </a:r>
            <a:endParaRPr lang="en-GB" dirty="0">
              <a:solidFill>
                <a:schemeClr val="bg1"/>
              </a:solidFill>
            </a:endParaRPr>
          </a:p>
        </p:txBody>
      </p:sp>
      <p:sp>
        <p:nvSpPr>
          <p:cNvPr id="43" name="Rettangolo 42"/>
          <p:cNvSpPr/>
          <p:nvPr/>
        </p:nvSpPr>
        <p:spPr>
          <a:xfrm>
            <a:off x="8755870" y="3029063"/>
            <a:ext cx="1321415" cy="8363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File Sender</a:t>
            </a:r>
            <a:endParaRPr lang="en-GB" dirty="0"/>
          </a:p>
        </p:txBody>
      </p:sp>
      <p:cxnSp>
        <p:nvCxnSpPr>
          <p:cNvPr id="45" name="Connettore 4 44"/>
          <p:cNvCxnSpPr>
            <a:stCxn id="34" idx="2"/>
          </p:cNvCxnSpPr>
          <p:nvPr/>
        </p:nvCxnSpPr>
        <p:spPr>
          <a:xfrm rot="5400000" flipH="1" flipV="1">
            <a:off x="6089739" y="1532812"/>
            <a:ext cx="373835" cy="4998252"/>
          </a:xfrm>
          <a:prstGeom prst="bentConnector4">
            <a:avLst>
              <a:gd name="adj1" fmla="val -154008"/>
              <a:gd name="adj2" fmla="val 8567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4565976" y="3202087"/>
            <a:ext cx="455574" cy="369332"/>
          </a:xfrm>
          <a:prstGeom prst="rect">
            <a:avLst/>
          </a:prstGeom>
          <a:noFill/>
        </p:spPr>
        <p:txBody>
          <a:bodyPr wrap="none" rtlCol="0">
            <a:spAutoFit/>
          </a:bodyPr>
          <a:lstStyle/>
          <a:p>
            <a:r>
              <a:rPr lang="en-GB" dirty="0" smtClean="0"/>
              <a:t>No</a:t>
            </a:r>
            <a:endParaRPr lang="en-GB" dirty="0"/>
          </a:p>
        </p:txBody>
      </p:sp>
      <p:cxnSp>
        <p:nvCxnSpPr>
          <p:cNvPr id="49" name="Connettore 2 48"/>
          <p:cNvCxnSpPr>
            <a:stCxn id="24" idx="3"/>
            <a:endCxn id="43" idx="1"/>
          </p:cNvCxnSpPr>
          <p:nvPr/>
        </p:nvCxnSpPr>
        <p:spPr>
          <a:xfrm>
            <a:off x="7513392" y="3447248"/>
            <a:ext cx="12424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CasellaDiTesto 53"/>
          <p:cNvSpPr txBox="1"/>
          <p:nvPr/>
        </p:nvSpPr>
        <p:spPr>
          <a:xfrm>
            <a:off x="7554477" y="3109326"/>
            <a:ext cx="1093761" cy="369332"/>
          </a:xfrm>
          <a:prstGeom prst="rect">
            <a:avLst/>
          </a:prstGeom>
          <a:noFill/>
        </p:spPr>
        <p:txBody>
          <a:bodyPr wrap="none" rtlCol="0">
            <a:spAutoFit/>
          </a:bodyPr>
          <a:lstStyle/>
          <a:p>
            <a:r>
              <a:rPr lang="en-GB" dirty="0" smtClean="0"/>
              <a:t>File ready</a:t>
            </a:r>
            <a:endParaRPr lang="en-GB" dirty="0"/>
          </a:p>
        </p:txBody>
      </p:sp>
      <p:sp>
        <p:nvSpPr>
          <p:cNvPr id="26" name="Title 1"/>
          <p:cNvSpPr txBox="1">
            <a:spLocks/>
          </p:cNvSpPr>
          <p:nvPr/>
        </p:nvSpPr>
        <p:spPr>
          <a:xfrm>
            <a:off x="934177" y="-923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0070C0"/>
                </a:solidFill>
              </a:rPr>
              <a:t>File </a:t>
            </a:r>
            <a:r>
              <a:rPr lang="it-IT" b="1" dirty="0" smtClean="0">
                <a:solidFill>
                  <a:srgbClr val="0070C0"/>
                </a:solidFill>
              </a:rPr>
              <a:t>Get </a:t>
            </a:r>
            <a:r>
              <a:rPr lang="it-IT" b="1" dirty="0">
                <a:solidFill>
                  <a:srgbClr val="0070C0"/>
                </a:solidFill>
              </a:rPr>
              <a:t>in a Volatile Pool</a:t>
            </a:r>
            <a:endParaRPr lang="en-US" b="1" dirty="0">
              <a:solidFill>
                <a:srgbClr val="0070C0"/>
              </a:solidFill>
            </a:endParaRPr>
          </a:p>
        </p:txBody>
      </p:sp>
    </p:spTree>
    <p:extLst>
      <p:ext uri="{BB962C8B-B14F-4D97-AF65-F5344CB8AC3E}">
        <p14:creationId xmlns:p14="http://schemas.microsoft.com/office/powerpoint/2010/main" val="3852596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38620</TotalTime>
  <Words>4124</Words>
  <Application>Microsoft Office PowerPoint</Application>
  <PresentationFormat>Widescreen</PresentationFormat>
  <Paragraphs>1257</Paragraphs>
  <Slides>80</Slides>
  <Notes>5</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80</vt:i4>
      </vt:variant>
    </vt:vector>
  </HeadingPairs>
  <TitlesOfParts>
    <vt:vector size="90" baseType="lpstr">
      <vt:lpstr>Arial</vt:lpstr>
      <vt:lpstr>Arimo</vt:lpstr>
      <vt:lpstr>Calibri</vt:lpstr>
      <vt:lpstr>Calibri Light</vt:lpstr>
      <vt:lpstr>DejaVu Sans</vt:lpstr>
      <vt:lpstr>Garamond</vt:lpstr>
      <vt:lpstr>Tahoma</vt:lpstr>
      <vt:lpstr>Wingdings 3</vt:lpstr>
      <vt:lpstr>Tema di Office</vt:lpstr>
      <vt:lpstr>Custom Design</vt:lpstr>
      <vt:lpstr>HTTP Federations and Caching</vt:lpstr>
      <vt:lpstr>Outline</vt:lpstr>
      <vt:lpstr>Context </vt:lpstr>
      <vt:lpstr>Dynamic Federation with Dynafed</vt:lpstr>
      <vt:lpstr>Dynamic Federation with Dynafed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Belle II Case Study</vt:lpstr>
      <vt:lpstr>Dynafed Server for Belle II</vt:lpstr>
      <vt:lpstr>Presentazione standard di PowerPoint</vt:lpstr>
      <vt:lpstr>Presentazione standard di PowerPoint</vt:lpstr>
      <vt:lpstr>Belle II - Federation Views</vt:lpstr>
      <vt:lpstr>Exa</vt:lpstr>
      <vt:lpstr>Presentazione standard di PowerPoint</vt:lpstr>
      <vt:lpstr>Belle II Case Study – Ongoing Activities</vt:lpstr>
      <vt:lpstr>ATLAS Case Study</vt:lpstr>
      <vt:lpstr>ATLAS Case Study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ATLAS Case Study</vt:lpstr>
      <vt:lpstr>Technologies for IDDLS</vt:lpstr>
      <vt:lpstr>REFERENCES</vt:lpstr>
      <vt:lpstr>Backup Slide</vt:lpstr>
      <vt:lpstr>Presentazione standard di PowerPoint</vt:lpstr>
      <vt:lpstr>Local job reading file through dynafed</vt:lpstr>
      <vt:lpstr>How to use this object?</vt:lpstr>
      <vt:lpstr>How to use this object?</vt:lpstr>
      <vt:lpstr>How to use this object?</vt:lpstr>
      <vt:lpstr>How to use this object?</vt:lpstr>
      <vt:lpstr>Dynafed and Cache: Model and implementation</vt:lpstr>
      <vt:lpstr>Current Status and ongoing activities</vt:lpstr>
      <vt:lpstr>Additional Initiatives</vt:lpstr>
      <vt:lpstr>Presentazione standard di PowerPoint</vt:lpstr>
      <vt:lpstr>Preliminary Tests Details (File Download)</vt:lpstr>
      <vt:lpstr>Dynafed and Cache: Model and implementation</vt:lpstr>
      <vt:lpstr>Presentazione standard di PowerPoint</vt:lpstr>
      <vt:lpstr>Presentazione standard di PowerPoint</vt:lpstr>
      <vt:lpstr>Presentazione standard di PowerPoint</vt:lpstr>
      <vt:lpstr>Presentazione standard di PowerPoint</vt:lpstr>
      <vt:lpstr>DYNAFED </vt:lpstr>
      <vt:lpstr>Dynafed file representation: Metalink</vt:lpstr>
      <vt:lpstr>Presentazione standard di PowerPoint</vt:lpstr>
      <vt:lpstr>Il modello architetturale</vt:lpstr>
      <vt:lpstr>USE CASE Belle II: integrazione in DIRAC 1/3</vt:lpstr>
      <vt:lpstr>USE CASE Belle II: integrazione in DIRAC 2/3</vt:lpstr>
      <vt:lpstr>USE CASE Belle II: integrazione in DIRAC 3/3</vt:lpstr>
      <vt:lpstr>USE CASE Cloud Access: riduzione costi di accesso</vt:lpstr>
      <vt:lpstr>USE CASE Cloud Access: nuovi plugin di DynaFED</vt:lpstr>
      <vt:lpstr>Presentazione standard di PowerPoint</vt:lpstr>
      <vt:lpstr>Presentazione standard di PowerPoint</vt:lpstr>
      <vt:lpstr>Presentazione standard di PowerPoint</vt:lpstr>
      <vt:lpstr>Presentazione standard di PowerPoint</vt:lpstr>
      <vt:lpstr>Presentazione standard di PowerPoint</vt:lpstr>
      <vt:lpstr>USE CASE Cloud Access: sperimentazione plugin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DPM</dc:title>
  <dc:creator>admin</dc:creator>
  <cp:lastModifiedBy>Dino</cp:lastModifiedBy>
  <cp:revision>453</cp:revision>
  <dcterms:created xsi:type="dcterms:W3CDTF">2015-11-10T09:54:20Z</dcterms:created>
  <dcterms:modified xsi:type="dcterms:W3CDTF">2019-01-24T09:55:16Z</dcterms:modified>
</cp:coreProperties>
</file>