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66" r:id="rId1"/>
  </p:sldMasterIdLst>
  <p:notesMasterIdLst>
    <p:notesMasterId r:id="rId56"/>
  </p:notesMasterIdLst>
  <p:sldIdLst>
    <p:sldId id="256" r:id="rId2"/>
    <p:sldId id="604" r:id="rId3"/>
    <p:sldId id="605" r:id="rId4"/>
    <p:sldId id="626" r:id="rId5"/>
    <p:sldId id="627" r:id="rId6"/>
    <p:sldId id="628" r:id="rId7"/>
    <p:sldId id="272" r:id="rId8"/>
    <p:sldId id="266" r:id="rId9"/>
    <p:sldId id="347" r:id="rId10"/>
    <p:sldId id="362" r:id="rId11"/>
    <p:sldId id="274" r:id="rId12"/>
    <p:sldId id="282" r:id="rId13"/>
    <p:sldId id="323" r:id="rId14"/>
    <p:sldId id="285" r:id="rId15"/>
    <p:sldId id="286" r:id="rId16"/>
    <p:sldId id="596" r:id="rId17"/>
    <p:sldId id="629" r:id="rId18"/>
    <p:sldId id="288" r:id="rId19"/>
    <p:sldId id="267" r:id="rId20"/>
    <p:sldId id="408" r:id="rId21"/>
    <p:sldId id="329" r:id="rId22"/>
    <p:sldId id="325" r:id="rId23"/>
    <p:sldId id="630" r:id="rId24"/>
    <p:sldId id="259" r:id="rId25"/>
    <p:sldId id="618" r:id="rId26"/>
    <p:sldId id="609" r:id="rId27"/>
    <p:sldId id="396" r:id="rId28"/>
    <p:sldId id="578" r:id="rId29"/>
    <p:sldId id="392" r:id="rId30"/>
    <p:sldId id="405" r:id="rId31"/>
    <p:sldId id="631" r:id="rId32"/>
    <p:sldId id="619" r:id="rId33"/>
    <p:sldId id="601" r:id="rId34"/>
    <p:sldId id="620" r:id="rId35"/>
    <p:sldId id="634" r:id="rId36"/>
    <p:sldId id="258" r:id="rId37"/>
    <p:sldId id="633" r:id="rId38"/>
    <p:sldId id="373" r:id="rId39"/>
    <p:sldId id="500" r:id="rId40"/>
    <p:sldId id="587" r:id="rId41"/>
    <p:sldId id="265" r:id="rId42"/>
    <p:sldId id="632" r:id="rId43"/>
    <p:sldId id="612" r:id="rId44"/>
    <p:sldId id="611" r:id="rId45"/>
    <p:sldId id="610" r:id="rId46"/>
    <p:sldId id="616" r:id="rId47"/>
    <p:sldId id="315" r:id="rId48"/>
    <p:sldId id="300" r:id="rId49"/>
    <p:sldId id="301" r:id="rId50"/>
    <p:sldId id="623" r:id="rId51"/>
    <p:sldId id="621" r:id="rId52"/>
    <p:sldId id="624" r:id="rId53"/>
    <p:sldId id="404" r:id="rId54"/>
    <p:sldId id="324" r:id="rId55"/>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86C"/>
    <a:srgbClr val="D4E8E8"/>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1" autoAdjust="0"/>
    <p:restoredTop sz="88393" autoAdjust="0"/>
  </p:normalViewPr>
  <p:slideViewPr>
    <p:cSldViewPr snapToGrid="0" snapToObjects="1">
      <p:cViewPr>
        <p:scale>
          <a:sx n="65" d="100"/>
          <a:sy n="65" d="100"/>
        </p:scale>
        <p:origin x="1720" y="1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image" Target="../media/image12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 Id="rId5" Type="http://schemas.openxmlformats.org/officeDocument/2006/relationships/image" Target="../media/image15.emf"/><Relationship Id="rId4"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image" Target="../media/image45.emf"/><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D103C1-9548-F446-A381-8BD855A42DE3}" type="datetimeFigureOut">
              <a:rPr lang="it-IT" smtClean="0"/>
              <a:t>31/01/19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737FC9-928F-F649-B31C-D32634D3854C}" type="slidenum">
              <a:rPr lang="it-IT" smtClean="0"/>
              <a:t>‹#›</a:t>
            </a:fld>
            <a:endParaRPr lang="it-IT"/>
          </a:p>
        </p:txBody>
      </p:sp>
    </p:spTree>
    <p:extLst>
      <p:ext uri="{BB962C8B-B14F-4D97-AF65-F5344CB8AC3E}">
        <p14:creationId xmlns:p14="http://schemas.microsoft.com/office/powerpoint/2010/main" val="10794650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AU" sz="1200" kern="1200" dirty="0">
                <a:solidFill>
                  <a:schemeClr val="tx1"/>
                </a:solidFill>
                <a:effectLst/>
                <a:latin typeface="+mn-lt"/>
                <a:ea typeface="+mn-ea"/>
                <a:cs typeface="+mn-cs"/>
              </a:rPr>
              <a:t>Since 2012, the INFN ion source group has been undertaking an intense activity on numerical modelling of RF-magnetically confined plasmas interaction.  The aim is the development of a predictive tool for the design of Electron Cyclotron Resonance (ECR) Ion Sources ,Traps and ECR-based Charge Breeders, </a:t>
            </a:r>
            <a:r>
              <a:rPr lang="en-AU" sz="1200" kern="1200" noProof="0" dirty="0">
                <a:solidFill>
                  <a:schemeClr val="tx1"/>
                </a:solidFill>
                <a:effectLst/>
                <a:latin typeface="+mn-lt"/>
                <a:ea typeface="+mn-ea"/>
                <a:cs typeface="+mn-cs"/>
              </a:rPr>
              <a:t>In particular in my talk I will describe our </a:t>
            </a:r>
            <a:r>
              <a:rPr lang="en-AU" sz="1200" b="1" kern="1200" noProof="0" dirty="0">
                <a:solidFill>
                  <a:schemeClr val="tx1"/>
                </a:solidFill>
                <a:effectLst/>
                <a:latin typeface="+mn-lt"/>
                <a:ea typeface="+mn-ea"/>
                <a:cs typeface="+mn-cs"/>
              </a:rPr>
              <a:t>powerful</a:t>
            </a:r>
            <a:r>
              <a:rPr lang="en-AU" sz="1200" kern="1200" noProof="0" dirty="0">
                <a:solidFill>
                  <a:schemeClr val="tx1"/>
                </a:solidFill>
                <a:effectLst/>
                <a:latin typeface="+mn-lt"/>
                <a:ea typeface="+mn-ea"/>
                <a:cs typeface="+mn-cs"/>
              </a:rPr>
              <a:t> three-dimensional numerical simulations and Radio Frequency (RF) measurements of the EM field  in magnetized plasmas of ion sources.</a:t>
            </a:r>
            <a:endParaRPr lang="en-GB" b="0" baseline="0" noProof="0" dirty="0">
              <a:latin typeface="Helvetica"/>
              <a:cs typeface="Helvetica"/>
            </a:endParaRPr>
          </a:p>
        </p:txBody>
      </p:sp>
      <p:sp>
        <p:nvSpPr>
          <p:cNvPr id="4" name="Segnaposto numero diapositiva 3"/>
          <p:cNvSpPr>
            <a:spLocks noGrp="1"/>
          </p:cNvSpPr>
          <p:nvPr>
            <p:ph type="sldNum" sz="quarter" idx="10"/>
          </p:nvPr>
        </p:nvSpPr>
        <p:spPr/>
        <p:txBody>
          <a:bodyPr/>
          <a:lstStyle/>
          <a:p>
            <a:fld id="{9D688B0A-7D6F-44CA-AD8F-B2D32F8E0F3F}" type="slidenum">
              <a:rPr lang="it-IT" smtClean="0"/>
              <a:pPr/>
              <a:t>1</a:t>
            </a:fld>
            <a:endParaRPr lang="it-IT"/>
          </a:p>
        </p:txBody>
      </p:sp>
    </p:spTree>
    <p:extLst>
      <p:ext uri="{BB962C8B-B14F-4D97-AF65-F5344CB8AC3E}">
        <p14:creationId xmlns:p14="http://schemas.microsoft.com/office/powerpoint/2010/main" val="390134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noProof="0" dirty="0">
                <a:solidFill>
                  <a:schemeClr val="tx1"/>
                </a:solidFill>
                <a:effectLst/>
                <a:latin typeface="+mn-lt"/>
                <a:ea typeface="+mn-ea"/>
                <a:cs typeface="+mn-cs"/>
              </a:rPr>
              <a:t>Combining Maxwell’s equations and using the constitutive relations for an anisotropic medium, the</a:t>
            </a:r>
          </a:p>
          <a:p>
            <a:r>
              <a:rPr lang="en-AU" sz="1200" kern="1200" noProof="0" dirty="0">
                <a:solidFill>
                  <a:schemeClr val="tx1"/>
                </a:solidFill>
                <a:effectLst/>
                <a:latin typeface="+mn-lt"/>
                <a:ea typeface="+mn-ea"/>
                <a:cs typeface="+mn-cs"/>
              </a:rPr>
              <a:t>wave equation reads as:  The above wave equation can be solved as a driven problem by a FEM solver that supports a non homogeneous </a:t>
            </a:r>
            <a:r>
              <a:rPr lang="en-AU" sz="1200" kern="1200" noProof="0" dirty="0" err="1">
                <a:solidFill>
                  <a:schemeClr val="tx1"/>
                </a:solidFill>
                <a:effectLst/>
                <a:latin typeface="+mn-lt"/>
                <a:ea typeface="+mn-ea"/>
                <a:cs typeface="+mn-cs"/>
              </a:rPr>
              <a:t>tensorial</a:t>
            </a:r>
            <a:endParaRPr lang="en-AU" sz="1200" kern="1200" noProof="0" dirty="0">
              <a:solidFill>
                <a:schemeClr val="tx1"/>
              </a:solidFill>
              <a:effectLst/>
              <a:latin typeface="+mn-lt"/>
              <a:ea typeface="+mn-ea"/>
              <a:cs typeface="+mn-cs"/>
            </a:endParaRPr>
          </a:p>
          <a:p>
            <a:r>
              <a:rPr lang="en-AU" sz="1200" kern="1200" noProof="0" dirty="0">
                <a:solidFill>
                  <a:schemeClr val="tx1"/>
                </a:solidFill>
                <a:effectLst/>
                <a:latin typeface="+mn-lt"/>
                <a:ea typeface="+mn-ea"/>
                <a:cs typeface="+mn-cs"/>
              </a:rPr>
              <a:t>constitutive relation we used COMSOL and an external MATLAB routine allowing the definition of the full 3D dielectric tensor </a:t>
            </a:r>
            <a:r>
              <a:rPr lang="en-AU" sz="1200" b="1" kern="1200" noProof="0" dirty="0">
                <a:solidFill>
                  <a:schemeClr val="tx1"/>
                </a:solidFill>
                <a:effectLst/>
                <a:latin typeface="+mn-lt"/>
                <a:ea typeface="+mn-ea"/>
                <a:cs typeface="+mn-cs"/>
              </a:rPr>
              <a:t>that we derive for a general non symmetric magnetic field</a:t>
            </a:r>
            <a:r>
              <a:rPr lang="en-AU" sz="1200" kern="1200" noProof="0" dirty="0">
                <a:solidFill>
                  <a:schemeClr val="tx1"/>
                </a:solidFill>
                <a:effectLst/>
                <a:latin typeface="+mn-lt"/>
                <a:ea typeface="+mn-ea"/>
                <a:cs typeface="+mn-cs"/>
              </a:rPr>
              <a:t>. </a:t>
            </a:r>
          </a:p>
          <a:p>
            <a:endParaRPr lang="en-AU" sz="1200" kern="1200" noProof="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overall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simulation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strategy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depicted</a:t>
            </a:r>
            <a:r>
              <a:rPr lang="it-IT" sz="1200" kern="1200" dirty="0">
                <a:solidFill>
                  <a:schemeClr val="tx1"/>
                </a:solidFill>
                <a:effectLst/>
                <a:latin typeface="+mn-lt"/>
                <a:ea typeface="+mn-ea"/>
                <a:cs typeface="+mn-cs"/>
              </a:rPr>
              <a:t> in Figure 1.</a:t>
            </a:r>
          </a:p>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method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based</a:t>
            </a:r>
            <a:r>
              <a:rPr lang="it-IT" sz="1200" kern="1200" dirty="0">
                <a:solidFill>
                  <a:schemeClr val="tx1"/>
                </a:solidFill>
                <a:effectLst/>
                <a:latin typeface="+mn-lt"/>
                <a:ea typeface="+mn-ea"/>
                <a:cs typeface="+mn-cs"/>
              </a:rPr>
              <a:t> on a </a:t>
            </a:r>
            <a:r>
              <a:rPr lang="it-IT" sz="1200" kern="1200" dirty="0" err="1">
                <a:solidFill>
                  <a:schemeClr val="tx1"/>
                </a:solidFill>
                <a:effectLst/>
                <a:latin typeface="+mn-lt"/>
                <a:ea typeface="+mn-ea"/>
                <a:cs typeface="+mn-cs"/>
              </a:rPr>
              <a:t>strict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interplay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COMSOL</a:t>
            </a:r>
          </a:p>
          <a:p>
            <a:r>
              <a:rPr lang="it-IT" sz="1200" kern="1200" dirty="0">
                <a:solidFill>
                  <a:schemeClr val="tx1"/>
                </a:solidFill>
                <a:effectLst/>
                <a:latin typeface="+mn-lt"/>
                <a:ea typeface="+mn-ea"/>
                <a:cs typeface="+mn-cs"/>
              </a:rPr>
              <a:t>solver and the </a:t>
            </a:r>
            <a:r>
              <a:rPr lang="it-IT" sz="1200" kern="1200" dirty="0" err="1">
                <a:solidFill>
                  <a:schemeClr val="tx1"/>
                </a:solidFill>
                <a:effectLst/>
                <a:latin typeface="+mn-lt"/>
                <a:ea typeface="+mn-ea"/>
                <a:cs typeface="+mn-cs"/>
              </a:rPr>
              <a:t>particle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mover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implemented</a:t>
            </a:r>
            <a:r>
              <a:rPr lang="it-IT" sz="1200" kern="1200" dirty="0">
                <a:solidFill>
                  <a:schemeClr val="tx1"/>
                </a:solidFill>
                <a:effectLst/>
                <a:latin typeface="+mn-lt"/>
                <a:ea typeface="+mn-ea"/>
                <a:cs typeface="+mn-cs"/>
              </a:rPr>
              <a:t> in MATLAB.</a:t>
            </a:r>
          </a:p>
          <a:p>
            <a:r>
              <a:rPr lang="it-IT" sz="1200" kern="1200" dirty="0" err="1">
                <a:solidFill>
                  <a:schemeClr val="tx1"/>
                </a:solidFill>
                <a:effectLst/>
                <a:latin typeface="+mn-lt"/>
                <a:ea typeface="+mn-ea"/>
                <a:cs typeface="+mn-cs"/>
              </a:rPr>
              <a:t>Several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loops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expected</a:t>
            </a:r>
            <a:r>
              <a:rPr lang="it-IT" sz="1200" kern="1200" dirty="0">
                <a:solidFill>
                  <a:schemeClr val="tx1"/>
                </a:solidFill>
                <a:effectLst/>
                <a:latin typeface="+mn-lt"/>
                <a:ea typeface="+mn-ea"/>
                <a:cs typeface="+mn-cs"/>
              </a:rPr>
              <a:t> to be </a:t>
            </a:r>
            <a:r>
              <a:rPr lang="it-IT" sz="1200" kern="1200" dirty="0" err="1">
                <a:solidFill>
                  <a:schemeClr val="tx1"/>
                </a:solidFill>
                <a:effectLst/>
                <a:latin typeface="+mn-lt"/>
                <a:ea typeface="+mn-ea"/>
                <a:cs typeface="+mn-cs"/>
              </a:rPr>
              <a:t>needed</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order</a:t>
            </a:r>
            <a:r>
              <a:rPr lang="it-IT" sz="1200" kern="1200" dirty="0">
                <a:solidFill>
                  <a:schemeClr val="tx1"/>
                </a:solidFill>
                <a:effectLst/>
                <a:latin typeface="+mn-lt"/>
                <a:ea typeface="+mn-ea"/>
                <a:cs typeface="+mn-cs"/>
              </a:rPr>
              <a:t> to</a:t>
            </a:r>
          </a:p>
          <a:p>
            <a:r>
              <a:rPr lang="it-IT" sz="1200" kern="1200" dirty="0" err="1">
                <a:solidFill>
                  <a:schemeClr val="tx1"/>
                </a:solidFill>
                <a:effectLst/>
                <a:latin typeface="+mn-lt"/>
                <a:ea typeface="+mn-ea"/>
                <a:cs typeface="+mn-cs"/>
              </a:rPr>
              <a:t>get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convergence</a:t>
            </a:r>
            <a:r>
              <a:rPr lang="it-IT" sz="1200" kern="1200" dirty="0">
                <a:solidFill>
                  <a:schemeClr val="tx1"/>
                </a:solidFill>
                <a:effectLst/>
                <a:latin typeface="+mn-lt"/>
                <a:ea typeface="+mn-ea"/>
                <a:cs typeface="+mn-cs"/>
              </a:rPr>
              <a:t>. Due to </a:t>
            </a:r>
            <a:r>
              <a:rPr lang="it-IT" sz="1200" kern="1200" dirty="0" err="1">
                <a:solidFill>
                  <a:schemeClr val="tx1"/>
                </a:solidFill>
                <a:effectLst/>
                <a:latin typeface="+mn-lt"/>
                <a:ea typeface="+mn-ea"/>
                <a:cs typeface="+mn-cs"/>
              </a:rPr>
              <a:t>huge</a:t>
            </a:r>
            <a:r>
              <a:rPr lang="it-IT" sz="1200" kern="1200" dirty="0">
                <a:solidFill>
                  <a:schemeClr val="tx1"/>
                </a:solidFill>
                <a:effectLst/>
                <a:latin typeface="+mn-lt"/>
                <a:ea typeface="+mn-ea"/>
                <a:cs typeface="+mn-cs"/>
              </a:rPr>
              <a:t> time-</a:t>
            </a:r>
            <a:r>
              <a:rPr lang="it-IT" sz="1200" kern="1200" dirty="0" err="1">
                <a:solidFill>
                  <a:schemeClr val="tx1"/>
                </a:solidFill>
                <a:effectLst/>
                <a:latin typeface="+mn-lt"/>
                <a:ea typeface="+mn-ea"/>
                <a:cs typeface="+mn-cs"/>
              </a:rPr>
              <a:t>consuming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calculations</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needed</a:t>
            </a:r>
            <a:r>
              <a:rPr lang="it-IT" sz="1200" kern="1200" dirty="0">
                <a:solidFill>
                  <a:schemeClr val="tx1"/>
                </a:solidFill>
                <a:effectLst/>
                <a:latin typeface="+mn-lt"/>
                <a:ea typeface="+mn-ea"/>
                <a:cs typeface="+mn-cs"/>
              </a:rPr>
              <a:t> at </a:t>
            </a:r>
            <a:r>
              <a:rPr lang="it-IT" sz="1200" kern="1200" dirty="0" err="1">
                <a:solidFill>
                  <a:schemeClr val="tx1"/>
                </a:solidFill>
                <a:effectLst/>
                <a:latin typeface="+mn-lt"/>
                <a:ea typeface="+mn-ea"/>
                <a:cs typeface="+mn-cs"/>
              </a:rPr>
              <a:t>each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loop-step</a:t>
            </a:r>
            <a:r>
              <a:rPr lang="it-IT" sz="1200" kern="1200" dirty="0">
                <a:solidFill>
                  <a:schemeClr val="tx1"/>
                </a:solidFill>
                <a:effectLst/>
                <a:latin typeface="+mn-lt"/>
                <a:ea typeface="+mn-ea"/>
                <a:cs typeface="+mn-cs"/>
              </a:rPr>
              <a:t> k, </a:t>
            </a:r>
            <a:r>
              <a:rPr lang="it-IT" sz="1200" kern="1200" dirty="0" err="1">
                <a:solidFill>
                  <a:schemeClr val="tx1"/>
                </a:solidFill>
                <a:effectLst/>
                <a:latin typeface="+mn-lt"/>
                <a:ea typeface="+mn-ea"/>
                <a:cs typeface="+mn-cs"/>
              </a:rPr>
              <a:t>hereby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show </a:t>
            </a:r>
            <a:r>
              <a:rPr lang="it-IT" sz="1200" kern="1200" dirty="0" err="1">
                <a:solidFill>
                  <a:schemeClr val="tx1"/>
                </a:solidFill>
                <a:effectLst/>
                <a:latin typeface="+mn-lt"/>
                <a:ea typeface="+mn-ea"/>
                <a:cs typeface="+mn-cs"/>
              </a:rPr>
              <a:t>results</a:t>
            </a:r>
            <a:r>
              <a:rPr lang="it-IT" sz="1200" kern="1200" dirty="0">
                <a:solidFill>
                  <a:schemeClr val="tx1"/>
                </a:solidFill>
                <a:effectLst/>
                <a:latin typeface="+mn-lt"/>
                <a:ea typeface="+mn-ea"/>
                <a:cs typeface="+mn-cs"/>
              </a:rPr>
              <a:t> up to</a:t>
            </a:r>
          </a:p>
          <a:p>
            <a:r>
              <a:rPr lang="it-IT" sz="1200" kern="1200" dirty="0" err="1">
                <a:solidFill>
                  <a:schemeClr val="tx1"/>
                </a:solidFill>
                <a:effectLst/>
                <a:latin typeface="+mn-lt"/>
                <a:ea typeface="+mn-ea"/>
                <a:cs typeface="+mn-cs"/>
              </a:rPr>
              <a:t>step</a:t>
            </a:r>
            <a:r>
              <a:rPr lang="it-IT" sz="1200" kern="1200" dirty="0">
                <a:solidFill>
                  <a:schemeClr val="tx1"/>
                </a:solidFill>
                <a:effectLst/>
                <a:latin typeface="+mn-lt"/>
                <a:ea typeface="+mn-ea"/>
                <a:cs typeface="+mn-cs"/>
              </a:rPr>
              <a:t> 2, i.e. </a:t>
            </a:r>
            <a:r>
              <a:rPr lang="it-IT" sz="1200" kern="1200" dirty="0" err="1">
                <a:solidFill>
                  <a:schemeClr val="tx1"/>
                </a:solidFill>
                <a:effectLst/>
                <a:latin typeface="+mn-lt"/>
                <a:ea typeface="+mn-ea"/>
                <a:cs typeface="+mn-cs"/>
              </a:rPr>
              <a:t>after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evaluation</a:t>
            </a:r>
            <a:r>
              <a:rPr lang="it-IT" sz="1200" kern="1200" dirty="0">
                <a:solidFill>
                  <a:schemeClr val="tx1"/>
                </a:solidFill>
                <a:effectLst/>
                <a:latin typeface="+mn-lt"/>
                <a:ea typeface="+mn-ea"/>
                <a:cs typeface="+mn-cs"/>
              </a:rPr>
              <a:t> of RF </a:t>
            </a:r>
            <a:r>
              <a:rPr lang="it-IT" sz="1200" kern="1200" dirty="0" err="1">
                <a:solidFill>
                  <a:schemeClr val="tx1"/>
                </a:solidFill>
                <a:effectLst/>
                <a:latin typeface="+mn-lt"/>
                <a:ea typeface="+mn-ea"/>
                <a:cs typeface="+mn-cs"/>
              </a:rPr>
              <a:t>action</a:t>
            </a:r>
            <a:r>
              <a:rPr lang="it-IT" sz="1200" kern="1200" dirty="0">
                <a:solidFill>
                  <a:schemeClr val="tx1"/>
                </a:solidFill>
                <a:effectLst/>
                <a:latin typeface="+mn-lt"/>
                <a:ea typeface="+mn-ea"/>
                <a:cs typeface="+mn-cs"/>
              </a:rPr>
              <a:t> on </a:t>
            </a:r>
            <a:r>
              <a:rPr lang="it-IT" sz="1200" kern="1200" dirty="0" err="1">
                <a:solidFill>
                  <a:schemeClr val="tx1"/>
                </a:solidFill>
                <a:effectLst/>
                <a:latin typeface="+mn-lt"/>
                <a:ea typeface="+mn-ea"/>
                <a:cs typeface="+mn-cs"/>
              </a:rPr>
              <a:t>electrons</a:t>
            </a:r>
            <a:r>
              <a:rPr lang="it-IT" sz="1200" kern="1200" dirty="0">
                <a:solidFill>
                  <a:schemeClr val="tx1"/>
                </a:solidFill>
                <a:effectLst/>
                <a:latin typeface="+mn-lt"/>
                <a:ea typeface="+mn-ea"/>
                <a:cs typeface="+mn-cs"/>
              </a:rPr>
              <a:t> and</a:t>
            </a:r>
          </a:p>
          <a:p>
            <a:r>
              <a:rPr lang="it-IT" sz="1200" kern="1200" dirty="0">
                <a:solidFill>
                  <a:schemeClr val="tx1"/>
                </a:solidFill>
                <a:effectLst/>
                <a:latin typeface="+mn-lt"/>
                <a:ea typeface="+mn-ea"/>
                <a:cs typeface="+mn-cs"/>
              </a:rPr>
              <a:t>vice-versa, for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times</a:t>
            </a:r>
            <a:endParaRPr lang="it-IT" sz="1200" kern="1200" dirty="0">
              <a:solidFill>
                <a:schemeClr val="tx1"/>
              </a:solidFill>
              <a:effectLst/>
              <a:latin typeface="+mn-lt"/>
              <a:ea typeface="+mn-ea"/>
              <a:cs typeface="+mn-cs"/>
            </a:endParaRPr>
          </a:p>
          <a:p>
            <a:endParaRPr lang="en-AU" noProof="0" dirty="0"/>
          </a:p>
        </p:txBody>
      </p:sp>
      <p:sp>
        <p:nvSpPr>
          <p:cNvPr id="4" name="Slide Number Placeholder 3"/>
          <p:cNvSpPr>
            <a:spLocks noGrp="1"/>
          </p:cNvSpPr>
          <p:nvPr>
            <p:ph type="sldNum" sz="quarter" idx="10"/>
          </p:nvPr>
        </p:nvSpPr>
        <p:spPr/>
        <p:txBody>
          <a:bodyPr/>
          <a:lstStyle/>
          <a:p>
            <a:fld id="{D9737FC9-928F-F649-B31C-D32634D3854C}" type="slidenum">
              <a:rPr lang="it-IT" smtClean="0"/>
              <a:t>10</a:t>
            </a:fld>
            <a:endParaRPr lang="it-IT"/>
          </a:p>
        </p:txBody>
      </p:sp>
    </p:spTree>
    <p:extLst>
      <p:ext uri="{BB962C8B-B14F-4D97-AF65-F5344CB8AC3E}">
        <p14:creationId xmlns:p14="http://schemas.microsoft.com/office/powerpoint/2010/main" val="2591360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1" dirty="0">
              <a:solidFill>
                <a:srgbClr val="234271"/>
              </a:solidFill>
            </a:endParaRPr>
          </a:p>
          <a:p>
            <a:endParaRPr lang="it-IT" sz="1200" b="1" dirty="0">
              <a:solidFill>
                <a:srgbClr val="234271"/>
              </a:solidFill>
            </a:endParaRPr>
          </a:p>
          <a:p>
            <a:r>
              <a:rPr lang="it-IT" sz="1200" b="1" dirty="0">
                <a:solidFill>
                  <a:srgbClr val="234271"/>
                </a:solidFill>
              </a:rPr>
              <a:t>– Solve for E-</a:t>
            </a:r>
            <a:r>
              <a:rPr lang="it-IT" sz="1200" b="1" dirty="0" err="1">
                <a:solidFill>
                  <a:srgbClr val="234271"/>
                </a:solidFill>
              </a:rPr>
              <a:t>fields</a:t>
            </a:r>
            <a:r>
              <a:rPr lang="it-IT" sz="1200" b="1" dirty="0">
                <a:solidFill>
                  <a:srgbClr val="234271"/>
                </a:solidFill>
              </a:rPr>
              <a:t> </a:t>
            </a:r>
            <a:r>
              <a:rPr lang="it-IT" sz="1200" b="1" dirty="0" err="1">
                <a:solidFill>
                  <a:srgbClr val="234271"/>
                </a:solidFill>
              </a:rPr>
              <a:t>everywhere</a:t>
            </a:r>
            <a:r>
              <a:rPr lang="it-IT" sz="1200" b="1" dirty="0">
                <a:solidFill>
                  <a:srgbClr val="234271"/>
                </a:solidFill>
              </a:rPr>
              <a:t> </a:t>
            </a:r>
            <a:r>
              <a:rPr lang="it-IT" sz="1200" b="1" dirty="0" err="1">
                <a:solidFill>
                  <a:srgbClr val="234271"/>
                </a:solidFill>
              </a:rPr>
              <a:t>within</a:t>
            </a:r>
            <a:r>
              <a:rPr lang="it-IT" sz="1200" b="1" dirty="0">
                <a:solidFill>
                  <a:srgbClr val="234271"/>
                </a:solidFill>
              </a:rPr>
              <a:t> some volume</a:t>
            </a:r>
          </a:p>
          <a:p>
            <a:r>
              <a:rPr lang="it-IT" sz="1200" b="1" dirty="0">
                <a:solidFill>
                  <a:srgbClr val="234271"/>
                </a:solidFill>
              </a:rPr>
              <a:t>–  </a:t>
            </a:r>
            <a:r>
              <a:rPr lang="it-IT" sz="1200" b="1" dirty="0" err="1">
                <a:solidFill>
                  <a:srgbClr val="234271"/>
                </a:solidFill>
              </a:rPr>
              <a:t>Conducting</a:t>
            </a:r>
            <a:r>
              <a:rPr lang="it-IT" sz="1200" b="1" dirty="0">
                <a:solidFill>
                  <a:srgbClr val="234271"/>
                </a:solidFill>
              </a:rPr>
              <a:t> </a:t>
            </a:r>
            <a:r>
              <a:rPr lang="it-IT" sz="1200" b="1" dirty="0" err="1">
                <a:solidFill>
                  <a:srgbClr val="234271"/>
                </a:solidFill>
              </a:rPr>
              <a:t>boundary</a:t>
            </a:r>
            <a:r>
              <a:rPr lang="it-IT" sz="1200" b="1" dirty="0">
                <a:solidFill>
                  <a:srgbClr val="234271"/>
                </a:solidFill>
              </a:rPr>
              <a:t> </a:t>
            </a:r>
            <a:r>
              <a:rPr lang="it-IT" sz="1200" b="1" dirty="0" err="1">
                <a:solidFill>
                  <a:srgbClr val="234271"/>
                </a:solidFill>
              </a:rPr>
              <a:t>condition</a:t>
            </a:r>
            <a:r>
              <a:rPr lang="it-IT" sz="1200" b="1" dirty="0">
                <a:solidFill>
                  <a:srgbClr val="234271"/>
                </a:solidFill>
              </a:rPr>
              <a:t> </a:t>
            </a:r>
            <a:r>
              <a:rPr lang="it-IT" sz="1200" b="1" dirty="0" err="1">
                <a:solidFill>
                  <a:srgbClr val="234271"/>
                </a:solidFill>
              </a:rPr>
              <a:t>at</a:t>
            </a:r>
            <a:r>
              <a:rPr lang="it-IT" sz="1200" b="1" dirty="0">
                <a:solidFill>
                  <a:srgbClr val="234271"/>
                </a:solidFill>
              </a:rPr>
              <a:t> metal </a:t>
            </a:r>
            <a:r>
              <a:rPr lang="it-IT" sz="1200" b="1" dirty="0" err="1">
                <a:solidFill>
                  <a:srgbClr val="234271"/>
                </a:solidFill>
              </a:rPr>
              <a:t>walls</a:t>
            </a:r>
            <a:endParaRPr lang="it-IT" sz="1200" b="1" dirty="0">
              <a:solidFill>
                <a:srgbClr val="234271"/>
              </a:solidFill>
            </a:endParaRPr>
          </a:p>
          <a:p>
            <a:r>
              <a:rPr lang="it-IT" sz="1200" b="1" dirty="0">
                <a:solidFill>
                  <a:srgbClr val="234271"/>
                </a:solidFill>
              </a:rPr>
              <a:t>– Use </a:t>
            </a:r>
            <a:r>
              <a:rPr lang="it-IT" sz="1200" b="1" dirty="0" err="1">
                <a:solidFill>
                  <a:srgbClr val="234271"/>
                </a:solidFill>
              </a:rPr>
              <a:t>σ</a:t>
            </a:r>
            <a:r>
              <a:rPr lang="it-IT" sz="1200" b="1" dirty="0">
                <a:solidFill>
                  <a:srgbClr val="234271"/>
                </a:solidFill>
              </a:rPr>
              <a:t> </a:t>
            </a:r>
            <a:r>
              <a:rPr lang="it-IT" sz="1200" b="1" dirty="0" err="1">
                <a:solidFill>
                  <a:srgbClr val="234271"/>
                </a:solidFill>
              </a:rPr>
              <a:t>tensor</a:t>
            </a:r>
            <a:endParaRPr lang="it-IT" sz="1200" b="1" dirty="0">
              <a:solidFill>
                <a:srgbClr val="234271"/>
              </a:solidFill>
            </a:endParaRPr>
          </a:p>
          <a:p>
            <a:endParaRPr lang="it-IT" dirty="0"/>
          </a:p>
        </p:txBody>
      </p:sp>
      <p:sp>
        <p:nvSpPr>
          <p:cNvPr id="4" name="Segnaposto numero diapositiva 3"/>
          <p:cNvSpPr>
            <a:spLocks noGrp="1"/>
          </p:cNvSpPr>
          <p:nvPr>
            <p:ph type="sldNum" sz="quarter" idx="10"/>
          </p:nvPr>
        </p:nvSpPr>
        <p:spPr/>
        <p:txBody>
          <a:bodyPr/>
          <a:lstStyle/>
          <a:p>
            <a:fld id="{5277F699-B5B9-B245-8FA5-9AFE18015EEB}" type="slidenum">
              <a:rPr lang="it-IT" smtClean="0"/>
              <a:t>12</a:t>
            </a:fld>
            <a:endParaRPr lang="it-IT"/>
          </a:p>
        </p:txBody>
      </p:sp>
    </p:spTree>
    <p:extLst>
      <p:ext uri="{BB962C8B-B14F-4D97-AF65-F5344CB8AC3E}">
        <p14:creationId xmlns:p14="http://schemas.microsoft.com/office/powerpoint/2010/main" val="283298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9737FC9-928F-F649-B31C-D32634D3854C}" type="slidenum">
              <a:rPr lang="it-IT" smtClean="0"/>
              <a:t>13</a:t>
            </a:fld>
            <a:endParaRPr lang="it-IT"/>
          </a:p>
        </p:txBody>
      </p:sp>
    </p:spTree>
    <p:extLst>
      <p:ext uri="{BB962C8B-B14F-4D97-AF65-F5344CB8AC3E}">
        <p14:creationId xmlns:p14="http://schemas.microsoft.com/office/powerpoint/2010/main" val="637315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10"/>
          </p:nvPr>
        </p:nvSpPr>
        <p:spPr/>
        <p:txBody>
          <a:bodyPr/>
          <a:lstStyle/>
          <a:p>
            <a:fld id="{5277F699-B5B9-B245-8FA5-9AFE18015EEB}" type="slidenum">
              <a:rPr lang="it-IT" smtClean="0"/>
              <a:t>14</a:t>
            </a:fld>
            <a:endParaRPr lang="it-IT"/>
          </a:p>
        </p:txBody>
      </p:sp>
    </p:spTree>
    <p:extLst>
      <p:ext uri="{BB962C8B-B14F-4D97-AF65-F5344CB8AC3E}">
        <p14:creationId xmlns:p14="http://schemas.microsoft.com/office/powerpoint/2010/main" val="655699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9737FC9-928F-F649-B31C-D32634D3854C}" type="slidenum">
              <a:rPr lang="it-IT" smtClean="0"/>
              <a:t>16</a:t>
            </a:fld>
            <a:endParaRPr lang="it-IT"/>
          </a:p>
        </p:txBody>
      </p:sp>
    </p:spTree>
    <p:extLst>
      <p:ext uri="{BB962C8B-B14F-4D97-AF65-F5344CB8AC3E}">
        <p14:creationId xmlns:p14="http://schemas.microsoft.com/office/powerpoint/2010/main" val="171858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9737FC9-928F-F649-B31C-D32634D3854C}" type="slidenum">
              <a:rPr lang="it-IT" smtClean="0"/>
              <a:t>17</a:t>
            </a:fld>
            <a:endParaRPr lang="it-IT"/>
          </a:p>
        </p:txBody>
      </p:sp>
    </p:spTree>
    <p:extLst>
      <p:ext uri="{BB962C8B-B14F-4D97-AF65-F5344CB8AC3E}">
        <p14:creationId xmlns:p14="http://schemas.microsoft.com/office/powerpoint/2010/main" val="685901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a:solidFill>
                  <a:schemeClr val="tx1"/>
                </a:solidFill>
                <a:latin typeface="+mn-lt"/>
                <a:ea typeface="+mn-ea"/>
                <a:cs typeface="+mn-cs"/>
              </a:rPr>
              <a:t> The figure shows the </a:t>
            </a:r>
            <a:r>
              <a:rPr lang="it-IT" sz="1200" b="0" i="0" u="none" strike="noStrike" kern="1200" baseline="0" dirty="0" err="1">
                <a:solidFill>
                  <a:schemeClr val="tx1"/>
                </a:solidFill>
                <a:latin typeface="+mn-lt"/>
                <a:ea typeface="+mn-ea"/>
                <a:cs typeface="+mn-cs"/>
              </a:rPr>
              <a:t>electric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field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distribution</a:t>
            </a:r>
            <a:r>
              <a:rPr lang="it-IT" sz="1200" b="0" i="0" u="none" strike="noStrike" kern="1200" baseline="0" dirty="0">
                <a:solidFill>
                  <a:schemeClr val="tx1"/>
                </a:solidFill>
                <a:latin typeface="+mn-lt"/>
                <a:ea typeface="+mn-ea"/>
                <a:cs typeface="+mn-cs"/>
              </a:rPr>
              <a:t> inside the </a:t>
            </a:r>
            <a:r>
              <a:rPr lang="it-IT" sz="1200" b="0" i="0" u="none" strike="noStrike" kern="1200" baseline="0" dirty="0" err="1">
                <a:solidFill>
                  <a:schemeClr val="tx1"/>
                </a:solidFill>
                <a:latin typeface="+mn-lt"/>
                <a:ea typeface="+mn-ea"/>
                <a:cs typeface="+mn-cs"/>
              </a:rPr>
              <a:t>cylindrical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cavity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excited</a:t>
            </a:r>
            <a:r>
              <a:rPr lang="it-IT" sz="1200" b="0" i="0" u="none" strike="noStrike" kern="1200" baseline="0" dirty="0">
                <a:solidFill>
                  <a:schemeClr val="tx1"/>
                </a:solidFill>
                <a:latin typeface="+mn-lt"/>
                <a:ea typeface="+mn-ea"/>
                <a:cs typeface="+mn-cs"/>
              </a:rPr>
              <a:t> by the </a:t>
            </a:r>
            <a:r>
              <a:rPr lang="it-IT" sz="1200" b="0" i="0" u="none" strike="noStrike" kern="1200" baseline="0" dirty="0" err="1">
                <a:solidFill>
                  <a:schemeClr val="tx1"/>
                </a:solidFill>
                <a:latin typeface="+mn-lt"/>
                <a:ea typeface="+mn-ea"/>
                <a:cs typeface="+mn-cs"/>
              </a:rPr>
              <a:t>rectangular</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waveguide</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presence</a:t>
            </a:r>
            <a:r>
              <a:rPr lang="it-IT" sz="1200" b="0" i="0" u="none" strike="noStrike" kern="1200" baseline="0" dirty="0">
                <a:solidFill>
                  <a:schemeClr val="tx1"/>
                </a:solidFill>
                <a:latin typeface="+mn-lt"/>
                <a:ea typeface="+mn-ea"/>
                <a:cs typeface="+mn-cs"/>
              </a:rPr>
              <a:t> of the </a:t>
            </a:r>
            <a:r>
              <a:rPr lang="it-IT" sz="1200" b="0" i="0" u="none" strike="noStrike" kern="1200" baseline="0" dirty="0" err="1">
                <a:solidFill>
                  <a:schemeClr val="tx1"/>
                </a:solidFill>
                <a:latin typeface="+mn-lt"/>
                <a:ea typeface="+mn-ea"/>
                <a:cs typeface="+mn-cs"/>
              </a:rPr>
              <a:t>cavity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walls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modeled</a:t>
            </a:r>
            <a:r>
              <a:rPr lang="it-IT" sz="1200" b="0" i="0" u="none" strike="noStrike" kern="1200" baseline="0" dirty="0">
                <a:solidFill>
                  <a:schemeClr val="tx1"/>
                </a:solidFill>
                <a:latin typeface="+mn-lt"/>
                <a:ea typeface="+mn-ea"/>
                <a:cs typeface="+mn-cs"/>
              </a:rPr>
              <a:t> via the </a:t>
            </a:r>
            <a:r>
              <a:rPr lang="it-IT" sz="1200" b="0" i="0" u="none" strike="noStrike" kern="1200" baseline="0" dirty="0" err="1">
                <a:solidFill>
                  <a:schemeClr val="tx1"/>
                </a:solidFill>
                <a:latin typeface="+mn-lt"/>
                <a:ea typeface="+mn-ea"/>
                <a:cs typeface="+mn-cs"/>
              </a:rPr>
              <a:t>perfect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electric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conductor</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boundary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condition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makes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thenelectromagnetic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eld</a:t>
            </a:r>
            <a:r>
              <a:rPr lang="it-IT" sz="1200" b="0" i="0" u="none" strike="noStrike" kern="1200" baseline="0" dirty="0">
                <a:solidFill>
                  <a:schemeClr val="tx1"/>
                </a:solidFill>
                <a:latin typeface="+mn-lt"/>
                <a:ea typeface="+mn-ea"/>
                <a:cs typeface="+mn-cs"/>
              </a:rPr>
              <a:t> pattern to </a:t>
            </a:r>
            <a:r>
              <a:rPr lang="it-IT" sz="1200" b="0" i="0" u="none" strike="noStrike" kern="1200" baseline="0" dirty="0" err="1">
                <a:solidFill>
                  <a:schemeClr val="tx1"/>
                </a:solidFill>
                <a:latin typeface="+mn-lt"/>
                <a:ea typeface="+mn-ea"/>
                <a:cs typeface="+mn-cs"/>
              </a:rPr>
              <a:t>configure</a:t>
            </a:r>
            <a:r>
              <a:rPr lang="it-IT" sz="1200" b="0" i="0" u="none" strike="noStrike" kern="1200" baseline="0" dirty="0">
                <a:solidFill>
                  <a:schemeClr val="tx1"/>
                </a:solidFill>
                <a:latin typeface="+mn-lt"/>
                <a:ea typeface="+mn-ea"/>
                <a:cs typeface="+mn-cs"/>
              </a:rPr>
              <a:t> in a </a:t>
            </a:r>
            <a:r>
              <a:rPr lang="it-IT" sz="1200" b="0" i="0" u="none" strike="noStrike" kern="1200" baseline="0" dirty="0" err="1">
                <a:solidFill>
                  <a:schemeClr val="tx1"/>
                </a:solidFill>
                <a:latin typeface="+mn-lt"/>
                <a:ea typeface="+mn-ea"/>
                <a:cs typeface="+mn-cs"/>
              </a:rPr>
              <a:t>cavity</a:t>
            </a:r>
            <a:r>
              <a:rPr lang="it-IT" sz="1200" b="0" i="0" u="none" strike="noStrike" kern="1200" baseline="0" dirty="0">
                <a:solidFill>
                  <a:schemeClr val="tx1"/>
                </a:solidFill>
                <a:latin typeface="+mn-lt"/>
                <a:ea typeface="+mn-ea"/>
                <a:cs typeface="+mn-cs"/>
              </a:rPr>
              <a:t> mode </a:t>
            </a:r>
            <a:r>
              <a:rPr lang="it-IT" sz="1200" b="0" i="0" u="none" strike="noStrike" kern="1200" baseline="0" dirty="0" err="1">
                <a:solidFill>
                  <a:schemeClr val="tx1"/>
                </a:solidFill>
                <a:latin typeface="+mn-lt"/>
                <a:ea typeface="+mn-ea"/>
                <a:cs typeface="+mn-cs"/>
              </a:rPr>
              <a:t>like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structure</a:t>
            </a:r>
            <a:r>
              <a:rPr lang="it-IT" sz="1200" b="0" i="0" u="none" strike="noStrike" kern="1200" baseline="0" dirty="0">
                <a:solidFill>
                  <a:schemeClr val="tx1"/>
                </a:solidFill>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5277F699-B5B9-B245-8FA5-9AFE18015EEB}" type="slidenum">
              <a:rPr lang="it-IT" smtClean="0"/>
              <a:t>18</a:t>
            </a:fld>
            <a:endParaRPr lang="it-IT"/>
          </a:p>
        </p:txBody>
      </p:sp>
    </p:spTree>
    <p:extLst>
      <p:ext uri="{BB962C8B-B14F-4D97-AF65-F5344CB8AC3E}">
        <p14:creationId xmlns:p14="http://schemas.microsoft.com/office/powerpoint/2010/main" val="2653216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a:solidFill>
                  <a:schemeClr val="tx1"/>
                </a:solidFill>
                <a:latin typeface="+mn-lt"/>
                <a:ea typeface="+mn-ea"/>
                <a:cs typeface="+mn-cs"/>
              </a:rPr>
              <a:t>With </a:t>
            </a:r>
            <a:r>
              <a:rPr lang="it-IT" sz="1200" b="0" i="0" u="none" strike="noStrike" kern="1200" baseline="0" dirty="0" err="1">
                <a:solidFill>
                  <a:schemeClr val="tx1"/>
                </a:solidFill>
                <a:latin typeface="+mn-lt"/>
                <a:ea typeface="+mn-ea"/>
                <a:cs typeface="+mn-cs"/>
              </a:rPr>
              <a:t>respect</a:t>
            </a:r>
            <a:r>
              <a:rPr lang="it-IT" sz="1200" b="0" i="0" u="none" strike="noStrike" kern="1200" baseline="0" dirty="0">
                <a:solidFill>
                  <a:schemeClr val="tx1"/>
                </a:solidFill>
                <a:latin typeface="+mn-lt"/>
                <a:ea typeface="+mn-ea"/>
                <a:cs typeface="+mn-cs"/>
              </a:rPr>
              <a:t> to the </a:t>
            </a:r>
            <a:r>
              <a:rPr lang="it-IT" sz="1200" b="0" i="0" u="none" strike="noStrike" kern="1200" baseline="0" dirty="0" err="1">
                <a:solidFill>
                  <a:schemeClr val="tx1"/>
                </a:solidFill>
                <a:latin typeface="+mn-lt"/>
                <a:ea typeface="+mn-ea"/>
                <a:cs typeface="+mn-cs"/>
              </a:rPr>
              <a:t>theory</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modeling</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problem</a:t>
            </a:r>
            <a:r>
              <a:rPr lang="it-IT" sz="1200" b="0" i="0" u="none" strike="noStrike" kern="1200" baseline="0" dirty="0">
                <a:solidFill>
                  <a:schemeClr val="tx1"/>
                </a:solidFill>
                <a:latin typeface="+mn-lt"/>
                <a:ea typeface="+mn-ea"/>
                <a:cs typeface="+mn-cs"/>
              </a:rPr>
              <a:t> of electron </a:t>
            </a:r>
            <a:r>
              <a:rPr lang="it-IT" sz="1200" b="0" i="0" u="none" strike="noStrike" kern="1200" baseline="0" dirty="0" err="1">
                <a:solidFill>
                  <a:schemeClr val="tx1"/>
                </a:solidFill>
                <a:latin typeface="+mn-lt"/>
                <a:ea typeface="+mn-ea"/>
                <a:cs typeface="+mn-cs"/>
              </a:rPr>
              <a:t>cyclotron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heating</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may</a:t>
            </a:r>
            <a:r>
              <a:rPr lang="it-IT" sz="1200" b="0" i="0" u="none" strike="noStrike" kern="1200" baseline="0" dirty="0">
                <a:solidFill>
                  <a:schemeClr val="tx1"/>
                </a:solidFill>
                <a:latin typeface="+mn-lt"/>
                <a:ea typeface="+mn-ea"/>
                <a:cs typeface="+mn-cs"/>
              </a:rPr>
              <a:t> be </a:t>
            </a:r>
            <a:r>
              <a:rPr lang="it-IT" sz="1200" b="0" i="0" u="none" strike="noStrike" kern="1200" baseline="0" dirty="0" err="1">
                <a:solidFill>
                  <a:schemeClr val="tx1"/>
                </a:solidFill>
                <a:latin typeface="+mn-lt"/>
                <a:ea typeface="+mn-ea"/>
                <a:cs typeface="+mn-cs"/>
              </a:rPr>
              <a:t>divided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into</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two</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different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parts</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problem</a:t>
            </a:r>
            <a:r>
              <a:rPr lang="it-IT" sz="1200" b="0" i="0" u="none" strike="noStrike" kern="1200" baseline="0" dirty="0">
                <a:solidFill>
                  <a:schemeClr val="tx1"/>
                </a:solidFill>
                <a:latin typeface="+mn-lt"/>
                <a:ea typeface="+mn-ea"/>
                <a:cs typeface="+mn-cs"/>
              </a:rPr>
              <a:t> of the </a:t>
            </a:r>
            <a:r>
              <a:rPr lang="it-IT" sz="1200" b="0" i="0" u="none" strike="noStrike" kern="1200" baseline="0" dirty="0" err="1">
                <a:solidFill>
                  <a:schemeClr val="tx1"/>
                </a:solidFill>
                <a:latin typeface="+mn-lt"/>
                <a:ea typeface="+mn-ea"/>
                <a:cs typeface="+mn-cs"/>
              </a:rPr>
              <a:t>wave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propagation</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absorption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effect</a:t>
            </a:r>
            <a:r>
              <a:rPr lang="it-IT" sz="1200" b="0" i="0" u="none" strike="noStrike" kern="1200" baseline="0" dirty="0">
                <a:solidFill>
                  <a:schemeClr val="tx1"/>
                </a:solidFill>
                <a:latin typeface="+mn-lt"/>
                <a:ea typeface="+mn-ea"/>
                <a:cs typeface="+mn-cs"/>
              </a:rPr>
              <a:t> of the plasma on the</a:t>
            </a:r>
          </a:p>
          <a:p>
            <a:r>
              <a:rPr lang="it-IT" sz="1200" b="0" i="0" u="none" strike="noStrike" kern="1200" baseline="0" dirty="0" err="1">
                <a:solidFill>
                  <a:schemeClr val="tx1"/>
                </a:solidFill>
                <a:latin typeface="+mn-lt"/>
                <a:ea typeface="+mn-ea"/>
                <a:cs typeface="+mn-cs"/>
              </a:rPr>
              <a:t>wave</a:t>
            </a:r>
            <a:r>
              <a:rPr lang="it-IT" sz="1200" b="0" i="0" u="none" strike="noStrike" kern="1200" baseline="0" dirty="0">
                <a:solidFill>
                  <a:schemeClr val="tx1"/>
                </a:solidFill>
                <a:latin typeface="+mn-lt"/>
                <a:ea typeface="+mn-ea"/>
                <a:cs typeface="+mn-cs"/>
              </a:rPr>
              <a:t>) and the </a:t>
            </a:r>
            <a:r>
              <a:rPr lang="it-IT" sz="1200" b="0" i="0" u="none" strike="noStrike" kern="1200" baseline="0" dirty="0" err="1">
                <a:solidFill>
                  <a:schemeClr val="tx1"/>
                </a:solidFill>
                <a:latin typeface="+mn-lt"/>
                <a:ea typeface="+mn-ea"/>
                <a:cs typeface="+mn-cs"/>
              </a:rPr>
              <a:t>problem</a:t>
            </a:r>
            <a:r>
              <a:rPr lang="it-IT" sz="1200" b="0" i="0" u="none" strike="noStrike" kern="1200" baseline="0" dirty="0">
                <a:solidFill>
                  <a:schemeClr val="tx1"/>
                </a:solidFill>
                <a:latin typeface="+mn-lt"/>
                <a:ea typeface="+mn-ea"/>
                <a:cs typeface="+mn-cs"/>
              </a:rPr>
              <a:t> of the </a:t>
            </a:r>
            <a:r>
              <a:rPr lang="it-IT" sz="1200" b="0" i="0" u="none" strike="noStrike" kern="1200" baseline="0" dirty="0" err="1">
                <a:solidFill>
                  <a:schemeClr val="tx1"/>
                </a:solidFill>
                <a:latin typeface="+mn-lt"/>
                <a:ea typeface="+mn-ea"/>
                <a:cs typeface="+mn-cs"/>
              </a:rPr>
              <a:t>evolution</a:t>
            </a:r>
            <a:r>
              <a:rPr lang="it-IT" sz="1200" b="0" i="0" u="none" strike="noStrike" kern="1200" baseline="0" dirty="0">
                <a:solidFill>
                  <a:schemeClr val="tx1"/>
                </a:solidFill>
                <a:latin typeface="+mn-lt"/>
                <a:ea typeface="+mn-ea"/>
                <a:cs typeface="+mn-cs"/>
              </a:rPr>
              <a:t> of the electron </a:t>
            </a:r>
            <a:r>
              <a:rPr lang="it-IT" sz="1200" b="0" i="0" u="none" strike="noStrike" kern="1200" baseline="0" dirty="0" err="1">
                <a:solidFill>
                  <a:schemeClr val="tx1"/>
                </a:solidFill>
                <a:latin typeface="+mn-lt"/>
                <a:ea typeface="+mn-ea"/>
                <a:cs typeface="+mn-cs"/>
              </a:rPr>
              <a:t>distribution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function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wave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effect</a:t>
            </a:r>
            <a:r>
              <a:rPr lang="it-IT" sz="1200" b="0" i="0" u="none" strike="noStrike" kern="1200" baseline="0" dirty="0">
                <a:solidFill>
                  <a:schemeClr val="tx1"/>
                </a:solidFill>
                <a:latin typeface="+mn-lt"/>
                <a:ea typeface="+mn-ea"/>
                <a:cs typeface="+mn-cs"/>
              </a:rPr>
              <a:t> on the plasma) [6]. </a:t>
            </a:r>
            <a:r>
              <a:rPr lang="it-IT" sz="1200" b="0" i="0" u="none" strike="noStrike" kern="1200" baseline="0" dirty="0" err="1">
                <a:solidFill>
                  <a:schemeClr val="tx1"/>
                </a:solidFill>
                <a:latin typeface="+mn-lt"/>
                <a:ea typeface="+mn-ea"/>
                <a:cs typeface="+mn-cs"/>
              </a:rPr>
              <a:t>One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usually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treats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each</a:t>
            </a:r>
            <a:r>
              <a:rPr lang="it-IT" sz="1200" b="0" i="0" u="none" strike="noStrike" kern="1200" baseline="0" dirty="0">
                <a:solidFill>
                  <a:schemeClr val="tx1"/>
                </a:solidFill>
                <a:latin typeface="+mn-lt"/>
                <a:ea typeface="+mn-ea"/>
                <a:cs typeface="+mn-cs"/>
              </a:rPr>
              <a:t> part of the </a:t>
            </a:r>
            <a:r>
              <a:rPr lang="it-IT" sz="1200" b="0" i="0" u="none" strike="noStrike" kern="1200" baseline="0" dirty="0" err="1">
                <a:solidFill>
                  <a:schemeClr val="tx1"/>
                </a:solidFill>
                <a:latin typeface="+mn-lt"/>
                <a:ea typeface="+mn-ea"/>
                <a:cs typeface="+mn-cs"/>
              </a:rPr>
              <a:t>problem</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separately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while</a:t>
            </a:r>
            <a:r>
              <a:rPr lang="it-IT" sz="1200" b="0" i="0" u="none" strike="noStrike" kern="1200" baseline="0" dirty="0">
                <a:solidFill>
                  <a:schemeClr val="tx1"/>
                </a:solidFill>
                <a:latin typeface="+mn-lt"/>
                <a:ea typeface="+mn-ea"/>
                <a:cs typeface="+mn-cs"/>
              </a:rPr>
              <a:t> a </a:t>
            </a:r>
            <a:r>
              <a:rPr lang="it-IT" sz="1200" b="0" i="0" u="none" strike="noStrike" kern="1200" baseline="0" dirty="0" err="1">
                <a:solidFill>
                  <a:schemeClr val="tx1"/>
                </a:solidFill>
                <a:latin typeface="+mn-lt"/>
                <a:ea typeface="+mn-ea"/>
                <a:cs typeface="+mn-cs"/>
              </a:rPr>
              <a:t>coupling</a:t>
            </a:r>
            <a:r>
              <a:rPr lang="it-IT" sz="1200" b="0" i="0" u="none" strike="noStrike" kern="1200" baseline="0" dirty="0">
                <a:solidFill>
                  <a:schemeClr val="tx1"/>
                </a:solidFill>
                <a:latin typeface="+mn-lt"/>
                <a:ea typeface="+mn-ea"/>
                <a:cs typeface="+mn-cs"/>
              </a:rPr>
              <a:t> of the </a:t>
            </a:r>
            <a:r>
              <a:rPr lang="it-IT" sz="1200" b="0" i="0" u="none" strike="noStrike" kern="1200" baseline="0" dirty="0" err="1">
                <a:solidFill>
                  <a:schemeClr val="tx1"/>
                </a:solidFill>
                <a:latin typeface="+mn-lt"/>
                <a:ea typeface="+mn-ea"/>
                <a:cs typeface="+mn-cs"/>
              </a:rPr>
              <a:t>two</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parts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constitutes</a:t>
            </a:r>
            <a:endParaRPr lang="it-IT" sz="1200" b="0" i="0" u="none" strike="noStrike" kern="1200" baseline="0" dirty="0">
              <a:solidFill>
                <a:schemeClr val="tx1"/>
              </a:solidFill>
              <a:latin typeface="+mn-lt"/>
              <a:ea typeface="+mn-ea"/>
              <a:cs typeface="+mn-cs"/>
            </a:endParaRPr>
          </a:p>
          <a:p>
            <a:r>
              <a:rPr lang="it-IT" sz="1200" b="0" i="0" u="none" strike="noStrike" kern="1200" baseline="0" dirty="0">
                <a:solidFill>
                  <a:schemeClr val="tx1"/>
                </a:solidFill>
                <a:latin typeface="+mn-lt"/>
                <a:ea typeface="+mn-ea"/>
                <a:cs typeface="+mn-cs"/>
              </a:rPr>
              <a:t>the core of a self-</a:t>
            </a:r>
            <a:r>
              <a:rPr lang="it-IT" sz="1200" b="0" i="0" u="none" strike="noStrike" kern="1200" baseline="0" dirty="0" err="1">
                <a:solidFill>
                  <a:schemeClr val="tx1"/>
                </a:solidFill>
                <a:latin typeface="+mn-lt"/>
                <a:ea typeface="+mn-ea"/>
                <a:cs typeface="+mn-cs"/>
              </a:rPr>
              <a:t>consistent</a:t>
            </a:r>
            <a:r>
              <a:rPr lang="it-IT" sz="1200" b="0" i="0" u="none" strike="noStrike" kern="1200" baseline="0" dirty="0">
                <a:solidFill>
                  <a:schemeClr val="tx1"/>
                </a:solidFill>
                <a:latin typeface="+mn-lt"/>
                <a:ea typeface="+mn-ea"/>
                <a:cs typeface="+mn-cs"/>
              </a:rPr>
              <a:t> treatment (</a:t>
            </a:r>
            <a:r>
              <a:rPr lang="it-IT" sz="1200" b="0" i="0" u="none" strike="noStrike" kern="1200" baseline="0" dirty="0" err="1">
                <a:solidFill>
                  <a:schemeClr val="tx1"/>
                </a:solidFill>
                <a:latin typeface="+mn-lt"/>
                <a:ea typeface="+mn-ea"/>
                <a:cs typeface="+mn-cs"/>
              </a:rPr>
              <a:t>see</a:t>
            </a:r>
            <a:r>
              <a:rPr lang="it-IT" sz="1200" b="0" i="0" u="none" strike="noStrike" kern="1200" baseline="0" dirty="0">
                <a:solidFill>
                  <a:schemeClr val="tx1"/>
                </a:solidFill>
                <a:latin typeface="+mn-lt"/>
                <a:ea typeface="+mn-ea"/>
                <a:cs typeface="+mn-cs"/>
              </a:rPr>
              <a:t>, e.g., [7, 8]). For </a:t>
            </a:r>
            <a:r>
              <a:rPr lang="it-IT" sz="1200" b="0" i="0" u="none" strike="noStrike" kern="1200" baseline="0" dirty="0" err="1">
                <a:solidFill>
                  <a:schemeClr val="tx1"/>
                </a:solidFill>
                <a:latin typeface="+mn-lt"/>
                <a:ea typeface="+mn-ea"/>
                <a:cs typeface="+mn-cs"/>
              </a:rPr>
              <a:t>our</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interest</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problem</a:t>
            </a:r>
            <a:r>
              <a:rPr lang="it-IT" sz="1200" b="0" i="0" u="none" strike="noStrike" kern="1200" baseline="0" dirty="0">
                <a:solidFill>
                  <a:schemeClr val="tx1"/>
                </a:solidFill>
                <a:latin typeface="+mn-lt"/>
                <a:ea typeface="+mn-ea"/>
                <a:cs typeface="+mn-cs"/>
              </a:rPr>
              <a:t> of </a:t>
            </a:r>
            <a:r>
              <a:rPr lang="it-IT" sz="1200" b="0" i="0" u="none" strike="noStrike" kern="1200" baseline="0" dirty="0" err="1">
                <a:solidFill>
                  <a:schemeClr val="tx1"/>
                </a:solidFill>
                <a:latin typeface="+mn-lt"/>
                <a:ea typeface="+mn-ea"/>
                <a:cs typeface="+mn-cs"/>
              </a:rPr>
              <a:t>wave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propagation</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absorption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is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straightly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connected</a:t>
            </a:r>
            <a:r>
              <a:rPr lang="it-IT" sz="1200" b="0" i="0" u="none" strike="noStrike" kern="1200" baseline="0" dirty="0">
                <a:solidFill>
                  <a:schemeClr val="tx1"/>
                </a:solidFill>
                <a:latin typeface="+mn-lt"/>
                <a:ea typeface="+mn-ea"/>
                <a:cs typeface="+mn-cs"/>
              </a:rPr>
              <a:t> to the </a:t>
            </a:r>
            <a:r>
              <a:rPr lang="it-IT" sz="1200" b="0" i="0" u="none" strike="noStrike" kern="1200" baseline="0" dirty="0" err="1">
                <a:solidFill>
                  <a:schemeClr val="tx1"/>
                </a:solidFill>
                <a:latin typeface="+mn-lt"/>
                <a:ea typeface="+mn-ea"/>
                <a:cs typeface="+mn-cs"/>
              </a:rPr>
              <a:t>solution</a:t>
            </a:r>
            <a:r>
              <a:rPr lang="it-IT" sz="1200" b="0" i="0" u="none" strike="noStrike" kern="1200" baseline="0" dirty="0">
                <a:solidFill>
                  <a:schemeClr val="tx1"/>
                </a:solidFill>
                <a:latin typeface="+mn-lt"/>
                <a:ea typeface="+mn-ea"/>
                <a:cs typeface="+mn-cs"/>
              </a:rPr>
              <a:t> of </a:t>
            </a:r>
            <a:r>
              <a:rPr lang="it-IT" sz="1200" b="0" i="0" u="none" strike="noStrike" kern="1200" baseline="0" dirty="0" err="1">
                <a:solidFill>
                  <a:schemeClr val="tx1"/>
                </a:solidFill>
                <a:latin typeface="+mn-lt"/>
                <a:ea typeface="+mn-ea"/>
                <a:cs typeface="+mn-cs"/>
              </a:rPr>
              <a:t>Maxwell's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equations</a:t>
            </a:r>
            <a:r>
              <a:rPr lang="it-IT" sz="1200" b="0" i="0" u="none" strike="noStrike" kern="1200" baseline="0" dirty="0">
                <a:solidFill>
                  <a:schemeClr val="tx1"/>
                </a:solidFill>
                <a:latin typeface="+mn-lt"/>
                <a:ea typeface="+mn-ea"/>
                <a:cs typeface="+mn-cs"/>
              </a:rPr>
              <a:t>. In </a:t>
            </a:r>
            <a:r>
              <a:rPr lang="it-IT" sz="1200" b="0" i="0" u="none" strike="noStrike" kern="1200" baseline="0" dirty="0" err="1">
                <a:solidFill>
                  <a:schemeClr val="tx1"/>
                </a:solidFill>
                <a:latin typeface="+mn-lt"/>
                <a:ea typeface="+mn-ea"/>
                <a:cs typeface="+mn-cs"/>
              </a:rPr>
              <a:t>problems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involving</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realistic</a:t>
            </a:r>
            <a:endParaRPr lang="it-IT" sz="1200" b="0" i="0" u="none" strike="noStrike" kern="1200" baseline="0" dirty="0">
              <a:solidFill>
                <a:schemeClr val="tx1"/>
              </a:solidFill>
              <a:latin typeface="+mn-lt"/>
              <a:ea typeface="+mn-ea"/>
              <a:cs typeface="+mn-cs"/>
            </a:endParaRPr>
          </a:p>
          <a:p>
            <a:r>
              <a:rPr lang="it-IT" sz="1200" b="0" i="0" u="none" strike="noStrike" kern="1200" baseline="0" dirty="0" err="1">
                <a:solidFill>
                  <a:schemeClr val="tx1"/>
                </a:solidFill>
                <a:latin typeface="+mn-lt"/>
                <a:ea typeface="+mn-ea"/>
                <a:cs typeface="+mn-cs"/>
              </a:rPr>
              <a:t>wave</a:t>
            </a:r>
            <a:r>
              <a:rPr lang="it-IT" sz="1200" b="0" i="0" u="none" strike="noStrike" kern="1200" baseline="0" dirty="0">
                <a:solidFill>
                  <a:schemeClr val="tx1"/>
                </a:solidFill>
                <a:latin typeface="+mn-lt"/>
                <a:ea typeface="+mn-ea"/>
                <a:cs typeface="+mn-cs"/>
              </a:rPr>
              <a:t> and plasma </a:t>
            </a:r>
            <a:r>
              <a:rPr lang="it-IT" sz="1200" b="0" i="0" u="none" strike="noStrike" kern="1200" baseline="0" dirty="0" err="1">
                <a:solidFill>
                  <a:schemeClr val="tx1"/>
                </a:solidFill>
                <a:latin typeface="+mn-lt"/>
                <a:ea typeface="+mn-ea"/>
                <a:cs typeface="+mn-cs"/>
              </a:rPr>
              <a:t>geometry</a:t>
            </a:r>
            <a:r>
              <a:rPr lang="it-IT" sz="1200" b="0" i="0" u="none" strike="noStrike" kern="1200" baseline="0" dirty="0">
                <a:solidFill>
                  <a:schemeClr val="tx1"/>
                </a:solidFill>
                <a:latin typeface="+mn-lt"/>
                <a:ea typeface="+mn-ea"/>
                <a:cs typeface="+mn-cs"/>
              </a:rPr>
              <a:t>, a </a:t>
            </a:r>
            <a:r>
              <a:rPr lang="it-IT" sz="1200" b="0" i="0" u="none" strike="noStrike" kern="1200" baseline="0" dirty="0" err="1">
                <a:solidFill>
                  <a:schemeClr val="tx1"/>
                </a:solidFill>
                <a:latin typeface="+mn-lt"/>
                <a:ea typeface="+mn-ea"/>
                <a:cs typeface="+mn-cs"/>
              </a:rPr>
              <a:t>numerical</a:t>
            </a:r>
            <a:r>
              <a:rPr lang="it-IT" sz="1200" b="0" i="0" u="none" strike="noStrike" kern="1200" baseline="0" dirty="0">
                <a:solidFill>
                  <a:schemeClr val="tx1"/>
                </a:solidFill>
                <a:latin typeface="+mn-lt"/>
                <a:ea typeface="+mn-ea"/>
                <a:cs typeface="+mn-cs"/>
              </a:rPr>
              <a:t> treatment </a:t>
            </a:r>
            <a:r>
              <a:rPr lang="it-IT" sz="1200" b="0" i="0" u="none" strike="noStrike" kern="1200" baseline="0" dirty="0" err="1">
                <a:solidFill>
                  <a:schemeClr val="tx1"/>
                </a:solidFill>
                <a:latin typeface="+mn-lt"/>
                <a:ea typeface="+mn-ea"/>
                <a:cs typeface="+mn-cs"/>
              </a:rPr>
              <a:t>is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unavoidable</a:t>
            </a:r>
            <a:r>
              <a:rPr lang="it-IT" sz="1200" b="0" i="0" u="none" strike="noStrike" kern="1200" baseline="0" dirty="0">
                <a:solidFill>
                  <a:schemeClr val="tx1"/>
                </a:solidFill>
                <a:latin typeface="+mn-lt"/>
                <a:ea typeface="+mn-ea"/>
                <a:cs typeface="+mn-cs"/>
              </a:rPr>
              <a:t> due to the </a:t>
            </a:r>
            <a:r>
              <a:rPr lang="it-IT" sz="1200" b="0" i="0" u="none" strike="noStrike" kern="1200" baseline="0" dirty="0" err="1">
                <a:solidFill>
                  <a:schemeClr val="tx1"/>
                </a:solidFill>
                <a:latin typeface="+mn-lt"/>
                <a:ea typeface="+mn-ea"/>
                <a:cs typeface="+mn-cs"/>
              </a:rPr>
              <a:t>complicated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form</a:t>
            </a:r>
            <a:r>
              <a:rPr lang="it-IT" sz="1200" b="0" i="0" u="none" strike="noStrike" kern="1200" baseline="0" dirty="0">
                <a:solidFill>
                  <a:schemeClr val="tx1"/>
                </a:solidFill>
                <a:latin typeface="+mn-lt"/>
                <a:ea typeface="+mn-ea"/>
                <a:cs typeface="+mn-cs"/>
              </a:rPr>
              <a:t> of the </a:t>
            </a:r>
            <a:r>
              <a:rPr lang="it-IT" sz="1200" b="0" i="0" u="none" strike="noStrike" kern="1200" baseline="0" dirty="0" err="1">
                <a:solidFill>
                  <a:schemeClr val="tx1"/>
                </a:solidFill>
                <a:latin typeface="+mn-lt"/>
                <a:ea typeface="+mn-ea"/>
                <a:cs typeface="+mn-cs"/>
              </a:rPr>
              <a:t>associated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equations</a:t>
            </a:r>
            <a:r>
              <a:rPr lang="it-IT" sz="1200" b="0" i="0" u="none" strike="noStrike" kern="1200" baseline="0" dirty="0">
                <a:solidFill>
                  <a:schemeClr val="tx1"/>
                </a:solidFill>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fld id="{5277F699-B5B9-B245-8FA5-9AFE18015EEB}" type="slidenum">
              <a:rPr lang="it-IT" smtClean="0"/>
              <a:t>19</a:t>
            </a:fld>
            <a:endParaRPr lang="it-IT"/>
          </a:p>
        </p:txBody>
      </p:sp>
    </p:spTree>
    <p:extLst>
      <p:ext uri="{BB962C8B-B14F-4D97-AF65-F5344CB8AC3E}">
        <p14:creationId xmlns:p14="http://schemas.microsoft.com/office/powerpoint/2010/main" val="2120567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More in </a:t>
            </a:r>
            <a:r>
              <a:rPr lang="it-IT" dirty="0" err="1"/>
              <a:t>details</a:t>
            </a:r>
            <a:r>
              <a:rPr lang="it-IT" dirty="0"/>
              <a:t>, the </a:t>
            </a:r>
            <a:r>
              <a:rPr lang="it-IT" dirty="0" err="1"/>
              <a:t>tensor</a:t>
            </a:r>
            <a:r>
              <a:rPr lang="it-IT" dirty="0"/>
              <a:t> </a:t>
            </a:r>
            <a:r>
              <a:rPr lang="it-IT" dirty="0" err="1"/>
              <a:t>is</a:t>
            </a:r>
            <a:r>
              <a:rPr lang="it-IT" dirty="0"/>
              <a:t> </a:t>
            </a:r>
            <a:r>
              <a:rPr lang="it-IT" dirty="0" err="1"/>
              <a:t>introduced</a:t>
            </a:r>
            <a:r>
              <a:rPr lang="it-IT" dirty="0"/>
              <a:t> </a:t>
            </a:r>
            <a:r>
              <a:rPr lang="it-IT" dirty="0" err="1"/>
              <a:t>into</a:t>
            </a:r>
            <a:r>
              <a:rPr lang="it-IT" dirty="0"/>
              <a:t> the FEM code to compute RF field. </a:t>
            </a:r>
            <a:r>
              <a:rPr lang="it-IT" sz="1200" b="1" dirty="0">
                <a:solidFill>
                  <a:srgbClr val="000090"/>
                </a:solidFill>
              </a:rPr>
              <a:t>Iterative “</a:t>
            </a:r>
            <a:r>
              <a:rPr lang="it-IT" sz="1200" b="1" dirty="0" err="1">
                <a:solidFill>
                  <a:srgbClr val="000090"/>
                </a:solidFill>
              </a:rPr>
              <a:t>Stationary</a:t>
            </a:r>
            <a:r>
              <a:rPr lang="it-IT" sz="1200" b="1" dirty="0">
                <a:solidFill>
                  <a:srgbClr val="000090"/>
                </a:solidFill>
              </a:rPr>
              <a:t>” PIC </a:t>
            </a:r>
            <a:r>
              <a:rPr lang="it-IT" sz="1200" b="1" dirty="0" err="1">
                <a:solidFill>
                  <a:srgbClr val="000090"/>
                </a:solidFill>
              </a:rPr>
              <a:t>strategy</a:t>
            </a:r>
            <a:r>
              <a:rPr lang="it-IT" sz="1200" b="1" dirty="0">
                <a:solidFill>
                  <a:srgbClr val="000090"/>
                </a:solidFill>
              </a:rPr>
              <a:t> </a:t>
            </a:r>
            <a:r>
              <a:rPr lang="it-IT" sz="1200" b="1" dirty="0" err="1">
                <a:solidFill>
                  <a:srgbClr val="000090"/>
                </a:solidFill>
              </a:rPr>
              <a:t>Diagram</a:t>
            </a:r>
            <a:r>
              <a:rPr lang="it-IT" sz="1200" b="1" dirty="0">
                <a:solidFill>
                  <a:srgbClr val="000090"/>
                </a:solidFill>
              </a:rPr>
              <a:t>. </a:t>
            </a:r>
            <a:r>
              <a:rPr lang="it-IT" dirty="0" err="1"/>
              <a:t>density</a:t>
            </a:r>
            <a:r>
              <a:rPr lang="it-IT" dirty="0"/>
              <a:t> </a:t>
            </a:r>
            <a:r>
              <a:rPr lang="it-IT" dirty="0" err="1"/>
              <a:t>distribution</a:t>
            </a:r>
            <a:r>
              <a:rPr lang="it-IT" dirty="0"/>
              <a:t> </a:t>
            </a:r>
            <a:r>
              <a:rPr lang="it-IT" dirty="0" err="1"/>
              <a:t>into</a:t>
            </a:r>
            <a:r>
              <a:rPr lang="it-IT" dirty="0"/>
              <a:t> the plasma </a:t>
            </a:r>
            <a:r>
              <a:rPr lang="it-IT" dirty="0" err="1"/>
              <a:t>is</a:t>
            </a:r>
            <a:r>
              <a:rPr lang="it-IT" dirty="0"/>
              <a:t> </a:t>
            </a:r>
            <a:r>
              <a:rPr lang="it-IT" dirty="0" err="1"/>
              <a:t>computed</a:t>
            </a:r>
            <a:r>
              <a:rPr lang="it-IT" dirty="0"/>
              <a:t> by a </a:t>
            </a:r>
            <a:r>
              <a:rPr lang="it-IT" dirty="0" err="1"/>
              <a:t>kinetic</a:t>
            </a:r>
            <a:r>
              <a:rPr lang="it-IT" dirty="0"/>
              <a:t> code, </a:t>
            </a:r>
            <a:r>
              <a:rPr lang="it-IT" dirty="0" err="1"/>
              <a:t>then</a:t>
            </a:r>
            <a:r>
              <a:rPr lang="it-IT" dirty="0"/>
              <a:t> </a:t>
            </a:r>
            <a:r>
              <a:rPr lang="it-IT" dirty="0" err="1"/>
              <a:t>we</a:t>
            </a:r>
            <a:r>
              <a:rPr lang="it-IT" dirty="0"/>
              <a:t> use the </a:t>
            </a:r>
            <a:r>
              <a:rPr lang="it-IT" dirty="0" err="1"/>
              <a:t>density</a:t>
            </a:r>
            <a:r>
              <a:rPr lang="it-IT" dirty="0"/>
              <a:t> </a:t>
            </a:r>
            <a:r>
              <a:rPr lang="it-IT" dirty="0" err="1"/>
              <a:t>map</a:t>
            </a:r>
            <a:r>
              <a:rPr lang="it-IT" dirty="0"/>
              <a:t> to </a:t>
            </a:r>
            <a:r>
              <a:rPr lang="it-IT" dirty="0" err="1"/>
              <a:t>calculate</a:t>
            </a:r>
            <a:r>
              <a:rPr lang="it-IT" dirty="0"/>
              <a:t> the </a:t>
            </a:r>
            <a:r>
              <a:rPr lang="it-IT" dirty="0" err="1"/>
              <a:t>permittivity</a:t>
            </a:r>
            <a:r>
              <a:rPr lang="it-IT" dirty="0"/>
              <a:t> </a:t>
            </a:r>
            <a:r>
              <a:rPr lang="it-IT" dirty="0" err="1"/>
              <a:t>tensor</a:t>
            </a:r>
            <a:r>
              <a:rPr lang="it-IT" dirty="0"/>
              <a:t>; </a:t>
            </a:r>
            <a:r>
              <a:rPr lang="it-IT" dirty="0" err="1"/>
              <a:t>finally</a:t>
            </a:r>
            <a:r>
              <a:rPr lang="it-IT" dirty="0"/>
              <a:t>, The </a:t>
            </a:r>
            <a:r>
              <a:rPr lang="it-IT" dirty="0" err="1"/>
              <a:t>loop</a:t>
            </a:r>
            <a:r>
              <a:rPr lang="it-IT" dirty="0"/>
              <a:t> </a:t>
            </a:r>
            <a:r>
              <a:rPr lang="it-IT" dirty="0" err="1"/>
              <a:t>restart</a:t>
            </a:r>
            <a:r>
              <a:rPr lang="it-IT" dirty="0"/>
              <a:t> by </a:t>
            </a:r>
            <a:r>
              <a:rPr lang="it-IT" dirty="0" err="1"/>
              <a:t>computing</a:t>
            </a:r>
            <a:r>
              <a:rPr lang="it-IT" dirty="0"/>
              <a:t> once </a:t>
            </a:r>
            <a:r>
              <a:rPr lang="it-IT" dirty="0" err="1"/>
              <a:t>again</a:t>
            </a:r>
            <a:r>
              <a:rPr lang="it-IT" dirty="0"/>
              <a:t> </a:t>
            </a:r>
            <a:r>
              <a:rPr lang="it-IT" dirty="0" err="1"/>
              <a:t>particles</a:t>
            </a:r>
            <a:r>
              <a:rPr lang="it-IT" dirty="0"/>
              <a:t> </a:t>
            </a:r>
            <a:r>
              <a:rPr lang="it-IT" dirty="0" err="1"/>
              <a:t>motion</a:t>
            </a:r>
            <a:r>
              <a:rPr lang="it-IT" dirty="0"/>
              <a:t> with the new field, and </a:t>
            </a:r>
            <a:r>
              <a:rPr lang="it-IT" dirty="0" err="1"/>
              <a:t>it</a:t>
            </a:r>
            <a:r>
              <a:rPr lang="it-IT" dirty="0"/>
              <a:t> </a:t>
            </a:r>
            <a:r>
              <a:rPr lang="it-IT" dirty="0" err="1"/>
              <a:t>stops</a:t>
            </a:r>
            <a:r>
              <a:rPr lang="it-IT" dirty="0"/>
              <a:t> (</a:t>
            </a:r>
            <a:r>
              <a:rPr lang="it-IT" dirty="0" err="1"/>
              <a:t>hopefully</a:t>
            </a:r>
            <a:r>
              <a:rPr lang="it-IT" dirty="0"/>
              <a:t>) </a:t>
            </a:r>
            <a:r>
              <a:rPr lang="it-IT" dirty="0" err="1"/>
              <a:t>when</a:t>
            </a:r>
            <a:r>
              <a:rPr lang="it-IT" dirty="0"/>
              <a:t> the self-</a:t>
            </a:r>
            <a:r>
              <a:rPr lang="it-IT" dirty="0" err="1"/>
              <a:t>consistent</a:t>
            </a:r>
            <a:r>
              <a:rPr lang="it-IT" dirty="0"/>
              <a:t> </a:t>
            </a:r>
            <a:r>
              <a:rPr lang="it-IT" dirty="0" err="1"/>
              <a:t>is</a:t>
            </a:r>
            <a:r>
              <a:rPr lang="it-IT" dirty="0"/>
              <a:t> </a:t>
            </a:r>
            <a:r>
              <a:rPr lang="it-IT" dirty="0" err="1"/>
              <a:t>achieved</a:t>
            </a:r>
            <a:r>
              <a:rPr lang="it-IT" dirty="0"/>
              <a:t>. </a:t>
            </a:r>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numerical</a:t>
            </a:r>
            <a:r>
              <a:rPr lang="it-IT" sz="1200" kern="1200" dirty="0">
                <a:solidFill>
                  <a:schemeClr val="tx1"/>
                </a:solidFill>
                <a:effectLst/>
                <a:latin typeface="+mn-lt"/>
                <a:ea typeface="+mn-ea"/>
                <a:cs typeface="+mn-cs"/>
              </a:rPr>
              <a:t> code (</a:t>
            </a:r>
            <a:r>
              <a:rPr lang="it-IT" sz="1200" kern="1200" dirty="0" err="1">
                <a:solidFill>
                  <a:schemeClr val="tx1"/>
                </a:solidFill>
                <a:effectLst/>
                <a:latin typeface="+mn-lt"/>
                <a:ea typeface="+mn-ea"/>
                <a:cs typeface="+mn-cs"/>
              </a:rPr>
              <a:t>written</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MATLABr</a:t>
            </a:r>
            <a:r>
              <a:rPr lang="it-IT" sz="1200" kern="1200" dirty="0">
                <a:solidFill>
                  <a:schemeClr val="tx1"/>
                </a:solidFill>
                <a:effectLst/>
                <a:latin typeface="+mn-lt"/>
                <a:ea typeface="+mn-ea"/>
                <a:cs typeface="+mn-cs"/>
              </a:rPr>
              <a:t> ) </a:t>
            </a:r>
            <a:r>
              <a:rPr lang="it-IT" sz="1200" kern="1200" dirty="0" err="1">
                <a:solidFill>
                  <a:schemeClr val="tx1"/>
                </a:solidFill>
                <a:effectLst/>
                <a:latin typeface="+mn-lt"/>
                <a:ea typeface="+mn-ea"/>
                <a:cs typeface="+mn-cs"/>
              </a:rPr>
              <a:t>uses</a:t>
            </a:r>
            <a:r>
              <a:rPr lang="it-IT" sz="1200" kern="1200" dirty="0">
                <a:solidFill>
                  <a:schemeClr val="tx1"/>
                </a:solidFill>
                <a:effectLst/>
                <a:latin typeface="+mn-lt"/>
                <a:ea typeface="+mn-ea"/>
                <a:cs typeface="+mn-cs"/>
              </a:rPr>
              <a:t> a</a:t>
            </a:r>
          </a:p>
          <a:p>
            <a:r>
              <a:rPr lang="it-IT" sz="1200" kern="1200" dirty="0" err="1">
                <a:solidFill>
                  <a:schemeClr val="tx1"/>
                </a:solidFill>
                <a:effectLst/>
                <a:latin typeface="+mn-lt"/>
                <a:ea typeface="+mn-ea"/>
                <a:cs typeface="+mn-cs"/>
              </a:rPr>
              <a:t>numerical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artifice</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consider</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well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defined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statistical</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sample and accumulate </a:t>
            </a:r>
            <a:r>
              <a:rPr lang="it-IT" sz="1200" kern="1200" dirty="0" err="1">
                <a:solidFill>
                  <a:schemeClr val="tx1"/>
                </a:solidFill>
                <a:effectLst/>
                <a:latin typeface="+mn-lt"/>
                <a:ea typeface="+mn-ea"/>
                <a:cs typeface="+mn-cs"/>
              </a:rPr>
              <a:t>statistical</a:t>
            </a:r>
            <a:r>
              <a:rPr lang="it-IT" sz="1200" kern="1200" dirty="0">
                <a:solidFill>
                  <a:schemeClr val="tx1"/>
                </a:solidFill>
                <a:effectLst/>
                <a:latin typeface="+mn-lt"/>
                <a:ea typeface="+mn-ea"/>
                <a:cs typeface="+mn-cs"/>
              </a:rPr>
              <a:t> information for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 the</a:t>
            </a:r>
          </a:p>
          <a:p>
            <a:r>
              <a:rPr lang="it-IT" sz="1200" kern="1200" dirty="0">
                <a:solidFill>
                  <a:schemeClr val="tx1"/>
                </a:solidFill>
                <a:effectLst/>
                <a:latin typeface="+mn-lt"/>
                <a:ea typeface="+mn-ea"/>
                <a:cs typeface="+mn-cs"/>
              </a:rPr>
              <a:t>life of the sample </a:t>
            </a:r>
            <a:r>
              <a:rPr lang="it-IT" sz="1200" kern="1200" dirty="0" err="1">
                <a:solidFill>
                  <a:schemeClr val="tx1"/>
                </a:solidFill>
                <a:effectLst/>
                <a:latin typeface="+mn-lt"/>
                <a:ea typeface="+mn-ea"/>
                <a:cs typeface="+mn-cs"/>
              </a:rPr>
              <a:t>itself</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other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terms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Particle</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Mover</a:t>
            </a:r>
            <a:r>
              <a:rPr lang="it-IT" sz="1200" kern="1200" dirty="0">
                <a:solidFill>
                  <a:schemeClr val="tx1"/>
                </a:solidFill>
                <a:effectLst/>
                <a:latin typeface="+mn-lt"/>
                <a:ea typeface="+mn-ea"/>
                <a:cs typeface="+mn-cs"/>
              </a:rPr>
              <a:t>” code </a:t>
            </a:r>
            <a:r>
              <a:rPr lang="it-IT" sz="1200" kern="1200" dirty="0" err="1">
                <a:solidFill>
                  <a:schemeClr val="tx1"/>
                </a:solidFill>
                <a:effectLst/>
                <a:latin typeface="+mn-lt"/>
                <a:ea typeface="+mn-ea"/>
                <a:cs typeface="+mn-cs"/>
              </a:rPr>
              <a:t>solves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equation</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motion</a:t>
            </a:r>
            <a:r>
              <a:rPr lang="it-IT" sz="1200" kern="1200" dirty="0">
                <a:solidFill>
                  <a:schemeClr val="tx1"/>
                </a:solidFill>
                <a:effectLst/>
                <a:latin typeface="+mn-lt"/>
                <a:ea typeface="+mn-ea"/>
                <a:cs typeface="+mn-cs"/>
              </a:rPr>
              <a:t> (3) of </a:t>
            </a:r>
            <a:r>
              <a:rPr lang="it-IT" sz="1200" kern="1200" dirty="0" err="1">
                <a:solidFill>
                  <a:schemeClr val="tx1"/>
                </a:solidFill>
                <a:effectLst/>
                <a:latin typeface="+mn-lt"/>
                <a:ea typeface="+mn-ea"/>
                <a:cs typeface="+mn-cs"/>
              </a:rPr>
              <a:t>each</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single macro-</a:t>
            </a:r>
            <a:r>
              <a:rPr lang="it-IT" sz="1200" kern="1200" dirty="0" err="1">
                <a:solidFill>
                  <a:schemeClr val="tx1"/>
                </a:solidFill>
                <a:effectLst/>
                <a:latin typeface="+mn-lt"/>
                <a:ea typeface="+mn-ea"/>
                <a:cs typeface="+mn-cs"/>
              </a:rPr>
              <a:t>particle</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its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entire</a:t>
            </a:r>
            <a:r>
              <a:rPr lang="it-IT" sz="1200" kern="1200" dirty="0">
                <a:solidFill>
                  <a:schemeClr val="tx1"/>
                </a:solidFill>
                <a:effectLst/>
                <a:latin typeface="+mn-lt"/>
                <a:ea typeface="+mn-ea"/>
                <a:cs typeface="+mn-cs"/>
              </a:rPr>
              <a:t> life, </a:t>
            </a:r>
            <a:r>
              <a:rPr lang="it-IT" sz="1200" kern="1200" dirty="0" err="1">
                <a:solidFill>
                  <a:schemeClr val="tx1"/>
                </a:solidFill>
                <a:effectLst/>
                <a:latin typeface="+mn-lt"/>
                <a:ea typeface="+mn-ea"/>
                <a:cs typeface="+mn-cs"/>
              </a:rPr>
              <a:t>accumulating</a:t>
            </a:r>
            <a:r>
              <a:rPr lang="it-IT" sz="1200" kern="1200" dirty="0">
                <a:solidFill>
                  <a:schemeClr val="tx1"/>
                </a:solidFill>
                <a:effectLst/>
                <a:latin typeface="+mn-lt"/>
                <a:ea typeface="+mn-ea"/>
                <a:cs typeface="+mn-cs"/>
              </a:rPr>
              <a:t> the</a:t>
            </a:r>
          </a:p>
          <a:p>
            <a:r>
              <a:rPr lang="it-IT" sz="1200" kern="1200" dirty="0">
                <a:solidFill>
                  <a:schemeClr val="tx1"/>
                </a:solidFill>
                <a:effectLst/>
                <a:latin typeface="+mn-lt"/>
                <a:ea typeface="+mn-ea"/>
                <a:cs typeface="+mn-cs"/>
              </a:rPr>
              <a:t>electron </a:t>
            </a:r>
            <a:r>
              <a:rPr lang="it-IT" sz="1200" kern="1200" dirty="0" err="1">
                <a:solidFill>
                  <a:schemeClr val="tx1"/>
                </a:solidFill>
                <a:effectLst/>
                <a:latin typeface="+mn-lt"/>
                <a:ea typeface="+mn-ea"/>
                <a:cs typeface="+mn-cs"/>
              </a:rPr>
              <a:t>density</a:t>
            </a:r>
            <a:r>
              <a:rPr lang="it-IT" sz="1200" kern="1200" dirty="0">
                <a:solidFill>
                  <a:schemeClr val="tx1"/>
                </a:solidFill>
                <a:effectLst/>
                <a:latin typeface="+mn-lt"/>
                <a:ea typeface="+mn-ea"/>
                <a:cs typeface="+mn-cs"/>
              </a:rPr>
              <a:t> in 3D </a:t>
            </a:r>
            <a:r>
              <a:rPr lang="it-IT" sz="1200" kern="1200" dirty="0" err="1">
                <a:solidFill>
                  <a:schemeClr val="tx1"/>
                </a:solidFill>
                <a:effectLst/>
                <a:latin typeface="+mn-lt"/>
                <a:ea typeface="+mn-ea"/>
                <a:cs typeface="+mn-cs"/>
              </a:rPr>
              <a:t>grid</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sense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our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approach</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can be </a:t>
            </a:r>
            <a:r>
              <a:rPr lang="it-IT" sz="1200" kern="1200" dirty="0" err="1">
                <a:solidFill>
                  <a:schemeClr val="tx1"/>
                </a:solidFill>
                <a:effectLst/>
                <a:latin typeface="+mn-lt"/>
                <a:ea typeface="+mn-ea"/>
                <a:cs typeface="+mn-cs"/>
              </a:rPr>
              <a:t>defined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stationary</a:t>
            </a:r>
            <a:r>
              <a:rPr lang="it-IT" sz="1200" kern="1200" dirty="0">
                <a:solidFill>
                  <a:schemeClr val="tx1"/>
                </a:solidFill>
                <a:effectLst/>
                <a:latin typeface="+mn-lt"/>
                <a:ea typeface="+mn-ea"/>
                <a:cs typeface="+mn-cs"/>
              </a:rPr>
              <a:t>” PIC.</a:t>
            </a:r>
          </a:p>
          <a:p>
            <a:r>
              <a:rPr lang="it-IT" sz="1200" kern="1200" dirty="0" err="1">
                <a:solidFill>
                  <a:schemeClr val="tx1"/>
                </a:solidFill>
                <a:effectLst/>
                <a:latin typeface="+mn-lt"/>
                <a:ea typeface="+mn-ea"/>
                <a:cs typeface="+mn-cs"/>
              </a:rPr>
              <a:t>Particles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move</a:t>
            </a:r>
            <a:r>
              <a:rPr lang="it-IT" sz="1200" kern="1200" dirty="0">
                <a:solidFill>
                  <a:schemeClr val="tx1"/>
                </a:solidFill>
                <a:effectLst/>
                <a:latin typeface="+mn-lt"/>
                <a:ea typeface="+mn-ea"/>
                <a:cs typeface="+mn-cs"/>
              </a:rPr>
              <a:t> inside a 3D frame</a:t>
            </a:r>
          </a:p>
          <a:p>
            <a:endParaRPr lang="it-IT" dirty="0"/>
          </a:p>
          <a:p>
            <a:endParaRPr lang="en-US" sz="1200" b="0" i="0" u="none" strike="noStrike" kern="1200" baseline="0" dirty="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5277F699-B5B9-B245-8FA5-9AFE18015EEB}" type="slidenum">
              <a:rPr lang="it-IT" smtClean="0"/>
              <a:t>20</a:t>
            </a:fld>
            <a:endParaRPr lang="it-IT"/>
          </a:p>
        </p:txBody>
      </p:sp>
    </p:spTree>
    <p:extLst>
      <p:ext uri="{BB962C8B-B14F-4D97-AF65-F5344CB8AC3E}">
        <p14:creationId xmlns:p14="http://schemas.microsoft.com/office/powerpoint/2010/main" val="1756756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proof of principle</a:t>
            </a:r>
          </a:p>
        </p:txBody>
      </p:sp>
      <p:sp>
        <p:nvSpPr>
          <p:cNvPr id="4" name="Slide Number Placeholder 3"/>
          <p:cNvSpPr>
            <a:spLocks noGrp="1"/>
          </p:cNvSpPr>
          <p:nvPr>
            <p:ph type="sldNum" sz="quarter" idx="5"/>
          </p:nvPr>
        </p:nvSpPr>
        <p:spPr/>
        <p:txBody>
          <a:bodyPr/>
          <a:lstStyle/>
          <a:p>
            <a:fld id="{D9737FC9-928F-F649-B31C-D32634D3854C}" type="slidenum">
              <a:rPr lang="it-IT" smtClean="0"/>
              <a:t>22</a:t>
            </a:fld>
            <a:endParaRPr lang="it-IT"/>
          </a:p>
        </p:txBody>
      </p:sp>
    </p:spTree>
    <p:extLst>
      <p:ext uri="{BB962C8B-B14F-4D97-AF65-F5344CB8AC3E}">
        <p14:creationId xmlns:p14="http://schemas.microsoft.com/office/powerpoint/2010/main" val="1439138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noProof="0" dirty="0">
                <a:solidFill>
                  <a:schemeClr val="tx1"/>
                </a:solidFill>
                <a:latin typeface="+mn-lt"/>
                <a:ea typeface="+mn-ea"/>
                <a:cs typeface="+mn-cs"/>
              </a:rPr>
              <a:t>To start</a:t>
            </a:r>
            <a:r>
              <a:rPr lang="en-GB" sz="1200" kern="1200" baseline="0" noProof="0" dirty="0">
                <a:solidFill>
                  <a:schemeClr val="tx1"/>
                </a:solidFill>
                <a:latin typeface="+mn-lt"/>
                <a:ea typeface="+mn-ea"/>
                <a:cs typeface="+mn-cs"/>
              </a:rPr>
              <a:t> </a:t>
            </a:r>
            <a:r>
              <a:rPr lang="en-GB" sz="1200" kern="1200" noProof="0" dirty="0">
                <a:solidFill>
                  <a:schemeClr val="tx1"/>
                </a:solidFill>
                <a:latin typeface="+mn-lt"/>
                <a:ea typeface="+mn-ea"/>
                <a:cs typeface="+mn-cs"/>
              </a:rPr>
              <a:t>Here I briefly</a:t>
            </a:r>
            <a:r>
              <a:rPr lang="en-GB" sz="1200" kern="1200" baseline="0" noProof="0" dirty="0">
                <a:solidFill>
                  <a:schemeClr val="tx1"/>
                </a:solidFill>
                <a:latin typeface="+mn-lt"/>
                <a:ea typeface="+mn-ea"/>
                <a:cs typeface="+mn-cs"/>
              </a:rPr>
              <a:t> summarize a table of contents of my talk: So will describe the motivation and </a:t>
            </a:r>
            <a:r>
              <a:rPr lang="it-IT" sz="1200" kern="1200" dirty="0">
                <a:solidFill>
                  <a:schemeClr val="tx1"/>
                </a:solidFill>
                <a:latin typeface="+mn-lt"/>
                <a:ea typeface="+mn-ea"/>
                <a:cs typeface="+mn-cs"/>
              </a:rPr>
              <a:t>the progress made </a:t>
            </a:r>
            <a:r>
              <a:rPr lang="it-IT" sz="1200" kern="1200" dirty="0" err="1">
                <a:solidFill>
                  <a:schemeClr val="tx1"/>
                </a:solidFill>
                <a:latin typeface="+mn-lt"/>
                <a:ea typeface="+mn-ea"/>
                <a:cs typeface="+mn-cs"/>
              </a:rPr>
              <a:t>during</a:t>
            </a:r>
            <a:r>
              <a:rPr lang="it-IT" sz="1200" kern="1200" dirty="0">
                <a:solidFill>
                  <a:schemeClr val="tx1"/>
                </a:solidFill>
                <a:latin typeface="+mn-lt"/>
                <a:ea typeface="+mn-ea"/>
                <a:cs typeface="+mn-cs"/>
              </a:rPr>
              <a:t> last</a:t>
            </a:r>
            <a:r>
              <a:rPr lang="it-IT" sz="1200" kern="1200" baseline="0" dirty="0">
                <a:solidFill>
                  <a:schemeClr val="tx1"/>
                </a:solidFill>
                <a:latin typeface="+mn-lt"/>
                <a:ea typeface="+mn-ea"/>
                <a:cs typeface="+mn-cs"/>
              </a:rPr>
              <a:t> </a:t>
            </a:r>
            <a:r>
              <a:rPr lang="it-IT" sz="1200" kern="1200" baseline="0" dirty="0" err="1">
                <a:solidFill>
                  <a:schemeClr val="tx1"/>
                </a:solidFill>
                <a:latin typeface="+mn-lt"/>
                <a:ea typeface="+mn-ea"/>
                <a:cs typeface="+mn-cs"/>
              </a:rPr>
              <a:t>years</a:t>
            </a:r>
            <a:r>
              <a:rPr lang="it-IT" sz="1200" kern="1200" dirty="0">
                <a:solidFill>
                  <a:schemeClr val="tx1"/>
                </a:solidFill>
                <a:latin typeface="+mn-lt"/>
                <a:ea typeface="+mn-ea"/>
                <a:cs typeface="+mn-cs"/>
              </a:rPr>
              <a:t> on plasma-</a:t>
            </a:r>
            <a:r>
              <a:rPr lang="it-IT" sz="1200" kern="1200" dirty="0" err="1">
                <a:solidFill>
                  <a:schemeClr val="tx1"/>
                </a:solidFill>
                <a:latin typeface="+mn-lt"/>
                <a:ea typeface="+mn-ea"/>
                <a:cs typeface="+mn-cs"/>
              </a:rPr>
              <a:t>wave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interaction</a:t>
            </a:r>
            <a:r>
              <a:rPr lang="it-IT" sz="1200" kern="1200" dirty="0">
                <a:solidFill>
                  <a:schemeClr val="tx1"/>
                </a:solidFill>
                <a:latin typeface="+mn-lt"/>
                <a:ea typeface="+mn-ea"/>
                <a:cs typeface="+mn-cs"/>
              </a:rPr>
              <a:t> </a:t>
            </a:r>
            <a:r>
              <a:rPr lang="it-IT" sz="1200" dirty="0" err="1"/>
              <a:t>modeling</a:t>
            </a:r>
            <a:r>
              <a:rPr lang="it-IT" sz="120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it-IT" baseline="0" dirty="0"/>
          </a:p>
        </p:txBody>
      </p:sp>
      <p:sp>
        <p:nvSpPr>
          <p:cNvPr id="4" name="Segnaposto numero diapositiva 3"/>
          <p:cNvSpPr>
            <a:spLocks noGrp="1"/>
          </p:cNvSpPr>
          <p:nvPr>
            <p:ph type="sldNum" sz="quarter" idx="10"/>
          </p:nvPr>
        </p:nvSpPr>
        <p:spPr/>
        <p:txBody>
          <a:bodyPr/>
          <a:lstStyle/>
          <a:p>
            <a:fld id="{D9737FC9-928F-F649-B31C-D32634D3854C}" type="slidenum">
              <a:rPr lang="it-IT" smtClean="0"/>
              <a:t>2</a:t>
            </a:fld>
            <a:endParaRPr lang="it-IT"/>
          </a:p>
        </p:txBody>
      </p:sp>
    </p:spTree>
    <p:extLst>
      <p:ext uri="{BB962C8B-B14F-4D97-AF65-F5344CB8AC3E}">
        <p14:creationId xmlns:p14="http://schemas.microsoft.com/office/powerpoint/2010/main" val="430044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proof of principle</a:t>
            </a:r>
          </a:p>
        </p:txBody>
      </p:sp>
      <p:sp>
        <p:nvSpPr>
          <p:cNvPr id="4" name="Slide Number Placeholder 3"/>
          <p:cNvSpPr>
            <a:spLocks noGrp="1"/>
          </p:cNvSpPr>
          <p:nvPr>
            <p:ph type="sldNum" sz="quarter" idx="5"/>
          </p:nvPr>
        </p:nvSpPr>
        <p:spPr/>
        <p:txBody>
          <a:bodyPr/>
          <a:lstStyle/>
          <a:p>
            <a:fld id="{D9737FC9-928F-F649-B31C-D32634D3854C}" type="slidenum">
              <a:rPr lang="it-IT" smtClean="0"/>
              <a:t>23</a:t>
            </a:fld>
            <a:endParaRPr lang="it-IT"/>
          </a:p>
        </p:txBody>
      </p:sp>
    </p:spTree>
    <p:extLst>
      <p:ext uri="{BB962C8B-B14F-4D97-AF65-F5344CB8AC3E}">
        <p14:creationId xmlns:p14="http://schemas.microsoft.com/office/powerpoint/2010/main" val="345981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meaningful</a:t>
            </a:r>
          </a:p>
        </p:txBody>
      </p:sp>
      <p:sp>
        <p:nvSpPr>
          <p:cNvPr id="4" name="Slide Number Placeholder 3"/>
          <p:cNvSpPr>
            <a:spLocks noGrp="1"/>
          </p:cNvSpPr>
          <p:nvPr>
            <p:ph type="sldNum" sz="quarter" idx="5"/>
          </p:nvPr>
        </p:nvSpPr>
        <p:spPr/>
        <p:txBody>
          <a:bodyPr/>
          <a:lstStyle/>
          <a:p>
            <a:fld id="{D9737FC9-928F-F649-B31C-D32634D3854C}" type="slidenum">
              <a:rPr lang="it-IT" smtClean="0"/>
              <a:t>26</a:t>
            </a:fld>
            <a:endParaRPr lang="it-IT"/>
          </a:p>
        </p:txBody>
      </p:sp>
    </p:spTree>
    <p:extLst>
      <p:ext uri="{BB962C8B-B14F-4D97-AF65-F5344CB8AC3E}">
        <p14:creationId xmlns:p14="http://schemas.microsoft.com/office/powerpoint/2010/main" val="943514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9737FC9-928F-F649-B31C-D32634D3854C}" type="slidenum">
              <a:rPr lang="it-IT" smtClean="0"/>
              <a:t>27</a:t>
            </a:fld>
            <a:endParaRPr lang="it-IT"/>
          </a:p>
        </p:txBody>
      </p:sp>
    </p:spTree>
    <p:extLst>
      <p:ext uri="{BB962C8B-B14F-4D97-AF65-F5344CB8AC3E}">
        <p14:creationId xmlns:p14="http://schemas.microsoft.com/office/powerpoint/2010/main" val="4101624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fast </a:t>
            </a:r>
            <a:r>
              <a:rPr lang="it-IT" b="1" dirty="0" err="1"/>
              <a:t>varying</a:t>
            </a:r>
            <a:endParaRPr lang="it-IT" b="1" dirty="0"/>
          </a:p>
        </p:txBody>
      </p:sp>
      <p:sp>
        <p:nvSpPr>
          <p:cNvPr id="4" name="Segnaposto numero diapositiva 3"/>
          <p:cNvSpPr>
            <a:spLocks noGrp="1"/>
          </p:cNvSpPr>
          <p:nvPr>
            <p:ph type="sldNum" sz="quarter" idx="10"/>
          </p:nvPr>
        </p:nvSpPr>
        <p:spPr/>
        <p:txBody>
          <a:bodyPr/>
          <a:lstStyle/>
          <a:p>
            <a:fld id="{443BDF60-692B-8346-986F-574042D2DF94}" type="slidenum">
              <a:rPr lang="it-IT" smtClean="0"/>
              <a:pPr/>
              <a:t>28</a:t>
            </a:fld>
            <a:endParaRPr lang="it-IT"/>
          </a:p>
        </p:txBody>
      </p:sp>
    </p:spTree>
    <p:extLst>
      <p:ext uri="{BB962C8B-B14F-4D97-AF65-F5344CB8AC3E}">
        <p14:creationId xmlns:p14="http://schemas.microsoft.com/office/powerpoint/2010/main" val="605093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noProof="0" dirty="0">
                <a:solidFill>
                  <a:schemeClr val="tx1"/>
                </a:solidFill>
                <a:effectLst/>
                <a:latin typeface="+mn-lt"/>
                <a:ea typeface="+mn-ea"/>
                <a:cs typeface="+mn-cs"/>
              </a:rPr>
              <a:t> A ceramic-coated RF two-pins probe small antenna , with one pin grounded and another connected to the inner wire of a coaxial transmission line, has been developed and used to measure the wave electric field inside FPT plasma chamber.  The miniaturized antenna allowed a position resolved measurement of the E-field component perpendicular to the pins thus allowing a polarization selective measurement.</a:t>
            </a:r>
          </a:p>
          <a:p>
            <a:r>
              <a:rPr lang="en-AU" sz="1200" kern="1200" noProof="0" dirty="0">
                <a:solidFill>
                  <a:schemeClr val="tx1"/>
                </a:solidFill>
                <a:effectLst/>
                <a:latin typeface="+mn-lt"/>
                <a:ea typeface="+mn-ea"/>
                <a:cs typeface="+mn-cs"/>
              </a:rPr>
              <a:t>The pins length and distance have been designed to be sensitive to the short wavelengths and small enough to achieve the desired spatial resolution. The probe exposes two linear tips having length of 3.5 mm and a distance of 2 mm, and it is shielded by a high-purity alumina tube allocated parallel</a:t>
            </a:r>
          </a:p>
          <a:p>
            <a:r>
              <a:rPr lang="en-AU" sz="1200" kern="1200" noProof="0" dirty="0">
                <a:solidFill>
                  <a:schemeClr val="tx1"/>
                </a:solidFill>
                <a:effectLst/>
                <a:latin typeface="+mn-lt"/>
                <a:ea typeface="+mn-ea"/>
                <a:cs typeface="+mn-cs"/>
              </a:rPr>
              <a:t>to the longitudinal axis of the plasma chamber. </a:t>
            </a:r>
            <a:endParaRPr lang="en-AU" noProof="0" dirty="0"/>
          </a:p>
        </p:txBody>
      </p:sp>
      <p:sp>
        <p:nvSpPr>
          <p:cNvPr id="4" name="Slide Number Placeholder 3"/>
          <p:cNvSpPr>
            <a:spLocks noGrp="1"/>
          </p:cNvSpPr>
          <p:nvPr>
            <p:ph type="sldNum" sz="quarter" idx="10"/>
          </p:nvPr>
        </p:nvSpPr>
        <p:spPr/>
        <p:txBody>
          <a:bodyPr/>
          <a:lstStyle/>
          <a:p>
            <a:fld id="{D9737FC9-928F-F649-B31C-D32634D3854C}" type="slidenum">
              <a:rPr lang="it-IT" smtClean="0"/>
              <a:t>29</a:t>
            </a:fld>
            <a:endParaRPr lang="it-IT"/>
          </a:p>
        </p:txBody>
      </p:sp>
    </p:spTree>
    <p:extLst>
      <p:ext uri="{BB962C8B-B14F-4D97-AF65-F5344CB8AC3E}">
        <p14:creationId xmlns:p14="http://schemas.microsoft.com/office/powerpoint/2010/main" val="293338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number</a:t>
            </a:r>
            <a:r>
              <a:rPr lang="it-IT" dirty="0"/>
              <a:t> of </a:t>
            </a:r>
            <a:r>
              <a:rPr lang="it-IT" dirty="0" err="1"/>
              <a:t>peaks</a:t>
            </a:r>
            <a:r>
              <a:rPr lang="it-IT" dirty="0"/>
              <a:t>, trend</a:t>
            </a:r>
          </a:p>
        </p:txBody>
      </p:sp>
      <p:sp>
        <p:nvSpPr>
          <p:cNvPr id="4" name="Slide Number Placeholder 3"/>
          <p:cNvSpPr>
            <a:spLocks noGrp="1"/>
          </p:cNvSpPr>
          <p:nvPr>
            <p:ph type="sldNum" sz="quarter" idx="10"/>
          </p:nvPr>
        </p:nvSpPr>
        <p:spPr/>
        <p:txBody>
          <a:bodyPr/>
          <a:lstStyle/>
          <a:p>
            <a:fld id="{D9737FC9-928F-F649-B31C-D32634D3854C}" type="slidenum">
              <a:rPr lang="it-IT" smtClean="0"/>
              <a:t>30</a:t>
            </a:fld>
            <a:endParaRPr lang="it-IT"/>
          </a:p>
        </p:txBody>
      </p:sp>
    </p:spTree>
    <p:extLst>
      <p:ext uri="{BB962C8B-B14F-4D97-AF65-F5344CB8AC3E}">
        <p14:creationId xmlns:p14="http://schemas.microsoft.com/office/powerpoint/2010/main" val="3846983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number</a:t>
            </a:r>
            <a:r>
              <a:rPr lang="it-IT" dirty="0"/>
              <a:t> of </a:t>
            </a:r>
            <a:r>
              <a:rPr lang="it-IT" dirty="0" err="1"/>
              <a:t>peaks</a:t>
            </a:r>
            <a:r>
              <a:rPr lang="it-IT" dirty="0"/>
              <a:t>, trend</a:t>
            </a:r>
          </a:p>
        </p:txBody>
      </p:sp>
      <p:sp>
        <p:nvSpPr>
          <p:cNvPr id="4" name="Slide Number Placeholder 3"/>
          <p:cNvSpPr>
            <a:spLocks noGrp="1"/>
          </p:cNvSpPr>
          <p:nvPr>
            <p:ph type="sldNum" sz="quarter" idx="10"/>
          </p:nvPr>
        </p:nvSpPr>
        <p:spPr/>
        <p:txBody>
          <a:bodyPr/>
          <a:lstStyle/>
          <a:p>
            <a:fld id="{D9737FC9-928F-F649-B31C-D32634D3854C}" type="slidenum">
              <a:rPr lang="it-IT" smtClean="0"/>
              <a:t>31</a:t>
            </a:fld>
            <a:endParaRPr lang="it-IT"/>
          </a:p>
        </p:txBody>
      </p:sp>
    </p:spTree>
    <p:extLst>
      <p:ext uri="{BB962C8B-B14F-4D97-AF65-F5344CB8AC3E}">
        <p14:creationId xmlns:p14="http://schemas.microsoft.com/office/powerpoint/2010/main" val="435800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Cambria" panose="02040503050406030204" pitchFamily="18" charset="0"/>
                <a:ea typeface="Cambria" panose="02040503050406030204" pitchFamily="18" charset="0"/>
                <a:cs typeface="Times New Roman" panose="02020603050405020304" pitchFamily="18" charset="0"/>
              </a:rPr>
              <a:t>A Roadmap can be envisaged starting form “solid bricks” towards future wave-to-plasma coupling schemes, a</a:t>
            </a:r>
          </a:p>
          <a:p>
            <a:r>
              <a:rPr lang="en-AU" dirty="0" err="1">
                <a:latin typeface="Cambria" panose="02040503050406030204" pitchFamily="18" charset="0"/>
                <a:ea typeface="Cambria" panose="02040503050406030204" pitchFamily="18" charset="0"/>
                <a:cs typeface="Times New Roman" panose="02020603050405020304" pitchFamily="18" charset="0"/>
              </a:rPr>
              <a:t>ccounting</a:t>
            </a:r>
            <a:r>
              <a:rPr lang="en-AU" dirty="0">
                <a:latin typeface="Cambria" panose="02040503050406030204" pitchFamily="18" charset="0"/>
                <a:ea typeface="Cambria" panose="02040503050406030204" pitchFamily="18" charset="0"/>
                <a:cs typeface="Times New Roman" panose="02020603050405020304" pitchFamily="18" charset="0"/>
              </a:rPr>
              <a:t> also for a time-schedule in short-mid-long term</a:t>
            </a:r>
            <a:endParaRPr lang="en-IE" dirty="0"/>
          </a:p>
        </p:txBody>
      </p:sp>
      <p:sp>
        <p:nvSpPr>
          <p:cNvPr id="4" name="Slide Number Placeholder 3"/>
          <p:cNvSpPr>
            <a:spLocks noGrp="1"/>
          </p:cNvSpPr>
          <p:nvPr>
            <p:ph type="sldNum" sz="quarter" idx="5"/>
          </p:nvPr>
        </p:nvSpPr>
        <p:spPr/>
        <p:txBody>
          <a:bodyPr/>
          <a:lstStyle/>
          <a:p>
            <a:fld id="{D9737FC9-928F-F649-B31C-D32634D3854C}" type="slidenum">
              <a:rPr lang="it-IT" smtClean="0"/>
              <a:t>32</a:t>
            </a:fld>
            <a:endParaRPr lang="it-IT"/>
          </a:p>
        </p:txBody>
      </p:sp>
    </p:spTree>
    <p:extLst>
      <p:ext uri="{BB962C8B-B14F-4D97-AF65-F5344CB8AC3E}">
        <p14:creationId xmlns:p14="http://schemas.microsoft.com/office/powerpoint/2010/main" val="3238360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t>CST MW simulated </a:t>
            </a:r>
            <a:r>
              <a:rPr lang="en-AU" sz="1200" dirty="0" err="1"/>
              <a:t>Reection</a:t>
            </a:r>
            <a:r>
              <a:rPr lang="en-AU" sz="1200" dirty="0"/>
              <a:t> </a:t>
            </a:r>
            <a:r>
              <a:rPr lang="en-AU" sz="1200" dirty="0" err="1"/>
              <a:t>coecient</a:t>
            </a:r>
            <a:r>
              <a:rPr lang="en-AU" sz="1200" dirty="0"/>
              <a:t> jS11j: Cylindrical plasma chamber presents a poor RF matching compared with the new shaped-cavity; c) top:\aperture- coupling of the rectangular waveguide with the cylindrical chamber; bottom: new RF launching based on elliptical waveguide on \new-shaped" plasma chamber; d) CST MW simulated Electric </a:t>
            </a:r>
            <a:r>
              <a:rPr lang="en-AU" sz="1200" dirty="0" err="1"/>
              <a:t>eld</a:t>
            </a:r>
            <a:r>
              <a:rPr lang="en-AU" sz="1200" dirty="0"/>
              <a:t> prole along the plasma chamber extraction end-plate diameter: Cylindrical plasma chamber presents a zero-</a:t>
            </a:r>
            <a:r>
              <a:rPr lang="en-AU" sz="1200" dirty="0" err="1"/>
              <a:t>eld</a:t>
            </a:r>
            <a:r>
              <a:rPr lang="en-AU" sz="1200" dirty="0"/>
              <a:t> on axis compared with the peak electric </a:t>
            </a:r>
            <a:r>
              <a:rPr lang="en-AU" sz="1200" dirty="0" err="1"/>
              <a:t>eld</a:t>
            </a:r>
            <a:r>
              <a:rPr lang="en-AU" sz="1200" dirty="0"/>
              <a:t> the "new-shaped" plasma chamber</a:t>
            </a:r>
          </a:p>
          <a:p>
            <a:endParaRPr lang="en-IE" dirty="0"/>
          </a:p>
        </p:txBody>
      </p:sp>
      <p:sp>
        <p:nvSpPr>
          <p:cNvPr id="4" name="Slide Number Placeholder 3"/>
          <p:cNvSpPr>
            <a:spLocks noGrp="1"/>
          </p:cNvSpPr>
          <p:nvPr>
            <p:ph type="sldNum" sz="quarter" idx="5"/>
          </p:nvPr>
        </p:nvSpPr>
        <p:spPr/>
        <p:txBody>
          <a:bodyPr/>
          <a:lstStyle/>
          <a:p>
            <a:fld id="{D9737FC9-928F-F649-B31C-D32634D3854C}" type="slidenum">
              <a:rPr lang="it-IT" smtClean="0"/>
              <a:t>33</a:t>
            </a:fld>
            <a:endParaRPr lang="it-IT"/>
          </a:p>
        </p:txBody>
      </p:sp>
    </p:spTree>
    <p:extLst>
      <p:ext uri="{BB962C8B-B14F-4D97-AF65-F5344CB8AC3E}">
        <p14:creationId xmlns:p14="http://schemas.microsoft.com/office/powerpoint/2010/main" val="493245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t>CST MW simulated </a:t>
            </a:r>
            <a:r>
              <a:rPr lang="en-AU" sz="1200" dirty="0" err="1"/>
              <a:t>Reection</a:t>
            </a:r>
            <a:r>
              <a:rPr lang="en-AU" sz="1200" dirty="0"/>
              <a:t> </a:t>
            </a:r>
            <a:r>
              <a:rPr lang="en-AU" sz="1200" dirty="0" err="1"/>
              <a:t>coecient</a:t>
            </a:r>
            <a:r>
              <a:rPr lang="en-AU" sz="1200" dirty="0"/>
              <a:t> jS11j: Cylindrical plasma chamber presents a poor RF matching compared with the new shaped-cavity; c) top:\aperture- coupling of the rectangular waveguide with the cylindrical chamber; bottom: new RF launching based on elliptical waveguide on \new-shaped" plasma chamber; d) CST MW simulated Electric </a:t>
            </a:r>
            <a:r>
              <a:rPr lang="en-AU" sz="1200" dirty="0" err="1"/>
              <a:t>eld</a:t>
            </a:r>
            <a:r>
              <a:rPr lang="en-AU" sz="1200" dirty="0"/>
              <a:t> prole along the plasma chamber extraction end-plate diameter: Cylindrical plasma chamber presents a zero-</a:t>
            </a:r>
            <a:r>
              <a:rPr lang="en-AU" sz="1200" dirty="0" err="1"/>
              <a:t>eld</a:t>
            </a:r>
            <a:r>
              <a:rPr lang="en-AU" sz="1200" dirty="0"/>
              <a:t> on axis compared with the peak electric </a:t>
            </a:r>
            <a:r>
              <a:rPr lang="en-AU" sz="1200" dirty="0" err="1"/>
              <a:t>eld</a:t>
            </a:r>
            <a:r>
              <a:rPr lang="en-AU" sz="1200" dirty="0"/>
              <a:t> the "new-shaped" plasma chamber</a:t>
            </a:r>
          </a:p>
          <a:p>
            <a:endParaRPr lang="en-IE" dirty="0"/>
          </a:p>
        </p:txBody>
      </p:sp>
      <p:sp>
        <p:nvSpPr>
          <p:cNvPr id="4" name="Slide Number Placeholder 3"/>
          <p:cNvSpPr>
            <a:spLocks noGrp="1"/>
          </p:cNvSpPr>
          <p:nvPr>
            <p:ph type="sldNum" sz="quarter" idx="5"/>
          </p:nvPr>
        </p:nvSpPr>
        <p:spPr/>
        <p:txBody>
          <a:bodyPr/>
          <a:lstStyle/>
          <a:p>
            <a:fld id="{D9737FC9-928F-F649-B31C-D32634D3854C}" type="slidenum">
              <a:rPr lang="it-IT" smtClean="0"/>
              <a:t>34</a:t>
            </a:fld>
            <a:endParaRPr lang="it-IT"/>
          </a:p>
        </p:txBody>
      </p:sp>
    </p:spTree>
    <p:extLst>
      <p:ext uri="{BB962C8B-B14F-4D97-AF65-F5344CB8AC3E}">
        <p14:creationId xmlns:p14="http://schemas.microsoft.com/office/powerpoint/2010/main" val="2853880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noProof="0" dirty="0">
                <a:solidFill>
                  <a:schemeClr val="tx1"/>
                </a:solidFill>
                <a:latin typeface="+mn-lt"/>
                <a:ea typeface="+mn-ea"/>
                <a:cs typeface="+mn-cs"/>
              </a:rPr>
              <a:t>To start</a:t>
            </a:r>
            <a:r>
              <a:rPr lang="en-GB" sz="1200" kern="1200" baseline="0" noProof="0" dirty="0">
                <a:solidFill>
                  <a:schemeClr val="tx1"/>
                </a:solidFill>
                <a:latin typeface="+mn-lt"/>
                <a:ea typeface="+mn-ea"/>
                <a:cs typeface="+mn-cs"/>
              </a:rPr>
              <a:t> </a:t>
            </a:r>
            <a:r>
              <a:rPr lang="en-GB" sz="1200" kern="1200" noProof="0" dirty="0">
                <a:solidFill>
                  <a:schemeClr val="tx1"/>
                </a:solidFill>
                <a:latin typeface="+mn-lt"/>
                <a:ea typeface="+mn-ea"/>
                <a:cs typeface="+mn-cs"/>
              </a:rPr>
              <a:t>Here I briefly</a:t>
            </a:r>
            <a:r>
              <a:rPr lang="en-GB" sz="1200" kern="1200" baseline="0" noProof="0" dirty="0">
                <a:solidFill>
                  <a:schemeClr val="tx1"/>
                </a:solidFill>
                <a:latin typeface="+mn-lt"/>
                <a:ea typeface="+mn-ea"/>
                <a:cs typeface="+mn-cs"/>
              </a:rPr>
              <a:t> summarize a table of contents of my talk: So will describe the motivation and </a:t>
            </a:r>
            <a:r>
              <a:rPr lang="it-IT" sz="1200" kern="1200" dirty="0">
                <a:solidFill>
                  <a:schemeClr val="tx1"/>
                </a:solidFill>
                <a:latin typeface="+mn-lt"/>
                <a:ea typeface="+mn-ea"/>
                <a:cs typeface="+mn-cs"/>
              </a:rPr>
              <a:t>the progress made </a:t>
            </a:r>
            <a:r>
              <a:rPr lang="it-IT" sz="1200" kern="1200" dirty="0" err="1">
                <a:solidFill>
                  <a:schemeClr val="tx1"/>
                </a:solidFill>
                <a:latin typeface="+mn-lt"/>
                <a:ea typeface="+mn-ea"/>
                <a:cs typeface="+mn-cs"/>
              </a:rPr>
              <a:t>during</a:t>
            </a:r>
            <a:r>
              <a:rPr lang="it-IT" sz="1200" kern="1200" dirty="0">
                <a:solidFill>
                  <a:schemeClr val="tx1"/>
                </a:solidFill>
                <a:latin typeface="+mn-lt"/>
                <a:ea typeface="+mn-ea"/>
                <a:cs typeface="+mn-cs"/>
              </a:rPr>
              <a:t> last</a:t>
            </a:r>
            <a:r>
              <a:rPr lang="it-IT" sz="1200" kern="1200" baseline="0" dirty="0">
                <a:solidFill>
                  <a:schemeClr val="tx1"/>
                </a:solidFill>
                <a:latin typeface="+mn-lt"/>
                <a:ea typeface="+mn-ea"/>
                <a:cs typeface="+mn-cs"/>
              </a:rPr>
              <a:t> </a:t>
            </a:r>
            <a:r>
              <a:rPr lang="it-IT" sz="1200" kern="1200" baseline="0" dirty="0" err="1">
                <a:solidFill>
                  <a:schemeClr val="tx1"/>
                </a:solidFill>
                <a:latin typeface="+mn-lt"/>
                <a:ea typeface="+mn-ea"/>
                <a:cs typeface="+mn-cs"/>
              </a:rPr>
              <a:t>years</a:t>
            </a:r>
            <a:r>
              <a:rPr lang="it-IT" sz="1200" kern="1200" dirty="0">
                <a:solidFill>
                  <a:schemeClr val="tx1"/>
                </a:solidFill>
                <a:latin typeface="+mn-lt"/>
                <a:ea typeface="+mn-ea"/>
                <a:cs typeface="+mn-cs"/>
              </a:rPr>
              <a:t> on plasma-</a:t>
            </a:r>
            <a:r>
              <a:rPr lang="it-IT" sz="1200" kern="1200" dirty="0" err="1">
                <a:solidFill>
                  <a:schemeClr val="tx1"/>
                </a:solidFill>
                <a:latin typeface="+mn-lt"/>
                <a:ea typeface="+mn-ea"/>
                <a:cs typeface="+mn-cs"/>
              </a:rPr>
              <a:t>wave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interaction</a:t>
            </a:r>
            <a:r>
              <a:rPr lang="it-IT" sz="1200" kern="1200" dirty="0">
                <a:solidFill>
                  <a:schemeClr val="tx1"/>
                </a:solidFill>
                <a:latin typeface="+mn-lt"/>
                <a:ea typeface="+mn-ea"/>
                <a:cs typeface="+mn-cs"/>
              </a:rPr>
              <a:t> </a:t>
            </a:r>
            <a:r>
              <a:rPr lang="it-IT" sz="1200" dirty="0" err="1"/>
              <a:t>modeling</a:t>
            </a:r>
            <a:r>
              <a:rPr lang="it-IT" sz="120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I will focus</a:t>
            </a:r>
            <a:r>
              <a:rPr lang="en-GB" baseline="0" noProof="0" dirty="0"/>
              <a:t> especially on </a:t>
            </a:r>
            <a:r>
              <a:rPr lang="en-GB" noProof="0" dirty="0"/>
              <a:t>our</a:t>
            </a:r>
            <a:r>
              <a:rPr lang="en-GB" baseline="0" noProof="0" dirty="0"/>
              <a:t> approach to do a microwave measurement in a so electromagnetically complicated scenario such as the compact ion sources.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a:solidFill>
                  <a:srgbClr val="000000"/>
                </a:solidFill>
              </a:rPr>
              <a:t>I will show the</a:t>
            </a:r>
            <a:r>
              <a:rPr lang="en-GB" baseline="0" dirty="0">
                <a:solidFill>
                  <a:srgbClr val="000000"/>
                </a:solidFill>
              </a:rPr>
              <a:t> most important experimental results. </a:t>
            </a:r>
            <a:r>
              <a:rPr lang="en-GB" sz="1200" kern="1200" noProof="0" dirty="0">
                <a:solidFill>
                  <a:schemeClr val="tx1"/>
                </a:solidFill>
                <a:latin typeface="+mn-lt"/>
                <a:ea typeface="+mn-ea"/>
                <a:cs typeface="+mn-cs"/>
              </a:rPr>
              <a:t>Finally, I'll conclude with some future</a:t>
            </a:r>
            <a:r>
              <a:rPr lang="en-GB" sz="1200" kern="1200" baseline="0" noProof="0" dirty="0">
                <a:solidFill>
                  <a:schemeClr val="tx1"/>
                </a:solidFill>
                <a:latin typeface="+mn-lt"/>
                <a:ea typeface="+mn-ea"/>
                <a:cs typeface="+mn-cs"/>
              </a:rPr>
              <a:t> development/perspectives</a:t>
            </a:r>
            <a:endParaRPr lang="en-GB" noProof="0" dirty="0">
              <a:solidFill>
                <a:srgbClr val="000000"/>
              </a:solidFill>
            </a:endParaRPr>
          </a:p>
          <a:p>
            <a:endParaRPr lang="it-IT" dirty="0"/>
          </a:p>
          <a:p>
            <a:pPr marL="0" marR="0" indent="0" algn="l" defTabSz="457200" rtl="0" eaLnBrk="1" fontAlgn="auto" latinLnBrk="0" hangingPunct="1">
              <a:lnSpc>
                <a:spcPct val="100000"/>
              </a:lnSpc>
              <a:spcBef>
                <a:spcPts val="0"/>
              </a:spcBef>
              <a:spcAft>
                <a:spcPts val="0"/>
              </a:spcAft>
              <a:buClrTx/>
              <a:buSzTx/>
              <a:buFontTx/>
              <a:buNone/>
              <a:tabLst/>
              <a:defRPr/>
            </a:pPr>
            <a:endParaRPr lang="it-IT" baseline="0" dirty="0"/>
          </a:p>
        </p:txBody>
      </p:sp>
      <p:sp>
        <p:nvSpPr>
          <p:cNvPr id="4" name="Segnaposto numero diapositiva 3"/>
          <p:cNvSpPr>
            <a:spLocks noGrp="1"/>
          </p:cNvSpPr>
          <p:nvPr>
            <p:ph type="sldNum" sz="quarter" idx="10"/>
          </p:nvPr>
        </p:nvSpPr>
        <p:spPr/>
        <p:txBody>
          <a:bodyPr/>
          <a:lstStyle/>
          <a:p>
            <a:fld id="{D9737FC9-928F-F649-B31C-D32634D3854C}" type="slidenum">
              <a:rPr lang="it-IT" smtClean="0"/>
              <a:t>3</a:t>
            </a:fld>
            <a:endParaRPr lang="it-IT"/>
          </a:p>
        </p:txBody>
      </p:sp>
    </p:spTree>
    <p:extLst>
      <p:ext uri="{BB962C8B-B14F-4D97-AF65-F5344CB8AC3E}">
        <p14:creationId xmlns:p14="http://schemas.microsoft.com/office/powerpoint/2010/main" val="952999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t>CST MW simulated </a:t>
            </a:r>
            <a:r>
              <a:rPr lang="en-AU" sz="1200" dirty="0" err="1"/>
              <a:t>Reection</a:t>
            </a:r>
            <a:r>
              <a:rPr lang="en-AU" sz="1200" dirty="0"/>
              <a:t> </a:t>
            </a:r>
            <a:r>
              <a:rPr lang="en-AU" sz="1200" dirty="0" err="1"/>
              <a:t>coecient</a:t>
            </a:r>
            <a:r>
              <a:rPr lang="en-AU" sz="1200" dirty="0"/>
              <a:t> jS11j: Cylindrical plasma chamber presents a poor RF matching compared with the new shaped-cavity; c) top:\aperture- coupling of the rectangular waveguide with the cylindrical chamber; bottom: new RF launching based on elliptical waveguide on \new-shaped" plasma chamber; d) CST MW simulated Electric </a:t>
            </a:r>
            <a:r>
              <a:rPr lang="en-AU" sz="1200" dirty="0" err="1"/>
              <a:t>eld</a:t>
            </a:r>
            <a:r>
              <a:rPr lang="en-AU" sz="1200" dirty="0"/>
              <a:t> prole along the plasma chamber extraction end-plate diameter: Cylindrical plasma chamber presents a zero-</a:t>
            </a:r>
            <a:r>
              <a:rPr lang="en-AU" sz="1200" dirty="0" err="1"/>
              <a:t>eld</a:t>
            </a:r>
            <a:r>
              <a:rPr lang="en-AU" sz="1200" dirty="0"/>
              <a:t> on axis compared with the peak electric </a:t>
            </a:r>
            <a:r>
              <a:rPr lang="en-AU" sz="1200" dirty="0" err="1"/>
              <a:t>eld</a:t>
            </a:r>
            <a:r>
              <a:rPr lang="en-AU" sz="1200" dirty="0"/>
              <a:t> the "new-shaped" plasma chamber</a:t>
            </a:r>
          </a:p>
          <a:p>
            <a:endParaRPr lang="en-IE" dirty="0"/>
          </a:p>
        </p:txBody>
      </p:sp>
      <p:sp>
        <p:nvSpPr>
          <p:cNvPr id="4" name="Slide Number Placeholder 3"/>
          <p:cNvSpPr>
            <a:spLocks noGrp="1"/>
          </p:cNvSpPr>
          <p:nvPr>
            <p:ph type="sldNum" sz="quarter" idx="5"/>
          </p:nvPr>
        </p:nvSpPr>
        <p:spPr/>
        <p:txBody>
          <a:bodyPr/>
          <a:lstStyle/>
          <a:p>
            <a:fld id="{D9737FC9-928F-F649-B31C-D32634D3854C}" type="slidenum">
              <a:rPr lang="it-IT" smtClean="0"/>
              <a:t>35</a:t>
            </a:fld>
            <a:endParaRPr lang="it-IT"/>
          </a:p>
        </p:txBody>
      </p:sp>
    </p:spTree>
    <p:extLst>
      <p:ext uri="{BB962C8B-B14F-4D97-AF65-F5344CB8AC3E}">
        <p14:creationId xmlns:p14="http://schemas.microsoft.com/office/powerpoint/2010/main" val="1405130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something can be improved also concerning the launching system</a:t>
            </a:r>
          </a:p>
        </p:txBody>
      </p:sp>
      <p:sp>
        <p:nvSpPr>
          <p:cNvPr id="4" name="Slide Number Placeholder 3"/>
          <p:cNvSpPr>
            <a:spLocks noGrp="1"/>
          </p:cNvSpPr>
          <p:nvPr>
            <p:ph type="sldNum" sz="quarter" idx="5"/>
          </p:nvPr>
        </p:nvSpPr>
        <p:spPr/>
        <p:txBody>
          <a:bodyPr/>
          <a:lstStyle/>
          <a:p>
            <a:fld id="{D9737FC9-928F-F649-B31C-D32634D3854C}" type="slidenum">
              <a:rPr lang="it-IT" smtClean="0"/>
              <a:t>38</a:t>
            </a:fld>
            <a:endParaRPr lang="it-IT"/>
          </a:p>
        </p:txBody>
      </p:sp>
    </p:spTree>
    <p:extLst>
      <p:ext uri="{BB962C8B-B14F-4D97-AF65-F5344CB8AC3E}">
        <p14:creationId xmlns:p14="http://schemas.microsoft.com/office/powerpoint/2010/main" val="4110937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discussed </a:t>
            </a:r>
            <a:r>
              <a:rPr lang="en-IE" dirty="0" err="1"/>
              <a:t>uo</a:t>
            </a:r>
            <a:r>
              <a:rPr lang="en-IE" dirty="0"/>
              <a:t> to now lower than 28 GHz</a:t>
            </a:r>
          </a:p>
        </p:txBody>
      </p:sp>
      <p:sp>
        <p:nvSpPr>
          <p:cNvPr id="4" name="Slide Number Placeholder 3"/>
          <p:cNvSpPr>
            <a:spLocks noGrp="1"/>
          </p:cNvSpPr>
          <p:nvPr>
            <p:ph type="sldNum" sz="quarter" idx="5"/>
          </p:nvPr>
        </p:nvSpPr>
        <p:spPr/>
        <p:txBody>
          <a:bodyPr/>
          <a:lstStyle/>
          <a:p>
            <a:fld id="{D9737FC9-928F-F649-B31C-D32634D3854C}" type="slidenum">
              <a:rPr lang="it-IT" smtClean="0"/>
              <a:t>43</a:t>
            </a:fld>
            <a:endParaRPr lang="it-IT"/>
          </a:p>
        </p:txBody>
      </p:sp>
    </p:spTree>
    <p:extLst>
      <p:ext uri="{BB962C8B-B14F-4D97-AF65-F5344CB8AC3E}">
        <p14:creationId xmlns:p14="http://schemas.microsoft.com/office/powerpoint/2010/main" val="2932377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Accelerator Application</a:t>
            </a:r>
            <a:r>
              <a:rPr lang="en-IE" sz="1200" kern="1200" dirty="0">
                <a:solidFill>
                  <a:schemeClr val="tx1"/>
                </a:solidFill>
                <a:effectLst/>
                <a:latin typeface="+mn-lt"/>
                <a:ea typeface="+mn-ea"/>
                <a:cs typeface="+mn-cs"/>
              </a:rPr>
              <a:t>: </a:t>
            </a:r>
            <a:r>
              <a:rPr lang="it-IT" dirty="0">
                <a:solidFill>
                  <a:srgbClr val="002E72"/>
                </a:solidFill>
                <a:latin typeface="Calibri" panose="020F0502020204030204" pitchFamily="34" charset="0"/>
              </a:rPr>
              <a:t>High </a:t>
            </a:r>
            <a:r>
              <a:rPr lang="it-IT" dirty="0" err="1">
                <a:solidFill>
                  <a:srgbClr val="002E72"/>
                </a:solidFill>
                <a:latin typeface="Calibri" panose="020F0502020204030204" pitchFamily="34" charset="0"/>
              </a:rPr>
              <a:t>frequency</a:t>
            </a:r>
            <a:r>
              <a:rPr lang="it-IT" dirty="0">
                <a:solidFill>
                  <a:srgbClr val="002E72"/>
                </a:solidFill>
                <a:latin typeface="Calibri" panose="020F0502020204030204" pitchFamily="34" charset="0"/>
              </a:rPr>
              <a:t> </a:t>
            </a:r>
            <a:r>
              <a:rPr lang="it-IT" dirty="0" err="1">
                <a:solidFill>
                  <a:srgbClr val="002E72"/>
                </a:solidFill>
                <a:latin typeface="Calibri" panose="020F0502020204030204" pitchFamily="34" charset="0"/>
              </a:rPr>
              <a:t>acceleration</a:t>
            </a:r>
            <a:r>
              <a:rPr lang="it-IT" dirty="0">
                <a:solidFill>
                  <a:srgbClr val="002E72"/>
                </a:solidFill>
                <a:latin typeface="Calibri" panose="020F0502020204030204" pitchFamily="34" charset="0"/>
              </a:rPr>
              <a:t> can </a:t>
            </a:r>
            <a:r>
              <a:rPr lang="it-IT" dirty="0" err="1">
                <a:solidFill>
                  <a:srgbClr val="002E72"/>
                </a:solidFill>
                <a:latin typeface="Calibri" panose="020F0502020204030204" pitchFamily="34" charset="0"/>
              </a:rPr>
              <a:t>provide</a:t>
            </a:r>
            <a:r>
              <a:rPr lang="it-IT" dirty="0">
                <a:solidFill>
                  <a:srgbClr val="002E72"/>
                </a:solidFill>
                <a:latin typeface="Calibri" panose="020F0502020204030204" pitchFamily="34" charset="0"/>
              </a:rPr>
              <a:t> high </a:t>
            </a:r>
            <a:r>
              <a:rPr lang="it-IT" dirty="0" err="1">
                <a:solidFill>
                  <a:srgbClr val="002E72"/>
                </a:solidFill>
                <a:latin typeface="Calibri" panose="020F0502020204030204" pitchFamily="34" charset="0"/>
              </a:rPr>
              <a:t>gradient</a:t>
            </a:r>
            <a:r>
              <a:rPr lang="it-IT" dirty="0">
                <a:solidFill>
                  <a:srgbClr val="002E72"/>
                </a:solidFill>
                <a:latin typeface="Calibri" panose="020F0502020204030204" pitchFamily="34" charset="0"/>
              </a:rPr>
              <a:t>, </a:t>
            </a:r>
            <a:r>
              <a:rPr lang="it-IT" dirty="0" err="1">
                <a:solidFill>
                  <a:srgbClr val="002E72"/>
                </a:solidFill>
                <a:latin typeface="Calibri" panose="020F0502020204030204" pitchFamily="34" charset="0"/>
              </a:rPr>
              <a:t>extremely</a:t>
            </a:r>
            <a:r>
              <a:rPr lang="it-IT" dirty="0">
                <a:solidFill>
                  <a:srgbClr val="002E72"/>
                </a:solidFill>
                <a:latin typeface="Calibri" panose="020F0502020204030204" pitchFamily="34" charset="0"/>
              </a:rPr>
              <a:t> compact and </a:t>
            </a:r>
            <a:r>
              <a:rPr lang="it-IT" dirty="0" err="1">
                <a:solidFill>
                  <a:srgbClr val="002E72"/>
                </a:solidFill>
                <a:latin typeface="Calibri" panose="020F0502020204030204" pitchFamily="34" charset="0"/>
              </a:rPr>
              <a:t>low</a:t>
            </a:r>
            <a:r>
              <a:rPr lang="it-IT" dirty="0">
                <a:solidFill>
                  <a:srgbClr val="002E72"/>
                </a:solidFill>
                <a:latin typeface="Calibri" panose="020F0502020204030204" pitchFamily="34" charset="0"/>
              </a:rPr>
              <a:t> </a:t>
            </a:r>
            <a:r>
              <a:rPr lang="it-IT" dirty="0" err="1">
                <a:solidFill>
                  <a:srgbClr val="002E72"/>
                </a:solidFill>
                <a:latin typeface="Calibri" panose="020F0502020204030204" pitchFamily="34" charset="0"/>
              </a:rPr>
              <a:t>cost</a:t>
            </a:r>
            <a:r>
              <a:rPr lang="it-IT" dirty="0">
                <a:solidFill>
                  <a:srgbClr val="002E72"/>
                </a:solidFill>
                <a:latin typeface="Calibri" panose="020F0502020204030204" pitchFamily="34" charset="0"/>
              </a:rPr>
              <a:t> </a:t>
            </a:r>
            <a:r>
              <a:rPr lang="it-IT" dirty="0" err="1">
                <a:solidFill>
                  <a:srgbClr val="002E72"/>
                </a:solidFill>
                <a:latin typeface="Calibri" panose="020F0502020204030204" pitchFamily="34" charset="0"/>
              </a:rPr>
              <a:t>particle</a:t>
            </a:r>
            <a:r>
              <a:rPr lang="it-IT" dirty="0">
                <a:solidFill>
                  <a:srgbClr val="002E72"/>
                </a:solidFill>
                <a:latin typeface="Calibri" panose="020F0502020204030204" pitchFamily="34" charset="0"/>
              </a:rPr>
              <a:t> </a:t>
            </a:r>
            <a:r>
              <a:rPr lang="it-IT" dirty="0" err="1">
                <a:solidFill>
                  <a:srgbClr val="002E72"/>
                </a:solidFill>
                <a:latin typeface="Calibri" panose="020F0502020204030204" pitchFamily="34" charset="0"/>
              </a:rPr>
              <a:t>accelerators</a:t>
            </a:r>
            <a:endParaRPr lang="it-IT"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9737FC9-928F-F649-B31C-D32634D3854C}" type="slidenum">
              <a:rPr lang="it-IT" smtClean="0"/>
              <a:t>44</a:t>
            </a:fld>
            <a:endParaRPr lang="it-IT"/>
          </a:p>
        </p:txBody>
      </p:sp>
    </p:spTree>
    <p:extLst>
      <p:ext uri="{BB962C8B-B14F-4D97-AF65-F5344CB8AC3E}">
        <p14:creationId xmlns:p14="http://schemas.microsoft.com/office/powerpoint/2010/main" val="1310458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9737FC9-928F-F649-B31C-D32634D3854C}" type="slidenum">
              <a:rPr lang="it-IT" smtClean="0"/>
              <a:t>45</a:t>
            </a:fld>
            <a:endParaRPr lang="it-IT"/>
          </a:p>
        </p:txBody>
      </p:sp>
    </p:spTree>
    <p:extLst>
      <p:ext uri="{BB962C8B-B14F-4D97-AF65-F5344CB8AC3E}">
        <p14:creationId xmlns:p14="http://schemas.microsoft.com/office/powerpoint/2010/main" val="3505260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spcAft>
                <a:spcPts val="0"/>
              </a:spcAft>
              <a:buClr>
                <a:srgbClr val="FF0000"/>
              </a:buClr>
              <a:buSzPct val="90000"/>
              <a:buFont typeface="Arial" panose="020B0604020202020204" pitchFamily="34" charset="0"/>
              <a:buChar char="•"/>
            </a:pPr>
            <a:r>
              <a:rPr lang="en-US" dirty="0">
                <a:latin typeface="Bookman Old Style" panose="02050604050505020204" pitchFamily="18" charset="0"/>
                <a:ea typeface="Times New Roman" panose="02020603050405020304" pitchFamily="18" charset="0"/>
                <a:cs typeface="Calibri" panose="020F0502020204030204" pitchFamily="34" charset="0"/>
              </a:rPr>
              <a:t>By perturbing a lattice it is possible </a:t>
            </a:r>
            <a:r>
              <a:rPr lang="en-GB" dirty="0">
                <a:latin typeface="Bookman Old Style" panose="02050604050505020204" pitchFamily="18" charset="0"/>
                <a:ea typeface="Times New Roman" panose="02020603050405020304" pitchFamily="18" charset="0"/>
                <a:cs typeface="Calibri" panose="020F0502020204030204" pitchFamily="34" charset="0"/>
              </a:rPr>
              <a:t>obtain a:</a:t>
            </a:r>
          </a:p>
          <a:p>
            <a:pPr marL="742950" lvl="1" indent="-285750" algn="just">
              <a:buClr>
                <a:srgbClr val="FF0000"/>
              </a:buClr>
              <a:buSzPct val="90000"/>
              <a:buFont typeface="Arial" panose="020B0604020202020204" pitchFamily="34" charset="0"/>
              <a:buChar char="•"/>
            </a:pPr>
            <a:r>
              <a:rPr lang="en-GB" b="1" dirty="0">
                <a:latin typeface="Bookman Old Style" panose="02050604050505020204" pitchFamily="18" charset="0"/>
                <a:ea typeface="Times New Roman" panose="02020603050405020304" pitchFamily="18" charset="0"/>
                <a:cs typeface="Calibri" panose="020F0502020204030204" pitchFamily="34" charset="0"/>
                <a:sym typeface="Wingdings" panose="05000000000000000000" pitchFamily="2" charset="2"/>
              </a:rPr>
              <a:t>dielectric waveguide </a:t>
            </a:r>
            <a:r>
              <a:rPr lang="en-GB" dirty="0">
                <a:latin typeface="Bookman Old Style" panose="02050604050505020204" pitchFamily="18" charset="0"/>
                <a:ea typeface="Times New Roman" panose="02020603050405020304" pitchFamily="18" charset="0"/>
                <a:cs typeface="Calibri" panose="020F0502020204030204" pitchFamily="34" charset="0"/>
                <a:sym typeface="Wingdings" panose="05000000000000000000" pitchFamily="2" charset="2"/>
              </a:rPr>
              <a:t> </a:t>
            </a:r>
            <a:r>
              <a:rPr lang="en-GB" dirty="0">
                <a:latin typeface="Bookman Old Style" panose="02050604050505020204" pitchFamily="18" charset="0"/>
                <a:ea typeface="Times New Roman" panose="02020603050405020304" pitchFamily="18" charset="0"/>
                <a:cs typeface="Calibri" panose="020F0502020204030204" pitchFamily="34" charset="0"/>
              </a:rPr>
              <a:t>Linear</a:t>
            </a:r>
            <a:r>
              <a:rPr lang="en-GB" dirty="0">
                <a:latin typeface="Bookman Old Style" panose="02050604050505020204" pitchFamily="18" charset="0"/>
                <a:ea typeface="Times New Roman" panose="02020603050405020304" pitchFamily="18" charset="0"/>
                <a:cs typeface="Calibri" panose="020F0502020204030204" pitchFamily="34" charset="0"/>
                <a:sym typeface="Wingdings" panose="05000000000000000000" pitchFamily="2" charset="2"/>
              </a:rPr>
              <a:t> d</a:t>
            </a:r>
            <a:r>
              <a:rPr lang="en-GB" dirty="0">
                <a:latin typeface="Bookman Old Style" panose="02050604050505020204" pitchFamily="18" charset="0"/>
                <a:ea typeface="Times New Roman" panose="02020603050405020304" pitchFamily="18" charset="0"/>
                <a:cs typeface="Calibri" panose="020F0502020204030204" pitchFamily="34" charset="0"/>
              </a:rPr>
              <a:t>efect</a:t>
            </a:r>
          </a:p>
          <a:p>
            <a:pPr marL="742950" lvl="1" indent="-285750" algn="just">
              <a:buClr>
                <a:srgbClr val="FF0000"/>
              </a:buClr>
              <a:buSzPct val="9000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D9737FC9-928F-F649-B31C-D32634D3854C}" type="slidenum">
              <a:rPr lang="it-IT" smtClean="0"/>
              <a:t>46</a:t>
            </a:fld>
            <a:endParaRPr lang="it-IT"/>
          </a:p>
        </p:txBody>
      </p:sp>
    </p:spTree>
    <p:extLst>
      <p:ext uri="{BB962C8B-B14F-4D97-AF65-F5344CB8AC3E}">
        <p14:creationId xmlns:p14="http://schemas.microsoft.com/office/powerpoint/2010/main" val="774698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E6DACCD-D9E9-1645-BFFA-9415AAA08DD5}" type="slidenum">
              <a:rPr lang="it-IT" smtClean="0"/>
              <a:t>47</a:t>
            </a:fld>
            <a:endParaRPr lang="it-IT"/>
          </a:p>
        </p:txBody>
      </p:sp>
    </p:spTree>
    <p:extLst>
      <p:ext uri="{BB962C8B-B14F-4D97-AF65-F5344CB8AC3E}">
        <p14:creationId xmlns:p14="http://schemas.microsoft.com/office/powerpoint/2010/main" val="3369156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solidFill>
                  <a:srgbClr val="2F5897"/>
                </a:solidFill>
              </a:rPr>
              <a:t>parallel</a:t>
            </a:r>
            <a:r>
              <a:rPr lang="it-IT" sz="1200" dirty="0">
                <a:solidFill>
                  <a:srgbClr val="2F5897"/>
                </a:solidFill>
              </a:rPr>
              <a:t> </a:t>
            </a:r>
            <a:r>
              <a:rPr lang="it-IT" sz="1200" dirty="0" err="1">
                <a:solidFill>
                  <a:srgbClr val="2F5897"/>
                </a:solidFill>
              </a:rPr>
              <a:t>wave</a:t>
            </a:r>
            <a:r>
              <a:rPr lang="it-IT" sz="1200" dirty="0">
                <a:solidFill>
                  <a:srgbClr val="2F5897"/>
                </a:solidFill>
              </a:rPr>
              <a:t> </a:t>
            </a:r>
            <a:r>
              <a:rPr lang="it-IT" sz="1200" dirty="0" err="1">
                <a:solidFill>
                  <a:srgbClr val="2F5897"/>
                </a:solidFill>
              </a:rPr>
              <a:t>vector</a:t>
            </a:r>
            <a:r>
              <a:rPr lang="it-IT" sz="1200" dirty="0">
                <a:solidFill>
                  <a:srgbClr val="2F5897"/>
                </a:solidFill>
              </a:rPr>
              <a:t> (and </a:t>
            </a:r>
            <a:r>
              <a:rPr lang="it-IT" sz="1200" dirty="0" err="1">
                <a:solidFill>
                  <a:srgbClr val="2F5897"/>
                </a:solidFill>
              </a:rPr>
              <a:t>equilibrium</a:t>
            </a:r>
            <a:r>
              <a:rPr lang="it-IT" sz="1200" dirty="0">
                <a:solidFill>
                  <a:srgbClr val="2F5897"/>
                </a:solidFill>
              </a:rPr>
              <a:t> </a:t>
            </a:r>
            <a:r>
              <a:rPr lang="it-IT" sz="1200" dirty="0" err="1">
                <a:solidFill>
                  <a:srgbClr val="2F5897"/>
                </a:solidFill>
              </a:rPr>
              <a:t>distribution</a:t>
            </a:r>
            <a:r>
              <a:rPr lang="it-IT" sz="1200" dirty="0">
                <a:solidFill>
                  <a:srgbClr val="2F5897"/>
                </a:solidFill>
              </a:rPr>
              <a:t>) </a:t>
            </a:r>
            <a:r>
              <a:rPr lang="it-IT" sz="1200" dirty="0" err="1">
                <a:solidFill>
                  <a:srgbClr val="2F5897"/>
                </a:solidFill>
              </a:rPr>
              <a:t>etermine</a:t>
            </a:r>
            <a:r>
              <a:rPr lang="it-IT" sz="1200" dirty="0">
                <a:solidFill>
                  <a:srgbClr val="2F5897"/>
                </a:solidFill>
              </a:rPr>
              <a:t> </a:t>
            </a:r>
            <a:r>
              <a:rPr lang="it-IT" sz="1200" dirty="0" err="1">
                <a:solidFill>
                  <a:srgbClr val="2F5897"/>
                </a:solidFill>
              </a:rPr>
              <a:t>wave</a:t>
            </a:r>
            <a:r>
              <a:rPr lang="it-IT" sz="1200" dirty="0">
                <a:solidFill>
                  <a:srgbClr val="2F5897"/>
                </a:solidFill>
              </a:rPr>
              <a:t> </a:t>
            </a:r>
            <a:r>
              <a:rPr lang="it-IT" sz="1200" dirty="0" err="1">
                <a:solidFill>
                  <a:srgbClr val="2F5897"/>
                </a:solidFill>
              </a:rPr>
              <a:t>absorption</a:t>
            </a:r>
            <a:r>
              <a:rPr lang="it-IT" sz="1200" dirty="0">
                <a:solidFill>
                  <a:srgbClr val="2F5897"/>
                </a:solidFill>
              </a:rPr>
              <a:t> (or </a:t>
            </a:r>
            <a:r>
              <a:rPr lang="it-IT" sz="1200" dirty="0" err="1">
                <a:solidFill>
                  <a:srgbClr val="2F5897"/>
                </a:solidFill>
              </a:rPr>
              <a:t>growth</a:t>
            </a:r>
            <a:r>
              <a:rPr lang="it-IT" sz="1200" dirty="0">
                <a:solidFill>
                  <a:srgbClr val="2F5897"/>
                </a:solidFill>
              </a:rPr>
              <a:t>)</a:t>
            </a:r>
            <a:endParaRPr lang="it-IT" dirty="0"/>
          </a:p>
          <a:p>
            <a:endParaRPr lang="it-IT" sz="1200" b="0" i="0" u="none" strike="noStrik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a:solidFill>
                  <a:srgbClr val="2F5897"/>
                </a:solidFill>
              </a:rPr>
              <a:t>The “</a:t>
            </a:r>
            <a:r>
              <a:rPr lang="it-IT" sz="1200" dirty="0" err="1">
                <a:solidFill>
                  <a:srgbClr val="2F5897"/>
                </a:solidFill>
              </a:rPr>
              <a:t>local</a:t>
            </a:r>
            <a:r>
              <a:rPr lang="it-IT" sz="1200" dirty="0">
                <a:solidFill>
                  <a:srgbClr val="2F5897"/>
                </a:solidFill>
              </a:rPr>
              <a:t>” </a:t>
            </a:r>
            <a:r>
              <a:rPr lang="it-IT" sz="1200" dirty="0" err="1">
                <a:solidFill>
                  <a:srgbClr val="2F5897"/>
                </a:solidFill>
              </a:rPr>
              <a:t>dielectric</a:t>
            </a:r>
            <a:r>
              <a:rPr lang="it-IT" sz="1200" dirty="0">
                <a:solidFill>
                  <a:srgbClr val="2F5897"/>
                </a:solidFill>
              </a:rPr>
              <a:t> </a:t>
            </a:r>
            <a:r>
              <a:rPr lang="it-IT" sz="1200" dirty="0" err="1">
                <a:solidFill>
                  <a:srgbClr val="2F5897"/>
                </a:solidFill>
              </a:rPr>
              <a:t>tensor</a:t>
            </a:r>
            <a:r>
              <a:rPr lang="it-IT" sz="1200" dirty="0">
                <a:solidFill>
                  <a:srgbClr val="2F5897"/>
                </a:solidFill>
              </a:rPr>
              <a:t> in the </a:t>
            </a:r>
            <a:r>
              <a:rPr lang="it-IT" sz="1200" dirty="0" err="1">
                <a:solidFill>
                  <a:srgbClr val="2F5897"/>
                </a:solidFill>
              </a:rPr>
              <a:t>wave</a:t>
            </a:r>
            <a:r>
              <a:rPr lang="it-IT" sz="1200" dirty="0">
                <a:solidFill>
                  <a:srgbClr val="2F5897"/>
                </a:solidFill>
              </a:rPr>
              <a:t> </a:t>
            </a:r>
            <a:r>
              <a:rPr lang="it-IT" sz="1200" dirty="0" err="1">
                <a:solidFill>
                  <a:srgbClr val="2F5897"/>
                </a:solidFill>
              </a:rPr>
              <a:t>equation</a:t>
            </a:r>
            <a:r>
              <a:rPr lang="it-IT" sz="1200" dirty="0">
                <a:solidFill>
                  <a:srgbClr val="2F5897"/>
                </a:solidFill>
              </a:rPr>
              <a:t> </a:t>
            </a:r>
            <a:r>
              <a:rPr lang="it-IT" sz="1200" dirty="0" err="1">
                <a:solidFill>
                  <a:srgbClr val="2F5897"/>
                </a:solidFill>
              </a:rPr>
              <a:t>includes</a:t>
            </a:r>
            <a:r>
              <a:rPr lang="it-IT" sz="1200" dirty="0">
                <a:solidFill>
                  <a:srgbClr val="2F5897"/>
                </a:solidFill>
              </a:rPr>
              <a:t> </a:t>
            </a:r>
            <a:r>
              <a:rPr lang="it-IT" sz="1200" dirty="0" err="1">
                <a:solidFill>
                  <a:srgbClr val="2F5897"/>
                </a:solidFill>
              </a:rPr>
              <a:t>velocity-space</a:t>
            </a:r>
            <a:r>
              <a:rPr lang="it-IT" sz="1200" dirty="0">
                <a:solidFill>
                  <a:srgbClr val="2F5897"/>
                </a:solidFill>
              </a:rPr>
              <a:t> </a:t>
            </a:r>
            <a:r>
              <a:rPr lang="it-IT" sz="1200" dirty="0" err="1">
                <a:solidFill>
                  <a:srgbClr val="2F5897"/>
                </a:solidFill>
              </a:rPr>
              <a:t>integrals</a:t>
            </a:r>
            <a:r>
              <a:rPr lang="it-IT" sz="1200" dirty="0">
                <a:solidFill>
                  <a:srgbClr val="2F5897"/>
                </a:solidFill>
              </a:rPr>
              <a:t> of </a:t>
            </a:r>
            <a:r>
              <a:rPr lang="it-IT" sz="1200" dirty="0" err="1">
                <a:solidFill>
                  <a:srgbClr val="2F5897"/>
                </a:solidFill>
              </a:rPr>
              <a:t>derivatives</a:t>
            </a:r>
            <a:r>
              <a:rPr lang="it-IT" sz="1200" dirty="0">
                <a:solidFill>
                  <a:srgbClr val="2F5897"/>
                </a:solidFill>
              </a:rPr>
              <a:t> of f</a:t>
            </a:r>
            <a:r>
              <a:rPr lang="it-IT" sz="1200" baseline="-25000" dirty="0">
                <a:solidFill>
                  <a:srgbClr val="2F5897"/>
                </a:solidFill>
              </a:rPr>
              <a:t>0</a:t>
            </a:r>
            <a:r>
              <a:rPr lang="it-IT" sz="1200" dirty="0">
                <a:solidFill>
                  <a:srgbClr val="2F5897"/>
                </a:solidFill>
              </a:rPr>
              <a:t>(</a:t>
            </a:r>
            <a:r>
              <a:rPr lang="it-IT" sz="1200" dirty="0" err="1">
                <a:solidFill>
                  <a:srgbClr val="2F5897"/>
                </a:solidFill>
              </a:rPr>
              <a:t>v</a:t>
            </a:r>
            <a:r>
              <a:rPr lang="it-IT" sz="1200" baseline="-25000" dirty="0" err="1">
                <a:solidFill>
                  <a:srgbClr val="2F5897"/>
                </a:solidFill>
              </a:rPr>
              <a:t>⊥</a:t>
            </a:r>
            <a:r>
              <a:rPr lang="it-IT" sz="1200" dirty="0" err="1">
                <a:solidFill>
                  <a:srgbClr val="2F5897"/>
                </a:solidFill>
              </a:rPr>
              <a:t>,v</a:t>
            </a:r>
            <a:r>
              <a:rPr lang="it-IT" sz="1200" baseline="-25000" dirty="0">
                <a:solidFill>
                  <a:srgbClr val="2F5897"/>
                </a:solidFill>
              </a:rPr>
              <a:t>//</a:t>
            </a:r>
            <a:r>
              <a:rPr lang="it-IT" sz="1200" dirty="0">
                <a:solidFill>
                  <a:srgbClr val="2F5897"/>
                </a:solidFill>
              </a:rPr>
              <a:t>) </a:t>
            </a:r>
            <a:r>
              <a:rPr lang="it-IT" sz="1200" dirty="0" err="1">
                <a:solidFill>
                  <a:srgbClr val="2F5897"/>
                </a:solidFill>
              </a:rPr>
              <a:t>even</a:t>
            </a:r>
            <a:r>
              <a:rPr lang="it-IT" sz="1200" dirty="0">
                <a:solidFill>
                  <a:srgbClr val="2F5897"/>
                </a:solidFill>
              </a:rPr>
              <a:t> for infinite-</a:t>
            </a:r>
            <a:r>
              <a:rPr lang="it-IT" sz="1200" dirty="0" err="1">
                <a:solidFill>
                  <a:srgbClr val="2F5897"/>
                </a:solidFill>
              </a:rPr>
              <a:t>homogeneous</a:t>
            </a:r>
            <a:r>
              <a:rPr lang="it-IT" sz="1200" dirty="0">
                <a:solidFill>
                  <a:srgbClr val="2F5897"/>
                </a:solidFill>
              </a:rPr>
              <a:t> </a:t>
            </a:r>
            <a:r>
              <a:rPr lang="it-IT" sz="1200" dirty="0" err="1">
                <a:solidFill>
                  <a:srgbClr val="2F5897"/>
                </a:solidFill>
              </a:rPr>
              <a:t>Maxwellian</a:t>
            </a:r>
            <a:r>
              <a:rPr lang="it-IT" sz="1200" dirty="0">
                <a:solidFill>
                  <a:srgbClr val="2F5897"/>
                </a:solidFill>
              </a:rPr>
              <a:t> </a:t>
            </a:r>
            <a:r>
              <a:rPr lang="it-IT" sz="1200" dirty="0" err="1">
                <a:solidFill>
                  <a:srgbClr val="2F5897"/>
                </a:solidFill>
              </a:rPr>
              <a:t>plasmas</a:t>
            </a:r>
            <a:endParaRPr lang="it-IT" sz="1200" dirty="0">
              <a:solidFill>
                <a:srgbClr val="2F5897"/>
              </a:solidFill>
            </a:endParaRPr>
          </a:p>
          <a:p>
            <a:endParaRPr lang="it-IT" sz="1200" b="0" i="0" u="none" strike="noStrik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a:solidFill>
                  <a:srgbClr val="2F5897"/>
                </a:solidFill>
              </a:rPr>
              <a:t>Infinite sum of </a:t>
            </a:r>
            <a:r>
              <a:rPr lang="it-IT" sz="1200" dirty="0" err="1">
                <a:solidFill>
                  <a:srgbClr val="2F5897"/>
                </a:solidFill>
              </a:rPr>
              <a:t>modified</a:t>
            </a:r>
            <a:r>
              <a:rPr lang="it-IT" sz="1200" dirty="0">
                <a:solidFill>
                  <a:srgbClr val="2F5897"/>
                </a:solidFill>
              </a:rPr>
              <a:t> </a:t>
            </a:r>
            <a:r>
              <a:rPr lang="it-IT" sz="1200" dirty="0" err="1">
                <a:solidFill>
                  <a:srgbClr val="2F5897"/>
                </a:solidFill>
              </a:rPr>
              <a:t>Bessel</a:t>
            </a:r>
            <a:r>
              <a:rPr lang="it-IT" sz="1200" dirty="0">
                <a:solidFill>
                  <a:srgbClr val="2F5897"/>
                </a:solidFill>
              </a:rPr>
              <a:t> </a:t>
            </a:r>
            <a:r>
              <a:rPr lang="it-IT" sz="1200" dirty="0" err="1">
                <a:solidFill>
                  <a:srgbClr val="2F5897"/>
                </a:solidFill>
              </a:rPr>
              <a:t>functions</a:t>
            </a:r>
            <a:r>
              <a:rPr lang="it-IT" sz="1200" dirty="0">
                <a:solidFill>
                  <a:srgbClr val="2F5897"/>
                </a:solidFill>
              </a:rPr>
              <a:t> of </a:t>
            </a:r>
            <a:r>
              <a:rPr lang="it-IT" sz="1200" dirty="0" err="1">
                <a:solidFill>
                  <a:srgbClr val="2F5897"/>
                </a:solidFill>
              </a:rPr>
              <a:t>argument</a:t>
            </a:r>
            <a:r>
              <a:rPr lang="it-IT" sz="1200" dirty="0">
                <a:solidFill>
                  <a:srgbClr val="2F5897"/>
                </a:solidFill>
              </a:rPr>
              <a:t> </a:t>
            </a:r>
          </a:p>
          <a:p>
            <a:endParaRPr lang="it-IT" sz="1200" b="0" i="0" u="none" strike="noStrike" kern="1200" baseline="0" dirty="0">
              <a:solidFill>
                <a:schemeClr val="tx1"/>
              </a:solidFill>
              <a:latin typeface="+mn-lt"/>
              <a:ea typeface="+mn-ea"/>
              <a:cs typeface="+mn-cs"/>
            </a:endParaRPr>
          </a:p>
          <a:p>
            <a:r>
              <a:rPr lang="it-IT" sz="1200" b="0" i="0" u="none" strike="noStrike" kern="1200" baseline="0" dirty="0" err="1">
                <a:solidFill>
                  <a:schemeClr val="tx1"/>
                </a:solidFill>
                <a:latin typeface="+mn-lt"/>
                <a:ea typeface="+mn-ea"/>
                <a:cs typeface="+mn-cs"/>
              </a:rPr>
              <a:t>This</a:t>
            </a:r>
            <a:r>
              <a:rPr lang="it-IT" sz="1200" b="0" i="0" u="none" strike="noStrike" kern="1200" baseline="0" dirty="0">
                <a:solidFill>
                  <a:schemeClr val="tx1"/>
                </a:solidFill>
                <a:latin typeface="+mn-lt"/>
                <a:ea typeface="+mn-ea"/>
                <a:cs typeface="+mn-cs"/>
              </a:rPr>
              <a:t> case, the </a:t>
            </a:r>
            <a:r>
              <a:rPr lang="it-IT" sz="1200" b="0" i="0" u="none" strike="noStrike" kern="1200" baseline="0" dirty="0" err="1">
                <a:solidFill>
                  <a:schemeClr val="tx1"/>
                </a:solidFill>
                <a:latin typeface="+mn-lt"/>
                <a:ea typeface="+mn-ea"/>
                <a:cs typeface="+mn-cs"/>
              </a:rPr>
              <a:t>electromagnetic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response</a:t>
            </a:r>
            <a:r>
              <a:rPr lang="it-IT" sz="1200" b="0" i="0" u="none" strike="noStrike" kern="1200" baseline="0" dirty="0">
                <a:solidFill>
                  <a:schemeClr val="tx1"/>
                </a:solidFill>
                <a:latin typeface="+mn-lt"/>
                <a:ea typeface="+mn-ea"/>
                <a:cs typeface="+mn-cs"/>
              </a:rPr>
              <a:t> of the medium </a:t>
            </a:r>
            <a:r>
              <a:rPr lang="it-IT" sz="1200" b="0" i="0" u="none" strike="noStrike" kern="1200" baseline="0" dirty="0" err="1">
                <a:solidFill>
                  <a:schemeClr val="tx1"/>
                </a:solidFill>
                <a:latin typeface="+mn-lt"/>
                <a:ea typeface="+mn-ea"/>
                <a:cs typeface="+mn-cs"/>
              </a:rPr>
              <a:t>fails</a:t>
            </a:r>
            <a:r>
              <a:rPr lang="it-IT" sz="1200" b="0" i="0" u="none" strike="noStrike" kern="1200" baseline="0" dirty="0">
                <a:solidFill>
                  <a:schemeClr val="tx1"/>
                </a:solidFill>
                <a:latin typeface="+mn-lt"/>
                <a:ea typeface="+mn-ea"/>
                <a:cs typeface="+mn-cs"/>
              </a:rPr>
              <a:t> to </a:t>
            </a:r>
            <a:r>
              <a:rPr lang="it-IT" sz="1200" b="0" i="0" u="none" strike="noStrike" kern="1200" baseline="0" dirty="0" err="1">
                <a:solidFill>
                  <a:schemeClr val="tx1"/>
                </a:solidFill>
                <a:latin typeface="+mn-lt"/>
                <a:ea typeface="+mn-ea"/>
                <a:cs typeface="+mn-cs"/>
              </a:rPr>
              <a:t>depend</a:t>
            </a:r>
            <a:endParaRPr lang="it-IT" sz="1200" b="0" i="0" u="none" strike="noStrike" kern="1200" baseline="0" dirty="0">
              <a:solidFill>
                <a:schemeClr val="tx1"/>
              </a:solidFill>
              <a:latin typeface="+mn-lt"/>
              <a:ea typeface="+mn-ea"/>
              <a:cs typeface="+mn-cs"/>
            </a:endParaRPr>
          </a:p>
          <a:p>
            <a:r>
              <a:rPr lang="it-IT" sz="1200" b="0" i="0" u="none" strike="noStrike" kern="1200" baseline="0" dirty="0" err="1">
                <a:solidFill>
                  <a:schemeClr val="tx1"/>
                </a:solidFill>
                <a:latin typeface="+mn-lt"/>
                <a:ea typeface="+mn-ea"/>
                <a:cs typeface="+mn-cs"/>
              </a:rPr>
              <a:t>only</a:t>
            </a:r>
            <a:r>
              <a:rPr lang="it-IT" sz="1200" b="0" i="0" u="none" strike="noStrike" kern="1200" baseline="0" dirty="0">
                <a:solidFill>
                  <a:schemeClr val="tx1"/>
                </a:solidFill>
                <a:latin typeface="+mn-lt"/>
                <a:ea typeface="+mn-ea"/>
                <a:cs typeface="+mn-cs"/>
              </a:rPr>
              <a:t> on the position </a:t>
            </a:r>
            <a:r>
              <a:rPr lang="it-IT" sz="1200" b="0" i="0" u="none" strike="noStrike" kern="1200" baseline="0" dirty="0" err="1">
                <a:solidFill>
                  <a:schemeClr val="tx1"/>
                </a:solidFill>
                <a:latin typeface="+mn-lt"/>
                <a:ea typeface="+mn-ea"/>
                <a:cs typeface="+mn-cs"/>
              </a:rPr>
              <a:t>where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we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apply</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external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field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but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depends</a:t>
            </a:r>
            <a:endParaRPr lang="it-IT" sz="1200" b="0" i="0" u="none" strike="noStrike" kern="1200" baseline="0" dirty="0">
              <a:solidFill>
                <a:schemeClr val="tx1"/>
              </a:solidFill>
              <a:latin typeface="+mn-lt"/>
              <a:ea typeface="+mn-ea"/>
              <a:cs typeface="+mn-cs"/>
            </a:endParaRPr>
          </a:p>
          <a:p>
            <a:r>
              <a:rPr lang="it-IT" sz="1200" b="0" i="0" u="none" strike="noStrike" kern="1200" baseline="0" dirty="0" err="1">
                <a:solidFill>
                  <a:schemeClr val="tx1"/>
                </a:solidFill>
                <a:latin typeface="+mn-lt"/>
                <a:ea typeface="+mn-ea"/>
                <a:cs typeface="+mn-cs"/>
              </a:rPr>
              <a:t>also</a:t>
            </a:r>
            <a:r>
              <a:rPr lang="it-IT" sz="1200" b="0" i="0" u="none" strike="noStrike" kern="1200" baseline="0" dirty="0">
                <a:solidFill>
                  <a:schemeClr val="tx1"/>
                </a:solidFill>
                <a:latin typeface="+mn-lt"/>
                <a:ea typeface="+mn-ea"/>
                <a:cs typeface="+mn-cs"/>
              </a:rPr>
              <a:t> on the </a:t>
            </a:r>
            <a:r>
              <a:rPr lang="it-IT" sz="1200" b="0" i="0" u="none" strike="noStrike" kern="1200" baseline="0" dirty="0" err="1">
                <a:solidFill>
                  <a:schemeClr val="tx1"/>
                </a:solidFill>
                <a:latin typeface="+mn-lt"/>
                <a:ea typeface="+mn-ea"/>
                <a:cs typeface="+mn-cs"/>
              </a:rPr>
              <a:t>value</a:t>
            </a:r>
            <a:r>
              <a:rPr lang="it-IT" sz="1200" b="0" i="0" u="none" strike="noStrike" kern="1200" baseline="0" dirty="0">
                <a:solidFill>
                  <a:schemeClr val="tx1"/>
                </a:solidFill>
                <a:latin typeface="+mn-lt"/>
                <a:ea typeface="+mn-ea"/>
                <a:cs typeface="+mn-cs"/>
              </a:rPr>
              <a:t> of </a:t>
            </a:r>
            <a:r>
              <a:rPr lang="it-IT" sz="1200" b="0" i="0" u="none" strike="noStrike" kern="1200" baseline="0" dirty="0" err="1">
                <a:solidFill>
                  <a:schemeClr val="tx1"/>
                </a:solidFill>
                <a:latin typeface="+mn-lt"/>
                <a:ea typeface="+mn-ea"/>
                <a:cs typeface="+mn-cs"/>
              </a:rPr>
              <a:t>this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field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at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other</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locations</a:t>
            </a:r>
            <a:r>
              <a:rPr lang="it-IT" sz="1200" b="0" i="0" u="none" strike="noStrike" kern="1200" baseline="0" dirty="0">
                <a:solidFill>
                  <a:schemeClr val="tx1"/>
                </a:solidFill>
                <a:latin typeface="+mn-lt"/>
                <a:ea typeface="+mn-ea"/>
                <a:cs typeface="+mn-cs"/>
              </a:rPr>
              <a:t>.°◊</a:t>
            </a:r>
          </a:p>
          <a:p>
            <a:r>
              <a:rPr lang="it-IT" sz="1200" b="0" i="0" u="none" strike="noStrike" kern="1200" baseline="0" dirty="0" err="1">
                <a:solidFill>
                  <a:schemeClr val="tx1"/>
                </a:solidFill>
                <a:latin typeface="+mn-lt"/>
                <a:ea typeface="+mn-ea"/>
                <a:cs typeface="+mn-cs"/>
              </a:rPr>
              <a:t>Thus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when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both</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temporal</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spatial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dispersion</a:t>
            </a:r>
            <a:r>
              <a:rPr lang="it-IT" sz="1200" b="0" i="0" u="none" strike="noStrike" kern="1200" baseline="0" dirty="0">
                <a:solidFill>
                  <a:schemeClr val="tx1"/>
                </a:solidFill>
                <a:latin typeface="+mn-lt"/>
                <a:ea typeface="+mn-ea"/>
                <a:cs typeface="+mn-cs"/>
              </a:rPr>
              <a:t> are </a:t>
            </a:r>
            <a:r>
              <a:rPr lang="it-IT" sz="1200" b="0" i="0" u="none" strike="noStrike" kern="1200" baseline="0" dirty="0" err="1">
                <a:solidFill>
                  <a:schemeClr val="tx1"/>
                </a:solidFill>
                <a:latin typeface="+mn-lt"/>
                <a:ea typeface="+mn-ea"/>
                <a:cs typeface="+mn-cs"/>
              </a:rPr>
              <a:t>present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we</a:t>
            </a:r>
            <a:endParaRPr lang="it-IT" sz="1200" b="0" i="0" u="none" strike="noStrike" kern="1200" baseline="0" dirty="0">
              <a:solidFill>
                <a:schemeClr val="tx1"/>
              </a:solidFill>
              <a:latin typeface="+mn-lt"/>
              <a:ea typeface="+mn-ea"/>
              <a:cs typeface="+mn-cs"/>
            </a:endParaRPr>
          </a:p>
          <a:p>
            <a:r>
              <a:rPr lang="it-IT" sz="1200" b="0" i="0" u="none" strike="noStrike" kern="1200" baseline="0" dirty="0" err="1">
                <a:solidFill>
                  <a:schemeClr val="tx1"/>
                </a:solidFill>
                <a:latin typeface="+mn-lt"/>
                <a:ea typeface="+mn-ea"/>
                <a:cs typeface="+mn-cs"/>
              </a:rPr>
              <a:t>write</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permittivity</a:t>
            </a:r>
            <a:r>
              <a:rPr lang="it-IT" sz="1200" b="0" i="0" u="none" strike="noStrike" kern="1200" baseline="0" dirty="0">
                <a:solidFill>
                  <a:schemeClr val="tx1"/>
                </a:solidFill>
                <a:latin typeface="+mn-lt"/>
                <a:ea typeface="+mn-ea"/>
                <a:cs typeface="+mn-cs"/>
              </a:rPr>
              <a:t> and the </a:t>
            </a:r>
            <a:r>
              <a:rPr lang="it-IT" sz="1200" b="0" i="0" u="none" strike="noStrike" kern="1200" baseline="0" dirty="0" err="1">
                <a:solidFill>
                  <a:schemeClr val="tx1"/>
                </a:solidFill>
                <a:latin typeface="+mn-lt"/>
                <a:ea typeface="+mn-ea"/>
                <a:cs typeface="+mn-cs"/>
              </a:rPr>
              <a:t>permeability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functions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as</a:t>
            </a:r>
            <a:r>
              <a:rPr lang="it-IT" sz="1200" b="0" i="0" u="none" strike="noStrike" kern="1200" baseline="0" dirty="0">
                <a:solidFill>
                  <a:schemeClr val="tx1"/>
                </a:solidFill>
                <a:latin typeface="+mn-lt"/>
                <a:ea typeface="+mn-ea"/>
                <a:cs typeface="+mn-cs"/>
              </a:rPr>
              <a:t>  = (</a:t>
            </a:r>
            <a:r>
              <a:rPr lang="it-IT" sz="1200" b="0" i="0" u="none" strike="noStrike" kern="1200" baseline="0" dirty="0" err="1">
                <a:solidFill>
                  <a:schemeClr val="tx1"/>
                </a:solidFill>
                <a:latin typeface="+mn-lt"/>
                <a:ea typeface="+mn-ea"/>
                <a:cs typeface="+mn-cs"/>
              </a:rPr>
              <a:t>ω</a:t>
            </a:r>
            <a:r>
              <a:rPr lang="it-IT" sz="1200" b="0" i="0" u="none" strike="noStrike" kern="1200" baseline="0" dirty="0">
                <a:solidFill>
                  <a:schemeClr val="tx1"/>
                </a:solidFill>
                <a:latin typeface="+mn-lt"/>
                <a:ea typeface="+mn-ea"/>
                <a:cs typeface="+mn-cs"/>
              </a:rPr>
              <a:t>, </a:t>
            </a:r>
            <a:r>
              <a:rPr lang="it-IT" sz="1200" b="1" i="0" u="none" strike="noStrike" kern="1200" baseline="0" dirty="0">
                <a:solidFill>
                  <a:schemeClr val="tx1"/>
                </a:solidFill>
                <a:latin typeface="+mn-lt"/>
                <a:ea typeface="+mn-ea"/>
                <a:cs typeface="+mn-cs"/>
              </a:rPr>
              <a:t>k</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μ</a:t>
            </a:r>
            <a:r>
              <a:rPr lang="it-IT" sz="1200" b="0" i="0" u="none" strike="noStrike" kern="1200" baseline="0" dirty="0">
                <a:solidFill>
                  <a:schemeClr val="tx1"/>
                </a:solidFill>
                <a:latin typeface="+mn-lt"/>
                <a:ea typeface="+mn-ea"/>
                <a:cs typeface="+mn-cs"/>
              </a:rPr>
              <a:t> = </a:t>
            </a:r>
            <a:r>
              <a:rPr lang="it-IT" sz="1200" b="0" i="0" u="none" strike="noStrike" kern="1200" baseline="0" dirty="0" err="1">
                <a:solidFill>
                  <a:schemeClr val="tx1"/>
                </a:solidFill>
                <a:latin typeface="+mn-lt"/>
                <a:ea typeface="+mn-ea"/>
                <a:cs typeface="+mn-cs"/>
              </a:rPr>
              <a:t>μ</a:t>
            </a:r>
            <a:r>
              <a:rPr lang="it-IT" sz="1200" b="0" i="0" u="none" strike="noStrike" kern="1200" baseline="0" dirty="0">
                <a:solidFill>
                  <a:schemeClr val="tx1"/>
                </a:solidFill>
                <a:latin typeface="+mn-lt"/>
                <a:ea typeface="+mn-ea"/>
                <a:cs typeface="+mn-cs"/>
              </a:rPr>
              <a:t>(</a:t>
            </a:r>
            <a:r>
              <a:rPr lang="it-IT" sz="1200" b="0" i="0" u="none" strike="noStrike" kern="1200" baseline="0" dirty="0" err="1">
                <a:solidFill>
                  <a:schemeClr val="tx1"/>
                </a:solidFill>
                <a:latin typeface="+mn-lt"/>
                <a:ea typeface="+mn-ea"/>
                <a:cs typeface="+mn-cs"/>
              </a:rPr>
              <a:t>ω</a:t>
            </a:r>
            <a:r>
              <a:rPr lang="it-IT" sz="1200" b="0" i="0" u="none" strike="noStrike" kern="1200" baseline="0" dirty="0">
                <a:solidFill>
                  <a:schemeClr val="tx1"/>
                </a:solidFill>
                <a:latin typeface="+mn-lt"/>
                <a:ea typeface="+mn-ea"/>
                <a:cs typeface="+mn-cs"/>
              </a:rPr>
              <a:t>, </a:t>
            </a:r>
            <a:r>
              <a:rPr lang="it-IT" sz="1200" b="1" i="0" u="none" strike="noStrike" kern="1200" baseline="0" dirty="0">
                <a:solidFill>
                  <a:schemeClr val="tx1"/>
                </a:solidFill>
                <a:latin typeface="+mn-lt"/>
                <a:ea typeface="+mn-ea"/>
                <a:cs typeface="+mn-cs"/>
              </a:rPr>
              <a:t>k</a:t>
            </a:r>
            <a:r>
              <a:rPr lang="it-IT" sz="1200" b="0" i="0" u="none" strike="noStrike" kern="1200" baseline="0" dirty="0">
                <a:solidFill>
                  <a:schemeClr val="tx1"/>
                </a:solidFill>
                <a:latin typeface="+mn-lt"/>
                <a:ea typeface="+mn-ea"/>
                <a:cs typeface="+mn-cs"/>
              </a:rPr>
              <a:t>).</a:t>
            </a:r>
          </a:p>
          <a:p>
            <a:endParaRPr lang="it-IT" sz="1200" b="0" i="0" u="none" strike="noStrik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it-IT" dirty="0" err="1">
                <a:solidFill>
                  <a:srgbClr val="2F5897"/>
                </a:solidFill>
              </a:rPr>
              <a:t>Since</a:t>
            </a:r>
            <a:r>
              <a:rPr lang="it-IT" dirty="0">
                <a:solidFill>
                  <a:srgbClr val="2F5897"/>
                </a:solidFill>
              </a:rPr>
              <a:t> the hot-plasma </a:t>
            </a:r>
            <a:r>
              <a:rPr lang="it-IT" dirty="0" err="1">
                <a:solidFill>
                  <a:srgbClr val="2F5897"/>
                </a:solidFill>
              </a:rPr>
              <a:t>dielectric</a:t>
            </a:r>
            <a:r>
              <a:rPr lang="it-IT" dirty="0">
                <a:solidFill>
                  <a:srgbClr val="2F5897"/>
                </a:solidFill>
              </a:rPr>
              <a:t> </a:t>
            </a:r>
            <a:r>
              <a:rPr lang="it-IT" dirty="0" err="1">
                <a:solidFill>
                  <a:srgbClr val="2F5897"/>
                </a:solidFill>
              </a:rPr>
              <a:t>tensor</a:t>
            </a:r>
            <a:r>
              <a:rPr lang="it-IT" dirty="0">
                <a:solidFill>
                  <a:srgbClr val="2F5897"/>
                </a:solidFill>
              </a:rPr>
              <a:t> </a:t>
            </a:r>
            <a:r>
              <a:rPr lang="it-IT" dirty="0" err="1">
                <a:solidFill>
                  <a:srgbClr val="2F5897"/>
                </a:solidFill>
              </a:rPr>
              <a:t>is</a:t>
            </a:r>
            <a:r>
              <a:rPr lang="it-IT" dirty="0">
                <a:solidFill>
                  <a:srgbClr val="2F5897"/>
                </a:solidFill>
              </a:rPr>
              <a:t> </a:t>
            </a:r>
            <a:r>
              <a:rPr lang="it-IT" dirty="0" err="1">
                <a:solidFill>
                  <a:srgbClr val="2F5897"/>
                </a:solidFill>
              </a:rPr>
              <a:t>also</a:t>
            </a:r>
            <a:r>
              <a:rPr lang="it-IT" dirty="0">
                <a:solidFill>
                  <a:srgbClr val="2F5897"/>
                </a:solidFill>
              </a:rPr>
              <a:t> a </a:t>
            </a:r>
            <a:r>
              <a:rPr lang="it-IT" dirty="0" err="1">
                <a:solidFill>
                  <a:srgbClr val="2F5897"/>
                </a:solidFill>
              </a:rPr>
              <a:t>function</a:t>
            </a:r>
            <a:r>
              <a:rPr lang="it-IT" dirty="0">
                <a:solidFill>
                  <a:srgbClr val="2F5897"/>
                </a:solidFill>
              </a:rPr>
              <a:t> of the </a:t>
            </a:r>
            <a:r>
              <a:rPr lang="it-IT" dirty="0" err="1">
                <a:solidFill>
                  <a:srgbClr val="2F5897"/>
                </a:solidFill>
              </a:rPr>
              <a:t>wave</a:t>
            </a:r>
            <a:r>
              <a:rPr lang="it-IT" dirty="0">
                <a:solidFill>
                  <a:srgbClr val="2F5897"/>
                </a:solidFill>
              </a:rPr>
              <a:t> </a:t>
            </a:r>
            <a:r>
              <a:rPr lang="it-IT" dirty="0" err="1">
                <a:solidFill>
                  <a:srgbClr val="2F5897"/>
                </a:solidFill>
              </a:rPr>
              <a:t>vector</a:t>
            </a:r>
            <a:endParaRPr lang="it-IT" dirty="0">
              <a:solidFill>
                <a:srgbClr val="2F5897"/>
              </a:solidFill>
            </a:endParaRPr>
          </a:p>
          <a:p>
            <a:endParaRPr lang="it-IT" dirty="0"/>
          </a:p>
        </p:txBody>
      </p:sp>
      <p:sp>
        <p:nvSpPr>
          <p:cNvPr id="4" name="Segnaposto numero diapositiva 3"/>
          <p:cNvSpPr>
            <a:spLocks noGrp="1"/>
          </p:cNvSpPr>
          <p:nvPr>
            <p:ph type="sldNum" sz="quarter" idx="10"/>
          </p:nvPr>
        </p:nvSpPr>
        <p:spPr/>
        <p:txBody>
          <a:bodyPr/>
          <a:lstStyle/>
          <a:p>
            <a:fld id="{5277F699-B5B9-B245-8FA5-9AFE18015EEB}" type="slidenum">
              <a:rPr lang="it-IT" smtClean="0"/>
              <a:t>48</a:t>
            </a:fld>
            <a:endParaRPr lang="it-IT"/>
          </a:p>
        </p:txBody>
      </p:sp>
    </p:spTree>
    <p:extLst>
      <p:ext uri="{BB962C8B-B14F-4D97-AF65-F5344CB8AC3E}">
        <p14:creationId xmlns:p14="http://schemas.microsoft.com/office/powerpoint/2010/main" val="4200163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b="1" i="1" dirty="0">
                <a:solidFill>
                  <a:srgbClr val="234271"/>
                </a:solidFill>
              </a:rPr>
              <a:t>The use of 1D CWT </a:t>
            </a:r>
            <a:r>
              <a:rPr lang="it-IT" b="1" i="1" dirty="0" err="1">
                <a:solidFill>
                  <a:srgbClr val="234271"/>
                </a:solidFill>
              </a:rPr>
              <a:t>is</a:t>
            </a:r>
            <a:r>
              <a:rPr lang="it-IT" b="1" i="1" dirty="0">
                <a:solidFill>
                  <a:srgbClr val="234271"/>
                </a:solidFill>
              </a:rPr>
              <a:t> </a:t>
            </a:r>
            <a:r>
              <a:rPr lang="it-IT" b="1" i="1" dirty="0" err="1">
                <a:solidFill>
                  <a:srgbClr val="234271"/>
                </a:solidFill>
              </a:rPr>
              <a:t>applicable</a:t>
            </a:r>
            <a:r>
              <a:rPr lang="it-IT" b="1" i="1" dirty="0">
                <a:solidFill>
                  <a:srgbClr val="234271"/>
                </a:solidFill>
              </a:rPr>
              <a:t> for data </a:t>
            </a:r>
            <a:r>
              <a:rPr lang="it-IT" b="1" i="1" dirty="0" err="1">
                <a:solidFill>
                  <a:srgbClr val="234271"/>
                </a:solidFill>
              </a:rPr>
              <a:t>obtained</a:t>
            </a:r>
            <a:r>
              <a:rPr lang="it-IT" b="1" i="1" dirty="0">
                <a:solidFill>
                  <a:srgbClr val="234271"/>
                </a:solidFill>
              </a:rPr>
              <a:t> </a:t>
            </a:r>
            <a:r>
              <a:rPr lang="it-IT" b="1" i="1" dirty="0" err="1">
                <a:solidFill>
                  <a:srgbClr val="234271"/>
                </a:solidFill>
              </a:rPr>
              <a:t>along</a:t>
            </a:r>
            <a:r>
              <a:rPr lang="it-IT" b="1" i="1" dirty="0">
                <a:solidFill>
                  <a:srgbClr val="234271"/>
                </a:solidFill>
              </a:rPr>
              <a:t> a linear </a:t>
            </a:r>
            <a:r>
              <a:rPr lang="it-IT" b="1" i="1" dirty="0" err="1">
                <a:solidFill>
                  <a:srgbClr val="234271"/>
                </a:solidFill>
              </a:rPr>
              <a:t>path</a:t>
            </a:r>
            <a:r>
              <a:rPr lang="it-IT" b="1" i="1" dirty="0">
                <a:solidFill>
                  <a:srgbClr val="234271"/>
                </a:solidFill>
              </a:rPr>
              <a:t> and the  </a:t>
            </a:r>
            <a:r>
              <a:rPr lang="it-IT" b="1" i="1" dirty="0" err="1">
                <a:solidFill>
                  <a:srgbClr val="234271"/>
                </a:solidFill>
              </a:rPr>
              <a:t>resulting</a:t>
            </a:r>
            <a:r>
              <a:rPr lang="it-IT" b="1" i="1" dirty="0">
                <a:solidFill>
                  <a:srgbClr val="234271"/>
                </a:solidFill>
              </a:rPr>
              <a:t> </a:t>
            </a:r>
            <a:r>
              <a:rPr lang="it-IT" b="1" i="1" dirty="0" err="1">
                <a:solidFill>
                  <a:srgbClr val="234271"/>
                </a:solidFill>
              </a:rPr>
              <a:t>spectrum</a:t>
            </a:r>
            <a:r>
              <a:rPr lang="it-IT" b="1" i="1" dirty="0">
                <a:solidFill>
                  <a:srgbClr val="234271"/>
                </a:solidFill>
              </a:rPr>
              <a:t> </a:t>
            </a:r>
            <a:r>
              <a:rPr lang="it-IT" b="1" i="1" dirty="0" err="1">
                <a:solidFill>
                  <a:srgbClr val="234271"/>
                </a:solidFill>
              </a:rPr>
              <a:t>will</a:t>
            </a:r>
            <a:r>
              <a:rPr lang="it-IT" b="1" i="1" dirty="0">
                <a:solidFill>
                  <a:srgbClr val="234271"/>
                </a:solidFill>
              </a:rPr>
              <a:t> </a:t>
            </a:r>
            <a:r>
              <a:rPr lang="it-IT" b="1" i="1" dirty="0" err="1">
                <a:solidFill>
                  <a:srgbClr val="234271"/>
                </a:solidFill>
              </a:rPr>
              <a:t>contain</a:t>
            </a:r>
            <a:r>
              <a:rPr lang="it-IT" b="1" i="1" dirty="0">
                <a:solidFill>
                  <a:srgbClr val="234271"/>
                </a:solidFill>
              </a:rPr>
              <a:t> </a:t>
            </a:r>
            <a:r>
              <a:rPr lang="it-IT" b="1" i="1" dirty="0" err="1">
                <a:solidFill>
                  <a:srgbClr val="234271"/>
                </a:solidFill>
              </a:rPr>
              <a:t>only</a:t>
            </a:r>
            <a:r>
              <a:rPr lang="it-IT" b="1" i="1" dirty="0">
                <a:solidFill>
                  <a:srgbClr val="234271"/>
                </a:solidFill>
              </a:rPr>
              <a:t> the component  of </a:t>
            </a:r>
            <a:r>
              <a:rPr lang="it-IT" b="1" i="1" dirty="0" err="1">
                <a:solidFill>
                  <a:srgbClr val="234271"/>
                </a:solidFill>
              </a:rPr>
              <a:t>wavenumber</a:t>
            </a:r>
            <a:r>
              <a:rPr lang="it-IT" b="1" i="1" dirty="0">
                <a:solidFill>
                  <a:srgbClr val="234271"/>
                </a:solidFill>
              </a:rPr>
              <a:t> in the </a:t>
            </a:r>
            <a:r>
              <a:rPr lang="it-IT" b="1" i="1" dirty="0" err="1">
                <a:solidFill>
                  <a:srgbClr val="234271"/>
                </a:solidFill>
              </a:rPr>
              <a:t>direction</a:t>
            </a:r>
            <a:r>
              <a:rPr lang="it-IT" b="1" i="1" dirty="0">
                <a:solidFill>
                  <a:srgbClr val="234271"/>
                </a:solidFill>
              </a:rPr>
              <a:t> of the linear </a:t>
            </a:r>
            <a:r>
              <a:rPr lang="it-IT" b="1" i="1" dirty="0" err="1">
                <a:solidFill>
                  <a:srgbClr val="234271"/>
                </a:solidFill>
              </a:rPr>
              <a:t>path</a:t>
            </a:r>
            <a:r>
              <a:rPr lang="it-IT" b="1" i="1" dirty="0">
                <a:solidFill>
                  <a:srgbClr val="234271"/>
                </a:solidFill>
              </a:rPr>
              <a:t>.</a:t>
            </a:r>
          </a:p>
          <a:p>
            <a:endParaRPr lang="it-IT" dirty="0"/>
          </a:p>
        </p:txBody>
      </p:sp>
      <p:sp>
        <p:nvSpPr>
          <p:cNvPr id="4" name="Segnaposto numero diapositiva 3"/>
          <p:cNvSpPr>
            <a:spLocks noGrp="1"/>
          </p:cNvSpPr>
          <p:nvPr>
            <p:ph type="sldNum" sz="quarter" idx="10"/>
          </p:nvPr>
        </p:nvSpPr>
        <p:spPr/>
        <p:txBody>
          <a:bodyPr/>
          <a:lstStyle/>
          <a:p>
            <a:fld id="{5277F699-B5B9-B245-8FA5-9AFE18015EEB}" type="slidenum">
              <a:rPr lang="it-IT" smtClean="0"/>
              <a:t>49</a:t>
            </a:fld>
            <a:endParaRPr lang="it-IT"/>
          </a:p>
        </p:txBody>
      </p:sp>
    </p:spTree>
    <p:extLst>
      <p:ext uri="{BB962C8B-B14F-4D97-AF65-F5344CB8AC3E}">
        <p14:creationId xmlns:p14="http://schemas.microsoft.com/office/powerpoint/2010/main" val="483780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9737FC9-928F-F649-B31C-D32634D3854C}" type="slidenum">
              <a:rPr lang="it-IT" smtClean="0"/>
              <a:t>50</a:t>
            </a:fld>
            <a:endParaRPr lang="it-IT"/>
          </a:p>
        </p:txBody>
      </p:sp>
    </p:spTree>
    <p:extLst>
      <p:ext uri="{BB962C8B-B14F-4D97-AF65-F5344CB8AC3E}">
        <p14:creationId xmlns:p14="http://schemas.microsoft.com/office/powerpoint/2010/main" val="822972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noProof="0" dirty="0">
                <a:solidFill>
                  <a:schemeClr val="tx1"/>
                </a:solidFill>
                <a:latin typeface="+mn-lt"/>
                <a:ea typeface="+mn-ea"/>
                <a:cs typeface="+mn-cs"/>
              </a:rPr>
              <a:t>To start</a:t>
            </a:r>
            <a:r>
              <a:rPr lang="en-GB" sz="1200" kern="1200" baseline="0" noProof="0" dirty="0">
                <a:solidFill>
                  <a:schemeClr val="tx1"/>
                </a:solidFill>
                <a:latin typeface="+mn-lt"/>
                <a:ea typeface="+mn-ea"/>
                <a:cs typeface="+mn-cs"/>
              </a:rPr>
              <a:t> </a:t>
            </a:r>
            <a:r>
              <a:rPr lang="en-GB" sz="1200" kern="1200" noProof="0" dirty="0">
                <a:solidFill>
                  <a:schemeClr val="tx1"/>
                </a:solidFill>
                <a:latin typeface="+mn-lt"/>
                <a:ea typeface="+mn-ea"/>
                <a:cs typeface="+mn-cs"/>
              </a:rPr>
              <a:t>Here I briefly</a:t>
            </a:r>
            <a:r>
              <a:rPr lang="en-GB" sz="1200" kern="1200" baseline="0" noProof="0" dirty="0">
                <a:solidFill>
                  <a:schemeClr val="tx1"/>
                </a:solidFill>
                <a:latin typeface="+mn-lt"/>
                <a:ea typeface="+mn-ea"/>
                <a:cs typeface="+mn-cs"/>
              </a:rPr>
              <a:t> summarize a table of contents of my talk: So will describe the motivation and </a:t>
            </a:r>
            <a:r>
              <a:rPr lang="it-IT" sz="1200" kern="1200" dirty="0">
                <a:solidFill>
                  <a:schemeClr val="tx1"/>
                </a:solidFill>
                <a:latin typeface="+mn-lt"/>
                <a:ea typeface="+mn-ea"/>
                <a:cs typeface="+mn-cs"/>
              </a:rPr>
              <a:t>the progress made </a:t>
            </a:r>
            <a:r>
              <a:rPr lang="it-IT" sz="1200" kern="1200" dirty="0" err="1">
                <a:solidFill>
                  <a:schemeClr val="tx1"/>
                </a:solidFill>
                <a:latin typeface="+mn-lt"/>
                <a:ea typeface="+mn-ea"/>
                <a:cs typeface="+mn-cs"/>
              </a:rPr>
              <a:t>during</a:t>
            </a:r>
            <a:r>
              <a:rPr lang="it-IT" sz="1200" kern="1200" dirty="0">
                <a:solidFill>
                  <a:schemeClr val="tx1"/>
                </a:solidFill>
                <a:latin typeface="+mn-lt"/>
                <a:ea typeface="+mn-ea"/>
                <a:cs typeface="+mn-cs"/>
              </a:rPr>
              <a:t> last</a:t>
            </a:r>
            <a:r>
              <a:rPr lang="it-IT" sz="1200" kern="1200" baseline="0" dirty="0">
                <a:solidFill>
                  <a:schemeClr val="tx1"/>
                </a:solidFill>
                <a:latin typeface="+mn-lt"/>
                <a:ea typeface="+mn-ea"/>
                <a:cs typeface="+mn-cs"/>
              </a:rPr>
              <a:t> </a:t>
            </a:r>
            <a:r>
              <a:rPr lang="it-IT" sz="1200" kern="1200" baseline="0" dirty="0" err="1">
                <a:solidFill>
                  <a:schemeClr val="tx1"/>
                </a:solidFill>
                <a:latin typeface="+mn-lt"/>
                <a:ea typeface="+mn-ea"/>
                <a:cs typeface="+mn-cs"/>
              </a:rPr>
              <a:t>years</a:t>
            </a:r>
            <a:r>
              <a:rPr lang="it-IT" sz="1200" kern="1200" dirty="0">
                <a:solidFill>
                  <a:schemeClr val="tx1"/>
                </a:solidFill>
                <a:latin typeface="+mn-lt"/>
                <a:ea typeface="+mn-ea"/>
                <a:cs typeface="+mn-cs"/>
              </a:rPr>
              <a:t> on plasma-</a:t>
            </a:r>
            <a:r>
              <a:rPr lang="it-IT" sz="1200" kern="1200" dirty="0" err="1">
                <a:solidFill>
                  <a:schemeClr val="tx1"/>
                </a:solidFill>
                <a:latin typeface="+mn-lt"/>
                <a:ea typeface="+mn-ea"/>
                <a:cs typeface="+mn-cs"/>
              </a:rPr>
              <a:t>wave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interaction</a:t>
            </a:r>
            <a:r>
              <a:rPr lang="it-IT" sz="1200" kern="1200" dirty="0">
                <a:solidFill>
                  <a:schemeClr val="tx1"/>
                </a:solidFill>
                <a:latin typeface="+mn-lt"/>
                <a:ea typeface="+mn-ea"/>
                <a:cs typeface="+mn-cs"/>
              </a:rPr>
              <a:t> </a:t>
            </a:r>
            <a:r>
              <a:rPr lang="it-IT" sz="1200" dirty="0" err="1"/>
              <a:t>modeling</a:t>
            </a:r>
            <a:r>
              <a:rPr lang="it-IT" sz="120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I will focus</a:t>
            </a:r>
            <a:r>
              <a:rPr lang="en-GB" baseline="0" noProof="0" dirty="0"/>
              <a:t> especially on </a:t>
            </a:r>
            <a:r>
              <a:rPr lang="en-GB" noProof="0" dirty="0"/>
              <a:t>our</a:t>
            </a:r>
            <a:r>
              <a:rPr lang="en-GB" baseline="0" noProof="0" dirty="0"/>
              <a:t> approach to do a microwave measurement in a so electromagnetically complicated scenario such as the compact ion sources.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a:solidFill>
                  <a:srgbClr val="000000"/>
                </a:solidFill>
              </a:rPr>
              <a:t>I will show the</a:t>
            </a:r>
            <a:r>
              <a:rPr lang="en-GB" baseline="0" dirty="0">
                <a:solidFill>
                  <a:srgbClr val="000000"/>
                </a:solidFill>
              </a:rPr>
              <a:t> most important experimental results. </a:t>
            </a:r>
            <a:r>
              <a:rPr lang="en-GB" sz="1200" kern="1200" noProof="0" dirty="0">
                <a:solidFill>
                  <a:schemeClr val="tx1"/>
                </a:solidFill>
                <a:latin typeface="+mn-lt"/>
                <a:ea typeface="+mn-ea"/>
                <a:cs typeface="+mn-cs"/>
              </a:rPr>
              <a:t>Finally, I'll conclude with some future</a:t>
            </a:r>
            <a:r>
              <a:rPr lang="en-GB" sz="1200" kern="1200" baseline="0" noProof="0" dirty="0">
                <a:solidFill>
                  <a:schemeClr val="tx1"/>
                </a:solidFill>
                <a:latin typeface="+mn-lt"/>
                <a:ea typeface="+mn-ea"/>
                <a:cs typeface="+mn-cs"/>
              </a:rPr>
              <a:t> development/perspectives</a:t>
            </a:r>
            <a:endParaRPr lang="en-GB" noProof="0" dirty="0">
              <a:solidFill>
                <a:srgbClr val="000000"/>
              </a:solidFill>
            </a:endParaRPr>
          </a:p>
          <a:p>
            <a:endParaRPr lang="it-IT" dirty="0"/>
          </a:p>
          <a:p>
            <a:pPr marL="0" marR="0" indent="0" algn="l" defTabSz="457200" rtl="0" eaLnBrk="1" fontAlgn="auto" latinLnBrk="0" hangingPunct="1">
              <a:lnSpc>
                <a:spcPct val="100000"/>
              </a:lnSpc>
              <a:spcBef>
                <a:spcPts val="0"/>
              </a:spcBef>
              <a:spcAft>
                <a:spcPts val="0"/>
              </a:spcAft>
              <a:buClrTx/>
              <a:buSzTx/>
              <a:buFontTx/>
              <a:buNone/>
              <a:tabLst/>
              <a:defRPr/>
            </a:pPr>
            <a:endParaRPr lang="it-IT" baseline="0" dirty="0"/>
          </a:p>
        </p:txBody>
      </p:sp>
      <p:sp>
        <p:nvSpPr>
          <p:cNvPr id="4" name="Segnaposto numero diapositiva 3"/>
          <p:cNvSpPr>
            <a:spLocks noGrp="1"/>
          </p:cNvSpPr>
          <p:nvPr>
            <p:ph type="sldNum" sz="quarter" idx="10"/>
          </p:nvPr>
        </p:nvSpPr>
        <p:spPr/>
        <p:txBody>
          <a:bodyPr/>
          <a:lstStyle/>
          <a:p>
            <a:fld id="{D9737FC9-928F-F649-B31C-D32634D3854C}" type="slidenum">
              <a:rPr lang="it-IT" smtClean="0"/>
              <a:t>4</a:t>
            </a:fld>
            <a:endParaRPr lang="it-IT"/>
          </a:p>
        </p:txBody>
      </p:sp>
    </p:spTree>
    <p:extLst>
      <p:ext uri="{BB962C8B-B14F-4D97-AF65-F5344CB8AC3E}">
        <p14:creationId xmlns:p14="http://schemas.microsoft.com/office/powerpoint/2010/main" val="735089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noProof="0" dirty="0">
                <a:solidFill>
                  <a:schemeClr val="tx1"/>
                </a:solidFill>
                <a:effectLst/>
                <a:latin typeface="+mn-lt"/>
                <a:ea typeface="+mn-ea"/>
                <a:cs typeface="+mn-cs"/>
              </a:rPr>
              <a:t>The numerical results have been successfully validated by measurements. For the first time, the electric field amplitude has been measured (by mean of a two-pins RF probe) in complex scenario such as a compact plasma trap in conditions resembling very closely the features of a common simple-mirror-configuration ECR ion source. The excellent agreement between model predictions and experimental data are very promising for the study and design of future launchers or “exotic” shapes of the plasma chambers in compact machines, such as ECR Ion Sources and other similar devices. Further steps forward</a:t>
            </a:r>
          </a:p>
          <a:p>
            <a:r>
              <a:rPr lang="en-AU" sz="1200" kern="1200" noProof="0" dirty="0">
                <a:solidFill>
                  <a:schemeClr val="tx1"/>
                </a:solidFill>
                <a:effectLst/>
                <a:latin typeface="+mn-lt"/>
                <a:ea typeface="+mn-ea"/>
                <a:cs typeface="+mn-cs"/>
              </a:rPr>
              <a:t>are going to be done as concerning the improvement of the model, including the “hot” plasma tensor: this will </a:t>
            </a:r>
            <a:r>
              <a:rPr lang="en-AU" sz="1200" kern="1200" noProof="0" dirty="0" err="1">
                <a:solidFill>
                  <a:schemeClr val="tx1"/>
                </a:solidFill>
                <a:effectLst/>
                <a:latin typeface="+mn-lt"/>
                <a:ea typeface="+mn-ea"/>
                <a:cs typeface="+mn-cs"/>
              </a:rPr>
              <a:t>perspectively</a:t>
            </a:r>
            <a:r>
              <a:rPr lang="en-AU" sz="1200" kern="1200" noProof="0" dirty="0">
                <a:solidFill>
                  <a:schemeClr val="tx1"/>
                </a:solidFill>
                <a:effectLst/>
                <a:latin typeface="+mn-lt"/>
                <a:ea typeface="+mn-ea"/>
                <a:cs typeface="+mn-cs"/>
              </a:rPr>
              <a:t> allow to master additional mechanisms such as modal conversion at the hybrid resonance.</a:t>
            </a:r>
          </a:p>
          <a:p>
            <a:endParaRPr lang="it-IT" dirty="0"/>
          </a:p>
        </p:txBody>
      </p:sp>
      <p:sp>
        <p:nvSpPr>
          <p:cNvPr id="4" name="Slide Number Placeholder 3"/>
          <p:cNvSpPr>
            <a:spLocks noGrp="1"/>
          </p:cNvSpPr>
          <p:nvPr>
            <p:ph type="sldNum" sz="quarter" idx="10"/>
          </p:nvPr>
        </p:nvSpPr>
        <p:spPr/>
        <p:txBody>
          <a:bodyPr/>
          <a:lstStyle/>
          <a:p>
            <a:fld id="{D9737FC9-928F-F649-B31C-D32634D3854C}" type="slidenum">
              <a:rPr lang="it-IT" smtClean="0"/>
              <a:t>53</a:t>
            </a:fld>
            <a:endParaRPr lang="it-IT"/>
          </a:p>
        </p:txBody>
      </p:sp>
    </p:spTree>
    <p:extLst>
      <p:ext uri="{BB962C8B-B14F-4D97-AF65-F5344CB8AC3E}">
        <p14:creationId xmlns:p14="http://schemas.microsoft.com/office/powerpoint/2010/main" val="3736801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A19D900-09AE-614A-862B-33B0375250FB}" type="slidenum">
              <a:rPr lang="it-IT" smtClean="0"/>
              <a:t>54</a:t>
            </a:fld>
            <a:endParaRPr lang="it-IT"/>
          </a:p>
        </p:txBody>
      </p:sp>
    </p:spTree>
    <p:extLst>
      <p:ext uri="{BB962C8B-B14F-4D97-AF65-F5344CB8AC3E}">
        <p14:creationId xmlns:p14="http://schemas.microsoft.com/office/powerpoint/2010/main" val="237548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1A492A63-4B65-4119-A1F9-1CC636D44DC0}" type="slidenum">
              <a:rPr lang="it-IT" smtClean="0"/>
              <a:pPr>
                <a:defRPr/>
              </a:pPr>
              <a:t>5</a:t>
            </a:fld>
            <a:endParaRPr lang="it-IT"/>
          </a:p>
        </p:txBody>
      </p:sp>
    </p:spTree>
    <p:extLst>
      <p:ext uri="{BB962C8B-B14F-4D97-AF65-F5344CB8AC3E}">
        <p14:creationId xmlns:p14="http://schemas.microsoft.com/office/powerpoint/2010/main" val="1193842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1A492A63-4B65-4119-A1F9-1CC636D44DC0}" type="slidenum">
              <a:rPr lang="it-IT" smtClean="0"/>
              <a:pPr>
                <a:defRPr/>
              </a:pPr>
              <a:t>6</a:t>
            </a:fld>
            <a:endParaRPr lang="it-IT"/>
          </a:p>
        </p:txBody>
      </p:sp>
    </p:spTree>
    <p:extLst>
      <p:ext uri="{BB962C8B-B14F-4D97-AF65-F5344CB8AC3E}">
        <p14:creationId xmlns:p14="http://schemas.microsoft.com/office/powerpoint/2010/main" val="199511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Cold</a:t>
            </a:r>
            <a:r>
              <a:rPr lang="it-IT" dirty="0"/>
              <a:t> </a:t>
            </a:r>
            <a:r>
              <a:rPr lang="it-IT" dirty="0" err="1"/>
              <a:t>fluid</a:t>
            </a:r>
            <a:r>
              <a:rPr lang="it-IT" dirty="0"/>
              <a:t> </a:t>
            </a:r>
            <a:r>
              <a:rPr lang="it-IT" dirty="0" err="1"/>
              <a:t>equation</a:t>
            </a:r>
            <a:r>
              <a:rPr lang="it-IT" dirty="0"/>
              <a:t> </a:t>
            </a:r>
            <a:r>
              <a:rPr lang="it-IT" dirty="0" err="1"/>
              <a:t>is</a:t>
            </a:r>
            <a:r>
              <a:rPr lang="it-IT" dirty="0"/>
              <a:t> </a:t>
            </a:r>
            <a:r>
              <a:rPr lang="it-IT" dirty="0" err="1"/>
              <a:t>used</a:t>
            </a:r>
            <a:r>
              <a:rPr lang="it-IT" dirty="0"/>
              <a:t> to compute the </a:t>
            </a:r>
            <a:r>
              <a:rPr lang="it-IT" dirty="0" err="1"/>
              <a:t>electromagnetic</a:t>
            </a:r>
            <a:r>
              <a:rPr lang="it-IT" dirty="0"/>
              <a:t> </a:t>
            </a:r>
            <a:r>
              <a:rPr lang="it-IT" dirty="0" err="1"/>
              <a:t>field</a:t>
            </a:r>
            <a:r>
              <a:rPr lang="it-IT" dirty="0"/>
              <a:t> </a:t>
            </a:r>
            <a:r>
              <a:rPr lang="it-IT" dirty="0" err="1"/>
              <a:t>through</a:t>
            </a:r>
            <a:r>
              <a:rPr lang="it-IT" dirty="0"/>
              <a:t> a FEM </a:t>
            </a:r>
            <a:r>
              <a:rPr lang="it-IT" dirty="0" err="1"/>
              <a:t>strategy</a:t>
            </a:r>
            <a:r>
              <a:rPr lang="it-IT" dirty="0"/>
              <a:t> (</a:t>
            </a:r>
            <a:r>
              <a:rPr lang="it-IT" dirty="0" err="1"/>
              <a:t>requiring</a:t>
            </a:r>
            <a:r>
              <a:rPr lang="it-IT" dirty="0"/>
              <a:t> </a:t>
            </a:r>
            <a:r>
              <a:rPr lang="it-IT" dirty="0" err="1"/>
              <a:t>constitutive</a:t>
            </a:r>
            <a:r>
              <a:rPr lang="it-IT" dirty="0"/>
              <a:t> relations of the medium). </a:t>
            </a:r>
          </a:p>
        </p:txBody>
      </p:sp>
      <p:sp>
        <p:nvSpPr>
          <p:cNvPr id="4" name="Segnaposto numero diapositiva 3"/>
          <p:cNvSpPr>
            <a:spLocks noGrp="1"/>
          </p:cNvSpPr>
          <p:nvPr>
            <p:ph type="sldNum" sz="quarter" idx="10"/>
          </p:nvPr>
        </p:nvSpPr>
        <p:spPr/>
        <p:txBody>
          <a:bodyPr/>
          <a:lstStyle/>
          <a:p>
            <a:fld id="{5277F699-B5B9-B245-8FA5-9AFE18015EEB}" type="slidenum">
              <a:rPr lang="it-IT" smtClean="0"/>
              <a:t>7</a:t>
            </a:fld>
            <a:endParaRPr lang="it-IT"/>
          </a:p>
        </p:txBody>
      </p:sp>
    </p:spTree>
    <p:extLst>
      <p:ext uri="{BB962C8B-B14F-4D97-AF65-F5344CB8AC3E}">
        <p14:creationId xmlns:p14="http://schemas.microsoft.com/office/powerpoint/2010/main" val="322732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a:t>For </a:t>
            </a:r>
            <a:r>
              <a:rPr lang="it-IT" dirty="0" err="1"/>
              <a:t>densities</a:t>
            </a:r>
            <a:r>
              <a:rPr lang="it-IT" dirty="0"/>
              <a:t> in the </a:t>
            </a:r>
            <a:r>
              <a:rPr lang="it-IT" dirty="0" err="1"/>
              <a:t>range</a:t>
            </a:r>
            <a:r>
              <a:rPr lang="it-IT" dirty="0"/>
              <a:t> 1011-1013 cm-3 (</a:t>
            </a:r>
            <a:r>
              <a:rPr lang="it-IT" dirty="0" err="1"/>
              <a:t>plasmas</a:t>
            </a:r>
            <a:r>
              <a:rPr lang="it-IT" dirty="0"/>
              <a:t> for </a:t>
            </a:r>
            <a:r>
              <a:rPr lang="it-IT" dirty="0" err="1"/>
              <a:t>thermonuclear</a:t>
            </a:r>
            <a:r>
              <a:rPr lang="it-IT" dirty="0"/>
              <a:t> fusion and/or </a:t>
            </a:r>
            <a:r>
              <a:rPr lang="it-IT" dirty="0" err="1"/>
              <a:t>heavy</a:t>
            </a:r>
            <a:r>
              <a:rPr lang="it-IT" dirty="0"/>
              <a:t> </a:t>
            </a:r>
            <a:r>
              <a:rPr lang="it-IT" dirty="0" err="1"/>
              <a:t>ion</a:t>
            </a:r>
            <a:r>
              <a:rPr lang="it-IT" dirty="0"/>
              <a:t> </a:t>
            </a:r>
            <a:r>
              <a:rPr lang="it-IT" dirty="0" err="1"/>
              <a:t>sources</a:t>
            </a:r>
            <a:r>
              <a:rPr lang="it-IT" dirty="0"/>
              <a:t> for </a:t>
            </a:r>
            <a:r>
              <a:rPr lang="it-IT" dirty="0" err="1"/>
              <a:t>accelerators</a:t>
            </a:r>
            <a:r>
              <a:rPr lang="it-IT" dirty="0"/>
              <a:t> [2]), the plasma and plasma </a:t>
            </a:r>
            <a:r>
              <a:rPr lang="it-IT" dirty="0" err="1"/>
              <a:t>chamber</a:t>
            </a:r>
            <a:r>
              <a:rPr lang="it-IT" dirty="0"/>
              <a:t> </a:t>
            </a:r>
            <a:r>
              <a:rPr lang="it-IT" dirty="0" err="1"/>
              <a:t>lengths</a:t>
            </a:r>
            <a:r>
              <a:rPr lang="it-IT" dirty="0"/>
              <a:t>, and λ0 the RF </a:t>
            </a:r>
            <a:r>
              <a:rPr lang="it-IT" dirty="0" err="1"/>
              <a:t>vacuum</a:t>
            </a:r>
            <a:r>
              <a:rPr lang="it-IT" dirty="0"/>
              <a:t> </a:t>
            </a:r>
            <a:r>
              <a:rPr lang="it-IT" dirty="0" err="1"/>
              <a:t>wavelengt</a:t>
            </a:r>
            <a:r>
              <a:rPr lang="it-IT" baseline="0" dirty="0"/>
              <a:t> are </a:t>
            </a:r>
            <a:r>
              <a:rPr lang="it-IT" baseline="0" dirty="0" err="1"/>
              <a:t>approximately</a:t>
            </a:r>
            <a:r>
              <a:rPr lang="it-IT" baseline="0" dirty="0"/>
              <a:t> </a:t>
            </a:r>
            <a:r>
              <a:rPr lang="it-IT" baseline="0" dirty="0" err="1"/>
              <a:t>equal</a:t>
            </a:r>
            <a:r>
              <a:rPr lang="it-IT"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err="1"/>
              <a:t>This</a:t>
            </a:r>
            <a:r>
              <a:rPr lang="it-IT" baseline="0" dirty="0"/>
              <a:t> </a:t>
            </a:r>
            <a:r>
              <a:rPr lang="it-IT" dirty="0" err="1"/>
              <a:t>greatly</a:t>
            </a:r>
            <a:r>
              <a:rPr lang="it-IT" dirty="0"/>
              <a:t> </a:t>
            </a:r>
            <a:r>
              <a:rPr lang="it-IT" dirty="0" err="1"/>
              <a:t>complicates</a:t>
            </a:r>
            <a:r>
              <a:rPr lang="it-IT" dirty="0"/>
              <a:t> the </a:t>
            </a:r>
            <a:r>
              <a:rPr lang="it-IT" dirty="0" err="1"/>
              <a:t>measurement</a:t>
            </a:r>
            <a:r>
              <a:rPr lang="it-IT" dirty="0"/>
              <a:t> due to multi-component </a:t>
            </a:r>
            <a:r>
              <a:rPr lang="it-IT" dirty="0" err="1"/>
              <a:t>signals</a:t>
            </a:r>
            <a:r>
              <a:rPr lang="it-IT" dirty="0"/>
              <a:t> </a:t>
            </a:r>
            <a:r>
              <a:rPr lang="it-IT" dirty="0" err="1"/>
              <a:t>caused</a:t>
            </a:r>
            <a:r>
              <a:rPr lang="it-IT" dirty="0"/>
              <a:t> by </a:t>
            </a:r>
            <a:r>
              <a:rPr lang="it-IT" dirty="0" err="1"/>
              <a:t>reflections</a:t>
            </a:r>
            <a:r>
              <a:rPr lang="it-IT" dirty="0"/>
              <a:t> on the </a:t>
            </a:r>
            <a:r>
              <a:rPr lang="it-IT" dirty="0" err="1"/>
              <a:t>metallic</a:t>
            </a:r>
            <a:r>
              <a:rPr lang="it-IT" dirty="0"/>
              <a:t> </a:t>
            </a:r>
            <a:r>
              <a:rPr lang="it-IT" dirty="0" err="1"/>
              <a:t>walls</a:t>
            </a:r>
            <a:r>
              <a:rPr lang="it-IT" dirty="0"/>
              <a:t> of the compact </a:t>
            </a:r>
            <a:r>
              <a:rPr lang="it-IT" dirty="0" err="1"/>
              <a:t>metallic</a:t>
            </a:r>
            <a:r>
              <a:rPr lang="it-IT" dirty="0"/>
              <a:t> plasma </a:t>
            </a:r>
            <a:r>
              <a:rPr lang="it-IT" dirty="0" err="1"/>
              <a:t>chamber</a:t>
            </a:r>
            <a:r>
              <a:rPr lang="it-IT" dirty="0"/>
              <a:t>. </a:t>
            </a:r>
          </a:p>
          <a:p>
            <a:endParaRPr lang="it-IT" dirty="0"/>
          </a:p>
        </p:txBody>
      </p:sp>
      <p:sp>
        <p:nvSpPr>
          <p:cNvPr id="4" name="Segnaposto numero diapositiva 3"/>
          <p:cNvSpPr>
            <a:spLocks noGrp="1"/>
          </p:cNvSpPr>
          <p:nvPr>
            <p:ph type="sldNum" sz="quarter" idx="10"/>
          </p:nvPr>
        </p:nvSpPr>
        <p:spPr/>
        <p:txBody>
          <a:bodyPr/>
          <a:lstStyle/>
          <a:p>
            <a:fld id="{D9737FC9-928F-F649-B31C-D32634D3854C}" type="slidenum">
              <a:rPr lang="it-IT" smtClean="0"/>
              <a:t>8</a:t>
            </a:fld>
            <a:endParaRPr lang="it-IT"/>
          </a:p>
        </p:txBody>
      </p:sp>
    </p:spTree>
    <p:extLst>
      <p:ext uri="{BB962C8B-B14F-4D97-AF65-F5344CB8AC3E}">
        <p14:creationId xmlns:p14="http://schemas.microsoft.com/office/powerpoint/2010/main" val="1661790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AU" sz="1200" b="0" i="0" u="none" strike="noStrike" kern="1200" baseline="0" noProof="0" dirty="0">
                <a:solidFill>
                  <a:schemeClr val="tx1"/>
                </a:solidFill>
                <a:latin typeface="+mn-lt"/>
                <a:ea typeface="+mn-ea"/>
                <a:cs typeface="+mn-cs"/>
              </a:rPr>
              <a:t>This implies that the optical approximation - widely used in large-size fusion reactors where ray-tracing calculations are often performed - cannot be extended to ECR-type ion sources. </a:t>
            </a:r>
            <a:endParaRPr lang="en-AU" noProof="0" dirty="0"/>
          </a:p>
        </p:txBody>
      </p:sp>
      <p:sp>
        <p:nvSpPr>
          <p:cNvPr id="4" name="Segnaposto numero diapositiva 3"/>
          <p:cNvSpPr>
            <a:spLocks noGrp="1"/>
          </p:cNvSpPr>
          <p:nvPr>
            <p:ph type="sldNum" sz="quarter" idx="10"/>
          </p:nvPr>
        </p:nvSpPr>
        <p:spPr/>
        <p:txBody>
          <a:bodyPr/>
          <a:lstStyle/>
          <a:p>
            <a:fld id="{D9737FC9-928F-F649-B31C-D32634D3854C}" type="slidenum">
              <a:rPr lang="it-IT" smtClean="0"/>
              <a:t>9</a:t>
            </a:fld>
            <a:endParaRPr lang="it-IT"/>
          </a:p>
        </p:txBody>
      </p:sp>
    </p:spTree>
    <p:extLst>
      <p:ext uri="{BB962C8B-B14F-4D97-AF65-F5344CB8AC3E}">
        <p14:creationId xmlns:p14="http://schemas.microsoft.com/office/powerpoint/2010/main" val="1346897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7675E-B1B2-6F4F-8170-6682CFF1FEF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F8963A16-AEB6-1249-B131-22F405ED169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FB40522-9911-9A46-9FAD-C1E9B8632277}"/>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5" name="Footer Placeholder 4">
            <a:extLst>
              <a:ext uri="{FF2B5EF4-FFF2-40B4-BE49-F238E27FC236}">
                <a16:creationId xmlns:a16="http://schemas.microsoft.com/office/drawing/2014/main" id="{8DF21A42-BA54-1546-8355-1BDC79288BE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BFF68CF-FA73-DD44-B799-BBEECC332522}"/>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477291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67F6-B8ED-9B49-83F7-89E55C5A857C}"/>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C0BB514-77B3-7D46-B7DA-DA30CF2254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26A5E9-F307-724B-8B76-86DF6F28592A}"/>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5" name="Footer Placeholder 4">
            <a:extLst>
              <a:ext uri="{FF2B5EF4-FFF2-40B4-BE49-F238E27FC236}">
                <a16:creationId xmlns:a16="http://schemas.microsoft.com/office/drawing/2014/main" id="{5516CE36-B526-3C40-A9F6-A367F8F3FE9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077735-AA29-D842-87F0-68552C4075D0}"/>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53436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2A0F43-3BE6-A84B-98B0-D41AA61B6F0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4A96DC8-05A2-A446-95F9-3FAF99F3C81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F4C5B00-9635-7C4E-9FF3-BBE27D465806}"/>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5" name="Footer Placeholder 4">
            <a:extLst>
              <a:ext uri="{FF2B5EF4-FFF2-40B4-BE49-F238E27FC236}">
                <a16:creationId xmlns:a16="http://schemas.microsoft.com/office/drawing/2014/main" id="{114729B8-38D1-C240-96F0-C9BBDC6392A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C4FC64F-DF40-AC45-910C-EC86CDBDDD63}"/>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3991245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44AA-2C09-D841-8074-4F2C14A9D12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25FCAEC-DF8E-D04B-80BD-E339A9DFFE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CBA4A68-74CA-184D-A9E2-BF44D93FFC77}"/>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5" name="Footer Placeholder 4">
            <a:extLst>
              <a:ext uri="{FF2B5EF4-FFF2-40B4-BE49-F238E27FC236}">
                <a16:creationId xmlns:a16="http://schemas.microsoft.com/office/drawing/2014/main" id="{92D17163-D219-E141-844F-F98CF6D01D6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56A21F3F-81F4-2444-A33A-9AF510361185}"/>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2040434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DE7C-3ED0-D541-8171-8BF339DCD81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0D75809-618C-F24D-83E8-2EBCEB5FF15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D02D109-5525-0C47-B87C-6C942A92FF22}"/>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5" name="Footer Placeholder 4">
            <a:extLst>
              <a:ext uri="{FF2B5EF4-FFF2-40B4-BE49-F238E27FC236}">
                <a16:creationId xmlns:a16="http://schemas.microsoft.com/office/drawing/2014/main" id="{3CF88FC4-5E34-E742-ACF8-197BD7457D0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7E997A8-622A-7645-B417-042E96F1B623}"/>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144540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A3CD-88CE-6741-8834-FB1F2535F9E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613A919-3278-5748-B90B-B7129A93DCF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1CF414C7-7ED0-0740-AAE9-CEDAC7B84F1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59A8344-3710-8141-BB7C-C3B99C2EC050}"/>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6" name="Footer Placeholder 5">
            <a:extLst>
              <a:ext uri="{FF2B5EF4-FFF2-40B4-BE49-F238E27FC236}">
                <a16:creationId xmlns:a16="http://schemas.microsoft.com/office/drawing/2014/main" id="{091EE68B-7B30-E94C-A177-E796420B73B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534EF567-42E9-5042-9ADA-6A1D845EA0DF}"/>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2347904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736C9-3F23-B649-BB03-0E9E0450056B}"/>
              </a:ext>
            </a:extLst>
          </p:cNvPr>
          <p:cNvSpPr>
            <a:spLocks noGrp="1"/>
          </p:cNvSpPr>
          <p:nvPr>
            <p:ph type="title"/>
          </p:nvPr>
        </p:nvSpPr>
        <p:spPr>
          <a:xfrm>
            <a:off x="629841" y="365126"/>
            <a:ext cx="78867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39B9719-AAA1-9F4E-A4C8-4A2C01F4455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786D913-0A14-194A-93E2-4EF5C681E59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12146F0-185D-1D4B-B104-1830D52B6B7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D924236-E71C-C54B-8556-83FBCADFF2D7}"/>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D473892-5706-9040-BF8D-76A0E32D6048}"/>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8" name="Footer Placeholder 7">
            <a:extLst>
              <a:ext uri="{FF2B5EF4-FFF2-40B4-BE49-F238E27FC236}">
                <a16:creationId xmlns:a16="http://schemas.microsoft.com/office/drawing/2014/main" id="{9EB08A46-6390-7B4F-8EB4-209711D4E385}"/>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12DB7CBA-12AE-BD4D-91FD-6ADD8AA1608A}"/>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2534123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800DD-FBD6-F44D-83A2-B09E9EA180D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87AE03F-1313-2145-B6DD-8F6E82676682}"/>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4" name="Footer Placeholder 3">
            <a:extLst>
              <a:ext uri="{FF2B5EF4-FFF2-40B4-BE49-F238E27FC236}">
                <a16:creationId xmlns:a16="http://schemas.microsoft.com/office/drawing/2014/main" id="{FDEC12D8-0C1F-4345-A2DD-2AA94A1BD7F7}"/>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52DE41E9-096D-414E-8931-1F869757DBDE}"/>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1636798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A198CD-C71A-5147-B51F-36B1492468D0}"/>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3" name="Footer Placeholder 2">
            <a:extLst>
              <a:ext uri="{FF2B5EF4-FFF2-40B4-BE49-F238E27FC236}">
                <a16:creationId xmlns:a16="http://schemas.microsoft.com/office/drawing/2014/main" id="{BF4A445F-A0D8-1A4E-96AA-B83C51B4C29D}"/>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AE4994E5-2967-394D-A824-A8D5F2DC6D58}"/>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115529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885F-82A6-9540-B843-492F9B26801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7BF3803-221D-2A4B-97BF-DEEA5480924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851E9FE-CE4C-0646-A6C4-710B7DE7CEA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EC19D68-E069-9B44-BB15-C9F4AF6DC678}"/>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6" name="Footer Placeholder 5">
            <a:extLst>
              <a:ext uri="{FF2B5EF4-FFF2-40B4-BE49-F238E27FC236}">
                <a16:creationId xmlns:a16="http://schemas.microsoft.com/office/drawing/2014/main" id="{7BE2E3DA-F6F4-344C-BEBF-6987BE762BC5}"/>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3FAB6EF-1978-9544-B734-D8C249E1532E}"/>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1241781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7A56-462E-8047-82AE-7F6C9FBA77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5E03FCBF-C9FC-304F-AE8B-BA8A9413081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a:extLst>
              <a:ext uri="{FF2B5EF4-FFF2-40B4-BE49-F238E27FC236}">
                <a16:creationId xmlns:a16="http://schemas.microsoft.com/office/drawing/2014/main" id="{07CE2226-3203-6049-9A22-F1EB535DD0C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460ADDC-5AD0-C440-B171-07DE16B37AE1}"/>
              </a:ext>
            </a:extLst>
          </p:cNvPr>
          <p:cNvSpPr>
            <a:spLocks noGrp="1"/>
          </p:cNvSpPr>
          <p:nvPr>
            <p:ph type="dt" sz="half" idx="10"/>
          </p:nvPr>
        </p:nvSpPr>
        <p:spPr/>
        <p:txBody>
          <a:bodyPr/>
          <a:lstStyle/>
          <a:p>
            <a:fld id="{B4EF3B77-B241-BF42-AF53-FC74303B88FC}" type="datetimeFigureOut">
              <a:rPr lang="it-IT" smtClean="0"/>
              <a:t>31/01/19</a:t>
            </a:fld>
            <a:endParaRPr lang="it-IT"/>
          </a:p>
        </p:txBody>
      </p:sp>
      <p:sp>
        <p:nvSpPr>
          <p:cNvPr id="6" name="Footer Placeholder 5">
            <a:extLst>
              <a:ext uri="{FF2B5EF4-FFF2-40B4-BE49-F238E27FC236}">
                <a16:creationId xmlns:a16="http://schemas.microsoft.com/office/drawing/2014/main" id="{94B5E7C3-382A-5340-8DC1-B3F847C89205}"/>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B6285A63-C766-6E41-8C07-D10F4B2635BB}"/>
              </a:ext>
            </a:extLst>
          </p:cNvPr>
          <p:cNvSpPr>
            <a:spLocks noGrp="1"/>
          </p:cNvSpPr>
          <p:nvPr>
            <p:ph type="sldNum" sz="quarter" idx="12"/>
          </p:nvPr>
        </p:nvSpPr>
        <p:spPr/>
        <p:txBody>
          <a:bodyPr/>
          <a:lstStyle/>
          <a:p>
            <a:fld id="{C1B0DC4B-260B-3A4E-B737-33F1CE51D6DE}" type="slidenum">
              <a:rPr lang="it-IT" smtClean="0"/>
              <a:t>‹#›</a:t>
            </a:fld>
            <a:endParaRPr lang="it-IT"/>
          </a:p>
        </p:txBody>
      </p:sp>
    </p:spTree>
    <p:extLst>
      <p:ext uri="{BB962C8B-B14F-4D97-AF65-F5344CB8AC3E}">
        <p14:creationId xmlns:p14="http://schemas.microsoft.com/office/powerpoint/2010/main" val="375929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B3279-3879-7745-882D-6257FCB87E8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CBEA81D-1DF1-C243-8711-9FBAB995194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FBF7DF5-1F85-7F4B-BC70-F82F6532155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4EF3B77-B241-BF42-AF53-FC74303B88FC}" type="datetimeFigureOut">
              <a:rPr lang="it-IT" smtClean="0"/>
              <a:t>31/01/19</a:t>
            </a:fld>
            <a:endParaRPr lang="it-IT"/>
          </a:p>
        </p:txBody>
      </p:sp>
      <p:sp>
        <p:nvSpPr>
          <p:cNvPr id="5" name="Footer Placeholder 4">
            <a:extLst>
              <a:ext uri="{FF2B5EF4-FFF2-40B4-BE49-F238E27FC236}">
                <a16:creationId xmlns:a16="http://schemas.microsoft.com/office/drawing/2014/main" id="{73F677C4-15AF-8941-8A1C-BA40D03BA26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4206418E-85B1-B742-909F-F0A4BB03A21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B0DC4B-260B-3A4E-B737-33F1CE51D6DE}" type="slidenum">
              <a:rPr lang="it-IT" smtClean="0"/>
              <a:t>‹#›</a:t>
            </a:fld>
            <a:endParaRPr lang="it-IT"/>
          </a:p>
        </p:txBody>
      </p:sp>
    </p:spTree>
    <p:extLst>
      <p:ext uri="{BB962C8B-B14F-4D97-AF65-F5344CB8AC3E}">
        <p14:creationId xmlns:p14="http://schemas.microsoft.com/office/powerpoint/2010/main" val="2920870024"/>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3.png"/><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emf"/><Relationship Id="rId5" Type="http://schemas.openxmlformats.org/officeDocument/2006/relationships/oleObject" Target="../embeddings/oleObject11.bin"/><Relationship Id="rId10" Type="http://schemas.openxmlformats.org/officeDocument/2006/relationships/image" Target="../media/image22.emf"/><Relationship Id="rId4" Type="http://schemas.openxmlformats.org/officeDocument/2006/relationships/image" Target="../media/image24.emf"/><Relationship Id="rId9"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1.xml"/><Relationship Id="rId7" Type="http://schemas.openxmlformats.org/officeDocument/2006/relationships/image" Target="../media/image20.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6.png"/><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7.png"/><Relationship Id="rId5" Type="http://schemas.openxmlformats.org/officeDocument/2006/relationships/image" Target="../media/image34.emf"/><Relationship Id="rId4"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8.bin"/><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49.emf"/><Relationship Id="rId3" Type="http://schemas.openxmlformats.org/officeDocument/2006/relationships/notesSlide" Target="../notesSlides/notesSlide17.xml"/><Relationship Id="rId7" Type="http://schemas.openxmlformats.org/officeDocument/2006/relationships/image" Target="../media/image46.emf"/><Relationship Id="rId12" Type="http://schemas.openxmlformats.org/officeDocument/2006/relationships/oleObject" Target="../embeddings/oleObject23.bin"/><Relationship Id="rId17" Type="http://schemas.openxmlformats.org/officeDocument/2006/relationships/image" Target="../media/image51.emf"/><Relationship Id="rId2" Type="http://schemas.openxmlformats.org/officeDocument/2006/relationships/slideLayout" Target="../slideLayouts/slideLayout2.xml"/><Relationship Id="rId16" Type="http://schemas.openxmlformats.org/officeDocument/2006/relationships/oleObject" Target="../embeddings/oleObject25.bin"/><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image" Target="../media/image48.emf"/><Relationship Id="rId5" Type="http://schemas.openxmlformats.org/officeDocument/2006/relationships/image" Target="../media/image45.emf"/><Relationship Id="rId15" Type="http://schemas.openxmlformats.org/officeDocument/2006/relationships/image" Target="../media/image50.e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47.emf"/><Relationship Id="rId14" Type="http://schemas.openxmlformats.org/officeDocument/2006/relationships/oleObject" Target="../embeddings/oleObject24.bin"/></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3.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7.bin"/><Relationship Id="rId5" Type="http://schemas.openxmlformats.org/officeDocument/2006/relationships/image" Target="../media/image52.emf"/><Relationship Id="rId4" Type="http://schemas.openxmlformats.org/officeDocument/2006/relationships/oleObject" Target="../embeddings/oleObject26.bin"/></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hyperlink" Target="https://link.springer.com/chapter/10.1007/978-1-4684-1890-3_43" TargetMode="External"/><Relationship Id="rId4" Type="http://schemas.openxmlformats.org/officeDocument/2006/relationships/image" Target="../media/image65.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hyperlink" Target="https://link.springer.com/chapter/10.1007/978-1-4684-1890-3_43" TargetMode="External"/><Relationship Id="rId4" Type="http://schemas.openxmlformats.org/officeDocument/2006/relationships/image" Target="../media/image65.pn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7.(nul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1.tiff"/><Relationship Id="rId4" Type="http://schemas.openxmlformats.org/officeDocument/2006/relationships/image" Target="../media/image90.tiff"/></Relationships>
</file>

<file path=ppt/slides/_rels/slide39.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94.gif"/><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95.gif"/><Relationship Id="rId5" Type="http://schemas.openxmlformats.org/officeDocument/2006/relationships/image" Target="../media/image92.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90.png"/><Relationship Id="rId4" Type="http://schemas.openxmlformats.org/officeDocument/2006/relationships/image" Target="../media/image860.png"/></Relationships>
</file>

<file path=ppt/slides/_rels/slide44.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06.tiff"/><Relationship Id="rId4" Type="http://schemas.openxmlformats.org/officeDocument/2006/relationships/image" Target="../media/image105.tiff"/></Relationships>
</file>

<file path=ppt/slides/_rels/slide4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JPG"/><Relationship Id="rId7"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tiff"/><Relationship Id="rId9" Type="http://schemas.openxmlformats.org/officeDocument/2006/relationships/image" Target="../media/image112.png"/></Relationships>
</file>

<file path=ppt/slides/_rels/slide46.xml.rels><?xml version="1.0" encoding="UTF-8" standalone="yes"?>
<Relationships xmlns="http://schemas.openxmlformats.org/package/2006/relationships"><Relationship Id="rId8" Type="http://schemas.openxmlformats.org/officeDocument/2006/relationships/image" Target="../media/image117.tiff"/><Relationship Id="rId3" Type="http://schemas.openxmlformats.org/officeDocument/2006/relationships/image" Target="../media/image113.png"/><Relationship Id="rId7" Type="http://schemas.openxmlformats.org/officeDocument/2006/relationships/image" Target="../media/image116.tif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5.tiff"/><Relationship Id="rId5" Type="http://schemas.openxmlformats.org/officeDocument/2006/relationships/image" Target="../media/image114.tiff"/><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22.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31.bin"/><Relationship Id="rId5" Type="http://schemas.openxmlformats.org/officeDocument/2006/relationships/image" Target="../media/image121.emf"/><Relationship Id="rId4" Type="http://schemas.openxmlformats.org/officeDocument/2006/relationships/oleObject" Target="../embeddings/oleObject30.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JP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tiff"/><Relationship Id="rId2" Type="http://schemas.openxmlformats.org/officeDocument/2006/relationships/image" Target="../media/image1140.png"/><Relationship Id="rId1" Type="http://schemas.openxmlformats.org/officeDocument/2006/relationships/slideLayout" Target="../slideLayouts/slideLayout2.xml"/><Relationship Id="rId6" Type="http://schemas.openxmlformats.org/officeDocument/2006/relationships/image" Target="../media/image126.tiff"/><Relationship Id="rId5" Type="http://schemas.openxmlformats.org/officeDocument/2006/relationships/image" Target="../media/image125.tiff"/><Relationship Id="rId4" Type="http://schemas.openxmlformats.org/officeDocument/2006/relationships/image" Target="../media/image124.tiff"/></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emf"/><Relationship Id="rId3" Type="http://schemas.openxmlformats.org/officeDocument/2006/relationships/notesSlide" Target="../notesSlides/notesSlide7.xml"/><Relationship Id="rId7" Type="http://schemas.openxmlformats.org/officeDocument/2006/relationships/image" Target="../media/image4.e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emf"/><Relationship Id="rId5" Type="http://schemas.openxmlformats.org/officeDocument/2006/relationships/image" Target="../media/image3.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emf"/><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5.emf"/><Relationship Id="rId3" Type="http://schemas.openxmlformats.org/officeDocument/2006/relationships/notesSlide" Target="../notesSlides/notesSlide9.xml"/><Relationship Id="rId7" Type="http://schemas.openxmlformats.org/officeDocument/2006/relationships/image" Target="../media/image12.emf"/><Relationship Id="rId12"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14.emf"/><Relationship Id="rId5" Type="http://schemas.openxmlformats.org/officeDocument/2006/relationships/image" Target="../media/image11.emf"/><Relationship Id="rId15" Type="http://schemas.openxmlformats.org/officeDocument/2006/relationships/image" Target="../media/image1.JPG"/><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13.emf"/><Relationship Id="rId1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arrotondato 8"/>
          <p:cNvSpPr>
            <a:spLocks noChangeAspect="1"/>
          </p:cNvSpPr>
          <p:nvPr/>
        </p:nvSpPr>
        <p:spPr>
          <a:xfrm>
            <a:off x="608483" y="2199613"/>
            <a:ext cx="7927031" cy="202121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b="1" dirty="0">
                <a:solidFill>
                  <a:srgbClr val="000090"/>
                </a:solidFill>
              </a:rPr>
              <a:t>RF and Microwave Plasma Heating: </a:t>
            </a:r>
          </a:p>
          <a:p>
            <a:pPr algn="ctr"/>
            <a:r>
              <a:rPr lang="en-GB" sz="4000" b="1" dirty="0">
                <a:solidFill>
                  <a:srgbClr val="000090"/>
                </a:solidFill>
              </a:rPr>
              <a:t>Modeling and Perspectives</a:t>
            </a:r>
          </a:p>
        </p:txBody>
      </p:sp>
      <p:sp>
        <p:nvSpPr>
          <p:cNvPr id="15" name="CasellaDiTesto 14"/>
          <p:cNvSpPr txBox="1"/>
          <p:nvPr/>
        </p:nvSpPr>
        <p:spPr>
          <a:xfrm>
            <a:off x="-1" y="4245387"/>
            <a:ext cx="9144001" cy="461665"/>
          </a:xfrm>
          <a:prstGeom prst="rect">
            <a:avLst/>
          </a:prstGeom>
          <a:noFill/>
        </p:spPr>
        <p:txBody>
          <a:bodyPr wrap="square" rtlCol="0">
            <a:spAutoFit/>
          </a:bodyPr>
          <a:lstStyle/>
          <a:p>
            <a:pPr algn="ctr"/>
            <a:r>
              <a:rPr lang="it-IT" sz="2400" b="1" i="1" dirty="0"/>
              <a:t>G. Torrisi</a:t>
            </a:r>
            <a:endParaRPr lang="it-IT" sz="2400" i="1" dirty="0"/>
          </a:p>
        </p:txBody>
      </p:sp>
      <p:sp>
        <p:nvSpPr>
          <p:cNvPr id="11" name="CasellaDiTesto 10"/>
          <p:cNvSpPr txBox="1"/>
          <p:nvPr/>
        </p:nvSpPr>
        <p:spPr>
          <a:xfrm>
            <a:off x="-60213" y="4731611"/>
            <a:ext cx="9204214" cy="923330"/>
          </a:xfrm>
          <a:prstGeom prst="rect">
            <a:avLst/>
          </a:prstGeom>
          <a:noFill/>
        </p:spPr>
        <p:txBody>
          <a:bodyPr wrap="square" rtlCol="0">
            <a:spAutoFit/>
          </a:bodyPr>
          <a:lstStyle/>
          <a:p>
            <a:pPr algn="ctr"/>
            <a:r>
              <a:rPr lang="it-IT" i="1" dirty="0">
                <a:solidFill>
                  <a:srgbClr val="000090"/>
                </a:solidFill>
              </a:rPr>
              <a:t>INFN - Laboratori Nazionali del Sud, Catania, Italy</a:t>
            </a:r>
          </a:p>
          <a:p>
            <a:pPr marL="342900" indent="-342900" algn="ctr">
              <a:buAutoNum type="arabicParenR"/>
            </a:pPr>
            <a:endParaRPr lang="it-IT" i="1" dirty="0">
              <a:solidFill>
                <a:srgbClr val="000090"/>
              </a:solidFill>
            </a:endParaRPr>
          </a:p>
          <a:p>
            <a:pPr algn="ctr"/>
            <a:endParaRPr lang="it-IT" i="1" dirty="0">
              <a:solidFill>
                <a:srgbClr val="000090"/>
              </a:solidFill>
            </a:endParaRPr>
          </a:p>
        </p:txBody>
      </p:sp>
      <p:pic>
        <p:nvPicPr>
          <p:cNvPr id="5" name="Picture 4">
            <a:extLst>
              <a:ext uri="{FF2B5EF4-FFF2-40B4-BE49-F238E27FC236}">
                <a16:creationId xmlns:a16="http://schemas.microsoft.com/office/drawing/2014/main" id="{5E9E997E-71D5-6F43-9420-A027965C2F4E}"/>
              </a:ext>
            </a:extLst>
          </p:cNvPr>
          <p:cNvPicPr>
            <a:picLocks noChangeAspect="1"/>
          </p:cNvPicPr>
          <p:nvPr/>
        </p:nvPicPr>
        <p:blipFill>
          <a:blip r:embed="rId3"/>
          <a:stretch>
            <a:fillRect/>
          </a:stretch>
        </p:blipFill>
        <p:spPr>
          <a:xfrm>
            <a:off x="5686162" y="147587"/>
            <a:ext cx="3457838" cy="759432"/>
          </a:xfrm>
          <a:prstGeom prst="rect">
            <a:avLst/>
          </a:prstGeom>
        </p:spPr>
      </p:pic>
      <p:sp>
        <p:nvSpPr>
          <p:cNvPr id="8" name="TextBox 7">
            <a:extLst>
              <a:ext uri="{FF2B5EF4-FFF2-40B4-BE49-F238E27FC236}">
                <a16:creationId xmlns:a16="http://schemas.microsoft.com/office/drawing/2014/main" id="{C8E61615-D810-6644-BD44-DE76A2DD6414}"/>
              </a:ext>
            </a:extLst>
          </p:cNvPr>
          <p:cNvSpPr txBox="1"/>
          <p:nvPr/>
        </p:nvSpPr>
        <p:spPr>
          <a:xfrm>
            <a:off x="0" y="147587"/>
            <a:ext cx="7729743" cy="954107"/>
          </a:xfrm>
          <a:prstGeom prst="rect">
            <a:avLst/>
          </a:prstGeom>
          <a:noFill/>
        </p:spPr>
        <p:txBody>
          <a:bodyPr wrap="square" rtlCol="0">
            <a:spAutoFit/>
          </a:bodyPr>
          <a:lstStyle/>
          <a:p>
            <a:r>
              <a:rPr lang="it-IT" sz="2800" b="1" dirty="0"/>
              <a:t>PANDORA</a:t>
            </a:r>
            <a:r>
              <a:rPr lang="it-IT" sz="2800" b="1" i="1" dirty="0"/>
              <a:t> meeting</a:t>
            </a:r>
          </a:p>
          <a:p>
            <a:r>
              <a:rPr lang="it-IT" sz="2800" b="1" i="1" dirty="0" err="1"/>
              <a:t>Thursday</a:t>
            </a:r>
            <a:r>
              <a:rPr lang="it-IT" sz="2800" b="1" i="1" dirty="0"/>
              <a:t> 31 </a:t>
            </a:r>
            <a:r>
              <a:rPr lang="it-IT" sz="2800" b="1" i="1" dirty="0" err="1"/>
              <a:t>Jan</a:t>
            </a:r>
            <a:r>
              <a:rPr lang="it-IT" sz="2800" b="1" i="1" dirty="0"/>
              <a:t> 2019,</a:t>
            </a:r>
          </a:p>
        </p:txBody>
      </p:sp>
    </p:spTree>
    <p:extLst>
      <p:ext uri="{BB962C8B-B14F-4D97-AF65-F5344CB8AC3E}">
        <p14:creationId xmlns:p14="http://schemas.microsoft.com/office/powerpoint/2010/main" val="628071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8" name="Group 3"/>
          <p:cNvGrpSpPr>
            <a:grpSpLocks/>
          </p:cNvGrpSpPr>
          <p:nvPr/>
        </p:nvGrpSpPr>
        <p:grpSpPr bwMode="auto">
          <a:xfrm>
            <a:off x="2384869" y="1504153"/>
            <a:ext cx="4955977" cy="2514600"/>
            <a:chOff x="0" y="0"/>
            <a:chExt cx="4440" cy="2048"/>
          </a:xfrm>
        </p:grpSpPr>
        <p:pic>
          <p:nvPicPr>
            <p:cNvPr id="18843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 y="24"/>
              <a:ext cx="4392" cy="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8843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40" cy="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pic>
        <p:nvPicPr>
          <p:cNvPr id="419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190" y="4170558"/>
            <a:ext cx="3117466" cy="71705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88422" name="Rectangle 9"/>
          <p:cNvSpPr>
            <a:spLocks/>
          </p:cNvSpPr>
          <p:nvPr/>
        </p:nvSpPr>
        <p:spPr bwMode="auto">
          <a:xfrm>
            <a:off x="2777390" y="4887612"/>
            <a:ext cx="3563888" cy="535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ctr"/>
            <a:r>
              <a:rPr lang="en-US" sz="1400" i="1" dirty="0">
                <a:latin typeface="Tahoma"/>
                <a:ea typeface="ＭＳ Ｐゴシック" charset="0"/>
                <a:cs typeface="Tahoma"/>
                <a:sym typeface="Palatino Bold" charset="0"/>
              </a:rPr>
              <a:t>Wave equation with tensorial permittivity</a:t>
            </a:r>
          </a:p>
        </p:txBody>
      </p:sp>
      <p:sp>
        <p:nvSpPr>
          <p:cNvPr id="188424" name="Rectangle 11"/>
          <p:cNvSpPr>
            <a:spLocks/>
          </p:cNvSpPr>
          <p:nvPr/>
        </p:nvSpPr>
        <p:spPr bwMode="auto">
          <a:xfrm>
            <a:off x="2697078" y="5486953"/>
            <a:ext cx="3724512" cy="1210231"/>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lIns="0" tIns="0" rIns="0" bIns="0" anchor="ctr"/>
          <a:lstStyle/>
          <a:p>
            <a:pPr algn="ctr"/>
            <a:r>
              <a:rPr lang="en-US" sz="1500" b="1" i="1" dirty="0">
                <a:latin typeface="Tahoma"/>
                <a:ea typeface="ＭＳ Ｐゴシック" charset="0"/>
                <a:cs typeface="Tahoma"/>
                <a:sym typeface="Palatino Bold" charset="0"/>
              </a:rPr>
              <a:t>Fully-3D non homogeneous dielectric permittivity Tensor depends on local electron density and magnetic field B</a:t>
            </a:r>
          </a:p>
        </p:txBody>
      </p:sp>
      <p:sp>
        <p:nvSpPr>
          <p:cNvPr id="18" name="Titolo 1"/>
          <p:cNvSpPr txBox="1">
            <a:spLocks/>
          </p:cNvSpPr>
          <p:nvPr/>
        </p:nvSpPr>
        <p:spPr>
          <a:xfrm>
            <a:off x="0" y="79224"/>
            <a:ext cx="9053846" cy="11796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a:defRPr sz="3600" b="1">
                <a:solidFill>
                  <a:srgbClr val="000090"/>
                </a:solidFill>
              </a:defRPr>
            </a:lvl1pPr>
          </a:lstStyle>
          <a:p>
            <a:pPr algn="ctr"/>
            <a:r>
              <a:rPr lang="it-IT" dirty="0"/>
              <a:t>Modeling of </a:t>
            </a:r>
            <a:r>
              <a:rPr lang="it-IT" dirty="0" err="1"/>
              <a:t>wave</a:t>
            </a:r>
            <a:r>
              <a:rPr lang="it-IT" dirty="0"/>
              <a:t> </a:t>
            </a:r>
            <a:r>
              <a:rPr lang="it-IT" dirty="0" err="1"/>
              <a:t>propagation</a:t>
            </a:r>
            <a:r>
              <a:rPr lang="it-IT" dirty="0"/>
              <a:t> in </a:t>
            </a:r>
          </a:p>
          <a:p>
            <a:pPr algn="ctr"/>
            <a:r>
              <a:rPr lang="it-IT" dirty="0"/>
              <a:t>A</a:t>
            </a:r>
            <a:r>
              <a:rPr lang="en-GB" dirty="0" err="1"/>
              <a:t>nisotropic</a:t>
            </a:r>
            <a:r>
              <a:rPr lang="en-GB" dirty="0"/>
              <a:t> plasma of</a:t>
            </a:r>
            <a:r>
              <a:rPr lang="it-IT" dirty="0"/>
              <a:t> ECRIS</a:t>
            </a:r>
          </a:p>
        </p:txBody>
      </p:sp>
    </p:spTree>
    <p:extLst>
      <p:ext uri="{BB962C8B-B14F-4D97-AF65-F5344CB8AC3E}">
        <p14:creationId xmlns:p14="http://schemas.microsoft.com/office/powerpoint/2010/main" val="388878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537" y="0"/>
            <a:ext cx="9136174" cy="602464"/>
          </a:xfrm>
        </p:spPr>
        <p:txBody>
          <a:bodyPr vert="horz" lIns="91440" tIns="45720" rIns="91440" bIns="45720" rtlCol="0" anchor="b">
            <a:noAutofit/>
          </a:bodyPr>
          <a:lstStyle/>
          <a:p>
            <a:r>
              <a:rPr lang="it-IT" sz="3200" b="1" dirty="0"/>
              <a:t>Non-</a:t>
            </a:r>
            <a:r>
              <a:rPr lang="it-IT" sz="3200" b="1" dirty="0" err="1"/>
              <a:t>uniform</a:t>
            </a:r>
            <a:r>
              <a:rPr lang="it-IT" sz="3200" b="1" dirty="0"/>
              <a:t> “</a:t>
            </a:r>
            <a:r>
              <a:rPr lang="it-IT" sz="3200" b="1" dirty="0" err="1"/>
              <a:t>local</a:t>
            </a:r>
            <a:r>
              <a:rPr lang="it-IT" sz="3200" b="1" dirty="0"/>
              <a:t>” </a:t>
            </a:r>
            <a:r>
              <a:rPr lang="it-IT" sz="3200" b="1" dirty="0" err="1"/>
              <a:t>dielectric</a:t>
            </a:r>
            <a:r>
              <a:rPr lang="it-IT" sz="3200" b="1" dirty="0"/>
              <a:t> </a:t>
            </a:r>
            <a:r>
              <a:rPr lang="it-IT" sz="3200" b="1" dirty="0" err="1"/>
              <a:t>tensor</a:t>
            </a:r>
            <a:endParaRPr lang="it-IT" sz="3200" b="1" dirty="0"/>
          </a:p>
        </p:txBody>
      </p:sp>
      <p:sp>
        <p:nvSpPr>
          <p:cNvPr id="6" name="Segnaposto numero diapositiva 5"/>
          <p:cNvSpPr>
            <a:spLocks noGrp="1"/>
          </p:cNvSpPr>
          <p:nvPr>
            <p:ph type="sldNum" sz="quarter" idx="12"/>
          </p:nvPr>
        </p:nvSpPr>
        <p:spPr>
          <a:xfrm>
            <a:off x="8049837" y="6492875"/>
            <a:ext cx="2133600" cy="365125"/>
          </a:xfrm>
        </p:spPr>
        <p:txBody>
          <a:bodyPr/>
          <a:lstStyle/>
          <a:p>
            <a:fld id="{A3B108C7-7A6A-E547-B22E-C29188C3A473}" type="slidenum">
              <a:rPr lang="it-IT" smtClean="0"/>
              <a:t>11</a:t>
            </a:fld>
            <a:r>
              <a:rPr lang="it-IT" dirty="0"/>
              <a:t>/23</a:t>
            </a:r>
          </a:p>
        </p:txBody>
      </p:sp>
      <p:pic>
        <p:nvPicPr>
          <p:cNvPr id="16" name="Immagine 15"/>
          <p:cNvPicPr>
            <a:picLocks noChangeAspect="1"/>
          </p:cNvPicPr>
          <p:nvPr/>
        </p:nvPicPr>
        <p:blipFill>
          <a:blip r:embed="rId3"/>
          <a:stretch>
            <a:fillRect/>
          </a:stretch>
        </p:blipFill>
        <p:spPr>
          <a:xfrm>
            <a:off x="22476501" y="18857690"/>
            <a:ext cx="6815400" cy="4263191"/>
          </a:xfrm>
          <a:prstGeom prst="rect">
            <a:avLst/>
          </a:prstGeom>
        </p:spPr>
      </p:pic>
      <p:pic>
        <p:nvPicPr>
          <p:cNvPr id="52" name="Immagine 51"/>
          <p:cNvPicPr/>
          <p:nvPr/>
        </p:nvPicPr>
        <p:blipFill>
          <a:blip r:embed="rId4">
            <a:extLst>
              <a:ext uri="{28A0092B-C50C-407E-A947-70E740481C1C}">
                <a14:useLocalDpi xmlns:a14="http://schemas.microsoft.com/office/drawing/2010/main"/>
              </a:ext>
            </a:extLst>
          </a:blip>
          <a:srcRect/>
          <a:stretch>
            <a:fillRect/>
          </a:stretch>
        </p:blipFill>
        <p:spPr bwMode="auto">
          <a:xfrm>
            <a:off x="5958215" y="1844261"/>
            <a:ext cx="2177686" cy="1043858"/>
          </a:xfrm>
          <a:prstGeom prst="rect">
            <a:avLst/>
          </a:prstGeom>
          <a:noFill/>
          <a:ln>
            <a:noFill/>
          </a:ln>
        </p:spPr>
      </p:pic>
      <p:sp>
        <p:nvSpPr>
          <p:cNvPr id="53" name="CasellaDiTesto 52"/>
          <p:cNvSpPr txBox="1"/>
          <p:nvPr/>
        </p:nvSpPr>
        <p:spPr>
          <a:xfrm>
            <a:off x="1096513" y="2088862"/>
            <a:ext cx="4693863" cy="400110"/>
          </a:xfrm>
          <a:prstGeom prst="rect">
            <a:avLst/>
          </a:prstGeom>
          <a:ln/>
        </p:spPr>
        <p:style>
          <a:lnRef idx="1">
            <a:schemeClr val="dk1"/>
          </a:lnRef>
          <a:fillRef idx="2">
            <a:schemeClr val="dk1"/>
          </a:fillRef>
          <a:effectRef idx="1">
            <a:schemeClr val="dk1"/>
          </a:effectRef>
          <a:fontRef idx="minor">
            <a:schemeClr val="dk1"/>
          </a:fontRef>
        </p:style>
        <p:txBody>
          <a:bodyPr wrap="none" rtlCol="0">
            <a:spAutoFit/>
          </a:bodyPr>
          <a:lstStyle/>
          <a:p>
            <a:r>
              <a:rPr lang="en-US" sz="2000" b="1" dirty="0">
                <a:solidFill>
                  <a:srgbClr val="000000"/>
                </a:solidFill>
              </a:rPr>
              <a:t>Non-symmetric 3D </a:t>
            </a:r>
            <a:r>
              <a:rPr lang="en-US" sz="2000" b="1" dirty="0" err="1">
                <a:solidFill>
                  <a:srgbClr val="000000"/>
                </a:solidFill>
              </a:rPr>
              <a:t>magnetostatic</a:t>
            </a:r>
            <a:r>
              <a:rPr lang="en-US" sz="2000" b="1" dirty="0">
                <a:solidFill>
                  <a:srgbClr val="000000"/>
                </a:solidFill>
              </a:rPr>
              <a:t> field</a:t>
            </a:r>
          </a:p>
        </p:txBody>
      </p:sp>
      <p:sp>
        <p:nvSpPr>
          <p:cNvPr id="59" name="CasellaDiTesto 58"/>
          <p:cNvSpPr txBox="1"/>
          <p:nvPr/>
        </p:nvSpPr>
        <p:spPr>
          <a:xfrm>
            <a:off x="2010038" y="5913748"/>
            <a:ext cx="5696480" cy="400110"/>
          </a:xfrm>
          <a:prstGeom prst="rect">
            <a:avLst/>
          </a:prstGeom>
          <a:noFill/>
        </p:spPr>
        <p:txBody>
          <a:bodyPr wrap="none" rtlCol="0">
            <a:spAutoFit/>
          </a:bodyPr>
          <a:lstStyle/>
          <a:p>
            <a:r>
              <a:rPr lang="it-IT" sz="2000" b="1" i="1" dirty="0">
                <a:solidFill>
                  <a:srgbClr val="61674F"/>
                </a:solidFill>
              </a:rPr>
              <a:t>Off-</a:t>
            </a:r>
            <a:r>
              <a:rPr lang="it-IT" sz="2000" b="1" i="1" dirty="0" err="1">
                <a:solidFill>
                  <a:srgbClr val="61674F"/>
                </a:solidFill>
              </a:rPr>
              <a:t>diagonal</a:t>
            </a:r>
            <a:r>
              <a:rPr lang="it-IT" sz="2000" b="1" i="1" dirty="0">
                <a:solidFill>
                  <a:srgbClr val="61674F"/>
                </a:solidFill>
              </a:rPr>
              <a:t> </a:t>
            </a:r>
            <a:r>
              <a:rPr lang="it-IT" sz="2000" b="1" i="1" dirty="0" err="1">
                <a:solidFill>
                  <a:srgbClr val="61674F"/>
                </a:solidFill>
              </a:rPr>
              <a:t>Elements</a:t>
            </a:r>
            <a:r>
              <a:rPr lang="it-IT" sz="2000" b="1" i="1" dirty="0">
                <a:solidFill>
                  <a:srgbClr val="61674F"/>
                </a:solidFill>
              </a:rPr>
              <a:t> due to 3D </a:t>
            </a:r>
            <a:r>
              <a:rPr lang="it-IT" sz="2000" b="1" i="1" dirty="0" err="1">
                <a:solidFill>
                  <a:srgbClr val="61674F"/>
                </a:solidFill>
              </a:rPr>
              <a:t>Magnetic</a:t>
            </a:r>
            <a:r>
              <a:rPr lang="it-IT" sz="2000" b="1" i="1" dirty="0">
                <a:solidFill>
                  <a:srgbClr val="61674F"/>
                </a:solidFill>
              </a:rPr>
              <a:t> </a:t>
            </a:r>
            <a:r>
              <a:rPr lang="it-IT" sz="2000" b="1" i="1" dirty="0" err="1">
                <a:solidFill>
                  <a:srgbClr val="61674F"/>
                </a:solidFill>
              </a:rPr>
              <a:t>field</a:t>
            </a:r>
            <a:r>
              <a:rPr lang="it-IT" sz="2000" b="1" i="1" dirty="0">
                <a:solidFill>
                  <a:srgbClr val="61674F"/>
                </a:solidFill>
              </a:rPr>
              <a:t> </a:t>
            </a:r>
          </a:p>
        </p:txBody>
      </p:sp>
      <p:sp>
        <p:nvSpPr>
          <p:cNvPr id="3" name="Rettangolo 2"/>
          <p:cNvSpPr/>
          <p:nvPr/>
        </p:nvSpPr>
        <p:spPr>
          <a:xfrm>
            <a:off x="201109" y="2939971"/>
            <a:ext cx="8602825" cy="400110"/>
          </a:xfrm>
          <a:prstGeom prst="rect">
            <a:avLst/>
          </a:prstGeom>
        </p:spPr>
        <p:txBody>
          <a:bodyPr wrap="none">
            <a:spAutoFit/>
          </a:bodyPr>
          <a:lstStyle/>
          <a:p>
            <a:pPr algn="ctr"/>
            <a:r>
              <a:rPr lang="en-US" sz="2000" i="1" dirty="0">
                <a:solidFill>
                  <a:srgbClr val="61674F"/>
                </a:solidFill>
              </a:rPr>
              <a:t> Assuming a non uniform </a:t>
            </a:r>
            <a:r>
              <a:rPr lang="it-IT" sz="2000" i="1" dirty="0" err="1">
                <a:solidFill>
                  <a:srgbClr val="61674F"/>
                </a:solidFill>
              </a:rPr>
              <a:t>magnetostatic</a:t>
            </a:r>
            <a:r>
              <a:rPr lang="it-IT" sz="2000" i="1" dirty="0">
                <a:solidFill>
                  <a:srgbClr val="61674F"/>
                </a:solidFill>
              </a:rPr>
              <a:t> </a:t>
            </a:r>
            <a:r>
              <a:rPr lang="it-IT" sz="2000" i="1" dirty="0" err="1">
                <a:solidFill>
                  <a:srgbClr val="61674F"/>
                </a:solidFill>
              </a:rPr>
              <a:t>field</a:t>
            </a:r>
            <a:r>
              <a:rPr lang="it-IT" sz="2000" i="1" dirty="0">
                <a:solidFill>
                  <a:srgbClr val="61674F"/>
                </a:solidFill>
              </a:rPr>
              <a:t> the</a:t>
            </a:r>
            <a:r>
              <a:rPr lang="it-IT" sz="2000" b="1" i="1" dirty="0">
                <a:solidFill>
                  <a:srgbClr val="61674F"/>
                </a:solidFill>
              </a:rPr>
              <a:t> </a:t>
            </a:r>
            <a:r>
              <a:rPr lang="it-IT" sz="2000" b="1" i="1" dirty="0" err="1">
                <a:solidFill>
                  <a:srgbClr val="61674F"/>
                </a:solidFill>
              </a:rPr>
              <a:t>dielectric</a:t>
            </a:r>
            <a:r>
              <a:rPr lang="it-IT" sz="2000" b="1" i="1" dirty="0">
                <a:solidFill>
                  <a:srgbClr val="61674F"/>
                </a:solidFill>
              </a:rPr>
              <a:t> </a:t>
            </a:r>
            <a:r>
              <a:rPr lang="it-IT" sz="2000" b="1" i="1" dirty="0" err="1">
                <a:solidFill>
                  <a:srgbClr val="61674F"/>
                </a:solidFill>
              </a:rPr>
              <a:t>tensor</a:t>
            </a:r>
            <a:r>
              <a:rPr lang="it-IT" sz="2000" b="1" i="1" dirty="0">
                <a:solidFill>
                  <a:srgbClr val="61674F"/>
                </a:solidFill>
              </a:rPr>
              <a:t> </a:t>
            </a:r>
            <a:r>
              <a:rPr lang="it-IT" sz="2000" i="1" dirty="0" err="1">
                <a:solidFill>
                  <a:srgbClr val="61674F"/>
                </a:solidFill>
              </a:rPr>
              <a:t>is</a:t>
            </a:r>
            <a:r>
              <a:rPr lang="it-IT" sz="2000" i="1" dirty="0">
                <a:solidFill>
                  <a:srgbClr val="61674F"/>
                </a:solidFill>
              </a:rPr>
              <a:t>: </a:t>
            </a:r>
          </a:p>
        </p:txBody>
      </p:sp>
      <p:graphicFrame>
        <p:nvGraphicFramePr>
          <p:cNvPr id="5" name="Oggetto 4"/>
          <p:cNvGraphicFramePr>
            <a:graphicFrameLocks noChangeAspect="1"/>
          </p:cNvGraphicFramePr>
          <p:nvPr>
            <p:extLst/>
          </p:nvPr>
        </p:nvGraphicFramePr>
        <p:xfrm>
          <a:off x="2569064" y="3489313"/>
          <a:ext cx="4065270" cy="1634490"/>
        </p:xfrm>
        <a:graphic>
          <a:graphicData uri="http://schemas.openxmlformats.org/presentationml/2006/ole">
            <mc:AlternateContent xmlns:mc="http://schemas.openxmlformats.org/markup-compatibility/2006">
              <mc:Choice xmlns:v="urn:schemas-microsoft-com:vml" Requires="v">
                <p:oleObj spid="_x0000_s184366" name="Equation" r:id="rId5" imgW="3695700" imgH="1485900" progId="Equation.3">
                  <p:embed/>
                </p:oleObj>
              </mc:Choice>
              <mc:Fallback>
                <p:oleObj name="Equation" r:id="rId5" imgW="3695700" imgH="1485900" progId="Equation.3">
                  <p:embed/>
                  <p:pic>
                    <p:nvPicPr>
                      <p:cNvPr id="5" name="Oggetto 4"/>
                      <p:cNvPicPr/>
                      <p:nvPr/>
                    </p:nvPicPr>
                    <p:blipFill>
                      <a:blip r:embed="rId6"/>
                      <a:stretch>
                        <a:fillRect/>
                      </a:stretch>
                    </p:blipFill>
                    <p:spPr>
                      <a:xfrm>
                        <a:off x="2569064" y="3489313"/>
                        <a:ext cx="4065270" cy="1634490"/>
                      </a:xfrm>
                      <a:prstGeom prst="rect">
                        <a:avLst/>
                      </a:prstGeom>
                    </p:spPr>
                  </p:pic>
                </p:oleObj>
              </mc:Fallback>
            </mc:AlternateContent>
          </a:graphicData>
        </a:graphic>
      </p:graphicFrame>
      <p:graphicFrame>
        <p:nvGraphicFramePr>
          <p:cNvPr id="7" name="Oggetto 6"/>
          <p:cNvGraphicFramePr>
            <a:graphicFrameLocks noChangeAspect="1"/>
          </p:cNvGraphicFramePr>
          <p:nvPr>
            <p:extLst/>
          </p:nvPr>
        </p:nvGraphicFramePr>
        <p:xfrm>
          <a:off x="7139697" y="4273566"/>
          <a:ext cx="862089" cy="608533"/>
        </p:xfrm>
        <a:graphic>
          <a:graphicData uri="http://schemas.openxmlformats.org/presentationml/2006/ole">
            <mc:AlternateContent xmlns:mc="http://schemas.openxmlformats.org/markup-compatibility/2006">
              <mc:Choice xmlns:v="urn:schemas-microsoft-com:vml" Requires="v">
                <p:oleObj spid="_x0000_s184367" name="Equation" r:id="rId7" imgW="647700" imgH="457200" progId="Equation.3">
                  <p:embed/>
                </p:oleObj>
              </mc:Choice>
              <mc:Fallback>
                <p:oleObj name="Equation" r:id="rId7" imgW="647700" imgH="457200" progId="Equation.3">
                  <p:embed/>
                  <p:pic>
                    <p:nvPicPr>
                      <p:cNvPr id="7" name="Oggetto 6"/>
                      <p:cNvPicPr/>
                      <p:nvPr/>
                    </p:nvPicPr>
                    <p:blipFill>
                      <a:blip r:embed="rId8"/>
                      <a:stretch>
                        <a:fillRect/>
                      </a:stretch>
                    </p:blipFill>
                    <p:spPr>
                      <a:xfrm>
                        <a:off x="7139697" y="4273566"/>
                        <a:ext cx="862089" cy="608533"/>
                      </a:xfrm>
                      <a:prstGeom prst="rect">
                        <a:avLst/>
                      </a:prstGeom>
                      <a:solidFill>
                        <a:srgbClr val="DAE0C6"/>
                      </a:solidFill>
                      <a:ln>
                        <a:solidFill>
                          <a:srgbClr val="6076B4"/>
                        </a:solidFill>
                      </a:ln>
                    </p:spPr>
                  </p:pic>
                </p:oleObj>
              </mc:Fallback>
            </mc:AlternateContent>
          </a:graphicData>
        </a:graphic>
      </p:graphicFrame>
      <p:graphicFrame>
        <p:nvGraphicFramePr>
          <p:cNvPr id="4" name="Oggetto 3"/>
          <p:cNvGraphicFramePr>
            <a:graphicFrameLocks noChangeAspect="1"/>
          </p:cNvGraphicFramePr>
          <p:nvPr>
            <p:extLst/>
          </p:nvPr>
        </p:nvGraphicFramePr>
        <p:xfrm>
          <a:off x="856760" y="5384430"/>
          <a:ext cx="7789863" cy="334963"/>
        </p:xfrm>
        <a:graphic>
          <a:graphicData uri="http://schemas.openxmlformats.org/presentationml/2006/ole">
            <mc:AlternateContent xmlns:mc="http://schemas.openxmlformats.org/markup-compatibility/2006">
              <mc:Choice xmlns:v="urn:schemas-microsoft-com:vml" Requires="v">
                <p:oleObj spid="_x0000_s184368" name="Equation" r:id="rId9" imgW="5321300" imgH="228600" progId="Equation.3">
                  <p:embed/>
                </p:oleObj>
              </mc:Choice>
              <mc:Fallback>
                <p:oleObj name="Equation" r:id="rId9" imgW="5321300" imgH="228600" progId="Equation.3">
                  <p:embed/>
                  <p:pic>
                    <p:nvPicPr>
                      <p:cNvPr id="4" name="Oggetto 3"/>
                      <p:cNvPicPr/>
                      <p:nvPr/>
                    </p:nvPicPr>
                    <p:blipFill>
                      <a:blip r:embed="rId10"/>
                      <a:stretch>
                        <a:fillRect/>
                      </a:stretch>
                    </p:blipFill>
                    <p:spPr>
                      <a:xfrm>
                        <a:off x="856760" y="5384430"/>
                        <a:ext cx="7789863" cy="334963"/>
                      </a:xfrm>
                      <a:prstGeom prst="rect">
                        <a:avLst/>
                      </a:prstGeom>
                      <a:solidFill>
                        <a:schemeClr val="bg2">
                          <a:lumMod val="60000"/>
                          <a:lumOff val="40000"/>
                        </a:schemeClr>
                      </a:solidFill>
                      <a:ln>
                        <a:solidFill>
                          <a:srgbClr val="6076B4"/>
                        </a:solidFill>
                      </a:ln>
                    </p:spPr>
                  </p:pic>
                </p:oleObj>
              </mc:Fallback>
            </mc:AlternateContent>
          </a:graphicData>
        </a:graphic>
      </p:graphicFrame>
    </p:spTree>
    <p:extLst>
      <p:ext uri="{BB962C8B-B14F-4D97-AF65-F5344CB8AC3E}">
        <p14:creationId xmlns:p14="http://schemas.microsoft.com/office/powerpoint/2010/main" val="260767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7864"/>
            <a:ext cx="8229600" cy="955243"/>
          </a:xfr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r>
              <a:rPr lang="it-IT" sz="3600" b="1" dirty="0">
                <a:solidFill>
                  <a:srgbClr val="000090"/>
                </a:solidFill>
                <a:latin typeface="+mn-lt"/>
                <a:ea typeface="+mn-ea"/>
                <a:cs typeface="+mn-cs"/>
              </a:rPr>
              <a:t>FEM “Full </a:t>
            </a:r>
            <a:r>
              <a:rPr lang="it-IT" sz="3600" b="1" dirty="0" err="1">
                <a:solidFill>
                  <a:srgbClr val="000090"/>
                </a:solidFill>
                <a:latin typeface="+mn-lt"/>
                <a:ea typeface="+mn-ea"/>
                <a:cs typeface="+mn-cs"/>
              </a:rPr>
              <a:t>Wave</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solution</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approach</a:t>
            </a:r>
            <a:endParaRPr lang="it-IT" sz="3600" b="1" dirty="0">
              <a:solidFill>
                <a:srgbClr val="000090"/>
              </a:solidFill>
              <a:latin typeface="+mn-lt"/>
              <a:ea typeface="+mn-ea"/>
              <a:cs typeface="+mn-cs"/>
            </a:endParaRPr>
          </a:p>
        </p:txBody>
      </p:sp>
      <p:sp>
        <p:nvSpPr>
          <p:cNvPr id="4" name="Segnaposto numero diapositiva 3"/>
          <p:cNvSpPr>
            <a:spLocks noGrp="1"/>
          </p:cNvSpPr>
          <p:nvPr>
            <p:ph type="sldNum" sz="quarter" idx="12"/>
          </p:nvPr>
        </p:nvSpPr>
        <p:spPr/>
        <p:txBody>
          <a:bodyPr/>
          <a:lstStyle/>
          <a:p>
            <a:fld id="{BA9B540C-44DA-4F69-89C9-7C84606640D3}" type="slidenum">
              <a:rPr lang="en-US" smtClean="0"/>
              <a:pPr/>
              <a:t>12</a:t>
            </a:fld>
            <a:endParaRPr lang="en-US"/>
          </a:p>
        </p:txBody>
      </p:sp>
      <p:sp>
        <p:nvSpPr>
          <p:cNvPr id="5" name="Rettangolo 4"/>
          <p:cNvSpPr/>
          <p:nvPr/>
        </p:nvSpPr>
        <p:spPr>
          <a:xfrm>
            <a:off x="337191" y="978264"/>
            <a:ext cx="7536809" cy="400110"/>
          </a:xfrm>
          <a:prstGeom prst="rect">
            <a:avLst/>
          </a:prstGeom>
        </p:spPr>
        <p:txBody>
          <a:bodyPr wrap="square">
            <a:spAutoFit/>
          </a:bodyPr>
          <a:lstStyle/>
          <a:p>
            <a:endParaRPr lang="it-IT" sz="2000" b="1" dirty="0">
              <a:solidFill>
                <a:srgbClr val="234271"/>
              </a:solidFill>
            </a:endParaRPr>
          </a:p>
        </p:txBody>
      </p:sp>
      <p:pic>
        <p:nvPicPr>
          <p:cNvPr id="6" name="Immagine 5" descr="e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24" y="4079623"/>
            <a:ext cx="3877949" cy="2641852"/>
          </a:xfrm>
          <a:prstGeom prst="rect">
            <a:avLst/>
          </a:prstGeom>
          <a:ln>
            <a:solidFill>
              <a:srgbClr val="2F5897"/>
            </a:solidFill>
          </a:ln>
        </p:spPr>
      </p:pic>
      <p:pic>
        <p:nvPicPr>
          <p:cNvPr id="7" name="Immagine 6" descr="im_e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4274" y="4080515"/>
            <a:ext cx="3877949" cy="2641852"/>
          </a:xfrm>
          <a:prstGeom prst="rect">
            <a:avLst/>
          </a:prstGeom>
          <a:ln>
            <a:solidFill>
              <a:srgbClr val="2F5897"/>
            </a:solidFill>
          </a:ln>
        </p:spPr>
      </p:pic>
      <p:graphicFrame>
        <p:nvGraphicFramePr>
          <p:cNvPr id="8" name="Oggetto 7"/>
          <p:cNvGraphicFramePr>
            <a:graphicFrameLocks noChangeAspect="1"/>
          </p:cNvGraphicFramePr>
          <p:nvPr>
            <p:extLst/>
          </p:nvPr>
        </p:nvGraphicFramePr>
        <p:xfrm>
          <a:off x="2268160" y="1440564"/>
          <a:ext cx="4471797" cy="1797939"/>
        </p:xfrm>
        <a:graphic>
          <a:graphicData uri="http://schemas.openxmlformats.org/presentationml/2006/ole">
            <mc:AlternateContent xmlns:mc="http://schemas.openxmlformats.org/markup-compatibility/2006">
              <mc:Choice xmlns:v="urn:schemas-microsoft-com:vml" Requires="v">
                <p:oleObj spid="_x0000_s152817" name="Equation" r:id="rId6" imgW="3695700" imgH="1485900" progId="Equation.3">
                  <p:embed/>
                </p:oleObj>
              </mc:Choice>
              <mc:Fallback>
                <p:oleObj name="Equation" r:id="rId6" imgW="3695700" imgH="1485900" progId="Equation.3">
                  <p:embed/>
                  <p:pic>
                    <p:nvPicPr>
                      <p:cNvPr id="8" name="Oggetto 7"/>
                      <p:cNvPicPr/>
                      <p:nvPr/>
                    </p:nvPicPr>
                    <p:blipFill>
                      <a:blip r:embed="rId7"/>
                      <a:stretch>
                        <a:fillRect/>
                      </a:stretch>
                    </p:blipFill>
                    <p:spPr>
                      <a:xfrm>
                        <a:off x="2268160" y="1440564"/>
                        <a:ext cx="4471797" cy="1797939"/>
                      </a:xfrm>
                      <a:prstGeom prst="rect">
                        <a:avLst/>
                      </a:prstGeom>
                    </p:spPr>
                  </p:pic>
                </p:oleObj>
              </mc:Fallback>
            </mc:AlternateContent>
          </a:graphicData>
        </a:graphic>
      </p:graphicFrame>
      <p:cxnSp>
        <p:nvCxnSpPr>
          <p:cNvPr id="9" name="Connettore 1 8"/>
          <p:cNvCxnSpPr>
            <a:endCxn id="3" idx="3"/>
          </p:cNvCxnSpPr>
          <p:nvPr/>
        </p:nvCxnSpPr>
        <p:spPr>
          <a:xfrm flipV="1">
            <a:off x="702099" y="2010878"/>
            <a:ext cx="2384240" cy="2322745"/>
          </a:xfrm>
          <a:prstGeom prst="line">
            <a:avLst/>
          </a:prstGeom>
          <a:ln>
            <a:solidFill>
              <a:srgbClr val="61674F"/>
            </a:solidFill>
          </a:ln>
        </p:spPr>
        <p:style>
          <a:lnRef idx="2">
            <a:schemeClr val="accent1"/>
          </a:lnRef>
          <a:fillRef idx="0">
            <a:schemeClr val="accent1"/>
          </a:fillRef>
          <a:effectRef idx="1">
            <a:schemeClr val="accent1"/>
          </a:effectRef>
          <a:fontRef idx="minor">
            <a:schemeClr val="tx1"/>
          </a:fontRef>
        </p:style>
      </p:cxnSp>
      <p:cxnSp>
        <p:nvCxnSpPr>
          <p:cNvPr id="12" name="Connettore 1 11"/>
          <p:cNvCxnSpPr>
            <a:endCxn id="3" idx="5"/>
          </p:cNvCxnSpPr>
          <p:nvPr/>
        </p:nvCxnSpPr>
        <p:spPr>
          <a:xfrm flipH="1" flipV="1">
            <a:off x="3731364" y="2010878"/>
            <a:ext cx="4827789" cy="2322746"/>
          </a:xfrm>
          <a:prstGeom prst="line">
            <a:avLst/>
          </a:prstGeom>
          <a:ln>
            <a:solidFill>
              <a:srgbClr val="61674F"/>
            </a:solidFill>
          </a:ln>
        </p:spPr>
        <p:style>
          <a:lnRef idx="2">
            <a:schemeClr val="accent1"/>
          </a:lnRef>
          <a:fillRef idx="0">
            <a:schemeClr val="accent1"/>
          </a:fillRef>
          <a:effectRef idx="1">
            <a:schemeClr val="accent1"/>
          </a:effectRef>
          <a:fontRef idx="minor">
            <a:schemeClr val="tx1"/>
          </a:fontRef>
        </p:style>
      </p:cxnSp>
      <p:sp>
        <p:nvSpPr>
          <p:cNvPr id="16" name="CasellaDiTesto 15"/>
          <p:cNvSpPr txBox="1"/>
          <p:nvPr/>
        </p:nvSpPr>
        <p:spPr>
          <a:xfrm>
            <a:off x="1394992" y="3617958"/>
            <a:ext cx="228800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dirty="0">
                <a:solidFill>
                  <a:schemeClr val="tx1"/>
                </a:solidFill>
              </a:rPr>
              <a:t>Real part of </a:t>
            </a:r>
            <a:r>
              <a:rPr lang="it-IT" sz="2400" dirty="0">
                <a:solidFill>
                  <a:schemeClr val="tx1"/>
                </a:solidFill>
              </a:rPr>
              <a:t>ε</a:t>
            </a:r>
            <a:r>
              <a:rPr lang="it-IT" sz="2400" baseline="-25000" dirty="0">
                <a:solidFill>
                  <a:schemeClr val="tx1"/>
                </a:solidFill>
              </a:rPr>
              <a:t>r11</a:t>
            </a:r>
            <a:r>
              <a:rPr lang="it-IT" sz="2400" dirty="0">
                <a:solidFill>
                  <a:schemeClr val="tx1"/>
                </a:solidFill>
              </a:rPr>
              <a:t> </a:t>
            </a:r>
            <a:r>
              <a:rPr lang="it-IT" dirty="0">
                <a:solidFill>
                  <a:schemeClr val="tx1"/>
                </a:solidFill>
              </a:rPr>
              <a:t> </a:t>
            </a:r>
          </a:p>
        </p:txBody>
      </p:sp>
      <p:sp>
        <p:nvSpPr>
          <p:cNvPr id="17" name="CasellaDiTesto 16"/>
          <p:cNvSpPr txBox="1"/>
          <p:nvPr/>
        </p:nvSpPr>
        <p:spPr>
          <a:xfrm>
            <a:off x="5279967" y="3657034"/>
            <a:ext cx="294328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dirty="0" err="1">
                <a:solidFill>
                  <a:schemeClr val="tx1"/>
                </a:solidFill>
              </a:rPr>
              <a:t>Imaginary</a:t>
            </a:r>
            <a:r>
              <a:rPr lang="it-IT" dirty="0">
                <a:solidFill>
                  <a:schemeClr val="tx1"/>
                </a:solidFill>
              </a:rPr>
              <a:t> part of </a:t>
            </a:r>
            <a:r>
              <a:rPr lang="it-IT" sz="2400" dirty="0">
                <a:solidFill>
                  <a:schemeClr val="tx1"/>
                </a:solidFill>
              </a:rPr>
              <a:t>ε</a:t>
            </a:r>
            <a:r>
              <a:rPr lang="it-IT" sz="2400" baseline="-25000" dirty="0">
                <a:solidFill>
                  <a:schemeClr val="tx1"/>
                </a:solidFill>
              </a:rPr>
              <a:t>r11</a:t>
            </a:r>
            <a:r>
              <a:rPr lang="it-IT" dirty="0">
                <a:solidFill>
                  <a:schemeClr val="tx1"/>
                </a:solidFill>
              </a:rPr>
              <a:t>  </a:t>
            </a:r>
          </a:p>
        </p:txBody>
      </p:sp>
      <p:sp>
        <p:nvSpPr>
          <p:cNvPr id="3" name="Ovale 2"/>
          <p:cNvSpPr/>
          <p:nvPr/>
        </p:nvSpPr>
        <p:spPr>
          <a:xfrm>
            <a:off x="2952750" y="1232264"/>
            <a:ext cx="912203" cy="912203"/>
          </a:xfrm>
          <a:prstGeom prst="ellipse">
            <a:avLst/>
          </a:prstGeom>
          <a:noFill/>
          <a:ln w="28575" cmpd="sng">
            <a:solidFill>
              <a:srgbClr val="61674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CasellaDiTesto 12"/>
          <p:cNvSpPr txBox="1"/>
          <p:nvPr/>
        </p:nvSpPr>
        <p:spPr>
          <a:xfrm>
            <a:off x="2390769" y="4602843"/>
            <a:ext cx="872444" cy="276999"/>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1200" i="1" dirty="0">
                <a:solidFill>
                  <a:srgbClr val="FFFFFF"/>
                </a:solidFill>
              </a:rPr>
              <a:t>ECR </a:t>
            </a:r>
            <a:r>
              <a:rPr lang="it-IT" sz="1200" i="1" dirty="0" err="1">
                <a:solidFill>
                  <a:srgbClr val="FFFFFF"/>
                </a:solidFill>
              </a:rPr>
              <a:t>layer</a:t>
            </a:r>
            <a:endParaRPr lang="it-IT" sz="1200" i="1" dirty="0">
              <a:solidFill>
                <a:srgbClr val="FFFFFF"/>
              </a:solidFill>
            </a:endParaRPr>
          </a:p>
        </p:txBody>
      </p:sp>
      <p:cxnSp>
        <p:nvCxnSpPr>
          <p:cNvPr id="14" name="Connettore 2 13"/>
          <p:cNvCxnSpPr>
            <a:stCxn id="13" idx="2"/>
          </p:cNvCxnSpPr>
          <p:nvPr/>
        </p:nvCxnSpPr>
        <p:spPr>
          <a:xfrm flipH="1">
            <a:off x="2268160" y="4879842"/>
            <a:ext cx="558831" cy="44079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Connettore 2 14"/>
          <p:cNvCxnSpPr/>
          <p:nvPr/>
        </p:nvCxnSpPr>
        <p:spPr>
          <a:xfrm>
            <a:off x="2826991" y="4879842"/>
            <a:ext cx="436222" cy="44079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8" name="CasellaDiTesto 27"/>
          <p:cNvSpPr txBox="1"/>
          <p:nvPr/>
        </p:nvSpPr>
        <p:spPr>
          <a:xfrm>
            <a:off x="6446748" y="4572191"/>
            <a:ext cx="872444" cy="276999"/>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1200" i="1" dirty="0">
                <a:solidFill>
                  <a:srgbClr val="FFFFFF"/>
                </a:solidFill>
              </a:rPr>
              <a:t>ECR </a:t>
            </a:r>
            <a:r>
              <a:rPr lang="it-IT" sz="1200" i="1" dirty="0" err="1">
                <a:solidFill>
                  <a:srgbClr val="FFFFFF"/>
                </a:solidFill>
              </a:rPr>
              <a:t>layer</a:t>
            </a:r>
            <a:endParaRPr lang="it-IT" sz="1200" i="1" dirty="0">
              <a:solidFill>
                <a:srgbClr val="FFFFFF"/>
              </a:solidFill>
            </a:endParaRPr>
          </a:p>
        </p:txBody>
      </p:sp>
      <p:cxnSp>
        <p:nvCxnSpPr>
          <p:cNvPr id="29" name="Connettore 2 28"/>
          <p:cNvCxnSpPr>
            <a:stCxn id="28" idx="2"/>
          </p:cNvCxnSpPr>
          <p:nvPr/>
        </p:nvCxnSpPr>
        <p:spPr>
          <a:xfrm flipH="1">
            <a:off x="6324139" y="4849190"/>
            <a:ext cx="558831" cy="44079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Connettore 2 29"/>
          <p:cNvCxnSpPr/>
          <p:nvPr/>
        </p:nvCxnSpPr>
        <p:spPr>
          <a:xfrm>
            <a:off x="6882970" y="4849190"/>
            <a:ext cx="436222" cy="44079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aphicFrame>
        <p:nvGraphicFramePr>
          <p:cNvPr id="10" name="Oggetto 9"/>
          <p:cNvGraphicFramePr>
            <a:graphicFrameLocks noChangeAspect="1"/>
          </p:cNvGraphicFramePr>
          <p:nvPr>
            <p:extLst/>
          </p:nvPr>
        </p:nvGraphicFramePr>
        <p:xfrm>
          <a:off x="266822" y="1642734"/>
          <a:ext cx="1513552" cy="409100"/>
        </p:xfrm>
        <a:graphic>
          <a:graphicData uri="http://schemas.openxmlformats.org/presentationml/2006/ole">
            <mc:AlternateContent xmlns:mc="http://schemas.openxmlformats.org/markup-compatibility/2006">
              <mc:Choice xmlns:v="urn:schemas-microsoft-com:vml" Requires="v">
                <p:oleObj spid="_x0000_s152818" name="Equation" r:id="rId8" imgW="939800" imgH="254000" progId="Equation.3">
                  <p:embed/>
                </p:oleObj>
              </mc:Choice>
              <mc:Fallback>
                <p:oleObj name="Equation" r:id="rId8" imgW="939800" imgH="254000" progId="Equation.3">
                  <p:embed/>
                  <p:pic>
                    <p:nvPicPr>
                      <p:cNvPr id="10" name="Oggetto 9"/>
                      <p:cNvPicPr/>
                      <p:nvPr/>
                    </p:nvPicPr>
                    <p:blipFill>
                      <a:blip r:embed="rId9"/>
                      <a:stretch>
                        <a:fillRect/>
                      </a:stretch>
                    </p:blipFill>
                    <p:spPr>
                      <a:xfrm>
                        <a:off x="266822" y="1642734"/>
                        <a:ext cx="1513552" cy="409100"/>
                      </a:xfrm>
                      <a:prstGeom prst="rect">
                        <a:avLst/>
                      </a:prstGeom>
                      <a:ln>
                        <a:solidFill>
                          <a:srgbClr val="6076B4"/>
                        </a:solidFill>
                      </a:ln>
                    </p:spPr>
                  </p:pic>
                </p:oleObj>
              </mc:Fallback>
            </mc:AlternateContent>
          </a:graphicData>
        </a:graphic>
      </p:graphicFrame>
    </p:spTree>
    <p:extLst>
      <p:ext uri="{BB962C8B-B14F-4D97-AF65-F5344CB8AC3E}">
        <p14:creationId xmlns:p14="http://schemas.microsoft.com/office/powerpoint/2010/main" val="516586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0952" y="19282"/>
            <a:ext cx="8229600" cy="566057"/>
          </a:xfr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0000"/>
          </a:bodyPr>
          <a:lstStyle/>
          <a:p>
            <a:r>
              <a:rPr lang="it-IT" sz="3600" b="1" dirty="0" err="1">
                <a:solidFill>
                  <a:srgbClr val="000090"/>
                </a:solidFill>
                <a:latin typeface="+mn-lt"/>
                <a:ea typeface="+mn-ea"/>
                <a:cs typeface="+mn-cs"/>
              </a:rPr>
              <a:t>Mesh</a:t>
            </a:r>
            <a:r>
              <a:rPr lang="it-IT" sz="3600" b="1" dirty="0">
                <a:solidFill>
                  <a:srgbClr val="000090"/>
                </a:solidFill>
                <a:latin typeface="+mn-lt"/>
                <a:ea typeface="+mn-ea"/>
                <a:cs typeface="+mn-cs"/>
              </a:rPr>
              <a:t> procedure</a:t>
            </a:r>
          </a:p>
        </p:txBody>
      </p:sp>
      <p:pic>
        <p:nvPicPr>
          <p:cNvPr id="7" name="Immagine 6" descr="1.png"/>
          <p:cNvPicPr>
            <a:picLocks noChangeAspect="1"/>
          </p:cNvPicPr>
          <p:nvPr/>
        </p:nvPicPr>
        <p:blipFill rotWithShape="1">
          <a:blip r:embed="rId3">
            <a:extLst>
              <a:ext uri="{28A0092B-C50C-407E-A947-70E740481C1C}">
                <a14:useLocalDpi xmlns:a14="http://schemas.microsoft.com/office/drawing/2010/main" val="0"/>
              </a:ext>
            </a:extLst>
          </a:blip>
          <a:srcRect t="7222" b="13070"/>
          <a:stretch/>
        </p:blipFill>
        <p:spPr>
          <a:xfrm>
            <a:off x="323528" y="3341478"/>
            <a:ext cx="3519074" cy="2103746"/>
          </a:xfrm>
          <a:prstGeom prst="rect">
            <a:avLst/>
          </a:prstGeom>
          <a:ln>
            <a:solidFill>
              <a:srgbClr val="820128"/>
            </a:solidFill>
          </a:ln>
        </p:spPr>
      </p:pic>
      <p:sp>
        <p:nvSpPr>
          <p:cNvPr id="8" name="CasellaDiTesto 7"/>
          <p:cNvSpPr txBox="1"/>
          <p:nvPr/>
        </p:nvSpPr>
        <p:spPr>
          <a:xfrm>
            <a:off x="267595" y="1155559"/>
            <a:ext cx="806503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000" b="1" dirty="0">
                <a:solidFill>
                  <a:srgbClr val="C00202"/>
                </a:solidFill>
                <a:latin typeface="Baskerville Old Face"/>
                <a:cs typeface="Baskerville Old Face"/>
              </a:rPr>
              <a:t>ECR-</a:t>
            </a:r>
            <a:r>
              <a:rPr lang="it-IT" sz="2000" b="1" dirty="0" err="1">
                <a:solidFill>
                  <a:srgbClr val="C00202"/>
                </a:solidFill>
                <a:latin typeface="Baskerville Old Face"/>
                <a:cs typeface="Baskerville Old Face"/>
              </a:rPr>
              <a:t>surface</a:t>
            </a:r>
            <a:r>
              <a:rPr lang="it-IT" sz="2000" b="1" dirty="0">
                <a:solidFill>
                  <a:srgbClr val="C00202"/>
                </a:solidFill>
                <a:latin typeface="Baskerville Old Face"/>
                <a:cs typeface="Baskerville Old Face"/>
              </a:rPr>
              <a:t>-</a:t>
            </a:r>
            <a:r>
              <a:rPr lang="it-IT" sz="2000" b="1" dirty="0" err="1">
                <a:solidFill>
                  <a:srgbClr val="C00202"/>
                </a:solidFill>
                <a:latin typeface="Baskerville Old Face"/>
                <a:cs typeface="Baskerville Old Face"/>
              </a:rPr>
              <a:t>based</a:t>
            </a:r>
            <a:r>
              <a:rPr lang="it-IT" sz="2000" b="1" dirty="0">
                <a:solidFill>
                  <a:srgbClr val="C00202"/>
                </a:solidFill>
                <a:latin typeface="Baskerville Old Face"/>
                <a:cs typeface="Baskerville Old Face"/>
              </a:rPr>
              <a:t> </a:t>
            </a:r>
            <a:r>
              <a:rPr lang="it-IT" sz="2000" b="1" dirty="0" err="1">
                <a:solidFill>
                  <a:srgbClr val="C00202"/>
                </a:solidFill>
                <a:latin typeface="Baskerville Old Face"/>
                <a:cs typeface="Baskerville Old Face"/>
              </a:rPr>
              <a:t>mesh</a:t>
            </a:r>
            <a:r>
              <a:rPr lang="it-IT" sz="2000" b="1" dirty="0">
                <a:solidFill>
                  <a:srgbClr val="C00202"/>
                </a:solidFill>
                <a:latin typeface="Baskerville Old Face"/>
                <a:cs typeface="Baskerville Old Face"/>
              </a:rPr>
              <a:t> </a:t>
            </a:r>
            <a:r>
              <a:rPr lang="it-IT" sz="2000" b="1" dirty="0">
                <a:latin typeface="Baskerville Old Face"/>
                <a:cs typeface="Baskerville Old Face"/>
              </a:rPr>
              <a:t>to create a fine </a:t>
            </a:r>
            <a:r>
              <a:rPr lang="it-IT" sz="2000" b="1" dirty="0" err="1">
                <a:latin typeface="Baskerville Old Face"/>
                <a:cs typeface="Baskerville Old Face"/>
              </a:rPr>
              <a:t>mesh</a:t>
            </a:r>
            <a:r>
              <a:rPr lang="it-IT" sz="2000" b="1" dirty="0">
                <a:latin typeface="Baskerville Old Face"/>
                <a:cs typeface="Baskerville Old Face"/>
              </a:rPr>
              <a:t>  on the ECR </a:t>
            </a:r>
            <a:r>
              <a:rPr lang="it-IT" sz="2000" b="1" dirty="0" err="1">
                <a:latin typeface="Baskerville Old Face"/>
                <a:cs typeface="Baskerville Old Face"/>
              </a:rPr>
              <a:t>surface</a:t>
            </a:r>
            <a:endParaRPr lang="it-IT" sz="2000" b="1" dirty="0">
              <a:latin typeface="Baskerville Old Face"/>
              <a:cs typeface="Baskerville Old Face"/>
            </a:endParaRPr>
          </a:p>
        </p:txBody>
      </p:sp>
      <p:sp>
        <p:nvSpPr>
          <p:cNvPr id="9" name="CasellaDiTesto 8"/>
          <p:cNvSpPr txBox="1"/>
          <p:nvPr/>
        </p:nvSpPr>
        <p:spPr>
          <a:xfrm>
            <a:off x="179512" y="5509681"/>
            <a:ext cx="8892480" cy="707886"/>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000" dirty="0">
                <a:solidFill>
                  <a:srgbClr val="0D0E3B"/>
                </a:solidFill>
                <a:latin typeface="Baskerville Old Face"/>
                <a:cs typeface="Baskerville Old Face"/>
              </a:rPr>
              <a:t>The </a:t>
            </a:r>
            <a:r>
              <a:rPr lang="it-IT" sz="2000" dirty="0" err="1">
                <a:solidFill>
                  <a:srgbClr val="0D0E3B"/>
                </a:solidFill>
                <a:latin typeface="Baskerville Old Face"/>
                <a:cs typeface="Baskerville Old Face"/>
              </a:rPr>
              <a:t>mesh</a:t>
            </a:r>
            <a:r>
              <a:rPr lang="it-IT" sz="2000" dirty="0">
                <a:solidFill>
                  <a:srgbClr val="0D0E3B"/>
                </a:solidFill>
                <a:latin typeface="Baskerville Old Face"/>
                <a:cs typeface="Baskerville Old Face"/>
              </a:rPr>
              <a:t> </a:t>
            </a:r>
            <a:r>
              <a:rPr lang="it-IT" sz="2000" dirty="0" err="1">
                <a:solidFill>
                  <a:srgbClr val="0D0E3B"/>
                </a:solidFill>
                <a:latin typeface="Baskerville Old Face"/>
                <a:cs typeface="Baskerville Old Face"/>
              </a:rPr>
              <a:t>is</a:t>
            </a:r>
            <a:r>
              <a:rPr lang="it-IT" sz="2000" dirty="0">
                <a:solidFill>
                  <a:srgbClr val="0D0E3B"/>
                </a:solidFill>
                <a:latin typeface="Baskerville Old Face"/>
                <a:cs typeface="Baskerville Old Face"/>
              </a:rPr>
              <a:t> </a:t>
            </a:r>
            <a:r>
              <a:rPr lang="it-IT" sz="2000" dirty="0" err="1">
                <a:solidFill>
                  <a:srgbClr val="0D0E3B"/>
                </a:solidFill>
                <a:latin typeface="Baskerville Old Face"/>
                <a:cs typeface="Baskerville Old Face"/>
              </a:rPr>
              <a:t>very</a:t>
            </a:r>
            <a:r>
              <a:rPr lang="it-IT" sz="2000" dirty="0">
                <a:solidFill>
                  <a:srgbClr val="0D0E3B"/>
                </a:solidFill>
                <a:latin typeface="Baskerville Old Face"/>
                <a:cs typeface="Baskerville Old Face"/>
              </a:rPr>
              <a:t> fine on the ECR </a:t>
            </a:r>
            <a:r>
              <a:rPr lang="it-IT" sz="2000" dirty="0" err="1">
                <a:solidFill>
                  <a:srgbClr val="0D0E3B"/>
                </a:solidFill>
                <a:latin typeface="Baskerville Old Face"/>
                <a:cs typeface="Baskerville Old Face"/>
              </a:rPr>
              <a:t>surface</a:t>
            </a:r>
            <a:r>
              <a:rPr lang="it-IT" sz="2000" dirty="0">
                <a:solidFill>
                  <a:srgbClr val="0D0E3B"/>
                </a:solidFill>
                <a:latin typeface="Baskerville Old Face"/>
                <a:cs typeface="Baskerville Old Face"/>
              </a:rPr>
              <a:t> and </a:t>
            </a:r>
            <a:r>
              <a:rPr lang="it-IT" sz="2000" dirty="0" err="1">
                <a:solidFill>
                  <a:srgbClr val="0D0E3B"/>
                </a:solidFill>
                <a:latin typeface="Baskerville Old Face"/>
                <a:cs typeface="Baskerville Old Face"/>
              </a:rPr>
              <a:t>relatively</a:t>
            </a:r>
            <a:r>
              <a:rPr lang="it-IT" sz="2000" dirty="0">
                <a:solidFill>
                  <a:srgbClr val="0D0E3B"/>
                </a:solidFill>
                <a:latin typeface="Baskerville Old Face"/>
                <a:cs typeface="Baskerville Old Face"/>
              </a:rPr>
              <a:t> </a:t>
            </a:r>
            <a:r>
              <a:rPr lang="it-IT" sz="2000" dirty="0" err="1">
                <a:solidFill>
                  <a:srgbClr val="0D0E3B"/>
                </a:solidFill>
                <a:latin typeface="Baskerville Old Face"/>
                <a:cs typeface="Baskerville Old Face"/>
              </a:rPr>
              <a:t>coarser</a:t>
            </a:r>
            <a:r>
              <a:rPr lang="it-IT" sz="2000" dirty="0">
                <a:solidFill>
                  <a:srgbClr val="0D0E3B"/>
                </a:solidFill>
                <a:latin typeface="Baskerville Old Face"/>
                <a:cs typeface="Baskerville Old Face"/>
              </a:rPr>
              <a:t> </a:t>
            </a:r>
            <a:r>
              <a:rPr lang="it-IT" sz="2000" dirty="0" err="1">
                <a:solidFill>
                  <a:srgbClr val="0D0E3B"/>
                </a:solidFill>
                <a:latin typeface="Baskerville Old Face"/>
                <a:cs typeface="Baskerville Old Face"/>
              </a:rPr>
              <a:t>away</a:t>
            </a:r>
            <a:r>
              <a:rPr lang="it-IT" sz="2000" dirty="0">
                <a:solidFill>
                  <a:srgbClr val="0D0E3B"/>
                </a:solidFill>
                <a:latin typeface="Baskerville Old Face"/>
                <a:cs typeface="Baskerville Old Face"/>
              </a:rPr>
              <a:t> from the </a:t>
            </a:r>
            <a:r>
              <a:rPr lang="it-IT" sz="2000" dirty="0" err="1">
                <a:solidFill>
                  <a:srgbClr val="0D0E3B"/>
                </a:solidFill>
                <a:latin typeface="Baskerville Old Face"/>
                <a:cs typeface="Baskerville Old Face"/>
              </a:rPr>
              <a:t>resonance</a:t>
            </a:r>
            <a:r>
              <a:rPr lang="it-IT" sz="2000" dirty="0">
                <a:solidFill>
                  <a:srgbClr val="0D0E3B"/>
                </a:solidFill>
                <a:latin typeface="Baskerville Old Face"/>
                <a:cs typeface="Baskerville Old Face"/>
              </a:rPr>
              <a:t> zone. </a:t>
            </a:r>
          </a:p>
        </p:txBody>
      </p:sp>
      <p:pic>
        <p:nvPicPr>
          <p:cNvPr id="10" name="Immagine 9" descr="mesh1.png"/>
          <p:cNvPicPr>
            <a:picLocks noChangeAspect="1"/>
          </p:cNvPicPr>
          <p:nvPr/>
        </p:nvPicPr>
        <p:blipFill rotWithShape="1">
          <a:blip r:embed="rId4">
            <a:extLst>
              <a:ext uri="{28A0092B-C50C-407E-A947-70E740481C1C}">
                <a14:useLocalDpi xmlns:a14="http://schemas.microsoft.com/office/drawing/2010/main" val="0"/>
              </a:ext>
            </a:extLst>
          </a:blip>
          <a:srcRect t="18613" r="10089" b="8648"/>
          <a:stretch/>
        </p:blipFill>
        <p:spPr>
          <a:xfrm>
            <a:off x="4886333" y="1877884"/>
            <a:ext cx="3743177" cy="2271196"/>
          </a:xfrm>
          <a:prstGeom prst="rect">
            <a:avLst/>
          </a:prstGeom>
          <a:solidFill>
            <a:srgbClr val="C00202"/>
          </a:solidFill>
          <a:ln>
            <a:solidFill>
              <a:srgbClr val="820128"/>
            </a:solidFill>
          </a:ln>
        </p:spPr>
      </p:pic>
      <p:pic>
        <p:nvPicPr>
          <p:cNvPr id="11" name="Immagine 10" descr="mesh_edge4.png"/>
          <p:cNvPicPr>
            <a:picLocks noChangeAspect="1"/>
          </p:cNvPicPr>
          <p:nvPr/>
        </p:nvPicPr>
        <p:blipFill rotWithShape="1">
          <a:blip r:embed="rId5">
            <a:extLst>
              <a:ext uri="{BEBA8EAE-BF5A-486C-A8C5-ECC9F3942E4B}">
                <a14:imgProps xmlns:a14="http://schemas.microsoft.com/office/drawing/2010/main">
                  <a14:imgLayer r:embed="rId6">
                    <a14:imgEffect>
                      <a14:backgroundRemoval t="19167" b="96167" l="2750" r="97875"/>
                    </a14:imgEffect>
                  </a14:imgLayer>
                </a14:imgProps>
              </a:ext>
              <a:ext uri="{28A0092B-C50C-407E-A947-70E740481C1C}">
                <a14:useLocalDpi xmlns:a14="http://schemas.microsoft.com/office/drawing/2010/main" val="0"/>
              </a:ext>
            </a:extLst>
          </a:blip>
          <a:srcRect t="16837" b="5015"/>
          <a:stretch/>
        </p:blipFill>
        <p:spPr>
          <a:xfrm rot="812620">
            <a:off x="2160571" y="2408712"/>
            <a:ext cx="4575963" cy="2682004"/>
          </a:xfrm>
          <a:prstGeom prst="rect">
            <a:avLst/>
          </a:prstGeom>
          <a:ln>
            <a:noFill/>
          </a:ln>
        </p:spPr>
      </p:pic>
    </p:spTree>
    <p:extLst>
      <p:ext uri="{BB962C8B-B14F-4D97-AF65-F5344CB8AC3E}">
        <p14:creationId xmlns:p14="http://schemas.microsoft.com/office/powerpoint/2010/main" val="2610726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150843"/>
            <a:ext cx="8962570" cy="747926"/>
          </a:xfrm>
        </p:spPr>
        <p:txBody>
          <a:bodyPr>
            <a:noAutofit/>
          </a:bodyPr>
          <a:lstStyle/>
          <a:p>
            <a:r>
              <a:rPr lang="it-IT" sz="3200" b="1" dirty="0">
                <a:solidFill>
                  <a:srgbClr val="000000"/>
                </a:solidFill>
              </a:rPr>
              <a:t>“Standard” vs “</a:t>
            </a:r>
            <a:r>
              <a:rPr lang="en-GB" sz="3200" b="1" dirty="0">
                <a:solidFill>
                  <a:srgbClr val="000000"/>
                </a:solidFill>
                <a:effectLst/>
              </a:rPr>
              <a:t>Adaptive</a:t>
            </a:r>
            <a:r>
              <a:rPr lang="it-IT" sz="3200" b="1" dirty="0">
                <a:solidFill>
                  <a:srgbClr val="000000"/>
                </a:solidFill>
              </a:rPr>
              <a:t>” MESH </a:t>
            </a:r>
          </a:p>
        </p:txBody>
      </p:sp>
      <p:sp>
        <p:nvSpPr>
          <p:cNvPr id="3" name="Segnaposto numero diapositiva 2"/>
          <p:cNvSpPr>
            <a:spLocks noGrp="1"/>
          </p:cNvSpPr>
          <p:nvPr>
            <p:ph type="sldNum" sz="quarter" idx="12"/>
          </p:nvPr>
        </p:nvSpPr>
        <p:spPr>
          <a:xfrm>
            <a:off x="8543278" y="6512927"/>
            <a:ext cx="531483" cy="345314"/>
          </a:xfrm>
        </p:spPr>
        <p:txBody>
          <a:bodyPr/>
          <a:lstStyle/>
          <a:p>
            <a:fld id="{BA9B540C-44DA-4F69-89C9-7C84606640D3}" type="slidenum">
              <a:rPr lang="en-US" smtClean="0"/>
              <a:pPr/>
              <a:t>14</a:t>
            </a:fld>
            <a:endParaRPr lang="en-US"/>
          </a:p>
        </p:txBody>
      </p:sp>
      <p:grpSp>
        <p:nvGrpSpPr>
          <p:cNvPr id="5" name="Gruppo 4"/>
          <p:cNvGrpSpPr/>
          <p:nvPr/>
        </p:nvGrpSpPr>
        <p:grpSpPr>
          <a:xfrm>
            <a:off x="1738982" y="1403838"/>
            <a:ext cx="5431633" cy="2416298"/>
            <a:chOff x="4081420" y="1411090"/>
            <a:chExt cx="4717840" cy="2011461"/>
          </a:xfrm>
        </p:grpSpPr>
        <p:pic>
          <p:nvPicPr>
            <p:cNvPr id="6" name="Immagine 5" descr="mesh_w.png"/>
            <p:cNvPicPr>
              <a:picLocks noChangeAspect="1"/>
            </p:cNvPicPr>
            <p:nvPr/>
          </p:nvPicPr>
          <p:blipFill rotWithShape="1">
            <a:blip r:embed="rId3">
              <a:extLst>
                <a:ext uri="{28A0092B-C50C-407E-A947-70E740481C1C}">
                  <a14:useLocalDpi xmlns:a14="http://schemas.microsoft.com/office/drawing/2010/main" val="0"/>
                </a:ext>
              </a:extLst>
            </a:blip>
            <a:srcRect l="5247" t="32716" r="3271" b="33951"/>
            <a:stretch/>
          </p:blipFill>
          <p:spPr>
            <a:xfrm>
              <a:off x="4089822" y="1411090"/>
              <a:ext cx="4709438" cy="1715994"/>
            </a:xfrm>
            <a:prstGeom prst="rect">
              <a:avLst/>
            </a:prstGeom>
            <a:ln>
              <a:noFill/>
            </a:ln>
          </p:spPr>
        </p:pic>
        <p:pic>
          <p:nvPicPr>
            <p:cNvPr id="7" name="Immagine 6" descr="mesh_w.png"/>
            <p:cNvPicPr>
              <a:picLocks noChangeAspect="1"/>
            </p:cNvPicPr>
            <p:nvPr/>
          </p:nvPicPr>
          <p:blipFill rotWithShape="1">
            <a:blip r:embed="rId3">
              <a:extLst>
                <a:ext uri="{28A0092B-C50C-407E-A947-70E740481C1C}">
                  <a14:useLocalDpi xmlns:a14="http://schemas.microsoft.com/office/drawing/2010/main" val="0"/>
                </a:ext>
              </a:extLst>
            </a:blip>
            <a:srcRect l="10930" t="94659" r="4150"/>
            <a:stretch/>
          </p:blipFill>
          <p:spPr>
            <a:xfrm>
              <a:off x="4081420" y="3120107"/>
              <a:ext cx="4717840" cy="302444"/>
            </a:xfrm>
            <a:prstGeom prst="rect">
              <a:avLst/>
            </a:prstGeom>
            <a:ln>
              <a:noFill/>
            </a:ln>
          </p:spPr>
        </p:pic>
      </p:grpSp>
      <p:grpSp>
        <p:nvGrpSpPr>
          <p:cNvPr id="22" name="Gruppo 21"/>
          <p:cNvGrpSpPr/>
          <p:nvPr/>
        </p:nvGrpSpPr>
        <p:grpSpPr>
          <a:xfrm>
            <a:off x="1797595" y="4262486"/>
            <a:ext cx="5392562" cy="2447096"/>
            <a:chOff x="4054206" y="3494269"/>
            <a:chExt cx="4772697" cy="2286822"/>
          </a:xfrm>
        </p:grpSpPr>
        <p:pic>
          <p:nvPicPr>
            <p:cNvPr id="10" name="Immagine 9" descr="mesh_adpat_w.png"/>
            <p:cNvPicPr>
              <a:picLocks noChangeAspect="1"/>
            </p:cNvPicPr>
            <p:nvPr/>
          </p:nvPicPr>
          <p:blipFill rotWithShape="1">
            <a:blip r:embed="rId4">
              <a:extLst>
                <a:ext uri="{28A0092B-C50C-407E-A947-70E740481C1C}">
                  <a14:useLocalDpi xmlns:a14="http://schemas.microsoft.com/office/drawing/2010/main" val="0"/>
                </a:ext>
              </a:extLst>
            </a:blip>
            <a:srcRect l="7613" t="32922" r="2675" b="32510"/>
            <a:stretch/>
          </p:blipFill>
          <p:spPr>
            <a:xfrm>
              <a:off x="4054207" y="3494269"/>
              <a:ext cx="4772696" cy="1984042"/>
            </a:xfrm>
            <a:prstGeom prst="rect">
              <a:avLst/>
            </a:prstGeom>
          </p:spPr>
        </p:pic>
        <p:pic>
          <p:nvPicPr>
            <p:cNvPr id="11" name="Immagine 10" descr="mesh_adpat_w.png"/>
            <p:cNvPicPr>
              <a:picLocks noChangeAspect="1"/>
            </p:cNvPicPr>
            <p:nvPr/>
          </p:nvPicPr>
          <p:blipFill rotWithShape="1">
            <a:blip r:embed="rId4">
              <a:extLst>
                <a:ext uri="{28A0092B-C50C-407E-A947-70E740481C1C}">
                  <a14:useLocalDpi xmlns:a14="http://schemas.microsoft.com/office/drawing/2010/main" val="0"/>
                </a:ext>
              </a:extLst>
            </a:blip>
            <a:srcRect l="11111" t="93827" r="8848"/>
            <a:stretch/>
          </p:blipFill>
          <p:spPr>
            <a:xfrm>
              <a:off x="4054206" y="5469790"/>
              <a:ext cx="4766266" cy="311301"/>
            </a:xfrm>
            <a:prstGeom prst="rect">
              <a:avLst/>
            </a:prstGeom>
          </p:spPr>
        </p:pic>
      </p:grpSp>
      <p:sp>
        <p:nvSpPr>
          <p:cNvPr id="20" name="Rettangolo 19"/>
          <p:cNvSpPr/>
          <p:nvPr/>
        </p:nvSpPr>
        <p:spPr>
          <a:xfrm>
            <a:off x="1738982" y="1403839"/>
            <a:ext cx="5431633" cy="2416298"/>
          </a:xfrm>
          <a:prstGeom prst="rect">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Rettangolo 20"/>
          <p:cNvSpPr/>
          <p:nvPr/>
        </p:nvSpPr>
        <p:spPr>
          <a:xfrm>
            <a:off x="1764443" y="4262486"/>
            <a:ext cx="5406172" cy="2447096"/>
          </a:xfrm>
          <a:prstGeom prst="rect">
            <a:avLst/>
          </a:prstGeom>
          <a:noFill/>
          <a:ln>
            <a:solidFill>
              <a:srgbClr val="2F58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a:off x="1696186" y="1191422"/>
            <a:ext cx="3048996"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GB" i="1" dirty="0"/>
              <a:t>“</a:t>
            </a:r>
            <a:r>
              <a:rPr lang="en-GB" b="1" i="1" dirty="0" err="1"/>
              <a:t>Standard</a:t>
            </a:r>
            <a:r>
              <a:rPr lang="en-GB" i="1" dirty="0" err="1"/>
              <a:t>”Mesh</a:t>
            </a:r>
            <a:r>
              <a:rPr lang="en-GB" i="1" dirty="0"/>
              <a:t> generation</a:t>
            </a:r>
            <a:endParaRPr lang="it-IT" dirty="0"/>
          </a:p>
        </p:txBody>
      </p:sp>
      <p:sp>
        <p:nvSpPr>
          <p:cNvPr id="4" name="CasellaDiTesto 3"/>
          <p:cNvSpPr txBox="1"/>
          <p:nvPr/>
        </p:nvSpPr>
        <p:spPr>
          <a:xfrm>
            <a:off x="1738982" y="4067106"/>
            <a:ext cx="312747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i="1" dirty="0"/>
              <a:t>“</a:t>
            </a:r>
            <a:r>
              <a:rPr lang="en-GB" b="1" i="1" dirty="0"/>
              <a:t>Adaptive</a:t>
            </a:r>
            <a:r>
              <a:rPr lang="en-GB" i="1" dirty="0"/>
              <a:t>” Mesh refinement</a:t>
            </a:r>
            <a:endParaRPr lang="it-IT" dirty="0"/>
          </a:p>
        </p:txBody>
      </p:sp>
      <p:pic>
        <p:nvPicPr>
          <p:cNvPr id="16" name="Segnaposto contenuto 4" descr="E_field2.pn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86" t="87104" r="88696" b="417"/>
          <a:stretch/>
        </p:blipFill>
        <p:spPr>
          <a:xfrm>
            <a:off x="1648842" y="5698472"/>
            <a:ext cx="603489" cy="827823"/>
          </a:xfrm>
          <a:prstGeom prst="rect">
            <a:avLst/>
          </a:prstGeom>
        </p:spPr>
      </p:pic>
    </p:spTree>
    <p:extLst>
      <p:ext uri="{BB962C8B-B14F-4D97-AF65-F5344CB8AC3E}">
        <p14:creationId xmlns:p14="http://schemas.microsoft.com/office/powerpoint/2010/main" val="1656064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title"/>
          </p:nvPr>
        </p:nvSpPr>
        <p:spPr>
          <a:xfrm>
            <a:off x="1" y="150843"/>
            <a:ext cx="8962570" cy="747926"/>
          </a:xfrm>
        </p:spPr>
        <p:txBody>
          <a:bodyPr vert="horz" lIns="91440" tIns="45720" rIns="91440" bIns="45720" rtlCol="0" anchor="b">
            <a:noAutofit/>
          </a:bodyPr>
          <a:lstStyle/>
          <a:p>
            <a:r>
              <a:rPr lang="it-IT" sz="3200" b="1" dirty="0">
                <a:solidFill>
                  <a:srgbClr val="000000"/>
                </a:solidFill>
              </a:rPr>
              <a:t>“Standard” vs “</a:t>
            </a:r>
            <a:r>
              <a:rPr lang="en-GB" sz="3200" b="1" dirty="0">
                <a:solidFill>
                  <a:srgbClr val="000000"/>
                </a:solidFill>
              </a:rPr>
              <a:t>Adaptive</a:t>
            </a:r>
            <a:r>
              <a:rPr lang="it-IT" sz="3200" b="1" dirty="0">
                <a:solidFill>
                  <a:srgbClr val="000000"/>
                </a:solidFill>
              </a:rPr>
              <a:t>” MESH </a:t>
            </a:r>
          </a:p>
        </p:txBody>
      </p:sp>
      <p:pic>
        <p:nvPicPr>
          <p:cNvPr id="5" name="Segnaposto contenuto 9" descr="mesh_1D.png"/>
          <p:cNvPicPr>
            <a:picLocks noGrp="1" noChangeAspect="1"/>
          </p:cNvPicPr>
          <p:nvPr>
            <p:ph idx="1"/>
          </p:nvPr>
        </p:nvPicPr>
        <p:blipFill rotWithShape="1">
          <a:blip r:embed="rId3">
            <a:extLst>
              <a:ext uri="{28A0092B-C50C-407E-A947-70E740481C1C}">
                <a14:useLocalDpi xmlns:a14="http://schemas.microsoft.com/office/drawing/2010/main" val="0"/>
              </a:ext>
            </a:extLst>
          </a:blip>
          <a:srcRect l="7305" r="1268"/>
          <a:stretch/>
        </p:blipFill>
        <p:spPr>
          <a:xfrm>
            <a:off x="880103" y="1636638"/>
            <a:ext cx="3557606" cy="3891267"/>
          </a:xfrm>
          <a:ln>
            <a:solidFill>
              <a:srgbClr val="FF6600"/>
            </a:solidFill>
          </a:ln>
        </p:spPr>
      </p:pic>
      <p:sp>
        <p:nvSpPr>
          <p:cNvPr id="4" name="Segnaposto numero diapositiva 3"/>
          <p:cNvSpPr>
            <a:spLocks noGrp="1"/>
          </p:cNvSpPr>
          <p:nvPr>
            <p:ph type="sldNum" sz="quarter" idx="12"/>
          </p:nvPr>
        </p:nvSpPr>
        <p:spPr>
          <a:xfrm>
            <a:off x="8543278" y="6265635"/>
            <a:ext cx="561975" cy="365125"/>
          </a:xfrm>
        </p:spPr>
        <p:txBody>
          <a:bodyPr/>
          <a:lstStyle/>
          <a:p>
            <a:fld id="{BA9B540C-44DA-4F69-89C9-7C84606640D3}" type="slidenum">
              <a:rPr lang="en-US" smtClean="0"/>
              <a:pPr/>
              <a:t>15</a:t>
            </a:fld>
            <a:endParaRPr lang="en-US"/>
          </a:p>
        </p:txBody>
      </p:sp>
      <p:graphicFrame>
        <p:nvGraphicFramePr>
          <p:cNvPr id="6" name="Oggetto 5"/>
          <p:cNvGraphicFramePr>
            <a:graphicFrameLocks noChangeAspect="1"/>
          </p:cNvGraphicFramePr>
          <p:nvPr>
            <p:extLst/>
          </p:nvPr>
        </p:nvGraphicFramePr>
        <p:xfrm>
          <a:off x="880103" y="5611635"/>
          <a:ext cx="615482" cy="545142"/>
        </p:xfrm>
        <a:graphic>
          <a:graphicData uri="http://schemas.openxmlformats.org/presentationml/2006/ole">
            <mc:AlternateContent xmlns:mc="http://schemas.openxmlformats.org/markup-compatibility/2006">
              <mc:Choice xmlns:v="urn:schemas-microsoft-com:vml" Requires="v">
                <p:oleObj spid="_x0000_s182319" name="Equation" r:id="rId4" imgW="444500" imgH="393700" progId="Equation.3">
                  <p:embed/>
                </p:oleObj>
              </mc:Choice>
              <mc:Fallback>
                <p:oleObj name="Equation" r:id="rId4" imgW="444500" imgH="393700" progId="Equation.3">
                  <p:embed/>
                  <p:pic>
                    <p:nvPicPr>
                      <p:cNvPr id="6" name="Oggetto 5"/>
                      <p:cNvPicPr/>
                      <p:nvPr/>
                    </p:nvPicPr>
                    <p:blipFill>
                      <a:blip r:embed="rId5"/>
                      <a:stretch>
                        <a:fillRect/>
                      </a:stretch>
                    </p:blipFill>
                    <p:spPr>
                      <a:xfrm>
                        <a:off x="880103" y="5611635"/>
                        <a:ext cx="615482" cy="545142"/>
                      </a:xfrm>
                      <a:prstGeom prst="rect">
                        <a:avLst/>
                      </a:prstGeom>
                      <a:ln>
                        <a:solidFill>
                          <a:srgbClr val="FF6600"/>
                        </a:solidFill>
                      </a:ln>
                    </p:spPr>
                  </p:pic>
                </p:oleObj>
              </mc:Fallback>
            </mc:AlternateContent>
          </a:graphicData>
        </a:graphic>
      </p:graphicFrame>
      <p:pic>
        <p:nvPicPr>
          <p:cNvPr id="7" name="Segnaposto contenuto 5" descr="mesh_adpat_1D.png"/>
          <p:cNvPicPr>
            <a:picLocks noChangeAspect="1"/>
          </p:cNvPicPr>
          <p:nvPr/>
        </p:nvPicPr>
        <p:blipFill rotWithShape="1">
          <a:blip r:embed="rId6">
            <a:extLst>
              <a:ext uri="{28A0092B-C50C-407E-A947-70E740481C1C}">
                <a14:useLocalDpi xmlns:a14="http://schemas.microsoft.com/office/drawing/2010/main" val="0"/>
              </a:ext>
            </a:extLst>
          </a:blip>
          <a:srcRect l="4978" t="1725" r="2178"/>
          <a:stretch/>
        </p:blipFill>
        <p:spPr>
          <a:xfrm>
            <a:off x="5073923" y="1607778"/>
            <a:ext cx="3612877" cy="3920127"/>
          </a:xfrm>
          <a:prstGeom prst="rect">
            <a:avLst/>
          </a:prstGeom>
          <a:ln>
            <a:solidFill>
              <a:schemeClr val="bg2"/>
            </a:solidFill>
          </a:ln>
        </p:spPr>
      </p:pic>
      <p:graphicFrame>
        <p:nvGraphicFramePr>
          <p:cNvPr id="8" name="Oggetto 7"/>
          <p:cNvGraphicFramePr>
            <a:graphicFrameLocks noChangeAspect="1"/>
          </p:cNvGraphicFramePr>
          <p:nvPr>
            <p:extLst/>
          </p:nvPr>
        </p:nvGraphicFramePr>
        <p:xfrm>
          <a:off x="5073923" y="5584643"/>
          <a:ext cx="632074" cy="544995"/>
        </p:xfrm>
        <a:graphic>
          <a:graphicData uri="http://schemas.openxmlformats.org/presentationml/2006/ole">
            <mc:AlternateContent xmlns:mc="http://schemas.openxmlformats.org/markup-compatibility/2006">
              <mc:Choice xmlns:v="urn:schemas-microsoft-com:vml" Requires="v">
                <p:oleObj spid="_x0000_s182320" name="Equation" r:id="rId7" imgW="457200" imgH="393700" progId="Equation.3">
                  <p:embed/>
                </p:oleObj>
              </mc:Choice>
              <mc:Fallback>
                <p:oleObj name="Equation" r:id="rId7" imgW="457200" imgH="393700" progId="Equation.3">
                  <p:embed/>
                  <p:pic>
                    <p:nvPicPr>
                      <p:cNvPr id="8" name="Oggetto 7"/>
                      <p:cNvPicPr/>
                      <p:nvPr/>
                    </p:nvPicPr>
                    <p:blipFill>
                      <a:blip r:embed="rId8"/>
                      <a:stretch>
                        <a:fillRect/>
                      </a:stretch>
                    </p:blipFill>
                    <p:spPr>
                      <a:xfrm>
                        <a:off x="5073923" y="5584643"/>
                        <a:ext cx="632074" cy="544995"/>
                      </a:xfrm>
                      <a:prstGeom prst="rect">
                        <a:avLst/>
                      </a:prstGeom>
                      <a:ln>
                        <a:solidFill>
                          <a:srgbClr val="2F5897"/>
                        </a:solidFill>
                      </a:ln>
                    </p:spPr>
                  </p:pic>
                </p:oleObj>
              </mc:Fallback>
            </mc:AlternateContent>
          </a:graphicData>
        </a:graphic>
      </p:graphicFrame>
      <p:sp>
        <p:nvSpPr>
          <p:cNvPr id="9" name="CasellaDiTesto 8"/>
          <p:cNvSpPr txBox="1"/>
          <p:nvPr/>
        </p:nvSpPr>
        <p:spPr>
          <a:xfrm>
            <a:off x="880103" y="1407615"/>
            <a:ext cx="2335728"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GB" i="1" dirty="0"/>
              <a:t>Mesh size along z-axis</a:t>
            </a:r>
            <a:endParaRPr lang="it-IT" dirty="0"/>
          </a:p>
        </p:txBody>
      </p:sp>
      <p:sp>
        <p:nvSpPr>
          <p:cNvPr id="10" name="CasellaDiTesto 9"/>
          <p:cNvSpPr txBox="1"/>
          <p:nvPr/>
        </p:nvSpPr>
        <p:spPr>
          <a:xfrm>
            <a:off x="5073923" y="1356272"/>
            <a:ext cx="233572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i="1" dirty="0"/>
              <a:t>Mesh size along z-axis</a:t>
            </a:r>
            <a:endParaRPr lang="it-IT" dirty="0"/>
          </a:p>
        </p:txBody>
      </p:sp>
      <p:sp>
        <p:nvSpPr>
          <p:cNvPr id="12" name="CasellaDiTesto 11"/>
          <p:cNvSpPr txBox="1"/>
          <p:nvPr/>
        </p:nvSpPr>
        <p:spPr>
          <a:xfrm>
            <a:off x="7409651" y="4246627"/>
            <a:ext cx="872444" cy="276999"/>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it-IT" sz="1200" i="1" dirty="0">
                <a:solidFill>
                  <a:srgbClr val="FFFFFF"/>
                </a:solidFill>
              </a:rPr>
              <a:t>ECR </a:t>
            </a:r>
            <a:r>
              <a:rPr lang="it-IT" sz="1200" i="1" dirty="0" err="1">
                <a:solidFill>
                  <a:srgbClr val="FFFFFF"/>
                </a:solidFill>
              </a:rPr>
              <a:t>layer</a:t>
            </a:r>
            <a:endParaRPr lang="it-IT" sz="1200" i="1" dirty="0">
              <a:solidFill>
                <a:srgbClr val="FFFFFF"/>
              </a:solidFill>
            </a:endParaRPr>
          </a:p>
        </p:txBody>
      </p:sp>
      <p:cxnSp>
        <p:nvCxnSpPr>
          <p:cNvPr id="13" name="Connettore 2 12"/>
          <p:cNvCxnSpPr>
            <a:stCxn id="12" idx="2"/>
          </p:cNvCxnSpPr>
          <p:nvPr/>
        </p:nvCxnSpPr>
        <p:spPr>
          <a:xfrm flipH="1">
            <a:off x="7409651" y="4523626"/>
            <a:ext cx="436222" cy="31192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Connettore 2 13"/>
          <p:cNvCxnSpPr/>
          <p:nvPr/>
        </p:nvCxnSpPr>
        <p:spPr>
          <a:xfrm>
            <a:off x="7845873" y="4523626"/>
            <a:ext cx="255390" cy="44079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9304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84" y="37088"/>
            <a:ext cx="8686800" cy="1012051"/>
          </a:xfr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0000"/>
          </a:bodyPr>
          <a:lstStyle/>
          <a:p>
            <a:r>
              <a:rPr lang="it-IT" sz="3600" b="1" dirty="0" err="1">
                <a:solidFill>
                  <a:srgbClr val="000090"/>
                </a:solidFill>
                <a:latin typeface="+mn-lt"/>
                <a:ea typeface="+mn-ea"/>
                <a:cs typeface="+mn-cs"/>
              </a:rPr>
              <a:t>Numerical</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results</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Snapshots</a:t>
            </a:r>
            <a:r>
              <a:rPr lang="it-IT" sz="3600" b="1" dirty="0">
                <a:solidFill>
                  <a:srgbClr val="000090"/>
                </a:solidFill>
                <a:latin typeface="+mn-lt"/>
                <a:ea typeface="+mn-ea"/>
                <a:cs typeface="+mn-cs"/>
              </a:rPr>
              <a:t> of the </a:t>
            </a:r>
            <a:r>
              <a:rPr lang="it-IT" sz="3600" b="1" dirty="0" err="1">
                <a:solidFill>
                  <a:srgbClr val="000090"/>
                </a:solidFill>
                <a:latin typeface="+mn-lt"/>
                <a:ea typeface="+mn-ea"/>
                <a:cs typeface="+mn-cs"/>
              </a:rPr>
              <a:t>Electric</a:t>
            </a:r>
            <a:r>
              <a:rPr lang="it-IT" sz="3600" b="1" dirty="0">
                <a:solidFill>
                  <a:srgbClr val="000090"/>
                </a:solidFill>
                <a:latin typeface="+mn-lt"/>
                <a:ea typeface="+mn-ea"/>
                <a:cs typeface="+mn-cs"/>
              </a:rPr>
              <a:t> field and </a:t>
            </a:r>
            <a:r>
              <a:rPr lang="it-IT" sz="3600" b="1" dirty="0" err="1">
                <a:solidFill>
                  <a:srgbClr val="000090"/>
                </a:solidFill>
                <a:latin typeface="+mn-lt"/>
                <a:ea typeface="+mn-ea"/>
                <a:cs typeface="+mn-cs"/>
              </a:rPr>
              <a:t>Power</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loss</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density</a:t>
            </a:r>
            <a:r>
              <a:rPr lang="it-IT" sz="3600" b="1" dirty="0">
                <a:solidFill>
                  <a:srgbClr val="000090"/>
                </a:solidFill>
                <a:latin typeface="+mn-lt"/>
                <a:ea typeface="+mn-ea"/>
                <a:cs typeface="+mn-cs"/>
              </a:rPr>
              <a:t> on a </a:t>
            </a:r>
            <a:r>
              <a:rPr lang="it-IT" sz="3600" b="1" dirty="0" err="1">
                <a:solidFill>
                  <a:srgbClr val="000090"/>
                </a:solidFill>
                <a:latin typeface="+mn-lt"/>
                <a:ea typeface="+mn-ea"/>
                <a:cs typeface="+mn-cs"/>
              </a:rPr>
              <a:t>slice</a:t>
            </a:r>
            <a:endParaRPr lang="it-IT" sz="3600" b="1" dirty="0">
              <a:solidFill>
                <a:srgbClr val="000090"/>
              </a:solidFill>
              <a:latin typeface="+mn-lt"/>
              <a:ea typeface="+mn-ea"/>
              <a:cs typeface="+mn-cs"/>
            </a:endParaRPr>
          </a:p>
        </p:txBody>
      </p:sp>
      <p:pic>
        <p:nvPicPr>
          <p:cNvPr id="20" name="Segnaposto contenuto 5" descr="power_diss5.png">
            <a:extLst>
              <a:ext uri="{FF2B5EF4-FFF2-40B4-BE49-F238E27FC236}">
                <a16:creationId xmlns:a16="http://schemas.microsoft.com/office/drawing/2014/main" id="{ACD566EF-1161-9242-B94C-56A501635981}"/>
              </a:ext>
            </a:extLst>
          </p:cNvPr>
          <p:cNvPicPr>
            <a:picLocks noGrp="1" noChangeAspect="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502" b="22502"/>
          <a:stretch/>
        </p:blipFill>
        <p:spPr>
          <a:xfrm>
            <a:off x="-31903" y="2069673"/>
            <a:ext cx="4645395" cy="2554789"/>
          </a:xfrm>
        </p:spPr>
      </p:pic>
      <p:pic>
        <p:nvPicPr>
          <p:cNvPr id="7" name="Immagine 6" descr="8_1.png"/>
          <p:cNvPicPr>
            <a:picLocks noChangeAspect="1"/>
          </p:cNvPicPr>
          <p:nvPr/>
        </p:nvPicPr>
        <p:blipFill rotWithShape="1">
          <a:blip r:embed="rId5">
            <a:extLst>
              <a:ext uri="{28A0092B-C50C-407E-A947-70E740481C1C}">
                <a14:useLocalDpi xmlns:a14="http://schemas.microsoft.com/office/drawing/2010/main" val="0"/>
              </a:ext>
            </a:extLst>
          </a:blip>
          <a:srcRect t="34879" b="35742"/>
          <a:stretch/>
        </p:blipFill>
        <p:spPr>
          <a:xfrm>
            <a:off x="4008629" y="2069673"/>
            <a:ext cx="4868509" cy="1430315"/>
          </a:xfrm>
          <a:prstGeom prst="rect">
            <a:avLst/>
          </a:prstGeom>
        </p:spPr>
      </p:pic>
      <p:sp>
        <p:nvSpPr>
          <p:cNvPr id="10" name="CasellaDiTesto 9"/>
          <p:cNvSpPr txBox="1"/>
          <p:nvPr/>
        </p:nvSpPr>
        <p:spPr>
          <a:xfrm>
            <a:off x="6784895" y="3578354"/>
            <a:ext cx="1343638" cy="446892"/>
          </a:xfrm>
          <a:prstGeom prst="rect">
            <a:avLst/>
          </a:prstGeom>
          <a:noFill/>
        </p:spPr>
        <p:txBody>
          <a:bodyPr wrap="none" rtlCol="0">
            <a:spAutoFit/>
          </a:bodyPr>
          <a:lstStyle/>
          <a:p>
            <a:r>
              <a:rPr lang="it-IT" dirty="0" err="1">
                <a:latin typeface="Baskerville Old Face"/>
                <a:cs typeface="Baskerville Old Face"/>
              </a:rPr>
              <a:t>Cold</a:t>
            </a:r>
            <a:r>
              <a:rPr lang="it-IT" dirty="0">
                <a:latin typeface="Baskerville Old Face"/>
                <a:cs typeface="Baskerville Old Face"/>
              </a:rPr>
              <a:t> Plasma</a:t>
            </a:r>
          </a:p>
        </p:txBody>
      </p:sp>
      <p:sp>
        <p:nvSpPr>
          <p:cNvPr id="11" name="CasellaDiTesto 10"/>
          <p:cNvSpPr txBox="1"/>
          <p:nvPr/>
        </p:nvSpPr>
        <p:spPr>
          <a:xfrm>
            <a:off x="4519394" y="3289087"/>
            <a:ext cx="2696572" cy="446892"/>
          </a:xfrm>
          <a:prstGeom prst="rect">
            <a:avLst/>
          </a:prstGeom>
          <a:noFill/>
        </p:spPr>
        <p:txBody>
          <a:bodyPr wrap="none" rtlCol="0">
            <a:spAutoFit/>
          </a:bodyPr>
          <a:lstStyle/>
          <a:p>
            <a:r>
              <a:rPr lang="it-IT" dirty="0">
                <a:latin typeface="Baskerville Old Face"/>
                <a:cs typeface="Baskerville Old Face"/>
              </a:rPr>
              <a:t>TE</a:t>
            </a:r>
            <a:r>
              <a:rPr lang="it-IT" baseline="-25000" dirty="0">
                <a:latin typeface="Baskerville Old Face"/>
                <a:cs typeface="Baskerville Old Face"/>
              </a:rPr>
              <a:t>10 </a:t>
            </a:r>
            <a:r>
              <a:rPr lang="it-IT" dirty="0">
                <a:latin typeface="Baskerville Old Face"/>
                <a:cs typeface="Baskerville Old Face"/>
              </a:rPr>
              <a:t>mode in </a:t>
            </a:r>
            <a:r>
              <a:rPr lang="it-IT" dirty="0" err="1">
                <a:latin typeface="Baskerville Old Face"/>
                <a:cs typeface="Baskerville Old Face"/>
              </a:rPr>
              <a:t>vacuum</a:t>
            </a:r>
            <a:r>
              <a:rPr lang="it-IT" dirty="0">
                <a:latin typeface="Baskerville Old Face"/>
                <a:cs typeface="Baskerville Old Face"/>
              </a:rPr>
              <a:t> WR</a:t>
            </a:r>
            <a:r>
              <a:rPr lang="it-IT" baseline="-25000" dirty="0">
                <a:latin typeface="Baskerville Old Face"/>
                <a:cs typeface="Baskerville Old Face"/>
              </a:rPr>
              <a:t> </a:t>
            </a:r>
          </a:p>
        </p:txBody>
      </p:sp>
      <p:sp>
        <p:nvSpPr>
          <p:cNvPr id="13" name="CasellaDiTesto 12"/>
          <p:cNvSpPr txBox="1"/>
          <p:nvPr/>
        </p:nvSpPr>
        <p:spPr>
          <a:xfrm>
            <a:off x="4788024" y="1358168"/>
            <a:ext cx="3348204" cy="856543"/>
          </a:xfrm>
          <a:prstGeom prst="rect">
            <a:avLst/>
          </a:prstGeom>
          <a:noFill/>
        </p:spPr>
        <p:txBody>
          <a:bodyPr wrap="square" rtlCol="0">
            <a:spAutoFit/>
          </a:bodyPr>
          <a:lstStyle/>
          <a:p>
            <a:pPr algn="ctr"/>
            <a:r>
              <a:rPr lang="it-IT" sz="2000" b="1" dirty="0" err="1">
                <a:solidFill>
                  <a:srgbClr val="10253F"/>
                </a:solidFill>
                <a:latin typeface="Baskerville Old Face"/>
                <a:cs typeface="Baskerville Old Face"/>
              </a:rPr>
              <a:t>Intensification</a:t>
            </a:r>
            <a:r>
              <a:rPr lang="it-IT" sz="2000" b="1" dirty="0">
                <a:solidFill>
                  <a:srgbClr val="10253F"/>
                </a:solidFill>
                <a:latin typeface="Baskerville Old Face"/>
                <a:cs typeface="Baskerville Old Face"/>
              </a:rPr>
              <a:t> of the </a:t>
            </a:r>
            <a:r>
              <a:rPr lang="it-IT" sz="2000" b="1" dirty="0" err="1">
                <a:solidFill>
                  <a:srgbClr val="10253F"/>
                </a:solidFill>
                <a:latin typeface="Baskerville Old Face"/>
                <a:cs typeface="Baskerville Old Face"/>
              </a:rPr>
              <a:t>e.m</a:t>
            </a:r>
            <a:r>
              <a:rPr lang="it-IT" sz="2000" b="1" dirty="0">
                <a:solidFill>
                  <a:srgbClr val="10253F"/>
                </a:solidFill>
                <a:latin typeface="Baskerville Old Face"/>
                <a:cs typeface="Baskerville Old Face"/>
              </a:rPr>
              <a:t>. </a:t>
            </a:r>
            <a:r>
              <a:rPr lang="it-IT" sz="2000" b="1" dirty="0" err="1">
                <a:solidFill>
                  <a:srgbClr val="10253F"/>
                </a:solidFill>
                <a:latin typeface="Baskerville Old Face"/>
                <a:cs typeface="Baskerville Old Face"/>
              </a:rPr>
              <a:t>field</a:t>
            </a:r>
            <a:r>
              <a:rPr lang="it-IT" sz="2000" b="1" dirty="0">
                <a:solidFill>
                  <a:srgbClr val="10253F"/>
                </a:solidFill>
                <a:latin typeface="Baskerville Old Face"/>
                <a:cs typeface="Baskerville Old Face"/>
              </a:rPr>
              <a:t> in the </a:t>
            </a:r>
            <a:r>
              <a:rPr lang="it-IT" sz="2000" b="1" dirty="0" err="1">
                <a:solidFill>
                  <a:srgbClr val="10253F"/>
                </a:solidFill>
                <a:latin typeface="Baskerville Old Face"/>
                <a:cs typeface="Baskerville Old Face"/>
              </a:rPr>
              <a:t>near</a:t>
            </a:r>
            <a:r>
              <a:rPr lang="it-IT" sz="2000" b="1" dirty="0">
                <a:solidFill>
                  <a:srgbClr val="10253F"/>
                </a:solidFill>
                <a:latin typeface="Baskerville Old Face"/>
                <a:cs typeface="Baskerville Old Face"/>
              </a:rPr>
              <a:t> </a:t>
            </a:r>
            <a:r>
              <a:rPr lang="it-IT" sz="2000" b="1" dirty="0" err="1">
                <a:solidFill>
                  <a:srgbClr val="10253F"/>
                </a:solidFill>
                <a:latin typeface="Baskerville Old Face"/>
                <a:cs typeface="Baskerville Old Face"/>
              </a:rPr>
              <a:t>resonance</a:t>
            </a:r>
            <a:r>
              <a:rPr lang="it-IT" sz="2000" b="1" dirty="0">
                <a:solidFill>
                  <a:srgbClr val="10253F"/>
                </a:solidFill>
                <a:latin typeface="Baskerville Old Face"/>
                <a:cs typeface="Baskerville Old Face"/>
              </a:rPr>
              <a:t> zone</a:t>
            </a:r>
          </a:p>
        </p:txBody>
      </p:sp>
      <p:cxnSp>
        <p:nvCxnSpPr>
          <p:cNvPr id="16" name="Connettore 2 15"/>
          <p:cNvCxnSpPr/>
          <p:nvPr/>
        </p:nvCxnSpPr>
        <p:spPr>
          <a:xfrm flipV="1">
            <a:off x="7377717" y="3071145"/>
            <a:ext cx="0" cy="609448"/>
          </a:xfrm>
          <a:prstGeom prst="straightConnector1">
            <a:avLst/>
          </a:prstGeom>
          <a:ln>
            <a:solidFill>
              <a:srgbClr val="820128"/>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ttore 2 17"/>
          <p:cNvCxnSpPr/>
          <p:nvPr/>
        </p:nvCxnSpPr>
        <p:spPr>
          <a:xfrm>
            <a:off x="6502892" y="1996852"/>
            <a:ext cx="368456" cy="673437"/>
          </a:xfrm>
          <a:prstGeom prst="straightConnector1">
            <a:avLst/>
          </a:prstGeom>
          <a:ln>
            <a:solidFill>
              <a:srgbClr val="820128"/>
            </a:solidFill>
            <a:tailEnd type="arrow"/>
          </a:ln>
        </p:spPr>
        <p:style>
          <a:lnRef idx="2">
            <a:schemeClr val="accent1"/>
          </a:lnRef>
          <a:fillRef idx="0">
            <a:schemeClr val="accent1"/>
          </a:fillRef>
          <a:effectRef idx="1">
            <a:schemeClr val="accent1"/>
          </a:effectRef>
          <a:fontRef idx="minor">
            <a:schemeClr val="tx1"/>
          </a:fontRef>
        </p:style>
      </p:cxnSp>
      <p:sp>
        <p:nvSpPr>
          <p:cNvPr id="19" name="Rettangolo 18"/>
          <p:cNvSpPr/>
          <p:nvPr/>
        </p:nvSpPr>
        <p:spPr>
          <a:xfrm>
            <a:off x="4771852" y="3856005"/>
            <a:ext cx="3719967" cy="1015663"/>
          </a:xfrm>
          <a:prstGeom prst="rect">
            <a:avLst/>
          </a:prstGeom>
        </p:spPr>
        <p:txBody>
          <a:bodyPr wrap="square">
            <a:spAutoFit/>
          </a:bodyPr>
          <a:lstStyle/>
          <a:p>
            <a:pPr algn="just"/>
            <a:r>
              <a:rPr lang="it-IT" sz="2000" b="1" dirty="0">
                <a:solidFill>
                  <a:schemeClr val="tx2">
                    <a:lumMod val="50000"/>
                  </a:schemeClr>
                </a:solidFill>
                <a:latin typeface="Baskerville Old Face"/>
                <a:cs typeface="Baskerville Old Face"/>
              </a:rPr>
              <a:t>2÷3 </a:t>
            </a:r>
            <a:r>
              <a:rPr lang="it-IT" sz="2000" b="1" dirty="0" err="1">
                <a:solidFill>
                  <a:schemeClr val="tx2">
                    <a:lumMod val="50000"/>
                  </a:schemeClr>
                </a:solidFill>
                <a:latin typeface="Baskerville Old Face"/>
                <a:cs typeface="Baskerville Old Face"/>
              </a:rPr>
              <a:t>orders</a:t>
            </a:r>
            <a:r>
              <a:rPr lang="it-IT" sz="2000" b="1" dirty="0">
                <a:solidFill>
                  <a:schemeClr val="tx2">
                    <a:lumMod val="50000"/>
                  </a:schemeClr>
                </a:solidFill>
                <a:latin typeface="Baskerville Old Face"/>
                <a:cs typeface="Baskerville Old Face"/>
              </a:rPr>
              <a:t> of </a:t>
            </a:r>
            <a:r>
              <a:rPr lang="it-IT" sz="2000" b="1" dirty="0" err="1">
                <a:solidFill>
                  <a:schemeClr val="tx2">
                    <a:lumMod val="50000"/>
                  </a:schemeClr>
                </a:solidFill>
                <a:latin typeface="Baskerville Old Face"/>
                <a:cs typeface="Baskerville Old Face"/>
              </a:rPr>
              <a:t>magnitude</a:t>
            </a:r>
            <a:r>
              <a:rPr lang="it-IT" sz="2000" b="1" dirty="0">
                <a:solidFill>
                  <a:schemeClr val="tx2">
                    <a:lumMod val="50000"/>
                  </a:schemeClr>
                </a:solidFill>
                <a:latin typeface="Baskerville Old Face"/>
                <a:cs typeface="Baskerville Old Face"/>
              </a:rPr>
              <a:t> </a:t>
            </a:r>
            <a:r>
              <a:rPr lang="it-IT" sz="2000" b="1" dirty="0" err="1">
                <a:solidFill>
                  <a:schemeClr val="tx2">
                    <a:lumMod val="50000"/>
                  </a:schemeClr>
                </a:solidFill>
                <a:latin typeface="Baskerville Old Face"/>
                <a:cs typeface="Baskerville Old Face"/>
              </a:rPr>
              <a:t>Difference</a:t>
            </a:r>
            <a:r>
              <a:rPr lang="it-IT" sz="2000" b="1" dirty="0">
                <a:solidFill>
                  <a:schemeClr val="tx2">
                    <a:lumMod val="50000"/>
                  </a:schemeClr>
                </a:solidFill>
                <a:latin typeface="Baskerville Old Face"/>
                <a:cs typeface="Baskerville Old Face"/>
              </a:rPr>
              <a:t> </a:t>
            </a:r>
            <a:r>
              <a:rPr lang="it-IT" sz="2000" b="1" dirty="0" err="1">
                <a:solidFill>
                  <a:schemeClr val="tx2">
                    <a:lumMod val="50000"/>
                  </a:schemeClr>
                </a:solidFill>
                <a:latin typeface="Baskerville Old Face"/>
                <a:cs typeface="Baskerville Old Face"/>
              </a:rPr>
              <a:t>between</a:t>
            </a:r>
            <a:r>
              <a:rPr lang="it-IT" sz="2000" b="1" dirty="0">
                <a:solidFill>
                  <a:schemeClr val="tx2">
                    <a:lumMod val="50000"/>
                  </a:schemeClr>
                </a:solidFill>
                <a:latin typeface="Baskerville Old Face"/>
                <a:cs typeface="Baskerville Old Face"/>
              </a:rPr>
              <a:t> </a:t>
            </a:r>
            <a:r>
              <a:rPr lang="it-IT" sz="2000" b="1" dirty="0" err="1">
                <a:solidFill>
                  <a:schemeClr val="tx2">
                    <a:lumMod val="50000"/>
                  </a:schemeClr>
                </a:solidFill>
                <a:latin typeface="Baskerville Old Face"/>
                <a:cs typeface="Baskerville Old Face"/>
              </a:rPr>
              <a:t>Electric</a:t>
            </a:r>
            <a:r>
              <a:rPr lang="it-IT" sz="2000" b="1" dirty="0">
                <a:solidFill>
                  <a:schemeClr val="tx2">
                    <a:lumMod val="50000"/>
                  </a:schemeClr>
                </a:solidFill>
                <a:latin typeface="Baskerville Old Face"/>
                <a:cs typeface="Baskerville Old Face"/>
              </a:rPr>
              <a:t> </a:t>
            </a:r>
            <a:r>
              <a:rPr lang="it-IT" sz="2000" b="1" dirty="0" err="1">
                <a:solidFill>
                  <a:schemeClr val="tx2">
                    <a:lumMod val="50000"/>
                  </a:schemeClr>
                </a:solidFill>
                <a:latin typeface="Baskerville Old Face"/>
                <a:cs typeface="Baskerville Old Face"/>
              </a:rPr>
              <a:t>field</a:t>
            </a:r>
            <a:r>
              <a:rPr lang="it-IT" sz="2000" b="1" dirty="0">
                <a:solidFill>
                  <a:schemeClr val="tx2">
                    <a:lumMod val="50000"/>
                  </a:schemeClr>
                </a:solidFill>
                <a:latin typeface="Baskerville Old Face"/>
                <a:cs typeface="Baskerville Old Face"/>
              </a:rPr>
              <a:t> of ECR zone and </a:t>
            </a:r>
            <a:r>
              <a:rPr lang="it-IT" sz="2000" b="1" dirty="0" err="1">
                <a:solidFill>
                  <a:schemeClr val="tx2">
                    <a:lumMod val="50000"/>
                  </a:schemeClr>
                </a:solidFill>
                <a:latin typeface="Baskerville Old Face"/>
                <a:cs typeface="Baskerville Old Face"/>
              </a:rPr>
              <a:t>outer</a:t>
            </a:r>
            <a:r>
              <a:rPr lang="it-IT" sz="2000" b="1" dirty="0">
                <a:solidFill>
                  <a:schemeClr val="tx2">
                    <a:lumMod val="50000"/>
                  </a:schemeClr>
                </a:solidFill>
                <a:latin typeface="Baskerville Old Face"/>
                <a:cs typeface="Baskerville Old Face"/>
              </a:rPr>
              <a:t> </a:t>
            </a:r>
            <a:r>
              <a:rPr lang="it-IT" sz="2000" b="1" dirty="0" err="1">
                <a:solidFill>
                  <a:schemeClr val="tx2">
                    <a:lumMod val="50000"/>
                  </a:schemeClr>
                </a:solidFill>
                <a:latin typeface="Baskerville Old Face"/>
                <a:cs typeface="Baskerville Old Face"/>
              </a:rPr>
              <a:t>ones</a:t>
            </a:r>
            <a:r>
              <a:rPr lang="it-IT" sz="2000" b="1" dirty="0">
                <a:solidFill>
                  <a:schemeClr val="tx2">
                    <a:lumMod val="50000"/>
                  </a:schemeClr>
                </a:solidFill>
                <a:latin typeface="Baskerville Old Face"/>
                <a:cs typeface="Baskerville Old Face"/>
              </a:rPr>
              <a:t> </a:t>
            </a:r>
          </a:p>
        </p:txBody>
      </p:sp>
      <p:graphicFrame>
        <p:nvGraphicFramePr>
          <p:cNvPr id="21" name="Oggetto 4">
            <a:extLst>
              <a:ext uri="{FF2B5EF4-FFF2-40B4-BE49-F238E27FC236}">
                <a16:creationId xmlns:a16="http://schemas.microsoft.com/office/drawing/2014/main" id="{F3CF310C-5DD0-6A4F-849E-0C4C802F504B}"/>
              </a:ext>
            </a:extLst>
          </p:cNvPr>
          <p:cNvGraphicFramePr>
            <a:graphicFrameLocks noChangeAspect="1"/>
          </p:cNvGraphicFramePr>
          <p:nvPr>
            <p:extLst>
              <p:ext uri="{D42A27DB-BD31-4B8C-83A1-F6EECF244321}">
                <p14:modId xmlns:p14="http://schemas.microsoft.com/office/powerpoint/2010/main" val="3923955973"/>
              </p:ext>
            </p:extLst>
          </p:nvPr>
        </p:nvGraphicFramePr>
        <p:xfrm>
          <a:off x="1321877" y="4601840"/>
          <a:ext cx="1891880" cy="372604"/>
        </p:xfrm>
        <a:graphic>
          <a:graphicData uri="http://schemas.openxmlformats.org/presentationml/2006/ole">
            <mc:AlternateContent xmlns:mc="http://schemas.openxmlformats.org/markup-compatibility/2006">
              <mc:Choice xmlns:v="urn:schemas-microsoft-com:vml" Requires="v">
                <p:oleObj spid="_x0000_s135309" name="Equation" r:id="rId6" imgW="1422400" imgH="279400" progId="Equation.3">
                  <p:embed/>
                </p:oleObj>
              </mc:Choice>
              <mc:Fallback>
                <p:oleObj name="Equation" r:id="rId6" imgW="1422400" imgH="279400" progId="Equation.3">
                  <p:embed/>
                  <p:pic>
                    <p:nvPicPr>
                      <p:cNvPr id="5" name="Oggetto 4"/>
                      <p:cNvPicPr/>
                      <p:nvPr/>
                    </p:nvPicPr>
                    <p:blipFill>
                      <a:blip r:embed="rId7"/>
                      <a:stretch>
                        <a:fillRect/>
                      </a:stretch>
                    </p:blipFill>
                    <p:spPr>
                      <a:xfrm>
                        <a:off x="1321877" y="4601840"/>
                        <a:ext cx="1891880" cy="372604"/>
                      </a:xfrm>
                      <a:prstGeom prst="rect">
                        <a:avLst/>
                      </a:prstGeom>
                    </p:spPr>
                  </p:pic>
                </p:oleObj>
              </mc:Fallback>
            </mc:AlternateContent>
          </a:graphicData>
        </a:graphic>
      </p:graphicFrame>
      <p:sp>
        <p:nvSpPr>
          <p:cNvPr id="22" name="Titolo 1">
            <a:extLst>
              <a:ext uri="{FF2B5EF4-FFF2-40B4-BE49-F238E27FC236}">
                <a16:creationId xmlns:a16="http://schemas.microsoft.com/office/drawing/2014/main" id="{B2AFB939-D012-6A4F-9DD1-A47BE572B5E3}"/>
              </a:ext>
            </a:extLst>
          </p:cNvPr>
          <p:cNvSpPr txBox="1">
            <a:spLocks/>
          </p:cNvSpPr>
          <p:nvPr/>
        </p:nvSpPr>
        <p:spPr>
          <a:xfrm>
            <a:off x="425001" y="2076866"/>
            <a:ext cx="3350019" cy="646331"/>
          </a:xfrm>
          <a:prstGeom prst="rect">
            <a:avLst/>
          </a:prstGeom>
          <a:noFill/>
        </p:spPr>
        <p:txBody>
          <a:bodyPr wrap="square" rtlCol="0">
            <a:spAutoFit/>
          </a:bodyPr>
          <a:lstStyle>
            <a:defPPr>
              <a:defRPr lang="it-IT"/>
            </a:defPPr>
            <a:lvl1pPr algn="ctr">
              <a:defRPr sz="1600" b="1">
                <a:solidFill>
                  <a:srgbClr val="10253F"/>
                </a:solidFill>
                <a:latin typeface="Baskerville Old Face"/>
                <a:cs typeface="Baskerville Old Face"/>
              </a:defRPr>
            </a:lvl1pPr>
          </a:lstStyle>
          <a:p>
            <a:r>
              <a:rPr lang="it-IT" sz="1800" dirty="0" err="1"/>
              <a:t>Electromagnetic</a:t>
            </a:r>
            <a:r>
              <a:rPr lang="it-IT" sz="1800" dirty="0"/>
              <a:t> </a:t>
            </a:r>
            <a:r>
              <a:rPr lang="it-IT" sz="1800" dirty="0" err="1"/>
              <a:t>power</a:t>
            </a:r>
            <a:r>
              <a:rPr lang="it-IT" sz="1800" dirty="0"/>
              <a:t> </a:t>
            </a:r>
            <a:r>
              <a:rPr lang="it-IT" sz="1800" dirty="0" err="1"/>
              <a:t>loss</a:t>
            </a:r>
            <a:r>
              <a:rPr lang="it-IT" sz="1800" dirty="0"/>
              <a:t> </a:t>
            </a:r>
            <a:r>
              <a:rPr lang="it-IT" sz="1800" dirty="0" err="1"/>
              <a:t>density</a:t>
            </a:r>
            <a:r>
              <a:rPr lang="it-IT" sz="1800" dirty="0"/>
              <a:t> [</a:t>
            </a:r>
            <a:r>
              <a:rPr lang="it-IT" sz="1800" dirty="0" err="1"/>
              <a:t>W</a:t>
            </a:r>
            <a:r>
              <a:rPr lang="it-IT" sz="1800" dirty="0"/>
              <a:t>/m3]</a:t>
            </a:r>
          </a:p>
        </p:txBody>
      </p:sp>
      <p:sp>
        <p:nvSpPr>
          <p:cNvPr id="23" name="CasellaDiTesto 8">
            <a:extLst>
              <a:ext uri="{FF2B5EF4-FFF2-40B4-BE49-F238E27FC236}">
                <a16:creationId xmlns:a16="http://schemas.microsoft.com/office/drawing/2014/main" id="{A7DDCE00-B78A-4045-BE64-DF21E2EFED0F}"/>
              </a:ext>
            </a:extLst>
          </p:cNvPr>
          <p:cNvSpPr txBox="1"/>
          <p:nvPr/>
        </p:nvSpPr>
        <p:spPr>
          <a:xfrm>
            <a:off x="2674537" y="4044699"/>
            <a:ext cx="1494771" cy="338554"/>
          </a:xfrm>
          <a:prstGeom prst="rect">
            <a:avLst/>
          </a:prstGeom>
          <a:solidFill>
            <a:srgbClr val="D6D9CD"/>
          </a:solidFill>
          <a:ln>
            <a:solidFill>
              <a:srgbClr val="61674F"/>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1600" b="1" dirty="0">
                <a:solidFill>
                  <a:srgbClr val="61674F"/>
                </a:solidFill>
              </a:rPr>
              <a:t>ECR </a:t>
            </a:r>
            <a:r>
              <a:rPr lang="it-IT" sz="1600" b="1" dirty="0" err="1">
                <a:solidFill>
                  <a:srgbClr val="61674F"/>
                </a:solidFill>
              </a:rPr>
              <a:t>layer</a:t>
            </a:r>
            <a:endParaRPr lang="it-IT" sz="1600" b="1" dirty="0">
              <a:solidFill>
                <a:srgbClr val="61674F"/>
              </a:solidFill>
            </a:endParaRPr>
          </a:p>
        </p:txBody>
      </p:sp>
      <p:cxnSp>
        <p:nvCxnSpPr>
          <p:cNvPr id="24" name="Connettore 2 10">
            <a:extLst>
              <a:ext uri="{FF2B5EF4-FFF2-40B4-BE49-F238E27FC236}">
                <a16:creationId xmlns:a16="http://schemas.microsoft.com/office/drawing/2014/main" id="{F78D09A5-6F57-E946-872F-68301F7644B0}"/>
              </a:ext>
            </a:extLst>
          </p:cNvPr>
          <p:cNvCxnSpPr>
            <a:cxnSpLocks/>
          </p:cNvCxnSpPr>
          <p:nvPr/>
        </p:nvCxnSpPr>
        <p:spPr>
          <a:xfrm flipH="1" flipV="1">
            <a:off x="4654233" y="2887299"/>
            <a:ext cx="117619" cy="368413"/>
          </a:xfrm>
          <a:prstGeom prst="straightConnector1">
            <a:avLst/>
          </a:prstGeom>
          <a:ln>
            <a:solidFill>
              <a:srgbClr val="61674F"/>
            </a:solidFill>
            <a:tailEnd type="arrow"/>
          </a:ln>
        </p:spPr>
        <p:style>
          <a:lnRef idx="2">
            <a:schemeClr val="accent2"/>
          </a:lnRef>
          <a:fillRef idx="0">
            <a:schemeClr val="accent2"/>
          </a:fillRef>
          <a:effectRef idx="1">
            <a:schemeClr val="accent2"/>
          </a:effectRef>
          <a:fontRef idx="minor">
            <a:schemeClr val="tx1"/>
          </a:fontRef>
        </p:style>
      </p:cxnSp>
      <p:sp>
        <p:nvSpPr>
          <p:cNvPr id="25" name="CasellaDiTesto 1">
            <a:extLst>
              <a:ext uri="{FF2B5EF4-FFF2-40B4-BE49-F238E27FC236}">
                <a16:creationId xmlns:a16="http://schemas.microsoft.com/office/drawing/2014/main" id="{10A1ACC0-97E9-6248-95DA-76060E1B46D3}"/>
              </a:ext>
            </a:extLst>
          </p:cNvPr>
          <p:cNvSpPr txBox="1"/>
          <p:nvPr/>
        </p:nvSpPr>
        <p:spPr>
          <a:xfrm>
            <a:off x="141006" y="4974444"/>
            <a:ext cx="4028302" cy="7075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it-IT"/>
            </a:defPPr>
            <a:lvl1pPr algn="ctr">
              <a:defRPr b="1">
                <a:solidFill>
                  <a:srgbClr val="000000"/>
                </a:solidFill>
              </a:defRPr>
            </a:lvl1pPr>
          </a:lstStyle>
          <a:p>
            <a:r>
              <a:rPr lang="it-IT" sz="1600" dirty="0" err="1"/>
              <a:t>Power</a:t>
            </a:r>
            <a:r>
              <a:rPr lang="it-IT" sz="1600" dirty="0"/>
              <a:t> </a:t>
            </a:r>
            <a:r>
              <a:rPr lang="it-IT" sz="1600" dirty="0" err="1"/>
              <a:t>deposition</a:t>
            </a:r>
            <a:r>
              <a:rPr lang="it-IT" sz="1600" dirty="0"/>
              <a:t> : the 55 %  of the </a:t>
            </a:r>
            <a:r>
              <a:rPr lang="it-IT" sz="1600" dirty="0" err="1"/>
              <a:t>total</a:t>
            </a:r>
            <a:r>
              <a:rPr lang="it-IT" sz="1600" dirty="0"/>
              <a:t> input </a:t>
            </a:r>
            <a:r>
              <a:rPr lang="it-IT" sz="1600" dirty="0" err="1"/>
              <a:t>Power</a:t>
            </a:r>
            <a:r>
              <a:rPr lang="it-IT" sz="1600" dirty="0"/>
              <a:t> </a:t>
            </a:r>
            <a:r>
              <a:rPr lang="it-IT" sz="1600" dirty="0" err="1"/>
              <a:t>is</a:t>
            </a:r>
            <a:r>
              <a:rPr lang="it-IT" sz="1600" dirty="0"/>
              <a:t> </a:t>
            </a:r>
            <a:r>
              <a:rPr lang="it-IT" sz="1600" dirty="0" err="1"/>
              <a:t>absorbed</a:t>
            </a:r>
            <a:r>
              <a:rPr lang="it-IT" sz="1600" dirty="0"/>
              <a:t> by  the plasma </a:t>
            </a:r>
          </a:p>
        </p:txBody>
      </p:sp>
      <p:sp>
        <p:nvSpPr>
          <p:cNvPr id="26" name="CasellaDiTesto 3">
            <a:extLst>
              <a:ext uri="{FF2B5EF4-FFF2-40B4-BE49-F238E27FC236}">
                <a16:creationId xmlns:a16="http://schemas.microsoft.com/office/drawing/2014/main" id="{B5C518F8-805C-9841-B0FB-FA593DB4AB20}"/>
              </a:ext>
            </a:extLst>
          </p:cNvPr>
          <p:cNvSpPr txBox="1"/>
          <p:nvPr/>
        </p:nvSpPr>
        <p:spPr>
          <a:xfrm>
            <a:off x="277156" y="1396878"/>
            <a:ext cx="4219945"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it-IT" sz="1600" b="1" dirty="0">
                <a:solidFill>
                  <a:srgbClr val="000000"/>
                </a:solidFill>
              </a:rPr>
              <a:t>The </a:t>
            </a:r>
            <a:r>
              <a:rPr lang="it-IT" sz="1600" b="1" dirty="0" err="1">
                <a:solidFill>
                  <a:srgbClr val="000000"/>
                </a:solidFill>
              </a:rPr>
              <a:t>largest</a:t>
            </a:r>
            <a:r>
              <a:rPr lang="it-IT" sz="1600" b="1" dirty="0">
                <a:solidFill>
                  <a:srgbClr val="000000"/>
                </a:solidFill>
              </a:rPr>
              <a:t> </a:t>
            </a:r>
            <a:r>
              <a:rPr lang="it-IT" sz="1600" b="1" dirty="0" err="1">
                <a:solidFill>
                  <a:srgbClr val="000000"/>
                </a:solidFill>
              </a:rPr>
              <a:t>fraction</a:t>
            </a:r>
            <a:r>
              <a:rPr lang="it-IT" sz="1600" b="1" dirty="0">
                <a:solidFill>
                  <a:srgbClr val="000000"/>
                </a:solidFill>
              </a:rPr>
              <a:t> of </a:t>
            </a:r>
            <a:r>
              <a:rPr lang="it-IT" sz="1600" b="1" dirty="0" err="1">
                <a:solidFill>
                  <a:srgbClr val="000000"/>
                </a:solidFill>
              </a:rPr>
              <a:t>energy</a:t>
            </a:r>
            <a:r>
              <a:rPr lang="it-IT" sz="1600" b="1" dirty="0">
                <a:solidFill>
                  <a:srgbClr val="000000"/>
                </a:solidFill>
              </a:rPr>
              <a:t> </a:t>
            </a:r>
            <a:r>
              <a:rPr lang="it-IT" sz="1600" b="1" dirty="0" err="1">
                <a:solidFill>
                  <a:srgbClr val="000000"/>
                </a:solidFill>
              </a:rPr>
              <a:t>is</a:t>
            </a:r>
            <a:r>
              <a:rPr lang="it-IT" sz="1600" b="1" dirty="0">
                <a:solidFill>
                  <a:srgbClr val="000000"/>
                </a:solidFill>
              </a:rPr>
              <a:t> </a:t>
            </a:r>
            <a:r>
              <a:rPr lang="it-IT" sz="1600" b="1" dirty="0" err="1">
                <a:solidFill>
                  <a:srgbClr val="000000"/>
                </a:solidFill>
              </a:rPr>
              <a:t>absorbed</a:t>
            </a:r>
            <a:r>
              <a:rPr lang="it-IT" sz="1600" b="1" dirty="0">
                <a:solidFill>
                  <a:srgbClr val="000000"/>
                </a:solidFill>
              </a:rPr>
              <a:t> </a:t>
            </a:r>
          </a:p>
          <a:p>
            <a:pPr algn="ctr"/>
            <a:r>
              <a:rPr lang="it-IT" sz="1600" b="1" dirty="0">
                <a:solidFill>
                  <a:srgbClr val="000000"/>
                </a:solidFill>
              </a:rPr>
              <a:t>at the ECR</a:t>
            </a:r>
          </a:p>
        </p:txBody>
      </p:sp>
      <p:cxnSp>
        <p:nvCxnSpPr>
          <p:cNvPr id="27" name="Connettore 2 11">
            <a:extLst>
              <a:ext uri="{FF2B5EF4-FFF2-40B4-BE49-F238E27FC236}">
                <a16:creationId xmlns:a16="http://schemas.microsoft.com/office/drawing/2014/main" id="{D4582FC9-BED0-084F-88B9-06417FB1D882}"/>
              </a:ext>
            </a:extLst>
          </p:cNvPr>
          <p:cNvCxnSpPr>
            <a:cxnSpLocks/>
          </p:cNvCxnSpPr>
          <p:nvPr/>
        </p:nvCxnSpPr>
        <p:spPr>
          <a:xfrm flipH="1">
            <a:off x="3646709" y="1981653"/>
            <a:ext cx="393230" cy="496931"/>
          </a:xfrm>
          <a:prstGeom prst="straightConnector1">
            <a:avLst/>
          </a:prstGeom>
          <a:ln>
            <a:solidFill>
              <a:srgbClr val="61674F"/>
            </a:solidFill>
            <a:tailEnd type="arrow"/>
          </a:ln>
        </p:spPr>
        <p:style>
          <a:lnRef idx="2">
            <a:schemeClr val="accent2"/>
          </a:lnRef>
          <a:fillRef idx="0">
            <a:schemeClr val="accent2"/>
          </a:fillRef>
          <a:effectRef idx="1">
            <a:schemeClr val="accent2"/>
          </a:effectRef>
          <a:fontRef idx="minor">
            <a:schemeClr val="tx1"/>
          </a:fontRef>
        </p:style>
      </p:cxnSp>
      <p:cxnSp>
        <p:nvCxnSpPr>
          <p:cNvPr id="28" name="Connettore 2 15">
            <a:extLst>
              <a:ext uri="{FF2B5EF4-FFF2-40B4-BE49-F238E27FC236}">
                <a16:creationId xmlns:a16="http://schemas.microsoft.com/office/drawing/2014/main" id="{1E34989A-1D88-8044-B769-495859F78A52}"/>
              </a:ext>
            </a:extLst>
          </p:cNvPr>
          <p:cNvCxnSpPr>
            <a:cxnSpLocks/>
            <a:stCxn id="23" idx="0"/>
          </p:cNvCxnSpPr>
          <p:nvPr/>
        </p:nvCxnSpPr>
        <p:spPr>
          <a:xfrm flipH="1" flipV="1">
            <a:off x="2606527" y="3077543"/>
            <a:ext cx="815396" cy="967156"/>
          </a:xfrm>
          <a:prstGeom prst="straightConnector1">
            <a:avLst/>
          </a:prstGeom>
          <a:ln>
            <a:solidFill>
              <a:srgbClr val="61674F"/>
            </a:solidFill>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43385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84" y="37088"/>
            <a:ext cx="8686800" cy="1012051"/>
          </a:xfr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0000"/>
          </a:bodyPr>
          <a:lstStyle/>
          <a:p>
            <a:r>
              <a:rPr lang="it-IT" sz="3600" b="1" dirty="0" err="1">
                <a:solidFill>
                  <a:srgbClr val="000090"/>
                </a:solidFill>
                <a:latin typeface="+mn-lt"/>
                <a:ea typeface="+mn-ea"/>
                <a:cs typeface="+mn-cs"/>
              </a:rPr>
              <a:t>Numerical</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results</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Snapshots</a:t>
            </a:r>
            <a:r>
              <a:rPr lang="it-IT" sz="3600" b="1" dirty="0">
                <a:solidFill>
                  <a:srgbClr val="000090"/>
                </a:solidFill>
                <a:latin typeface="+mn-lt"/>
                <a:ea typeface="+mn-ea"/>
                <a:cs typeface="+mn-cs"/>
              </a:rPr>
              <a:t> of the </a:t>
            </a:r>
            <a:r>
              <a:rPr lang="it-IT" sz="3600" b="1" dirty="0" err="1">
                <a:solidFill>
                  <a:srgbClr val="000090"/>
                </a:solidFill>
                <a:latin typeface="+mn-lt"/>
                <a:ea typeface="+mn-ea"/>
                <a:cs typeface="+mn-cs"/>
              </a:rPr>
              <a:t>Electric</a:t>
            </a:r>
            <a:r>
              <a:rPr lang="it-IT" sz="3600" b="1" dirty="0">
                <a:solidFill>
                  <a:srgbClr val="000090"/>
                </a:solidFill>
                <a:latin typeface="+mn-lt"/>
                <a:ea typeface="+mn-ea"/>
                <a:cs typeface="+mn-cs"/>
              </a:rPr>
              <a:t> field and </a:t>
            </a:r>
            <a:r>
              <a:rPr lang="it-IT" sz="3600" b="1" dirty="0" err="1">
                <a:solidFill>
                  <a:srgbClr val="000090"/>
                </a:solidFill>
                <a:latin typeface="+mn-lt"/>
                <a:ea typeface="+mn-ea"/>
                <a:cs typeface="+mn-cs"/>
              </a:rPr>
              <a:t>Power</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loss</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density</a:t>
            </a:r>
            <a:r>
              <a:rPr lang="it-IT" sz="3600" b="1" dirty="0">
                <a:solidFill>
                  <a:srgbClr val="000090"/>
                </a:solidFill>
                <a:latin typeface="+mn-lt"/>
                <a:ea typeface="+mn-ea"/>
                <a:cs typeface="+mn-cs"/>
              </a:rPr>
              <a:t> on a </a:t>
            </a:r>
            <a:r>
              <a:rPr lang="it-IT" sz="3600" b="1" dirty="0" err="1">
                <a:solidFill>
                  <a:srgbClr val="000090"/>
                </a:solidFill>
                <a:latin typeface="+mn-lt"/>
                <a:ea typeface="+mn-ea"/>
                <a:cs typeface="+mn-cs"/>
              </a:rPr>
              <a:t>slice</a:t>
            </a:r>
            <a:endParaRPr lang="it-IT" sz="3600" b="1" dirty="0">
              <a:solidFill>
                <a:srgbClr val="000090"/>
              </a:solidFill>
              <a:latin typeface="+mn-lt"/>
              <a:ea typeface="+mn-ea"/>
              <a:cs typeface="+mn-cs"/>
            </a:endParaRPr>
          </a:p>
        </p:txBody>
      </p:sp>
      <p:pic>
        <p:nvPicPr>
          <p:cNvPr id="20" name="Segnaposto contenuto 5" descr="power_diss5.png">
            <a:extLst>
              <a:ext uri="{FF2B5EF4-FFF2-40B4-BE49-F238E27FC236}">
                <a16:creationId xmlns:a16="http://schemas.microsoft.com/office/drawing/2014/main" id="{ACD566EF-1161-9242-B94C-56A501635981}"/>
              </a:ext>
            </a:extLst>
          </p:cNvPr>
          <p:cNvPicPr>
            <a:picLocks noGrp="1" noChangeAspect="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2502" b="22502"/>
          <a:stretch/>
        </p:blipFill>
        <p:spPr>
          <a:xfrm>
            <a:off x="-31903" y="2069673"/>
            <a:ext cx="4645395" cy="2554789"/>
          </a:xfrm>
        </p:spPr>
      </p:pic>
      <p:pic>
        <p:nvPicPr>
          <p:cNvPr id="7" name="Immagine 6" descr="8_1.png"/>
          <p:cNvPicPr>
            <a:picLocks noChangeAspect="1"/>
          </p:cNvPicPr>
          <p:nvPr/>
        </p:nvPicPr>
        <p:blipFill rotWithShape="1">
          <a:blip r:embed="rId4">
            <a:extLst>
              <a:ext uri="{28A0092B-C50C-407E-A947-70E740481C1C}">
                <a14:useLocalDpi xmlns:a14="http://schemas.microsoft.com/office/drawing/2010/main" val="0"/>
              </a:ext>
            </a:extLst>
          </a:blip>
          <a:srcRect t="34879" b="35742"/>
          <a:stretch/>
        </p:blipFill>
        <p:spPr>
          <a:xfrm>
            <a:off x="4008629" y="2069673"/>
            <a:ext cx="4868509" cy="1430315"/>
          </a:xfrm>
          <a:prstGeom prst="rect">
            <a:avLst/>
          </a:prstGeom>
        </p:spPr>
      </p:pic>
      <p:sp>
        <p:nvSpPr>
          <p:cNvPr id="10" name="CasellaDiTesto 9"/>
          <p:cNvSpPr txBox="1"/>
          <p:nvPr/>
        </p:nvSpPr>
        <p:spPr>
          <a:xfrm>
            <a:off x="6784895" y="3578354"/>
            <a:ext cx="1343638" cy="446892"/>
          </a:xfrm>
          <a:prstGeom prst="rect">
            <a:avLst/>
          </a:prstGeom>
          <a:noFill/>
        </p:spPr>
        <p:txBody>
          <a:bodyPr wrap="none" rtlCol="0">
            <a:spAutoFit/>
          </a:bodyPr>
          <a:lstStyle/>
          <a:p>
            <a:r>
              <a:rPr lang="it-IT" dirty="0" err="1">
                <a:latin typeface="Baskerville Old Face"/>
                <a:cs typeface="Baskerville Old Face"/>
              </a:rPr>
              <a:t>Cold</a:t>
            </a:r>
            <a:r>
              <a:rPr lang="it-IT" dirty="0">
                <a:latin typeface="Baskerville Old Face"/>
                <a:cs typeface="Baskerville Old Face"/>
              </a:rPr>
              <a:t> Plasma</a:t>
            </a:r>
          </a:p>
        </p:txBody>
      </p:sp>
      <p:sp>
        <p:nvSpPr>
          <p:cNvPr id="11" name="CasellaDiTesto 10"/>
          <p:cNvSpPr txBox="1"/>
          <p:nvPr/>
        </p:nvSpPr>
        <p:spPr>
          <a:xfrm>
            <a:off x="4519394" y="3289087"/>
            <a:ext cx="2696572" cy="446892"/>
          </a:xfrm>
          <a:prstGeom prst="rect">
            <a:avLst/>
          </a:prstGeom>
          <a:noFill/>
        </p:spPr>
        <p:txBody>
          <a:bodyPr wrap="none" rtlCol="0">
            <a:spAutoFit/>
          </a:bodyPr>
          <a:lstStyle/>
          <a:p>
            <a:r>
              <a:rPr lang="it-IT" dirty="0">
                <a:latin typeface="Baskerville Old Face"/>
                <a:cs typeface="Baskerville Old Face"/>
              </a:rPr>
              <a:t>TE</a:t>
            </a:r>
            <a:r>
              <a:rPr lang="it-IT" baseline="-25000" dirty="0">
                <a:latin typeface="Baskerville Old Face"/>
                <a:cs typeface="Baskerville Old Face"/>
              </a:rPr>
              <a:t>10 </a:t>
            </a:r>
            <a:r>
              <a:rPr lang="it-IT" dirty="0">
                <a:latin typeface="Baskerville Old Face"/>
                <a:cs typeface="Baskerville Old Face"/>
              </a:rPr>
              <a:t>mode in </a:t>
            </a:r>
            <a:r>
              <a:rPr lang="it-IT" dirty="0" err="1">
                <a:latin typeface="Baskerville Old Face"/>
                <a:cs typeface="Baskerville Old Face"/>
              </a:rPr>
              <a:t>vacuum</a:t>
            </a:r>
            <a:r>
              <a:rPr lang="it-IT" dirty="0">
                <a:latin typeface="Baskerville Old Face"/>
                <a:cs typeface="Baskerville Old Face"/>
              </a:rPr>
              <a:t> WR</a:t>
            </a:r>
            <a:r>
              <a:rPr lang="it-IT" baseline="-25000" dirty="0">
                <a:latin typeface="Baskerville Old Face"/>
                <a:cs typeface="Baskerville Old Face"/>
              </a:rPr>
              <a:t> </a:t>
            </a:r>
          </a:p>
        </p:txBody>
      </p:sp>
      <p:sp>
        <p:nvSpPr>
          <p:cNvPr id="13" name="CasellaDiTesto 12"/>
          <p:cNvSpPr txBox="1"/>
          <p:nvPr/>
        </p:nvSpPr>
        <p:spPr>
          <a:xfrm>
            <a:off x="4788024" y="1358168"/>
            <a:ext cx="3348204" cy="856543"/>
          </a:xfrm>
          <a:prstGeom prst="rect">
            <a:avLst/>
          </a:prstGeom>
          <a:noFill/>
        </p:spPr>
        <p:txBody>
          <a:bodyPr wrap="square" rtlCol="0">
            <a:spAutoFit/>
          </a:bodyPr>
          <a:lstStyle/>
          <a:p>
            <a:pPr algn="ctr"/>
            <a:r>
              <a:rPr lang="it-IT" sz="2000" b="1" dirty="0" err="1">
                <a:solidFill>
                  <a:srgbClr val="10253F"/>
                </a:solidFill>
                <a:latin typeface="Baskerville Old Face"/>
                <a:cs typeface="Baskerville Old Face"/>
              </a:rPr>
              <a:t>Intensification</a:t>
            </a:r>
            <a:r>
              <a:rPr lang="it-IT" sz="2000" b="1" dirty="0">
                <a:solidFill>
                  <a:srgbClr val="10253F"/>
                </a:solidFill>
                <a:latin typeface="Baskerville Old Face"/>
                <a:cs typeface="Baskerville Old Face"/>
              </a:rPr>
              <a:t> of the </a:t>
            </a:r>
            <a:r>
              <a:rPr lang="it-IT" sz="2000" b="1" dirty="0" err="1">
                <a:solidFill>
                  <a:srgbClr val="10253F"/>
                </a:solidFill>
                <a:latin typeface="Baskerville Old Face"/>
                <a:cs typeface="Baskerville Old Face"/>
              </a:rPr>
              <a:t>e.m</a:t>
            </a:r>
            <a:r>
              <a:rPr lang="it-IT" sz="2000" b="1" dirty="0">
                <a:solidFill>
                  <a:srgbClr val="10253F"/>
                </a:solidFill>
                <a:latin typeface="Baskerville Old Face"/>
                <a:cs typeface="Baskerville Old Face"/>
              </a:rPr>
              <a:t>. </a:t>
            </a:r>
            <a:r>
              <a:rPr lang="it-IT" sz="2000" b="1" dirty="0" err="1">
                <a:solidFill>
                  <a:srgbClr val="10253F"/>
                </a:solidFill>
                <a:latin typeface="Baskerville Old Face"/>
                <a:cs typeface="Baskerville Old Face"/>
              </a:rPr>
              <a:t>field</a:t>
            </a:r>
            <a:r>
              <a:rPr lang="it-IT" sz="2000" b="1" dirty="0">
                <a:solidFill>
                  <a:srgbClr val="10253F"/>
                </a:solidFill>
                <a:latin typeface="Baskerville Old Face"/>
                <a:cs typeface="Baskerville Old Face"/>
              </a:rPr>
              <a:t> in the </a:t>
            </a:r>
            <a:r>
              <a:rPr lang="it-IT" sz="2000" b="1" dirty="0" err="1">
                <a:solidFill>
                  <a:srgbClr val="10253F"/>
                </a:solidFill>
                <a:latin typeface="Baskerville Old Face"/>
                <a:cs typeface="Baskerville Old Face"/>
              </a:rPr>
              <a:t>near</a:t>
            </a:r>
            <a:r>
              <a:rPr lang="it-IT" sz="2000" b="1" dirty="0">
                <a:solidFill>
                  <a:srgbClr val="10253F"/>
                </a:solidFill>
                <a:latin typeface="Baskerville Old Face"/>
                <a:cs typeface="Baskerville Old Face"/>
              </a:rPr>
              <a:t> </a:t>
            </a:r>
            <a:r>
              <a:rPr lang="it-IT" sz="2000" b="1" dirty="0" err="1">
                <a:solidFill>
                  <a:srgbClr val="10253F"/>
                </a:solidFill>
                <a:latin typeface="Baskerville Old Face"/>
                <a:cs typeface="Baskerville Old Face"/>
              </a:rPr>
              <a:t>resonance</a:t>
            </a:r>
            <a:r>
              <a:rPr lang="it-IT" sz="2000" b="1" dirty="0">
                <a:solidFill>
                  <a:srgbClr val="10253F"/>
                </a:solidFill>
                <a:latin typeface="Baskerville Old Face"/>
                <a:cs typeface="Baskerville Old Face"/>
              </a:rPr>
              <a:t> zone</a:t>
            </a:r>
          </a:p>
        </p:txBody>
      </p:sp>
      <p:cxnSp>
        <p:nvCxnSpPr>
          <p:cNvPr id="16" name="Connettore 2 15"/>
          <p:cNvCxnSpPr/>
          <p:nvPr/>
        </p:nvCxnSpPr>
        <p:spPr>
          <a:xfrm flipV="1">
            <a:off x="7377717" y="3071145"/>
            <a:ext cx="0" cy="609448"/>
          </a:xfrm>
          <a:prstGeom prst="straightConnector1">
            <a:avLst/>
          </a:prstGeom>
          <a:ln>
            <a:solidFill>
              <a:srgbClr val="820128"/>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ttore 2 17"/>
          <p:cNvCxnSpPr/>
          <p:nvPr/>
        </p:nvCxnSpPr>
        <p:spPr>
          <a:xfrm>
            <a:off x="6502892" y="1996852"/>
            <a:ext cx="368456" cy="673437"/>
          </a:xfrm>
          <a:prstGeom prst="straightConnector1">
            <a:avLst/>
          </a:prstGeom>
          <a:ln>
            <a:solidFill>
              <a:srgbClr val="820128"/>
            </a:solidFill>
            <a:tailEnd type="arrow"/>
          </a:ln>
        </p:spPr>
        <p:style>
          <a:lnRef idx="2">
            <a:schemeClr val="accent1"/>
          </a:lnRef>
          <a:fillRef idx="0">
            <a:schemeClr val="accent1"/>
          </a:fillRef>
          <a:effectRef idx="1">
            <a:schemeClr val="accent1"/>
          </a:effectRef>
          <a:fontRef idx="minor">
            <a:schemeClr val="tx1"/>
          </a:fontRef>
        </p:style>
      </p:cxnSp>
      <p:sp>
        <p:nvSpPr>
          <p:cNvPr id="19" name="Rettangolo 18"/>
          <p:cNvSpPr/>
          <p:nvPr/>
        </p:nvSpPr>
        <p:spPr>
          <a:xfrm>
            <a:off x="4771852" y="3856005"/>
            <a:ext cx="3719967" cy="1015663"/>
          </a:xfrm>
          <a:prstGeom prst="rect">
            <a:avLst/>
          </a:prstGeom>
        </p:spPr>
        <p:txBody>
          <a:bodyPr wrap="square">
            <a:spAutoFit/>
          </a:bodyPr>
          <a:lstStyle/>
          <a:p>
            <a:pPr algn="just"/>
            <a:r>
              <a:rPr lang="it-IT" sz="2000" b="1" dirty="0">
                <a:solidFill>
                  <a:schemeClr val="tx2">
                    <a:lumMod val="50000"/>
                  </a:schemeClr>
                </a:solidFill>
                <a:latin typeface="Baskerville Old Face"/>
                <a:cs typeface="Baskerville Old Face"/>
              </a:rPr>
              <a:t>2÷3 </a:t>
            </a:r>
            <a:r>
              <a:rPr lang="it-IT" sz="2000" b="1" dirty="0" err="1">
                <a:solidFill>
                  <a:schemeClr val="tx2">
                    <a:lumMod val="50000"/>
                  </a:schemeClr>
                </a:solidFill>
                <a:latin typeface="Baskerville Old Face"/>
                <a:cs typeface="Baskerville Old Face"/>
              </a:rPr>
              <a:t>orders</a:t>
            </a:r>
            <a:r>
              <a:rPr lang="it-IT" sz="2000" b="1" dirty="0">
                <a:solidFill>
                  <a:schemeClr val="tx2">
                    <a:lumMod val="50000"/>
                  </a:schemeClr>
                </a:solidFill>
                <a:latin typeface="Baskerville Old Face"/>
                <a:cs typeface="Baskerville Old Face"/>
              </a:rPr>
              <a:t> of </a:t>
            </a:r>
            <a:r>
              <a:rPr lang="it-IT" sz="2000" b="1" dirty="0" err="1">
                <a:solidFill>
                  <a:schemeClr val="tx2">
                    <a:lumMod val="50000"/>
                  </a:schemeClr>
                </a:solidFill>
                <a:latin typeface="Baskerville Old Face"/>
                <a:cs typeface="Baskerville Old Face"/>
              </a:rPr>
              <a:t>magnitude</a:t>
            </a:r>
            <a:r>
              <a:rPr lang="it-IT" sz="2000" b="1" dirty="0">
                <a:solidFill>
                  <a:schemeClr val="tx2">
                    <a:lumMod val="50000"/>
                  </a:schemeClr>
                </a:solidFill>
                <a:latin typeface="Baskerville Old Face"/>
                <a:cs typeface="Baskerville Old Face"/>
              </a:rPr>
              <a:t> </a:t>
            </a:r>
            <a:r>
              <a:rPr lang="it-IT" sz="2000" b="1" dirty="0" err="1">
                <a:solidFill>
                  <a:schemeClr val="tx2">
                    <a:lumMod val="50000"/>
                  </a:schemeClr>
                </a:solidFill>
                <a:latin typeface="Baskerville Old Face"/>
                <a:cs typeface="Baskerville Old Face"/>
              </a:rPr>
              <a:t>Difference</a:t>
            </a:r>
            <a:r>
              <a:rPr lang="it-IT" sz="2000" b="1" dirty="0">
                <a:solidFill>
                  <a:schemeClr val="tx2">
                    <a:lumMod val="50000"/>
                  </a:schemeClr>
                </a:solidFill>
                <a:latin typeface="Baskerville Old Face"/>
                <a:cs typeface="Baskerville Old Face"/>
              </a:rPr>
              <a:t> </a:t>
            </a:r>
            <a:r>
              <a:rPr lang="it-IT" sz="2000" b="1" dirty="0" err="1">
                <a:solidFill>
                  <a:schemeClr val="tx2">
                    <a:lumMod val="50000"/>
                  </a:schemeClr>
                </a:solidFill>
                <a:latin typeface="Baskerville Old Face"/>
                <a:cs typeface="Baskerville Old Face"/>
              </a:rPr>
              <a:t>between</a:t>
            </a:r>
            <a:r>
              <a:rPr lang="it-IT" sz="2000" b="1" dirty="0">
                <a:solidFill>
                  <a:schemeClr val="tx2">
                    <a:lumMod val="50000"/>
                  </a:schemeClr>
                </a:solidFill>
                <a:latin typeface="Baskerville Old Face"/>
                <a:cs typeface="Baskerville Old Face"/>
              </a:rPr>
              <a:t> </a:t>
            </a:r>
            <a:r>
              <a:rPr lang="it-IT" sz="2000" b="1" dirty="0" err="1">
                <a:solidFill>
                  <a:schemeClr val="tx2">
                    <a:lumMod val="50000"/>
                  </a:schemeClr>
                </a:solidFill>
                <a:latin typeface="Baskerville Old Face"/>
                <a:cs typeface="Baskerville Old Face"/>
              </a:rPr>
              <a:t>Electric</a:t>
            </a:r>
            <a:r>
              <a:rPr lang="it-IT" sz="2000" b="1" dirty="0">
                <a:solidFill>
                  <a:schemeClr val="tx2">
                    <a:lumMod val="50000"/>
                  </a:schemeClr>
                </a:solidFill>
                <a:latin typeface="Baskerville Old Face"/>
                <a:cs typeface="Baskerville Old Face"/>
              </a:rPr>
              <a:t> </a:t>
            </a:r>
            <a:r>
              <a:rPr lang="it-IT" sz="2000" b="1" dirty="0" err="1">
                <a:solidFill>
                  <a:schemeClr val="tx2">
                    <a:lumMod val="50000"/>
                  </a:schemeClr>
                </a:solidFill>
                <a:latin typeface="Baskerville Old Face"/>
                <a:cs typeface="Baskerville Old Face"/>
              </a:rPr>
              <a:t>field</a:t>
            </a:r>
            <a:r>
              <a:rPr lang="it-IT" sz="2000" b="1" dirty="0">
                <a:solidFill>
                  <a:schemeClr val="tx2">
                    <a:lumMod val="50000"/>
                  </a:schemeClr>
                </a:solidFill>
                <a:latin typeface="Baskerville Old Face"/>
                <a:cs typeface="Baskerville Old Face"/>
              </a:rPr>
              <a:t> of ECR zone and </a:t>
            </a:r>
            <a:r>
              <a:rPr lang="it-IT" sz="2000" b="1" dirty="0" err="1">
                <a:solidFill>
                  <a:schemeClr val="tx2">
                    <a:lumMod val="50000"/>
                  </a:schemeClr>
                </a:solidFill>
                <a:latin typeface="Baskerville Old Face"/>
                <a:cs typeface="Baskerville Old Face"/>
              </a:rPr>
              <a:t>outer</a:t>
            </a:r>
            <a:r>
              <a:rPr lang="it-IT" sz="2000" b="1" dirty="0">
                <a:solidFill>
                  <a:schemeClr val="tx2">
                    <a:lumMod val="50000"/>
                  </a:schemeClr>
                </a:solidFill>
                <a:latin typeface="Baskerville Old Face"/>
                <a:cs typeface="Baskerville Old Face"/>
              </a:rPr>
              <a:t> </a:t>
            </a:r>
            <a:r>
              <a:rPr lang="it-IT" sz="2000" b="1" dirty="0" err="1">
                <a:solidFill>
                  <a:schemeClr val="tx2">
                    <a:lumMod val="50000"/>
                  </a:schemeClr>
                </a:solidFill>
                <a:latin typeface="Baskerville Old Face"/>
                <a:cs typeface="Baskerville Old Face"/>
              </a:rPr>
              <a:t>ones</a:t>
            </a:r>
            <a:r>
              <a:rPr lang="it-IT" sz="2000" b="1" dirty="0">
                <a:solidFill>
                  <a:schemeClr val="tx2">
                    <a:lumMod val="50000"/>
                  </a:schemeClr>
                </a:solidFill>
                <a:latin typeface="Baskerville Old Face"/>
                <a:cs typeface="Baskerville Old Face"/>
              </a:rPr>
              <a:t> </a:t>
            </a:r>
          </a:p>
        </p:txBody>
      </p:sp>
      <p:sp>
        <p:nvSpPr>
          <p:cNvPr id="22" name="Titolo 1">
            <a:extLst>
              <a:ext uri="{FF2B5EF4-FFF2-40B4-BE49-F238E27FC236}">
                <a16:creationId xmlns:a16="http://schemas.microsoft.com/office/drawing/2014/main" id="{B2AFB939-D012-6A4F-9DD1-A47BE572B5E3}"/>
              </a:ext>
            </a:extLst>
          </p:cNvPr>
          <p:cNvSpPr txBox="1">
            <a:spLocks/>
          </p:cNvSpPr>
          <p:nvPr/>
        </p:nvSpPr>
        <p:spPr>
          <a:xfrm>
            <a:off x="425001" y="2076866"/>
            <a:ext cx="3350019" cy="646331"/>
          </a:xfrm>
          <a:prstGeom prst="rect">
            <a:avLst/>
          </a:prstGeom>
          <a:noFill/>
        </p:spPr>
        <p:txBody>
          <a:bodyPr wrap="square" rtlCol="0">
            <a:spAutoFit/>
          </a:bodyPr>
          <a:lstStyle>
            <a:defPPr>
              <a:defRPr lang="it-IT"/>
            </a:defPPr>
            <a:lvl1pPr algn="ctr">
              <a:defRPr sz="1600" b="1">
                <a:solidFill>
                  <a:srgbClr val="10253F"/>
                </a:solidFill>
                <a:latin typeface="Baskerville Old Face"/>
                <a:cs typeface="Baskerville Old Face"/>
              </a:defRPr>
            </a:lvl1pPr>
          </a:lstStyle>
          <a:p>
            <a:r>
              <a:rPr lang="it-IT" sz="1800" dirty="0" err="1"/>
              <a:t>Electromagnetic</a:t>
            </a:r>
            <a:r>
              <a:rPr lang="it-IT" sz="1800" dirty="0"/>
              <a:t> </a:t>
            </a:r>
            <a:r>
              <a:rPr lang="it-IT" sz="1800" dirty="0" err="1"/>
              <a:t>power</a:t>
            </a:r>
            <a:r>
              <a:rPr lang="it-IT" sz="1800" dirty="0"/>
              <a:t> </a:t>
            </a:r>
            <a:r>
              <a:rPr lang="it-IT" sz="1800" dirty="0" err="1"/>
              <a:t>loss</a:t>
            </a:r>
            <a:r>
              <a:rPr lang="it-IT" sz="1800" dirty="0"/>
              <a:t> </a:t>
            </a:r>
            <a:r>
              <a:rPr lang="it-IT" sz="1800" dirty="0" err="1"/>
              <a:t>density</a:t>
            </a:r>
            <a:r>
              <a:rPr lang="it-IT" sz="1800" dirty="0"/>
              <a:t> [</a:t>
            </a:r>
            <a:r>
              <a:rPr lang="it-IT" sz="1800" dirty="0" err="1"/>
              <a:t>W</a:t>
            </a:r>
            <a:r>
              <a:rPr lang="it-IT" sz="1800" dirty="0"/>
              <a:t>/m3]</a:t>
            </a:r>
          </a:p>
        </p:txBody>
      </p:sp>
      <p:sp>
        <p:nvSpPr>
          <p:cNvPr id="23" name="CasellaDiTesto 8">
            <a:extLst>
              <a:ext uri="{FF2B5EF4-FFF2-40B4-BE49-F238E27FC236}">
                <a16:creationId xmlns:a16="http://schemas.microsoft.com/office/drawing/2014/main" id="{A7DDCE00-B78A-4045-BE64-DF21E2EFED0F}"/>
              </a:ext>
            </a:extLst>
          </p:cNvPr>
          <p:cNvSpPr txBox="1"/>
          <p:nvPr/>
        </p:nvSpPr>
        <p:spPr>
          <a:xfrm>
            <a:off x="2674537" y="4044699"/>
            <a:ext cx="1494771" cy="338554"/>
          </a:xfrm>
          <a:prstGeom prst="rect">
            <a:avLst/>
          </a:prstGeom>
          <a:solidFill>
            <a:srgbClr val="D6D9CD"/>
          </a:solidFill>
          <a:ln>
            <a:solidFill>
              <a:srgbClr val="61674F"/>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1600" b="1" dirty="0">
                <a:solidFill>
                  <a:srgbClr val="61674F"/>
                </a:solidFill>
              </a:rPr>
              <a:t>ECR </a:t>
            </a:r>
            <a:r>
              <a:rPr lang="it-IT" sz="1600" b="1" dirty="0" err="1">
                <a:solidFill>
                  <a:srgbClr val="61674F"/>
                </a:solidFill>
              </a:rPr>
              <a:t>layer</a:t>
            </a:r>
            <a:endParaRPr lang="it-IT" sz="1600" b="1" dirty="0">
              <a:solidFill>
                <a:srgbClr val="61674F"/>
              </a:solidFill>
            </a:endParaRPr>
          </a:p>
        </p:txBody>
      </p:sp>
      <p:cxnSp>
        <p:nvCxnSpPr>
          <p:cNvPr id="24" name="Connettore 2 10">
            <a:extLst>
              <a:ext uri="{FF2B5EF4-FFF2-40B4-BE49-F238E27FC236}">
                <a16:creationId xmlns:a16="http://schemas.microsoft.com/office/drawing/2014/main" id="{F78D09A5-6F57-E946-872F-68301F7644B0}"/>
              </a:ext>
            </a:extLst>
          </p:cNvPr>
          <p:cNvCxnSpPr>
            <a:cxnSpLocks/>
          </p:cNvCxnSpPr>
          <p:nvPr/>
        </p:nvCxnSpPr>
        <p:spPr>
          <a:xfrm flipH="1" flipV="1">
            <a:off x="4654233" y="2887299"/>
            <a:ext cx="117619" cy="368413"/>
          </a:xfrm>
          <a:prstGeom prst="straightConnector1">
            <a:avLst/>
          </a:prstGeom>
          <a:ln>
            <a:solidFill>
              <a:srgbClr val="61674F"/>
            </a:solidFill>
            <a:tailEnd type="arrow"/>
          </a:ln>
        </p:spPr>
        <p:style>
          <a:lnRef idx="2">
            <a:schemeClr val="accent2"/>
          </a:lnRef>
          <a:fillRef idx="0">
            <a:schemeClr val="accent2"/>
          </a:fillRef>
          <a:effectRef idx="1">
            <a:schemeClr val="accent2"/>
          </a:effectRef>
          <a:fontRef idx="minor">
            <a:schemeClr val="tx1"/>
          </a:fontRef>
        </p:style>
      </p:cxnSp>
      <p:sp>
        <p:nvSpPr>
          <p:cNvPr id="26" name="CasellaDiTesto 3">
            <a:extLst>
              <a:ext uri="{FF2B5EF4-FFF2-40B4-BE49-F238E27FC236}">
                <a16:creationId xmlns:a16="http://schemas.microsoft.com/office/drawing/2014/main" id="{B5C518F8-805C-9841-B0FB-FA593DB4AB20}"/>
              </a:ext>
            </a:extLst>
          </p:cNvPr>
          <p:cNvSpPr txBox="1"/>
          <p:nvPr/>
        </p:nvSpPr>
        <p:spPr>
          <a:xfrm>
            <a:off x="277156" y="1396878"/>
            <a:ext cx="4219945"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it-IT" sz="1600" b="1" dirty="0">
                <a:solidFill>
                  <a:srgbClr val="000000"/>
                </a:solidFill>
              </a:rPr>
              <a:t>The </a:t>
            </a:r>
            <a:r>
              <a:rPr lang="it-IT" sz="1600" b="1" dirty="0" err="1">
                <a:solidFill>
                  <a:srgbClr val="000000"/>
                </a:solidFill>
              </a:rPr>
              <a:t>largest</a:t>
            </a:r>
            <a:r>
              <a:rPr lang="it-IT" sz="1600" b="1" dirty="0">
                <a:solidFill>
                  <a:srgbClr val="000000"/>
                </a:solidFill>
              </a:rPr>
              <a:t> </a:t>
            </a:r>
            <a:r>
              <a:rPr lang="it-IT" sz="1600" b="1" dirty="0" err="1">
                <a:solidFill>
                  <a:srgbClr val="000000"/>
                </a:solidFill>
              </a:rPr>
              <a:t>fraction</a:t>
            </a:r>
            <a:r>
              <a:rPr lang="it-IT" sz="1600" b="1" dirty="0">
                <a:solidFill>
                  <a:srgbClr val="000000"/>
                </a:solidFill>
              </a:rPr>
              <a:t> of </a:t>
            </a:r>
            <a:r>
              <a:rPr lang="it-IT" sz="1600" b="1" dirty="0" err="1">
                <a:solidFill>
                  <a:srgbClr val="000000"/>
                </a:solidFill>
              </a:rPr>
              <a:t>energy</a:t>
            </a:r>
            <a:r>
              <a:rPr lang="it-IT" sz="1600" b="1" dirty="0">
                <a:solidFill>
                  <a:srgbClr val="000000"/>
                </a:solidFill>
              </a:rPr>
              <a:t> </a:t>
            </a:r>
            <a:r>
              <a:rPr lang="it-IT" sz="1600" b="1" dirty="0" err="1">
                <a:solidFill>
                  <a:srgbClr val="000000"/>
                </a:solidFill>
              </a:rPr>
              <a:t>is</a:t>
            </a:r>
            <a:r>
              <a:rPr lang="it-IT" sz="1600" b="1" dirty="0">
                <a:solidFill>
                  <a:srgbClr val="000000"/>
                </a:solidFill>
              </a:rPr>
              <a:t> </a:t>
            </a:r>
            <a:r>
              <a:rPr lang="it-IT" sz="1600" b="1" dirty="0" err="1">
                <a:solidFill>
                  <a:srgbClr val="000000"/>
                </a:solidFill>
              </a:rPr>
              <a:t>absorbed</a:t>
            </a:r>
            <a:r>
              <a:rPr lang="it-IT" sz="1600" b="1" dirty="0">
                <a:solidFill>
                  <a:srgbClr val="000000"/>
                </a:solidFill>
              </a:rPr>
              <a:t> </a:t>
            </a:r>
          </a:p>
          <a:p>
            <a:pPr algn="ctr"/>
            <a:r>
              <a:rPr lang="it-IT" sz="1600" b="1" dirty="0">
                <a:solidFill>
                  <a:srgbClr val="000000"/>
                </a:solidFill>
              </a:rPr>
              <a:t>at the ECR</a:t>
            </a:r>
          </a:p>
        </p:txBody>
      </p:sp>
      <p:cxnSp>
        <p:nvCxnSpPr>
          <p:cNvPr id="27" name="Connettore 2 11">
            <a:extLst>
              <a:ext uri="{FF2B5EF4-FFF2-40B4-BE49-F238E27FC236}">
                <a16:creationId xmlns:a16="http://schemas.microsoft.com/office/drawing/2014/main" id="{D4582FC9-BED0-084F-88B9-06417FB1D882}"/>
              </a:ext>
            </a:extLst>
          </p:cNvPr>
          <p:cNvCxnSpPr>
            <a:cxnSpLocks/>
          </p:cNvCxnSpPr>
          <p:nvPr/>
        </p:nvCxnSpPr>
        <p:spPr>
          <a:xfrm flipH="1">
            <a:off x="3646709" y="1981653"/>
            <a:ext cx="393230" cy="496931"/>
          </a:xfrm>
          <a:prstGeom prst="straightConnector1">
            <a:avLst/>
          </a:prstGeom>
          <a:ln>
            <a:solidFill>
              <a:srgbClr val="61674F"/>
            </a:solidFill>
            <a:tailEnd type="arrow"/>
          </a:ln>
        </p:spPr>
        <p:style>
          <a:lnRef idx="2">
            <a:schemeClr val="accent2"/>
          </a:lnRef>
          <a:fillRef idx="0">
            <a:schemeClr val="accent2"/>
          </a:fillRef>
          <a:effectRef idx="1">
            <a:schemeClr val="accent2"/>
          </a:effectRef>
          <a:fontRef idx="minor">
            <a:schemeClr val="tx1"/>
          </a:fontRef>
        </p:style>
      </p:cxnSp>
      <p:cxnSp>
        <p:nvCxnSpPr>
          <p:cNvPr id="28" name="Connettore 2 15">
            <a:extLst>
              <a:ext uri="{FF2B5EF4-FFF2-40B4-BE49-F238E27FC236}">
                <a16:creationId xmlns:a16="http://schemas.microsoft.com/office/drawing/2014/main" id="{1E34989A-1D88-8044-B769-495859F78A52}"/>
              </a:ext>
            </a:extLst>
          </p:cNvPr>
          <p:cNvCxnSpPr>
            <a:cxnSpLocks/>
            <a:stCxn id="23" idx="0"/>
          </p:cNvCxnSpPr>
          <p:nvPr/>
        </p:nvCxnSpPr>
        <p:spPr>
          <a:xfrm flipH="1" flipV="1">
            <a:off x="2606527" y="3077543"/>
            <a:ext cx="815396" cy="967156"/>
          </a:xfrm>
          <a:prstGeom prst="straightConnector1">
            <a:avLst/>
          </a:prstGeom>
          <a:ln>
            <a:solidFill>
              <a:srgbClr val="61674F"/>
            </a:solidFill>
            <a:tailEnd type="arrow"/>
          </a:ln>
        </p:spPr>
        <p:style>
          <a:lnRef idx="2">
            <a:schemeClr val="accent2"/>
          </a:lnRef>
          <a:fillRef idx="0">
            <a:schemeClr val="accent2"/>
          </a:fillRef>
          <a:effectRef idx="1">
            <a:schemeClr val="accent2"/>
          </a:effectRef>
          <a:fontRef idx="minor">
            <a:schemeClr val="tx1"/>
          </a:fontRef>
        </p:style>
      </p:cxnSp>
      <p:sp>
        <p:nvSpPr>
          <p:cNvPr id="30" name="Rettangolo 7">
            <a:extLst>
              <a:ext uri="{FF2B5EF4-FFF2-40B4-BE49-F238E27FC236}">
                <a16:creationId xmlns:a16="http://schemas.microsoft.com/office/drawing/2014/main" id="{041A7107-2111-A44D-9447-52A53C144A79}"/>
              </a:ext>
            </a:extLst>
          </p:cNvPr>
          <p:cNvSpPr/>
          <p:nvPr/>
        </p:nvSpPr>
        <p:spPr>
          <a:xfrm>
            <a:off x="148527" y="3957852"/>
            <a:ext cx="8929930" cy="830997"/>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it-IT" sz="1600" dirty="0">
                <a:ln w="0"/>
                <a:solidFill>
                  <a:schemeClr val="tx1"/>
                </a:solidFill>
                <a:effectLst>
                  <a:outerShdw blurRad="38100" dist="19050" dir="2700000" algn="tl" rotWithShape="0">
                    <a:schemeClr val="dk1">
                      <a:alpha val="40000"/>
                    </a:schemeClr>
                  </a:outerShdw>
                </a:effectLst>
              </a:rPr>
              <a:t>[</a:t>
            </a:r>
            <a:r>
              <a:rPr lang="it-IT" sz="1600" u="sng" dirty="0">
                <a:ln w="0"/>
                <a:solidFill>
                  <a:schemeClr val="tx1"/>
                </a:solidFill>
                <a:effectLst>
                  <a:outerShdw blurRad="38100" dist="19050" dir="2700000" algn="tl" rotWithShape="0">
                    <a:schemeClr val="dk1">
                      <a:alpha val="40000"/>
                    </a:schemeClr>
                  </a:outerShdw>
                </a:effectLst>
              </a:rPr>
              <a:t>G. </a:t>
            </a:r>
            <a:r>
              <a:rPr lang="en-GB" sz="1600" u="sng" dirty="0">
                <a:ln w="0"/>
                <a:solidFill>
                  <a:schemeClr val="tx1"/>
                </a:solidFill>
                <a:effectLst>
                  <a:outerShdw blurRad="38100" dist="19050" dir="2700000" algn="tl" rotWithShape="0">
                    <a:schemeClr val="dk1">
                      <a:alpha val="40000"/>
                    </a:schemeClr>
                  </a:outerShdw>
                </a:effectLst>
              </a:rPr>
              <a:t>Torrisi</a:t>
            </a:r>
            <a:r>
              <a:rPr lang="en-GB" sz="1600" dirty="0">
                <a:ln w="0"/>
                <a:solidFill>
                  <a:schemeClr val="tx1"/>
                </a:solidFill>
                <a:effectLst>
                  <a:outerShdw blurRad="38100" dist="19050" dir="2700000" algn="tl" rotWithShape="0">
                    <a:schemeClr val="dk1">
                      <a:alpha val="40000"/>
                    </a:schemeClr>
                  </a:outerShdw>
                </a:effectLst>
              </a:rPr>
              <a:t>, D. Mascali, G. Sorbello, L. Neri, L. Celona, G. </a:t>
            </a:r>
            <a:r>
              <a:rPr lang="en-GB" sz="1600" dirty="0" err="1">
                <a:ln w="0"/>
                <a:solidFill>
                  <a:schemeClr val="tx1"/>
                </a:solidFill>
                <a:effectLst>
                  <a:outerShdw blurRad="38100" dist="19050" dir="2700000" algn="tl" rotWithShape="0">
                    <a:schemeClr val="dk1">
                      <a:alpha val="40000"/>
                    </a:schemeClr>
                  </a:outerShdw>
                </a:effectLst>
              </a:rPr>
              <a:t>Castro,T</a:t>
            </a:r>
            <a:r>
              <a:rPr lang="en-GB" sz="1600" dirty="0">
                <a:ln w="0"/>
                <a:solidFill>
                  <a:schemeClr val="tx1"/>
                </a:solidFill>
                <a:effectLst>
                  <a:outerShdw blurRad="38100" dist="19050" dir="2700000" algn="tl" rotWithShape="0">
                    <a:schemeClr val="dk1">
                      <a:alpha val="40000"/>
                    </a:schemeClr>
                  </a:outerShdw>
                </a:effectLst>
              </a:rPr>
              <a:t>. Isernia, and S. Gammino, </a:t>
            </a:r>
          </a:p>
          <a:p>
            <a:pPr algn="just"/>
            <a:r>
              <a:rPr lang="en-GB" sz="1600" b="1" dirty="0">
                <a:ln w="0"/>
                <a:solidFill>
                  <a:schemeClr val="tx1"/>
                </a:solidFill>
                <a:effectLst>
                  <a:outerShdw blurRad="38100" dist="19050" dir="2700000" algn="tl" rotWithShape="0">
                    <a:schemeClr val="dk1">
                      <a:alpha val="40000"/>
                    </a:schemeClr>
                  </a:outerShdw>
                </a:effectLst>
              </a:rPr>
              <a:t>"</a:t>
            </a:r>
            <a:r>
              <a:rPr lang="en-GB" sz="1600" dirty="0">
                <a:ln w="0"/>
                <a:solidFill>
                  <a:schemeClr val="tx1"/>
                </a:solidFill>
                <a:effectLst>
                  <a:outerShdw blurRad="38100" dist="19050" dir="2700000" algn="tl" rotWithShape="0">
                    <a:schemeClr val="dk1">
                      <a:alpha val="40000"/>
                    </a:schemeClr>
                  </a:outerShdw>
                </a:effectLst>
              </a:rPr>
              <a:t>Full-wave FEM simulations of electromagnetic waves in strongly magnetized non-homogeneous plasma", </a:t>
            </a:r>
          </a:p>
          <a:p>
            <a:pPr algn="just"/>
            <a:r>
              <a:rPr lang="en-GB" sz="1600" b="1" i="1" dirty="0">
                <a:ln w="0"/>
                <a:solidFill>
                  <a:schemeClr val="tx1"/>
                </a:solidFill>
                <a:effectLst>
                  <a:outerShdw blurRad="38100" dist="19050" dir="2700000" algn="tl" rotWithShape="0">
                    <a:schemeClr val="dk1">
                      <a:alpha val="40000"/>
                    </a:schemeClr>
                  </a:outerShdw>
                </a:effectLst>
              </a:rPr>
              <a:t>Journal of Electromagnetic  Waves and Application </a:t>
            </a:r>
            <a:r>
              <a:rPr lang="en-GB" sz="1600" b="1" dirty="0">
                <a:ln w="0"/>
                <a:solidFill>
                  <a:schemeClr val="tx1"/>
                </a:solidFill>
                <a:effectLst>
                  <a:outerShdw blurRad="38100" dist="19050" dir="2700000" algn="tl" rotWithShape="0">
                    <a:schemeClr val="dk1">
                      <a:alpha val="40000"/>
                    </a:schemeClr>
                  </a:outerShdw>
                </a:effectLst>
              </a:rPr>
              <a:t>28(9), 1085-1099 (2014)]</a:t>
            </a:r>
            <a:endParaRPr lang="it-IT" sz="16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88997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Esca_p.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1217" r="565" b="39393"/>
          <a:stretch/>
        </p:blipFill>
        <p:spPr>
          <a:xfrm>
            <a:off x="1236169" y="4316523"/>
            <a:ext cx="6819253" cy="2015599"/>
          </a:xfrm>
          <a:prstGeom prst="rect">
            <a:avLst/>
          </a:prstGeom>
        </p:spPr>
      </p:pic>
      <p:sp>
        <p:nvSpPr>
          <p:cNvPr id="3" name="Segnaposto numero diapositiva 2"/>
          <p:cNvSpPr>
            <a:spLocks noGrp="1"/>
          </p:cNvSpPr>
          <p:nvPr>
            <p:ph type="sldNum" sz="quarter" idx="12"/>
          </p:nvPr>
        </p:nvSpPr>
        <p:spPr>
          <a:xfrm>
            <a:off x="8543278" y="6973029"/>
            <a:ext cx="561975" cy="365125"/>
          </a:xfrm>
        </p:spPr>
        <p:txBody>
          <a:bodyPr/>
          <a:lstStyle/>
          <a:p>
            <a:fld id="{BA9B540C-44DA-4F69-89C9-7C84606640D3}" type="slidenum">
              <a:rPr lang="en-US" smtClean="0"/>
              <a:pPr/>
              <a:t>18</a:t>
            </a:fld>
            <a:endParaRPr lang="en-US"/>
          </a:p>
        </p:txBody>
      </p:sp>
      <p:sp>
        <p:nvSpPr>
          <p:cNvPr id="20" name="Ovale 19"/>
          <p:cNvSpPr/>
          <p:nvPr/>
        </p:nvSpPr>
        <p:spPr>
          <a:xfrm rot="20796468">
            <a:off x="4881679" y="5060740"/>
            <a:ext cx="1319035" cy="658171"/>
          </a:xfrm>
          <a:prstGeom prst="ellipse">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22" name="CasellaDiTesto 21"/>
          <p:cNvSpPr txBox="1"/>
          <p:nvPr/>
        </p:nvSpPr>
        <p:spPr>
          <a:xfrm>
            <a:off x="2858087" y="4495460"/>
            <a:ext cx="1353819"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it-IT" dirty="0">
                <a:solidFill>
                  <a:schemeClr val="tx1"/>
                </a:solidFill>
              </a:rPr>
              <a:t>ECR </a:t>
            </a:r>
            <a:r>
              <a:rPr lang="it-IT" dirty="0" err="1">
                <a:solidFill>
                  <a:schemeClr val="tx1"/>
                </a:solidFill>
              </a:rPr>
              <a:t>region</a:t>
            </a:r>
            <a:endParaRPr lang="it-IT" dirty="0">
              <a:solidFill>
                <a:schemeClr val="tx1"/>
              </a:solidFill>
            </a:endParaRPr>
          </a:p>
        </p:txBody>
      </p:sp>
      <p:cxnSp>
        <p:nvCxnSpPr>
          <p:cNvPr id="23" name="Connettore 2 22"/>
          <p:cNvCxnSpPr/>
          <p:nvPr/>
        </p:nvCxnSpPr>
        <p:spPr>
          <a:xfrm>
            <a:off x="3534997" y="4864792"/>
            <a:ext cx="1329950" cy="419315"/>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pic>
        <p:nvPicPr>
          <p:cNvPr id="24" name="Segnaposto contenuto 4" descr="E_field2.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86" t="87104" r="88696" b="417"/>
          <a:stretch/>
        </p:blipFill>
        <p:spPr>
          <a:xfrm>
            <a:off x="1561687" y="2710230"/>
            <a:ext cx="453410" cy="621955"/>
          </a:xfrm>
          <a:prstGeom prst="rect">
            <a:avLst/>
          </a:prstGeom>
        </p:spPr>
      </p:pic>
      <p:pic>
        <p:nvPicPr>
          <p:cNvPr id="4" name="Immagine 3" descr="Esca_v.pn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81" t="27778" r="5997" b="38095"/>
          <a:stretch/>
        </p:blipFill>
        <p:spPr>
          <a:xfrm>
            <a:off x="1638444" y="893917"/>
            <a:ext cx="5462859" cy="1934239"/>
          </a:xfrm>
          <a:prstGeom prst="rect">
            <a:avLst/>
          </a:prstGeom>
          <a:ln>
            <a:solidFill>
              <a:schemeClr val="accent2">
                <a:lumMod val="40000"/>
                <a:lumOff val="60000"/>
              </a:schemeClr>
            </a:solidFill>
          </a:ln>
        </p:spPr>
      </p:pic>
      <p:pic>
        <p:nvPicPr>
          <p:cNvPr id="11" name="Immagine 10" descr="Esca_v.pn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522" t="91024"/>
          <a:stretch/>
        </p:blipFill>
        <p:spPr>
          <a:xfrm>
            <a:off x="1898052" y="2565020"/>
            <a:ext cx="6067855" cy="615599"/>
          </a:xfrm>
          <a:prstGeom prst="rect">
            <a:avLst/>
          </a:prstGeom>
        </p:spPr>
      </p:pic>
      <p:pic>
        <p:nvPicPr>
          <p:cNvPr id="12" name="Immagine 11" descr="Esca_p.png"/>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86595"/>
          <a:stretch/>
        </p:blipFill>
        <p:spPr>
          <a:xfrm>
            <a:off x="1137706" y="5851592"/>
            <a:ext cx="6858000" cy="919305"/>
          </a:xfrm>
          <a:prstGeom prst="rect">
            <a:avLst/>
          </a:prstGeom>
        </p:spPr>
      </p:pic>
      <p:sp>
        <p:nvSpPr>
          <p:cNvPr id="14" name="Rettangolo 13"/>
          <p:cNvSpPr/>
          <p:nvPr/>
        </p:nvSpPr>
        <p:spPr>
          <a:xfrm>
            <a:off x="1274937" y="913320"/>
            <a:ext cx="6535563" cy="2322289"/>
          </a:xfrm>
          <a:prstGeom prst="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Rettangolo 26"/>
          <p:cNvSpPr/>
          <p:nvPr/>
        </p:nvSpPr>
        <p:spPr>
          <a:xfrm>
            <a:off x="1315544" y="4177951"/>
            <a:ext cx="6535563" cy="255451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Titolo 1"/>
          <p:cNvSpPr txBox="1">
            <a:spLocks/>
          </p:cNvSpPr>
          <p:nvPr/>
        </p:nvSpPr>
        <p:spPr>
          <a:xfrm>
            <a:off x="281928" y="53526"/>
            <a:ext cx="8633913" cy="746125"/>
          </a:xfrm>
          <a:prstGeom prst="rect">
            <a:avLst/>
          </a:prstGeom>
          <a:solidFill>
            <a:schemeClr val="tx2"/>
          </a:solidFill>
        </p:spPr>
        <p:txBody>
          <a:bodyPr vert="horz" lIns="1188720" tIns="45720" rIns="274320" bIns="45720" rtlCol="0" anchor="ctr">
            <a:no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pPr algn="ctr"/>
            <a:r>
              <a:rPr lang="en-GB" sz="1800" b="1" dirty="0">
                <a:solidFill>
                  <a:schemeClr val="bg2">
                    <a:lumMod val="40000"/>
                    <a:lumOff val="60000"/>
                  </a:schemeClr>
                </a:solidFill>
              </a:rPr>
              <a:t>3-D wave fields in the </a:t>
            </a:r>
            <a:r>
              <a:rPr lang="en-GB" sz="1800" b="1" dirty="0" err="1">
                <a:solidFill>
                  <a:schemeClr val="bg2">
                    <a:lumMod val="40000"/>
                    <a:lumOff val="60000"/>
                  </a:schemeClr>
                </a:solidFill>
              </a:rPr>
              <a:t>xz</a:t>
            </a:r>
            <a:r>
              <a:rPr lang="en-GB" sz="1800" b="1" dirty="0">
                <a:solidFill>
                  <a:schemeClr val="bg2">
                    <a:lumMod val="40000"/>
                    <a:lumOff val="60000"/>
                  </a:schemeClr>
                </a:solidFill>
              </a:rPr>
              <a:t>:</a:t>
            </a:r>
          </a:p>
          <a:p>
            <a:pPr algn="ctr"/>
            <a:r>
              <a:rPr lang="en-GB" sz="1800" b="1" dirty="0">
                <a:solidFill>
                  <a:schemeClr val="bg2">
                    <a:lumMod val="40000"/>
                    <a:lumOff val="60000"/>
                  </a:schemeClr>
                </a:solidFill>
              </a:rPr>
              <a:t> VACUUM chamber and launching structure RF field </a:t>
            </a:r>
            <a:endParaRPr lang="it-IT" sz="1800" b="1" dirty="0">
              <a:solidFill>
                <a:schemeClr val="bg2">
                  <a:lumMod val="40000"/>
                  <a:lumOff val="60000"/>
                </a:schemeClr>
              </a:solidFill>
            </a:endParaRPr>
          </a:p>
        </p:txBody>
      </p:sp>
      <p:sp>
        <p:nvSpPr>
          <p:cNvPr id="16" name="Titolo 1"/>
          <p:cNvSpPr txBox="1">
            <a:spLocks/>
          </p:cNvSpPr>
          <p:nvPr/>
        </p:nvSpPr>
        <p:spPr>
          <a:xfrm>
            <a:off x="281928" y="3388255"/>
            <a:ext cx="8229600" cy="746125"/>
          </a:xfrm>
          <a:prstGeom prst="rect">
            <a:avLst/>
          </a:prstGeom>
          <a:solidFill>
            <a:schemeClr val="tx2"/>
          </a:solidFill>
        </p:spPr>
        <p:txBody>
          <a:bodyPr vert="horz" lIns="1188720" tIns="45720" rIns="274320" bIns="45720" rtlCol="0" anchor="ctr">
            <a:no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pPr algn="ctr"/>
            <a:r>
              <a:rPr lang="en-GB" sz="1800" b="1" dirty="0">
                <a:solidFill>
                  <a:srgbClr val="E4E6DE"/>
                </a:solidFill>
              </a:rPr>
              <a:t>3-D wave fields </a:t>
            </a:r>
            <a:r>
              <a:rPr lang="en-GB" sz="1800" dirty="0">
                <a:solidFill>
                  <a:srgbClr val="E4E6DE"/>
                </a:solidFill>
              </a:rPr>
              <a:t>in the </a:t>
            </a:r>
            <a:r>
              <a:rPr lang="en-GB" sz="1800" dirty="0" err="1">
                <a:solidFill>
                  <a:srgbClr val="E4E6DE"/>
                </a:solidFill>
              </a:rPr>
              <a:t>xz</a:t>
            </a:r>
            <a:r>
              <a:rPr lang="en-GB" sz="1800" dirty="0">
                <a:solidFill>
                  <a:srgbClr val="E4E6DE"/>
                </a:solidFill>
              </a:rPr>
              <a:t> :</a:t>
            </a:r>
          </a:p>
          <a:p>
            <a:pPr algn="ctr"/>
            <a:r>
              <a:rPr lang="en-GB" sz="1800" b="1" u="sng" dirty="0">
                <a:solidFill>
                  <a:srgbClr val="E4E6DE"/>
                </a:solidFill>
              </a:rPr>
              <a:t>PLASMA FILLED  chamber </a:t>
            </a:r>
            <a:r>
              <a:rPr lang="en-GB" sz="1800" dirty="0">
                <a:solidFill>
                  <a:srgbClr val="E4E6DE"/>
                </a:solidFill>
              </a:rPr>
              <a:t>and</a:t>
            </a:r>
            <a:r>
              <a:rPr lang="en-GB" sz="1800" b="1" dirty="0">
                <a:solidFill>
                  <a:srgbClr val="E4E6DE"/>
                </a:solidFill>
              </a:rPr>
              <a:t> RF launching structure </a:t>
            </a:r>
            <a:endParaRPr lang="it-IT" sz="1800" dirty="0">
              <a:solidFill>
                <a:srgbClr val="E4E6DE"/>
              </a:solidFill>
            </a:endParaRPr>
          </a:p>
        </p:txBody>
      </p:sp>
      <p:sp>
        <p:nvSpPr>
          <p:cNvPr id="17" name="CasellaDiTesto 16"/>
          <p:cNvSpPr txBox="1"/>
          <p:nvPr/>
        </p:nvSpPr>
        <p:spPr>
          <a:xfrm>
            <a:off x="1173022" y="1754673"/>
            <a:ext cx="1495196"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t>@ </a:t>
            </a:r>
            <a:r>
              <a:rPr lang="it-IT" dirty="0" err="1"/>
              <a:t>f</a:t>
            </a:r>
            <a:r>
              <a:rPr lang="it-IT" baseline="-25000" dirty="0" err="1"/>
              <a:t>RF</a:t>
            </a:r>
            <a:r>
              <a:rPr lang="it-IT" dirty="0"/>
              <a:t>= 5 GHz</a:t>
            </a:r>
          </a:p>
        </p:txBody>
      </p:sp>
    </p:spTree>
    <p:extLst>
      <p:ext uri="{BB962C8B-B14F-4D97-AF65-F5344CB8AC3E}">
        <p14:creationId xmlns:p14="http://schemas.microsoft.com/office/powerpoint/2010/main" val="49123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9797" y="95878"/>
            <a:ext cx="8490857" cy="1385056"/>
          </a:xfr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r>
              <a:rPr lang="it-IT" sz="3600" b="1" dirty="0" err="1">
                <a:solidFill>
                  <a:srgbClr val="000090"/>
                </a:solidFill>
                <a:latin typeface="+mn-lt"/>
                <a:ea typeface="+mn-ea"/>
                <a:cs typeface="+mn-cs"/>
              </a:rPr>
              <a:t>Integrated</a:t>
            </a:r>
            <a:r>
              <a:rPr lang="it-IT" sz="3600" b="1" dirty="0">
                <a:solidFill>
                  <a:srgbClr val="000090"/>
                </a:solidFill>
                <a:latin typeface="+mn-lt"/>
                <a:ea typeface="+mn-ea"/>
                <a:cs typeface="+mn-cs"/>
              </a:rPr>
              <a:t> RF modeling and </a:t>
            </a:r>
            <a:br>
              <a:rPr lang="it-IT" sz="3600" b="1" dirty="0">
                <a:solidFill>
                  <a:srgbClr val="000090"/>
                </a:solidFill>
                <a:latin typeface="+mn-lt"/>
                <a:ea typeface="+mn-ea"/>
                <a:cs typeface="+mn-cs"/>
              </a:rPr>
            </a:br>
            <a:r>
              <a:rPr lang="it-IT" sz="3600" b="1" dirty="0" err="1">
                <a:solidFill>
                  <a:srgbClr val="000090"/>
                </a:solidFill>
                <a:latin typeface="+mn-lt"/>
                <a:ea typeface="+mn-ea"/>
                <a:cs typeface="+mn-cs"/>
              </a:rPr>
              <a:t>particle</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dynamic</a:t>
            </a:r>
            <a:r>
              <a:rPr lang="it-IT" sz="3600" b="1" dirty="0">
                <a:solidFill>
                  <a:srgbClr val="000090"/>
                </a:solidFill>
                <a:latin typeface="+mn-lt"/>
                <a:ea typeface="+mn-ea"/>
                <a:cs typeface="+mn-cs"/>
              </a:rPr>
              <a:t> </a:t>
            </a:r>
          </a:p>
        </p:txBody>
      </p:sp>
      <p:sp>
        <p:nvSpPr>
          <p:cNvPr id="4" name="Segnaposto numero diapositiva 3"/>
          <p:cNvSpPr>
            <a:spLocks noGrp="1"/>
          </p:cNvSpPr>
          <p:nvPr>
            <p:ph type="sldNum" sz="quarter" idx="12"/>
          </p:nvPr>
        </p:nvSpPr>
        <p:spPr>
          <a:xfrm>
            <a:off x="8543278" y="5557586"/>
            <a:ext cx="561975" cy="365125"/>
          </a:xfrm>
        </p:spPr>
        <p:txBody>
          <a:bodyPr>
            <a:normAutofit/>
          </a:bodyPr>
          <a:lstStyle/>
          <a:p>
            <a:fld id="{BA9B540C-44DA-4F69-89C9-7C84606640D3}" type="slidenum">
              <a:rPr lang="en-US" smtClean="0"/>
              <a:pPr/>
              <a:t>19</a:t>
            </a:fld>
            <a:endParaRPr lang="en-US"/>
          </a:p>
        </p:txBody>
      </p:sp>
      <p:sp>
        <p:nvSpPr>
          <p:cNvPr id="8" name="CasellaDiTesto 7"/>
          <p:cNvSpPr txBox="1"/>
          <p:nvPr/>
        </p:nvSpPr>
        <p:spPr>
          <a:xfrm>
            <a:off x="136769" y="2445401"/>
            <a:ext cx="3072701" cy="646331"/>
          </a:xfrm>
          <a:prstGeom prst="rect">
            <a:avLst/>
          </a:prstGeom>
          <a:solidFill>
            <a:schemeClr val="accent1">
              <a:lumMod val="20000"/>
              <a:lumOff val="80000"/>
            </a:schemeClr>
          </a:solidFill>
          <a:ln>
            <a:solidFill>
              <a:srgbClr val="6076B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b="1" dirty="0" err="1">
                <a:solidFill>
                  <a:srgbClr val="234271"/>
                </a:solidFill>
              </a:rPr>
              <a:t>Wave</a:t>
            </a:r>
            <a:r>
              <a:rPr lang="it-IT" b="1" dirty="0">
                <a:solidFill>
                  <a:srgbClr val="234271"/>
                </a:solidFill>
              </a:rPr>
              <a:t> </a:t>
            </a:r>
            <a:r>
              <a:rPr lang="it-IT" b="1" dirty="0" err="1">
                <a:solidFill>
                  <a:srgbClr val="234271"/>
                </a:solidFill>
              </a:rPr>
              <a:t>propagation</a:t>
            </a:r>
            <a:endParaRPr lang="it-IT" b="1" dirty="0">
              <a:solidFill>
                <a:srgbClr val="234271"/>
              </a:solidFill>
            </a:endParaRPr>
          </a:p>
          <a:p>
            <a:pPr algn="ctr"/>
            <a:r>
              <a:rPr lang="it-IT" b="1" dirty="0" err="1">
                <a:solidFill>
                  <a:srgbClr val="234271"/>
                </a:solidFill>
              </a:rPr>
              <a:t>absorption</a:t>
            </a:r>
            <a:endParaRPr lang="it-IT" b="1" dirty="0">
              <a:solidFill>
                <a:srgbClr val="234271"/>
              </a:solidFill>
            </a:endParaRPr>
          </a:p>
        </p:txBody>
      </p:sp>
      <p:sp>
        <p:nvSpPr>
          <p:cNvPr id="9" name="CasellaDiTesto 8"/>
          <p:cNvSpPr txBox="1"/>
          <p:nvPr/>
        </p:nvSpPr>
        <p:spPr>
          <a:xfrm>
            <a:off x="5356041" y="2439452"/>
            <a:ext cx="3751388" cy="646331"/>
          </a:xfrm>
          <a:prstGeom prst="rect">
            <a:avLst/>
          </a:prstGeom>
          <a:solidFill>
            <a:schemeClr val="accent5">
              <a:lumMod val="20000"/>
              <a:lumOff val="80000"/>
            </a:schemeClr>
          </a:solidFill>
          <a:ln>
            <a:solidFill>
              <a:srgbClr val="6076B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b="1" dirty="0">
                <a:solidFill>
                  <a:srgbClr val="234271"/>
                </a:solidFill>
              </a:rPr>
              <a:t>Plasma </a:t>
            </a:r>
            <a:r>
              <a:rPr lang="it-IT" b="1" dirty="0" err="1">
                <a:solidFill>
                  <a:srgbClr val="234271"/>
                </a:solidFill>
              </a:rPr>
              <a:t>response</a:t>
            </a:r>
            <a:endParaRPr lang="it-IT" b="1" dirty="0">
              <a:solidFill>
                <a:srgbClr val="234271"/>
              </a:solidFill>
            </a:endParaRPr>
          </a:p>
          <a:p>
            <a:pPr algn="ctr"/>
            <a:endParaRPr lang="it-IT" b="1" dirty="0">
              <a:solidFill>
                <a:srgbClr val="234271"/>
              </a:solidFill>
            </a:endParaRPr>
          </a:p>
        </p:txBody>
      </p:sp>
      <p:sp>
        <p:nvSpPr>
          <p:cNvPr id="11" name="CasellaDiTesto 10"/>
          <p:cNvSpPr txBox="1"/>
          <p:nvPr/>
        </p:nvSpPr>
        <p:spPr>
          <a:xfrm>
            <a:off x="136769" y="3146161"/>
            <a:ext cx="3072703" cy="2031325"/>
          </a:xfrm>
          <a:prstGeom prst="rect">
            <a:avLst/>
          </a:prstGeom>
          <a:solidFill>
            <a:schemeClr val="accent1">
              <a:lumMod val="40000"/>
              <a:lumOff val="60000"/>
            </a:schemeClr>
          </a:solidFill>
          <a:ln>
            <a:solidFill>
              <a:srgbClr val="6076B4"/>
            </a:solidFill>
          </a:ln>
        </p:spPr>
        <p:txBody>
          <a:bodyPr wrap="square" rtlCol="0">
            <a:spAutoFit/>
          </a:bodyPr>
          <a:lstStyle/>
          <a:p>
            <a:pPr algn="ctr"/>
            <a:r>
              <a:rPr lang="it-IT" b="1" dirty="0">
                <a:solidFill>
                  <a:srgbClr val="234271"/>
                </a:solidFill>
              </a:rPr>
              <a:t>COMSOL </a:t>
            </a:r>
            <a:r>
              <a:rPr lang="it-IT" b="1" dirty="0" err="1">
                <a:solidFill>
                  <a:srgbClr val="234271"/>
                </a:solidFill>
              </a:rPr>
              <a:t>Wave</a:t>
            </a:r>
            <a:r>
              <a:rPr lang="it-IT" b="1" dirty="0">
                <a:solidFill>
                  <a:srgbClr val="234271"/>
                </a:solidFill>
              </a:rPr>
              <a:t> </a:t>
            </a:r>
            <a:r>
              <a:rPr lang="it-IT" b="1" dirty="0" err="1">
                <a:solidFill>
                  <a:srgbClr val="234271"/>
                </a:solidFill>
              </a:rPr>
              <a:t>eq</a:t>
            </a:r>
            <a:r>
              <a:rPr lang="it-IT" b="1" dirty="0">
                <a:solidFill>
                  <a:srgbClr val="234271"/>
                </a:solidFill>
              </a:rPr>
              <a:t>. solver</a:t>
            </a:r>
          </a:p>
          <a:p>
            <a:pPr algn="ctr"/>
            <a:endParaRPr lang="it-IT" b="1" dirty="0">
              <a:solidFill>
                <a:srgbClr val="234271"/>
              </a:solidFill>
            </a:endParaRPr>
          </a:p>
          <a:p>
            <a:pPr algn="ctr"/>
            <a:endParaRPr lang="it-IT" b="1" dirty="0">
              <a:solidFill>
                <a:srgbClr val="234271"/>
              </a:solidFill>
            </a:endParaRPr>
          </a:p>
          <a:p>
            <a:pPr algn="ctr"/>
            <a:endParaRPr lang="it-IT" b="1" dirty="0">
              <a:solidFill>
                <a:srgbClr val="234271"/>
              </a:solidFill>
            </a:endParaRPr>
          </a:p>
          <a:p>
            <a:pPr algn="ctr"/>
            <a:endParaRPr lang="it-IT" b="1" dirty="0">
              <a:solidFill>
                <a:srgbClr val="234271"/>
              </a:solidFill>
            </a:endParaRPr>
          </a:p>
          <a:p>
            <a:pPr algn="ctr"/>
            <a:endParaRPr lang="it-IT" b="1" dirty="0">
              <a:solidFill>
                <a:srgbClr val="234271"/>
              </a:solidFill>
            </a:endParaRPr>
          </a:p>
          <a:p>
            <a:pPr algn="ctr"/>
            <a:endParaRPr lang="it-IT" b="1" dirty="0">
              <a:solidFill>
                <a:srgbClr val="234271"/>
              </a:solidFill>
            </a:endParaRPr>
          </a:p>
        </p:txBody>
      </p:sp>
      <p:sp>
        <p:nvSpPr>
          <p:cNvPr id="13" name="CasellaDiTesto 12"/>
          <p:cNvSpPr txBox="1"/>
          <p:nvPr/>
        </p:nvSpPr>
        <p:spPr>
          <a:xfrm>
            <a:off x="5356041" y="3146161"/>
            <a:ext cx="3753324" cy="2031325"/>
          </a:xfrm>
          <a:prstGeom prst="rect">
            <a:avLst/>
          </a:prstGeom>
          <a:solidFill>
            <a:srgbClr val="BFC8E1"/>
          </a:solidFill>
          <a:ln>
            <a:solidFill>
              <a:srgbClr val="6076B4"/>
            </a:solidFill>
          </a:ln>
        </p:spPr>
        <p:txBody>
          <a:bodyPr wrap="square" rtlCol="0">
            <a:spAutoFit/>
          </a:bodyPr>
          <a:lstStyle/>
          <a:p>
            <a:pPr algn="ctr"/>
            <a:r>
              <a:rPr lang="it-IT" b="1" dirty="0">
                <a:solidFill>
                  <a:srgbClr val="2F5897"/>
                </a:solidFill>
              </a:rPr>
              <a:t>Plasma </a:t>
            </a:r>
            <a:r>
              <a:rPr lang="it-IT" b="1" dirty="0" err="1">
                <a:solidFill>
                  <a:srgbClr val="2F5897"/>
                </a:solidFill>
              </a:rPr>
              <a:t>dynamics</a:t>
            </a:r>
            <a:r>
              <a:rPr lang="it-IT" b="1" dirty="0">
                <a:solidFill>
                  <a:srgbClr val="2F5897"/>
                </a:solidFill>
              </a:rPr>
              <a:t> </a:t>
            </a:r>
            <a:r>
              <a:rPr lang="it-IT" dirty="0" err="1">
                <a:solidFill>
                  <a:srgbClr val="2F5897"/>
                </a:solidFill>
              </a:rPr>
              <a:t>ionization</a:t>
            </a:r>
            <a:r>
              <a:rPr lang="it-IT" dirty="0">
                <a:solidFill>
                  <a:srgbClr val="2F5897"/>
                </a:solidFill>
              </a:rPr>
              <a:t>, </a:t>
            </a:r>
            <a:r>
              <a:rPr lang="it-IT" dirty="0" err="1">
                <a:solidFill>
                  <a:srgbClr val="2F5897"/>
                </a:solidFill>
              </a:rPr>
              <a:t>recombination</a:t>
            </a:r>
            <a:r>
              <a:rPr lang="it-IT" dirty="0">
                <a:solidFill>
                  <a:srgbClr val="2F5897"/>
                </a:solidFill>
              </a:rPr>
              <a:t>, </a:t>
            </a:r>
            <a:r>
              <a:rPr lang="it-IT" dirty="0" err="1">
                <a:solidFill>
                  <a:srgbClr val="2F5897"/>
                </a:solidFill>
              </a:rPr>
              <a:t>diffusion</a:t>
            </a:r>
            <a:r>
              <a:rPr lang="it-IT" dirty="0">
                <a:solidFill>
                  <a:srgbClr val="2F5897"/>
                </a:solidFill>
              </a:rPr>
              <a:t> </a:t>
            </a:r>
            <a:r>
              <a:rPr lang="it-IT" dirty="0" err="1">
                <a:solidFill>
                  <a:srgbClr val="2F5897"/>
                </a:solidFill>
              </a:rPr>
              <a:t>losses</a:t>
            </a:r>
            <a:r>
              <a:rPr lang="it-IT" dirty="0">
                <a:solidFill>
                  <a:srgbClr val="2F5897"/>
                </a:solidFill>
              </a:rPr>
              <a:t>, </a:t>
            </a:r>
            <a:r>
              <a:rPr lang="it-IT" dirty="0" err="1">
                <a:solidFill>
                  <a:srgbClr val="2F5897"/>
                </a:solidFill>
              </a:rPr>
              <a:t>collisions</a:t>
            </a:r>
            <a:endParaRPr lang="it-IT" b="1" dirty="0">
              <a:solidFill>
                <a:srgbClr val="2F5897"/>
              </a:solidFill>
            </a:endParaRPr>
          </a:p>
          <a:p>
            <a:pPr algn="ctr"/>
            <a:endParaRPr lang="it-IT" b="1" dirty="0">
              <a:solidFill>
                <a:srgbClr val="2F5897"/>
              </a:solidFill>
            </a:endParaRPr>
          </a:p>
          <a:p>
            <a:pPr algn="ctr"/>
            <a:endParaRPr lang="it-IT" b="1" dirty="0">
              <a:solidFill>
                <a:srgbClr val="2F5897"/>
              </a:solidFill>
            </a:endParaRPr>
          </a:p>
          <a:p>
            <a:pPr algn="ctr"/>
            <a:endParaRPr lang="it-IT" b="1" dirty="0">
              <a:solidFill>
                <a:srgbClr val="2F5897"/>
              </a:solidFill>
            </a:endParaRPr>
          </a:p>
          <a:p>
            <a:pPr algn="ctr"/>
            <a:endParaRPr lang="it-IT" b="1" dirty="0">
              <a:solidFill>
                <a:srgbClr val="2F5897"/>
              </a:solidFill>
            </a:endParaRPr>
          </a:p>
        </p:txBody>
      </p:sp>
      <p:sp>
        <p:nvSpPr>
          <p:cNvPr id="25" name="CasellaDiTesto 24"/>
          <p:cNvSpPr txBox="1"/>
          <p:nvPr/>
        </p:nvSpPr>
        <p:spPr>
          <a:xfrm>
            <a:off x="5356041" y="2011422"/>
            <a:ext cx="3748376" cy="369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b="1" dirty="0" err="1">
                <a:solidFill>
                  <a:srgbClr val="234271"/>
                </a:solidFill>
              </a:rPr>
              <a:t>Vlasov</a:t>
            </a:r>
            <a:r>
              <a:rPr lang="it-IT" b="1" dirty="0">
                <a:solidFill>
                  <a:srgbClr val="234271"/>
                </a:solidFill>
              </a:rPr>
              <a:t> </a:t>
            </a:r>
            <a:r>
              <a:rPr lang="it-IT" b="1" dirty="0" err="1">
                <a:solidFill>
                  <a:srgbClr val="234271"/>
                </a:solidFill>
              </a:rPr>
              <a:t>equation</a:t>
            </a:r>
            <a:endParaRPr lang="it-IT" b="1" dirty="0">
              <a:solidFill>
                <a:srgbClr val="234271"/>
              </a:solidFill>
            </a:endParaRPr>
          </a:p>
        </p:txBody>
      </p:sp>
      <p:cxnSp>
        <p:nvCxnSpPr>
          <p:cNvPr id="29" name="Connettore 2 28"/>
          <p:cNvCxnSpPr/>
          <p:nvPr/>
        </p:nvCxnSpPr>
        <p:spPr>
          <a:xfrm flipH="1" flipV="1">
            <a:off x="3222943" y="4118419"/>
            <a:ext cx="2140634" cy="21021"/>
          </a:xfrm>
          <a:prstGeom prst="straightConnector1">
            <a:avLst/>
          </a:prstGeom>
          <a:ln w="76200" cmpd="sng">
            <a:solidFill>
              <a:schemeClr val="bg2">
                <a:lumMod val="75000"/>
              </a:schemeClr>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CasellaDiTesto 31"/>
          <p:cNvSpPr txBox="1"/>
          <p:nvPr/>
        </p:nvSpPr>
        <p:spPr>
          <a:xfrm>
            <a:off x="136770" y="2011422"/>
            <a:ext cx="3072702" cy="36933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b="1" dirty="0">
                <a:solidFill>
                  <a:srgbClr val="234271"/>
                </a:solidFill>
              </a:rPr>
              <a:t>3D Maxwell </a:t>
            </a:r>
            <a:r>
              <a:rPr lang="it-IT" b="1" dirty="0" err="1">
                <a:solidFill>
                  <a:srgbClr val="234271"/>
                </a:solidFill>
              </a:rPr>
              <a:t>equation</a:t>
            </a:r>
            <a:endParaRPr lang="it-IT" b="1" dirty="0">
              <a:solidFill>
                <a:srgbClr val="234271"/>
              </a:solidFill>
            </a:endParaRPr>
          </a:p>
        </p:txBody>
      </p:sp>
      <p:sp>
        <p:nvSpPr>
          <p:cNvPr id="33" name="CasellaDiTesto 32"/>
          <p:cNvSpPr txBox="1"/>
          <p:nvPr/>
        </p:nvSpPr>
        <p:spPr>
          <a:xfrm>
            <a:off x="38983" y="5412801"/>
            <a:ext cx="9035147" cy="646331"/>
          </a:xfrm>
          <a:prstGeom prst="rect">
            <a:avLst/>
          </a:prstGeom>
          <a:noFill/>
        </p:spPr>
        <p:txBody>
          <a:bodyPr wrap="square" rtlCol="0">
            <a:spAutoFit/>
          </a:bodyPr>
          <a:lstStyle/>
          <a:p>
            <a:pPr algn="ctr"/>
            <a:r>
              <a:rPr lang="it-IT" b="1" i="1" u="sng" dirty="0" err="1">
                <a:solidFill>
                  <a:srgbClr val="2F5897"/>
                </a:solidFill>
              </a:rPr>
              <a:t>Our</a:t>
            </a:r>
            <a:r>
              <a:rPr lang="it-IT" b="1" i="1" u="sng" dirty="0">
                <a:solidFill>
                  <a:srgbClr val="2F5897"/>
                </a:solidFill>
              </a:rPr>
              <a:t> goal </a:t>
            </a:r>
            <a:r>
              <a:rPr lang="it-IT" b="1" i="1" u="sng" dirty="0" err="1">
                <a:solidFill>
                  <a:srgbClr val="2F5897"/>
                </a:solidFill>
              </a:rPr>
              <a:t>is</a:t>
            </a:r>
            <a:r>
              <a:rPr lang="it-IT" b="1" i="1" u="sng" dirty="0">
                <a:solidFill>
                  <a:srgbClr val="2F5897"/>
                </a:solidFill>
              </a:rPr>
              <a:t> to </a:t>
            </a:r>
            <a:r>
              <a:rPr lang="it-IT" b="1" i="1" u="sng" dirty="0" err="1">
                <a:solidFill>
                  <a:srgbClr val="2F5897"/>
                </a:solidFill>
              </a:rPr>
              <a:t>obtain</a:t>
            </a:r>
            <a:r>
              <a:rPr lang="it-IT" b="1" i="1" u="sng" dirty="0">
                <a:solidFill>
                  <a:srgbClr val="2F5897"/>
                </a:solidFill>
              </a:rPr>
              <a:t> </a:t>
            </a:r>
            <a:r>
              <a:rPr lang="it-IT" b="1" i="1" u="sng" dirty="0" err="1">
                <a:solidFill>
                  <a:srgbClr val="2F5897"/>
                </a:solidFill>
              </a:rPr>
              <a:t>quantitatively</a:t>
            </a:r>
            <a:r>
              <a:rPr lang="it-IT" b="1" i="1" u="sng" dirty="0">
                <a:solidFill>
                  <a:srgbClr val="2F5897"/>
                </a:solidFill>
              </a:rPr>
              <a:t> accurate, </a:t>
            </a:r>
            <a:r>
              <a:rPr lang="it-IT" b="1" i="1" u="sng" dirty="0" err="1">
                <a:solidFill>
                  <a:srgbClr val="2F5897"/>
                </a:solidFill>
              </a:rPr>
              <a:t>predictive</a:t>
            </a:r>
            <a:r>
              <a:rPr lang="it-IT" b="1" i="1" u="sng" dirty="0">
                <a:solidFill>
                  <a:srgbClr val="2F5897"/>
                </a:solidFill>
              </a:rPr>
              <a:t> </a:t>
            </a:r>
            <a:r>
              <a:rPr lang="it-IT" b="1" i="1" u="sng" dirty="0" err="1">
                <a:solidFill>
                  <a:srgbClr val="2F5897"/>
                </a:solidFill>
              </a:rPr>
              <a:t>understanding</a:t>
            </a:r>
            <a:r>
              <a:rPr lang="it-IT" b="1" i="1" u="sng" dirty="0">
                <a:solidFill>
                  <a:srgbClr val="2F5897"/>
                </a:solidFill>
              </a:rPr>
              <a:t> of </a:t>
            </a:r>
            <a:r>
              <a:rPr lang="it-IT" b="1" i="1" u="sng" dirty="0" err="1">
                <a:solidFill>
                  <a:srgbClr val="2F5897"/>
                </a:solidFill>
              </a:rPr>
              <a:t>wave</a:t>
            </a:r>
            <a:endParaRPr lang="it-IT" b="1" i="1" u="sng" dirty="0">
              <a:solidFill>
                <a:srgbClr val="2F5897"/>
              </a:solidFill>
            </a:endParaRPr>
          </a:p>
          <a:p>
            <a:pPr algn="ctr"/>
            <a:r>
              <a:rPr lang="it-IT" b="1" i="1" u="sng" dirty="0" err="1">
                <a:solidFill>
                  <a:srgbClr val="2F5897"/>
                </a:solidFill>
              </a:rPr>
              <a:t>processes</a:t>
            </a:r>
            <a:r>
              <a:rPr lang="it-IT" b="1" i="1" u="sng" dirty="0">
                <a:solidFill>
                  <a:srgbClr val="2F5897"/>
                </a:solidFill>
              </a:rPr>
              <a:t> </a:t>
            </a:r>
            <a:r>
              <a:rPr lang="it-IT" b="1" i="1" u="sng" dirty="0" err="1">
                <a:solidFill>
                  <a:srgbClr val="2F5897"/>
                </a:solidFill>
              </a:rPr>
              <a:t>important</a:t>
            </a:r>
            <a:r>
              <a:rPr lang="it-IT" b="1" i="1" u="sng" dirty="0">
                <a:solidFill>
                  <a:srgbClr val="2F5897"/>
                </a:solidFill>
              </a:rPr>
              <a:t> for </a:t>
            </a:r>
            <a:r>
              <a:rPr lang="it-IT" b="1" i="1" u="sng" dirty="0" err="1">
                <a:solidFill>
                  <a:srgbClr val="2F5897"/>
                </a:solidFill>
              </a:rPr>
              <a:t>heating</a:t>
            </a:r>
            <a:r>
              <a:rPr lang="it-IT" b="1" i="1" u="sng" dirty="0">
                <a:solidFill>
                  <a:srgbClr val="2F5897"/>
                </a:solidFill>
              </a:rPr>
              <a:t> plasma</a:t>
            </a:r>
          </a:p>
        </p:txBody>
      </p:sp>
      <p:graphicFrame>
        <p:nvGraphicFramePr>
          <p:cNvPr id="27" name="Oggetto 26"/>
          <p:cNvGraphicFramePr>
            <a:graphicFrameLocks noChangeAspect="1"/>
          </p:cNvGraphicFramePr>
          <p:nvPr>
            <p:extLst/>
          </p:nvPr>
        </p:nvGraphicFramePr>
        <p:xfrm>
          <a:off x="2434524" y="4414775"/>
          <a:ext cx="743763" cy="270459"/>
        </p:xfrm>
        <a:graphic>
          <a:graphicData uri="http://schemas.openxmlformats.org/presentationml/2006/ole">
            <mc:AlternateContent xmlns:mc="http://schemas.openxmlformats.org/markup-compatibility/2006">
              <mc:Choice xmlns:v="urn:schemas-microsoft-com:vml" Requires="v">
                <p:oleObj spid="_x0000_s177657" name="Equation" r:id="rId4" imgW="558800" imgH="203200" progId="Equation.3">
                  <p:embed/>
                </p:oleObj>
              </mc:Choice>
              <mc:Fallback>
                <p:oleObj name="Equation" r:id="rId4" imgW="558800" imgH="203200" progId="Equation.3">
                  <p:embed/>
                  <p:pic>
                    <p:nvPicPr>
                      <p:cNvPr id="27" name="Oggetto 26"/>
                      <p:cNvPicPr/>
                      <p:nvPr/>
                    </p:nvPicPr>
                    <p:blipFill>
                      <a:blip r:embed="rId5"/>
                      <a:stretch>
                        <a:fillRect/>
                      </a:stretch>
                    </p:blipFill>
                    <p:spPr>
                      <a:xfrm>
                        <a:off x="2434524" y="4414775"/>
                        <a:ext cx="743763" cy="270459"/>
                      </a:xfrm>
                      <a:prstGeom prst="rect">
                        <a:avLst/>
                      </a:prstGeom>
                    </p:spPr>
                  </p:pic>
                </p:oleObj>
              </mc:Fallback>
            </mc:AlternateContent>
          </a:graphicData>
        </a:graphic>
      </p:graphicFrame>
      <p:graphicFrame>
        <p:nvGraphicFramePr>
          <p:cNvPr id="28" name="Oggetto 27"/>
          <p:cNvGraphicFramePr>
            <a:graphicFrameLocks noChangeAspect="1"/>
          </p:cNvGraphicFramePr>
          <p:nvPr>
            <p:extLst/>
          </p:nvPr>
        </p:nvGraphicFramePr>
        <p:xfrm>
          <a:off x="2181675" y="3701977"/>
          <a:ext cx="1041268" cy="353287"/>
        </p:xfrm>
        <a:graphic>
          <a:graphicData uri="http://schemas.openxmlformats.org/presentationml/2006/ole">
            <mc:AlternateContent xmlns:mc="http://schemas.openxmlformats.org/markup-compatibility/2006">
              <mc:Choice xmlns:v="urn:schemas-microsoft-com:vml" Requires="v">
                <p:oleObj spid="_x0000_s177658" name="Equation" r:id="rId6" imgW="711200" imgH="241300" progId="Equation.3">
                  <p:embed/>
                </p:oleObj>
              </mc:Choice>
              <mc:Fallback>
                <p:oleObj name="Equation" r:id="rId6" imgW="711200" imgH="241300" progId="Equation.3">
                  <p:embed/>
                  <p:pic>
                    <p:nvPicPr>
                      <p:cNvPr id="28" name="Oggetto 27"/>
                      <p:cNvPicPr/>
                      <p:nvPr/>
                    </p:nvPicPr>
                    <p:blipFill>
                      <a:blip r:embed="rId7"/>
                      <a:stretch>
                        <a:fillRect/>
                      </a:stretch>
                    </p:blipFill>
                    <p:spPr>
                      <a:xfrm>
                        <a:off x="2181675" y="3701977"/>
                        <a:ext cx="1041268" cy="353287"/>
                      </a:xfrm>
                      <a:prstGeom prst="rect">
                        <a:avLst/>
                      </a:prstGeom>
                    </p:spPr>
                  </p:pic>
                </p:oleObj>
              </mc:Fallback>
            </mc:AlternateContent>
          </a:graphicData>
        </a:graphic>
      </p:graphicFrame>
      <p:graphicFrame>
        <p:nvGraphicFramePr>
          <p:cNvPr id="30" name="Oggetto 29"/>
          <p:cNvGraphicFramePr>
            <a:graphicFrameLocks noChangeAspect="1"/>
          </p:cNvGraphicFramePr>
          <p:nvPr>
            <p:extLst/>
          </p:nvPr>
        </p:nvGraphicFramePr>
        <p:xfrm>
          <a:off x="150340" y="4285153"/>
          <a:ext cx="2127162" cy="736325"/>
        </p:xfrm>
        <a:graphic>
          <a:graphicData uri="http://schemas.openxmlformats.org/presentationml/2006/ole">
            <mc:AlternateContent xmlns:mc="http://schemas.openxmlformats.org/markup-compatibility/2006">
              <mc:Choice xmlns:v="urn:schemas-microsoft-com:vml" Requires="v">
                <p:oleObj spid="_x0000_s177659" name="Equation" r:id="rId8" imgW="1320800" imgH="457200" progId="Equation.3">
                  <p:embed/>
                </p:oleObj>
              </mc:Choice>
              <mc:Fallback>
                <p:oleObj name="Equation" r:id="rId8" imgW="1320800" imgH="457200" progId="Equation.3">
                  <p:embed/>
                  <p:pic>
                    <p:nvPicPr>
                      <p:cNvPr id="30" name="Oggetto 29"/>
                      <p:cNvPicPr/>
                      <p:nvPr/>
                    </p:nvPicPr>
                    <p:blipFill>
                      <a:blip r:embed="rId9"/>
                      <a:stretch>
                        <a:fillRect/>
                      </a:stretch>
                    </p:blipFill>
                    <p:spPr>
                      <a:xfrm>
                        <a:off x="150340" y="4285153"/>
                        <a:ext cx="2127162" cy="736325"/>
                      </a:xfrm>
                      <a:prstGeom prst="rect">
                        <a:avLst/>
                      </a:prstGeom>
                    </p:spPr>
                  </p:pic>
                </p:oleObj>
              </mc:Fallback>
            </mc:AlternateContent>
          </a:graphicData>
        </a:graphic>
      </p:graphicFrame>
      <p:graphicFrame>
        <p:nvGraphicFramePr>
          <p:cNvPr id="31" name="Oggetto 30"/>
          <p:cNvGraphicFramePr>
            <a:graphicFrameLocks noChangeAspect="1"/>
          </p:cNvGraphicFramePr>
          <p:nvPr>
            <p:extLst/>
          </p:nvPr>
        </p:nvGraphicFramePr>
        <p:xfrm>
          <a:off x="204277" y="3654800"/>
          <a:ext cx="1370383" cy="674964"/>
        </p:xfrm>
        <a:graphic>
          <a:graphicData uri="http://schemas.openxmlformats.org/presentationml/2006/ole">
            <mc:AlternateContent xmlns:mc="http://schemas.openxmlformats.org/markup-compatibility/2006">
              <mc:Choice xmlns:v="urn:schemas-microsoft-com:vml" Requires="v">
                <p:oleObj spid="_x0000_s177660" name="Equation" r:id="rId10" imgW="850900" imgH="419100" progId="Equation.3">
                  <p:embed/>
                </p:oleObj>
              </mc:Choice>
              <mc:Fallback>
                <p:oleObj name="Equation" r:id="rId10" imgW="850900" imgH="419100" progId="Equation.3">
                  <p:embed/>
                  <p:pic>
                    <p:nvPicPr>
                      <p:cNvPr id="31" name="Oggetto 30"/>
                      <p:cNvPicPr/>
                      <p:nvPr/>
                    </p:nvPicPr>
                    <p:blipFill>
                      <a:blip r:embed="rId11"/>
                      <a:stretch>
                        <a:fillRect/>
                      </a:stretch>
                    </p:blipFill>
                    <p:spPr>
                      <a:xfrm>
                        <a:off x="204277" y="3654800"/>
                        <a:ext cx="1370383" cy="674964"/>
                      </a:xfrm>
                      <a:prstGeom prst="rect">
                        <a:avLst/>
                      </a:prstGeom>
                    </p:spPr>
                  </p:pic>
                </p:oleObj>
              </mc:Fallback>
            </mc:AlternateContent>
          </a:graphicData>
        </a:graphic>
      </p:graphicFrame>
      <p:graphicFrame>
        <p:nvGraphicFramePr>
          <p:cNvPr id="34" name="Oggetto 33"/>
          <p:cNvGraphicFramePr>
            <a:graphicFrameLocks noChangeAspect="1"/>
          </p:cNvGraphicFramePr>
          <p:nvPr>
            <p:extLst/>
          </p:nvPr>
        </p:nvGraphicFramePr>
        <p:xfrm>
          <a:off x="3507683" y="4432590"/>
          <a:ext cx="1660639" cy="653366"/>
        </p:xfrm>
        <a:graphic>
          <a:graphicData uri="http://schemas.openxmlformats.org/presentationml/2006/ole">
            <mc:AlternateContent xmlns:mc="http://schemas.openxmlformats.org/markup-compatibility/2006">
              <mc:Choice xmlns:v="urn:schemas-microsoft-com:vml" Requires="v">
                <p:oleObj spid="_x0000_s177661" name="Equation" r:id="rId12" imgW="774700" imgH="304800" progId="Equation.3">
                  <p:embed/>
                </p:oleObj>
              </mc:Choice>
              <mc:Fallback>
                <p:oleObj name="Equation" r:id="rId12" imgW="774700" imgH="304800" progId="Equation.3">
                  <p:embed/>
                  <p:pic>
                    <p:nvPicPr>
                      <p:cNvPr id="34" name="Oggetto 33"/>
                      <p:cNvPicPr/>
                      <p:nvPr/>
                    </p:nvPicPr>
                    <p:blipFill>
                      <a:blip r:embed="rId13"/>
                      <a:stretch>
                        <a:fillRect/>
                      </a:stretch>
                    </p:blipFill>
                    <p:spPr>
                      <a:xfrm>
                        <a:off x="3507683" y="4432590"/>
                        <a:ext cx="1660639" cy="653366"/>
                      </a:xfrm>
                      <a:prstGeom prst="rect">
                        <a:avLst/>
                      </a:prstGeom>
                      <a:ln>
                        <a:solidFill>
                          <a:srgbClr val="6076B4"/>
                        </a:solidFill>
                      </a:ln>
                    </p:spPr>
                  </p:pic>
                </p:oleObj>
              </mc:Fallback>
            </mc:AlternateContent>
          </a:graphicData>
        </a:graphic>
      </p:graphicFrame>
      <p:graphicFrame>
        <p:nvGraphicFramePr>
          <p:cNvPr id="35" name="Oggetto 34"/>
          <p:cNvGraphicFramePr>
            <a:graphicFrameLocks noChangeAspect="1"/>
          </p:cNvGraphicFramePr>
          <p:nvPr>
            <p:extLst/>
          </p:nvPr>
        </p:nvGraphicFramePr>
        <p:xfrm>
          <a:off x="3594257" y="3318089"/>
          <a:ext cx="1435426" cy="593969"/>
        </p:xfrm>
        <a:graphic>
          <a:graphicData uri="http://schemas.openxmlformats.org/presentationml/2006/ole">
            <mc:AlternateContent xmlns:mc="http://schemas.openxmlformats.org/markup-compatibility/2006">
              <mc:Choice xmlns:v="urn:schemas-microsoft-com:vml" Requires="v">
                <p:oleObj spid="_x0000_s177662" name="Equation" r:id="rId14" imgW="736600" imgH="304800" progId="Equation.3">
                  <p:embed/>
                </p:oleObj>
              </mc:Choice>
              <mc:Fallback>
                <p:oleObj name="Equation" r:id="rId14" imgW="736600" imgH="304800" progId="Equation.3">
                  <p:embed/>
                  <p:pic>
                    <p:nvPicPr>
                      <p:cNvPr id="35" name="Oggetto 34"/>
                      <p:cNvPicPr/>
                      <p:nvPr/>
                    </p:nvPicPr>
                    <p:blipFill>
                      <a:blip r:embed="rId15"/>
                      <a:stretch>
                        <a:fillRect/>
                      </a:stretch>
                    </p:blipFill>
                    <p:spPr>
                      <a:xfrm>
                        <a:off x="3594257" y="3318089"/>
                        <a:ext cx="1435426" cy="593969"/>
                      </a:xfrm>
                      <a:prstGeom prst="rect">
                        <a:avLst/>
                      </a:prstGeom>
                      <a:ln>
                        <a:solidFill>
                          <a:srgbClr val="6076B4"/>
                        </a:solidFill>
                      </a:ln>
                    </p:spPr>
                  </p:pic>
                </p:oleObj>
              </mc:Fallback>
            </mc:AlternateContent>
          </a:graphicData>
        </a:graphic>
      </p:graphicFrame>
      <p:graphicFrame>
        <p:nvGraphicFramePr>
          <p:cNvPr id="36" name="Oggetto 35"/>
          <p:cNvGraphicFramePr>
            <a:graphicFrameLocks noChangeAspect="1"/>
          </p:cNvGraphicFramePr>
          <p:nvPr>
            <p:extLst/>
          </p:nvPr>
        </p:nvGraphicFramePr>
        <p:xfrm>
          <a:off x="5356041" y="4074464"/>
          <a:ext cx="3784123" cy="777082"/>
        </p:xfrm>
        <a:graphic>
          <a:graphicData uri="http://schemas.openxmlformats.org/presentationml/2006/ole">
            <mc:AlternateContent xmlns:mc="http://schemas.openxmlformats.org/markup-compatibility/2006">
              <mc:Choice xmlns:v="urn:schemas-microsoft-com:vml" Requires="v">
                <p:oleObj spid="_x0000_s177663" name="Equation" r:id="rId16" imgW="2349500" imgH="482600" progId="Equation.3">
                  <p:embed/>
                </p:oleObj>
              </mc:Choice>
              <mc:Fallback>
                <p:oleObj name="Equation" r:id="rId16" imgW="2349500" imgH="482600" progId="Equation.3">
                  <p:embed/>
                  <p:pic>
                    <p:nvPicPr>
                      <p:cNvPr id="36" name="Oggetto 35"/>
                      <p:cNvPicPr/>
                      <p:nvPr/>
                    </p:nvPicPr>
                    <p:blipFill>
                      <a:blip r:embed="rId17"/>
                      <a:stretch>
                        <a:fillRect/>
                      </a:stretch>
                    </p:blipFill>
                    <p:spPr>
                      <a:xfrm>
                        <a:off x="5356041" y="4074464"/>
                        <a:ext cx="3784123" cy="777082"/>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0C1A8F0-340C-B04A-8D35-B8BFDF766E59}"/>
              </a:ext>
            </a:extLst>
          </p:cNvPr>
          <p:cNvSpPr txBox="1"/>
          <p:nvPr/>
        </p:nvSpPr>
        <p:spPr>
          <a:xfrm>
            <a:off x="2583831" y="1285220"/>
            <a:ext cx="875561" cy="1200329"/>
          </a:xfrm>
          <a:prstGeom prst="rect">
            <a:avLst/>
          </a:prstGeom>
          <a:noFill/>
        </p:spPr>
        <p:txBody>
          <a:bodyPr wrap="none" rtlCol="0">
            <a:spAutoFit/>
          </a:bodyPr>
          <a:lstStyle/>
          <a:p>
            <a:r>
              <a:rPr lang="en-IE" sz="7200" dirty="0">
                <a:solidFill>
                  <a:srgbClr val="00B050"/>
                </a:solidFill>
              </a:rPr>
              <a:t>✓</a:t>
            </a:r>
          </a:p>
        </p:txBody>
      </p:sp>
    </p:spTree>
    <p:extLst>
      <p:ext uri="{BB962C8B-B14F-4D97-AF65-F5344CB8AC3E}">
        <p14:creationId xmlns:p14="http://schemas.microsoft.com/office/powerpoint/2010/main" val="2940962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4288" y="776930"/>
            <a:ext cx="9144000" cy="3424335"/>
          </a:xfrm>
          <a:prstGeom prst="rect">
            <a:avLst/>
          </a:prstGeom>
        </p:spPr>
        <p:txBody>
          <a:bodyPr wrap="square">
            <a:spAutoFit/>
          </a:bodyPr>
          <a:lstStyle/>
          <a:p>
            <a:pPr marL="457200" indent="-457200">
              <a:lnSpc>
                <a:spcPct val="150000"/>
              </a:lnSpc>
              <a:buFont typeface="Wingdings" charset="2"/>
              <a:buChar char="§"/>
            </a:pPr>
            <a:r>
              <a:rPr lang="en-GB" sz="2400" b="1" dirty="0"/>
              <a:t>INTRODUCTION</a:t>
            </a:r>
          </a:p>
          <a:p>
            <a:pPr algn="ctr">
              <a:lnSpc>
                <a:spcPct val="150000"/>
              </a:lnSpc>
            </a:pPr>
            <a:r>
              <a:rPr lang="en-GB" b="1" dirty="0"/>
              <a:t>	</a:t>
            </a:r>
            <a:r>
              <a:rPr lang="en-GB" sz="1600" b="1" dirty="0"/>
              <a:t>M</a:t>
            </a:r>
            <a:r>
              <a:rPr lang="it-IT" sz="1600" b="1" dirty="0"/>
              <a:t>icrowave-to-plasma coupling </a:t>
            </a:r>
            <a:r>
              <a:rPr lang="en-GB" sz="1600" dirty="0"/>
              <a:t>“</a:t>
            </a:r>
            <a:r>
              <a:rPr lang="en-GB" sz="1600" b="1" dirty="0"/>
              <a:t>Cavity-dominated</a:t>
            </a:r>
            <a:r>
              <a:rPr lang="en-GB" sz="1600" dirty="0"/>
              <a:t>” VS “</a:t>
            </a:r>
            <a:r>
              <a:rPr lang="en-GB" sz="1600" b="1" dirty="0"/>
              <a:t>Launching-dominated</a:t>
            </a:r>
            <a:r>
              <a:rPr lang="en-GB" dirty="0"/>
              <a:t>”</a:t>
            </a:r>
            <a:r>
              <a:rPr lang="en-GB" b="1" dirty="0"/>
              <a:t>	</a:t>
            </a:r>
          </a:p>
          <a:p>
            <a:pPr marL="457200" indent="-457200">
              <a:lnSpc>
                <a:spcPct val="150000"/>
              </a:lnSpc>
              <a:buFont typeface="Wingdings" charset="2"/>
              <a:buChar char="§"/>
            </a:pPr>
            <a:r>
              <a:rPr lang="en-GB" sz="2400" b="1" dirty="0"/>
              <a:t>NUMERICAL MODELING</a:t>
            </a:r>
            <a:r>
              <a:rPr lang="en-GB" sz="2400" dirty="0"/>
              <a:t> </a:t>
            </a:r>
          </a:p>
          <a:p>
            <a:pPr algn="ctr">
              <a:lnSpc>
                <a:spcPct val="150000"/>
              </a:lnSpc>
            </a:pPr>
            <a:r>
              <a:rPr lang="en-AU" sz="1600" b="1" dirty="0"/>
              <a:t>- 3D EM wave propagation in the anisotropic magnetized plasmas (“cold approximation”)</a:t>
            </a:r>
          </a:p>
          <a:p>
            <a:pPr algn="ctr">
              <a:lnSpc>
                <a:spcPct val="150000"/>
              </a:lnSpc>
            </a:pPr>
            <a:r>
              <a:rPr lang="en-AU" sz="1600" b="1" dirty="0"/>
              <a:t>-3D Self-consistent Plasma Model: couple Maxwell’s equations to kinetic Equation</a:t>
            </a:r>
          </a:p>
          <a:p>
            <a:pPr algn="ctr">
              <a:lnSpc>
                <a:spcPct val="150000"/>
              </a:lnSpc>
            </a:pPr>
            <a:endParaRPr lang="it-IT" sz="1600" dirty="0"/>
          </a:p>
          <a:p>
            <a:pPr algn="ctr">
              <a:lnSpc>
                <a:spcPct val="150000"/>
              </a:lnSpc>
            </a:pPr>
            <a:endParaRPr lang="en-GB" sz="1600" b="1" dirty="0"/>
          </a:p>
          <a:p>
            <a:pPr>
              <a:lnSpc>
                <a:spcPct val="150000"/>
              </a:lnSpc>
            </a:pPr>
            <a:r>
              <a:rPr lang="en-AU" sz="1600" b="1" dirty="0"/>
              <a:t>			</a:t>
            </a:r>
            <a:endParaRPr lang="it-IT" sz="1600" b="1" dirty="0"/>
          </a:p>
        </p:txBody>
      </p:sp>
      <p:sp>
        <p:nvSpPr>
          <p:cNvPr id="6" name="Rettangolo 5"/>
          <p:cNvSpPr/>
          <p:nvPr/>
        </p:nvSpPr>
        <p:spPr>
          <a:xfrm>
            <a:off x="0" y="8680"/>
            <a:ext cx="9108998" cy="646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b="1" dirty="0" err="1">
                <a:solidFill>
                  <a:srgbClr val="000090"/>
                </a:solidFill>
              </a:rPr>
              <a:t>Outline</a:t>
            </a:r>
            <a:endParaRPr lang="en-US" sz="3600" b="1" dirty="0">
              <a:solidFill>
                <a:srgbClr val="000090"/>
              </a:solidFill>
            </a:endParaRPr>
          </a:p>
        </p:txBody>
      </p:sp>
      <p:pic>
        <p:nvPicPr>
          <p:cNvPr id="10" name="Picture 9">
            <a:extLst>
              <a:ext uri="{FF2B5EF4-FFF2-40B4-BE49-F238E27FC236}">
                <a16:creationId xmlns:a16="http://schemas.microsoft.com/office/drawing/2014/main" id="{C881ACAC-1ACF-F14F-8EFE-96C4558944F3}"/>
              </a:ext>
            </a:extLst>
          </p:cNvPr>
          <p:cNvPicPr>
            <a:picLocks noChangeAspect="1"/>
          </p:cNvPicPr>
          <p:nvPr/>
        </p:nvPicPr>
        <p:blipFill rotWithShape="1">
          <a:blip r:embed="rId3"/>
          <a:srcRect r="55493"/>
          <a:stretch/>
        </p:blipFill>
        <p:spPr>
          <a:xfrm>
            <a:off x="7570031" y="8680"/>
            <a:ext cx="1538967" cy="759432"/>
          </a:xfrm>
          <a:prstGeom prst="rect">
            <a:avLst/>
          </a:prstGeom>
        </p:spPr>
      </p:pic>
    </p:spTree>
    <p:extLst>
      <p:ext uri="{BB962C8B-B14F-4D97-AF65-F5344CB8AC3E}">
        <p14:creationId xmlns:p14="http://schemas.microsoft.com/office/powerpoint/2010/main" val="3981947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p:cNvSpPr txBox="1"/>
          <p:nvPr/>
        </p:nvSpPr>
        <p:spPr>
          <a:xfrm>
            <a:off x="6945680" y="4116512"/>
            <a:ext cx="453970" cy="276999"/>
          </a:xfrm>
          <a:prstGeom prst="rect">
            <a:avLst/>
          </a:prstGeom>
          <a:solidFill>
            <a:srgbClr val="FFFFFF"/>
          </a:solidFill>
          <a:ln>
            <a:solidFill>
              <a:srgbClr val="FFFFFF"/>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it-IT" sz="1200" dirty="0">
                <a:solidFill>
                  <a:srgbClr val="234271"/>
                </a:solidFill>
              </a:rPr>
              <a:t>NO</a:t>
            </a:r>
            <a:endParaRPr lang="it-IT" dirty="0">
              <a:solidFill>
                <a:srgbClr val="234271"/>
              </a:solidFill>
            </a:endParaRPr>
          </a:p>
        </p:txBody>
      </p:sp>
      <p:sp>
        <p:nvSpPr>
          <p:cNvPr id="25" name="CasellaDiTesto 24"/>
          <p:cNvSpPr txBox="1"/>
          <p:nvPr/>
        </p:nvSpPr>
        <p:spPr>
          <a:xfrm>
            <a:off x="2212396" y="3204906"/>
            <a:ext cx="463070" cy="276999"/>
          </a:xfrm>
          <a:prstGeom prst="rect">
            <a:avLst/>
          </a:prstGeom>
          <a:solidFill>
            <a:srgbClr val="FFFFFF"/>
          </a:solidFill>
          <a:ln>
            <a:solidFill>
              <a:srgbClr val="FFFFF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1200" dirty="0">
                <a:solidFill>
                  <a:srgbClr val="234271"/>
                </a:solidFill>
              </a:rPr>
              <a:t>NO</a:t>
            </a:r>
            <a:endParaRPr lang="it-IT" dirty="0">
              <a:solidFill>
                <a:srgbClr val="234271"/>
              </a:solidFill>
            </a:endParaRPr>
          </a:p>
        </p:txBody>
      </p:sp>
      <p:sp>
        <p:nvSpPr>
          <p:cNvPr id="22" name="Ovale 21"/>
          <p:cNvSpPr/>
          <p:nvPr/>
        </p:nvSpPr>
        <p:spPr>
          <a:xfrm>
            <a:off x="2116967" y="2959127"/>
            <a:ext cx="4634866" cy="2619237"/>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2" name="Diamante 31"/>
          <p:cNvSpPr/>
          <p:nvPr/>
        </p:nvSpPr>
        <p:spPr>
          <a:xfrm>
            <a:off x="7410161" y="3611423"/>
            <a:ext cx="1583426" cy="1503965"/>
          </a:xfrm>
          <a:prstGeom prst="diamond">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4" name="Diamante 13"/>
          <p:cNvSpPr/>
          <p:nvPr/>
        </p:nvSpPr>
        <p:spPr>
          <a:xfrm>
            <a:off x="1641016" y="3529350"/>
            <a:ext cx="1583426" cy="1503965"/>
          </a:xfrm>
          <a:prstGeom prst="diamon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cxnSp>
        <p:nvCxnSpPr>
          <p:cNvPr id="37" name="Connettore 2 36"/>
          <p:cNvCxnSpPr>
            <a:stCxn id="14" idx="1"/>
          </p:cNvCxnSpPr>
          <p:nvPr/>
        </p:nvCxnSpPr>
        <p:spPr>
          <a:xfrm flipH="1">
            <a:off x="1239859" y="4281333"/>
            <a:ext cx="401157" cy="3174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 name="Titolo 1"/>
          <p:cNvSpPr txBox="1">
            <a:spLocks/>
          </p:cNvSpPr>
          <p:nvPr/>
        </p:nvSpPr>
        <p:spPr>
          <a:xfrm>
            <a:off x="-1346597" y="1141182"/>
            <a:ext cx="8636000" cy="1378373"/>
          </a:xfrm>
          <a:prstGeom prst="rect">
            <a:avLst/>
          </a:prstGeom>
        </p:spPr>
        <p:txBody>
          <a:bodyPr anchor="b">
            <a:noAutofit/>
          </a:bodyPr>
          <a:lstStyle/>
          <a:p>
            <a:pPr algn="ctr">
              <a:defRPr/>
            </a:pPr>
            <a:endParaRPr lang="en-US" sz="4000" b="1" i="1" dirty="0">
              <a:solidFill>
                <a:srgbClr val="61674F"/>
              </a:solidFill>
              <a:effectLst>
                <a:outerShdw blurRad="53975" dist="22860" dir="5400000" algn="tl" rotWithShape="0">
                  <a:srgbClr val="000000">
                    <a:alpha val="55000"/>
                  </a:srgbClr>
                </a:outerShdw>
              </a:effectLst>
              <a:latin typeface="+mj-lt"/>
              <a:ea typeface="+mj-ea"/>
              <a:cs typeface="+mj-cs"/>
            </a:endParaRPr>
          </a:p>
        </p:txBody>
      </p:sp>
      <p:sp>
        <p:nvSpPr>
          <p:cNvPr id="5" name="CasellaDiTesto 4"/>
          <p:cNvSpPr txBox="1"/>
          <p:nvPr/>
        </p:nvSpPr>
        <p:spPr>
          <a:xfrm>
            <a:off x="3475967" y="3052047"/>
            <a:ext cx="2008107" cy="923330"/>
          </a:xfrm>
          <a:prstGeom prst="rect">
            <a:avLst/>
          </a:prstGeom>
          <a:noFill/>
        </p:spPr>
        <p:txBody>
          <a:bodyPr wrap="none" rtlCol="0">
            <a:spAutoFit/>
          </a:bodyPr>
          <a:lstStyle/>
          <a:p>
            <a:pPr algn="ctr"/>
            <a:r>
              <a:rPr lang="it-IT" b="1" dirty="0">
                <a:solidFill>
                  <a:schemeClr val="accent2">
                    <a:lumMod val="75000"/>
                  </a:schemeClr>
                </a:solidFill>
              </a:rPr>
              <a:t>In </a:t>
            </a:r>
            <a:r>
              <a:rPr lang="it-IT" b="1" u="sng" dirty="0" err="1">
                <a:solidFill>
                  <a:schemeClr val="accent2">
                    <a:lumMod val="75000"/>
                  </a:schemeClr>
                </a:solidFill>
              </a:rPr>
              <a:t>Matlab</a:t>
            </a:r>
            <a:r>
              <a:rPr lang="it-IT" b="1" dirty="0">
                <a:solidFill>
                  <a:schemeClr val="accent2">
                    <a:lumMod val="75000"/>
                  </a:schemeClr>
                </a:solidFill>
              </a:rPr>
              <a:t> code</a:t>
            </a:r>
          </a:p>
          <a:p>
            <a:pPr algn="ctr"/>
            <a:r>
              <a:rPr lang="it-IT" dirty="0" err="1">
                <a:solidFill>
                  <a:schemeClr val="accent2">
                    <a:lumMod val="75000"/>
                  </a:schemeClr>
                </a:solidFill>
              </a:rPr>
              <a:t>Stationary</a:t>
            </a:r>
            <a:r>
              <a:rPr lang="it-IT" dirty="0">
                <a:solidFill>
                  <a:schemeClr val="accent2">
                    <a:lumMod val="75000"/>
                  </a:schemeClr>
                </a:solidFill>
              </a:rPr>
              <a:t> PIC</a:t>
            </a:r>
          </a:p>
          <a:p>
            <a:pPr algn="ctr"/>
            <a:r>
              <a:rPr lang="it-IT" dirty="0">
                <a:solidFill>
                  <a:schemeClr val="accent2">
                    <a:lumMod val="75000"/>
                  </a:schemeClr>
                </a:solidFill>
              </a:rPr>
              <a:t>“</a:t>
            </a:r>
            <a:r>
              <a:rPr lang="it-IT" dirty="0" err="1">
                <a:solidFill>
                  <a:schemeClr val="accent2">
                    <a:lumMod val="75000"/>
                  </a:schemeClr>
                </a:solidFill>
              </a:rPr>
              <a:t>Particle</a:t>
            </a:r>
            <a:r>
              <a:rPr lang="it-IT" dirty="0">
                <a:solidFill>
                  <a:schemeClr val="accent2">
                    <a:lumMod val="75000"/>
                  </a:schemeClr>
                </a:solidFill>
              </a:rPr>
              <a:t> </a:t>
            </a:r>
            <a:r>
              <a:rPr lang="it-IT" dirty="0" err="1">
                <a:solidFill>
                  <a:schemeClr val="accent2">
                    <a:lumMod val="75000"/>
                  </a:schemeClr>
                </a:solidFill>
              </a:rPr>
              <a:t>Mover</a:t>
            </a:r>
            <a:r>
              <a:rPr lang="it-IT" dirty="0">
                <a:solidFill>
                  <a:schemeClr val="accent2">
                    <a:lumMod val="75000"/>
                  </a:schemeClr>
                </a:solidFill>
              </a:rPr>
              <a:t>”</a:t>
            </a:r>
            <a:r>
              <a:rPr lang="it-IT" b="1" dirty="0">
                <a:solidFill>
                  <a:srgbClr val="61674F"/>
                </a:solidFill>
              </a:rPr>
              <a:t> </a:t>
            </a:r>
          </a:p>
        </p:txBody>
      </p:sp>
      <p:graphicFrame>
        <p:nvGraphicFramePr>
          <p:cNvPr id="6" name="Oggetto 5"/>
          <p:cNvGraphicFramePr>
            <a:graphicFrameLocks noChangeAspect="1"/>
          </p:cNvGraphicFramePr>
          <p:nvPr>
            <p:extLst/>
          </p:nvPr>
        </p:nvGraphicFramePr>
        <p:xfrm>
          <a:off x="3545593" y="4786968"/>
          <a:ext cx="1821105" cy="613634"/>
        </p:xfrm>
        <a:graphic>
          <a:graphicData uri="http://schemas.openxmlformats.org/presentationml/2006/ole">
            <mc:AlternateContent xmlns:mc="http://schemas.openxmlformats.org/markup-compatibility/2006">
              <mc:Choice xmlns:v="urn:schemas-microsoft-com:vml" Requires="v">
                <p:oleObj spid="_x0000_s43417" name="Equation" r:id="rId4" imgW="1168400" imgH="393700" progId="Equation.3">
                  <p:embed/>
                </p:oleObj>
              </mc:Choice>
              <mc:Fallback>
                <p:oleObj name="Equation" r:id="rId4" imgW="1168400" imgH="393700" progId="Equation.3">
                  <p:embed/>
                  <p:pic>
                    <p:nvPicPr>
                      <p:cNvPr id="6" name="Oggetto 5"/>
                      <p:cNvPicPr/>
                      <p:nvPr/>
                    </p:nvPicPr>
                    <p:blipFill>
                      <a:blip r:embed="rId5"/>
                      <a:stretch>
                        <a:fillRect/>
                      </a:stretch>
                    </p:blipFill>
                    <p:spPr>
                      <a:xfrm>
                        <a:off x="3545593" y="4786968"/>
                        <a:ext cx="1821105" cy="613634"/>
                      </a:xfrm>
                      <a:prstGeom prst="rect">
                        <a:avLst/>
                      </a:prstGeom>
                      <a:ln>
                        <a:noFill/>
                      </a:ln>
                    </p:spPr>
                  </p:pic>
                </p:oleObj>
              </mc:Fallback>
            </mc:AlternateContent>
          </a:graphicData>
        </a:graphic>
      </p:graphicFrame>
      <p:graphicFrame>
        <p:nvGraphicFramePr>
          <p:cNvPr id="17" name="Oggetto 16"/>
          <p:cNvGraphicFramePr>
            <a:graphicFrameLocks noChangeAspect="1"/>
          </p:cNvGraphicFramePr>
          <p:nvPr>
            <p:extLst/>
          </p:nvPr>
        </p:nvGraphicFramePr>
        <p:xfrm>
          <a:off x="3660419" y="2260078"/>
          <a:ext cx="2084697" cy="583009"/>
        </p:xfrm>
        <a:graphic>
          <a:graphicData uri="http://schemas.openxmlformats.org/presentationml/2006/ole">
            <mc:AlternateContent xmlns:mc="http://schemas.openxmlformats.org/markup-compatibility/2006">
              <mc:Choice xmlns:v="urn:schemas-microsoft-com:vml" Requires="v">
                <p:oleObj spid="_x0000_s43418" name="Equation" r:id="rId6" imgW="1498600" imgH="419100" progId="Equation.3">
                  <p:embed/>
                </p:oleObj>
              </mc:Choice>
              <mc:Fallback>
                <p:oleObj name="Equation" r:id="rId6" imgW="1498600" imgH="419100" progId="Equation.3">
                  <p:embed/>
                  <p:pic>
                    <p:nvPicPr>
                      <p:cNvPr id="17" name="Oggetto 16"/>
                      <p:cNvPicPr/>
                      <p:nvPr/>
                    </p:nvPicPr>
                    <p:blipFill>
                      <a:blip r:embed="rId7"/>
                      <a:stretch>
                        <a:fillRect/>
                      </a:stretch>
                    </p:blipFill>
                    <p:spPr>
                      <a:xfrm>
                        <a:off x="3660419" y="2260078"/>
                        <a:ext cx="2084697" cy="583009"/>
                      </a:xfrm>
                      <a:prstGeom prst="rect">
                        <a:avLst/>
                      </a:prstGeom>
                    </p:spPr>
                  </p:pic>
                </p:oleObj>
              </mc:Fallback>
            </mc:AlternateContent>
          </a:graphicData>
        </a:graphic>
      </p:graphicFrame>
      <p:sp>
        <p:nvSpPr>
          <p:cNvPr id="18" name="CasellaDiTesto 17"/>
          <p:cNvSpPr txBox="1"/>
          <p:nvPr/>
        </p:nvSpPr>
        <p:spPr>
          <a:xfrm>
            <a:off x="3573565" y="1506027"/>
            <a:ext cx="2077311" cy="923330"/>
          </a:xfrm>
          <a:prstGeom prst="rect">
            <a:avLst/>
          </a:prstGeom>
          <a:noFill/>
        </p:spPr>
        <p:txBody>
          <a:bodyPr wrap="none" rtlCol="0">
            <a:spAutoFit/>
          </a:bodyPr>
          <a:lstStyle/>
          <a:p>
            <a:pPr algn="ctr"/>
            <a:r>
              <a:rPr lang="it-IT" b="1" u="sng" dirty="0">
                <a:solidFill>
                  <a:schemeClr val="accent5">
                    <a:lumMod val="50000"/>
                  </a:schemeClr>
                </a:solidFill>
              </a:rPr>
              <a:t>COMSOL </a:t>
            </a:r>
            <a:r>
              <a:rPr lang="it-IT" dirty="0" err="1">
                <a:solidFill>
                  <a:schemeClr val="accent5">
                    <a:lumMod val="50000"/>
                  </a:schemeClr>
                </a:solidFill>
              </a:rPr>
              <a:t>as</a:t>
            </a:r>
            <a:endParaRPr lang="it-IT" dirty="0">
              <a:solidFill>
                <a:schemeClr val="accent5">
                  <a:lumMod val="50000"/>
                </a:schemeClr>
              </a:solidFill>
            </a:endParaRPr>
          </a:p>
          <a:p>
            <a:pPr algn="ctr"/>
            <a:r>
              <a:rPr lang="it-IT" dirty="0">
                <a:solidFill>
                  <a:schemeClr val="accent5">
                    <a:lumMod val="50000"/>
                  </a:schemeClr>
                </a:solidFill>
              </a:rPr>
              <a:t> “</a:t>
            </a:r>
            <a:r>
              <a:rPr lang="it-IT" b="1" dirty="0">
                <a:solidFill>
                  <a:schemeClr val="accent5">
                    <a:lumMod val="50000"/>
                  </a:schemeClr>
                </a:solidFill>
              </a:rPr>
              <a:t>3D Maxwell </a:t>
            </a:r>
            <a:r>
              <a:rPr lang="it-IT" dirty="0" err="1">
                <a:solidFill>
                  <a:schemeClr val="accent5">
                    <a:lumMod val="50000"/>
                  </a:schemeClr>
                </a:solidFill>
              </a:rPr>
              <a:t>eq</a:t>
            </a:r>
            <a:r>
              <a:rPr lang="it-IT" dirty="0">
                <a:solidFill>
                  <a:schemeClr val="accent5">
                    <a:lumMod val="50000"/>
                  </a:schemeClr>
                </a:solidFill>
              </a:rPr>
              <a:t>.</a:t>
            </a:r>
          </a:p>
          <a:p>
            <a:pPr algn="ctr"/>
            <a:r>
              <a:rPr lang="it-IT" dirty="0">
                <a:solidFill>
                  <a:schemeClr val="accent5">
                    <a:lumMod val="50000"/>
                  </a:schemeClr>
                </a:solidFill>
              </a:rPr>
              <a:t> Solver”</a:t>
            </a:r>
          </a:p>
        </p:txBody>
      </p:sp>
      <p:sp>
        <p:nvSpPr>
          <p:cNvPr id="9" name="CasellaDiTesto 8"/>
          <p:cNvSpPr txBox="1"/>
          <p:nvPr/>
        </p:nvSpPr>
        <p:spPr>
          <a:xfrm>
            <a:off x="8361398" y="2670902"/>
            <a:ext cx="735147"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it-IT" dirty="0">
                <a:solidFill>
                  <a:schemeClr val="tx1"/>
                </a:solidFill>
              </a:rPr>
              <a:t>STOP</a:t>
            </a:r>
          </a:p>
        </p:txBody>
      </p:sp>
      <p:grpSp>
        <p:nvGrpSpPr>
          <p:cNvPr id="10" name="Gruppo 9"/>
          <p:cNvGrpSpPr/>
          <p:nvPr/>
        </p:nvGrpSpPr>
        <p:grpSpPr>
          <a:xfrm>
            <a:off x="1943799" y="3798786"/>
            <a:ext cx="7026928" cy="1020250"/>
            <a:chOff x="2002413" y="3256629"/>
            <a:chExt cx="7026928" cy="1020250"/>
          </a:xfrm>
        </p:grpSpPr>
        <p:sp>
          <p:nvSpPr>
            <p:cNvPr id="2" name="CasellaDiTesto 1"/>
            <p:cNvSpPr txBox="1"/>
            <p:nvPr/>
          </p:nvSpPr>
          <p:spPr>
            <a:xfrm>
              <a:off x="3549542" y="3630548"/>
              <a:ext cx="1855834" cy="646331"/>
            </a:xfrm>
            <a:prstGeom prst="rect">
              <a:avLst/>
            </a:prstGeom>
            <a:noFill/>
          </p:spPr>
          <p:txBody>
            <a:bodyPr wrap="none" rtlCol="0">
              <a:spAutoFit/>
            </a:bodyPr>
            <a:lstStyle/>
            <a:p>
              <a:pPr algn="ctr"/>
              <a:r>
                <a:rPr lang="it-IT" b="1" dirty="0">
                  <a:solidFill>
                    <a:srgbClr val="61674F"/>
                  </a:solidFill>
                </a:rPr>
                <a:t>“Boris </a:t>
              </a:r>
              <a:r>
                <a:rPr lang="it-IT" b="1" dirty="0" err="1">
                  <a:solidFill>
                    <a:srgbClr val="61674F"/>
                  </a:solidFill>
                </a:rPr>
                <a:t>method</a:t>
              </a:r>
              <a:r>
                <a:rPr lang="it-IT" b="1" dirty="0">
                  <a:solidFill>
                    <a:srgbClr val="61674F"/>
                  </a:solidFill>
                </a:rPr>
                <a:t>”</a:t>
              </a:r>
            </a:p>
            <a:p>
              <a:pPr algn="ctr"/>
              <a:r>
                <a:rPr lang="it-IT" b="1" dirty="0">
                  <a:solidFill>
                    <a:srgbClr val="61674F"/>
                  </a:solidFill>
                </a:rPr>
                <a:t>Integration </a:t>
              </a:r>
              <a:endParaRPr lang="it-IT" sz="2000" b="1" dirty="0">
                <a:solidFill>
                  <a:srgbClr val="61674F"/>
                </a:solidFill>
              </a:endParaRPr>
            </a:p>
          </p:txBody>
        </p:sp>
        <p:sp>
          <p:nvSpPr>
            <p:cNvPr id="11" name="CasellaDiTesto 10"/>
            <p:cNvSpPr txBox="1"/>
            <p:nvPr/>
          </p:nvSpPr>
          <p:spPr>
            <a:xfrm>
              <a:off x="7515022" y="3295503"/>
              <a:ext cx="1514319" cy="923330"/>
            </a:xfrm>
            <a:prstGeom prst="rect">
              <a:avLst/>
            </a:prstGeom>
            <a:noFill/>
          </p:spPr>
          <p:txBody>
            <a:bodyPr wrap="none" rtlCol="0">
              <a:spAutoFit/>
            </a:bodyPr>
            <a:lstStyle/>
            <a:p>
              <a:pPr algn="ctr"/>
              <a:r>
                <a:rPr lang="it-IT" b="1" dirty="0">
                  <a:solidFill>
                    <a:srgbClr val="61674F"/>
                  </a:solidFill>
                </a:rPr>
                <a:t>Self-</a:t>
              </a:r>
            </a:p>
            <a:p>
              <a:pPr algn="ctr"/>
              <a:r>
                <a:rPr lang="it-IT" b="1" dirty="0" err="1">
                  <a:solidFill>
                    <a:srgbClr val="61674F"/>
                  </a:solidFill>
                </a:rPr>
                <a:t>consistency</a:t>
              </a:r>
              <a:endParaRPr lang="it-IT" b="1" dirty="0">
                <a:solidFill>
                  <a:srgbClr val="61674F"/>
                </a:solidFill>
              </a:endParaRPr>
            </a:p>
            <a:p>
              <a:pPr algn="ctr"/>
              <a:r>
                <a:rPr lang="it-IT" b="1" dirty="0" err="1">
                  <a:solidFill>
                    <a:srgbClr val="61674F"/>
                  </a:solidFill>
                </a:rPr>
                <a:t>check</a:t>
              </a:r>
              <a:endParaRPr lang="it-IT" b="1" dirty="0">
                <a:solidFill>
                  <a:srgbClr val="61674F"/>
                </a:solidFill>
              </a:endParaRPr>
            </a:p>
          </p:txBody>
        </p:sp>
        <p:sp>
          <p:nvSpPr>
            <p:cNvPr id="20" name="CasellaDiTesto 19"/>
            <p:cNvSpPr txBox="1"/>
            <p:nvPr/>
          </p:nvSpPr>
          <p:spPr>
            <a:xfrm>
              <a:off x="2002413" y="3256629"/>
              <a:ext cx="1015572" cy="923330"/>
            </a:xfrm>
            <a:prstGeom prst="rect">
              <a:avLst/>
            </a:prstGeom>
            <a:noFill/>
          </p:spPr>
          <p:txBody>
            <a:bodyPr wrap="none" rtlCol="0">
              <a:spAutoFit/>
            </a:bodyPr>
            <a:lstStyle/>
            <a:p>
              <a:pPr algn="ctr"/>
              <a:r>
                <a:rPr lang="it-IT" b="1" dirty="0" err="1">
                  <a:solidFill>
                    <a:srgbClr val="61674F"/>
                  </a:solidFill>
                </a:rPr>
                <a:t>Particle</a:t>
              </a:r>
              <a:endParaRPr lang="it-IT" b="1" dirty="0">
                <a:solidFill>
                  <a:srgbClr val="61674F"/>
                </a:solidFill>
              </a:endParaRPr>
            </a:p>
            <a:p>
              <a:pPr algn="ctr"/>
              <a:r>
                <a:rPr lang="it-IT" b="1" dirty="0">
                  <a:solidFill>
                    <a:srgbClr val="61674F"/>
                  </a:solidFill>
                </a:rPr>
                <a:t>“life”</a:t>
              </a:r>
            </a:p>
            <a:p>
              <a:pPr algn="ctr"/>
              <a:r>
                <a:rPr lang="it-IT" b="1" dirty="0">
                  <a:solidFill>
                    <a:srgbClr val="61674F"/>
                  </a:solidFill>
                </a:rPr>
                <a:t>end</a:t>
              </a:r>
            </a:p>
          </p:txBody>
        </p:sp>
      </p:grpSp>
      <p:sp>
        <p:nvSpPr>
          <p:cNvPr id="23" name="CasellaDiTesto 22"/>
          <p:cNvSpPr txBox="1"/>
          <p:nvPr/>
        </p:nvSpPr>
        <p:spPr>
          <a:xfrm>
            <a:off x="1314726" y="4046665"/>
            <a:ext cx="462086" cy="27699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it-IT" sz="1200" dirty="0">
                <a:solidFill>
                  <a:srgbClr val="234271"/>
                </a:solidFill>
              </a:rPr>
              <a:t>YES</a:t>
            </a:r>
            <a:endParaRPr lang="it-IT" dirty="0">
              <a:solidFill>
                <a:srgbClr val="234271"/>
              </a:solidFill>
            </a:endParaRPr>
          </a:p>
        </p:txBody>
      </p:sp>
      <p:sp>
        <p:nvSpPr>
          <p:cNvPr id="26" name="Estrai 25"/>
          <p:cNvSpPr/>
          <p:nvPr/>
        </p:nvSpPr>
        <p:spPr>
          <a:xfrm rot="3774260">
            <a:off x="3369611" y="2962342"/>
            <a:ext cx="180795" cy="222728"/>
          </a:xfrm>
          <a:prstGeom prst="flowChartExtra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Estrai 26"/>
          <p:cNvSpPr/>
          <p:nvPr/>
        </p:nvSpPr>
        <p:spPr>
          <a:xfrm rot="14513124">
            <a:off x="5980908" y="5072698"/>
            <a:ext cx="180795" cy="222728"/>
          </a:xfrm>
          <a:prstGeom prst="flowChartExtra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1" name="Freccia circolare in giù 30"/>
          <p:cNvSpPr/>
          <p:nvPr/>
        </p:nvSpPr>
        <p:spPr>
          <a:xfrm rot="21347651">
            <a:off x="1134506" y="1443965"/>
            <a:ext cx="7056529" cy="2613876"/>
          </a:xfrm>
          <a:prstGeom prst="curvedDownArrow">
            <a:avLst>
              <a:gd name="adj1" fmla="val 0"/>
              <a:gd name="adj2" fmla="val 7658"/>
              <a:gd name="adj3" fmla="val 5778"/>
            </a:avLst>
          </a:prstGeom>
          <a:ln w="19050" cmpd="sng">
            <a:solidFill>
              <a:srgbClr val="1469A2"/>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it-IT">
              <a:solidFill>
                <a:srgbClr val="3366FF"/>
              </a:solidFill>
            </a:endParaRPr>
          </a:p>
        </p:txBody>
      </p:sp>
      <p:cxnSp>
        <p:nvCxnSpPr>
          <p:cNvPr id="33" name="Connettore 2 32"/>
          <p:cNvCxnSpPr/>
          <p:nvPr/>
        </p:nvCxnSpPr>
        <p:spPr>
          <a:xfrm>
            <a:off x="938252" y="4313081"/>
            <a:ext cx="301606" cy="0"/>
          </a:xfrm>
          <a:prstGeom prst="straightConnector1">
            <a:avLst/>
          </a:prstGeom>
          <a:ln>
            <a:solidFill>
              <a:srgbClr val="1469A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4" name="Connettore 2 33"/>
          <p:cNvCxnSpPr/>
          <p:nvPr/>
        </p:nvCxnSpPr>
        <p:spPr>
          <a:xfrm flipH="1">
            <a:off x="6708151" y="4363406"/>
            <a:ext cx="742650" cy="3554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8" name="Connettore 2 37"/>
          <p:cNvCxnSpPr/>
          <p:nvPr/>
        </p:nvCxnSpPr>
        <p:spPr>
          <a:xfrm flipH="1" flipV="1">
            <a:off x="8993587" y="3040234"/>
            <a:ext cx="2" cy="12728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CasellaDiTesto 12"/>
          <p:cNvSpPr txBox="1"/>
          <p:nvPr/>
        </p:nvSpPr>
        <p:spPr>
          <a:xfrm>
            <a:off x="984341" y="1866876"/>
            <a:ext cx="2474393" cy="646331"/>
          </a:xfrm>
          <a:prstGeom prst="rect">
            <a:avLst/>
          </a:prstGeom>
          <a:ln>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it-IT" b="1" dirty="0">
                <a:solidFill>
                  <a:schemeClr val="bg2">
                    <a:lumMod val="50000"/>
                  </a:schemeClr>
                </a:solidFill>
              </a:rPr>
              <a:t>Computing </a:t>
            </a:r>
            <a:r>
              <a:rPr lang="it-IT" b="1" dirty="0" err="1">
                <a:solidFill>
                  <a:schemeClr val="bg2">
                    <a:lumMod val="50000"/>
                  </a:schemeClr>
                </a:solidFill>
              </a:rPr>
              <a:t>tensor</a:t>
            </a:r>
            <a:r>
              <a:rPr lang="it-IT" b="1" dirty="0">
                <a:solidFill>
                  <a:schemeClr val="bg2">
                    <a:lumMod val="50000"/>
                  </a:schemeClr>
                </a:solidFill>
              </a:rPr>
              <a:t> </a:t>
            </a:r>
            <a:r>
              <a:rPr lang="it-IT" b="1" dirty="0" err="1">
                <a:solidFill>
                  <a:schemeClr val="bg2">
                    <a:lumMod val="50000"/>
                  </a:schemeClr>
                </a:solidFill>
              </a:rPr>
              <a:t>ε</a:t>
            </a:r>
            <a:endParaRPr lang="it-IT" b="1" dirty="0">
              <a:solidFill>
                <a:schemeClr val="bg2">
                  <a:lumMod val="50000"/>
                </a:schemeClr>
              </a:solidFill>
            </a:endParaRPr>
          </a:p>
          <a:p>
            <a:pPr algn="ctr"/>
            <a:r>
              <a:rPr lang="it-IT" b="1" dirty="0">
                <a:solidFill>
                  <a:schemeClr val="bg2">
                    <a:lumMod val="50000"/>
                  </a:schemeClr>
                </a:solidFill>
              </a:rPr>
              <a:t>Maxwell </a:t>
            </a:r>
            <a:r>
              <a:rPr lang="it-IT" b="1" dirty="0" err="1">
                <a:solidFill>
                  <a:schemeClr val="bg2">
                    <a:lumMod val="50000"/>
                  </a:schemeClr>
                </a:solidFill>
              </a:rPr>
              <a:t>eq</a:t>
            </a:r>
            <a:r>
              <a:rPr lang="it-IT" b="1" dirty="0">
                <a:solidFill>
                  <a:schemeClr val="bg2">
                    <a:lumMod val="50000"/>
                  </a:schemeClr>
                </a:solidFill>
              </a:rPr>
              <a:t>.</a:t>
            </a:r>
          </a:p>
        </p:txBody>
      </p:sp>
      <p:sp>
        <p:nvSpPr>
          <p:cNvPr id="12" name="CasellaDiTesto 11"/>
          <p:cNvSpPr txBox="1"/>
          <p:nvPr/>
        </p:nvSpPr>
        <p:spPr>
          <a:xfrm>
            <a:off x="5930483" y="1840140"/>
            <a:ext cx="1889535" cy="646331"/>
          </a:xfrm>
          <a:prstGeom prst="rect">
            <a:avLst/>
          </a:prstGeom>
          <a:ln>
            <a:solidFill>
              <a:srgbClr val="1469A2"/>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it-IT" b="1" dirty="0">
                <a:solidFill>
                  <a:srgbClr val="61674F"/>
                </a:solidFill>
              </a:rPr>
              <a:t>FEM </a:t>
            </a:r>
            <a:r>
              <a:rPr lang="it-IT" b="1" dirty="0" err="1">
                <a:solidFill>
                  <a:srgbClr val="61674F"/>
                </a:solidFill>
              </a:rPr>
              <a:t>solution</a:t>
            </a:r>
            <a:r>
              <a:rPr lang="it-IT" b="1" dirty="0">
                <a:solidFill>
                  <a:srgbClr val="61674F"/>
                </a:solidFill>
              </a:rPr>
              <a:t> of</a:t>
            </a:r>
          </a:p>
          <a:p>
            <a:pPr algn="ctr"/>
            <a:r>
              <a:rPr lang="it-IT" b="1" dirty="0">
                <a:solidFill>
                  <a:srgbClr val="61674F"/>
                </a:solidFill>
              </a:rPr>
              <a:t>Maxwell </a:t>
            </a:r>
            <a:r>
              <a:rPr lang="it-IT" b="1" dirty="0" err="1">
                <a:solidFill>
                  <a:srgbClr val="61674F"/>
                </a:solidFill>
              </a:rPr>
              <a:t>eq</a:t>
            </a:r>
            <a:r>
              <a:rPr lang="it-IT" b="1" dirty="0">
                <a:solidFill>
                  <a:srgbClr val="61674F"/>
                </a:solidFill>
              </a:rPr>
              <a:t>.</a:t>
            </a:r>
          </a:p>
        </p:txBody>
      </p:sp>
      <p:sp>
        <p:nvSpPr>
          <p:cNvPr id="8" name="CasellaDiTesto 7"/>
          <p:cNvSpPr txBox="1"/>
          <p:nvPr/>
        </p:nvSpPr>
        <p:spPr>
          <a:xfrm>
            <a:off x="49477" y="3999120"/>
            <a:ext cx="907708" cy="646331"/>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it-IT" dirty="0">
                <a:solidFill>
                  <a:schemeClr val="tx1"/>
                </a:solidFill>
              </a:rPr>
              <a:t>START</a:t>
            </a:r>
          </a:p>
          <a:p>
            <a:pPr algn="ctr"/>
            <a:r>
              <a:rPr lang="it-IT" dirty="0">
                <a:solidFill>
                  <a:schemeClr val="tx1"/>
                </a:solidFill>
              </a:rPr>
              <a:t>n</a:t>
            </a:r>
            <a:r>
              <a:rPr lang="it-IT" baseline="-25000" dirty="0">
                <a:solidFill>
                  <a:schemeClr val="tx1"/>
                </a:solidFill>
              </a:rPr>
              <a:t>e</a:t>
            </a:r>
            <a:r>
              <a:rPr lang="it-IT" dirty="0">
                <a:solidFill>
                  <a:schemeClr val="tx1"/>
                </a:solidFill>
              </a:rPr>
              <a:t>=0</a:t>
            </a:r>
          </a:p>
        </p:txBody>
      </p:sp>
      <p:sp>
        <p:nvSpPr>
          <p:cNvPr id="15" name="CasellaDiTesto 14"/>
          <p:cNvSpPr txBox="1"/>
          <p:nvPr/>
        </p:nvSpPr>
        <p:spPr>
          <a:xfrm>
            <a:off x="8668854" y="3616980"/>
            <a:ext cx="462086" cy="276999"/>
          </a:xfrm>
          <a:prstGeom prst="rect">
            <a:avLst/>
          </a:prstGeom>
          <a:solidFill>
            <a:srgbClr val="FFFFFF"/>
          </a:solidFill>
          <a:ln>
            <a:solidFill>
              <a:srgbClr val="FFFFFF"/>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it-IT" sz="1200" dirty="0">
                <a:solidFill>
                  <a:srgbClr val="234271"/>
                </a:solidFill>
              </a:rPr>
              <a:t>YES</a:t>
            </a:r>
          </a:p>
        </p:txBody>
      </p:sp>
      <p:sp>
        <p:nvSpPr>
          <p:cNvPr id="36" name="Titolo 1"/>
          <p:cNvSpPr>
            <a:spLocks noGrp="1"/>
          </p:cNvSpPr>
          <p:nvPr/>
        </p:nvSpPr>
        <p:spPr>
          <a:xfrm>
            <a:off x="-2610" y="21167"/>
            <a:ext cx="9133549" cy="11675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b="1" dirty="0">
                <a:solidFill>
                  <a:srgbClr val="000090"/>
                </a:solidFill>
              </a:rPr>
              <a:t>Iterative “</a:t>
            </a:r>
            <a:r>
              <a:rPr lang="it-IT" sz="3600" b="1" dirty="0" err="1">
                <a:solidFill>
                  <a:srgbClr val="000090"/>
                </a:solidFill>
              </a:rPr>
              <a:t>Stationary</a:t>
            </a:r>
            <a:r>
              <a:rPr lang="it-IT" sz="3600" b="1" dirty="0">
                <a:solidFill>
                  <a:srgbClr val="000090"/>
                </a:solidFill>
              </a:rPr>
              <a:t>” PIC </a:t>
            </a:r>
            <a:r>
              <a:rPr lang="it-IT" sz="3600" b="1" dirty="0" err="1">
                <a:solidFill>
                  <a:srgbClr val="000090"/>
                </a:solidFill>
              </a:rPr>
              <a:t>strategy</a:t>
            </a:r>
            <a:endParaRPr lang="it-IT" sz="3600" b="1" dirty="0">
              <a:solidFill>
                <a:srgbClr val="000090"/>
              </a:solidFill>
            </a:endParaRPr>
          </a:p>
          <a:p>
            <a:pPr algn="ctr"/>
            <a:r>
              <a:rPr lang="it-IT" sz="3600" b="1" dirty="0" err="1">
                <a:solidFill>
                  <a:srgbClr val="000090"/>
                </a:solidFill>
              </a:rPr>
              <a:t>Diagram</a:t>
            </a:r>
            <a:endParaRPr lang="en-US" sz="3600" b="1" dirty="0">
              <a:solidFill>
                <a:srgbClr val="000090"/>
              </a:solidFill>
            </a:endParaRPr>
          </a:p>
        </p:txBody>
      </p:sp>
      <p:sp>
        <p:nvSpPr>
          <p:cNvPr id="35" name="Rectangle 3"/>
          <p:cNvSpPr>
            <a:spLocks/>
          </p:cNvSpPr>
          <p:nvPr/>
        </p:nvSpPr>
        <p:spPr bwMode="auto">
          <a:xfrm>
            <a:off x="5484074" y="4832309"/>
            <a:ext cx="2158354" cy="503759"/>
          </a:xfrm>
          <a:prstGeom prst="rect">
            <a:avLst/>
          </a:prstGeom>
          <a:ln>
            <a:headEnd type="none" w="med" len="med"/>
            <a:tailEnd type="none" w="med" len="med"/>
          </a:ln>
          <a:effectLst>
            <a:innerShdw blurRad="63500" dist="50800" dir="13500000">
              <a:prstClr val="black">
                <a:alpha val="50000"/>
              </a:prstClr>
            </a:innerShdw>
          </a:effectLst>
          <a:extLst/>
        </p:spPr>
        <p:style>
          <a:lnRef idx="2">
            <a:schemeClr val="accent1"/>
          </a:lnRef>
          <a:fillRef idx="1">
            <a:schemeClr val="lt1"/>
          </a:fillRef>
          <a:effectRef idx="0">
            <a:schemeClr val="accent1"/>
          </a:effectRef>
          <a:fontRef idx="minor">
            <a:schemeClr val="dk1"/>
          </a:fontRef>
        </p:style>
        <p:txBody>
          <a:bodyPr lIns="0" tIns="0" rIns="0" bIns="0" anchor="ctr"/>
          <a:lstStyle/>
          <a:p>
            <a:pPr algn="ctr">
              <a:defRPr/>
            </a:pPr>
            <a:r>
              <a:rPr lang="en-US" sz="1300" b="1" i="1" dirty="0">
                <a:solidFill>
                  <a:schemeClr val="tx2">
                    <a:lumMod val="75000"/>
                  </a:schemeClr>
                </a:solidFill>
                <a:latin typeface="Baskerville Old Face"/>
                <a:ea typeface="ＭＳ Ｐゴシック" charset="0"/>
                <a:cs typeface="Baskerville Old Face"/>
                <a:sym typeface="Arial Bold" charset="0"/>
              </a:rPr>
              <a:t>Collisions by Langevin method </a:t>
            </a:r>
          </a:p>
        </p:txBody>
      </p:sp>
    </p:spTree>
    <p:extLst>
      <p:ext uri="{BB962C8B-B14F-4D97-AF65-F5344CB8AC3E}">
        <p14:creationId xmlns:p14="http://schemas.microsoft.com/office/powerpoint/2010/main" val="2659536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p:cNvSpPr/>
          <p:nvPr/>
        </p:nvSpPr>
        <p:spPr>
          <a:xfrm>
            <a:off x="2875045" y="2383702"/>
            <a:ext cx="3416336" cy="3416336"/>
          </a:xfrm>
          <a:prstGeom prst="ellipse">
            <a:avLst/>
          </a:prstGeom>
          <a:noFill/>
          <a:ln w="57150" cmpd="sng">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449481" y="22016"/>
            <a:ext cx="8229600" cy="857216"/>
          </a:xfrm>
        </p:spPr>
        <p:txBody>
          <a:bodyPr>
            <a:normAutofit/>
          </a:bodyPr>
          <a:lstStyle/>
          <a:p>
            <a:r>
              <a:rPr lang="it-IT" sz="3200" dirty="0">
                <a:solidFill>
                  <a:srgbClr val="000000"/>
                </a:solidFill>
              </a:rPr>
              <a:t> </a:t>
            </a:r>
            <a:r>
              <a:rPr lang="it-IT" sz="3200" b="1" dirty="0">
                <a:solidFill>
                  <a:srgbClr val="000000"/>
                </a:solidFill>
              </a:rPr>
              <a:t>Iterative self </a:t>
            </a:r>
            <a:r>
              <a:rPr lang="it-IT" sz="3200" b="1" dirty="0" err="1">
                <a:solidFill>
                  <a:srgbClr val="000000"/>
                </a:solidFill>
              </a:rPr>
              <a:t>consistent</a:t>
            </a:r>
            <a:r>
              <a:rPr lang="it-IT" sz="3200" b="1" dirty="0">
                <a:solidFill>
                  <a:srgbClr val="000000"/>
                </a:solidFill>
              </a:rPr>
              <a:t> </a:t>
            </a:r>
            <a:r>
              <a:rPr lang="it-IT" sz="3200" b="1" dirty="0" err="1">
                <a:solidFill>
                  <a:srgbClr val="000000"/>
                </a:solidFill>
              </a:rPr>
              <a:t>approach</a:t>
            </a:r>
            <a:endParaRPr lang="it-IT" sz="3200" b="1" dirty="0">
              <a:solidFill>
                <a:srgbClr val="000000"/>
              </a:solidFill>
            </a:endParaRPr>
          </a:p>
        </p:txBody>
      </p:sp>
      <p:sp>
        <p:nvSpPr>
          <p:cNvPr id="4" name="Segnaposto numero diapositiva 3"/>
          <p:cNvSpPr>
            <a:spLocks noGrp="1"/>
          </p:cNvSpPr>
          <p:nvPr>
            <p:ph type="sldNum" sz="quarter" idx="12"/>
          </p:nvPr>
        </p:nvSpPr>
        <p:spPr>
          <a:xfrm>
            <a:off x="8828970" y="6256467"/>
            <a:ext cx="457200" cy="365125"/>
          </a:xfrm>
        </p:spPr>
        <p:txBody>
          <a:bodyPr/>
          <a:lstStyle/>
          <a:p>
            <a:fld id="{BA9B540C-44DA-4F69-89C9-7C84606640D3}" type="slidenum">
              <a:rPr lang="en-US" smtClean="0"/>
              <a:pPr/>
              <a:t>21</a:t>
            </a:fld>
            <a:endParaRPr lang="en-US"/>
          </a:p>
        </p:txBody>
      </p:sp>
      <p:pic>
        <p:nvPicPr>
          <p:cNvPr id="6" name="Immagine 5" descr="Eyz_scale.png"/>
          <p:cNvPicPr>
            <a:picLocks noChangeAspect="1"/>
          </p:cNvPicPr>
          <p:nvPr/>
        </p:nvPicPr>
        <p:blipFill rotWithShape="1">
          <a:blip r:embed="rId2">
            <a:extLst>
              <a:ext uri="{28A0092B-C50C-407E-A947-70E740481C1C}">
                <a14:useLocalDpi xmlns:a14="http://schemas.microsoft.com/office/drawing/2010/main" val="0"/>
              </a:ext>
            </a:extLst>
          </a:blip>
          <a:srcRect l="25322" t="12170" r="19571" b="48016"/>
          <a:stretch/>
        </p:blipFill>
        <p:spPr>
          <a:xfrm>
            <a:off x="4925267" y="4593539"/>
            <a:ext cx="4094083" cy="1698126"/>
          </a:xfrm>
          <a:prstGeom prst="rect">
            <a:avLst/>
          </a:prstGeom>
        </p:spPr>
      </p:pic>
      <p:pic>
        <p:nvPicPr>
          <p:cNvPr id="7" name="Immagine 6" descr="Eyz.png"/>
          <p:cNvPicPr>
            <a:picLocks noChangeAspect="1"/>
          </p:cNvPicPr>
          <p:nvPr/>
        </p:nvPicPr>
        <p:blipFill rotWithShape="1">
          <a:blip r:embed="rId3">
            <a:extLst>
              <a:ext uri="{28A0092B-C50C-407E-A947-70E740481C1C}">
                <a14:useLocalDpi xmlns:a14="http://schemas.microsoft.com/office/drawing/2010/main" val="0"/>
              </a:ext>
            </a:extLst>
          </a:blip>
          <a:srcRect l="13320" t="5390" r="8153" b="9956"/>
          <a:stretch/>
        </p:blipFill>
        <p:spPr>
          <a:xfrm>
            <a:off x="509710" y="1710198"/>
            <a:ext cx="3495820" cy="1867168"/>
          </a:xfrm>
          <a:prstGeom prst="rect">
            <a:avLst/>
          </a:prstGeom>
        </p:spPr>
      </p:pic>
      <p:pic>
        <p:nvPicPr>
          <p:cNvPr id="8" name="Immagine 7" descr="nT_yz_slice.png"/>
          <p:cNvPicPr>
            <a:picLocks noChangeAspect="1"/>
          </p:cNvPicPr>
          <p:nvPr/>
        </p:nvPicPr>
        <p:blipFill rotWithShape="1">
          <a:blip r:embed="rId4">
            <a:extLst>
              <a:ext uri="{28A0092B-C50C-407E-A947-70E740481C1C}">
                <a14:useLocalDpi xmlns:a14="http://schemas.microsoft.com/office/drawing/2010/main" val="0"/>
              </a:ext>
            </a:extLst>
          </a:blip>
          <a:srcRect l="12785" t="4458" r="7984" b="10407"/>
          <a:stretch/>
        </p:blipFill>
        <p:spPr>
          <a:xfrm>
            <a:off x="5049793" y="1638079"/>
            <a:ext cx="3772430" cy="1916954"/>
          </a:xfrm>
          <a:prstGeom prst="rect">
            <a:avLst/>
          </a:prstGeom>
        </p:spPr>
      </p:pic>
      <p:sp>
        <p:nvSpPr>
          <p:cNvPr id="9" name="CasellaDiTesto 8"/>
          <p:cNvSpPr txBox="1"/>
          <p:nvPr/>
        </p:nvSpPr>
        <p:spPr>
          <a:xfrm>
            <a:off x="-16980682" y="22015"/>
            <a:ext cx="3942765" cy="707886"/>
          </a:xfrm>
          <a:prstGeom prst="rect">
            <a:avLst/>
          </a:prstGeom>
          <a:solidFill>
            <a:schemeClr val="tx2">
              <a:lumMod val="60000"/>
              <a:lumOff val="40000"/>
            </a:schemeClr>
          </a:solidFill>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it-IT" sz="2000" b="1" i="1" dirty="0">
                <a:latin typeface="Times"/>
                <a:cs typeface="Times"/>
              </a:rPr>
              <a:t>|E| </a:t>
            </a:r>
            <a:r>
              <a:rPr lang="it-IT" sz="2000" b="1" i="1" dirty="0" err="1">
                <a:latin typeface="Times"/>
                <a:cs typeface="Times"/>
              </a:rPr>
              <a:t>field</a:t>
            </a:r>
            <a:r>
              <a:rPr lang="it-IT" sz="2000" b="1" i="1" dirty="0">
                <a:latin typeface="Times"/>
                <a:cs typeface="Times"/>
              </a:rPr>
              <a:t> on (0, y, </a:t>
            </a:r>
            <a:r>
              <a:rPr lang="it-IT" sz="2000" b="1" i="1" dirty="0" err="1">
                <a:latin typeface="Times"/>
                <a:cs typeface="Times"/>
                <a:sym typeface="Wingdings"/>
              </a:rPr>
              <a:t>z</a:t>
            </a:r>
            <a:r>
              <a:rPr lang="it-IT" sz="2000" b="1" i="1" dirty="0">
                <a:latin typeface="Times"/>
                <a:cs typeface="Times"/>
                <a:sym typeface="Wingdings"/>
              </a:rPr>
              <a:t>) </a:t>
            </a:r>
            <a:r>
              <a:rPr lang="it-IT" sz="2000" b="1" i="1" dirty="0" err="1">
                <a:latin typeface="Times"/>
                <a:cs typeface="Times"/>
                <a:sym typeface="Wingdings"/>
              </a:rPr>
              <a:t>plane</a:t>
            </a:r>
            <a:r>
              <a:rPr lang="it-IT" sz="2000" b="1" i="1" dirty="0">
                <a:latin typeface="Times"/>
                <a:cs typeface="Times"/>
                <a:sym typeface="Wingdings"/>
              </a:rPr>
              <a:t> (log scale)</a:t>
            </a:r>
          </a:p>
          <a:p>
            <a:pPr algn="ctr"/>
            <a:r>
              <a:rPr lang="it-IT" sz="2000" b="1" i="1" dirty="0">
                <a:latin typeface="Times"/>
                <a:cs typeface="Times"/>
                <a:sym typeface="Wingdings"/>
              </a:rPr>
              <a:t>in </a:t>
            </a:r>
            <a:r>
              <a:rPr lang="it-IT" sz="2000" b="1" i="1" dirty="0" err="1">
                <a:latin typeface="Times"/>
                <a:cs typeface="Times"/>
                <a:sym typeface="Wingdings"/>
              </a:rPr>
              <a:t>vacuum</a:t>
            </a:r>
            <a:r>
              <a:rPr lang="it-IT" sz="2000" b="1" i="1" dirty="0">
                <a:latin typeface="Times"/>
                <a:cs typeface="Times"/>
              </a:rPr>
              <a:t> </a:t>
            </a:r>
          </a:p>
        </p:txBody>
      </p:sp>
      <p:sp>
        <p:nvSpPr>
          <p:cNvPr id="10" name="CasellaDiTesto 9"/>
          <p:cNvSpPr txBox="1"/>
          <p:nvPr/>
        </p:nvSpPr>
        <p:spPr>
          <a:xfrm>
            <a:off x="5995611" y="1264750"/>
            <a:ext cx="2837644" cy="646331"/>
          </a:xfrm>
          <a:prstGeom prst="rect">
            <a:avLst/>
          </a:prstGeom>
          <a:solidFill>
            <a:srgbClr val="E4E6DE"/>
          </a:solidFill>
          <a:ln>
            <a:solidFill>
              <a:srgbClr val="61674F"/>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b="1" i="1" dirty="0">
                <a:solidFill>
                  <a:srgbClr val="61674F"/>
                </a:solidFill>
                <a:latin typeface="Palatino"/>
                <a:cs typeface="Palatino"/>
              </a:rPr>
              <a:t>E</a:t>
            </a:r>
            <a:r>
              <a:rPr lang="it-IT" sz="1800" b="1" i="1" dirty="0">
                <a:solidFill>
                  <a:srgbClr val="61674F"/>
                </a:solidFill>
                <a:latin typeface="Palatino"/>
                <a:cs typeface="Palatino"/>
              </a:rPr>
              <a:t>lectron </a:t>
            </a:r>
            <a:r>
              <a:rPr lang="it-IT" sz="1800" b="1" i="1" dirty="0" err="1">
                <a:solidFill>
                  <a:srgbClr val="61674F"/>
                </a:solidFill>
                <a:latin typeface="Palatino"/>
                <a:cs typeface="Palatino"/>
              </a:rPr>
              <a:t>density</a:t>
            </a:r>
            <a:r>
              <a:rPr lang="it-IT" sz="1800" b="1" i="1" dirty="0">
                <a:solidFill>
                  <a:srgbClr val="61674F"/>
                </a:solidFill>
                <a:latin typeface="Palatino"/>
                <a:cs typeface="Palatino"/>
              </a:rPr>
              <a:t> on </a:t>
            </a:r>
          </a:p>
          <a:p>
            <a:r>
              <a:rPr lang="it-IT" sz="1800" b="1" i="1" dirty="0">
                <a:solidFill>
                  <a:srgbClr val="61674F"/>
                </a:solidFill>
                <a:latin typeface="Palatino"/>
                <a:cs typeface="Palatino"/>
              </a:rPr>
              <a:t>(0, </a:t>
            </a:r>
            <a:r>
              <a:rPr lang="it-IT" b="1" i="1" dirty="0">
                <a:solidFill>
                  <a:srgbClr val="61674F"/>
                </a:solidFill>
                <a:latin typeface="Palatino"/>
                <a:cs typeface="Palatino"/>
              </a:rPr>
              <a:t>y</a:t>
            </a:r>
            <a:r>
              <a:rPr lang="it-IT" sz="1800" b="1" i="1" dirty="0">
                <a:solidFill>
                  <a:srgbClr val="61674F"/>
                </a:solidFill>
                <a:latin typeface="Palatino"/>
                <a:cs typeface="Palatino"/>
              </a:rPr>
              <a:t>, </a:t>
            </a:r>
            <a:r>
              <a:rPr lang="it-IT" sz="1800" b="1" i="1" dirty="0" err="1">
                <a:solidFill>
                  <a:srgbClr val="61674F"/>
                </a:solidFill>
                <a:latin typeface="Palatino"/>
                <a:cs typeface="Palatino"/>
              </a:rPr>
              <a:t>z</a:t>
            </a:r>
            <a:r>
              <a:rPr lang="it-IT" sz="1800" b="1" i="1" dirty="0">
                <a:solidFill>
                  <a:srgbClr val="61674F"/>
                </a:solidFill>
                <a:latin typeface="Palatino"/>
                <a:cs typeface="Palatino"/>
              </a:rPr>
              <a:t>) </a:t>
            </a:r>
            <a:r>
              <a:rPr lang="it-IT" sz="1800" b="1" i="1" dirty="0" err="1">
                <a:solidFill>
                  <a:srgbClr val="61674F"/>
                </a:solidFill>
                <a:latin typeface="Palatino"/>
                <a:cs typeface="Palatino"/>
              </a:rPr>
              <a:t>plane</a:t>
            </a:r>
            <a:r>
              <a:rPr lang="it-IT" sz="1800" b="1" i="1" dirty="0">
                <a:solidFill>
                  <a:srgbClr val="61674F"/>
                </a:solidFill>
                <a:latin typeface="Palatino"/>
                <a:cs typeface="Palatino"/>
              </a:rPr>
              <a:t> (log scale)</a:t>
            </a:r>
            <a:endParaRPr lang="it-IT" sz="1800" b="1" i="1" baseline="-25000" dirty="0">
              <a:solidFill>
                <a:srgbClr val="61674F"/>
              </a:solidFill>
              <a:latin typeface="Palatino"/>
              <a:cs typeface="Palatino"/>
            </a:endParaRPr>
          </a:p>
        </p:txBody>
      </p:sp>
      <p:pic>
        <p:nvPicPr>
          <p:cNvPr id="12" name="Immagine 11" descr="n_Tyz_slice.png"/>
          <p:cNvPicPr>
            <a:picLocks noChangeAspect="1"/>
          </p:cNvPicPr>
          <p:nvPr/>
        </p:nvPicPr>
        <p:blipFill rotWithShape="1">
          <a:blip r:embed="rId5">
            <a:extLst>
              <a:ext uri="{28A0092B-C50C-407E-A947-70E740481C1C}">
                <a14:useLocalDpi xmlns:a14="http://schemas.microsoft.com/office/drawing/2010/main" val="0"/>
              </a:ext>
            </a:extLst>
          </a:blip>
          <a:srcRect l="12842" t="5667" r="8610" b="9875"/>
          <a:stretch/>
        </p:blipFill>
        <p:spPr>
          <a:xfrm>
            <a:off x="484012" y="4613870"/>
            <a:ext cx="3774780" cy="1725040"/>
          </a:xfrm>
          <a:prstGeom prst="rect">
            <a:avLst/>
          </a:prstGeom>
        </p:spPr>
      </p:pic>
      <p:sp>
        <p:nvSpPr>
          <p:cNvPr id="3" name="Rettangolo 2"/>
          <p:cNvSpPr/>
          <p:nvPr/>
        </p:nvSpPr>
        <p:spPr>
          <a:xfrm>
            <a:off x="6721606" y="4131842"/>
            <a:ext cx="2273805" cy="646331"/>
          </a:xfrm>
          <a:prstGeom prst="rect">
            <a:avLst/>
          </a:prstGeom>
          <a:solidFill>
            <a:srgbClr val="E4E6DE"/>
          </a:solidFill>
          <a:ln>
            <a:solidFill>
              <a:srgbClr val="61674F"/>
            </a:solidFill>
          </a:ln>
        </p:spPr>
        <p:style>
          <a:lnRef idx="1">
            <a:schemeClr val="accent1"/>
          </a:lnRef>
          <a:fillRef idx="2">
            <a:schemeClr val="accent1"/>
          </a:fillRef>
          <a:effectRef idx="1">
            <a:schemeClr val="accent1"/>
          </a:effectRef>
          <a:fontRef idx="minor">
            <a:schemeClr val="dk1"/>
          </a:fontRef>
        </p:style>
        <p:txBody>
          <a:bodyPr wrap="none">
            <a:spAutoFit/>
          </a:bodyPr>
          <a:lstStyle/>
          <a:p>
            <a:r>
              <a:rPr lang="it-IT" b="1" i="1" dirty="0">
                <a:solidFill>
                  <a:srgbClr val="61674F"/>
                </a:solidFill>
                <a:latin typeface="Palatino"/>
                <a:cs typeface="Palatino"/>
              </a:rPr>
              <a:t>|E| </a:t>
            </a:r>
            <a:r>
              <a:rPr lang="it-IT" b="1" i="1" dirty="0" err="1">
                <a:solidFill>
                  <a:srgbClr val="61674F"/>
                </a:solidFill>
                <a:latin typeface="Palatino"/>
                <a:cs typeface="Palatino"/>
              </a:rPr>
              <a:t>field</a:t>
            </a:r>
            <a:r>
              <a:rPr lang="it-IT" b="1" i="1" dirty="0">
                <a:solidFill>
                  <a:srgbClr val="61674F"/>
                </a:solidFill>
                <a:latin typeface="Palatino"/>
                <a:cs typeface="Palatino"/>
              </a:rPr>
              <a:t> on (0, y, </a:t>
            </a:r>
            <a:r>
              <a:rPr lang="it-IT" b="1" i="1" dirty="0" err="1">
                <a:solidFill>
                  <a:srgbClr val="61674F"/>
                </a:solidFill>
                <a:latin typeface="Palatino"/>
                <a:cs typeface="Palatino"/>
                <a:sym typeface="Wingdings"/>
              </a:rPr>
              <a:t>z</a:t>
            </a:r>
            <a:r>
              <a:rPr lang="it-IT" b="1" i="1" dirty="0">
                <a:solidFill>
                  <a:srgbClr val="61674F"/>
                </a:solidFill>
                <a:latin typeface="Palatino"/>
                <a:cs typeface="Palatino"/>
                <a:sym typeface="Wingdings"/>
              </a:rPr>
              <a:t>)</a:t>
            </a:r>
          </a:p>
          <a:p>
            <a:r>
              <a:rPr lang="it-IT" b="1" i="1" dirty="0">
                <a:solidFill>
                  <a:srgbClr val="61674F"/>
                </a:solidFill>
                <a:latin typeface="Palatino"/>
                <a:cs typeface="Palatino"/>
                <a:sym typeface="Wingdings"/>
              </a:rPr>
              <a:t> </a:t>
            </a:r>
            <a:r>
              <a:rPr lang="it-IT" b="1" i="1" dirty="0" err="1">
                <a:solidFill>
                  <a:srgbClr val="61674F"/>
                </a:solidFill>
                <a:latin typeface="Palatino"/>
                <a:cs typeface="Palatino"/>
                <a:sym typeface="Wingdings"/>
              </a:rPr>
              <a:t>plane</a:t>
            </a:r>
            <a:r>
              <a:rPr lang="it-IT" b="1" i="1" dirty="0">
                <a:solidFill>
                  <a:srgbClr val="61674F"/>
                </a:solidFill>
                <a:latin typeface="Palatino"/>
                <a:cs typeface="Palatino"/>
                <a:sym typeface="Wingdings"/>
              </a:rPr>
              <a:t> (log scale)</a:t>
            </a:r>
            <a:endParaRPr lang="it-IT" dirty="0">
              <a:solidFill>
                <a:srgbClr val="61674F"/>
              </a:solidFill>
            </a:endParaRPr>
          </a:p>
        </p:txBody>
      </p:sp>
      <p:sp>
        <p:nvSpPr>
          <p:cNvPr id="16" name="Rettangolo 15"/>
          <p:cNvSpPr/>
          <p:nvPr/>
        </p:nvSpPr>
        <p:spPr>
          <a:xfrm>
            <a:off x="484012" y="1309607"/>
            <a:ext cx="2273805" cy="646331"/>
          </a:xfrm>
          <a:prstGeom prst="rect">
            <a:avLst/>
          </a:prstGeom>
          <a:solidFill>
            <a:schemeClr val="bg2">
              <a:lumMod val="40000"/>
              <a:lumOff val="60000"/>
            </a:schemeClr>
          </a:solidFill>
          <a:ln>
            <a:solidFill>
              <a:schemeClr val="bg2">
                <a:lumMod val="50000"/>
              </a:schemeClr>
            </a:solidFill>
          </a:ln>
        </p:spPr>
        <p:style>
          <a:lnRef idx="1">
            <a:schemeClr val="accent1"/>
          </a:lnRef>
          <a:fillRef idx="2">
            <a:schemeClr val="accent1"/>
          </a:fillRef>
          <a:effectRef idx="1">
            <a:schemeClr val="accent1"/>
          </a:effectRef>
          <a:fontRef idx="minor">
            <a:schemeClr val="dk1"/>
          </a:fontRef>
        </p:style>
        <p:txBody>
          <a:bodyPr wrap="none">
            <a:spAutoFit/>
          </a:bodyPr>
          <a:lstStyle/>
          <a:p>
            <a:r>
              <a:rPr lang="it-IT" b="1" i="1" dirty="0">
                <a:solidFill>
                  <a:schemeClr val="bg2">
                    <a:lumMod val="50000"/>
                  </a:schemeClr>
                </a:solidFill>
                <a:latin typeface="Palatino"/>
                <a:cs typeface="Palatino"/>
              </a:rPr>
              <a:t>|E| </a:t>
            </a:r>
            <a:r>
              <a:rPr lang="it-IT" b="1" i="1" dirty="0" err="1">
                <a:solidFill>
                  <a:schemeClr val="bg2">
                    <a:lumMod val="50000"/>
                  </a:schemeClr>
                </a:solidFill>
                <a:latin typeface="Palatino"/>
                <a:cs typeface="Palatino"/>
              </a:rPr>
              <a:t>field</a:t>
            </a:r>
            <a:r>
              <a:rPr lang="it-IT" b="1" i="1" dirty="0">
                <a:solidFill>
                  <a:schemeClr val="bg2">
                    <a:lumMod val="50000"/>
                  </a:schemeClr>
                </a:solidFill>
                <a:latin typeface="Palatino"/>
                <a:cs typeface="Palatino"/>
              </a:rPr>
              <a:t> on (0, y, </a:t>
            </a:r>
            <a:r>
              <a:rPr lang="it-IT" b="1" i="1" dirty="0" err="1">
                <a:solidFill>
                  <a:schemeClr val="bg2">
                    <a:lumMod val="50000"/>
                  </a:schemeClr>
                </a:solidFill>
                <a:latin typeface="Palatino"/>
                <a:cs typeface="Palatino"/>
                <a:sym typeface="Wingdings"/>
              </a:rPr>
              <a:t>z</a:t>
            </a:r>
            <a:r>
              <a:rPr lang="it-IT" b="1" i="1" dirty="0">
                <a:solidFill>
                  <a:schemeClr val="bg2">
                    <a:lumMod val="50000"/>
                  </a:schemeClr>
                </a:solidFill>
                <a:latin typeface="Palatino"/>
                <a:cs typeface="Palatino"/>
                <a:sym typeface="Wingdings"/>
              </a:rPr>
              <a:t>)</a:t>
            </a:r>
          </a:p>
          <a:p>
            <a:r>
              <a:rPr lang="it-IT" b="1" i="1" dirty="0">
                <a:solidFill>
                  <a:schemeClr val="bg2">
                    <a:lumMod val="50000"/>
                  </a:schemeClr>
                </a:solidFill>
                <a:latin typeface="Palatino"/>
                <a:cs typeface="Palatino"/>
                <a:sym typeface="Wingdings"/>
              </a:rPr>
              <a:t> </a:t>
            </a:r>
            <a:r>
              <a:rPr lang="it-IT" b="1" i="1" dirty="0" err="1">
                <a:solidFill>
                  <a:schemeClr val="bg2">
                    <a:lumMod val="50000"/>
                  </a:schemeClr>
                </a:solidFill>
                <a:latin typeface="Palatino"/>
                <a:cs typeface="Palatino"/>
                <a:sym typeface="Wingdings"/>
              </a:rPr>
              <a:t>plane</a:t>
            </a:r>
            <a:r>
              <a:rPr lang="it-IT" b="1" i="1" dirty="0">
                <a:solidFill>
                  <a:schemeClr val="bg2">
                    <a:lumMod val="50000"/>
                  </a:schemeClr>
                </a:solidFill>
                <a:latin typeface="Palatino"/>
                <a:cs typeface="Palatino"/>
                <a:sym typeface="Wingdings"/>
              </a:rPr>
              <a:t> (log scale)</a:t>
            </a:r>
            <a:endParaRPr lang="it-IT" b="1" dirty="0">
              <a:solidFill>
                <a:schemeClr val="bg2">
                  <a:lumMod val="50000"/>
                </a:schemeClr>
              </a:solidFill>
            </a:endParaRPr>
          </a:p>
        </p:txBody>
      </p:sp>
      <p:sp>
        <p:nvSpPr>
          <p:cNvPr id="17" name="CasellaDiTesto 16"/>
          <p:cNvSpPr txBox="1"/>
          <p:nvPr/>
        </p:nvSpPr>
        <p:spPr>
          <a:xfrm>
            <a:off x="503550" y="4086851"/>
            <a:ext cx="1968260" cy="646331"/>
          </a:xfrm>
          <a:prstGeom prst="rect">
            <a:avLst/>
          </a:prstGeom>
          <a:solidFill>
            <a:srgbClr val="E4E6DE"/>
          </a:solidFill>
          <a:ln>
            <a:solidFill>
              <a:srgbClr val="61674F"/>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b="1" i="1" dirty="0">
                <a:solidFill>
                  <a:srgbClr val="61674F"/>
                </a:solidFill>
                <a:latin typeface="Palatino"/>
                <a:cs typeface="Palatino"/>
              </a:rPr>
              <a:t>E</a:t>
            </a:r>
            <a:r>
              <a:rPr lang="it-IT" sz="1800" b="1" i="1" dirty="0">
                <a:solidFill>
                  <a:srgbClr val="61674F"/>
                </a:solidFill>
                <a:latin typeface="Palatino"/>
                <a:cs typeface="Palatino"/>
              </a:rPr>
              <a:t>lectron </a:t>
            </a:r>
            <a:r>
              <a:rPr lang="it-IT" sz="1800" b="1" i="1" dirty="0" err="1">
                <a:solidFill>
                  <a:srgbClr val="61674F"/>
                </a:solidFill>
                <a:latin typeface="Palatino"/>
                <a:cs typeface="Palatino"/>
              </a:rPr>
              <a:t>density</a:t>
            </a:r>
            <a:r>
              <a:rPr lang="it-IT" sz="1800" b="1" i="1" dirty="0">
                <a:solidFill>
                  <a:srgbClr val="61674F"/>
                </a:solidFill>
                <a:latin typeface="Palatino"/>
                <a:cs typeface="Palatino"/>
              </a:rPr>
              <a:t> on(0, </a:t>
            </a:r>
            <a:r>
              <a:rPr lang="it-IT" b="1" i="1" dirty="0">
                <a:solidFill>
                  <a:srgbClr val="61674F"/>
                </a:solidFill>
                <a:latin typeface="Palatino"/>
                <a:cs typeface="Palatino"/>
              </a:rPr>
              <a:t>y</a:t>
            </a:r>
            <a:r>
              <a:rPr lang="it-IT" sz="1800" b="1" i="1" dirty="0">
                <a:solidFill>
                  <a:srgbClr val="61674F"/>
                </a:solidFill>
                <a:latin typeface="Palatino"/>
                <a:cs typeface="Palatino"/>
              </a:rPr>
              <a:t>, </a:t>
            </a:r>
            <a:r>
              <a:rPr lang="it-IT" sz="1800" b="1" i="1" dirty="0" err="1">
                <a:solidFill>
                  <a:srgbClr val="61674F"/>
                </a:solidFill>
                <a:latin typeface="Palatino"/>
                <a:cs typeface="Palatino"/>
              </a:rPr>
              <a:t>z</a:t>
            </a:r>
            <a:r>
              <a:rPr lang="it-IT" sz="1800" b="1" i="1" dirty="0">
                <a:solidFill>
                  <a:srgbClr val="61674F"/>
                </a:solidFill>
                <a:latin typeface="Palatino"/>
                <a:cs typeface="Palatino"/>
              </a:rPr>
              <a:t>) </a:t>
            </a:r>
            <a:r>
              <a:rPr lang="it-IT" sz="1800" b="1" i="1" dirty="0" err="1">
                <a:solidFill>
                  <a:srgbClr val="61674F"/>
                </a:solidFill>
                <a:latin typeface="Palatino"/>
                <a:cs typeface="Palatino"/>
              </a:rPr>
              <a:t>plane</a:t>
            </a:r>
            <a:r>
              <a:rPr lang="it-IT" sz="1800" b="1" i="1" dirty="0">
                <a:solidFill>
                  <a:srgbClr val="61674F"/>
                </a:solidFill>
                <a:latin typeface="Palatino"/>
                <a:cs typeface="Palatino"/>
              </a:rPr>
              <a:t> </a:t>
            </a:r>
            <a:endParaRPr lang="it-IT" sz="1800" b="1" i="1" baseline="-25000" dirty="0">
              <a:solidFill>
                <a:srgbClr val="61674F"/>
              </a:solidFill>
              <a:latin typeface="Palatino"/>
              <a:cs typeface="Palatino"/>
            </a:endParaRPr>
          </a:p>
        </p:txBody>
      </p:sp>
      <p:sp>
        <p:nvSpPr>
          <p:cNvPr id="19" name="Estrai 18"/>
          <p:cNvSpPr/>
          <p:nvPr/>
        </p:nvSpPr>
        <p:spPr>
          <a:xfrm rot="4660240">
            <a:off x="4168394" y="2302818"/>
            <a:ext cx="180795" cy="222728"/>
          </a:xfrm>
          <a:prstGeom prst="flowChartExtra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Estrai 21"/>
          <p:cNvSpPr/>
          <p:nvPr/>
        </p:nvSpPr>
        <p:spPr>
          <a:xfrm rot="11007063">
            <a:off x="6200983" y="3896519"/>
            <a:ext cx="180795" cy="222728"/>
          </a:xfrm>
          <a:prstGeom prst="flowChartExtra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Estrai 22"/>
          <p:cNvSpPr/>
          <p:nvPr/>
        </p:nvSpPr>
        <p:spPr>
          <a:xfrm rot="16801956">
            <a:off x="4422184" y="5695023"/>
            <a:ext cx="180795" cy="222728"/>
          </a:xfrm>
          <a:prstGeom prst="flowChartExtra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Estrai 23"/>
          <p:cNvSpPr/>
          <p:nvPr/>
        </p:nvSpPr>
        <p:spPr>
          <a:xfrm rot="227945">
            <a:off x="2783884" y="3913003"/>
            <a:ext cx="180795" cy="222728"/>
          </a:xfrm>
          <a:prstGeom prst="flowChartExtra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95566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656771"/>
          </a:xfr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r>
              <a:rPr lang="it-IT" sz="3600" b="1" dirty="0">
                <a:solidFill>
                  <a:srgbClr val="000090"/>
                </a:solidFill>
              </a:rPr>
              <a:t>Self-</a:t>
            </a:r>
            <a:r>
              <a:rPr lang="it-IT" sz="3600" b="1" dirty="0" err="1">
                <a:solidFill>
                  <a:srgbClr val="000090"/>
                </a:solidFill>
              </a:rPr>
              <a:t>consistent</a:t>
            </a:r>
            <a:r>
              <a:rPr lang="it-IT" sz="3600" b="1" dirty="0">
                <a:solidFill>
                  <a:srgbClr val="000090"/>
                </a:solidFill>
              </a:rPr>
              <a:t> </a:t>
            </a:r>
            <a:r>
              <a:rPr lang="it-IT" sz="3600" b="1" dirty="0" err="1">
                <a:solidFill>
                  <a:srgbClr val="000090"/>
                </a:solidFill>
              </a:rPr>
              <a:t>simulations</a:t>
            </a:r>
            <a:endParaRPr lang="it-IT" sz="3600" b="1" dirty="0">
              <a:solidFill>
                <a:srgbClr val="000090"/>
              </a:solidFill>
            </a:endParaRPr>
          </a:p>
        </p:txBody>
      </p:sp>
      <p:pic>
        <p:nvPicPr>
          <p:cNvPr id="8" name="Immagine 7" descr="n_tot_e4.png"/>
          <p:cNvPicPr>
            <a:picLocks noChangeAspect="1"/>
          </p:cNvPicPr>
          <p:nvPr/>
        </p:nvPicPr>
        <p:blipFill rotWithShape="1">
          <a:blip r:embed="rId3">
            <a:extLst>
              <a:ext uri="{28A0092B-C50C-407E-A947-70E740481C1C}">
                <a14:useLocalDpi xmlns:a14="http://schemas.microsoft.com/office/drawing/2010/main" val="0"/>
              </a:ext>
            </a:extLst>
          </a:blip>
          <a:srcRect l="39255" t="-583" r="31226" b="5864"/>
          <a:stretch/>
        </p:blipFill>
        <p:spPr>
          <a:xfrm>
            <a:off x="1858730" y="1270165"/>
            <a:ext cx="2236979" cy="3303031"/>
          </a:xfrm>
          <a:prstGeom prst="rect">
            <a:avLst/>
          </a:prstGeom>
        </p:spPr>
      </p:pic>
      <p:pic>
        <p:nvPicPr>
          <p:cNvPr id="9" name="Immagine 8" descr="n_tot_e3.png"/>
          <p:cNvPicPr>
            <a:picLocks noChangeAspect="1"/>
          </p:cNvPicPr>
          <p:nvPr/>
        </p:nvPicPr>
        <p:blipFill rotWithShape="1">
          <a:blip r:embed="rId4">
            <a:extLst>
              <a:ext uri="{28A0092B-C50C-407E-A947-70E740481C1C}">
                <a14:useLocalDpi xmlns:a14="http://schemas.microsoft.com/office/drawing/2010/main" val="0"/>
              </a:ext>
            </a:extLst>
          </a:blip>
          <a:srcRect l="38623" t="-898" r="31059" b="5112"/>
          <a:stretch/>
        </p:blipFill>
        <p:spPr>
          <a:xfrm>
            <a:off x="3845541" y="1285471"/>
            <a:ext cx="2235443" cy="3340260"/>
          </a:xfrm>
          <a:prstGeom prst="rect">
            <a:avLst/>
          </a:prstGeom>
        </p:spPr>
      </p:pic>
      <p:pic>
        <p:nvPicPr>
          <p:cNvPr id="10" name="Immagine 9" descr="n_tot_e5.png"/>
          <p:cNvPicPr>
            <a:picLocks noChangeAspect="1"/>
          </p:cNvPicPr>
          <p:nvPr/>
        </p:nvPicPr>
        <p:blipFill rotWithShape="1">
          <a:blip r:embed="rId5">
            <a:extLst>
              <a:ext uri="{28A0092B-C50C-407E-A947-70E740481C1C}">
                <a14:useLocalDpi xmlns:a14="http://schemas.microsoft.com/office/drawing/2010/main" val="0"/>
              </a:ext>
            </a:extLst>
          </a:blip>
          <a:srcRect l="38993" t="5866" r="30191" b="6029"/>
          <a:stretch/>
        </p:blipFill>
        <p:spPr>
          <a:xfrm>
            <a:off x="86569" y="1628800"/>
            <a:ext cx="2122930" cy="2793063"/>
          </a:xfrm>
          <a:prstGeom prst="rect">
            <a:avLst/>
          </a:prstGeom>
        </p:spPr>
      </p:pic>
      <p:pic>
        <p:nvPicPr>
          <p:cNvPr id="11" name="Immagine 10" descr="n__e3_sec.png"/>
          <p:cNvPicPr>
            <a:picLocks noChangeAspect="1"/>
          </p:cNvPicPr>
          <p:nvPr/>
        </p:nvPicPr>
        <p:blipFill rotWithShape="1">
          <a:blip r:embed="rId6">
            <a:extLst>
              <a:ext uri="{28A0092B-C50C-407E-A947-70E740481C1C}">
                <a14:useLocalDpi xmlns:a14="http://schemas.microsoft.com/office/drawing/2010/main" val="0"/>
              </a:ext>
            </a:extLst>
          </a:blip>
          <a:srcRect l="40710" t="20414" r="16612"/>
          <a:stretch/>
        </p:blipFill>
        <p:spPr>
          <a:xfrm>
            <a:off x="280884" y="4536814"/>
            <a:ext cx="2209065" cy="1747530"/>
          </a:xfrm>
          <a:prstGeom prst="rect">
            <a:avLst/>
          </a:prstGeom>
        </p:spPr>
      </p:pic>
      <p:pic>
        <p:nvPicPr>
          <p:cNvPr id="12" name="Immagine 11" descr="n_tot_e4_sec.png"/>
          <p:cNvPicPr>
            <a:picLocks noChangeAspect="1"/>
          </p:cNvPicPr>
          <p:nvPr/>
        </p:nvPicPr>
        <p:blipFill rotWithShape="1">
          <a:blip r:embed="rId7">
            <a:extLst>
              <a:ext uri="{28A0092B-C50C-407E-A947-70E740481C1C}">
                <a14:useLocalDpi xmlns:a14="http://schemas.microsoft.com/office/drawing/2010/main" val="0"/>
              </a:ext>
            </a:extLst>
          </a:blip>
          <a:srcRect l="25643" t="-3387" r="30208" b="4454"/>
          <a:stretch/>
        </p:blipFill>
        <p:spPr>
          <a:xfrm>
            <a:off x="2366908" y="4332411"/>
            <a:ext cx="2285172" cy="2156336"/>
          </a:xfrm>
          <a:prstGeom prst="rect">
            <a:avLst/>
          </a:prstGeom>
        </p:spPr>
      </p:pic>
      <p:sp>
        <p:nvSpPr>
          <p:cNvPr id="13" name="CasellaDiTesto 12"/>
          <p:cNvSpPr txBox="1"/>
          <p:nvPr/>
        </p:nvSpPr>
        <p:spPr>
          <a:xfrm>
            <a:off x="-591088" y="788559"/>
            <a:ext cx="9735088" cy="338554"/>
          </a:xfrm>
          <a:prstGeom prst="rect">
            <a:avLst/>
          </a:prstGeom>
          <a:noFill/>
        </p:spPr>
        <p:txBody>
          <a:bodyPr wrap="square" rtlCol="0">
            <a:spAutoFit/>
          </a:bodyPr>
          <a:lstStyle/>
          <a:p>
            <a:pPr algn="ct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Simulated</a:t>
            </a:r>
            <a:r>
              <a:rPr lang="it-IT" sz="1600" b="1" i="1" dirty="0">
                <a:solidFill>
                  <a:srgbClr val="17375E"/>
                </a:solidFill>
                <a:latin typeface="Baskerville Old Face"/>
                <a:cs typeface="Baskerville Old Face"/>
              </a:rPr>
              <a:t> electron </a:t>
            </a:r>
            <a:r>
              <a:rPr lang="it-IT" sz="1600" b="1" i="1" dirty="0" err="1">
                <a:solidFill>
                  <a:srgbClr val="17375E"/>
                </a:solidFill>
                <a:latin typeface="Baskerville Old Face"/>
                <a:cs typeface="Baskerville Old Face"/>
              </a:rPr>
              <a:t>density</a:t>
            </a: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distribution</a:t>
            </a: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at</a:t>
            </a: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different</a:t>
            </a:r>
            <a:r>
              <a:rPr lang="it-IT" sz="1600" b="1" i="1" dirty="0">
                <a:solidFill>
                  <a:srgbClr val="17375E"/>
                </a:solidFill>
                <a:latin typeface="Baskerville Old Face"/>
                <a:cs typeface="Baskerville Old Face"/>
              </a:rPr>
              <a:t> Energy </a:t>
            </a:r>
            <a:r>
              <a:rPr lang="it-IT" sz="1600" b="1" i="1" dirty="0" err="1">
                <a:solidFill>
                  <a:srgbClr val="17375E"/>
                </a:solidFill>
                <a:latin typeface="Baskerville Old Face"/>
                <a:cs typeface="Baskerville Old Face"/>
              </a:rPr>
              <a:t>ranges</a:t>
            </a:r>
            <a:endParaRPr lang="it-IT" sz="1600" b="1" i="1" dirty="0">
              <a:solidFill>
                <a:srgbClr val="17375E"/>
              </a:solidFill>
              <a:latin typeface="Baskerville Old Face"/>
              <a:cs typeface="Baskerville Old Face"/>
            </a:endParaRPr>
          </a:p>
        </p:txBody>
      </p:sp>
      <p:sp>
        <p:nvSpPr>
          <p:cNvPr id="14" name="CasellaDiTesto 13"/>
          <p:cNvSpPr txBox="1"/>
          <p:nvPr/>
        </p:nvSpPr>
        <p:spPr>
          <a:xfrm>
            <a:off x="6307083" y="2678800"/>
            <a:ext cx="2505067"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1400" dirty="0">
                <a:latin typeface="Baskerville Old Face"/>
                <a:cs typeface="Baskerville Old Face"/>
              </a:rPr>
              <a:t>the plasma concentrate </a:t>
            </a:r>
            <a:r>
              <a:rPr lang="it-IT" sz="1400" dirty="0" err="1">
                <a:latin typeface="Baskerville Old Face"/>
                <a:cs typeface="Baskerville Old Face"/>
              </a:rPr>
              <a:t>mostly</a:t>
            </a:r>
            <a:r>
              <a:rPr lang="it-IT" sz="1400" dirty="0">
                <a:latin typeface="Baskerville Old Face"/>
                <a:cs typeface="Baskerville Old Face"/>
              </a:rPr>
              <a:t> </a:t>
            </a:r>
            <a:r>
              <a:rPr lang="it-IT" sz="1400" b="1" dirty="0">
                <a:latin typeface="Baskerville Old Face"/>
                <a:cs typeface="Baskerville Old Face"/>
              </a:rPr>
              <a:t>in </a:t>
            </a:r>
            <a:r>
              <a:rPr lang="it-IT" sz="1400" b="1" dirty="0" err="1">
                <a:latin typeface="Baskerville Old Face"/>
                <a:cs typeface="Baskerville Old Face"/>
              </a:rPr>
              <a:t>near</a:t>
            </a:r>
            <a:r>
              <a:rPr lang="it-IT" sz="1400" b="1" dirty="0">
                <a:latin typeface="Baskerville Old Face"/>
                <a:cs typeface="Baskerville Old Face"/>
              </a:rPr>
              <a:t> </a:t>
            </a:r>
            <a:r>
              <a:rPr lang="it-IT" sz="1400" b="1" dirty="0" err="1">
                <a:latin typeface="Baskerville Old Face"/>
                <a:cs typeface="Baskerville Old Face"/>
              </a:rPr>
              <a:t>resonance</a:t>
            </a:r>
            <a:r>
              <a:rPr lang="it-IT" sz="1400" b="1" dirty="0">
                <a:latin typeface="Baskerville Old Face"/>
                <a:cs typeface="Baskerville Old Face"/>
              </a:rPr>
              <a:t> </a:t>
            </a:r>
            <a:r>
              <a:rPr lang="it-IT" sz="1400" b="1" dirty="0" err="1">
                <a:latin typeface="Baskerville Old Face"/>
                <a:cs typeface="Baskerville Old Face"/>
              </a:rPr>
              <a:t>region</a:t>
            </a:r>
            <a:r>
              <a:rPr lang="it-IT" sz="1400" dirty="0">
                <a:latin typeface="Baskerville Old Face"/>
                <a:cs typeface="Baskerville Old Face"/>
              </a:rPr>
              <a:t>:</a:t>
            </a:r>
          </a:p>
          <a:p>
            <a:pPr algn="ctr"/>
            <a:r>
              <a:rPr lang="it-IT" sz="1400" dirty="0">
                <a:latin typeface="Baskerville Old Face"/>
                <a:cs typeface="Baskerville Old Face"/>
              </a:rPr>
              <a:t> a </a:t>
            </a:r>
            <a:r>
              <a:rPr lang="it-IT" sz="1400" b="1" i="1" dirty="0">
                <a:latin typeface="Baskerville Old Face"/>
                <a:cs typeface="Baskerville Old Face"/>
              </a:rPr>
              <a:t>dens</a:t>
            </a:r>
            <a:r>
              <a:rPr lang="it-IT" sz="1400" dirty="0">
                <a:latin typeface="Baskerville Old Face"/>
                <a:cs typeface="Baskerville Old Face"/>
              </a:rPr>
              <a:t>e </a:t>
            </a:r>
            <a:r>
              <a:rPr lang="it-IT" sz="1400" b="1" i="1" dirty="0" err="1">
                <a:latin typeface="Baskerville Old Face"/>
                <a:cs typeface="Baskerville Old Face"/>
              </a:rPr>
              <a:t>plasmoid</a:t>
            </a:r>
            <a:r>
              <a:rPr lang="it-IT" sz="1400" dirty="0">
                <a:latin typeface="Baskerville Old Face"/>
                <a:cs typeface="Baskerville Old Face"/>
              </a:rPr>
              <a:t> </a:t>
            </a:r>
            <a:r>
              <a:rPr lang="it-IT" sz="1400" dirty="0" err="1">
                <a:latin typeface="Baskerville Old Face"/>
                <a:cs typeface="Baskerville Old Face"/>
              </a:rPr>
              <a:t>is</a:t>
            </a:r>
            <a:r>
              <a:rPr lang="it-IT" sz="1400" dirty="0">
                <a:latin typeface="Baskerville Old Face"/>
                <a:cs typeface="Baskerville Old Face"/>
              </a:rPr>
              <a:t> </a:t>
            </a:r>
            <a:r>
              <a:rPr lang="it-IT" sz="1400" dirty="0" err="1">
                <a:latin typeface="Baskerville Old Face"/>
                <a:cs typeface="Baskerville Old Face"/>
              </a:rPr>
              <a:t>surrounded</a:t>
            </a:r>
            <a:r>
              <a:rPr lang="it-IT" sz="1400" dirty="0">
                <a:latin typeface="Baskerville Old Face"/>
                <a:cs typeface="Baskerville Old Face"/>
              </a:rPr>
              <a:t> by a </a:t>
            </a:r>
            <a:r>
              <a:rPr lang="it-IT" sz="1400" b="1" i="1" dirty="0" err="1">
                <a:latin typeface="Baskerville Old Face"/>
                <a:cs typeface="Baskerville Old Face"/>
              </a:rPr>
              <a:t>rarefied</a:t>
            </a:r>
            <a:r>
              <a:rPr lang="it-IT" sz="1400" dirty="0">
                <a:latin typeface="Baskerville Old Face"/>
                <a:cs typeface="Baskerville Old Face"/>
              </a:rPr>
              <a:t> </a:t>
            </a:r>
            <a:r>
              <a:rPr lang="it-IT" sz="1400" b="1" i="1" dirty="0" err="1">
                <a:latin typeface="Baskerville Old Face"/>
                <a:cs typeface="Baskerville Old Face"/>
              </a:rPr>
              <a:t>halo</a:t>
            </a:r>
            <a:endParaRPr lang="it-IT" sz="1400" dirty="0">
              <a:latin typeface="Baskerville Old Face"/>
              <a:cs typeface="Baskerville Old Face"/>
            </a:endParaRPr>
          </a:p>
        </p:txBody>
      </p:sp>
      <p:sp>
        <p:nvSpPr>
          <p:cNvPr id="17" name="CasellaDiTesto 16"/>
          <p:cNvSpPr txBox="1"/>
          <p:nvPr/>
        </p:nvSpPr>
        <p:spPr>
          <a:xfrm>
            <a:off x="6221727" y="1513849"/>
            <a:ext cx="281485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1600" dirty="0" err="1">
                <a:solidFill>
                  <a:srgbClr val="17375E"/>
                </a:solidFill>
                <a:latin typeface="Baskerville Old Face"/>
                <a:cs typeface="Baskerville Old Face"/>
              </a:rPr>
              <a:t>Different</a:t>
            </a:r>
            <a:r>
              <a:rPr lang="it-IT" sz="1600" dirty="0">
                <a:solidFill>
                  <a:srgbClr val="17375E"/>
                </a:solidFill>
                <a:latin typeface="Baskerville Old Face"/>
                <a:cs typeface="Baskerville Old Face"/>
              </a:rPr>
              <a:t> </a:t>
            </a:r>
            <a:r>
              <a:rPr lang="it-IT" sz="1600" dirty="0" err="1">
                <a:solidFill>
                  <a:srgbClr val="17375E"/>
                </a:solidFill>
                <a:latin typeface="Baskerville Old Face"/>
                <a:cs typeface="Baskerville Old Face"/>
              </a:rPr>
              <a:t>space</a:t>
            </a:r>
            <a:r>
              <a:rPr lang="it-IT" sz="1600" dirty="0">
                <a:solidFill>
                  <a:srgbClr val="17375E"/>
                </a:solidFill>
                <a:latin typeface="Baskerville Old Face"/>
                <a:cs typeface="Baskerville Old Face"/>
              </a:rPr>
              <a:t> </a:t>
            </a:r>
            <a:r>
              <a:rPr lang="it-IT" sz="1600" dirty="0" err="1">
                <a:solidFill>
                  <a:srgbClr val="17375E"/>
                </a:solidFill>
                <a:latin typeface="Baskerville Old Face"/>
                <a:cs typeface="Baskerville Old Face"/>
              </a:rPr>
              <a:t>distribution</a:t>
            </a:r>
            <a:r>
              <a:rPr lang="it-IT" sz="1600" b="1" i="1" dirty="0">
                <a:solidFill>
                  <a:srgbClr val="17375E"/>
                </a:solidFill>
                <a:latin typeface="Baskerville Old Face"/>
                <a:cs typeface="Baskerville Old Face"/>
              </a:rPr>
              <a:t>:</a:t>
            </a:r>
          </a:p>
          <a:p>
            <a:pPr algn="ct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cold</a:t>
            </a: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electrons</a:t>
            </a:r>
            <a:r>
              <a:rPr lang="it-IT" sz="1600" b="1" i="1" dirty="0">
                <a:solidFill>
                  <a:srgbClr val="17375E"/>
                </a:solidFill>
                <a:latin typeface="Baskerville Old Face"/>
                <a:cs typeface="Baskerville Old Face"/>
              </a:rPr>
              <a:t> in the core, </a:t>
            </a:r>
          </a:p>
          <a:p>
            <a:pPr algn="ctr"/>
            <a:r>
              <a:rPr lang="it-IT" sz="1600" b="1" i="1" dirty="0">
                <a:solidFill>
                  <a:srgbClr val="17375E"/>
                </a:solidFill>
                <a:latin typeface="Baskerville Old Face"/>
                <a:cs typeface="Baskerville Old Face"/>
              </a:rPr>
              <a:t>hot </a:t>
            </a:r>
            <a:r>
              <a:rPr lang="it-IT" sz="1600" b="1" i="1" dirty="0" err="1">
                <a:solidFill>
                  <a:srgbClr val="17375E"/>
                </a:solidFill>
                <a:latin typeface="Baskerville Old Face"/>
                <a:cs typeface="Baskerville Old Face"/>
              </a:rPr>
              <a:t>ones</a:t>
            </a:r>
            <a:r>
              <a:rPr lang="it-IT" sz="1600" b="1" i="1" dirty="0">
                <a:solidFill>
                  <a:srgbClr val="17375E"/>
                </a:solidFill>
                <a:latin typeface="Baskerville Old Face"/>
                <a:cs typeface="Baskerville Old Face"/>
              </a:rPr>
              <a:t> in </a:t>
            </a:r>
            <a:r>
              <a:rPr lang="it-IT" sz="1600" b="1" i="1" dirty="0" err="1">
                <a:solidFill>
                  <a:srgbClr val="17375E"/>
                </a:solidFill>
                <a:latin typeface="Baskerville Old Face"/>
                <a:cs typeface="Baskerville Old Face"/>
              </a:rPr>
              <a:t>near</a:t>
            </a:r>
            <a:r>
              <a:rPr lang="it-IT" sz="1600" b="1" i="1" dirty="0">
                <a:solidFill>
                  <a:srgbClr val="17375E"/>
                </a:solidFill>
                <a:latin typeface="Baskerville Old Face"/>
                <a:cs typeface="Baskerville Old Face"/>
              </a:rPr>
              <a:t> ECR </a:t>
            </a:r>
            <a:r>
              <a:rPr lang="it-IT" sz="1600" b="1" i="1" dirty="0" err="1">
                <a:solidFill>
                  <a:srgbClr val="17375E"/>
                </a:solidFill>
                <a:latin typeface="Baskerville Old Face"/>
                <a:cs typeface="Baskerville Old Face"/>
              </a:rPr>
              <a:t>regions</a:t>
            </a:r>
            <a:endParaRPr lang="it-IT" sz="1600" dirty="0">
              <a:solidFill>
                <a:srgbClr val="17375E"/>
              </a:solidFill>
              <a:latin typeface="Baskerville Old Face"/>
              <a:cs typeface="Baskerville Old Face"/>
            </a:endParaRPr>
          </a:p>
        </p:txBody>
      </p:sp>
      <p:sp>
        <p:nvSpPr>
          <p:cNvPr id="3" name="CasellaDiTesto 2"/>
          <p:cNvSpPr txBox="1"/>
          <p:nvPr/>
        </p:nvSpPr>
        <p:spPr>
          <a:xfrm>
            <a:off x="271909" y="1259933"/>
            <a:ext cx="1537600" cy="253916"/>
          </a:xfrm>
          <a:prstGeom prst="rect">
            <a:avLst/>
          </a:prstGeom>
          <a:noFill/>
        </p:spPr>
        <p:txBody>
          <a:bodyPr wrap="none" rtlCol="0">
            <a:spAutoFit/>
          </a:bodyPr>
          <a:lstStyle/>
          <a:p>
            <a:r>
              <a:rPr lang="it-IT" sz="1050" dirty="0"/>
              <a:t>Electron </a:t>
            </a:r>
            <a:r>
              <a:rPr lang="it-IT" sz="1050" dirty="0" err="1"/>
              <a:t>density</a:t>
            </a:r>
            <a:r>
              <a:rPr lang="it-IT" sz="1050" dirty="0"/>
              <a:t> &gt;50 </a:t>
            </a:r>
            <a:r>
              <a:rPr lang="it-IT" sz="1050" dirty="0" err="1"/>
              <a:t>keV</a:t>
            </a:r>
            <a:endParaRPr lang="it-IT" sz="1050" dirty="0"/>
          </a:p>
        </p:txBody>
      </p:sp>
      <p:sp>
        <p:nvSpPr>
          <p:cNvPr id="20" name="TextBox 11">
            <a:extLst>
              <a:ext uri="{FF2B5EF4-FFF2-40B4-BE49-F238E27FC236}">
                <a16:creationId xmlns:a16="http://schemas.microsoft.com/office/drawing/2014/main" id="{C970AFD0-6E16-3E43-80C3-E5BBBF7F1D89}"/>
              </a:ext>
            </a:extLst>
          </p:cNvPr>
          <p:cNvSpPr txBox="1"/>
          <p:nvPr/>
        </p:nvSpPr>
        <p:spPr>
          <a:xfrm>
            <a:off x="4809489" y="4402292"/>
            <a:ext cx="4481238" cy="2455708"/>
          </a:xfrm>
          <a:prstGeom prst="roundRect">
            <a:avLst/>
          </a:prstGeom>
          <a:noFill/>
          <a:ln>
            <a:noFill/>
          </a:ln>
        </p:spPr>
        <p:txBody>
          <a:bodyPr wrap="square" rtlCol="0" anchor="ctr">
            <a:spAutoFit/>
          </a:bodyPr>
          <a:lstStyle>
            <a:defPPr>
              <a:defRPr lang="en-US"/>
            </a:defPPr>
            <a:lvl1pPr algn="ctr">
              <a:defRPr sz="1728">
                <a:ln>
                  <a:solidFill>
                    <a:srgbClr val="002060"/>
                  </a:solidFill>
                </a:ln>
                <a:solidFill>
                  <a:srgbClr val="002060"/>
                </a:solidFill>
                <a:latin typeface="Segoe Print" panose="020006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85750" indent="-285750" algn="just">
              <a:buFont typeface="Arial" panose="020B0604020202020204" pitchFamily="34" charset="0"/>
              <a:buChar char="•"/>
            </a:pPr>
            <a:r>
              <a:rPr lang="it-IT" dirty="0">
                <a:solidFill>
                  <a:srgbClr val="FF0000"/>
                </a:solidFill>
              </a:rPr>
              <a:t>3D </a:t>
            </a:r>
            <a:r>
              <a:rPr lang="it-IT" dirty="0" err="1">
                <a:solidFill>
                  <a:srgbClr val="FF0000"/>
                </a:solidFill>
              </a:rPr>
              <a:t>Density</a:t>
            </a:r>
            <a:r>
              <a:rPr lang="it-IT" dirty="0">
                <a:solidFill>
                  <a:srgbClr val="FF0000"/>
                </a:solidFill>
              </a:rPr>
              <a:t> and Energy </a:t>
            </a:r>
            <a:r>
              <a:rPr lang="it-IT" dirty="0" err="1">
                <a:solidFill>
                  <a:srgbClr val="FF0000"/>
                </a:solidFill>
              </a:rPr>
              <a:t>map</a:t>
            </a:r>
            <a:endParaRPr lang="it-IT" dirty="0">
              <a:solidFill>
                <a:srgbClr val="FF0000"/>
              </a:solidFill>
            </a:endParaRPr>
          </a:p>
          <a:p>
            <a:pPr marL="285750" indent="-285750" algn="just">
              <a:buFont typeface="Arial" panose="020B0604020202020204" pitchFamily="34" charset="0"/>
              <a:buChar char="•"/>
            </a:pPr>
            <a:r>
              <a:rPr lang="it-IT" dirty="0" err="1">
                <a:solidFill>
                  <a:srgbClr val="FF0000"/>
                </a:solidFill>
              </a:rPr>
              <a:t>Relativistic</a:t>
            </a:r>
            <a:r>
              <a:rPr lang="it-IT" dirty="0">
                <a:solidFill>
                  <a:srgbClr val="FF0000"/>
                </a:solidFill>
              </a:rPr>
              <a:t> </a:t>
            </a:r>
            <a:r>
              <a:rPr lang="it-IT" dirty="0" err="1">
                <a:solidFill>
                  <a:srgbClr val="FF0000"/>
                </a:solidFill>
              </a:rPr>
              <a:t>Electrons</a:t>
            </a:r>
            <a:r>
              <a:rPr lang="it-IT" dirty="0">
                <a:solidFill>
                  <a:srgbClr val="FF0000"/>
                </a:solidFill>
              </a:rPr>
              <a:t> Dynamics with </a:t>
            </a:r>
            <a:r>
              <a:rPr lang="it-IT" dirty="0" err="1">
                <a:solidFill>
                  <a:srgbClr val="FF0000"/>
                </a:solidFill>
              </a:rPr>
              <a:t>collisions</a:t>
            </a:r>
            <a:endParaRPr lang="it-IT" dirty="0">
              <a:solidFill>
                <a:srgbClr val="FF0000"/>
              </a:solidFill>
            </a:endParaRPr>
          </a:p>
          <a:p>
            <a:pPr marL="285750" indent="-285750" algn="just">
              <a:buFont typeface="Arial" panose="020B0604020202020204" pitchFamily="34" charset="0"/>
              <a:buChar char="•"/>
            </a:pPr>
            <a:r>
              <a:rPr lang="it-IT" dirty="0">
                <a:solidFill>
                  <a:srgbClr val="FF0000"/>
                </a:solidFill>
              </a:rPr>
              <a:t>N=40000 </a:t>
            </a:r>
            <a:r>
              <a:rPr lang="it-IT" dirty="0" err="1">
                <a:solidFill>
                  <a:srgbClr val="FF0000"/>
                </a:solidFill>
              </a:rPr>
              <a:t>simulated</a:t>
            </a:r>
            <a:r>
              <a:rPr lang="it-IT" dirty="0">
                <a:solidFill>
                  <a:srgbClr val="FF0000"/>
                </a:solidFill>
              </a:rPr>
              <a:t> </a:t>
            </a:r>
            <a:r>
              <a:rPr lang="it-IT" dirty="0" err="1">
                <a:solidFill>
                  <a:srgbClr val="FF0000"/>
                </a:solidFill>
              </a:rPr>
              <a:t>particles</a:t>
            </a:r>
            <a:endParaRPr lang="it-IT" dirty="0">
              <a:solidFill>
                <a:srgbClr val="FF0000"/>
              </a:solidFill>
            </a:endParaRPr>
          </a:p>
          <a:p>
            <a:pPr marL="285750" indent="-285750" algn="just">
              <a:buFont typeface="Arial" panose="020B0604020202020204" pitchFamily="34" charset="0"/>
              <a:buChar char="•"/>
            </a:pPr>
            <a:r>
              <a:rPr lang="it-IT" dirty="0" err="1">
                <a:solidFill>
                  <a:srgbClr val="FF0000"/>
                </a:solidFill>
              </a:rPr>
              <a:t>T</a:t>
            </a:r>
            <a:r>
              <a:rPr lang="it-IT" baseline="-25000" dirty="0" err="1">
                <a:solidFill>
                  <a:srgbClr val="FF0000"/>
                </a:solidFill>
              </a:rPr>
              <a:t>step</a:t>
            </a:r>
            <a:r>
              <a:rPr lang="it-IT" dirty="0">
                <a:solidFill>
                  <a:srgbClr val="FF0000"/>
                </a:solidFill>
              </a:rPr>
              <a:t>=10</a:t>
            </a:r>
            <a:r>
              <a:rPr lang="it-IT" baseline="30000" dirty="0">
                <a:solidFill>
                  <a:srgbClr val="FF0000"/>
                </a:solidFill>
              </a:rPr>
              <a:t>-12</a:t>
            </a:r>
            <a:r>
              <a:rPr lang="it-IT" dirty="0">
                <a:solidFill>
                  <a:srgbClr val="FF0000"/>
                </a:solidFill>
              </a:rPr>
              <a:t> s </a:t>
            </a:r>
          </a:p>
          <a:p>
            <a:pPr marL="285750" indent="-285750" algn="just">
              <a:buFont typeface="Arial" panose="020B0604020202020204" pitchFamily="34" charset="0"/>
              <a:buChar char="•"/>
            </a:pPr>
            <a:r>
              <a:rPr lang="it-IT" dirty="0" err="1">
                <a:solidFill>
                  <a:srgbClr val="FF0000"/>
                </a:solidFill>
              </a:rPr>
              <a:t>T</a:t>
            </a:r>
            <a:r>
              <a:rPr lang="it-IT" baseline="-25000" dirty="0" err="1">
                <a:solidFill>
                  <a:srgbClr val="FF0000"/>
                </a:solidFill>
              </a:rPr>
              <a:t>spam</a:t>
            </a:r>
            <a:r>
              <a:rPr lang="it-IT" baseline="-25000" dirty="0">
                <a:solidFill>
                  <a:srgbClr val="FF0000"/>
                </a:solidFill>
              </a:rPr>
              <a:t> </a:t>
            </a:r>
            <a:r>
              <a:rPr lang="it-IT" dirty="0">
                <a:solidFill>
                  <a:srgbClr val="FF0000"/>
                </a:solidFill>
              </a:rPr>
              <a:t>= 40 µ</a:t>
            </a:r>
            <a:r>
              <a:rPr lang="it-IT" dirty="0" err="1">
                <a:solidFill>
                  <a:srgbClr val="FF0000"/>
                </a:solidFill>
              </a:rPr>
              <a:t>s</a:t>
            </a:r>
            <a:endParaRPr lang="it-IT" dirty="0">
              <a:solidFill>
                <a:srgbClr val="FF0000"/>
              </a:solidFill>
            </a:endParaRPr>
          </a:p>
          <a:p>
            <a:pPr marL="285750" indent="-285750" algn="just">
              <a:buFont typeface="Arial" panose="020B0604020202020204" pitchFamily="34" charset="0"/>
              <a:buChar char="•"/>
            </a:pPr>
            <a:r>
              <a:rPr lang="it-IT" dirty="0" err="1">
                <a:solidFill>
                  <a:srgbClr val="FF0000"/>
                </a:solidFill>
              </a:rPr>
              <a:t>f</a:t>
            </a:r>
            <a:r>
              <a:rPr lang="it-IT" dirty="0">
                <a:solidFill>
                  <a:srgbClr val="FF0000"/>
                </a:solidFill>
              </a:rPr>
              <a:t>=14.521 GHz</a:t>
            </a:r>
          </a:p>
          <a:p>
            <a:pPr marL="285750" indent="-285750" algn="just">
              <a:buFont typeface="Arial" panose="020B0604020202020204" pitchFamily="34" charset="0"/>
              <a:buChar char="•"/>
            </a:pPr>
            <a:r>
              <a:rPr lang="it-IT" dirty="0" err="1">
                <a:solidFill>
                  <a:srgbClr val="FF0000"/>
                </a:solidFill>
              </a:rPr>
              <a:t>P</a:t>
            </a:r>
            <a:r>
              <a:rPr lang="it-IT" dirty="0">
                <a:solidFill>
                  <a:srgbClr val="FF0000"/>
                </a:solidFill>
              </a:rPr>
              <a:t>=100 </a:t>
            </a:r>
            <a:r>
              <a:rPr lang="it-IT" dirty="0" err="1">
                <a:solidFill>
                  <a:srgbClr val="FF0000"/>
                </a:solidFill>
              </a:rPr>
              <a:t>W</a:t>
            </a:r>
            <a:endParaRPr lang="it-IT" dirty="0">
              <a:solidFill>
                <a:srgbClr val="FF0000"/>
              </a:solidFill>
            </a:endParaRPr>
          </a:p>
        </p:txBody>
      </p:sp>
      <p:sp>
        <p:nvSpPr>
          <p:cNvPr id="4" name="TextBox 3">
            <a:extLst>
              <a:ext uri="{FF2B5EF4-FFF2-40B4-BE49-F238E27FC236}">
                <a16:creationId xmlns:a16="http://schemas.microsoft.com/office/drawing/2014/main" id="{71F22A5B-77B7-3F40-96B3-F3ACB386FDD2}"/>
              </a:ext>
            </a:extLst>
          </p:cNvPr>
          <p:cNvSpPr txBox="1"/>
          <p:nvPr/>
        </p:nvSpPr>
        <p:spPr>
          <a:xfrm>
            <a:off x="6757933" y="3965938"/>
            <a:ext cx="2054217" cy="369332"/>
          </a:xfrm>
          <a:prstGeom prst="rect">
            <a:avLst/>
          </a:prstGeom>
          <a:noFill/>
        </p:spPr>
        <p:txBody>
          <a:bodyPr wrap="none" rtlCol="0">
            <a:spAutoFit/>
          </a:bodyPr>
          <a:lstStyle/>
          <a:p>
            <a:r>
              <a:rPr lang="en-IE" b="1" dirty="0"/>
              <a:t>PHYSICS addressed </a:t>
            </a:r>
          </a:p>
        </p:txBody>
      </p:sp>
    </p:spTree>
    <p:extLst>
      <p:ext uri="{BB962C8B-B14F-4D97-AF65-F5344CB8AC3E}">
        <p14:creationId xmlns:p14="http://schemas.microsoft.com/office/powerpoint/2010/main" val="1167757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656771"/>
          </a:xfr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r>
              <a:rPr lang="it-IT" sz="3600" b="1" dirty="0">
                <a:solidFill>
                  <a:srgbClr val="000090"/>
                </a:solidFill>
              </a:rPr>
              <a:t>Self-</a:t>
            </a:r>
            <a:r>
              <a:rPr lang="it-IT" sz="3600" b="1" dirty="0" err="1">
                <a:solidFill>
                  <a:srgbClr val="000090"/>
                </a:solidFill>
              </a:rPr>
              <a:t>consistent</a:t>
            </a:r>
            <a:r>
              <a:rPr lang="it-IT" sz="3600" b="1" dirty="0">
                <a:solidFill>
                  <a:srgbClr val="000090"/>
                </a:solidFill>
              </a:rPr>
              <a:t> </a:t>
            </a:r>
            <a:r>
              <a:rPr lang="it-IT" sz="3600" b="1" dirty="0" err="1">
                <a:solidFill>
                  <a:srgbClr val="000090"/>
                </a:solidFill>
              </a:rPr>
              <a:t>simulations</a:t>
            </a:r>
            <a:endParaRPr lang="it-IT" sz="3600" b="1" dirty="0">
              <a:solidFill>
                <a:srgbClr val="000090"/>
              </a:solidFill>
            </a:endParaRPr>
          </a:p>
        </p:txBody>
      </p:sp>
      <p:pic>
        <p:nvPicPr>
          <p:cNvPr id="8" name="Immagine 7" descr="n_tot_e4.png"/>
          <p:cNvPicPr>
            <a:picLocks noChangeAspect="1"/>
          </p:cNvPicPr>
          <p:nvPr/>
        </p:nvPicPr>
        <p:blipFill rotWithShape="1">
          <a:blip r:embed="rId3">
            <a:extLst>
              <a:ext uri="{28A0092B-C50C-407E-A947-70E740481C1C}">
                <a14:useLocalDpi xmlns:a14="http://schemas.microsoft.com/office/drawing/2010/main" val="0"/>
              </a:ext>
            </a:extLst>
          </a:blip>
          <a:srcRect l="39255" t="-583" r="31226" b="5864"/>
          <a:stretch/>
        </p:blipFill>
        <p:spPr>
          <a:xfrm>
            <a:off x="1858730" y="1270165"/>
            <a:ext cx="2236979" cy="3303031"/>
          </a:xfrm>
          <a:prstGeom prst="rect">
            <a:avLst/>
          </a:prstGeom>
        </p:spPr>
      </p:pic>
      <p:pic>
        <p:nvPicPr>
          <p:cNvPr id="9" name="Immagine 8" descr="n_tot_e3.png"/>
          <p:cNvPicPr>
            <a:picLocks noChangeAspect="1"/>
          </p:cNvPicPr>
          <p:nvPr/>
        </p:nvPicPr>
        <p:blipFill rotWithShape="1">
          <a:blip r:embed="rId4">
            <a:extLst>
              <a:ext uri="{28A0092B-C50C-407E-A947-70E740481C1C}">
                <a14:useLocalDpi xmlns:a14="http://schemas.microsoft.com/office/drawing/2010/main" val="0"/>
              </a:ext>
            </a:extLst>
          </a:blip>
          <a:srcRect l="38623" t="-898" r="31059" b="5112"/>
          <a:stretch/>
        </p:blipFill>
        <p:spPr>
          <a:xfrm>
            <a:off x="3845541" y="1285471"/>
            <a:ext cx="2235443" cy="3340260"/>
          </a:xfrm>
          <a:prstGeom prst="rect">
            <a:avLst/>
          </a:prstGeom>
        </p:spPr>
      </p:pic>
      <p:pic>
        <p:nvPicPr>
          <p:cNvPr id="10" name="Immagine 9" descr="n_tot_e5.png"/>
          <p:cNvPicPr>
            <a:picLocks noChangeAspect="1"/>
          </p:cNvPicPr>
          <p:nvPr/>
        </p:nvPicPr>
        <p:blipFill rotWithShape="1">
          <a:blip r:embed="rId5">
            <a:extLst>
              <a:ext uri="{28A0092B-C50C-407E-A947-70E740481C1C}">
                <a14:useLocalDpi xmlns:a14="http://schemas.microsoft.com/office/drawing/2010/main" val="0"/>
              </a:ext>
            </a:extLst>
          </a:blip>
          <a:srcRect l="38993" t="5866" r="30191" b="6029"/>
          <a:stretch/>
        </p:blipFill>
        <p:spPr>
          <a:xfrm>
            <a:off x="86569" y="1628800"/>
            <a:ext cx="2122930" cy="2793063"/>
          </a:xfrm>
          <a:prstGeom prst="rect">
            <a:avLst/>
          </a:prstGeom>
        </p:spPr>
      </p:pic>
      <p:pic>
        <p:nvPicPr>
          <p:cNvPr id="11" name="Immagine 10" descr="n__e3_sec.png"/>
          <p:cNvPicPr>
            <a:picLocks noChangeAspect="1"/>
          </p:cNvPicPr>
          <p:nvPr/>
        </p:nvPicPr>
        <p:blipFill rotWithShape="1">
          <a:blip r:embed="rId6">
            <a:extLst>
              <a:ext uri="{28A0092B-C50C-407E-A947-70E740481C1C}">
                <a14:useLocalDpi xmlns:a14="http://schemas.microsoft.com/office/drawing/2010/main" val="0"/>
              </a:ext>
            </a:extLst>
          </a:blip>
          <a:srcRect l="40710" t="20414" r="16612"/>
          <a:stretch/>
        </p:blipFill>
        <p:spPr>
          <a:xfrm>
            <a:off x="280884" y="4536814"/>
            <a:ext cx="2209065" cy="1747530"/>
          </a:xfrm>
          <a:prstGeom prst="rect">
            <a:avLst/>
          </a:prstGeom>
        </p:spPr>
      </p:pic>
      <p:pic>
        <p:nvPicPr>
          <p:cNvPr id="12" name="Immagine 11" descr="n_tot_e4_sec.png"/>
          <p:cNvPicPr>
            <a:picLocks noChangeAspect="1"/>
          </p:cNvPicPr>
          <p:nvPr/>
        </p:nvPicPr>
        <p:blipFill rotWithShape="1">
          <a:blip r:embed="rId7">
            <a:extLst>
              <a:ext uri="{28A0092B-C50C-407E-A947-70E740481C1C}">
                <a14:useLocalDpi xmlns:a14="http://schemas.microsoft.com/office/drawing/2010/main" val="0"/>
              </a:ext>
            </a:extLst>
          </a:blip>
          <a:srcRect l="25643" t="-3387" r="30208" b="4454"/>
          <a:stretch/>
        </p:blipFill>
        <p:spPr>
          <a:xfrm>
            <a:off x="2366908" y="4332411"/>
            <a:ext cx="2285172" cy="2156336"/>
          </a:xfrm>
          <a:prstGeom prst="rect">
            <a:avLst/>
          </a:prstGeom>
        </p:spPr>
      </p:pic>
      <p:sp>
        <p:nvSpPr>
          <p:cNvPr id="13" name="CasellaDiTesto 12"/>
          <p:cNvSpPr txBox="1"/>
          <p:nvPr/>
        </p:nvSpPr>
        <p:spPr>
          <a:xfrm>
            <a:off x="-591088" y="788559"/>
            <a:ext cx="9735088" cy="338554"/>
          </a:xfrm>
          <a:prstGeom prst="rect">
            <a:avLst/>
          </a:prstGeom>
          <a:noFill/>
        </p:spPr>
        <p:txBody>
          <a:bodyPr wrap="square" rtlCol="0">
            <a:spAutoFit/>
          </a:bodyPr>
          <a:lstStyle/>
          <a:p>
            <a:pPr algn="ct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Simulated</a:t>
            </a:r>
            <a:r>
              <a:rPr lang="it-IT" sz="1600" b="1" i="1" dirty="0">
                <a:solidFill>
                  <a:srgbClr val="17375E"/>
                </a:solidFill>
                <a:latin typeface="Baskerville Old Face"/>
                <a:cs typeface="Baskerville Old Face"/>
              </a:rPr>
              <a:t> electron </a:t>
            </a:r>
            <a:r>
              <a:rPr lang="it-IT" sz="1600" b="1" i="1" dirty="0" err="1">
                <a:solidFill>
                  <a:srgbClr val="17375E"/>
                </a:solidFill>
                <a:latin typeface="Baskerville Old Face"/>
                <a:cs typeface="Baskerville Old Face"/>
              </a:rPr>
              <a:t>density</a:t>
            </a: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distribution</a:t>
            </a: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at</a:t>
            </a: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different</a:t>
            </a:r>
            <a:r>
              <a:rPr lang="it-IT" sz="1600" b="1" i="1" dirty="0">
                <a:solidFill>
                  <a:srgbClr val="17375E"/>
                </a:solidFill>
                <a:latin typeface="Baskerville Old Face"/>
                <a:cs typeface="Baskerville Old Face"/>
              </a:rPr>
              <a:t> Energy </a:t>
            </a:r>
            <a:r>
              <a:rPr lang="it-IT" sz="1600" b="1" i="1" dirty="0" err="1">
                <a:solidFill>
                  <a:srgbClr val="17375E"/>
                </a:solidFill>
                <a:latin typeface="Baskerville Old Face"/>
                <a:cs typeface="Baskerville Old Face"/>
              </a:rPr>
              <a:t>ranges</a:t>
            </a:r>
            <a:endParaRPr lang="it-IT" sz="1600" b="1" i="1" dirty="0">
              <a:solidFill>
                <a:srgbClr val="17375E"/>
              </a:solidFill>
              <a:latin typeface="Baskerville Old Face"/>
              <a:cs typeface="Baskerville Old Face"/>
            </a:endParaRPr>
          </a:p>
        </p:txBody>
      </p:sp>
      <p:sp>
        <p:nvSpPr>
          <p:cNvPr id="14" name="CasellaDiTesto 13"/>
          <p:cNvSpPr txBox="1"/>
          <p:nvPr/>
        </p:nvSpPr>
        <p:spPr>
          <a:xfrm>
            <a:off x="6307083" y="2678800"/>
            <a:ext cx="2505067"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1400" dirty="0">
                <a:latin typeface="Baskerville Old Face"/>
                <a:cs typeface="Baskerville Old Face"/>
              </a:rPr>
              <a:t>the plasma concentrate </a:t>
            </a:r>
            <a:r>
              <a:rPr lang="it-IT" sz="1400" dirty="0" err="1">
                <a:latin typeface="Baskerville Old Face"/>
                <a:cs typeface="Baskerville Old Face"/>
              </a:rPr>
              <a:t>mostly</a:t>
            </a:r>
            <a:r>
              <a:rPr lang="it-IT" sz="1400" dirty="0">
                <a:latin typeface="Baskerville Old Face"/>
                <a:cs typeface="Baskerville Old Face"/>
              </a:rPr>
              <a:t> </a:t>
            </a:r>
            <a:r>
              <a:rPr lang="it-IT" sz="1400" b="1" dirty="0">
                <a:latin typeface="Baskerville Old Face"/>
                <a:cs typeface="Baskerville Old Face"/>
              </a:rPr>
              <a:t>in </a:t>
            </a:r>
            <a:r>
              <a:rPr lang="it-IT" sz="1400" b="1" dirty="0" err="1">
                <a:latin typeface="Baskerville Old Face"/>
                <a:cs typeface="Baskerville Old Face"/>
              </a:rPr>
              <a:t>near</a:t>
            </a:r>
            <a:r>
              <a:rPr lang="it-IT" sz="1400" b="1" dirty="0">
                <a:latin typeface="Baskerville Old Face"/>
                <a:cs typeface="Baskerville Old Face"/>
              </a:rPr>
              <a:t> </a:t>
            </a:r>
            <a:r>
              <a:rPr lang="it-IT" sz="1400" b="1" dirty="0" err="1">
                <a:latin typeface="Baskerville Old Face"/>
                <a:cs typeface="Baskerville Old Face"/>
              </a:rPr>
              <a:t>resonance</a:t>
            </a:r>
            <a:r>
              <a:rPr lang="it-IT" sz="1400" b="1" dirty="0">
                <a:latin typeface="Baskerville Old Face"/>
                <a:cs typeface="Baskerville Old Face"/>
              </a:rPr>
              <a:t> </a:t>
            </a:r>
            <a:r>
              <a:rPr lang="it-IT" sz="1400" b="1" dirty="0" err="1">
                <a:latin typeface="Baskerville Old Face"/>
                <a:cs typeface="Baskerville Old Face"/>
              </a:rPr>
              <a:t>region</a:t>
            </a:r>
            <a:r>
              <a:rPr lang="it-IT" sz="1400" dirty="0">
                <a:latin typeface="Baskerville Old Face"/>
                <a:cs typeface="Baskerville Old Face"/>
              </a:rPr>
              <a:t>:</a:t>
            </a:r>
          </a:p>
          <a:p>
            <a:pPr algn="ctr"/>
            <a:r>
              <a:rPr lang="it-IT" sz="1400" dirty="0">
                <a:latin typeface="Baskerville Old Face"/>
                <a:cs typeface="Baskerville Old Face"/>
              </a:rPr>
              <a:t> a </a:t>
            </a:r>
            <a:r>
              <a:rPr lang="it-IT" sz="1400" b="1" i="1" dirty="0">
                <a:latin typeface="Baskerville Old Face"/>
                <a:cs typeface="Baskerville Old Face"/>
              </a:rPr>
              <a:t>dens</a:t>
            </a:r>
            <a:r>
              <a:rPr lang="it-IT" sz="1400" dirty="0">
                <a:latin typeface="Baskerville Old Face"/>
                <a:cs typeface="Baskerville Old Face"/>
              </a:rPr>
              <a:t>e </a:t>
            </a:r>
            <a:r>
              <a:rPr lang="it-IT" sz="1400" b="1" i="1" dirty="0" err="1">
                <a:latin typeface="Baskerville Old Face"/>
                <a:cs typeface="Baskerville Old Face"/>
              </a:rPr>
              <a:t>plasmoid</a:t>
            </a:r>
            <a:r>
              <a:rPr lang="it-IT" sz="1400" dirty="0">
                <a:latin typeface="Baskerville Old Face"/>
                <a:cs typeface="Baskerville Old Face"/>
              </a:rPr>
              <a:t> </a:t>
            </a:r>
            <a:r>
              <a:rPr lang="it-IT" sz="1400" dirty="0" err="1">
                <a:latin typeface="Baskerville Old Face"/>
                <a:cs typeface="Baskerville Old Face"/>
              </a:rPr>
              <a:t>is</a:t>
            </a:r>
            <a:r>
              <a:rPr lang="it-IT" sz="1400" dirty="0">
                <a:latin typeface="Baskerville Old Face"/>
                <a:cs typeface="Baskerville Old Face"/>
              </a:rPr>
              <a:t> </a:t>
            </a:r>
            <a:r>
              <a:rPr lang="it-IT" sz="1400" dirty="0" err="1">
                <a:latin typeface="Baskerville Old Face"/>
                <a:cs typeface="Baskerville Old Face"/>
              </a:rPr>
              <a:t>surrounded</a:t>
            </a:r>
            <a:r>
              <a:rPr lang="it-IT" sz="1400" dirty="0">
                <a:latin typeface="Baskerville Old Face"/>
                <a:cs typeface="Baskerville Old Face"/>
              </a:rPr>
              <a:t> by a </a:t>
            </a:r>
            <a:r>
              <a:rPr lang="it-IT" sz="1400" b="1" i="1" dirty="0" err="1">
                <a:latin typeface="Baskerville Old Face"/>
                <a:cs typeface="Baskerville Old Face"/>
              </a:rPr>
              <a:t>rarefied</a:t>
            </a:r>
            <a:r>
              <a:rPr lang="it-IT" sz="1400" dirty="0">
                <a:latin typeface="Baskerville Old Face"/>
                <a:cs typeface="Baskerville Old Face"/>
              </a:rPr>
              <a:t> </a:t>
            </a:r>
            <a:r>
              <a:rPr lang="it-IT" sz="1400" b="1" i="1" dirty="0" err="1">
                <a:latin typeface="Baskerville Old Face"/>
                <a:cs typeface="Baskerville Old Face"/>
              </a:rPr>
              <a:t>halo</a:t>
            </a:r>
            <a:endParaRPr lang="it-IT" sz="1400" dirty="0">
              <a:latin typeface="Baskerville Old Face"/>
              <a:cs typeface="Baskerville Old Face"/>
            </a:endParaRPr>
          </a:p>
        </p:txBody>
      </p:sp>
      <p:sp>
        <p:nvSpPr>
          <p:cNvPr id="16" name="Rettangolo 15"/>
          <p:cNvSpPr/>
          <p:nvPr/>
        </p:nvSpPr>
        <p:spPr>
          <a:xfrm>
            <a:off x="299822" y="3735105"/>
            <a:ext cx="5262045" cy="830997"/>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GB" sz="1600" dirty="0">
                <a:ln w="0"/>
                <a:solidFill>
                  <a:schemeClr val="tx1"/>
                </a:solidFill>
                <a:effectLst>
                  <a:outerShdw blurRad="38100" dist="19050" dir="2700000" algn="tl" rotWithShape="0">
                    <a:schemeClr val="dk1">
                      <a:alpha val="40000"/>
                    </a:schemeClr>
                  </a:outerShdw>
                </a:effectLst>
              </a:rPr>
              <a:t>[</a:t>
            </a:r>
            <a:r>
              <a:rPr lang="it-IT" sz="1600" dirty="0">
                <a:ln w="0"/>
                <a:solidFill>
                  <a:schemeClr val="tx1"/>
                </a:solidFill>
                <a:effectLst>
                  <a:outerShdw blurRad="38100" dist="19050" dir="2700000" algn="tl" rotWithShape="0">
                    <a:schemeClr val="dk1">
                      <a:alpha val="40000"/>
                    </a:schemeClr>
                  </a:outerShdw>
                </a:effectLst>
              </a:rPr>
              <a:t>D. Mascali, G. Torrisi, L. Neri , G. Sorbello, G. Castro, L. Celona, and S. Gammino. </a:t>
            </a:r>
            <a:r>
              <a:rPr lang="it-IT" sz="1600" b="1" dirty="0" err="1">
                <a:ln w="0"/>
                <a:solidFill>
                  <a:schemeClr val="tx1"/>
                </a:solidFill>
                <a:effectLst>
                  <a:outerShdw blurRad="38100" dist="19050" dir="2700000" algn="tl" rotWithShape="0">
                    <a:schemeClr val="dk1">
                      <a:alpha val="40000"/>
                    </a:schemeClr>
                  </a:outerShdw>
                </a:effectLst>
              </a:rPr>
              <a:t>Eur</a:t>
            </a:r>
            <a:r>
              <a:rPr lang="it-IT" sz="1600" b="1" dirty="0">
                <a:ln w="0"/>
                <a:solidFill>
                  <a:schemeClr val="tx1"/>
                </a:solidFill>
                <a:effectLst>
                  <a:outerShdw blurRad="38100" dist="19050" dir="2700000" algn="tl" rotWithShape="0">
                    <a:schemeClr val="dk1">
                      <a:alpha val="40000"/>
                    </a:schemeClr>
                  </a:outerShdw>
                </a:effectLst>
              </a:rPr>
              <a:t>. </a:t>
            </a:r>
            <a:r>
              <a:rPr lang="it-IT" sz="1600" b="1" dirty="0" err="1">
                <a:ln w="0"/>
                <a:solidFill>
                  <a:schemeClr val="tx1"/>
                </a:solidFill>
                <a:effectLst>
                  <a:outerShdw blurRad="38100" dist="19050" dir="2700000" algn="tl" rotWithShape="0">
                    <a:schemeClr val="dk1">
                      <a:alpha val="40000"/>
                    </a:schemeClr>
                  </a:outerShdw>
                </a:effectLst>
              </a:rPr>
              <a:t>Phys</a:t>
            </a:r>
            <a:r>
              <a:rPr lang="it-IT" sz="1600" b="1" dirty="0">
                <a:ln w="0"/>
                <a:solidFill>
                  <a:schemeClr val="tx1"/>
                </a:solidFill>
                <a:effectLst>
                  <a:outerShdw blurRad="38100" dist="19050" dir="2700000" algn="tl" rotWithShape="0">
                    <a:schemeClr val="dk1">
                      <a:alpha val="40000"/>
                    </a:schemeClr>
                  </a:outerShdw>
                </a:effectLst>
              </a:rPr>
              <a:t>. </a:t>
            </a:r>
            <a:r>
              <a:rPr lang="it-IT" sz="1600" b="1" dirty="0" err="1">
                <a:ln w="0"/>
                <a:solidFill>
                  <a:schemeClr val="tx1"/>
                </a:solidFill>
                <a:effectLst>
                  <a:outerShdw blurRad="38100" dist="19050" dir="2700000" algn="tl" rotWithShape="0">
                    <a:schemeClr val="dk1">
                      <a:alpha val="40000"/>
                    </a:schemeClr>
                  </a:outerShdw>
                </a:effectLst>
              </a:rPr>
              <a:t>J</a:t>
            </a:r>
            <a:r>
              <a:rPr lang="it-IT" sz="1600" b="1" dirty="0">
                <a:ln w="0"/>
                <a:solidFill>
                  <a:schemeClr val="tx1"/>
                </a:solidFill>
                <a:effectLst>
                  <a:outerShdw blurRad="38100" dist="19050" dir="2700000" algn="tl" rotWithShape="0">
                    <a:schemeClr val="dk1">
                      <a:alpha val="40000"/>
                    </a:schemeClr>
                  </a:outerShdw>
                </a:effectLst>
              </a:rPr>
              <a:t>. D</a:t>
            </a:r>
            <a:r>
              <a:rPr lang="it-IT" sz="1600" dirty="0">
                <a:ln w="0"/>
                <a:solidFill>
                  <a:schemeClr val="tx1"/>
                </a:solidFill>
                <a:effectLst>
                  <a:outerShdw blurRad="38100" dist="19050" dir="2700000" algn="tl" rotWithShape="0">
                    <a:schemeClr val="dk1">
                      <a:alpha val="40000"/>
                    </a:schemeClr>
                  </a:outerShdw>
                </a:effectLst>
              </a:rPr>
              <a:t> (2015) 69: 27 DOI: 10.1140/</a:t>
            </a:r>
            <a:r>
              <a:rPr lang="it-IT" sz="1600" dirty="0" err="1">
                <a:ln w="0"/>
                <a:solidFill>
                  <a:schemeClr val="tx1"/>
                </a:solidFill>
                <a:effectLst>
                  <a:outerShdw blurRad="38100" dist="19050" dir="2700000" algn="tl" rotWithShape="0">
                    <a:schemeClr val="dk1">
                      <a:alpha val="40000"/>
                    </a:schemeClr>
                  </a:outerShdw>
                </a:effectLst>
              </a:rPr>
              <a:t>epjd</a:t>
            </a:r>
            <a:r>
              <a:rPr lang="it-IT" sz="1600" dirty="0">
                <a:ln w="0"/>
                <a:solidFill>
                  <a:schemeClr val="tx1"/>
                </a:solidFill>
                <a:effectLst>
                  <a:outerShdw blurRad="38100" dist="19050" dir="2700000" algn="tl" rotWithShape="0">
                    <a:schemeClr val="dk1">
                      <a:alpha val="40000"/>
                    </a:schemeClr>
                  </a:outerShdw>
                </a:effectLst>
              </a:rPr>
              <a:t>/e2014-50168-5]</a:t>
            </a:r>
          </a:p>
        </p:txBody>
      </p:sp>
      <p:sp>
        <p:nvSpPr>
          <p:cNvPr id="17" name="CasellaDiTesto 16"/>
          <p:cNvSpPr txBox="1"/>
          <p:nvPr/>
        </p:nvSpPr>
        <p:spPr>
          <a:xfrm>
            <a:off x="6221727" y="1513849"/>
            <a:ext cx="281485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1600" dirty="0" err="1">
                <a:solidFill>
                  <a:srgbClr val="17375E"/>
                </a:solidFill>
                <a:latin typeface="Baskerville Old Face"/>
                <a:cs typeface="Baskerville Old Face"/>
              </a:rPr>
              <a:t>Different</a:t>
            </a:r>
            <a:r>
              <a:rPr lang="it-IT" sz="1600" dirty="0">
                <a:solidFill>
                  <a:srgbClr val="17375E"/>
                </a:solidFill>
                <a:latin typeface="Baskerville Old Face"/>
                <a:cs typeface="Baskerville Old Face"/>
              </a:rPr>
              <a:t> </a:t>
            </a:r>
            <a:r>
              <a:rPr lang="it-IT" sz="1600" dirty="0" err="1">
                <a:solidFill>
                  <a:srgbClr val="17375E"/>
                </a:solidFill>
                <a:latin typeface="Baskerville Old Face"/>
                <a:cs typeface="Baskerville Old Face"/>
              </a:rPr>
              <a:t>space</a:t>
            </a:r>
            <a:r>
              <a:rPr lang="it-IT" sz="1600" dirty="0">
                <a:solidFill>
                  <a:srgbClr val="17375E"/>
                </a:solidFill>
                <a:latin typeface="Baskerville Old Face"/>
                <a:cs typeface="Baskerville Old Face"/>
              </a:rPr>
              <a:t> </a:t>
            </a:r>
            <a:r>
              <a:rPr lang="it-IT" sz="1600" dirty="0" err="1">
                <a:solidFill>
                  <a:srgbClr val="17375E"/>
                </a:solidFill>
                <a:latin typeface="Baskerville Old Face"/>
                <a:cs typeface="Baskerville Old Face"/>
              </a:rPr>
              <a:t>distribution</a:t>
            </a:r>
            <a:r>
              <a:rPr lang="it-IT" sz="1600" b="1" i="1" dirty="0">
                <a:solidFill>
                  <a:srgbClr val="17375E"/>
                </a:solidFill>
                <a:latin typeface="Baskerville Old Face"/>
                <a:cs typeface="Baskerville Old Face"/>
              </a:rPr>
              <a:t>:</a:t>
            </a:r>
          </a:p>
          <a:p>
            <a:pPr algn="ct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cold</a:t>
            </a:r>
            <a:r>
              <a:rPr lang="it-IT" sz="1600" b="1" i="1" dirty="0">
                <a:solidFill>
                  <a:srgbClr val="17375E"/>
                </a:solidFill>
                <a:latin typeface="Baskerville Old Face"/>
                <a:cs typeface="Baskerville Old Face"/>
              </a:rPr>
              <a:t> </a:t>
            </a:r>
            <a:r>
              <a:rPr lang="it-IT" sz="1600" b="1" i="1" dirty="0" err="1">
                <a:solidFill>
                  <a:srgbClr val="17375E"/>
                </a:solidFill>
                <a:latin typeface="Baskerville Old Face"/>
                <a:cs typeface="Baskerville Old Face"/>
              </a:rPr>
              <a:t>electrons</a:t>
            </a:r>
            <a:r>
              <a:rPr lang="it-IT" sz="1600" b="1" i="1" dirty="0">
                <a:solidFill>
                  <a:srgbClr val="17375E"/>
                </a:solidFill>
                <a:latin typeface="Baskerville Old Face"/>
                <a:cs typeface="Baskerville Old Face"/>
              </a:rPr>
              <a:t> in the core, </a:t>
            </a:r>
          </a:p>
          <a:p>
            <a:pPr algn="ctr"/>
            <a:r>
              <a:rPr lang="it-IT" sz="1600" b="1" i="1" dirty="0">
                <a:solidFill>
                  <a:srgbClr val="17375E"/>
                </a:solidFill>
                <a:latin typeface="Baskerville Old Face"/>
                <a:cs typeface="Baskerville Old Face"/>
              </a:rPr>
              <a:t>hot </a:t>
            </a:r>
            <a:r>
              <a:rPr lang="it-IT" sz="1600" b="1" i="1" dirty="0" err="1">
                <a:solidFill>
                  <a:srgbClr val="17375E"/>
                </a:solidFill>
                <a:latin typeface="Baskerville Old Face"/>
                <a:cs typeface="Baskerville Old Face"/>
              </a:rPr>
              <a:t>ones</a:t>
            </a:r>
            <a:r>
              <a:rPr lang="it-IT" sz="1600" b="1" i="1" dirty="0">
                <a:solidFill>
                  <a:srgbClr val="17375E"/>
                </a:solidFill>
                <a:latin typeface="Baskerville Old Face"/>
                <a:cs typeface="Baskerville Old Face"/>
              </a:rPr>
              <a:t> in </a:t>
            </a:r>
            <a:r>
              <a:rPr lang="it-IT" sz="1600" b="1" i="1" dirty="0" err="1">
                <a:solidFill>
                  <a:srgbClr val="17375E"/>
                </a:solidFill>
                <a:latin typeface="Baskerville Old Face"/>
                <a:cs typeface="Baskerville Old Face"/>
              </a:rPr>
              <a:t>near</a:t>
            </a:r>
            <a:r>
              <a:rPr lang="it-IT" sz="1600" b="1" i="1" dirty="0">
                <a:solidFill>
                  <a:srgbClr val="17375E"/>
                </a:solidFill>
                <a:latin typeface="Baskerville Old Face"/>
                <a:cs typeface="Baskerville Old Face"/>
              </a:rPr>
              <a:t> ECR </a:t>
            </a:r>
            <a:r>
              <a:rPr lang="it-IT" sz="1600" b="1" i="1" dirty="0" err="1">
                <a:solidFill>
                  <a:srgbClr val="17375E"/>
                </a:solidFill>
                <a:latin typeface="Baskerville Old Face"/>
                <a:cs typeface="Baskerville Old Face"/>
              </a:rPr>
              <a:t>regions</a:t>
            </a:r>
            <a:endParaRPr lang="it-IT" sz="1600" dirty="0">
              <a:solidFill>
                <a:srgbClr val="17375E"/>
              </a:solidFill>
              <a:latin typeface="Baskerville Old Face"/>
              <a:cs typeface="Baskerville Old Face"/>
            </a:endParaRPr>
          </a:p>
        </p:txBody>
      </p:sp>
      <p:sp>
        <p:nvSpPr>
          <p:cNvPr id="3" name="CasellaDiTesto 2"/>
          <p:cNvSpPr txBox="1"/>
          <p:nvPr/>
        </p:nvSpPr>
        <p:spPr>
          <a:xfrm>
            <a:off x="271909" y="1259933"/>
            <a:ext cx="1537600" cy="253916"/>
          </a:xfrm>
          <a:prstGeom prst="rect">
            <a:avLst/>
          </a:prstGeom>
          <a:noFill/>
        </p:spPr>
        <p:txBody>
          <a:bodyPr wrap="none" rtlCol="0">
            <a:spAutoFit/>
          </a:bodyPr>
          <a:lstStyle/>
          <a:p>
            <a:r>
              <a:rPr lang="it-IT" sz="1050" dirty="0"/>
              <a:t>Electron </a:t>
            </a:r>
            <a:r>
              <a:rPr lang="it-IT" sz="1050" dirty="0" err="1"/>
              <a:t>density</a:t>
            </a:r>
            <a:r>
              <a:rPr lang="it-IT" sz="1050" dirty="0"/>
              <a:t> &gt;50 </a:t>
            </a:r>
            <a:r>
              <a:rPr lang="it-IT" sz="1050" dirty="0" err="1"/>
              <a:t>keV</a:t>
            </a:r>
            <a:endParaRPr lang="it-IT" sz="1050" dirty="0"/>
          </a:p>
        </p:txBody>
      </p:sp>
      <p:sp>
        <p:nvSpPr>
          <p:cNvPr id="4" name="TextBox 3">
            <a:extLst>
              <a:ext uri="{FF2B5EF4-FFF2-40B4-BE49-F238E27FC236}">
                <a16:creationId xmlns:a16="http://schemas.microsoft.com/office/drawing/2014/main" id="{71F22A5B-77B7-3F40-96B3-F3ACB386FDD2}"/>
              </a:ext>
            </a:extLst>
          </p:cNvPr>
          <p:cNvSpPr txBox="1"/>
          <p:nvPr/>
        </p:nvSpPr>
        <p:spPr>
          <a:xfrm>
            <a:off x="6757933" y="3965938"/>
            <a:ext cx="2054217" cy="369332"/>
          </a:xfrm>
          <a:prstGeom prst="rect">
            <a:avLst/>
          </a:prstGeom>
          <a:noFill/>
        </p:spPr>
        <p:txBody>
          <a:bodyPr wrap="none" rtlCol="0">
            <a:spAutoFit/>
          </a:bodyPr>
          <a:lstStyle/>
          <a:p>
            <a:r>
              <a:rPr lang="en-IE" b="1" dirty="0"/>
              <a:t>PHYSICS addressed </a:t>
            </a:r>
          </a:p>
        </p:txBody>
      </p:sp>
      <p:sp>
        <p:nvSpPr>
          <p:cNvPr id="15" name="TextBox 11">
            <a:extLst>
              <a:ext uri="{FF2B5EF4-FFF2-40B4-BE49-F238E27FC236}">
                <a16:creationId xmlns:a16="http://schemas.microsoft.com/office/drawing/2014/main" id="{04E24477-DC31-8C4C-AF8A-2E4F9EF3ABCE}"/>
              </a:ext>
            </a:extLst>
          </p:cNvPr>
          <p:cNvSpPr txBox="1"/>
          <p:nvPr/>
        </p:nvSpPr>
        <p:spPr>
          <a:xfrm>
            <a:off x="4809489" y="4402292"/>
            <a:ext cx="4481238" cy="2455708"/>
          </a:xfrm>
          <a:prstGeom prst="roundRect">
            <a:avLst/>
          </a:prstGeom>
          <a:noFill/>
          <a:ln>
            <a:noFill/>
          </a:ln>
        </p:spPr>
        <p:txBody>
          <a:bodyPr wrap="square" rtlCol="0" anchor="ctr">
            <a:spAutoFit/>
          </a:bodyPr>
          <a:lstStyle>
            <a:defPPr>
              <a:defRPr lang="en-US"/>
            </a:defPPr>
            <a:lvl1pPr algn="ctr">
              <a:defRPr sz="1728">
                <a:ln>
                  <a:solidFill>
                    <a:srgbClr val="002060"/>
                  </a:solidFill>
                </a:ln>
                <a:solidFill>
                  <a:srgbClr val="002060"/>
                </a:solidFill>
                <a:latin typeface="Segoe Print" panose="020006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85750" indent="-285750" algn="just">
              <a:buFont typeface="Arial" panose="020B0604020202020204" pitchFamily="34" charset="0"/>
              <a:buChar char="•"/>
            </a:pPr>
            <a:r>
              <a:rPr lang="it-IT" dirty="0">
                <a:solidFill>
                  <a:srgbClr val="FF0000"/>
                </a:solidFill>
              </a:rPr>
              <a:t>3D </a:t>
            </a:r>
            <a:r>
              <a:rPr lang="it-IT" dirty="0" err="1">
                <a:solidFill>
                  <a:srgbClr val="FF0000"/>
                </a:solidFill>
              </a:rPr>
              <a:t>Density</a:t>
            </a:r>
            <a:r>
              <a:rPr lang="it-IT" dirty="0">
                <a:solidFill>
                  <a:srgbClr val="FF0000"/>
                </a:solidFill>
              </a:rPr>
              <a:t> and Energy </a:t>
            </a:r>
            <a:r>
              <a:rPr lang="it-IT" dirty="0" err="1">
                <a:solidFill>
                  <a:srgbClr val="FF0000"/>
                </a:solidFill>
              </a:rPr>
              <a:t>map</a:t>
            </a:r>
            <a:endParaRPr lang="it-IT" dirty="0">
              <a:solidFill>
                <a:srgbClr val="FF0000"/>
              </a:solidFill>
            </a:endParaRPr>
          </a:p>
          <a:p>
            <a:pPr marL="285750" indent="-285750" algn="just">
              <a:buFont typeface="Arial" panose="020B0604020202020204" pitchFamily="34" charset="0"/>
              <a:buChar char="•"/>
            </a:pPr>
            <a:r>
              <a:rPr lang="it-IT" dirty="0" err="1">
                <a:solidFill>
                  <a:srgbClr val="FF0000"/>
                </a:solidFill>
              </a:rPr>
              <a:t>Relativistic</a:t>
            </a:r>
            <a:r>
              <a:rPr lang="it-IT" dirty="0">
                <a:solidFill>
                  <a:srgbClr val="FF0000"/>
                </a:solidFill>
              </a:rPr>
              <a:t> </a:t>
            </a:r>
            <a:r>
              <a:rPr lang="it-IT" dirty="0" err="1">
                <a:solidFill>
                  <a:srgbClr val="FF0000"/>
                </a:solidFill>
              </a:rPr>
              <a:t>Electrons</a:t>
            </a:r>
            <a:r>
              <a:rPr lang="it-IT" dirty="0">
                <a:solidFill>
                  <a:srgbClr val="FF0000"/>
                </a:solidFill>
              </a:rPr>
              <a:t> Dynamics with </a:t>
            </a:r>
            <a:r>
              <a:rPr lang="it-IT" dirty="0" err="1">
                <a:solidFill>
                  <a:srgbClr val="FF0000"/>
                </a:solidFill>
              </a:rPr>
              <a:t>collisions</a:t>
            </a:r>
            <a:endParaRPr lang="it-IT" dirty="0">
              <a:solidFill>
                <a:srgbClr val="FF0000"/>
              </a:solidFill>
            </a:endParaRPr>
          </a:p>
          <a:p>
            <a:pPr marL="285750" indent="-285750" algn="just">
              <a:buFont typeface="Arial" panose="020B0604020202020204" pitchFamily="34" charset="0"/>
              <a:buChar char="•"/>
            </a:pPr>
            <a:r>
              <a:rPr lang="it-IT" dirty="0">
                <a:solidFill>
                  <a:srgbClr val="FF0000"/>
                </a:solidFill>
              </a:rPr>
              <a:t>N=40000 </a:t>
            </a:r>
            <a:r>
              <a:rPr lang="it-IT" dirty="0" err="1">
                <a:solidFill>
                  <a:srgbClr val="FF0000"/>
                </a:solidFill>
              </a:rPr>
              <a:t>simulated</a:t>
            </a:r>
            <a:r>
              <a:rPr lang="it-IT" dirty="0">
                <a:solidFill>
                  <a:srgbClr val="FF0000"/>
                </a:solidFill>
              </a:rPr>
              <a:t> </a:t>
            </a:r>
            <a:r>
              <a:rPr lang="it-IT" dirty="0" err="1">
                <a:solidFill>
                  <a:srgbClr val="FF0000"/>
                </a:solidFill>
              </a:rPr>
              <a:t>particles</a:t>
            </a:r>
            <a:endParaRPr lang="it-IT" dirty="0">
              <a:solidFill>
                <a:srgbClr val="FF0000"/>
              </a:solidFill>
            </a:endParaRPr>
          </a:p>
          <a:p>
            <a:pPr marL="285750" indent="-285750" algn="just">
              <a:buFont typeface="Arial" panose="020B0604020202020204" pitchFamily="34" charset="0"/>
              <a:buChar char="•"/>
            </a:pPr>
            <a:r>
              <a:rPr lang="it-IT" dirty="0" err="1">
                <a:solidFill>
                  <a:srgbClr val="FF0000"/>
                </a:solidFill>
              </a:rPr>
              <a:t>T</a:t>
            </a:r>
            <a:r>
              <a:rPr lang="it-IT" baseline="-25000" dirty="0" err="1">
                <a:solidFill>
                  <a:srgbClr val="FF0000"/>
                </a:solidFill>
              </a:rPr>
              <a:t>step</a:t>
            </a:r>
            <a:r>
              <a:rPr lang="it-IT" dirty="0">
                <a:solidFill>
                  <a:srgbClr val="FF0000"/>
                </a:solidFill>
              </a:rPr>
              <a:t>=10</a:t>
            </a:r>
            <a:r>
              <a:rPr lang="it-IT" baseline="30000" dirty="0">
                <a:solidFill>
                  <a:srgbClr val="FF0000"/>
                </a:solidFill>
              </a:rPr>
              <a:t>-12</a:t>
            </a:r>
            <a:r>
              <a:rPr lang="it-IT" dirty="0">
                <a:solidFill>
                  <a:srgbClr val="FF0000"/>
                </a:solidFill>
              </a:rPr>
              <a:t> s </a:t>
            </a:r>
          </a:p>
          <a:p>
            <a:pPr marL="285750" indent="-285750" algn="just">
              <a:buFont typeface="Arial" panose="020B0604020202020204" pitchFamily="34" charset="0"/>
              <a:buChar char="•"/>
            </a:pPr>
            <a:r>
              <a:rPr lang="it-IT" dirty="0" err="1">
                <a:solidFill>
                  <a:srgbClr val="FF0000"/>
                </a:solidFill>
              </a:rPr>
              <a:t>T</a:t>
            </a:r>
            <a:r>
              <a:rPr lang="it-IT" baseline="-25000" dirty="0" err="1">
                <a:solidFill>
                  <a:srgbClr val="FF0000"/>
                </a:solidFill>
              </a:rPr>
              <a:t>spam</a:t>
            </a:r>
            <a:r>
              <a:rPr lang="it-IT" baseline="-25000" dirty="0">
                <a:solidFill>
                  <a:srgbClr val="FF0000"/>
                </a:solidFill>
              </a:rPr>
              <a:t> </a:t>
            </a:r>
            <a:r>
              <a:rPr lang="it-IT" dirty="0">
                <a:solidFill>
                  <a:srgbClr val="FF0000"/>
                </a:solidFill>
              </a:rPr>
              <a:t>= 40 µ</a:t>
            </a:r>
            <a:r>
              <a:rPr lang="it-IT" dirty="0" err="1">
                <a:solidFill>
                  <a:srgbClr val="FF0000"/>
                </a:solidFill>
              </a:rPr>
              <a:t>s</a:t>
            </a:r>
            <a:endParaRPr lang="it-IT" dirty="0">
              <a:solidFill>
                <a:srgbClr val="FF0000"/>
              </a:solidFill>
            </a:endParaRPr>
          </a:p>
          <a:p>
            <a:pPr marL="285750" indent="-285750" algn="just">
              <a:buFont typeface="Arial" panose="020B0604020202020204" pitchFamily="34" charset="0"/>
              <a:buChar char="•"/>
            </a:pPr>
            <a:r>
              <a:rPr lang="it-IT" dirty="0" err="1">
                <a:solidFill>
                  <a:srgbClr val="FF0000"/>
                </a:solidFill>
              </a:rPr>
              <a:t>f</a:t>
            </a:r>
            <a:r>
              <a:rPr lang="it-IT" dirty="0">
                <a:solidFill>
                  <a:srgbClr val="FF0000"/>
                </a:solidFill>
              </a:rPr>
              <a:t>=14.521 GHz</a:t>
            </a:r>
          </a:p>
          <a:p>
            <a:pPr marL="285750" indent="-285750" algn="just">
              <a:buFont typeface="Arial" panose="020B0604020202020204" pitchFamily="34" charset="0"/>
              <a:buChar char="•"/>
            </a:pPr>
            <a:r>
              <a:rPr lang="it-IT" dirty="0" err="1">
                <a:solidFill>
                  <a:srgbClr val="FF0000"/>
                </a:solidFill>
              </a:rPr>
              <a:t>P</a:t>
            </a:r>
            <a:r>
              <a:rPr lang="it-IT" dirty="0">
                <a:solidFill>
                  <a:srgbClr val="FF0000"/>
                </a:solidFill>
              </a:rPr>
              <a:t>=100 </a:t>
            </a:r>
            <a:r>
              <a:rPr lang="it-IT" dirty="0" err="1">
                <a:solidFill>
                  <a:srgbClr val="FF0000"/>
                </a:solidFill>
              </a:rPr>
              <a:t>W</a:t>
            </a:r>
            <a:endParaRPr lang="it-IT" dirty="0">
              <a:solidFill>
                <a:srgbClr val="FF0000"/>
              </a:solidFill>
            </a:endParaRPr>
          </a:p>
        </p:txBody>
      </p:sp>
    </p:spTree>
    <p:extLst>
      <p:ext uri="{BB962C8B-B14F-4D97-AF65-F5344CB8AC3E}">
        <p14:creationId xmlns:p14="http://schemas.microsoft.com/office/powerpoint/2010/main" val="416716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F3C5A75-73B9-4F47-A550-BA56D410FB24}"/>
              </a:ext>
            </a:extLst>
          </p:cNvPr>
          <p:cNvPicPr>
            <a:picLocks noChangeAspect="1"/>
          </p:cNvPicPr>
          <p:nvPr/>
        </p:nvPicPr>
        <p:blipFill rotWithShape="1">
          <a:blip r:embed="rId2"/>
          <a:srcRect l="7744" t="-1776" r="8362" b="4269"/>
          <a:stretch/>
        </p:blipFill>
        <p:spPr>
          <a:xfrm>
            <a:off x="2494348" y="4944051"/>
            <a:ext cx="1981372" cy="1660787"/>
          </a:xfrm>
          <a:prstGeom prst="rect">
            <a:avLst/>
          </a:prstGeom>
        </p:spPr>
      </p:pic>
      <p:pic>
        <p:nvPicPr>
          <p:cNvPr id="25" name="Picture 24">
            <a:extLst>
              <a:ext uri="{FF2B5EF4-FFF2-40B4-BE49-F238E27FC236}">
                <a16:creationId xmlns:a16="http://schemas.microsoft.com/office/drawing/2014/main" id="{A512BAD9-56FA-FD42-812E-DED411F7DC2C}"/>
              </a:ext>
            </a:extLst>
          </p:cNvPr>
          <p:cNvPicPr>
            <a:picLocks noChangeAspect="1"/>
          </p:cNvPicPr>
          <p:nvPr/>
        </p:nvPicPr>
        <p:blipFill rotWithShape="1">
          <a:blip r:embed="rId3"/>
          <a:srcRect l="7945" t="6321" r="14751" b="-311"/>
          <a:stretch/>
        </p:blipFill>
        <p:spPr>
          <a:xfrm>
            <a:off x="4392162" y="5107622"/>
            <a:ext cx="1825754" cy="1600900"/>
          </a:xfrm>
          <a:prstGeom prst="rect">
            <a:avLst/>
          </a:prstGeom>
        </p:spPr>
      </p:pic>
      <p:pic>
        <p:nvPicPr>
          <p:cNvPr id="31" name="Picture 30">
            <a:extLst>
              <a:ext uri="{FF2B5EF4-FFF2-40B4-BE49-F238E27FC236}">
                <a16:creationId xmlns:a16="http://schemas.microsoft.com/office/drawing/2014/main" id="{C1DA92B9-FD07-5F4D-9C34-32E97EC0DA09}"/>
              </a:ext>
            </a:extLst>
          </p:cNvPr>
          <p:cNvPicPr>
            <a:picLocks noChangeAspect="1"/>
          </p:cNvPicPr>
          <p:nvPr/>
        </p:nvPicPr>
        <p:blipFill rotWithShape="1">
          <a:blip r:embed="rId4"/>
          <a:srcRect l="6878" t="6778" r="10913"/>
          <a:stretch/>
        </p:blipFill>
        <p:spPr>
          <a:xfrm>
            <a:off x="6191159" y="5115205"/>
            <a:ext cx="1941587" cy="1587807"/>
          </a:xfrm>
          <a:prstGeom prst="rect">
            <a:avLst/>
          </a:prstGeom>
        </p:spPr>
      </p:pic>
      <p:pic>
        <p:nvPicPr>
          <p:cNvPr id="33" name="Picture 32">
            <a:extLst>
              <a:ext uri="{FF2B5EF4-FFF2-40B4-BE49-F238E27FC236}">
                <a16:creationId xmlns:a16="http://schemas.microsoft.com/office/drawing/2014/main" id="{4C1BC6AA-C0C0-2245-B47D-E9672449FB25}"/>
              </a:ext>
            </a:extLst>
          </p:cNvPr>
          <p:cNvPicPr>
            <a:picLocks noChangeAspect="1"/>
          </p:cNvPicPr>
          <p:nvPr/>
        </p:nvPicPr>
        <p:blipFill rotWithShape="1">
          <a:blip r:embed="rId5"/>
          <a:srcRect l="21843" t="5841" r="24286" b="-692"/>
          <a:stretch/>
        </p:blipFill>
        <p:spPr>
          <a:xfrm>
            <a:off x="826703" y="5139100"/>
            <a:ext cx="1726513" cy="1481541"/>
          </a:xfrm>
          <a:prstGeom prst="rect">
            <a:avLst/>
          </a:prstGeom>
        </p:spPr>
      </p:pic>
      <p:grpSp>
        <p:nvGrpSpPr>
          <p:cNvPr id="2" name="Group 1">
            <a:extLst>
              <a:ext uri="{FF2B5EF4-FFF2-40B4-BE49-F238E27FC236}">
                <a16:creationId xmlns:a16="http://schemas.microsoft.com/office/drawing/2014/main" id="{C32AACB0-40C1-FC4E-823B-26F4A8667AD9}"/>
              </a:ext>
            </a:extLst>
          </p:cNvPr>
          <p:cNvGrpSpPr/>
          <p:nvPr/>
        </p:nvGrpSpPr>
        <p:grpSpPr>
          <a:xfrm>
            <a:off x="-181304" y="1693135"/>
            <a:ext cx="8833791" cy="2468993"/>
            <a:chOff x="-181304" y="1693135"/>
            <a:chExt cx="8833791" cy="2468993"/>
          </a:xfrm>
        </p:grpSpPr>
        <p:pic>
          <p:nvPicPr>
            <p:cNvPr id="4" name="Picture 3">
              <a:extLst>
                <a:ext uri="{FF2B5EF4-FFF2-40B4-BE49-F238E27FC236}">
                  <a16:creationId xmlns:a16="http://schemas.microsoft.com/office/drawing/2014/main" id="{41820A7A-DDE1-D746-ACB6-8656317A3C69}"/>
                </a:ext>
              </a:extLst>
            </p:cNvPr>
            <p:cNvPicPr>
              <a:picLocks noChangeAspect="1"/>
            </p:cNvPicPr>
            <p:nvPr/>
          </p:nvPicPr>
          <p:blipFill rotWithShape="1">
            <a:blip r:embed="rId6"/>
            <a:srcRect l="4632" t="34224" r="8743" b="30592"/>
            <a:stretch/>
          </p:blipFill>
          <p:spPr>
            <a:xfrm>
              <a:off x="1" y="1778374"/>
              <a:ext cx="3986784" cy="1167853"/>
            </a:xfrm>
            <a:prstGeom prst="rect">
              <a:avLst/>
            </a:prstGeom>
          </p:spPr>
        </p:pic>
        <p:pic>
          <p:nvPicPr>
            <p:cNvPr id="39" name="Picture 38">
              <a:extLst>
                <a:ext uri="{FF2B5EF4-FFF2-40B4-BE49-F238E27FC236}">
                  <a16:creationId xmlns:a16="http://schemas.microsoft.com/office/drawing/2014/main" id="{6B747BE3-E540-CB41-AEAE-C8F8ECB7DFC1}"/>
                </a:ext>
              </a:extLst>
            </p:cNvPr>
            <p:cNvPicPr>
              <a:picLocks noChangeAspect="1"/>
            </p:cNvPicPr>
            <p:nvPr/>
          </p:nvPicPr>
          <p:blipFill rotWithShape="1">
            <a:blip r:embed="rId7"/>
            <a:srcRect l="4261" t="34511" r="6602" b="31992"/>
            <a:stretch/>
          </p:blipFill>
          <p:spPr>
            <a:xfrm>
              <a:off x="4139780" y="2924578"/>
              <a:ext cx="4512707" cy="1222971"/>
            </a:xfrm>
            <a:prstGeom prst="rect">
              <a:avLst/>
            </a:prstGeom>
          </p:spPr>
        </p:pic>
        <p:pic>
          <p:nvPicPr>
            <p:cNvPr id="37" name="Picture 36">
              <a:extLst>
                <a:ext uri="{FF2B5EF4-FFF2-40B4-BE49-F238E27FC236}">
                  <a16:creationId xmlns:a16="http://schemas.microsoft.com/office/drawing/2014/main" id="{7008F038-DC4B-6C4B-ACBC-22A6440A4AAA}"/>
                </a:ext>
              </a:extLst>
            </p:cNvPr>
            <p:cNvPicPr>
              <a:picLocks noChangeAspect="1"/>
            </p:cNvPicPr>
            <p:nvPr/>
          </p:nvPicPr>
          <p:blipFill rotWithShape="1">
            <a:blip r:embed="rId8"/>
            <a:srcRect l="4261" t="34792" r="6602" b="32727"/>
            <a:stretch/>
          </p:blipFill>
          <p:spPr>
            <a:xfrm>
              <a:off x="-181304" y="2976294"/>
              <a:ext cx="4512707" cy="1185834"/>
            </a:xfrm>
            <a:prstGeom prst="rect">
              <a:avLst/>
            </a:prstGeom>
          </p:spPr>
        </p:pic>
        <p:pic>
          <p:nvPicPr>
            <p:cNvPr id="35" name="Picture 34">
              <a:extLst>
                <a:ext uri="{FF2B5EF4-FFF2-40B4-BE49-F238E27FC236}">
                  <a16:creationId xmlns:a16="http://schemas.microsoft.com/office/drawing/2014/main" id="{BB1973E2-90B6-304E-985C-B5B34B89BD8C}"/>
                </a:ext>
              </a:extLst>
            </p:cNvPr>
            <p:cNvPicPr>
              <a:picLocks noChangeAspect="1"/>
            </p:cNvPicPr>
            <p:nvPr/>
          </p:nvPicPr>
          <p:blipFill rotWithShape="1">
            <a:blip r:embed="rId9"/>
            <a:srcRect l="4063" t="34481" r="6600" b="32746"/>
            <a:stretch/>
          </p:blipFill>
          <p:spPr>
            <a:xfrm>
              <a:off x="4121255" y="1777960"/>
              <a:ext cx="4522765" cy="1196524"/>
            </a:xfrm>
            <a:prstGeom prst="rect">
              <a:avLst/>
            </a:prstGeom>
          </p:spPr>
        </p:pic>
        <p:grpSp>
          <p:nvGrpSpPr>
            <p:cNvPr id="29" name="Group 28">
              <a:extLst>
                <a:ext uri="{FF2B5EF4-FFF2-40B4-BE49-F238E27FC236}">
                  <a16:creationId xmlns:a16="http://schemas.microsoft.com/office/drawing/2014/main" id="{B026FCB2-E740-DD41-88FC-DAD43D4A5896}"/>
                </a:ext>
              </a:extLst>
            </p:cNvPr>
            <p:cNvGrpSpPr/>
            <p:nvPr/>
          </p:nvGrpSpPr>
          <p:grpSpPr>
            <a:xfrm>
              <a:off x="179765" y="1693135"/>
              <a:ext cx="4880787" cy="1681818"/>
              <a:chOff x="309379" y="1448442"/>
              <a:chExt cx="4880787" cy="1681818"/>
            </a:xfrm>
          </p:grpSpPr>
          <p:sp>
            <p:nvSpPr>
              <p:cNvPr id="14" name="TextBox 13">
                <a:extLst>
                  <a:ext uri="{FF2B5EF4-FFF2-40B4-BE49-F238E27FC236}">
                    <a16:creationId xmlns:a16="http://schemas.microsoft.com/office/drawing/2014/main" id="{35485334-9ED2-A64D-9824-4018E8DD2E20}"/>
                  </a:ext>
                </a:extLst>
              </p:cNvPr>
              <p:cNvSpPr txBox="1"/>
              <p:nvPr/>
            </p:nvSpPr>
            <p:spPr>
              <a:xfrm>
                <a:off x="309379" y="1448442"/>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1</a:t>
                </a:r>
              </a:p>
            </p:txBody>
          </p:sp>
          <p:sp>
            <p:nvSpPr>
              <p:cNvPr id="15" name="TextBox 14">
                <a:extLst>
                  <a:ext uri="{FF2B5EF4-FFF2-40B4-BE49-F238E27FC236}">
                    <a16:creationId xmlns:a16="http://schemas.microsoft.com/office/drawing/2014/main" id="{D1A9CF65-12B2-1F40-8F55-A990B2084F40}"/>
                  </a:ext>
                </a:extLst>
              </p:cNvPr>
              <p:cNvSpPr txBox="1"/>
              <p:nvPr/>
            </p:nvSpPr>
            <p:spPr>
              <a:xfrm>
                <a:off x="4461878" y="1580876"/>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2</a:t>
                </a:r>
              </a:p>
            </p:txBody>
          </p:sp>
          <p:sp>
            <p:nvSpPr>
              <p:cNvPr id="16" name="TextBox 15">
                <a:extLst>
                  <a:ext uri="{FF2B5EF4-FFF2-40B4-BE49-F238E27FC236}">
                    <a16:creationId xmlns:a16="http://schemas.microsoft.com/office/drawing/2014/main" id="{0BD257DF-03D1-754D-9ADA-2D7513517957}"/>
                  </a:ext>
                </a:extLst>
              </p:cNvPr>
              <p:cNvSpPr txBox="1"/>
              <p:nvPr/>
            </p:nvSpPr>
            <p:spPr>
              <a:xfrm>
                <a:off x="350226" y="2822483"/>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3</a:t>
                </a:r>
              </a:p>
            </p:txBody>
          </p:sp>
          <p:sp>
            <p:nvSpPr>
              <p:cNvPr id="17" name="TextBox 16">
                <a:extLst>
                  <a:ext uri="{FF2B5EF4-FFF2-40B4-BE49-F238E27FC236}">
                    <a16:creationId xmlns:a16="http://schemas.microsoft.com/office/drawing/2014/main" id="{3B7357E2-2837-CC49-A801-23001CCCB69C}"/>
                  </a:ext>
                </a:extLst>
              </p:cNvPr>
              <p:cNvSpPr txBox="1"/>
              <p:nvPr/>
            </p:nvSpPr>
            <p:spPr>
              <a:xfrm>
                <a:off x="4518315" y="2711003"/>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4</a:t>
                </a:r>
              </a:p>
            </p:txBody>
          </p:sp>
        </p:grpSp>
      </p:grpSp>
      <p:grpSp>
        <p:nvGrpSpPr>
          <p:cNvPr id="30" name="Group 29">
            <a:extLst>
              <a:ext uri="{FF2B5EF4-FFF2-40B4-BE49-F238E27FC236}">
                <a16:creationId xmlns:a16="http://schemas.microsoft.com/office/drawing/2014/main" id="{968BE293-72D0-504A-B275-378BCEB788F6}"/>
              </a:ext>
            </a:extLst>
          </p:cNvPr>
          <p:cNvGrpSpPr/>
          <p:nvPr/>
        </p:nvGrpSpPr>
        <p:grpSpPr>
          <a:xfrm>
            <a:off x="1107932" y="4378981"/>
            <a:ext cx="6025259" cy="749043"/>
            <a:chOff x="1109855" y="4498250"/>
            <a:chExt cx="6025259" cy="749043"/>
          </a:xfrm>
        </p:grpSpPr>
        <p:sp>
          <p:nvSpPr>
            <p:cNvPr id="18" name="TextBox 17">
              <a:extLst>
                <a:ext uri="{FF2B5EF4-FFF2-40B4-BE49-F238E27FC236}">
                  <a16:creationId xmlns:a16="http://schemas.microsoft.com/office/drawing/2014/main" id="{EB95FFFF-5245-574C-9285-DA6FB8331B17}"/>
                </a:ext>
              </a:extLst>
            </p:cNvPr>
            <p:cNvSpPr txBox="1"/>
            <p:nvPr/>
          </p:nvSpPr>
          <p:spPr>
            <a:xfrm>
              <a:off x="1109855" y="4939516"/>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1</a:t>
              </a:r>
            </a:p>
          </p:txBody>
        </p:sp>
        <p:sp>
          <p:nvSpPr>
            <p:cNvPr id="19" name="TextBox 18">
              <a:extLst>
                <a:ext uri="{FF2B5EF4-FFF2-40B4-BE49-F238E27FC236}">
                  <a16:creationId xmlns:a16="http://schemas.microsoft.com/office/drawing/2014/main" id="{A6BEEAC7-3D8E-5143-8C42-E35BDDBA779F}"/>
                </a:ext>
              </a:extLst>
            </p:cNvPr>
            <p:cNvSpPr txBox="1"/>
            <p:nvPr/>
          </p:nvSpPr>
          <p:spPr>
            <a:xfrm>
              <a:off x="2749566" y="4893628"/>
              <a:ext cx="631776"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STEP2</a:t>
              </a:r>
            </a:p>
          </p:txBody>
        </p:sp>
        <p:sp>
          <p:nvSpPr>
            <p:cNvPr id="20" name="TextBox 19">
              <a:extLst>
                <a:ext uri="{FF2B5EF4-FFF2-40B4-BE49-F238E27FC236}">
                  <a16:creationId xmlns:a16="http://schemas.microsoft.com/office/drawing/2014/main" id="{5B126E9D-8C5B-D44B-938F-EEFFFA4E3181}"/>
                </a:ext>
              </a:extLst>
            </p:cNvPr>
            <p:cNvSpPr txBox="1"/>
            <p:nvPr/>
          </p:nvSpPr>
          <p:spPr>
            <a:xfrm>
              <a:off x="4676889" y="4882777"/>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3</a:t>
              </a:r>
            </a:p>
          </p:txBody>
        </p:sp>
        <p:sp>
          <p:nvSpPr>
            <p:cNvPr id="21" name="TextBox 20">
              <a:extLst>
                <a:ext uri="{FF2B5EF4-FFF2-40B4-BE49-F238E27FC236}">
                  <a16:creationId xmlns:a16="http://schemas.microsoft.com/office/drawing/2014/main" id="{D2A6B9A2-CA36-5243-813A-D2912DEC4243}"/>
                </a:ext>
              </a:extLst>
            </p:cNvPr>
            <p:cNvSpPr txBox="1"/>
            <p:nvPr/>
          </p:nvSpPr>
          <p:spPr>
            <a:xfrm>
              <a:off x="6463263" y="4906544"/>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4</a:t>
              </a:r>
            </a:p>
          </p:txBody>
        </p:sp>
        <p:sp>
          <p:nvSpPr>
            <p:cNvPr id="27" name="TextBox 26">
              <a:extLst>
                <a:ext uri="{FF2B5EF4-FFF2-40B4-BE49-F238E27FC236}">
                  <a16:creationId xmlns:a16="http://schemas.microsoft.com/office/drawing/2014/main" id="{BDC4D3BD-4888-D240-8FB4-6CAEBFE8326E}"/>
                </a:ext>
              </a:extLst>
            </p:cNvPr>
            <p:cNvSpPr txBox="1"/>
            <p:nvPr/>
          </p:nvSpPr>
          <p:spPr>
            <a:xfrm>
              <a:off x="2384012" y="4498250"/>
              <a:ext cx="4502579" cy="461665"/>
            </a:xfrm>
            <a:prstGeom prst="rect">
              <a:avLst/>
            </a:prstGeom>
            <a:noFill/>
          </p:spPr>
          <p:txBody>
            <a:bodyPr wrap="none" rtlCol="0">
              <a:spAutoFit/>
            </a:bodyPr>
            <a:lstStyle/>
            <a:p>
              <a:r>
                <a:rPr lang="en-IE" sz="2400" b="1" i="1" dirty="0"/>
                <a:t>Electron Density on </a:t>
              </a:r>
              <a:r>
                <a:rPr lang="en-IE" sz="2400" b="1" i="1" dirty="0" err="1"/>
                <a:t>xy</a:t>
              </a:r>
              <a:r>
                <a:rPr lang="en-IE" sz="2400" b="1" i="1" dirty="0"/>
                <a:t> plane (z=0)</a:t>
              </a:r>
            </a:p>
          </p:txBody>
        </p:sp>
      </p:grpSp>
      <p:sp>
        <p:nvSpPr>
          <p:cNvPr id="28" name="Rectangle 27">
            <a:extLst>
              <a:ext uri="{FF2B5EF4-FFF2-40B4-BE49-F238E27FC236}">
                <a16:creationId xmlns:a16="http://schemas.microsoft.com/office/drawing/2014/main" id="{A37F041D-86DF-134B-9943-E1928D8DCC94}"/>
              </a:ext>
            </a:extLst>
          </p:cNvPr>
          <p:cNvSpPr/>
          <p:nvPr/>
        </p:nvSpPr>
        <p:spPr>
          <a:xfrm>
            <a:off x="249215" y="12675"/>
            <a:ext cx="8629471" cy="11078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lnSpcReduction="10000"/>
          </a:bodyPr>
          <a:lstStyle/>
          <a:p>
            <a:pPr algn="ctr">
              <a:spcBef>
                <a:spcPct val="0"/>
              </a:spcBef>
            </a:pPr>
            <a:r>
              <a:rPr lang="it-IT" sz="3600" b="1" dirty="0">
                <a:solidFill>
                  <a:srgbClr val="000090"/>
                </a:solidFill>
                <a:hlinkClick r:id="rId10"/>
              </a:rPr>
              <a:t>Road Towards Self Consistency… </a:t>
            </a:r>
            <a:endParaRPr lang="it-IT" sz="3600" b="1" dirty="0">
              <a:solidFill>
                <a:srgbClr val="000090"/>
              </a:solidFill>
            </a:endParaRPr>
          </a:p>
          <a:p>
            <a:pPr algn="ctr">
              <a:spcBef>
                <a:spcPct val="0"/>
              </a:spcBef>
            </a:pPr>
            <a:r>
              <a:rPr lang="it-IT" sz="3600" b="1" dirty="0">
                <a:solidFill>
                  <a:srgbClr val="000090"/>
                </a:solidFill>
              </a:rPr>
              <a:t>exit from the </a:t>
            </a:r>
            <a:r>
              <a:rPr lang="it-IT" sz="3600" b="1" dirty="0" err="1">
                <a:solidFill>
                  <a:srgbClr val="000090"/>
                </a:solidFill>
              </a:rPr>
              <a:t>loop</a:t>
            </a:r>
            <a:endParaRPr lang="it-IT" sz="3600" b="1" dirty="0">
              <a:solidFill>
                <a:srgbClr val="000090"/>
              </a:solidFill>
            </a:endParaRPr>
          </a:p>
        </p:txBody>
      </p:sp>
      <p:sp>
        <p:nvSpPr>
          <p:cNvPr id="24" name="TextBox 23">
            <a:extLst>
              <a:ext uri="{FF2B5EF4-FFF2-40B4-BE49-F238E27FC236}">
                <a16:creationId xmlns:a16="http://schemas.microsoft.com/office/drawing/2014/main" id="{8405417B-48A1-E643-B2C1-207D7A301785}"/>
              </a:ext>
            </a:extLst>
          </p:cNvPr>
          <p:cNvSpPr txBox="1"/>
          <p:nvPr/>
        </p:nvSpPr>
        <p:spPr>
          <a:xfrm>
            <a:off x="2085873" y="1292089"/>
            <a:ext cx="4502579" cy="461665"/>
          </a:xfrm>
          <a:prstGeom prst="rect">
            <a:avLst/>
          </a:prstGeom>
          <a:noFill/>
        </p:spPr>
        <p:txBody>
          <a:bodyPr wrap="none" rtlCol="0">
            <a:spAutoFit/>
          </a:bodyPr>
          <a:lstStyle/>
          <a:p>
            <a:r>
              <a:rPr lang="en-IE" sz="2400" b="1" i="1" dirty="0"/>
              <a:t>Electron Density on </a:t>
            </a:r>
            <a:r>
              <a:rPr lang="en-IE" sz="2400" b="1" i="1" dirty="0" err="1"/>
              <a:t>xz</a:t>
            </a:r>
            <a:r>
              <a:rPr lang="en-IE" sz="2400" b="1" i="1" dirty="0"/>
              <a:t> plane (y=0)</a:t>
            </a:r>
          </a:p>
        </p:txBody>
      </p:sp>
    </p:spTree>
    <p:extLst>
      <p:ext uri="{BB962C8B-B14F-4D97-AF65-F5344CB8AC3E}">
        <p14:creationId xmlns:p14="http://schemas.microsoft.com/office/powerpoint/2010/main" val="85182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F3C5A75-73B9-4F47-A550-BA56D410FB24}"/>
              </a:ext>
            </a:extLst>
          </p:cNvPr>
          <p:cNvPicPr>
            <a:picLocks noChangeAspect="1"/>
          </p:cNvPicPr>
          <p:nvPr/>
        </p:nvPicPr>
        <p:blipFill rotWithShape="1">
          <a:blip r:embed="rId2"/>
          <a:srcRect l="7744" t="-1776" r="8362" b="4269"/>
          <a:stretch/>
        </p:blipFill>
        <p:spPr>
          <a:xfrm>
            <a:off x="2494348" y="4944051"/>
            <a:ext cx="1981372" cy="1660787"/>
          </a:xfrm>
          <a:prstGeom prst="rect">
            <a:avLst/>
          </a:prstGeom>
        </p:spPr>
      </p:pic>
      <p:pic>
        <p:nvPicPr>
          <p:cNvPr id="25" name="Picture 24">
            <a:extLst>
              <a:ext uri="{FF2B5EF4-FFF2-40B4-BE49-F238E27FC236}">
                <a16:creationId xmlns:a16="http://schemas.microsoft.com/office/drawing/2014/main" id="{A512BAD9-56FA-FD42-812E-DED411F7DC2C}"/>
              </a:ext>
            </a:extLst>
          </p:cNvPr>
          <p:cNvPicPr>
            <a:picLocks noChangeAspect="1"/>
          </p:cNvPicPr>
          <p:nvPr/>
        </p:nvPicPr>
        <p:blipFill rotWithShape="1">
          <a:blip r:embed="rId3"/>
          <a:srcRect l="7945" t="6321" r="14751" b="-311"/>
          <a:stretch/>
        </p:blipFill>
        <p:spPr>
          <a:xfrm>
            <a:off x="4392162" y="5107622"/>
            <a:ext cx="1825754" cy="1600900"/>
          </a:xfrm>
          <a:prstGeom prst="rect">
            <a:avLst/>
          </a:prstGeom>
        </p:spPr>
      </p:pic>
      <p:pic>
        <p:nvPicPr>
          <p:cNvPr id="31" name="Picture 30">
            <a:extLst>
              <a:ext uri="{FF2B5EF4-FFF2-40B4-BE49-F238E27FC236}">
                <a16:creationId xmlns:a16="http://schemas.microsoft.com/office/drawing/2014/main" id="{C1DA92B9-FD07-5F4D-9C34-32E97EC0DA09}"/>
              </a:ext>
            </a:extLst>
          </p:cNvPr>
          <p:cNvPicPr>
            <a:picLocks noChangeAspect="1"/>
          </p:cNvPicPr>
          <p:nvPr/>
        </p:nvPicPr>
        <p:blipFill rotWithShape="1">
          <a:blip r:embed="rId4"/>
          <a:srcRect l="6878" t="6778" r="10913"/>
          <a:stretch/>
        </p:blipFill>
        <p:spPr>
          <a:xfrm>
            <a:off x="6191159" y="5115205"/>
            <a:ext cx="1941587" cy="1587807"/>
          </a:xfrm>
          <a:prstGeom prst="rect">
            <a:avLst/>
          </a:prstGeom>
        </p:spPr>
      </p:pic>
      <p:pic>
        <p:nvPicPr>
          <p:cNvPr id="33" name="Picture 32">
            <a:extLst>
              <a:ext uri="{FF2B5EF4-FFF2-40B4-BE49-F238E27FC236}">
                <a16:creationId xmlns:a16="http://schemas.microsoft.com/office/drawing/2014/main" id="{4C1BC6AA-C0C0-2245-B47D-E9672449FB25}"/>
              </a:ext>
            </a:extLst>
          </p:cNvPr>
          <p:cNvPicPr>
            <a:picLocks noChangeAspect="1"/>
          </p:cNvPicPr>
          <p:nvPr/>
        </p:nvPicPr>
        <p:blipFill rotWithShape="1">
          <a:blip r:embed="rId5"/>
          <a:srcRect l="21843" t="5841" r="24286" b="-692"/>
          <a:stretch/>
        </p:blipFill>
        <p:spPr>
          <a:xfrm>
            <a:off x="826703" y="5139100"/>
            <a:ext cx="1726513" cy="1481541"/>
          </a:xfrm>
          <a:prstGeom prst="rect">
            <a:avLst/>
          </a:prstGeom>
        </p:spPr>
      </p:pic>
      <p:pic>
        <p:nvPicPr>
          <p:cNvPr id="4" name="Picture 3">
            <a:extLst>
              <a:ext uri="{FF2B5EF4-FFF2-40B4-BE49-F238E27FC236}">
                <a16:creationId xmlns:a16="http://schemas.microsoft.com/office/drawing/2014/main" id="{41820A7A-DDE1-D746-ACB6-8656317A3C69}"/>
              </a:ext>
            </a:extLst>
          </p:cNvPr>
          <p:cNvPicPr>
            <a:picLocks noChangeAspect="1"/>
          </p:cNvPicPr>
          <p:nvPr/>
        </p:nvPicPr>
        <p:blipFill rotWithShape="1">
          <a:blip r:embed="rId6"/>
          <a:srcRect l="4632" t="34224" r="8743" b="30592"/>
          <a:stretch/>
        </p:blipFill>
        <p:spPr>
          <a:xfrm>
            <a:off x="1" y="1778374"/>
            <a:ext cx="3986784" cy="1167853"/>
          </a:xfrm>
          <a:prstGeom prst="rect">
            <a:avLst/>
          </a:prstGeom>
        </p:spPr>
      </p:pic>
      <p:pic>
        <p:nvPicPr>
          <p:cNvPr id="39" name="Picture 38">
            <a:extLst>
              <a:ext uri="{FF2B5EF4-FFF2-40B4-BE49-F238E27FC236}">
                <a16:creationId xmlns:a16="http://schemas.microsoft.com/office/drawing/2014/main" id="{6B747BE3-E540-CB41-AEAE-C8F8ECB7DFC1}"/>
              </a:ext>
            </a:extLst>
          </p:cNvPr>
          <p:cNvPicPr>
            <a:picLocks noChangeAspect="1"/>
          </p:cNvPicPr>
          <p:nvPr/>
        </p:nvPicPr>
        <p:blipFill rotWithShape="1">
          <a:blip r:embed="rId7"/>
          <a:srcRect l="4261" t="34511" r="6602" b="31992"/>
          <a:stretch/>
        </p:blipFill>
        <p:spPr>
          <a:xfrm>
            <a:off x="4139780" y="2924578"/>
            <a:ext cx="4512707" cy="1222971"/>
          </a:xfrm>
          <a:prstGeom prst="rect">
            <a:avLst/>
          </a:prstGeom>
        </p:spPr>
      </p:pic>
      <p:pic>
        <p:nvPicPr>
          <p:cNvPr id="37" name="Picture 36">
            <a:extLst>
              <a:ext uri="{FF2B5EF4-FFF2-40B4-BE49-F238E27FC236}">
                <a16:creationId xmlns:a16="http://schemas.microsoft.com/office/drawing/2014/main" id="{7008F038-DC4B-6C4B-ACBC-22A6440A4AAA}"/>
              </a:ext>
            </a:extLst>
          </p:cNvPr>
          <p:cNvPicPr>
            <a:picLocks noChangeAspect="1"/>
          </p:cNvPicPr>
          <p:nvPr/>
        </p:nvPicPr>
        <p:blipFill rotWithShape="1">
          <a:blip r:embed="rId8"/>
          <a:srcRect l="4261" t="34792" r="6602" b="32727"/>
          <a:stretch/>
        </p:blipFill>
        <p:spPr>
          <a:xfrm>
            <a:off x="-181304" y="2976294"/>
            <a:ext cx="4512707" cy="1185834"/>
          </a:xfrm>
          <a:prstGeom prst="rect">
            <a:avLst/>
          </a:prstGeom>
        </p:spPr>
      </p:pic>
      <p:pic>
        <p:nvPicPr>
          <p:cNvPr id="35" name="Picture 34">
            <a:extLst>
              <a:ext uri="{FF2B5EF4-FFF2-40B4-BE49-F238E27FC236}">
                <a16:creationId xmlns:a16="http://schemas.microsoft.com/office/drawing/2014/main" id="{BB1973E2-90B6-304E-985C-B5B34B89BD8C}"/>
              </a:ext>
            </a:extLst>
          </p:cNvPr>
          <p:cNvPicPr>
            <a:picLocks noChangeAspect="1"/>
          </p:cNvPicPr>
          <p:nvPr/>
        </p:nvPicPr>
        <p:blipFill rotWithShape="1">
          <a:blip r:embed="rId9"/>
          <a:srcRect l="4063" t="34481" r="6600" b="32746"/>
          <a:stretch/>
        </p:blipFill>
        <p:spPr>
          <a:xfrm>
            <a:off x="4121255" y="1777960"/>
            <a:ext cx="4522765" cy="1196524"/>
          </a:xfrm>
          <a:prstGeom prst="rect">
            <a:avLst/>
          </a:prstGeom>
        </p:spPr>
      </p:pic>
      <p:grpSp>
        <p:nvGrpSpPr>
          <p:cNvPr id="29" name="Group 28">
            <a:extLst>
              <a:ext uri="{FF2B5EF4-FFF2-40B4-BE49-F238E27FC236}">
                <a16:creationId xmlns:a16="http://schemas.microsoft.com/office/drawing/2014/main" id="{B026FCB2-E740-DD41-88FC-DAD43D4A5896}"/>
              </a:ext>
            </a:extLst>
          </p:cNvPr>
          <p:cNvGrpSpPr/>
          <p:nvPr/>
        </p:nvGrpSpPr>
        <p:grpSpPr>
          <a:xfrm>
            <a:off x="178904" y="1583458"/>
            <a:ext cx="4880787" cy="1681818"/>
            <a:chOff x="309379" y="1448442"/>
            <a:chExt cx="4880787" cy="1681818"/>
          </a:xfrm>
        </p:grpSpPr>
        <p:sp>
          <p:nvSpPr>
            <p:cNvPr id="14" name="TextBox 13">
              <a:extLst>
                <a:ext uri="{FF2B5EF4-FFF2-40B4-BE49-F238E27FC236}">
                  <a16:creationId xmlns:a16="http://schemas.microsoft.com/office/drawing/2014/main" id="{35485334-9ED2-A64D-9824-4018E8DD2E20}"/>
                </a:ext>
              </a:extLst>
            </p:cNvPr>
            <p:cNvSpPr txBox="1"/>
            <p:nvPr/>
          </p:nvSpPr>
          <p:spPr>
            <a:xfrm>
              <a:off x="309379" y="1448442"/>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1</a:t>
              </a:r>
            </a:p>
          </p:txBody>
        </p:sp>
        <p:sp>
          <p:nvSpPr>
            <p:cNvPr id="15" name="TextBox 14">
              <a:extLst>
                <a:ext uri="{FF2B5EF4-FFF2-40B4-BE49-F238E27FC236}">
                  <a16:creationId xmlns:a16="http://schemas.microsoft.com/office/drawing/2014/main" id="{D1A9CF65-12B2-1F40-8F55-A990B2084F40}"/>
                </a:ext>
              </a:extLst>
            </p:cNvPr>
            <p:cNvSpPr txBox="1"/>
            <p:nvPr/>
          </p:nvSpPr>
          <p:spPr>
            <a:xfrm>
              <a:off x="4461878" y="1580876"/>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2</a:t>
              </a:r>
            </a:p>
          </p:txBody>
        </p:sp>
        <p:sp>
          <p:nvSpPr>
            <p:cNvPr id="16" name="TextBox 15">
              <a:extLst>
                <a:ext uri="{FF2B5EF4-FFF2-40B4-BE49-F238E27FC236}">
                  <a16:creationId xmlns:a16="http://schemas.microsoft.com/office/drawing/2014/main" id="{0BD257DF-03D1-754D-9ADA-2D7513517957}"/>
                </a:ext>
              </a:extLst>
            </p:cNvPr>
            <p:cNvSpPr txBox="1"/>
            <p:nvPr/>
          </p:nvSpPr>
          <p:spPr>
            <a:xfrm>
              <a:off x="350226" y="2822483"/>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3</a:t>
              </a:r>
            </a:p>
          </p:txBody>
        </p:sp>
        <p:sp>
          <p:nvSpPr>
            <p:cNvPr id="17" name="TextBox 16">
              <a:extLst>
                <a:ext uri="{FF2B5EF4-FFF2-40B4-BE49-F238E27FC236}">
                  <a16:creationId xmlns:a16="http://schemas.microsoft.com/office/drawing/2014/main" id="{3B7357E2-2837-CC49-A801-23001CCCB69C}"/>
                </a:ext>
              </a:extLst>
            </p:cNvPr>
            <p:cNvSpPr txBox="1"/>
            <p:nvPr/>
          </p:nvSpPr>
          <p:spPr>
            <a:xfrm>
              <a:off x="4518315" y="2711003"/>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4</a:t>
              </a:r>
            </a:p>
          </p:txBody>
        </p:sp>
      </p:grpSp>
      <p:grpSp>
        <p:nvGrpSpPr>
          <p:cNvPr id="30" name="Group 29">
            <a:extLst>
              <a:ext uri="{FF2B5EF4-FFF2-40B4-BE49-F238E27FC236}">
                <a16:creationId xmlns:a16="http://schemas.microsoft.com/office/drawing/2014/main" id="{968BE293-72D0-504A-B275-378BCEB788F6}"/>
              </a:ext>
            </a:extLst>
          </p:cNvPr>
          <p:cNvGrpSpPr/>
          <p:nvPr/>
        </p:nvGrpSpPr>
        <p:grpSpPr>
          <a:xfrm>
            <a:off x="1107932" y="4211554"/>
            <a:ext cx="6025259" cy="916470"/>
            <a:chOff x="1109855" y="4330823"/>
            <a:chExt cx="6025259" cy="916470"/>
          </a:xfrm>
        </p:grpSpPr>
        <p:sp>
          <p:nvSpPr>
            <p:cNvPr id="18" name="TextBox 17">
              <a:extLst>
                <a:ext uri="{FF2B5EF4-FFF2-40B4-BE49-F238E27FC236}">
                  <a16:creationId xmlns:a16="http://schemas.microsoft.com/office/drawing/2014/main" id="{EB95FFFF-5245-574C-9285-DA6FB8331B17}"/>
                </a:ext>
              </a:extLst>
            </p:cNvPr>
            <p:cNvSpPr txBox="1"/>
            <p:nvPr/>
          </p:nvSpPr>
          <p:spPr>
            <a:xfrm>
              <a:off x="1109855" y="4939516"/>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1</a:t>
              </a:r>
            </a:p>
          </p:txBody>
        </p:sp>
        <p:sp>
          <p:nvSpPr>
            <p:cNvPr id="19" name="TextBox 18">
              <a:extLst>
                <a:ext uri="{FF2B5EF4-FFF2-40B4-BE49-F238E27FC236}">
                  <a16:creationId xmlns:a16="http://schemas.microsoft.com/office/drawing/2014/main" id="{A6BEEAC7-3D8E-5143-8C42-E35BDDBA779F}"/>
                </a:ext>
              </a:extLst>
            </p:cNvPr>
            <p:cNvSpPr txBox="1"/>
            <p:nvPr/>
          </p:nvSpPr>
          <p:spPr>
            <a:xfrm>
              <a:off x="2749566" y="4893628"/>
              <a:ext cx="631776"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STEP2</a:t>
              </a:r>
            </a:p>
          </p:txBody>
        </p:sp>
        <p:sp>
          <p:nvSpPr>
            <p:cNvPr id="20" name="TextBox 19">
              <a:extLst>
                <a:ext uri="{FF2B5EF4-FFF2-40B4-BE49-F238E27FC236}">
                  <a16:creationId xmlns:a16="http://schemas.microsoft.com/office/drawing/2014/main" id="{5B126E9D-8C5B-D44B-938F-EEFFFA4E3181}"/>
                </a:ext>
              </a:extLst>
            </p:cNvPr>
            <p:cNvSpPr txBox="1"/>
            <p:nvPr/>
          </p:nvSpPr>
          <p:spPr>
            <a:xfrm>
              <a:off x="4676889" y="4882777"/>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3</a:t>
              </a:r>
            </a:p>
          </p:txBody>
        </p:sp>
        <p:sp>
          <p:nvSpPr>
            <p:cNvPr id="21" name="TextBox 20">
              <a:extLst>
                <a:ext uri="{FF2B5EF4-FFF2-40B4-BE49-F238E27FC236}">
                  <a16:creationId xmlns:a16="http://schemas.microsoft.com/office/drawing/2014/main" id="{D2A6B9A2-CA36-5243-813A-D2912DEC4243}"/>
                </a:ext>
              </a:extLst>
            </p:cNvPr>
            <p:cNvSpPr txBox="1"/>
            <p:nvPr/>
          </p:nvSpPr>
          <p:spPr>
            <a:xfrm>
              <a:off x="6463263" y="4906544"/>
              <a:ext cx="67185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IE" sz="1400" b="1" dirty="0"/>
                <a:t>STEP 4</a:t>
              </a:r>
            </a:p>
          </p:txBody>
        </p:sp>
        <p:sp>
          <p:nvSpPr>
            <p:cNvPr id="27" name="TextBox 26">
              <a:extLst>
                <a:ext uri="{FF2B5EF4-FFF2-40B4-BE49-F238E27FC236}">
                  <a16:creationId xmlns:a16="http://schemas.microsoft.com/office/drawing/2014/main" id="{BDC4D3BD-4888-D240-8FB4-6CAEBFE8326E}"/>
                </a:ext>
              </a:extLst>
            </p:cNvPr>
            <p:cNvSpPr txBox="1"/>
            <p:nvPr/>
          </p:nvSpPr>
          <p:spPr>
            <a:xfrm>
              <a:off x="2422649" y="4330823"/>
              <a:ext cx="4502579" cy="461665"/>
            </a:xfrm>
            <a:prstGeom prst="rect">
              <a:avLst/>
            </a:prstGeom>
            <a:noFill/>
          </p:spPr>
          <p:txBody>
            <a:bodyPr wrap="none" rtlCol="0">
              <a:spAutoFit/>
            </a:bodyPr>
            <a:lstStyle/>
            <a:p>
              <a:r>
                <a:rPr lang="en-IE" sz="2400" b="1" dirty="0"/>
                <a:t>Electron Density on </a:t>
              </a:r>
              <a:r>
                <a:rPr lang="en-IE" sz="2400" b="1" dirty="0" err="1"/>
                <a:t>xy</a:t>
              </a:r>
              <a:r>
                <a:rPr lang="en-IE" sz="2400" b="1" dirty="0"/>
                <a:t> plane (z=0)</a:t>
              </a:r>
            </a:p>
          </p:txBody>
        </p:sp>
      </p:grpSp>
      <p:sp>
        <p:nvSpPr>
          <p:cNvPr id="26" name="TextBox 25">
            <a:extLst>
              <a:ext uri="{FF2B5EF4-FFF2-40B4-BE49-F238E27FC236}">
                <a16:creationId xmlns:a16="http://schemas.microsoft.com/office/drawing/2014/main" id="{C95238A8-25E1-B244-95EB-61B57E3318E8}"/>
              </a:ext>
            </a:extLst>
          </p:cNvPr>
          <p:cNvSpPr txBox="1"/>
          <p:nvPr/>
        </p:nvSpPr>
        <p:spPr>
          <a:xfrm>
            <a:off x="3529653" y="2169680"/>
            <a:ext cx="1870292"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t-IT" sz="1600" b="1" dirty="0"/>
              <a:t>PLASMOID/HALO MODEL CONFIRMED!</a:t>
            </a:r>
          </a:p>
          <a:p>
            <a:pPr algn="ctr"/>
            <a:r>
              <a:rPr lang="it-IT" sz="1600" b="1" dirty="0">
                <a:ln>
                  <a:solidFill>
                    <a:srgbClr val="FF0000"/>
                  </a:solidFill>
                </a:ln>
              </a:rPr>
              <a:t>DENSIY FINE STRUCTURE</a:t>
            </a:r>
          </a:p>
        </p:txBody>
      </p:sp>
      <p:sp>
        <p:nvSpPr>
          <p:cNvPr id="32" name="Rectangle 31">
            <a:extLst>
              <a:ext uri="{FF2B5EF4-FFF2-40B4-BE49-F238E27FC236}">
                <a16:creationId xmlns:a16="http://schemas.microsoft.com/office/drawing/2014/main" id="{B5A0D45A-9FF7-AD42-ACE6-5E43748E345B}"/>
              </a:ext>
            </a:extLst>
          </p:cNvPr>
          <p:cNvSpPr/>
          <p:nvPr/>
        </p:nvSpPr>
        <p:spPr>
          <a:xfrm>
            <a:off x="150064" y="-10964"/>
            <a:ext cx="8629471" cy="11078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lnSpcReduction="10000"/>
          </a:bodyPr>
          <a:lstStyle/>
          <a:p>
            <a:pPr algn="ctr">
              <a:spcBef>
                <a:spcPct val="0"/>
              </a:spcBef>
            </a:pPr>
            <a:r>
              <a:rPr lang="it-IT" sz="3600" b="1" dirty="0">
                <a:solidFill>
                  <a:srgbClr val="000090"/>
                </a:solidFill>
                <a:hlinkClick r:id="rId10"/>
              </a:rPr>
              <a:t>Road Towards Self Consistency… </a:t>
            </a:r>
            <a:endParaRPr lang="it-IT" sz="3600" b="1" dirty="0">
              <a:solidFill>
                <a:srgbClr val="000090"/>
              </a:solidFill>
            </a:endParaRPr>
          </a:p>
          <a:p>
            <a:pPr algn="ctr">
              <a:spcBef>
                <a:spcPct val="0"/>
              </a:spcBef>
            </a:pPr>
            <a:r>
              <a:rPr lang="it-IT" sz="3600" b="1" dirty="0">
                <a:solidFill>
                  <a:srgbClr val="000090"/>
                </a:solidFill>
              </a:rPr>
              <a:t>exit from the </a:t>
            </a:r>
            <a:r>
              <a:rPr lang="it-IT" sz="3600" b="1" dirty="0" err="1">
                <a:solidFill>
                  <a:srgbClr val="000090"/>
                </a:solidFill>
              </a:rPr>
              <a:t>loop</a:t>
            </a:r>
            <a:endParaRPr lang="it-IT" sz="3600" b="1" dirty="0">
              <a:solidFill>
                <a:srgbClr val="000090"/>
              </a:solidFill>
            </a:endParaRPr>
          </a:p>
        </p:txBody>
      </p:sp>
      <p:sp>
        <p:nvSpPr>
          <p:cNvPr id="34" name="TextBox 33">
            <a:extLst>
              <a:ext uri="{FF2B5EF4-FFF2-40B4-BE49-F238E27FC236}">
                <a16:creationId xmlns:a16="http://schemas.microsoft.com/office/drawing/2014/main" id="{37C965DB-C1E5-E648-A41A-40411FEC40E3}"/>
              </a:ext>
            </a:extLst>
          </p:cNvPr>
          <p:cNvSpPr txBox="1"/>
          <p:nvPr/>
        </p:nvSpPr>
        <p:spPr>
          <a:xfrm>
            <a:off x="7593712" y="49119"/>
            <a:ext cx="875561" cy="1200329"/>
          </a:xfrm>
          <a:prstGeom prst="rect">
            <a:avLst/>
          </a:prstGeom>
          <a:noFill/>
        </p:spPr>
        <p:txBody>
          <a:bodyPr wrap="none" rtlCol="0">
            <a:spAutoFit/>
          </a:bodyPr>
          <a:lstStyle/>
          <a:p>
            <a:r>
              <a:rPr lang="en-IE" sz="7200" dirty="0">
                <a:solidFill>
                  <a:srgbClr val="00B050"/>
                </a:solidFill>
              </a:rPr>
              <a:t>✓</a:t>
            </a:r>
          </a:p>
        </p:txBody>
      </p:sp>
      <p:sp>
        <p:nvSpPr>
          <p:cNvPr id="28" name="TextBox 27">
            <a:extLst>
              <a:ext uri="{FF2B5EF4-FFF2-40B4-BE49-F238E27FC236}">
                <a16:creationId xmlns:a16="http://schemas.microsoft.com/office/drawing/2014/main" id="{6D22C413-2BCD-EE43-A475-7CFE1EBBC4C5}"/>
              </a:ext>
            </a:extLst>
          </p:cNvPr>
          <p:cNvSpPr txBox="1"/>
          <p:nvPr/>
        </p:nvSpPr>
        <p:spPr>
          <a:xfrm>
            <a:off x="2085873" y="1292089"/>
            <a:ext cx="4502579" cy="461665"/>
          </a:xfrm>
          <a:prstGeom prst="rect">
            <a:avLst/>
          </a:prstGeom>
          <a:noFill/>
        </p:spPr>
        <p:txBody>
          <a:bodyPr wrap="none" rtlCol="0">
            <a:spAutoFit/>
          </a:bodyPr>
          <a:lstStyle/>
          <a:p>
            <a:r>
              <a:rPr lang="en-IE" sz="2400" b="1" i="1" dirty="0"/>
              <a:t>Electron Density on </a:t>
            </a:r>
            <a:r>
              <a:rPr lang="en-IE" sz="2400" b="1" i="1" dirty="0" err="1"/>
              <a:t>xz</a:t>
            </a:r>
            <a:r>
              <a:rPr lang="en-IE" sz="2400" b="1" i="1" dirty="0"/>
              <a:t> plane (y=0)</a:t>
            </a:r>
          </a:p>
        </p:txBody>
      </p:sp>
    </p:spTree>
    <p:extLst>
      <p:ext uri="{BB962C8B-B14F-4D97-AF65-F5344CB8AC3E}">
        <p14:creationId xmlns:p14="http://schemas.microsoft.com/office/powerpoint/2010/main" val="621786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99D87-3B03-6F4A-ABB9-974EDB1A9229}"/>
              </a:ext>
            </a:extLst>
          </p:cNvPr>
          <p:cNvPicPr>
            <a:picLocks noChangeAspect="1"/>
          </p:cNvPicPr>
          <p:nvPr/>
        </p:nvPicPr>
        <p:blipFill rotWithShape="1">
          <a:blip r:embed="rId3"/>
          <a:srcRect r="55493"/>
          <a:stretch/>
        </p:blipFill>
        <p:spPr>
          <a:xfrm>
            <a:off x="7570031" y="8680"/>
            <a:ext cx="1538967" cy="759432"/>
          </a:xfrm>
          <a:prstGeom prst="rect">
            <a:avLst/>
          </a:prstGeom>
        </p:spPr>
      </p:pic>
      <p:grpSp>
        <p:nvGrpSpPr>
          <p:cNvPr id="6" name="Group 5">
            <a:extLst>
              <a:ext uri="{FF2B5EF4-FFF2-40B4-BE49-F238E27FC236}">
                <a16:creationId xmlns:a16="http://schemas.microsoft.com/office/drawing/2014/main" id="{30690FCD-B622-F04E-A4CE-5B2153581552}"/>
              </a:ext>
            </a:extLst>
          </p:cNvPr>
          <p:cNvGrpSpPr/>
          <p:nvPr/>
        </p:nvGrpSpPr>
        <p:grpSpPr>
          <a:xfrm>
            <a:off x="1153293" y="2900380"/>
            <a:ext cx="7660188" cy="3265700"/>
            <a:chOff x="-812831" y="2357249"/>
            <a:chExt cx="10997737" cy="4688567"/>
          </a:xfrm>
        </p:grpSpPr>
        <p:pic>
          <p:nvPicPr>
            <p:cNvPr id="7" name="Immagine 18" descr="normE.png">
              <a:extLst>
                <a:ext uri="{FF2B5EF4-FFF2-40B4-BE49-F238E27FC236}">
                  <a16:creationId xmlns:a16="http://schemas.microsoft.com/office/drawing/2014/main" id="{87DD2D4C-E06C-B943-88EF-4CAA1BBAA2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539" t="17607" r="7179" b="31453"/>
            <a:stretch/>
          </p:blipFill>
          <p:spPr>
            <a:xfrm rot="20031665" flipV="1">
              <a:off x="209899" y="2357249"/>
              <a:ext cx="9975007" cy="4688567"/>
            </a:xfrm>
            <a:prstGeom prst="rect">
              <a:avLst/>
            </a:prstGeom>
          </p:spPr>
        </p:pic>
        <p:cxnSp>
          <p:nvCxnSpPr>
            <p:cNvPr id="8" name="Connettore 2 19">
              <a:extLst>
                <a:ext uri="{FF2B5EF4-FFF2-40B4-BE49-F238E27FC236}">
                  <a16:creationId xmlns:a16="http://schemas.microsoft.com/office/drawing/2014/main" id="{1547A58D-A36B-0D41-8D05-E9E54695BFA5}"/>
                </a:ext>
              </a:extLst>
            </p:cNvPr>
            <p:cNvCxnSpPr/>
            <p:nvPr/>
          </p:nvCxnSpPr>
          <p:spPr>
            <a:xfrm>
              <a:off x="3791666" y="4539120"/>
              <a:ext cx="1626264" cy="6563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Connettore 2 20">
              <a:extLst>
                <a:ext uri="{FF2B5EF4-FFF2-40B4-BE49-F238E27FC236}">
                  <a16:creationId xmlns:a16="http://schemas.microsoft.com/office/drawing/2014/main" id="{FFEA782A-4EDF-EA43-8E1B-57ABE3AB166C}"/>
                </a:ext>
              </a:extLst>
            </p:cNvPr>
            <p:cNvCxnSpPr/>
            <p:nvPr/>
          </p:nvCxnSpPr>
          <p:spPr>
            <a:xfrm>
              <a:off x="3791666" y="4539120"/>
              <a:ext cx="2212349" cy="3281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CasellaDiTesto 21">
              <a:extLst>
                <a:ext uri="{FF2B5EF4-FFF2-40B4-BE49-F238E27FC236}">
                  <a16:creationId xmlns:a16="http://schemas.microsoft.com/office/drawing/2014/main" id="{C9A8CF3A-A692-804E-A7C4-501667CE8FB2}"/>
                </a:ext>
              </a:extLst>
            </p:cNvPr>
            <p:cNvSpPr txBox="1"/>
            <p:nvPr/>
          </p:nvSpPr>
          <p:spPr>
            <a:xfrm>
              <a:off x="2627350" y="4210814"/>
              <a:ext cx="2349443" cy="5965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sz="1050" b="1" i="1" dirty="0">
                  <a:latin typeface="Calibri" pitchFamily="34" charset="0"/>
                  <a:cs typeface="Calibri" pitchFamily="34" charset="0"/>
                </a:rPr>
                <a:t>ECR</a:t>
              </a:r>
            </a:p>
            <a:p>
              <a:pPr algn="ctr"/>
              <a:r>
                <a:rPr lang="it-IT" sz="1050" b="1" i="1" dirty="0">
                  <a:latin typeface="Calibri" pitchFamily="34" charset="0"/>
                  <a:cs typeface="Calibri" pitchFamily="34" charset="0"/>
                </a:rPr>
                <a:t> ELECTRIC PEAKS</a:t>
              </a:r>
            </a:p>
          </p:txBody>
        </p:sp>
        <p:sp>
          <p:nvSpPr>
            <p:cNvPr id="11" name="CasellaDiTesto 27">
              <a:extLst>
                <a:ext uri="{FF2B5EF4-FFF2-40B4-BE49-F238E27FC236}">
                  <a16:creationId xmlns:a16="http://schemas.microsoft.com/office/drawing/2014/main" id="{E54048DE-BE39-DD46-98E1-A3112B1B04E4}"/>
                </a:ext>
              </a:extLst>
            </p:cNvPr>
            <p:cNvSpPr txBox="1"/>
            <p:nvPr/>
          </p:nvSpPr>
          <p:spPr>
            <a:xfrm>
              <a:off x="1338408" y="4826098"/>
              <a:ext cx="1817564" cy="530250"/>
            </a:xfrm>
            <a:prstGeom prst="rect">
              <a:avLst/>
            </a:prstGeom>
            <a:solidFill>
              <a:schemeClr val="accent2">
                <a:lumMod val="60000"/>
                <a:lumOff val="40000"/>
              </a:schemeClr>
            </a:solidFill>
            <a:ln>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dirty="0" err="1">
                  <a:solidFill>
                    <a:srgbClr val="000000"/>
                  </a:solidFill>
                  <a:latin typeface="Calibri" pitchFamily="34" charset="0"/>
                  <a:cs typeface="Calibri" pitchFamily="34" charset="0"/>
                </a:rPr>
                <a:t>Waveguide</a:t>
              </a:r>
              <a:endParaRPr lang="it-IT" dirty="0">
                <a:solidFill>
                  <a:srgbClr val="000000"/>
                </a:solidFill>
                <a:latin typeface="Calibri" pitchFamily="34" charset="0"/>
                <a:cs typeface="Calibri" pitchFamily="34" charset="0"/>
              </a:endParaRPr>
            </a:p>
          </p:txBody>
        </p:sp>
        <p:cxnSp>
          <p:nvCxnSpPr>
            <p:cNvPr id="12" name="Connettore 2 28">
              <a:extLst>
                <a:ext uri="{FF2B5EF4-FFF2-40B4-BE49-F238E27FC236}">
                  <a16:creationId xmlns:a16="http://schemas.microsoft.com/office/drawing/2014/main" id="{A70B36EF-1475-7243-A16A-C815359DCE2B}"/>
                </a:ext>
              </a:extLst>
            </p:cNvPr>
            <p:cNvCxnSpPr/>
            <p:nvPr/>
          </p:nvCxnSpPr>
          <p:spPr>
            <a:xfrm>
              <a:off x="2123512" y="5195429"/>
              <a:ext cx="436608" cy="4001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CasellaDiTesto 33">
              <a:extLst>
                <a:ext uri="{FF2B5EF4-FFF2-40B4-BE49-F238E27FC236}">
                  <a16:creationId xmlns:a16="http://schemas.microsoft.com/office/drawing/2014/main" id="{2C1354EC-9249-5142-8336-D79873A1D2BE}"/>
                </a:ext>
              </a:extLst>
            </p:cNvPr>
            <p:cNvSpPr txBox="1"/>
            <p:nvPr/>
          </p:nvSpPr>
          <p:spPr>
            <a:xfrm>
              <a:off x="-812831" y="2775821"/>
              <a:ext cx="3742799" cy="11930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1600" b="1" i="1" dirty="0">
                  <a:latin typeface="Calibri" pitchFamily="34" charset="0"/>
                  <a:cs typeface="Calibri" pitchFamily="34" charset="0"/>
                </a:rPr>
                <a:t>FULL-WAVE SIMULATION OF </a:t>
              </a:r>
            </a:p>
            <a:p>
              <a:r>
                <a:rPr lang="it-IT" sz="1600" b="1" i="1" dirty="0">
                  <a:latin typeface="Calibri" pitchFamily="34" charset="0"/>
                  <a:cs typeface="Calibri" pitchFamily="34" charset="0"/>
                </a:rPr>
                <a:t>WAVES in FPT </a:t>
              </a:r>
              <a:r>
                <a:rPr lang="it-IT" sz="1600" b="1" i="1" dirty="0" err="1">
                  <a:latin typeface="Calibri" pitchFamily="34" charset="0"/>
                  <a:cs typeface="Calibri" pitchFamily="34" charset="0"/>
                </a:rPr>
                <a:t>magnetized</a:t>
              </a:r>
              <a:r>
                <a:rPr lang="it-IT" sz="1600" b="1" i="1" dirty="0">
                  <a:latin typeface="Calibri" pitchFamily="34" charset="0"/>
                  <a:cs typeface="Calibri" pitchFamily="34" charset="0"/>
                </a:rPr>
                <a:t> </a:t>
              </a:r>
            </a:p>
            <a:p>
              <a:r>
                <a:rPr lang="it-IT" sz="1600" b="1" i="1" dirty="0">
                  <a:latin typeface="Calibri" pitchFamily="34" charset="0"/>
                  <a:cs typeface="Calibri" pitchFamily="34" charset="0"/>
                </a:rPr>
                <a:t>plasma</a:t>
              </a:r>
            </a:p>
          </p:txBody>
        </p:sp>
        <p:pic>
          <p:nvPicPr>
            <p:cNvPr id="14" name="Immagine 34" descr="normE.png">
              <a:extLst>
                <a:ext uri="{FF2B5EF4-FFF2-40B4-BE49-F238E27FC236}">
                  <a16:creationId xmlns:a16="http://schemas.microsoft.com/office/drawing/2014/main" id="{1DCE0D2A-2232-7341-AAD4-D0DC8DAF79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13" t="91111" r="10256"/>
            <a:stretch/>
          </p:blipFill>
          <p:spPr>
            <a:xfrm>
              <a:off x="2352244" y="6242337"/>
              <a:ext cx="5488533" cy="461818"/>
            </a:xfrm>
            <a:prstGeom prst="rect">
              <a:avLst/>
            </a:prstGeom>
          </p:spPr>
        </p:pic>
        <p:sp>
          <p:nvSpPr>
            <p:cNvPr id="15" name="CasellaDiTesto 35">
              <a:extLst>
                <a:ext uri="{FF2B5EF4-FFF2-40B4-BE49-F238E27FC236}">
                  <a16:creationId xmlns:a16="http://schemas.microsoft.com/office/drawing/2014/main" id="{6C78B310-9500-2841-BD39-0731E2DD94F3}"/>
                </a:ext>
              </a:extLst>
            </p:cNvPr>
            <p:cNvSpPr txBox="1"/>
            <p:nvPr/>
          </p:nvSpPr>
          <p:spPr>
            <a:xfrm>
              <a:off x="6615532" y="3957013"/>
              <a:ext cx="2284641" cy="397688"/>
            </a:xfrm>
            <a:prstGeom prst="rect">
              <a:avLst/>
            </a:prstGeom>
            <a:solidFill>
              <a:schemeClr val="accent2">
                <a:lumMod val="60000"/>
                <a:lumOff val="40000"/>
              </a:schemeClr>
            </a:solidFill>
            <a:ln>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it-IT"/>
              </a:defPPr>
              <a:lvl1pPr>
                <a:defRPr>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sz="1200" dirty="0">
                  <a:latin typeface="Calibri" pitchFamily="34" charset="0"/>
                  <a:cs typeface="Calibri" pitchFamily="34" charset="0"/>
                </a:rPr>
                <a:t>FPT Plasma </a:t>
              </a:r>
              <a:r>
                <a:rPr lang="it-IT" sz="1200" dirty="0" err="1">
                  <a:latin typeface="Calibri" pitchFamily="34" charset="0"/>
                  <a:cs typeface="Calibri" pitchFamily="34" charset="0"/>
                </a:rPr>
                <a:t>Chamber</a:t>
              </a:r>
              <a:endParaRPr lang="it-IT" sz="1200" dirty="0">
                <a:latin typeface="Calibri" pitchFamily="34" charset="0"/>
                <a:cs typeface="Calibri" pitchFamily="34" charset="0"/>
              </a:endParaRPr>
            </a:p>
          </p:txBody>
        </p:sp>
        <p:cxnSp>
          <p:nvCxnSpPr>
            <p:cNvPr id="16" name="Connettore 2 36">
              <a:extLst>
                <a:ext uri="{FF2B5EF4-FFF2-40B4-BE49-F238E27FC236}">
                  <a16:creationId xmlns:a16="http://schemas.microsoft.com/office/drawing/2014/main" id="{06D3F9CA-6671-8D42-9EA6-D8CCC19F5222}"/>
                </a:ext>
              </a:extLst>
            </p:cNvPr>
            <p:cNvCxnSpPr/>
            <p:nvPr/>
          </p:nvCxnSpPr>
          <p:spPr>
            <a:xfrm flipH="1">
              <a:off x="6568993" y="4245823"/>
              <a:ext cx="654914" cy="29329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4" name="Rectangle 3">
            <a:extLst>
              <a:ext uri="{FF2B5EF4-FFF2-40B4-BE49-F238E27FC236}">
                <a16:creationId xmlns:a16="http://schemas.microsoft.com/office/drawing/2014/main" id="{32C6A62B-2A47-F143-AA72-0563BDF05611}"/>
              </a:ext>
            </a:extLst>
          </p:cNvPr>
          <p:cNvSpPr/>
          <p:nvPr/>
        </p:nvSpPr>
        <p:spPr>
          <a:xfrm>
            <a:off x="268224" y="1435580"/>
            <a:ext cx="8692896" cy="1526700"/>
          </a:xfrm>
          <a:prstGeom prst="rect">
            <a:avLst/>
          </a:prstGeom>
        </p:spPr>
        <p:txBody>
          <a:bodyPr wrap="square">
            <a:spAutoFit/>
          </a:bodyPr>
          <a:lstStyle/>
          <a:p>
            <a:pPr marL="457200" indent="-457200">
              <a:lnSpc>
                <a:spcPct val="150000"/>
              </a:lnSpc>
              <a:buFont typeface="Wingdings" charset="2"/>
              <a:buChar char="§"/>
            </a:pPr>
            <a:r>
              <a:rPr lang="en-AU" sz="2800" b="1" dirty="0"/>
              <a:t>IMPLEMENTATION AND EXPERIMENTAL BENCHMARK</a:t>
            </a:r>
          </a:p>
          <a:p>
            <a:pPr>
              <a:lnSpc>
                <a:spcPct val="150000"/>
              </a:lnSpc>
            </a:pPr>
            <a:endParaRPr lang="en-AU" b="1" dirty="0"/>
          </a:p>
          <a:p>
            <a:pPr algn="ctr">
              <a:lnSpc>
                <a:spcPct val="150000"/>
              </a:lnSpc>
            </a:pPr>
            <a:r>
              <a:rPr lang="en-AU" b="1" dirty="0"/>
              <a:t>Simple-mirror axis-symmetric linear device  (Flexible Plasma Trap @INFN-LNS)</a:t>
            </a:r>
          </a:p>
        </p:txBody>
      </p:sp>
    </p:spTree>
    <p:extLst>
      <p:ext uri="{BB962C8B-B14F-4D97-AF65-F5344CB8AC3E}">
        <p14:creationId xmlns:p14="http://schemas.microsoft.com/office/powerpoint/2010/main" val="940622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307" y="4357165"/>
            <a:ext cx="2790432" cy="2121141"/>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8" y="4705121"/>
            <a:ext cx="3136811" cy="1729728"/>
          </a:xfrm>
          <a:prstGeom prst="rect">
            <a:avLst/>
          </a:prstGeom>
        </p:spPr>
      </p:pic>
      <p:sp>
        <p:nvSpPr>
          <p:cNvPr id="9" name="Segnaposto numero diapositiva 8"/>
          <p:cNvSpPr>
            <a:spLocks noGrp="1"/>
          </p:cNvSpPr>
          <p:nvPr>
            <p:ph type="sldNum" sz="quarter" idx="12"/>
          </p:nvPr>
        </p:nvSpPr>
        <p:spPr/>
        <p:txBody>
          <a:bodyPr/>
          <a:lstStyle/>
          <a:p>
            <a:fld id="{6D22F896-40B5-4ADD-8801-0D06FADFA095}" type="slidenum">
              <a:rPr lang="en-US">
                <a:solidFill>
                  <a:schemeClr val="tx1"/>
                </a:solidFill>
              </a:rPr>
              <a:t>27</a:t>
            </a:fld>
            <a:endParaRPr lang="en-US" sz="1050">
              <a:solidFill>
                <a:schemeClr val="tx1"/>
              </a:solidFill>
            </a:endParaRPr>
          </a:p>
        </p:txBody>
      </p:sp>
      <p:sp>
        <p:nvSpPr>
          <p:cNvPr id="6" name="CasellaDiTesto 5"/>
          <p:cNvSpPr txBox="1"/>
          <p:nvPr/>
        </p:nvSpPr>
        <p:spPr>
          <a:xfrm>
            <a:off x="6524905" y="2229573"/>
            <a:ext cx="2458278"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2"/>
            </a:solidFill>
          </a:ln>
        </p:spPr>
        <p:txBody>
          <a:bodyPr wrap="square" rtlCol="0">
            <a:spAutoFit/>
          </a:bodyPr>
          <a:lstStyle/>
          <a:p>
            <a:pPr marL="214313" indent="-214313">
              <a:buFont typeface="Arial" panose="020B0604020202020204" pitchFamily="34" charset="0"/>
              <a:buChar char="•"/>
            </a:pPr>
            <a:r>
              <a:rPr lang="en-US" dirty="0"/>
              <a:t>Three microwaves inputs: </a:t>
            </a:r>
          </a:p>
          <a:p>
            <a:r>
              <a:rPr lang="en-US" i="1" dirty="0">
                <a:solidFill>
                  <a:srgbClr val="C00000"/>
                </a:solidFill>
                <a:latin typeface="Calibri" panose="020F0502020204030204" pitchFamily="34" charset="0"/>
              </a:rPr>
              <a:t>    1</a:t>
            </a:r>
            <a:r>
              <a:rPr lang="en-US" i="1" dirty="0">
                <a:solidFill>
                  <a:srgbClr val="C00000"/>
                </a:solidFill>
              </a:rPr>
              <a:t> axial </a:t>
            </a:r>
            <a:r>
              <a:rPr lang="en-US" dirty="0"/>
              <a:t>and </a:t>
            </a:r>
            <a:r>
              <a:rPr lang="en-US" dirty="0">
                <a:solidFill>
                  <a:srgbClr val="C00000"/>
                </a:solidFill>
                <a:latin typeface="Calibri" panose="020F0502020204030204" pitchFamily="34" charset="0"/>
              </a:rPr>
              <a:t>2</a:t>
            </a:r>
            <a:r>
              <a:rPr lang="en-US" dirty="0">
                <a:solidFill>
                  <a:srgbClr val="C00000"/>
                </a:solidFill>
              </a:rPr>
              <a:t> radial</a:t>
            </a:r>
            <a:r>
              <a:rPr lang="en-US" dirty="0"/>
              <a:t>;</a:t>
            </a:r>
          </a:p>
          <a:p>
            <a:pPr marL="214313" indent="-214313">
              <a:buFont typeface="Arial" panose="020B0604020202020204" pitchFamily="34" charset="0"/>
              <a:buChar char="•"/>
            </a:pPr>
            <a:r>
              <a:rPr lang="en-US" dirty="0"/>
              <a:t>Microwave frequency in the range </a:t>
            </a:r>
            <a:r>
              <a:rPr lang="en-US" b="1" dirty="0">
                <a:solidFill>
                  <a:srgbClr val="C00000"/>
                </a:solidFill>
                <a:latin typeface="Calibri" panose="020F0502020204030204" pitchFamily="34" charset="0"/>
              </a:rPr>
              <a:t>4-7</a:t>
            </a:r>
            <a:r>
              <a:rPr lang="en-US" b="1" dirty="0">
                <a:solidFill>
                  <a:srgbClr val="C00000"/>
                </a:solidFill>
              </a:rPr>
              <a:t> GHz</a:t>
            </a:r>
          </a:p>
        </p:txBody>
      </p:sp>
      <p:sp>
        <p:nvSpPr>
          <p:cNvPr id="7" name="CasellaDiTesto 6"/>
          <p:cNvSpPr txBox="1"/>
          <p:nvPr/>
        </p:nvSpPr>
        <p:spPr>
          <a:xfrm>
            <a:off x="99568" y="1744192"/>
            <a:ext cx="3013408" cy="203132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2"/>
            </a:solidFill>
          </a:ln>
        </p:spPr>
        <p:txBody>
          <a:bodyPr wrap="square" rtlCol="0">
            <a:spAutoFit/>
          </a:bodyPr>
          <a:lstStyle/>
          <a:p>
            <a:pPr marL="214313" indent="-214313">
              <a:buFont typeface="Arial" panose="020B0604020202020204" pitchFamily="34" charset="0"/>
              <a:buChar char="•"/>
            </a:pPr>
            <a:r>
              <a:rPr lang="en-US" dirty="0"/>
              <a:t>Flexible magnetic field  generated by three solenoids generator;</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Different </a:t>
            </a:r>
            <a:r>
              <a:rPr lang="en-GB" dirty="0"/>
              <a:t>magnetic field profiles</a:t>
            </a:r>
            <a:r>
              <a:rPr lang="en-US" dirty="0"/>
              <a:t>:  </a:t>
            </a:r>
            <a:r>
              <a:rPr lang="en-US" b="1" i="1" dirty="0">
                <a:solidFill>
                  <a:srgbClr val="C00000"/>
                </a:solidFill>
              </a:rPr>
              <a:t>Simple Mirror &amp;</a:t>
            </a:r>
            <a:r>
              <a:rPr lang="en-US" b="1" dirty="0">
                <a:solidFill>
                  <a:srgbClr val="C00000"/>
                </a:solidFill>
              </a:rPr>
              <a:t> </a:t>
            </a:r>
            <a:r>
              <a:rPr lang="en-US" b="1" i="1" dirty="0">
                <a:solidFill>
                  <a:srgbClr val="C00000"/>
                </a:solidFill>
              </a:rPr>
              <a:t>Magnetic Beach  </a:t>
            </a:r>
          </a:p>
        </p:txBody>
      </p:sp>
      <p:pic>
        <p:nvPicPr>
          <p:cNvPr id="13" name="Immagine 6">
            <a:extLst>
              <a:ext uri="{FF2B5EF4-FFF2-40B4-BE49-F238E27FC236}">
                <a16:creationId xmlns:a16="http://schemas.microsoft.com/office/drawing/2014/main" id="{03E57E36-7010-474F-8297-A435D6CFCD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423" r="11091" b="6974"/>
          <a:stretch/>
        </p:blipFill>
        <p:spPr>
          <a:xfrm>
            <a:off x="3186179" y="1207569"/>
            <a:ext cx="3226464" cy="2329862"/>
          </a:xfrm>
          <a:prstGeom prst="rect">
            <a:avLst/>
          </a:prstGeom>
          <a:ln>
            <a:solidFill>
              <a:schemeClr val="accent1"/>
            </a:solidFill>
          </a:ln>
        </p:spPr>
      </p:pic>
      <p:sp>
        <p:nvSpPr>
          <p:cNvPr id="11" name="Rettangolo 3">
            <a:extLst>
              <a:ext uri="{FF2B5EF4-FFF2-40B4-BE49-F238E27FC236}">
                <a16:creationId xmlns:a16="http://schemas.microsoft.com/office/drawing/2014/main" id="{5ED245F6-6B48-AA4B-834F-CB648C914135}"/>
              </a:ext>
            </a:extLst>
          </p:cNvPr>
          <p:cNvSpPr/>
          <p:nvPr/>
        </p:nvSpPr>
        <p:spPr>
          <a:xfrm>
            <a:off x="0" y="8363"/>
            <a:ext cx="7416802" cy="10086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0000" lnSpcReduction="10000"/>
          </a:bodyPr>
          <a:lstStyle/>
          <a:p>
            <a:pPr algn="ctr">
              <a:spcBef>
                <a:spcPct val="0"/>
              </a:spcBef>
            </a:pPr>
            <a:r>
              <a:rPr lang="en-GB" sz="3600" b="1" dirty="0">
                <a:solidFill>
                  <a:srgbClr val="000090"/>
                </a:solidFill>
              </a:rPr>
              <a:t>Flexible Plasma Trap (FPT) </a:t>
            </a:r>
            <a:r>
              <a:rPr lang="it-IT" sz="3600" b="1" dirty="0">
                <a:solidFill>
                  <a:srgbClr val="000090"/>
                </a:solidFill>
              </a:rPr>
              <a:t>Setup @INFN-LNS</a:t>
            </a:r>
            <a:endParaRPr lang="en-US" sz="3600" b="1" dirty="0">
              <a:solidFill>
                <a:srgbClr val="000090"/>
              </a:solidFill>
            </a:endParaRPr>
          </a:p>
        </p:txBody>
      </p:sp>
      <p:sp>
        <p:nvSpPr>
          <p:cNvPr id="4" name="TextBox 3">
            <a:extLst>
              <a:ext uri="{FF2B5EF4-FFF2-40B4-BE49-F238E27FC236}">
                <a16:creationId xmlns:a16="http://schemas.microsoft.com/office/drawing/2014/main" id="{85EA7C84-C372-2D48-86AD-A88E76D8E116}"/>
              </a:ext>
            </a:extLst>
          </p:cNvPr>
          <p:cNvSpPr txBox="1"/>
          <p:nvPr/>
        </p:nvSpPr>
        <p:spPr>
          <a:xfrm>
            <a:off x="320182" y="1207569"/>
            <a:ext cx="2572179" cy="400110"/>
          </a:xfrm>
          <a:prstGeom prst="rect">
            <a:avLst/>
          </a:prstGeom>
          <a:noFill/>
        </p:spPr>
        <p:txBody>
          <a:bodyPr wrap="none" rtlCol="0">
            <a:spAutoFit/>
          </a:bodyPr>
          <a:lstStyle/>
          <a:p>
            <a:r>
              <a:rPr lang="en-US" sz="2000" b="1" dirty="0"/>
              <a:t>Flexible magnetic field</a:t>
            </a:r>
            <a:endParaRPr lang="it-IT" sz="2000" b="1" dirty="0"/>
          </a:p>
        </p:txBody>
      </p:sp>
      <p:sp>
        <p:nvSpPr>
          <p:cNvPr id="15" name="TextBox 14">
            <a:extLst>
              <a:ext uri="{FF2B5EF4-FFF2-40B4-BE49-F238E27FC236}">
                <a16:creationId xmlns:a16="http://schemas.microsoft.com/office/drawing/2014/main" id="{67580F1B-37ED-5142-BE2F-51914D9C6979}"/>
              </a:ext>
            </a:extLst>
          </p:cNvPr>
          <p:cNvSpPr txBox="1"/>
          <p:nvPr/>
        </p:nvSpPr>
        <p:spPr>
          <a:xfrm>
            <a:off x="6600138" y="1240198"/>
            <a:ext cx="2307811" cy="400110"/>
          </a:xfrm>
          <a:prstGeom prst="rect">
            <a:avLst/>
          </a:prstGeom>
          <a:noFill/>
        </p:spPr>
        <p:txBody>
          <a:bodyPr wrap="none" rtlCol="0">
            <a:spAutoFit/>
          </a:bodyPr>
          <a:lstStyle/>
          <a:p>
            <a:r>
              <a:rPr lang="en-US" sz="2000" b="1" dirty="0"/>
              <a:t>Flexible RF injection</a:t>
            </a:r>
            <a:endParaRPr lang="it-IT" sz="2000" b="1" dirty="0"/>
          </a:p>
        </p:txBody>
      </p:sp>
      <p:pic>
        <p:nvPicPr>
          <p:cNvPr id="16" name="Picture 15">
            <a:extLst>
              <a:ext uri="{FF2B5EF4-FFF2-40B4-BE49-F238E27FC236}">
                <a16:creationId xmlns:a16="http://schemas.microsoft.com/office/drawing/2014/main" id="{651D4FAA-F5C8-9244-AF84-E5048800502F}"/>
              </a:ext>
            </a:extLst>
          </p:cNvPr>
          <p:cNvPicPr>
            <a:picLocks noChangeAspect="1"/>
          </p:cNvPicPr>
          <p:nvPr/>
        </p:nvPicPr>
        <p:blipFill rotWithShape="1">
          <a:blip r:embed="rId6"/>
          <a:srcRect r="55493"/>
          <a:stretch/>
        </p:blipFill>
        <p:spPr>
          <a:xfrm>
            <a:off x="7570031" y="8680"/>
            <a:ext cx="1538967" cy="759432"/>
          </a:xfrm>
          <a:prstGeom prst="rect">
            <a:avLst/>
          </a:prstGeom>
        </p:spPr>
      </p:pic>
      <p:sp>
        <p:nvSpPr>
          <p:cNvPr id="3" name="Down Arrow 2">
            <a:extLst>
              <a:ext uri="{FF2B5EF4-FFF2-40B4-BE49-F238E27FC236}">
                <a16:creationId xmlns:a16="http://schemas.microsoft.com/office/drawing/2014/main" id="{C2F255A8-E16B-CA4A-8C93-E29E84261613}"/>
              </a:ext>
            </a:extLst>
          </p:cNvPr>
          <p:cNvSpPr/>
          <p:nvPr/>
        </p:nvSpPr>
        <p:spPr>
          <a:xfrm>
            <a:off x="1415674" y="3841099"/>
            <a:ext cx="300919" cy="8894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Down Arrow 13">
            <a:extLst>
              <a:ext uri="{FF2B5EF4-FFF2-40B4-BE49-F238E27FC236}">
                <a16:creationId xmlns:a16="http://schemas.microsoft.com/office/drawing/2014/main" id="{56A61D5D-0A6D-7844-958B-7ABA324D8797}"/>
              </a:ext>
            </a:extLst>
          </p:cNvPr>
          <p:cNvSpPr/>
          <p:nvPr/>
        </p:nvSpPr>
        <p:spPr>
          <a:xfrm>
            <a:off x="7551675" y="3841099"/>
            <a:ext cx="300919" cy="8894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Titolo 1">
            <a:extLst>
              <a:ext uri="{FF2B5EF4-FFF2-40B4-BE49-F238E27FC236}">
                <a16:creationId xmlns:a16="http://schemas.microsoft.com/office/drawing/2014/main" id="{A1852054-CF97-9342-90AE-655CA0E31C79}"/>
              </a:ext>
            </a:extLst>
          </p:cNvPr>
          <p:cNvSpPr txBox="1">
            <a:spLocks/>
          </p:cNvSpPr>
          <p:nvPr/>
        </p:nvSpPr>
        <p:spPr>
          <a:xfrm>
            <a:off x="3437004" y="3713858"/>
            <a:ext cx="2394260" cy="640656"/>
          </a:xfrm>
          <a:prstGeom prst="rect">
            <a:avLst/>
          </a:prstGeom>
        </p:spPr>
        <p:txBody>
          <a:bodyPr vert="horz" lIns="91440" tIns="45720" rIns="91440" bIns="45720" rtlCol="0" anchor="b"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it-IT" sz="1400" b="1" dirty="0" err="1"/>
              <a:t>Modal</a:t>
            </a:r>
            <a:r>
              <a:rPr lang="it-IT" sz="1400" b="1" dirty="0"/>
              <a:t> Conversion for </a:t>
            </a:r>
            <a:r>
              <a:rPr lang="it-IT" sz="1400" b="1" dirty="0" err="1"/>
              <a:t>overdense</a:t>
            </a:r>
            <a:r>
              <a:rPr lang="it-IT" sz="1400" b="1" dirty="0"/>
              <a:t> plasma production</a:t>
            </a:r>
          </a:p>
        </p:txBody>
      </p:sp>
      <p:pic>
        <p:nvPicPr>
          <p:cNvPr id="18" name="Picture 1">
            <a:extLst>
              <a:ext uri="{FF2B5EF4-FFF2-40B4-BE49-F238E27FC236}">
                <a16:creationId xmlns:a16="http://schemas.microsoft.com/office/drawing/2014/main" id="{5697DDA5-67DF-5E44-9334-6BB325B779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7320" y="4281683"/>
            <a:ext cx="3931649" cy="269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3684915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204864"/>
            <a:ext cx="8471877" cy="1143000"/>
          </a:xfrm>
        </p:spPr>
        <p:txBody>
          <a:bodyPr>
            <a:noAutofit/>
          </a:bodyPr>
          <a:lstStyle/>
          <a:p>
            <a:r>
              <a:rPr lang="it-IT" b="1" i="1" dirty="0">
                <a:solidFill>
                  <a:schemeClr val="accent6">
                    <a:lumMod val="50000"/>
                  </a:schemeClr>
                </a:solidFill>
              </a:rPr>
              <a:t> </a:t>
            </a:r>
          </a:p>
        </p:txBody>
      </p:sp>
      <p:sp>
        <p:nvSpPr>
          <p:cNvPr id="5" name="CasellaDiTesto 4"/>
          <p:cNvSpPr txBox="1"/>
          <p:nvPr/>
        </p:nvSpPr>
        <p:spPr>
          <a:xfrm>
            <a:off x="48867" y="973162"/>
            <a:ext cx="7534006" cy="1631216"/>
          </a:xfrm>
          <a:prstGeom prst="rect">
            <a:avLst/>
          </a:prstGeom>
          <a:noFill/>
        </p:spPr>
        <p:txBody>
          <a:bodyPr wrap="square" rtlCol="0">
            <a:spAutoFit/>
          </a:bodyPr>
          <a:lstStyle/>
          <a:p>
            <a:endParaRPr lang="it-IT" sz="2000" dirty="0">
              <a:latin typeface="Calibri" pitchFamily="34" charset="0"/>
              <a:cs typeface="Calibri" pitchFamily="34" charset="0"/>
            </a:endParaRPr>
          </a:p>
          <a:p>
            <a:pPr marL="285750" indent="-285750">
              <a:buFont typeface="Arial"/>
              <a:buChar char="•"/>
            </a:pPr>
            <a:r>
              <a:rPr lang="it-IT" sz="2000" b="1" i="1" u="sng" dirty="0">
                <a:latin typeface="Calibri" pitchFamily="34" charset="0"/>
                <a:cs typeface="Calibri" pitchFamily="34" charset="0"/>
              </a:rPr>
              <a:t>sensitive to the short </a:t>
            </a:r>
            <a:r>
              <a:rPr lang="it-IT" sz="2000" b="1" i="1" u="sng" dirty="0" err="1">
                <a:latin typeface="Calibri" pitchFamily="34" charset="0"/>
                <a:cs typeface="Calibri" pitchFamily="34" charset="0"/>
              </a:rPr>
              <a:t>wavelength</a:t>
            </a:r>
            <a:r>
              <a:rPr lang="it-IT" sz="2000" b="1" i="1" u="sng" dirty="0">
                <a:latin typeface="Calibri" pitchFamily="34" charset="0"/>
                <a:cs typeface="Calibri" pitchFamily="34" charset="0"/>
              </a:rPr>
              <a:t> </a:t>
            </a:r>
            <a:r>
              <a:rPr lang="it-IT" sz="2000" dirty="0">
                <a:latin typeface="Calibri" pitchFamily="34" charset="0"/>
                <a:cs typeface="Calibri" pitchFamily="34" charset="0"/>
              </a:rPr>
              <a:t>of </a:t>
            </a:r>
            <a:r>
              <a:rPr lang="it-IT" sz="2000" dirty="0" err="1">
                <a:latin typeface="Calibri" pitchFamily="34" charset="0"/>
                <a:cs typeface="Calibri" pitchFamily="34" charset="0"/>
              </a:rPr>
              <a:t>longitudinal</a:t>
            </a:r>
            <a:r>
              <a:rPr lang="it-IT" sz="2000" dirty="0">
                <a:latin typeface="Calibri" pitchFamily="34" charset="0"/>
                <a:cs typeface="Calibri" pitchFamily="34" charset="0"/>
              </a:rPr>
              <a:t> </a:t>
            </a:r>
            <a:r>
              <a:rPr lang="it-IT" sz="2000" dirty="0" err="1">
                <a:latin typeface="Calibri" pitchFamily="34" charset="0"/>
                <a:cs typeface="Calibri" pitchFamily="34" charset="0"/>
              </a:rPr>
              <a:t>waves</a:t>
            </a:r>
            <a:r>
              <a:rPr lang="it-IT" sz="2000" dirty="0">
                <a:latin typeface="Calibri" pitchFamily="34" charset="0"/>
                <a:cs typeface="Calibri" pitchFamily="34" charset="0"/>
              </a:rPr>
              <a:t> </a:t>
            </a:r>
            <a:r>
              <a:rPr lang="it-IT" sz="2000" dirty="0" err="1">
                <a:latin typeface="Calibri" pitchFamily="34" charset="0"/>
                <a:cs typeface="Calibri" pitchFamily="34" charset="0"/>
              </a:rPr>
              <a:t>near</a:t>
            </a:r>
            <a:r>
              <a:rPr lang="it-IT" sz="2000" dirty="0">
                <a:latin typeface="Calibri" pitchFamily="34" charset="0"/>
                <a:cs typeface="Calibri" pitchFamily="34" charset="0"/>
              </a:rPr>
              <a:t> the </a:t>
            </a:r>
            <a:r>
              <a:rPr lang="it-IT" sz="2000" dirty="0" err="1">
                <a:latin typeface="Calibri" pitchFamily="34" charset="0"/>
                <a:cs typeface="Calibri" pitchFamily="34" charset="0"/>
              </a:rPr>
              <a:t>resonance</a:t>
            </a:r>
            <a:r>
              <a:rPr lang="it-IT" sz="2000" dirty="0">
                <a:latin typeface="Calibri" pitchFamily="34" charset="0"/>
                <a:cs typeface="Calibri" pitchFamily="34" charset="0"/>
              </a:rPr>
              <a:t> </a:t>
            </a:r>
            <a:r>
              <a:rPr lang="it-IT" sz="2000" dirty="0" err="1">
                <a:latin typeface="Calibri" pitchFamily="34" charset="0"/>
                <a:cs typeface="Calibri" pitchFamily="34" charset="0"/>
              </a:rPr>
              <a:t>layer</a:t>
            </a:r>
            <a:endParaRPr lang="it-IT" sz="2000" dirty="0">
              <a:latin typeface="Calibri" pitchFamily="34" charset="0"/>
              <a:cs typeface="Calibri" pitchFamily="34" charset="0"/>
            </a:endParaRPr>
          </a:p>
          <a:p>
            <a:pPr marL="285750" indent="-285750">
              <a:buFont typeface="Arial"/>
              <a:buChar char="•"/>
            </a:pPr>
            <a:r>
              <a:rPr lang="it-IT" sz="2000" b="1" i="1" u="sng" dirty="0" err="1">
                <a:latin typeface="Calibri" pitchFamily="34" charset="0"/>
                <a:cs typeface="Calibri" pitchFamily="34" charset="0"/>
              </a:rPr>
              <a:t>polarization</a:t>
            </a:r>
            <a:r>
              <a:rPr lang="it-IT" sz="2000" b="1" i="1" u="sng" dirty="0">
                <a:latin typeface="Calibri" pitchFamily="34" charset="0"/>
                <a:cs typeface="Calibri" pitchFamily="34" charset="0"/>
              </a:rPr>
              <a:t> sensitive, the </a:t>
            </a:r>
            <a:r>
              <a:rPr lang="it-IT" sz="2000" b="1" i="1" u="sng" dirty="0" err="1">
                <a:latin typeface="Calibri" pitchFamily="34" charset="0"/>
                <a:cs typeface="Calibri" pitchFamily="34" charset="0"/>
              </a:rPr>
              <a:t>electrostatic</a:t>
            </a:r>
            <a:r>
              <a:rPr lang="it-IT" sz="2000" b="1" i="1" u="sng" dirty="0">
                <a:latin typeface="Calibri" pitchFamily="34" charset="0"/>
                <a:cs typeface="Calibri" pitchFamily="34" charset="0"/>
              </a:rPr>
              <a:t> </a:t>
            </a:r>
            <a:r>
              <a:rPr lang="it-IT" sz="2000" b="1" i="1" u="sng" dirty="0" err="1">
                <a:latin typeface="Calibri" pitchFamily="34" charset="0"/>
                <a:cs typeface="Calibri" pitchFamily="34" charset="0"/>
              </a:rPr>
              <a:t>radial</a:t>
            </a:r>
            <a:r>
              <a:rPr lang="it-IT" sz="2000" b="1" i="1" u="sng" dirty="0">
                <a:latin typeface="Calibri" pitchFamily="34" charset="0"/>
                <a:cs typeface="Calibri" pitchFamily="34" charset="0"/>
              </a:rPr>
              <a:t> component </a:t>
            </a:r>
          </a:p>
          <a:p>
            <a:pPr marL="285750" indent="-285750">
              <a:buFont typeface="Arial"/>
              <a:buChar char="•"/>
            </a:pPr>
            <a:r>
              <a:rPr lang="it-IT" sz="2000" b="1" u="sng" dirty="0">
                <a:latin typeface="Calibri" pitchFamily="34" charset="0"/>
                <a:cs typeface="Calibri" pitchFamily="34" charset="0"/>
              </a:rPr>
              <a:t>small </a:t>
            </a:r>
            <a:r>
              <a:rPr lang="it-IT" sz="2000" b="1" u="sng" dirty="0" err="1">
                <a:latin typeface="Calibri" pitchFamily="34" charset="0"/>
                <a:cs typeface="Calibri" pitchFamily="34" charset="0"/>
              </a:rPr>
              <a:t>enough</a:t>
            </a:r>
            <a:r>
              <a:rPr lang="it-IT" sz="2000" b="1" u="sng" dirty="0">
                <a:latin typeface="Calibri" pitchFamily="34" charset="0"/>
                <a:cs typeface="Calibri" pitchFamily="34" charset="0"/>
              </a:rPr>
              <a:t> to </a:t>
            </a:r>
            <a:r>
              <a:rPr lang="it-IT" sz="2000" b="1" u="sng" dirty="0" err="1">
                <a:latin typeface="Calibri" pitchFamily="34" charset="0"/>
                <a:cs typeface="Calibri" pitchFamily="34" charset="0"/>
              </a:rPr>
              <a:t>have</a:t>
            </a:r>
            <a:r>
              <a:rPr lang="it-IT" sz="2000" b="1" u="sng" dirty="0">
                <a:latin typeface="Calibri" pitchFamily="34" charset="0"/>
                <a:cs typeface="Calibri" pitchFamily="34" charset="0"/>
              </a:rPr>
              <a:t> the </a:t>
            </a:r>
            <a:r>
              <a:rPr lang="it-IT" sz="2000" b="1" u="sng" dirty="0" err="1">
                <a:latin typeface="Calibri" pitchFamily="34" charset="0"/>
                <a:cs typeface="Calibri" pitchFamily="34" charset="0"/>
              </a:rPr>
              <a:t>desired</a:t>
            </a:r>
            <a:r>
              <a:rPr lang="it-IT" sz="2000" b="1" u="sng" dirty="0">
                <a:latin typeface="Calibri" pitchFamily="34" charset="0"/>
                <a:cs typeface="Calibri" pitchFamily="34" charset="0"/>
              </a:rPr>
              <a:t> </a:t>
            </a:r>
            <a:r>
              <a:rPr lang="it-IT" sz="2000" b="1" u="sng" dirty="0" err="1">
                <a:latin typeface="Calibri" pitchFamily="34" charset="0"/>
                <a:cs typeface="Calibri" pitchFamily="34" charset="0"/>
              </a:rPr>
              <a:t>spatial</a:t>
            </a:r>
            <a:r>
              <a:rPr lang="it-IT" sz="2000" b="1" u="sng" dirty="0">
                <a:latin typeface="Calibri" pitchFamily="34" charset="0"/>
                <a:cs typeface="Calibri" pitchFamily="34" charset="0"/>
              </a:rPr>
              <a:t> </a:t>
            </a:r>
            <a:r>
              <a:rPr lang="it-IT" sz="2000" b="1" u="sng" dirty="0" err="1">
                <a:latin typeface="Calibri" pitchFamily="34" charset="0"/>
                <a:cs typeface="Calibri" pitchFamily="34" charset="0"/>
              </a:rPr>
              <a:t>resolution</a:t>
            </a:r>
            <a:endParaRPr lang="it-IT" sz="2000" b="1" u="sng" dirty="0">
              <a:latin typeface="Calibri" pitchFamily="34" charset="0"/>
              <a:cs typeface="Calibri" pitchFamily="34" charset="0"/>
            </a:endParaRPr>
          </a:p>
        </p:txBody>
      </p:sp>
      <p:sp>
        <p:nvSpPr>
          <p:cNvPr id="6" name="Rettangolo 5"/>
          <p:cNvSpPr/>
          <p:nvPr/>
        </p:nvSpPr>
        <p:spPr>
          <a:xfrm>
            <a:off x="2842" y="0"/>
            <a:ext cx="9141157" cy="11734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algn="ctr">
              <a:spcBef>
                <a:spcPct val="0"/>
              </a:spcBef>
            </a:pPr>
            <a:r>
              <a:rPr lang="it-IT" sz="3600" b="1" dirty="0" err="1">
                <a:solidFill>
                  <a:srgbClr val="000090"/>
                </a:solidFill>
              </a:rPr>
              <a:t>Measurements</a:t>
            </a:r>
            <a:r>
              <a:rPr lang="it-IT" sz="3600" b="1" dirty="0">
                <a:solidFill>
                  <a:srgbClr val="000090"/>
                </a:solidFill>
              </a:rPr>
              <a:t> of </a:t>
            </a:r>
            <a:r>
              <a:rPr lang="it-IT" sz="3600" b="1" dirty="0" err="1">
                <a:solidFill>
                  <a:srgbClr val="000090"/>
                </a:solidFill>
              </a:rPr>
              <a:t>wave</a:t>
            </a:r>
            <a:r>
              <a:rPr lang="it-IT" sz="3600" b="1" dirty="0">
                <a:solidFill>
                  <a:srgbClr val="000090"/>
                </a:solidFill>
              </a:rPr>
              <a:t> in plasma:</a:t>
            </a:r>
            <a:br>
              <a:rPr lang="it-IT" sz="3600" b="1" dirty="0">
                <a:solidFill>
                  <a:srgbClr val="000090"/>
                </a:solidFill>
              </a:rPr>
            </a:br>
            <a:r>
              <a:rPr lang="it-IT" sz="3600" b="1" dirty="0">
                <a:solidFill>
                  <a:srgbClr val="000090"/>
                </a:solidFill>
              </a:rPr>
              <a:t>Special </a:t>
            </a:r>
            <a:r>
              <a:rPr lang="it-IT" sz="3600" b="1" dirty="0" err="1">
                <a:solidFill>
                  <a:srgbClr val="000090"/>
                </a:solidFill>
              </a:rPr>
              <a:t>probes</a:t>
            </a:r>
            <a:r>
              <a:rPr lang="it-IT" sz="3600" b="1" dirty="0">
                <a:solidFill>
                  <a:srgbClr val="000090"/>
                </a:solidFill>
              </a:rPr>
              <a:t> </a:t>
            </a:r>
            <a:r>
              <a:rPr lang="it-IT" sz="3600" b="1" dirty="0" err="1">
                <a:solidFill>
                  <a:srgbClr val="000090"/>
                </a:solidFill>
              </a:rPr>
              <a:t>development</a:t>
            </a:r>
            <a:endParaRPr lang="it-IT" sz="3600" b="1" dirty="0">
              <a:solidFill>
                <a:srgbClr val="000090"/>
              </a:solidFill>
            </a:endParaRPr>
          </a:p>
        </p:txBody>
      </p:sp>
      <p:pic>
        <p:nvPicPr>
          <p:cNvPr id="18" name="Picture 17">
            <a:extLst>
              <a:ext uri="{FF2B5EF4-FFF2-40B4-BE49-F238E27FC236}">
                <a16:creationId xmlns:a16="http://schemas.microsoft.com/office/drawing/2014/main" id="{6FE1734A-CEC7-1848-A47C-A8A6E3C5AFCD}"/>
              </a:ext>
            </a:extLst>
          </p:cNvPr>
          <p:cNvPicPr>
            <a:picLocks noChangeAspect="1"/>
          </p:cNvPicPr>
          <p:nvPr/>
        </p:nvPicPr>
        <p:blipFill>
          <a:blip r:embed="rId3"/>
          <a:stretch>
            <a:fillRect/>
          </a:stretch>
        </p:blipFill>
        <p:spPr>
          <a:xfrm>
            <a:off x="1694492" y="2587284"/>
            <a:ext cx="5757855" cy="3403730"/>
          </a:xfrm>
          <a:prstGeom prst="rect">
            <a:avLst/>
          </a:prstGeom>
        </p:spPr>
      </p:pic>
      <p:sp>
        <p:nvSpPr>
          <p:cNvPr id="4" name="TextBox 3">
            <a:extLst>
              <a:ext uri="{FF2B5EF4-FFF2-40B4-BE49-F238E27FC236}">
                <a16:creationId xmlns:a16="http://schemas.microsoft.com/office/drawing/2014/main" id="{C21D356E-0A47-7A42-B59B-B31967E889D4}"/>
              </a:ext>
            </a:extLst>
          </p:cNvPr>
          <p:cNvSpPr txBox="1"/>
          <p:nvPr/>
        </p:nvSpPr>
        <p:spPr>
          <a:xfrm>
            <a:off x="584968" y="5917820"/>
            <a:ext cx="8201797" cy="369332"/>
          </a:xfrm>
          <a:prstGeom prst="rect">
            <a:avLst/>
          </a:prstGeom>
          <a:noFill/>
        </p:spPr>
        <p:txBody>
          <a:bodyPr wrap="none" rtlCol="0">
            <a:spAutoFit/>
          </a:bodyPr>
          <a:lstStyle/>
          <a:p>
            <a:r>
              <a:rPr lang="en-IE" b="1" i="1" dirty="0"/>
              <a:t>Simulated Electric filed profile along longitudinal z-axis and transversal x-axis of FPT </a:t>
            </a:r>
          </a:p>
        </p:txBody>
      </p:sp>
    </p:spTree>
    <p:extLst>
      <p:ext uri="{BB962C8B-B14F-4D97-AF65-F5344CB8AC3E}">
        <p14:creationId xmlns:p14="http://schemas.microsoft.com/office/powerpoint/2010/main" val="870485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1">
            <a:extLst>
              <a:ext uri="{FF2B5EF4-FFF2-40B4-BE49-F238E27FC236}">
                <a16:creationId xmlns:a16="http://schemas.microsoft.com/office/drawing/2014/main" id="{1943EFA6-23F3-FB44-9C6B-A8E9019705D3}"/>
              </a:ext>
            </a:extLst>
          </p:cNvPr>
          <p:cNvSpPr>
            <a:spLocks noGrp="1"/>
          </p:cNvSpPr>
          <p:nvPr>
            <p:ph type="title"/>
          </p:nvPr>
        </p:nvSpPr>
        <p:spPr>
          <a:xfrm>
            <a:off x="-1" y="0"/>
            <a:ext cx="9144001" cy="1143000"/>
          </a:xfr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r>
              <a:rPr lang="en-AU" sz="3600" b="1" dirty="0">
                <a:solidFill>
                  <a:srgbClr val="000090"/>
                </a:solidFill>
              </a:rPr>
              <a:t>Measurements of waves in plasma SETUP:</a:t>
            </a:r>
            <a:br>
              <a:rPr lang="en-AU" sz="3600" b="1" dirty="0">
                <a:solidFill>
                  <a:srgbClr val="000090"/>
                </a:solidFill>
              </a:rPr>
            </a:br>
            <a:r>
              <a:rPr lang="en-AU" sz="3600" b="1" dirty="0">
                <a:solidFill>
                  <a:srgbClr val="000090"/>
                </a:solidFill>
              </a:rPr>
              <a:t>High Frequency probes</a:t>
            </a:r>
          </a:p>
        </p:txBody>
      </p:sp>
      <p:pic>
        <p:nvPicPr>
          <p:cNvPr id="4" name="Segnaposto contenuto 3" descr="IMG_6920.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2773" b="44802"/>
          <a:stretch/>
        </p:blipFill>
        <p:spPr>
          <a:xfrm>
            <a:off x="2359181" y="1318902"/>
            <a:ext cx="4142171" cy="853995"/>
          </a:xfrm>
          <a:ln>
            <a:solidFill>
              <a:srgbClr val="000000"/>
            </a:solidFill>
          </a:ln>
        </p:spPr>
      </p:pic>
      <p:sp>
        <p:nvSpPr>
          <p:cNvPr id="7" name="Rettangolo 6"/>
          <p:cNvSpPr/>
          <p:nvPr/>
        </p:nvSpPr>
        <p:spPr>
          <a:xfrm>
            <a:off x="0" y="211145"/>
            <a:ext cx="9071992" cy="813386"/>
          </a:xfrm>
          <a:prstGeom prst="rect">
            <a:avLst/>
          </a:prstGeom>
          <a:no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800" b="1">
              <a:solidFill>
                <a:srgbClr val="000000"/>
              </a:solidFill>
              <a:latin typeface="Baskerville Old Face"/>
              <a:cs typeface="Baskerville Old Face"/>
            </a:endParaRPr>
          </a:p>
        </p:txBody>
      </p:sp>
      <p:sp>
        <p:nvSpPr>
          <p:cNvPr id="8" name="CasellaDiTesto 7"/>
          <p:cNvSpPr txBox="1"/>
          <p:nvPr/>
        </p:nvSpPr>
        <p:spPr>
          <a:xfrm>
            <a:off x="6501352" y="2481067"/>
            <a:ext cx="2426678"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AU" b="1">
                <a:solidFill>
                  <a:schemeClr val="accent2">
                    <a:lumMod val="50000"/>
                  </a:schemeClr>
                </a:solidFill>
                <a:latin typeface="Baskerville Old Face"/>
                <a:cs typeface="Baskerville Old Face"/>
              </a:rPr>
              <a:t>Two-Pins</a:t>
            </a:r>
          </a:p>
          <a:p>
            <a:pPr algn="ctr"/>
            <a:r>
              <a:rPr lang="en-AU">
                <a:solidFill>
                  <a:schemeClr val="tx1"/>
                </a:solidFill>
              </a:rPr>
              <a:t>length of 3.5 mm </a:t>
            </a:r>
          </a:p>
          <a:p>
            <a:pPr algn="ctr"/>
            <a:r>
              <a:rPr lang="en-AU">
                <a:solidFill>
                  <a:schemeClr val="tx1"/>
                </a:solidFill>
              </a:rPr>
              <a:t> a distance of 2 mm</a:t>
            </a:r>
            <a:endParaRPr lang="en-AU" b="1">
              <a:solidFill>
                <a:schemeClr val="accent2">
                  <a:lumMod val="50000"/>
                </a:schemeClr>
              </a:solidFill>
              <a:latin typeface="Baskerville Old Face"/>
              <a:cs typeface="Baskerville Old Face"/>
            </a:endParaRPr>
          </a:p>
        </p:txBody>
      </p:sp>
      <p:cxnSp>
        <p:nvCxnSpPr>
          <p:cNvPr id="9" name="Connettore 2 8"/>
          <p:cNvCxnSpPr>
            <a:cxnSpLocks/>
            <a:stCxn id="8" idx="0"/>
            <a:endCxn id="4" idx="3"/>
          </p:cNvCxnSpPr>
          <p:nvPr/>
        </p:nvCxnSpPr>
        <p:spPr>
          <a:xfrm flipH="1" flipV="1">
            <a:off x="6501352" y="1745900"/>
            <a:ext cx="1213339" cy="735167"/>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10" name="CasellaDiTesto 9"/>
          <p:cNvSpPr txBox="1"/>
          <p:nvPr/>
        </p:nvSpPr>
        <p:spPr>
          <a:xfrm>
            <a:off x="793213" y="2690186"/>
            <a:ext cx="992579" cy="707886"/>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AU" sz="2000" b="1">
                <a:solidFill>
                  <a:schemeClr val="accent2">
                    <a:lumMod val="50000"/>
                  </a:schemeClr>
                </a:solidFill>
                <a:latin typeface="Baskerville Old Face"/>
                <a:cs typeface="Baskerville Old Face"/>
              </a:rPr>
              <a:t>Al</a:t>
            </a:r>
            <a:r>
              <a:rPr lang="en-AU" sz="2000" b="1" baseline="-25000">
                <a:solidFill>
                  <a:schemeClr val="accent2">
                    <a:lumMod val="50000"/>
                  </a:schemeClr>
                </a:solidFill>
                <a:latin typeface="Baskerville Old Face"/>
                <a:cs typeface="Baskerville Old Face"/>
              </a:rPr>
              <a:t>2</a:t>
            </a:r>
            <a:r>
              <a:rPr lang="en-AU" sz="2000" b="1">
                <a:solidFill>
                  <a:schemeClr val="accent2">
                    <a:lumMod val="50000"/>
                  </a:schemeClr>
                </a:solidFill>
                <a:latin typeface="Baskerville Old Face"/>
                <a:cs typeface="Baskerville Old Face"/>
              </a:rPr>
              <a:t>O</a:t>
            </a:r>
            <a:r>
              <a:rPr lang="en-AU" sz="2000" b="1" baseline="-25000">
                <a:solidFill>
                  <a:schemeClr val="accent2">
                    <a:lumMod val="50000"/>
                  </a:schemeClr>
                </a:solidFill>
                <a:latin typeface="Baskerville Old Face"/>
                <a:cs typeface="Baskerville Old Face"/>
              </a:rPr>
              <a:t>3</a:t>
            </a:r>
          </a:p>
          <a:p>
            <a:pPr algn="ctr"/>
            <a:r>
              <a:rPr lang="en-AU" sz="2000" b="1">
                <a:solidFill>
                  <a:schemeClr val="accent2">
                    <a:lumMod val="50000"/>
                  </a:schemeClr>
                </a:solidFill>
                <a:latin typeface="Baskerville Old Face"/>
                <a:cs typeface="Baskerville Old Face"/>
              </a:rPr>
              <a:t>support</a:t>
            </a:r>
          </a:p>
        </p:txBody>
      </p:sp>
      <p:cxnSp>
        <p:nvCxnSpPr>
          <p:cNvPr id="11" name="Connettore 2 10"/>
          <p:cNvCxnSpPr>
            <a:cxnSpLocks/>
            <a:stCxn id="10" idx="0"/>
          </p:cNvCxnSpPr>
          <p:nvPr/>
        </p:nvCxnSpPr>
        <p:spPr>
          <a:xfrm flipV="1">
            <a:off x="1289503" y="1946031"/>
            <a:ext cx="2157082" cy="744155"/>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pic>
        <p:nvPicPr>
          <p:cNvPr id="12" name="Picture 11">
            <a:extLst>
              <a:ext uri="{FF2B5EF4-FFF2-40B4-BE49-F238E27FC236}">
                <a16:creationId xmlns:a16="http://schemas.microsoft.com/office/drawing/2014/main" id="{BD05DB1F-83ED-0145-A191-4089EE00F227}"/>
              </a:ext>
            </a:extLst>
          </p:cNvPr>
          <p:cNvPicPr>
            <a:picLocks noChangeAspect="1"/>
          </p:cNvPicPr>
          <p:nvPr/>
        </p:nvPicPr>
        <p:blipFill>
          <a:blip r:embed="rId4"/>
          <a:stretch>
            <a:fillRect/>
          </a:stretch>
        </p:blipFill>
        <p:spPr>
          <a:xfrm>
            <a:off x="2359181" y="2214287"/>
            <a:ext cx="3988100" cy="1327164"/>
          </a:xfrm>
          <a:prstGeom prst="rect">
            <a:avLst/>
          </a:prstGeom>
          <a:ln>
            <a:solidFill>
              <a:schemeClr val="tx1"/>
            </a:solidFill>
          </a:ln>
        </p:spPr>
      </p:pic>
      <p:sp>
        <p:nvSpPr>
          <p:cNvPr id="13" name="TextBox 12">
            <a:extLst>
              <a:ext uri="{FF2B5EF4-FFF2-40B4-BE49-F238E27FC236}">
                <a16:creationId xmlns:a16="http://schemas.microsoft.com/office/drawing/2014/main" id="{25E61CC0-7C84-8B49-84AE-8E91FEE02B50}"/>
              </a:ext>
            </a:extLst>
          </p:cNvPr>
          <p:cNvSpPr txBox="1"/>
          <p:nvPr/>
        </p:nvSpPr>
        <p:spPr>
          <a:xfrm>
            <a:off x="0" y="3573974"/>
            <a:ext cx="9108998" cy="369332"/>
          </a:xfrm>
          <a:prstGeom prst="rect">
            <a:avLst/>
          </a:prstGeom>
          <a:noFill/>
        </p:spPr>
        <p:txBody>
          <a:bodyPr wrap="square" rtlCol="0">
            <a:spAutoFit/>
          </a:bodyPr>
          <a:lstStyle/>
          <a:p>
            <a:r>
              <a:rPr lang="en-AU" i="1"/>
              <a:t>“Customized” Microwave coaxial Cable “Sucoflex 102” DC/40 GHz enclosed in Alumina tube</a:t>
            </a:r>
          </a:p>
        </p:txBody>
      </p:sp>
      <p:pic>
        <p:nvPicPr>
          <p:cNvPr id="14" name="Picture 13">
            <a:extLst>
              <a:ext uri="{FF2B5EF4-FFF2-40B4-BE49-F238E27FC236}">
                <a16:creationId xmlns:a16="http://schemas.microsoft.com/office/drawing/2014/main" id="{1A933DB0-01A4-0048-AC69-FAD21C640B1D}"/>
              </a:ext>
            </a:extLst>
          </p:cNvPr>
          <p:cNvPicPr>
            <a:picLocks noChangeAspect="1"/>
          </p:cNvPicPr>
          <p:nvPr/>
        </p:nvPicPr>
        <p:blipFill>
          <a:blip r:embed="rId5"/>
          <a:stretch>
            <a:fillRect/>
          </a:stretch>
        </p:blipFill>
        <p:spPr>
          <a:xfrm>
            <a:off x="398087" y="4091263"/>
            <a:ext cx="3048498" cy="1249561"/>
          </a:xfrm>
          <a:prstGeom prst="rect">
            <a:avLst/>
          </a:prstGeom>
          <a:ln w="28575">
            <a:solidFill>
              <a:srgbClr val="FF0000"/>
            </a:solidFill>
          </a:ln>
        </p:spPr>
      </p:pic>
      <p:sp>
        <p:nvSpPr>
          <p:cNvPr id="15" name="TextBox 14">
            <a:extLst>
              <a:ext uri="{FF2B5EF4-FFF2-40B4-BE49-F238E27FC236}">
                <a16:creationId xmlns:a16="http://schemas.microsoft.com/office/drawing/2014/main" id="{785800CA-A23A-5B42-A7EE-447040948072}"/>
              </a:ext>
            </a:extLst>
          </p:cNvPr>
          <p:cNvSpPr txBox="1"/>
          <p:nvPr/>
        </p:nvSpPr>
        <p:spPr>
          <a:xfrm>
            <a:off x="147104" y="5433194"/>
            <a:ext cx="3299482" cy="646331"/>
          </a:xfrm>
          <a:prstGeom prst="rect">
            <a:avLst/>
          </a:prstGeom>
          <a:noFill/>
        </p:spPr>
        <p:txBody>
          <a:bodyPr wrap="square" rtlCol="0">
            <a:spAutoFit/>
          </a:bodyPr>
          <a:lstStyle/>
          <a:p>
            <a:r>
              <a:rPr lang="en-AU" i="1" dirty="0"/>
              <a:t> Schematic of the FPT experimental setup at  INFN-LNS</a:t>
            </a:r>
          </a:p>
        </p:txBody>
      </p:sp>
      <p:pic>
        <p:nvPicPr>
          <p:cNvPr id="24" name="Segnaposto contenuto 3" descr="IMG_6958.JPG">
            <a:extLst>
              <a:ext uri="{FF2B5EF4-FFF2-40B4-BE49-F238E27FC236}">
                <a16:creationId xmlns:a16="http://schemas.microsoft.com/office/drawing/2014/main" id="{12B66B23-D66B-C846-A159-C52E81DA6D1F}"/>
              </a:ext>
            </a:extLst>
          </p:cNvPr>
          <p:cNvPicPr>
            <a:picLocks noChangeAspect="1"/>
          </p:cNvPicPr>
          <p:nvPr/>
        </p:nvPicPr>
        <p:blipFill>
          <a:blip r:embed="rId6" cstate="print">
            <a:extLst>
              <a:ext uri="{28A0092B-C50C-407E-A947-70E740481C1C}">
                <a14:useLocalDpi xmlns:a14="http://schemas.microsoft.com/office/drawing/2010/main" val="0"/>
              </a:ext>
            </a:extLst>
          </a:blip>
          <a:srcRect t="13336" b="13336"/>
          <a:stretch>
            <a:fillRect/>
          </a:stretch>
        </p:blipFill>
        <p:spPr>
          <a:xfrm>
            <a:off x="4830266" y="4425239"/>
            <a:ext cx="2884425" cy="1586323"/>
          </a:xfrm>
          <a:prstGeom prst="rect">
            <a:avLst/>
          </a:prstGeom>
          <a:ln>
            <a:solidFill>
              <a:srgbClr val="000000"/>
            </a:solidFill>
          </a:ln>
        </p:spPr>
      </p:pic>
      <p:sp>
        <p:nvSpPr>
          <p:cNvPr id="25" name="CasellaDiTesto 7">
            <a:extLst>
              <a:ext uri="{FF2B5EF4-FFF2-40B4-BE49-F238E27FC236}">
                <a16:creationId xmlns:a16="http://schemas.microsoft.com/office/drawing/2014/main" id="{01674E50-84D1-174E-B218-370F68C49D46}"/>
              </a:ext>
            </a:extLst>
          </p:cNvPr>
          <p:cNvSpPr txBox="1"/>
          <p:nvPr/>
        </p:nvSpPr>
        <p:spPr>
          <a:xfrm>
            <a:off x="3764029" y="4480696"/>
            <a:ext cx="2527408" cy="276999"/>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it-IT" sz="1200" b="1">
                <a:solidFill>
                  <a:schemeClr val="accent2">
                    <a:lumMod val="50000"/>
                  </a:schemeClr>
                </a:solidFill>
                <a:latin typeface="Baskerville Old Face"/>
                <a:cs typeface="Baskerville Old Face"/>
              </a:rPr>
              <a:t>Installation inside the </a:t>
            </a:r>
            <a:r>
              <a:rPr lang="it-IT" sz="1200" b="1" err="1">
                <a:solidFill>
                  <a:schemeClr val="accent2">
                    <a:lumMod val="50000"/>
                  </a:schemeClr>
                </a:solidFill>
                <a:latin typeface="Baskerville Old Face"/>
                <a:cs typeface="Baskerville Old Face"/>
              </a:rPr>
              <a:t>bellow</a:t>
            </a:r>
            <a:endParaRPr lang="it-IT" sz="1200" b="1">
              <a:solidFill>
                <a:schemeClr val="accent2">
                  <a:lumMod val="50000"/>
                </a:schemeClr>
              </a:solidFill>
              <a:latin typeface="Baskerville Old Face"/>
              <a:cs typeface="Baskerville Old Face"/>
            </a:endParaRPr>
          </a:p>
        </p:txBody>
      </p:sp>
      <p:cxnSp>
        <p:nvCxnSpPr>
          <p:cNvPr id="26" name="Connettore 2 8">
            <a:extLst>
              <a:ext uri="{FF2B5EF4-FFF2-40B4-BE49-F238E27FC236}">
                <a16:creationId xmlns:a16="http://schemas.microsoft.com/office/drawing/2014/main" id="{DBDE9A6F-186A-3943-989C-FB4D7116C4AF}"/>
              </a:ext>
            </a:extLst>
          </p:cNvPr>
          <p:cNvCxnSpPr>
            <a:cxnSpLocks/>
          </p:cNvCxnSpPr>
          <p:nvPr/>
        </p:nvCxnSpPr>
        <p:spPr>
          <a:xfrm>
            <a:off x="5555691" y="4757695"/>
            <a:ext cx="180760" cy="460705"/>
          </a:xfrm>
          <a:prstGeom prst="straightConnector1">
            <a:avLst/>
          </a:prstGeom>
          <a:ln w="38100">
            <a:solidFill>
              <a:schemeClr val="accent2">
                <a:lumMod val="60000"/>
                <a:lumOff val="40000"/>
              </a:schemeClr>
            </a:solidFill>
            <a:tailEnd type="arrow"/>
          </a:ln>
        </p:spPr>
        <p:style>
          <a:lnRef idx="1">
            <a:schemeClr val="accent1"/>
          </a:lnRef>
          <a:fillRef idx="2">
            <a:schemeClr val="accent1"/>
          </a:fillRef>
          <a:effectRef idx="1">
            <a:schemeClr val="accent1"/>
          </a:effectRef>
          <a:fontRef idx="minor">
            <a:schemeClr val="dk1"/>
          </a:fontRef>
        </p:style>
      </p:cxnSp>
      <p:sp>
        <p:nvSpPr>
          <p:cNvPr id="27" name="CasellaDiTesto 9">
            <a:extLst>
              <a:ext uri="{FF2B5EF4-FFF2-40B4-BE49-F238E27FC236}">
                <a16:creationId xmlns:a16="http://schemas.microsoft.com/office/drawing/2014/main" id="{276A379D-2F9F-4A40-8D4A-90641C9B8885}"/>
              </a:ext>
            </a:extLst>
          </p:cNvPr>
          <p:cNvSpPr txBox="1"/>
          <p:nvPr/>
        </p:nvSpPr>
        <p:spPr>
          <a:xfrm>
            <a:off x="4147407" y="5561354"/>
            <a:ext cx="609462" cy="461665"/>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it-IT" sz="1200" b="1" dirty="0" err="1">
                <a:solidFill>
                  <a:schemeClr val="accent2">
                    <a:lumMod val="50000"/>
                  </a:schemeClr>
                </a:solidFill>
                <a:latin typeface="Baskerville Old Face"/>
                <a:cs typeface="Baskerville Old Face"/>
              </a:rPr>
              <a:t>Power</a:t>
            </a:r>
            <a:r>
              <a:rPr lang="it-IT" sz="1200" b="1" dirty="0">
                <a:solidFill>
                  <a:schemeClr val="accent2">
                    <a:lumMod val="50000"/>
                  </a:schemeClr>
                </a:solidFill>
                <a:latin typeface="Baskerville Old Face"/>
                <a:cs typeface="Baskerville Old Face"/>
              </a:rPr>
              <a:t> </a:t>
            </a:r>
          </a:p>
          <a:p>
            <a:pPr algn="ctr"/>
            <a:r>
              <a:rPr lang="it-IT" sz="1200" b="1" dirty="0">
                <a:solidFill>
                  <a:schemeClr val="accent2">
                    <a:lumMod val="50000"/>
                  </a:schemeClr>
                </a:solidFill>
                <a:latin typeface="Baskerville Old Face"/>
                <a:cs typeface="Baskerville Old Face"/>
              </a:rPr>
              <a:t>probe</a:t>
            </a:r>
          </a:p>
        </p:txBody>
      </p:sp>
      <p:cxnSp>
        <p:nvCxnSpPr>
          <p:cNvPr id="28" name="Connettore 2 10">
            <a:extLst>
              <a:ext uri="{FF2B5EF4-FFF2-40B4-BE49-F238E27FC236}">
                <a16:creationId xmlns:a16="http://schemas.microsoft.com/office/drawing/2014/main" id="{B35AA825-9632-5644-B69E-FA4C2EA14B8F}"/>
              </a:ext>
            </a:extLst>
          </p:cNvPr>
          <p:cNvCxnSpPr>
            <a:cxnSpLocks/>
            <a:stCxn id="27" idx="3"/>
          </p:cNvCxnSpPr>
          <p:nvPr/>
        </p:nvCxnSpPr>
        <p:spPr>
          <a:xfrm flipV="1">
            <a:off x="4756869" y="5355095"/>
            <a:ext cx="397477" cy="437092"/>
          </a:xfrm>
          <a:prstGeom prst="straightConnector1">
            <a:avLst/>
          </a:prstGeom>
          <a:ln w="38100">
            <a:solidFill>
              <a:schemeClr val="accent6"/>
            </a:solidFill>
            <a:tailEnd type="arrow"/>
          </a:ln>
        </p:spPr>
        <p:style>
          <a:lnRef idx="1">
            <a:schemeClr val="accent1"/>
          </a:lnRef>
          <a:fillRef idx="2">
            <a:schemeClr val="accent1"/>
          </a:fillRef>
          <a:effectRef idx="1">
            <a:schemeClr val="accent1"/>
          </a:effectRef>
          <a:fontRef idx="minor">
            <a:schemeClr val="dk1"/>
          </a:fontRef>
        </p:style>
      </p:cxnSp>
      <p:sp>
        <p:nvSpPr>
          <p:cNvPr id="29" name="CasellaDiTesto 11">
            <a:extLst>
              <a:ext uri="{FF2B5EF4-FFF2-40B4-BE49-F238E27FC236}">
                <a16:creationId xmlns:a16="http://schemas.microsoft.com/office/drawing/2014/main" id="{C335C0A8-CD12-F24D-8820-C182190202DD}"/>
              </a:ext>
            </a:extLst>
          </p:cNvPr>
          <p:cNvSpPr txBox="1"/>
          <p:nvPr/>
        </p:nvSpPr>
        <p:spPr>
          <a:xfrm>
            <a:off x="7714691" y="4425239"/>
            <a:ext cx="1066236" cy="83099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it-IT" sz="1200" b="1" dirty="0">
                <a:solidFill>
                  <a:schemeClr val="accent2">
                    <a:lumMod val="50000"/>
                  </a:schemeClr>
                </a:solidFill>
                <a:latin typeface="Baskerville Old Face"/>
                <a:cs typeface="Baskerville Old Face"/>
              </a:rPr>
              <a:t>FPT </a:t>
            </a:r>
            <a:r>
              <a:rPr lang="it-IT" sz="1200" b="1" dirty="0" err="1">
                <a:solidFill>
                  <a:schemeClr val="accent2">
                    <a:lumMod val="50000"/>
                  </a:schemeClr>
                </a:solidFill>
                <a:latin typeface="Baskerville Old Face"/>
                <a:cs typeface="Baskerville Old Face"/>
              </a:rPr>
              <a:t>magnet</a:t>
            </a:r>
            <a:endParaRPr lang="it-IT" sz="1200" b="1" dirty="0">
              <a:solidFill>
                <a:schemeClr val="accent2">
                  <a:lumMod val="50000"/>
                </a:schemeClr>
              </a:solidFill>
              <a:latin typeface="Baskerville Old Face"/>
              <a:cs typeface="Baskerville Old Face"/>
            </a:endParaRPr>
          </a:p>
          <a:p>
            <a:pPr algn="ctr"/>
            <a:r>
              <a:rPr lang="it-IT" sz="1200" b="1" dirty="0" err="1">
                <a:solidFill>
                  <a:schemeClr val="accent2">
                    <a:lumMod val="50000"/>
                  </a:schemeClr>
                </a:solidFill>
                <a:latin typeface="Baskerville Old Face"/>
                <a:cs typeface="Baskerville Old Face"/>
              </a:rPr>
              <a:t>sorrounding</a:t>
            </a:r>
            <a:endParaRPr lang="it-IT" sz="1200" b="1" dirty="0">
              <a:solidFill>
                <a:schemeClr val="accent2">
                  <a:lumMod val="50000"/>
                </a:schemeClr>
              </a:solidFill>
              <a:latin typeface="Baskerville Old Face"/>
              <a:cs typeface="Baskerville Old Face"/>
            </a:endParaRPr>
          </a:p>
          <a:p>
            <a:pPr algn="ctr"/>
            <a:r>
              <a:rPr lang="it-IT" sz="1200" b="1" dirty="0">
                <a:solidFill>
                  <a:schemeClr val="accent2">
                    <a:lumMod val="50000"/>
                  </a:schemeClr>
                </a:solidFill>
                <a:latin typeface="Baskerville Old Face"/>
                <a:cs typeface="Baskerville Old Face"/>
              </a:rPr>
              <a:t>Plasma </a:t>
            </a:r>
            <a:r>
              <a:rPr lang="it-IT" sz="1200" b="1" dirty="0" err="1">
                <a:solidFill>
                  <a:schemeClr val="accent2">
                    <a:lumMod val="50000"/>
                  </a:schemeClr>
                </a:solidFill>
                <a:latin typeface="Baskerville Old Face"/>
                <a:cs typeface="Baskerville Old Face"/>
              </a:rPr>
              <a:t>chamber</a:t>
            </a:r>
            <a:endParaRPr lang="it-IT" sz="1200" b="1" dirty="0">
              <a:solidFill>
                <a:schemeClr val="accent2">
                  <a:lumMod val="50000"/>
                </a:schemeClr>
              </a:solidFill>
              <a:latin typeface="Baskerville Old Face"/>
              <a:cs typeface="Baskerville Old Face"/>
            </a:endParaRPr>
          </a:p>
        </p:txBody>
      </p:sp>
      <p:cxnSp>
        <p:nvCxnSpPr>
          <p:cNvPr id="30" name="Connettore 2 12">
            <a:extLst>
              <a:ext uri="{FF2B5EF4-FFF2-40B4-BE49-F238E27FC236}">
                <a16:creationId xmlns:a16="http://schemas.microsoft.com/office/drawing/2014/main" id="{FD6CE80E-24C3-9D48-BAF6-F50C5DB166D6}"/>
              </a:ext>
            </a:extLst>
          </p:cNvPr>
          <p:cNvCxnSpPr>
            <a:cxnSpLocks/>
            <a:stCxn id="29" idx="1"/>
          </p:cNvCxnSpPr>
          <p:nvPr/>
        </p:nvCxnSpPr>
        <p:spPr>
          <a:xfrm flipH="1">
            <a:off x="7016861" y="4840738"/>
            <a:ext cx="697830" cy="166224"/>
          </a:xfrm>
          <a:prstGeom prst="straightConnector1">
            <a:avLst/>
          </a:prstGeom>
          <a:ln w="41275">
            <a:solidFill>
              <a:schemeClr val="accent3">
                <a:lumMod val="60000"/>
                <a:lumOff val="40000"/>
              </a:schemeClr>
            </a:solidFill>
            <a:tailEnd type="arrow"/>
          </a:ln>
        </p:spPr>
        <p:style>
          <a:lnRef idx="1">
            <a:schemeClr val="accent1"/>
          </a:lnRef>
          <a:fillRef idx="2">
            <a:schemeClr val="accent1"/>
          </a:fillRef>
          <a:effectRef idx="1">
            <a:schemeClr val="accent1"/>
          </a:effectRef>
          <a:fontRef idx="minor">
            <a:schemeClr val="dk1"/>
          </a:fontRef>
        </p:style>
      </p:cxnSp>
    </p:spTree>
    <p:extLst>
      <p:ext uri="{BB962C8B-B14F-4D97-AF65-F5344CB8AC3E}">
        <p14:creationId xmlns:p14="http://schemas.microsoft.com/office/powerpoint/2010/main" val="3991248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748354"/>
            <a:ext cx="9144000" cy="3978333"/>
          </a:xfrm>
          <a:prstGeom prst="rect">
            <a:avLst/>
          </a:prstGeom>
        </p:spPr>
        <p:txBody>
          <a:bodyPr wrap="square">
            <a:spAutoFit/>
          </a:bodyPr>
          <a:lstStyle/>
          <a:p>
            <a:pPr marL="457200" indent="-457200">
              <a:lnSpc>
                <a:spcPct val="150000"/>
              </a:lnSpc>
              <a:buFont typeface="Wingdings" charset="2"/>
              <a:buChar char="§"/>
            </a:pPr>
            <a:r>
              <a:rPr lang="en-GB" sz="2400" b="1" dirty="0"/>
              <a:t>INTRODUCTION</a:t>
            </a:r>
          </a:p>
          <a:p>
            <a:pPr algn="ctr">
              <a:lnSpc>
                <a:spcPct val="150000"/>
              </a:lnSpc>
            </a:pPr>
            <a:r>
              <a:rPr lang="en-GB" b="1" dirty="0"/>
              <a:t>	</a:t>
            </a:r>
            <a:r>
              <a:rPr lang="en-GB" sz="1600" b="1" dirty="0"/>
              <a:t>M</a:t>
            </a:r>
            <a:r>
              <a:rPr lang="it-IT" sz="1600" b="1" dirty="0"/>
              <a:t>icrowave-to-plasma coupling </a:t>
            </a:r>
            <a:r>
              <a:rPr lang="en-GB" sz="1600" dirty="0"/>
              <a:t>“</a:t>
            </a:r>
            <a:r>
              <a:rPr lang="en-GB" sz="1600" b="1" dirty="0"/>
              <a:t>Cavity-dominated</a:t>
            </a:r>
            <a:r>
              <a:rPr lang="en-GB" sz="1600" dirty="0"/>
              <a:t>” VS “</a:t>
            </a:r>
            <a:r>
              <a:rPr lang="en-GB" sz="1600" b="1" dirty="0"/>
              <a:t>Launching-dominated</a:t>
            </a:r>
            <a:r>
              <a:rPr lang="en-GB" dirty="0"/>
              <a:t>”</a:t>
            </a:r>
            <a:r>
              <a:rPr lang="en-GB" b="1" dirty="0"/>
              <a:t>	</a:t>
            </a:r>
          </a:p>
          <a:p>
            <a:pPr marL="457200" indent="-457200">
              <a:lnSpc>
                <a:spcPct val="150000"/>
              </a:lnSpc>
              <a:buFont typeface="Wingdings" charset="2"/>
              <a:buChar char="§"/>
            </a:pPr>
            <a:r>
              <a:rPr lang="en-GB" sz="2400" b="1" dirty="0"/>
              <a:t>NUMERICAL MODELING</a:t>
            </a:r>
            <a:r>
              <a:rPr lang="en-GB" sz="2400" dirty="0"/>
              <a:t> </a:t>
            </a:r>
          </a:p>
          <a:p>
            <a:pPr algn="ctr">
              <a:lnSpc>
                <a:spcPct val="150000"/>
              </a:lnSpc>
            </a:pPr>
            <a:r>
              <a:rPr lang="en-AU" sz="1600" b="1" dirty="0"/>
              <a:t>- 3D EM wave propagation in the anisotropic magnetized plasmas (“cold approximation”)</a:t>
            </a:r>
          </a:p>
          <a:p>
            <a:pPr algn="ctr">
              <a:lnSpc>
                <a:spcPct val="150000"/>
              </a:lnSpc>
            </a:pPr>
            <a:r>
              <a:rPr lang="en-AU" sz="1600" b="1" dirty="0"/>
              <a:t>-3D Self-consistent Plasma Model: couple Maxwell’s equations to kinetic Equation</a:t>
            </a:r>
          </a:p>
          <a:p>
            <a:pPr algn="ctr">
              <a:lnSpc>
                <a:spcPct val="150000"/>
              </a:lnSpc>
            </a:pPr>
            <a:endParaRPr lang="en-GB" sz="1600" b="1" dirty="0"/>
          </a:p>
          <a:p>
            <a:pPr marL="457200" indent="-457200">
              <a:lnSpc>
                <a:spcPct val="150000"/>
              </a:lnSpc>
              <a:buFont typeface="Wingdings" charset="2"/>
              <a:buChar char="§"/>
            </a:pPr>
            <a:r>
              <a:rPr lang="en-AU" sz="2400" b="1" dirty="0"/>
              <a:t>IMPLEMENTATION AND EXPERIMENTAL BENCHMARKS</a:t>
            </a:r>
          </a:p>
          <a:p>
            <a:pPr>
              <a:lnSpc>
                <a:spcPct val="150000"/>
              </a:lnSpc>
            </a:pPr>
            <a:r>
              <a:rPr lang="en-AU" sz="1400" b="1" dirty="0"/>
              <a:t>		</a:t>
            </a:r>
            <a:r>
              <a:rPr lang="en-AU" sz="1600" b="1" dirty="0"/>
              <a:t>        Simple-mirror axis-symmetric linear device (Flexible Plasma Trap @INFN-LNS)</a:t>
            </a:r>
          </a:p>
          <a:p>
            <a:pPr>
              <a:lnSpc>
                <a:spcPct val="150000"/>
              </a:lnSpc>
            </a:pPr>
            <a:r>
              <a:rPr lang="en-AU" sz="1600" b="1" dirty="0"/>
              <a:t>			</a:t>
            </a:r>
            <a:endParaRPr lang="it-IT" sz="1600" b="1" dirty="0"/>
          </a:p>
        </p:txBody>
      </p:sp>
      <p:pic>
        <p:nvPicPr>
          <p:cNvPr id="10" name="Picture 9">
            <a:extLst>
              <a:ext uri="{FF2B5EF4-FFF2-40B4-BE49-F238E27FC236}">
                <a16:creationId xmlns:a16="http://schemas.microsoft.com/office/drawing/2014/main" id="{C881ACAC-1ACF-F14F-8EFE-96C4558944F3}"/>
              </a:ext>
            </a:extLst>
          </p:cNvPr>
          <p:cNvPicPr>
            <a:picLocks noChangeAspect="1"/>
          </p:cNvPicPr>
          <p:nvPr/>
        </p:nvPicPr>
        <p:blipFill rotWithShape="1">
          <a:blip r:embed="rId3"/>
          <a:srcRect r="55493"/>
          <a:stretch/>
        </p:blipFill>
        <p:spPr>
          <a:xfrm>
            <a:off x="7570031" y="8680"/>
            <a:ext cx="1538967" cy="759432"/>
          </a:xfrm>
          <a:prstGeom prst="rect">
            <a:avLst/>
          </a:prstGeom>
        </p:spPr>
      </p:pic>
      <p:sp>
        <p:nvSpPr>
          <p:cNvPr id="7" name="Rettangolo 5">
            <a:extLst>
              <a:ext uri="{FF2B5EF4-FFF2-40B4-BE49-F238E27FC236}">
                <a16:creationId xmlns:a16="http://schemas.microsoft.com/office/drawing/2014/main" id="{18F25B00-7A4F-5A40-97C9-54788A24319A}"/>
              </a:ext>
            </a:extLst>
          </p:cNvPr>
          <p:cNvSpPr/>
          <p:nvPr/>
        </p:nvSpPr>
        <p:spPr>
          <a:xfrm>
            <a:off x="0" y="8680"/>
            <a:ext cx="9108998" cy="646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b="1" dirty="0" err="1">
                <a:solidFill>
                  <a:srgbClr val="000090"/>
                </a:solidFill>
              </a:rPr>
              <a:t>Outline</a:t>
            </a:r>
            <a:endParaRPr lang="en-US" sz="3600" b="1" dirty="0">
              <a:solidFill>
                <a:srgbClr val="000090"/>
              </a:solidFill>
            </a:endParaRPr>
          </a:p>
        </p:txBody>
      </p:sp>
    </p:spTree>
    <p:extLst>
      <p:ext uri="{BB962C8B-B14F-4D97-AF65-F5344CB8AC3E}">
        <p14:creationId xmlns:p14="http://schemas.microsoft.com/office/powerpoint/2010/main" val="2199785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D15C8B-A9D5-3744-B3EA-4C3E763BA81A}"/>
              </a:ext>
            </a:extLst>
          </p:cNvPr>
          <p:cNvPicPr>
            <a:picLocks noChangeAspect="1"/>
          </p:cNvPicPr>
          <p:nvPr/>
        </p:nvPicPr>
        <p:blipFill rotWithShape="1">
          <a:blip r:embed="rId3"/>
          <a:srcRect b="68300"/>
          <a:stretch/>
        </p:blipFill>
        <p:spPr>
          <a:xfrm>
            <a:off x="0" y="1244521"/>
            <a:ext cx="9144000" cy="1839083"/>
          </a:xfrm>
          <a:prstGeom prst="rect">
            <a:avLst/>
          </a:prstGeom>
        </p:spPr>
      </p:pic>
      <p:pic>
        <p:nvPicPr>
          <p:cNvPr id="9" name="Picture 8">
            <a:extLst>
              <a:ext uri="{FF2B5EF4-FFF2-40B4-BE49-F238E27FC236}">
                <a16:creationId xmlns:a16="http://schemas.microsoft.com/office/drawing/2014/main" id="{A8437DFA-BD63-814D-9090-948BE87D80AD}"/>
              </a:ext>
            </a:extLst>
          </p:cNvPr>
          <p:cNvPicPr>
            <a:picLocks noChangeAspect="1"/>
          </p:cNvPicPr>
          <p:nvPr/>
        </p:nvPicPr>
        <p:blipFill rotWithShape="1">
          <a:blip r:embed="rId3"/>
          <a:srcRect t="46939" b="16284"/>
          <a:stretch/>
        </p:blipFill>
        <p:spPr>
          <a:xfrm>
            <a:off x="0" y="3129281"/>
            <a:ext cx="9144000" cy="2133600"/>
          </a:xfrm>
          <a:prstGeom prst="rect">
            <a:avLst/>
          </a:prstGeom>
        </p:spPr>
      </p:pic>
      <p:sp>
        <p:nvSpPr>
          <p:cNvPr id="10" name="TextBox 9">
            <a:extLst>
              <a:ext uri="{FF2B5EF4-FFF2-40B4-BE49-F238E27FC236}">
                <a16:creationId xmlns:a16="http://schemas.microsoft.com/office/drawing/2014/main" id="{D8D6CC3A-87A3-3C42-BED7-BFD59671FBCF}"/>
              </a:ext>
            </a:extLst>
          </p:cNvPr>
          <p:cNvSpPr txBox="1"/>
          <p:nvPr/>
        </p:nvSpPr>
        <p:spPr>
          <a:xfrm>
            <a:off x="23150" y="11576"/>
            <a:ext cx="9085681" cy="7681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defPPr>
              <a:defRPr lang="it-IT"/>
            </a:defPPr>
            <a:lvl1pPr algn="ctr">
              <a:spcBef>
                <a:spcPct val="0"/>
              </a:spcBef>
              <a:buNone/>
              <a:defRPr sz="3600" b="1">
                <a:solidFill>
                  <a:srgbClr val="00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EXPERIMENTAL RESULTS</a:t>
            </a:r>
          </a:p>
        </p:txBody>
      </p:sp>
      <p:pic>
        <p:nvPicPr>
          <p:cNvPr id="11" name="Picture 10">
            <a:extLst>
              <a:ext uri="{FF2B5EF4-FFF2-40B4-BE49-F238E27FC236}">
                <a16:creationId xmlns:a16="http://schemas.microsoft.com/office/drawing/2014/main" id="{2C4D425F-E7A8-CD41-99B7-8EC3D67A7108}"/>
              </a:ext>
            </a:extLst>
          </p:cNvPr>
          <p:cNvPicPr>
            <a:picLocks noChangeAspect="1"/>
          </p:cNvPicPr>
          <p:nvPr/>
        </p:nvPicPr>
        <p:blipFill rotWithShape="1">
          <a:blip r:embed="rId4"/>
          <a:srcRect r="55493"/>
          <a:stretch/>
        </p:blipFill>
        <p:spPr>
          <a:xfrm>
            <a:off x="7570031" y="8680"/>
            <a:ext cx="1538967" cy="759432"/>
          </a:xfrm>
          <a:prstGeom prst="rect">
            <a:avLst/>
          </a:prstGeom>
        </p:spPr>
      </p:pic>
      <p:sp>
        <p:nvSpPr>
          <p:cNvPr id="13" name="TextBox 12">
            <a:extLst>
              <a:ext uri="{FF2B5EF4-FFF2-40B4-BE49-F238E27FC236}">
                <a16:creationId xmlns:a16="http://schemas.microsoft.com/office/drawing/2014/main" id="{8803BC9F-1E2F-C542-8D81-2818E2B3537F}"/>
              </a:ext>
            </a:extLst>
          </p:cNvPr>
          <p:cNvSpPr txBox="1"/>
          <p:nvPr/>
        </p:nvSpPr>
        <p:spPr>
          <a:xfrm>
            <a:off x="67293" y="5226909"/>
            <a:ext cx="3019790"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AU" sz="1600" b="1" dirty="0"/>
              <a:t>Case 1:</a:t>
            </a:r>
            <a:r>
              <a:rPr lang="en-AU" sz="1600" dirty="0"/>
              <a:t> </a:t>
            </a:r>
            <a:r>
              <a:rPr lang="en-AU" sz="1600" dirty="0" err="1"/>
              <a:t>w</a:t>
            </a:r>
            <a:r>
              <a:rPr lang="en-AU" sz="1600" baseline="-25000" dirty="0" err="1"/>
              <a:t>ECR</a:t>
            </a:r>
            <a:r>
              <a:rPr lang="en-AU" sz="1600" dirty="0"/>
              <a:t>= 70 mm. </a:t>
            </a:r>
          </a:p>
          <a:p>
            <a:pPr algn="just"/>
            <a:r>
              <a:rPr lang="en-AU" sz="1600" dirty="0"/>
              <a:t>The largest plasma volume enclosed by the ECR layers. </a:t>
            </a:r>
          </a:p>
          <a:p>
            <a:pPr algn="just"/>
            <a:r>
              <a:rPr lang="en-AU" sz="1600" dirty="0"/>
              <a:t>There is an </a:t>
            </a:r>
            <a:r>
              <a:rPr lang="en-AU" sz="1600" b="1" dirty="0"/>
              <a:t>excellent agreement between simulated and measured RF field distribution</a:t>
            </a:r>
            <a:endParaRPr lang="en-AU" sz="1600" dirty="0"/>
          </a:p>
        </p:txBody>
      </p:sp>
      <p:sp>
        <p:nvSpPr>
          <p:cNvPr id="14" name="TextBox 13">
            <a:extLst>
              <a:ext uri="{FF2B5EF4-FFF2-40B4-BE49-F238E27FC236}">
                <a16:creationId xmlns:a16="http://schemas.microsoft.com/office/drawing/2014/main" id="{B33F5744-536F-B244-B3BE-4B29597C67AB}"/>
              </a:ext>
            </a:extLst>
          </p:cNvPr>
          <p:cNvSpPr txBox="1"/>
          <p:nvPr/>
        </p:nvSpPr>
        <p:spPr>
          <a:xfrm>
            <a:off x="3215641" y="5223431"/>
            <a:ext cx="2880360" cy="156966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defPPr>
              <a:defRPr lang="it-IT"/>
            </a:defPPr>
            <a:lvl1pPr>
              <a:defRPr sz="1600" b="1"/>
            </a:lvl1pPr>
          </a:lstStyle>
          <a:p>
            <a:pPr algn="just"/>
            <a:r>
              <a:rPr lang="en-AU" dirty="0"/>
              <a:t>Case 2: </a:t>
            </a:r>
            <a:r>
              <a:rPr lang="en-AU" b="0" dirty="0" err="1"/>
              <a:t>w</a:t>
            </a:r>
            <a:r>
              <a:rPr lang="en-AU" b="0" baseline="-25000" dirty="0" err="1"/>
              <a:t>ECR</a:t>
            </a:r>
            <a:r>
              <a:rPr lang="en-AU" b="0" dirty="0"/>
              <a:t>= 30 mm. The plasma volume is smaller. </a:t>
            </a:r>
          </a:p>
          <a:p>
            <a:pPr algn="just"/>
            <a:r>
              <a:rPr lang="en-AU" dirty="0"/>
              <a:t>The agreement between simulated and measured</a:t>
            </a:r>
          </a:p>
          <a:p>
            <a:pPr algn="just"/>
            <a:r>
              <a:rPr lang="en-AU" dirty="0"/>
              <a:t>RF field distribution is still evident.</a:t>
            </a:r>
          </a:p>
        </p:txBody>
      </p:sp>
      <p:sp>
        <p:nvSpPr>
          <p:cNvPr id="15" name="Rectangle 14">
            <a:extLst>
              <a:ext uri="{FF2B5EF4-FFF2-40B4-BE49-F238E27FC236}">
                <a16:creationId xmlns:a16="http://schemas.microsoft.com/office/drawing/2014/main" id="{FBCFE442-6613-7E4D-A05A-6AE972BF2086}"/>
              </a:ext>
            </a:extLst>
          </p:cNvPr>
          <p:cNvSpPr/>
          <p:nvPr/>
        </p:nvSpPr>
        <p:spPr>
          <a:xfrm>
            <a:off x="6258953" y="5215989"/>
            <a:ext cx="2849878"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AU" sz="1600" b="1" dirty="0"/>
              <a:t>Case 3: </a:t>
            </a:r>
            <a:r>
              <a:rPr lang="en-AU" sz="1600" dirty="0"/>
              <a:t>w</a:t>
            </a:r>
            <a:r>
              <a:rPr lang="en-AU" sz="1600" baseline="-25000" dirty="0"/>
              <a:t>ECR</a:t>
            </a:r>
            <a:r>
              <a:rPr lang="en-AU" sz="1600" dirty="0"/>
              <a:t>→0. </a:t>
            </a:r>
          </a:p>
          <a:p>
            <a:pPr algn="just"/>
            <a:r>
              <a:rPr lang="en-AU" sz="1600" dirty="0"/>
              <a:t>This represents a critical configuration. </a:t>
            </a:r>
            <a:endParaRPr lang="en-AU" sz="1600" b="1" dirty="0"/>
          </a:p>
          <a:p>
            <a:pPr algn="just"/>
            <a:r>
              <a:rPr lang="en-AU" sz="1600" b="1" dirty="0"/>
              <a:t>General agreement even if locally the two plots deviate somewhere</a:t>
            </a:r>
          </a:p>
        </p:txBody>
      </p:sp>
      <p:cxnSp>
        <p:nvCxnSpPr>
          <p:cNvPr id="18" name="Straight Connector 17">
            <a:extLst>
              <a:ext uri="{FF2B5EF4-FFF2-40B4-BE49-F238E27FC236}">
                <a16:creationId xmlns:a16="http://schemas.microsoft.com/office/drawing/2014/main" id="{43F1EDCE-4B0C-C049-977B-D467480FACD1}"/>
              </a:ext>
            </a:extLst>
          </p:cNvPr>
          <p:cNvCxnSpPr/>
          <p:nvPr/>
        </p:nvCxnSpPr>
        <p:spPr>
          <a:xfrm>
            <a:off x="3149600" y="1031631"/>
            <a:ext cx="0" cy="5826369"/>
          </a:xfrm>
          <a:prstGeom prst="line">
            <a:avLst/>
          </a:prstGeom>
          <a:ln w="6350">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BF246C4-1459-AA4A-9BFC-5EFFB87DD7F8}"/>
              </a:ext>
            </a:extLst>
          </p:cNvPr>
          <p:cNvCxnSpPr/>
          <p:nvPr/>
        </p:nvCxnSpPr>
        <p:spPr>
          <a:xfrm>
            <a:off x="6096001" y="1031631"/>
            <a:ext cx="0" cy="5826369"/>
          </a:xfrm>
          <a:prstGeom prst="line">
            <a:avLst/>
          </a:prstGeom>
          <a:ln w="6350">
            <a:prstDash val="dash"/>
          </a:ln>
        </p:spPr>
        <p:style>
          <a:lnRef idx="2">
            <a:schemeClr val="accent1"/>
          </a:lnRef>
          <a:fillRef idx="0">
            <a:schemeClr val="accent1"/>
          </a:fillRef>
          <a:effectRef idx="1">
            <a:schemeClr val="accent1"/>
          </a:effectRef>
          <a:fontRef idx="minor">
            <a:schemeClr val="tx1"/>
          </a:fontRef>
        </p:style>
      </p:cxnSp>
      <p:sp>
        <p:nvSpPr>
          <p:cNvPr id="16" name="Down Arrow 15">
            <a:extLst>
              <a:ext uri="{FF2B5EF4-FFF2-40B4-BE49-F238E27FC236}">
                <a16:creationId xmlns:a16="http://schemas.microsoft.com/office/drawing/2014/main" id="{58FCE765-5A25-3D44-9976-58B9B0E46687}"/>
              </a:ext>
            </a:extLst>
          </p:cNvPr>
          <p:cNvSpPr/>
          <p:nvPr/>
        </p:nvSpPr>
        <p:spPr>
          <a:xfrm>
            <a:off x="1716692" y="3118773"/>
            <a:ext cx="79241" cy="1935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Down Arrow 16">
            <a:extLst>
              <a:ext uri="{FF2B5EF4-FFF2-40B4-BE49-F238E27FC236}">
                <a16:creationId xmlns:a16="http://schemas.microsoft.com/office/drawing/2014/main" id="{4EA79AF1-9026-8849-843A-DB046F37A9F6}"/>
              </a:ext>
            </a:extLst>
          </p:cNvPr>
          <p:cNvSpPr/>
          <p:nvPr/>
        </p:nvSpPr>
        <p:spPr>
          <a:xfrm>
            <a:off x="4722013" y="3139936"/>
            <a:ext cx="79241" cy="1935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Down Arrow 18">
            <a:extLst>
              <a:ext uri="{FF2B5EF4-FFF2-40B4-BE49-F238E27FC236}">
                <a16:creationId xmlns:a16="http://schemas.microsoft.com/office/drawing/2014/main" id="{91991702-80B0-1B4A-8F57-676E1B725301}"/>
              </a:ext>
            </a:extLst>
          </p:cNvPr>
          <p:cNvSpPr/>
          <p:nvPr/>
        </p:nvSpPr>
        <p:spPr>
          <a:xfrm>
            <a:off x="7681614" y="3118772"/>
            <a:ext cx="79241" cy="1935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extBox 1">
            <a:extLst>
              <a:ext uri="{FF2B5EF4-FFF2-40B4-BE49-F238E27FC236}">
                <a16:creationId xmlns:a16="http://schemas.microsoft.com/office/drawing/2014/main" id="{AE67DB68-3A7C-EA48-98A4-67D664C3B9BF}"/>
              </a:ext>
            </a:extLst>
          </p:cNvPr>
          <p:cNvSpPr txBox="1"/>
          <p:nvPr/>
        </p:nvSpPr>
        <p:spPr>
          <a:xfrm>
            <a:off x="23150" y="958340"/>
            <a:ext cx="2562881"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AU" b="1" dirty="0"/>
              <a:t>Case 1 --&gt; B</a:t>
            </a:r>
            <a:r>
              <a:rPr lang="en-AU" b="1" baseline="-25000" dirty="0"/>
              <a:t>MIN</a:t>
            </a:r>
            <a:r>
              <a:rPr lang="en-AU" b="1" dirty="0"/>
              <a:t>/B</a:t>
            </a:r>
            <a:r>
              <a:rPr lang="en-AU" b="1" baseline="-25000" dirty="0"/>
              <a:t>ECR</a:t>
            </a:r>
            <a:r>
              <a:rPr lang="en-AU" b="1" dirty="0"/>
              <a:t>=0.65</a:t>
            </a:r>
            <a:endParaRPr lang="it-IT" dirty="0"/>
          </a:p>
        </p:txBody>
      </p:sp>
      <p:sp>
        <p:nvSpPr>
          <p:cNvPr id="21" name="TextBox 20">
            <a:extLst>
              <a:ext uri="{FF2B5EF4-FFF2-40B4-BE49-F238E27FC236}">
                <a16:creationId xmlns:a16="http://schemas.microsoft.com/office/drawing/2014/main" id="{D16D9E52-5D35-7346-B92E-9D61F18D824F}"/>
              </a:ext>
            </a:extLst>
          </p:cNvPr>
          <p:cNvSpPr txBox="1"/>
          <p:nvPr/>
        </p:nvSpPr>
        <p:spPr>
          <a:xfrm>
            <a:off x="3254358" y="946079"/>
            <a:ext cx="2564485"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AU" b="1" dirty="0"/>
              <a:t>Case 2 --&gt; B</a:t>
            </a:r>
            <a:r>
              <a:rPr lang="en-AU" b="1" baseline="-25000" dirty="0"/>
              <a:t>MIN</a:t>
            </a:r>
            <a:r>
              <a:rPr lang="en-AU" b="1" dirty="0"/>
              <a:t>/B</a:t>
            </a:r>
            <a:r>
              <a:rPr lang="en-AU" b="1" baseline="-25000" dirty="0"/>
              <a:t>ECR</a:t>
            </a:r>
            <a:r>
              <a:rPr lang="en-AU" b="1" dirty="0"/>
              <a:t>=0.92</a:t>
            </a:r>
            <a:endParaRPr lang="it-IT" dirty="0"/>
          </a:p>
        </p:txBody>
      </p:sp>
      <p:sp>
        <p:nvSpPr>
          <p:cNvPr id="22" name="TextBox 21">
            <a:extLst>
              <a:ext uri="{FF2B5EF4-FFF2-40B4-BE49-F238E27FC236}">
                <a16:creationId xmlns:a16="http://schemas.microsoft.com/office/drawing/2014/main" id="{BE99E13D-F4A6-194B-A31E-84763DECFA6E}"/>
              </a:ext>
            </a:extLst>
          </p:cNvPr>
          <p:cNvSpPr txBox="1"/>
          <p:nvPr/>
        </p:nvSpPr>
        <p:spPr>
          <a:xfrm>
            <a:off x="6373160" y="946079"/>
            <a:ext cx="2269532"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AU" b="1" dirty="0"/>
              <a:t>Case 3 --&gt; B</a:t>
            </a:r>
            <a:r>
              <a:rPr lang="en-AU" b="1" baseline="-25000" dirty="0"/>
              <a:t>MIN</a:t>
            </a:r>
            <a:r>
              <a:rPr lang="en-AU" b="1" dirty="0"/>
              <a:t>/B</a:t>
            </a:r>
            <a:r>
              <a:rPr lang="en-AU" b="1" baseline="-25000" dirty="0"/>
              <a:t>ECR</a:t>
            </a:r>
            <a:r>
              <a:rPr lang="en-AU" b="1" dirty="0"/>
              <a:t>=1</a:t>
            </a:r>
            <a:endParaRPr lang="it-IT" dirty="0"/>
          </a:p>
        </p:txBody>
      </p:sp>
    </p:spTree>
    <p:extLst>
      <p:ext uri="{BB962C8B-B14F-4D97-AF65-F5344CB8AC3E}">
        <p14:creationId xmlns:p14="http://schemas.microsoft.com/office/powerpoint/2010/main" val="3732597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D15C8B-A9D5-3744-B3EA-4C3E763BA81A}"/>
              </a:ext>
            </a:extLst>
          </p:cNvPr>
          <p:cNvPicPr>
            <a:picLocks noChangeAspect="1"/>
          </p:cNvPicPr>
          <p:nvPr/>
        </p:nvPicPr>
        <p:blipFill rotWithShape="1">
          <a:blip r:embed="rId3"/>
          <a:srcRect b="68300"/>
          <a:stretch/>
        </p:blipFill>
        <p:spPr>
          <a:xfrm>
            <a:off x="0" y="1244521"/>
            <a:ext cx="9144000" cy="1839083"/>
          </a:xfrm>
          <a:prstGeom prst="rect">
            <a:avLst/>
          </a:prstGeom>
        </p:spPr>
      </p:pic>
      <p:pic>
        <p:nvPicPr>
          <p:cNvPr id="9" name="Picture 8">
            <a:extLst>
              <a:ext uri="{FF2B5EF4-FFF2-40B4-BE49-F238E27FC236}">
                <a16:creationId xmlns:a16="http://schemas.microsoft.com/office/drawing/2014/main" id="{A8437DFA-BD63-814D-9090-948BE87D80AD}"/>
              </a:ext>
            </a:extLst>
          </p:cNvPr>
          <p:cNvPicPr>
            <a:picLocks noChangeAspect="1"/>
          </p:cNvPicPr>
          <p:nvPr/>
        </p:nvPicPr>
        <p:blipFill rotWithShape="1">
          <a:blip r:embed="rId3"/>
          <a:srcRect t="46939" b="16284"/>
          <a:stretch/>
        </p:blipFill>
        <p:spPr>
          <a:xfrm>
            <a:off x="0" y="3129281"/>
            <a:ext cx="9144000" cy="2133600"/>
          </a:xfrm>
          <a:prstGeom prst="rect">
            <a:avLst/>
          </a:prstGeom>
        </p:spPr>
      </p:pic>
      <p:sp>
        <p:nvSpPr>
          <p:cNvPr id="10" name="TextBox 9">
            <a:extLst>
              <a:ext uri="{FF2B5EF4-FFF2-40B4-BE49-F238E27FC236}">
                <a16:creationId xmlns:a16="http://schemas.microsoft.com/office/drawing/2014/main" id="{D8D6CC3A-87A3-3C42-BED7-BFD59671FBCF}"/>
              </a:ext>
            </a:extLst>
          </p:cNvPr>
          <p:cNvSpPr txBox="1"/>
          <p:nvPr/>
        </p:nvSpPr>
        <p:spPr>
          <a:xfrm>
            <a:off x="23150" y="11576"/>
            <a:ext cx="9085681" cy="7681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defPPr>
              <a:defRPr lang="it-IT"/>
            </a:defPPr>
            <a:lvl1pPr algn="ctr">
              <a:spcBef>
                <a:spcPct val="0"/>
              </a:spcBef>
              <a:buNone/>
              <a:defRPr sz="3600" b="1">
                <a:solidFill>
                  <a:srgbClr val="00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EXPERIMENTAL RESULTS</a:t>
            </a:r>
          </a:p>
        </p:txBody>
      </p:sp>
      <p:pic>
        <p:nvPicPr>
          <p:cNvPr id="11" name="Picture 10">
            <a:extLst>
              <a:ext uri="{FF2B5EF4-FFF2-40B4-BE49-F238E27FC236}">
                <a16:creationId xmlns:a16="http://schemas.microsoft.com/office/drawing/2014/main" id="{2C4D425F-E7A8-CD41-99B7-8EC3D67A7108}"/>
              </a:ext>
            </a:extLst>
          </p:cNvPr>
          <p:cNvPicPr>
            <a:picLocks noChangeAspect="1"/>
          </p:cNvPicPr>
          <p:nvPr/>
        </p:nvPicPr>
        <p:blipFill rotWithShape="1">
          <a:blip r:embed="rId4"/>
          <a:srcRect r="55493"/>
          <a:stretch/>
        </p:blipFill>
        <p:spPr>
          <a:xfrm>
            <a:off x="7570031" y="8680"/>
            <a:ext cx="1538967" cy="759432"/>
          </a:xfrm>
          <a:prstGeom prst="rect">
            <a:avLst/>
          </a:prstGeom>
        </p:spPr>
      </p:pic>
      <p:sp>
        <p:nvSpPr>
          <p:cNvPr id="13" name="TextBox 12">
            <a:extLst>
              <a:ext uri="{FF2B5EF4-FFF2-40B4-BE49-F238E27FC236}">
                <a16:creationId xmlns:a16="http://schemas.microsoft.com/office/drawing/2014/main" id="{8803BC9F-1E2F-C542-8D81-2818E2B3537F}"/>
              </a:ext>
            </a:extLst>
          </p:cNvPr>
          <p:cNvSpPr txBox="1"/>
          <p:nvPr/>
        </p:nvSpPr>
        <p:spPr>
          <a:xfrm>
            <a:off x="67293" y="5226909"/>
            <a:ext cx="3019790"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AU" sz="1600" b="1" dirty="0"/>
              <a:t>Case 1:</a:t>
            </a:r>
            <a:r>
              <a:rPr lang="en-AU" sz="1600" dirty="0"/>
              <a:t> </a:t>
            </a:r>
            <a:r>
              <a:rPr lang="en-AU" sz="1600" dirty="0" err="1"/>
              <a:t>w</a:t>
            </a:r>
            <a:r>
              <a:rPr lang="en-AU" sz="1600" baseline="-25000" dirty="0" err="1"/>
              <a:t>ECR</a:t>
            </a:r>
            <a:r>
              <a:rPr lang="en-AU" sz="1600" dirty="0"/>
              <a:t>= 70 mm. </a:t>
            </a:r>
          </a:p>
          <a:p>
            <a:pPr algn="just"/>
            <a:r>
              <a:rPr lang="en-AU" sz="1600" dirty="0"/>
              <a:t>The largest plasma volume enclosed by the ECR layers. </a:t>
            </a:r>
          </a:p>
          <a:p>
            <a:pPr algn="just"/>
            <a:r>
              <a:rPr lang="en-AU" sz="1600" dirty="0"/>
              <a:t>There is an </a:t>
            </a:r>
            <a:r>
              <a:rPr lang="en-AU" sz="1600" b="1" dirty="0"/>
              <a:t>excellent agreement between simulated and measured RF field distribution</a:t>
            </a:r>
            <a:endParaRPr lang="en-AU" sz="1600" dirty="0"/>
          </a:p>
        </p:txBody>
      </p:sp>
      <p:sp>
        <p:nvSpPr>
          <p:cNvPr id="14" name="TextBox 13">
            <a:extLst>
              <a:ext uri="{FF2B5EF4-FFF2-40B4-BE49-F238E27FC236}">
                <a16:creationId xmlns:a16="http://schemas.microsoft.com/office/drawing/2014/main" id="{B33F5744-536F-B244-B3BE-4B29597C67AB}"/>
              </a:ext>
            </a:extLst>
          </p:cNvPr>
          <p:cNvSpPr txBox="1"/>
          <p:nvPr/>
        </p:nvSpPr>
        <p:spPr>
          <a:xfrm>
            <a:off x="3215641" y="5223431"/>
            <a:ext cx="2880360" cy="156966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defPPr>
              <a:defRPr lang="it-IT"/>
            </a:defPPr>
            <a:lvl1pPr>
              <a:defRPr sz="1600" b="1"/>
            </a:lvl1pPr>
          </a:lstStyle>
          <a:p>
            <a:pPr algn="just"/>
            <a:r>
              <a:rPr lang="en-AU" dirty="0"/>
              <a:t>Case 2: </a:t>
            </a:r>
            <a:r>
              <a:rPr lang="en-AU" b="0" dirty="0" err="1"/>
              <a:t>w</a:t>
            </a:r>
            <a:r>
              <a:rPr lang="en-AU" b="0" baseline="-25000" dirty="0" err="1"/>
              <a:t>ECR</a:t>
            </a:r>
            <a:r>
              <a:rPr lang="en-AU" b="0" dirty="0"/>
              <a:t>= 30 mm. The plasma volume is smaller. </a:t>
            </a:r>
          </a:p>
          <a:p>
            <a:pPr algn="just"/>
            <a:r>
              <a:rPr lang="en-AU" dirty="0"/>
              <a:t>The agreement between simulated and measured</a:t>
            </a:r>
          </a:p>
          <a:p>
            <a:pPr algn="just"/>
            <a:r>
              <a:rPr lang="en-AU" dirty="0"/>
              <a:t>RF field distribution is still evident.</a:t>
            </a:r>
          </a:p>
        </p:txBody>
      </p:sp>
      <p:sp>
        <p:nvSpPr>
          <p:cNvPr id="15" name="Rectangle 14">
            <a:extLst>
              <a:ext uri="{FF2B5EF4-FFF2-40B4-BE49-F238E27FC236}">
                <a16:creationId xmlns:a16="http://schemas.microsoft.com/office/drawing/2014/main" id="{FBCFE442-6613-7E4D-A05A-6AE972BF2086}"/>
              </a:ext>
            </a:extLst>
          </p:cNvPr>
          <p:cNvSpPr/>
          <p:nvPr/>
        </p:nvSpPr>
        <p:spPr>
          <a:xfrm>
            <a:off x="6258953" y="5215989"/>
            <a:ext cx="2849878"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AU" sz="1600" b="1" dirty="0"/>
              <a:t>Case 3: </a:t>
            </a:r>
            <a:r>
              <a:rPr lang="en-AU" sz="1600" dirty="0"/>
              <a:t>w</a:t>
            </a:r>
            <a:r>
              <a:rPr lang="en-AU" sz="1600" baseline="-25000" dirty="0"/>
              <a:t>ECR</a:t>
            </a:r>
            <a:r>
              <a:rPr lang="en-AU" sz="1600" dirty="0"/>
              <a:t>→0. </a:t>
            </a:r>
          </a:p>
          <a:p>
            <a:pPr algn="just"/>
            <a:r>
              <a:rPr lang="en-AU" sz="1600" dirty="0"/>
              <a:t>This represents a critical configuration. </a:t>
            </a:r>
            <a:endParaRPr lang="en-AU" sz="1600" b="1" dirty="0"/>
          </a:p>
          <a:p>
            <a:pPr algn="just"/>
            <a:r>
              <a:rPr lang="en-AU" sz="1600" b="1" dirty="0"/>
              <a:t>General agreement even if locally the two plots deviate somewhere</a:t>
            </a:r>
          </a:p>
        </p:txBody>
      </p:sp>
      <p:cxnSp>
        <p:nvCxnSpPr>
          <p:cNvPr id="18" name="Straight Connector 17">
            <a:extLst>
              <a:ext uri="{FF2B5EF4-FFF2-40B4-BE49-F238E27FC236}">
                <a16:creationId xmlns:a16="http://schemas.microsoft.com/office/drawing/2014/main" id="{43F1EDCE-4B0C-C049-977B-D467480FACD1}"/>
              </a:ext>
            </a:extLst>
          </p:cNvPr>
          <p:cNvCxnSpPr/>
          <p:nvPr/>
        </p:nvCxnSpPr>
        <p:spPr>
          <a:xfrm>
            <a:off x="3149600" y="1031631"/>
            <a:ext cx="0" cy="5826369"/>
          </a:xfrm>
          <a:prstGeom prst="line">
            <a:avLst/>
          </a:prstGeom>
          <a:ln w="6350">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BF246C4-1459-AA4A-9BFC-5EFFB87DD7F8}"/>
              </a:ext>
            </a:extLst>
          </p:cNvPr>
          <p:cNvCxnSpPr/>
          <p:nvPr/>
        </p:nvCxnSpPr>
        <p:spPr>
          <a:xfrm>
            <a:off x="6096001" y="1031631"/>
            <a:ext cx="0" cy="5826369"/>
          </a:xfrm>
          <a:prstGeom prst="line">
            <a:avLst/>
          </a:prstGeom>
          <a:ln w="6350">
            <a:prstDash val="dash"/>
          </a:ln>
        </p:spPr>
        <p:style>
          <a:lnRef idx="2">
            <a:schemeClr val="accent1"/>
          </a:lnRef>
          <a:fillRef idx="0">
            <a:schemeClr val="accent1"/>
          </a:fillRef>
          <a:effectRef idx="1">
            <a:schemeClr val="accent1"/>
          </a:effectRef>
          <a:fontRef idx="minor">
            <a:schemeClr val="tx1"/>
          </a:fontRef>
        </p:style>
      </p:cxnSp>
      <p:sp>
        <p:nvSpPr>
          <p:cNvPr id="16" name="Down Arrow 15">
            <a:extLst>
              <a:ext uri="{FF2B5EF4-FFF2-40B4-BE49-F238E27FC236}">
                <a16:creationId xmlns:a16="http://schemas.microsoft.com/office/drawing/2014/main" id="{58FCE765-5A25-3D44-9976-58B9B0E46687}"/>
              </a:ext>
            </a:extLst>
          </p:cNvPr>
          <p:cNvSpPr/>
          <p:nvPr/>
        </p:nvSpPr>
        <p:spPr>
          <a:xfrm>
            <a:off x="1716692" y="3118773"/>
            <a:ext cx="79241" cy="1935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Down Arrow 16">
            <a:extLst>
              <a:ext uri="{FF2B5EF4-FFF2-40B4-BE49-F238E27FC236}">
                <a16:creationId xmlns:a16="http://schemas.microsoft.com/office/drawing/2014/main" id="{4EA79AF1-9026-8849-843A-DB046F37A9F6}"/>
              </a:ext>
            </a:extLst>
          </p:cNvPr>
          <p:cNvSpPr/>
          <p:nvPr/>
        </p:nvSpPr>
        <p:spPr>
          <a:xfrm>
            <a:off x="4722013" y="3139936"/>
            <a:ext cx="79241" cy="1935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Down Arrow 18">
            <a:extLst>
              <a:ext uri="{FF2B5EF4-FFF2-40B4-BE49-F238E27FC236}">
                <a16:creationId xmlns:a16="http://schemas.microsoft.com/office/drawing/2014/main" id="{91991702-80B0-1B4A-8F57-676E1B725301}"/>
              </a:ext>
            </a:extLst>
          </p:cNvPr>
          <p:cNvSpPr/>
          <p:nvPr/>
        </p:nvSpPr>
        <p:spPr>
          <a:xfrm>
            <a:off x="7681614" y="3118772"/>
            <a:ext cx="79241" cy="1935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extBox 1">
            <a:extLst>
              <a:ext uri="{FF2B5EF4-FFF2-40B4-BE49-F238E27FC236}">
                <a16:creationId xmlns:a16="http://schemas.microsoft.com/office/drawing/2014/main" id="{AE67DB68-3A7C-EA48-98A4-67D664C3B9BF}"/>
              </a:ext>
            </a:extLst>
          </p:cNvPr>
          <p:cNvSpPr txBox="1"/>
          <p:nvPr/>
        </p:nvSpPr>
        <p:spPr>
          <a:xfrm>
            <a:off x="23150" y="958340"/>
            <a:ext cx="2562881"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AU" b="1" dirty="0"/>
              <a:t>Case 1 --&gt; B</a:t>
            </a:r>
            <a:r>
              <a:rPr lang="en-AU" b="1" baseline="-25000" dirty="0"/>
              <a:t>MIN</a:t>
            </a:r>
            <a:r>
              <a:rPr lang="en-AU" b="1" dirty="0"/>
              <a:t>/B</a:t>
            </a:r>
            <a:r>
              <a:rPr lang="en-AU" b="1" baseline="-25000" dirty="0"/>
              <a:t>ECR</a:t>
            </a:r>
            <a:r>
              <a:rPr lang="en-AU" b="1" dirty="0"/>
              <a:t>=0.65</a:t>
            </a:r>
            <a:endParaRPr lang="it-IT" dirty="0"/>
          </a:p>
        </p:txBody>
      </p:sp>
      <p:sp>
        <p:nvSpPr>
          <p:cNvPr id="21" name="TextBox 20">
            <a:extLst>
              <a:ext uri="{FF2B5EF4-FFF2-40B4-BE49-F238E27FC236}">
                <a16:creationId xmlns:a16="http://schemas.microsoft.com/office/drawing/2014/main" id="{D16D9E52-5D35-7346-B92E-9D61F18D824F}"/>
              </a:ext>
            </a:extLst>
          </p:cNvPr>
          <p:cNvSpPr txBox="1"/>
          <p:nvPr/>
        </p:nvSpPr>
        <p:spPr>
          <a:xfrm>
            <a:off x="3254358" y="946079"/>
            <a:ext cx="2564485"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AU" b="1" dirty="0"/>
              <a:t>Case 2 --&gt; B</a:t>
            </a:r>
            <a:r>
              <a:rPr lang="en-AU" b="1" baseline="-25000" dirty="0"/>
              <a:t>MIN</a:t>
            </a:r>
            <a:r>
              <a:rPr lang="en-AU" b="1" dirty="0"/>
              <a:t>/B</a:t>
            </a:r>
            <a:r>
              <a:rPr lang="en-AU" b="1" baseline="-25000" dirty="0"/>
              <a:t>ECR</a:t>
            </a:r>
            <a:r>
              <a:rPr lang="en-AU" b="1" dirty="0"/>
              <a:t>=0.92</a:t>
            </a:r>
            <a:endParaRPr lang="it-IT" dirty="0"/>
          </a:p>
        </p:txBody>
      </p:sp>
      <p:sp>
        <p:nvSpPr>
          <p:cNvPr id="22" name="TextBox 21">
            <a:extLst>
              <a:ext uri="{FF2B5EF4-FFF2-40B4-BE49-F238E27FC236}">
                <a16:creationId xmlns:a16="http://schemas.microsoft.com/office/drawing/2014/main" id="{BE99E13D-F4A6-194B-A31E-84763DECFA6E}"/>
              </a:ext>
            </a:extLst>
          </p:cNvPr>
          <p:cNvSpPr txBox="1"/>
          <p:nvPr/>
        </p:nvSpPr>
        <p:spPr>
          <a:xfrm>
            <a:off x="6373160" y="946079"/>
            <a:ext cx="2269532"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AU" b="1" dirty="0"/>
              <a:t>Case 3 --&gt; B</a:t>
            </a:r>
            <a:r>
              <a:rPr lang="en-AU" b="1" baseline="-25000" dirty="0"/>
              <a:t>MIN</a:t>
            </a:r>
            <a:r>
              <a:rPr lang="en-AU" b="1" dirty="0"/>
              <a:t>/B</a:t>
            </a:r>
            <a:r>
              <a:rPr lang="en-AU" b="1" baseline="-25000" dirty="0"/>
              <a:t>ECR</a:t>
            </a:r>
            <a:r>
              <a:rPr lang="en-AU" b="1" dirty="0"/>
              <a:t>=1</a:t>
            </a:r>
            <a:endParaRPr lang="it-IT" dirty="0"/>
          </a:p>
        </p:txBody>
      </p:sp>
      <p:sp>
        <p:nvSpPr>
          <p:cNvPr id="23" name="TextBox 22">
            <a:extLst>
              <a:ext uri="{FF2B5EF4-FFF2-40B4-BE49-F238E27FC236}">
                <a16:creationId xmlns:a16="http://schemas.microsoft.com/office/drawing/2014/main" id="{6DDFC89E-A159-774A-9201-B237D80E8765}"/>
              </a:ext>
            </a:extLst>
          </p:cNvPr>
          <p:cNvSpPr txBox="1"/>
          <p:nvPr/>
        </p:nvSpPr>
        <p:spPr>
          <a:xfrm>
            <a:off x="212942" y="2768252"/>
            <a:ext cx="8674394" cy="1015663"/>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t-IT" sz="2000" b="1" dirty="0"/>
              <a:t>[</a:t>
            </a:r>
            <a:r>
              <a:rPr lang="it-IT" sz="2000" dirty="0"/>
              <a:t>G. Torrisi, D. Mascali, G. Sorbello, G. Castro, L. Celona, S. Gammino</a:t>
            </a:r>
            <a:r>
              <a:rPr lang="it-IT" sz="2000" b="1" i="1" dirty="0"/>
              <a:t>; </a:t>
            </a:r>
          </a:p>
          <a:p>
            <a:pPr algn="just"/>
            <a:r>
              <a:rPr lang="it-IT" sz="2000" b="1" i="1" dirty="0"/>
              <a:t>«</a:t>
            </a:r>
            <a:r>
              <a:rPr lang="it-IT" sz="2000" i="1" dirty="0" err="1"/>
              <a:t>Numerical</a:t>
            </a:r>
            <a:r>
              <a:rPr lang="it-IT" sz="2000" i="1" dirty="0"/>
              <a:t> and </a:t>
            </a:r>
            <a:r>
              <a:rPr lang="it-IT" sz="2000" i="1" dirty="0" err="1"/>
              <a:t>Experimental</a:t>
            </a:r>
            <a:r>
              <a:rPr lang="it-IT" sz="2000" i="1" dirty="0"/>
              <a:t> </a:t>
            </a:r>
            <a:r>
              <a:rPr lang="it-IT" sz="2000" i="1" dirty="0" err="1"/>
              <a:t>Characterization</a:t>
            </a:r>
            <a:r>
              <a:rPr lang="it-IT" sz="2000" i="1" dirty="0"/>
              <a:t> of RF </a:t>
            </a:r>
            <a:r>
              <a:rPr lang="it-IT" sz="2000" i="1" dirty="0" err="1"/>
              <a:t>Waves</a:t>
            </a:r>
            <a:r>
              <a:rPr lang="it-IT" sz="2000" i="1" dirty="0"/>
              <a:t> </a:t>
            </a:r>
            <a:r>
              <a:rPr lang="it-IT" sz="2000" i="1" dirty="0" err="1"/>
              <a:t>Propagation</a:t>
            </a:r>
            <a:r>
              <a:rPr lang="it-IT" sz="2000" i="1" dirty="0"/>
              <a:t> in </a:t>
            </a:r>
            <a:r>
              <a:rPr lang="it-IT" sz="2000" i="1" dirty="0" err="1"/>
              <a:t>Ion</a:t>
            </a:r>
            <a:r>
              <a:rPr lang="it-IT" sz="2000" i="1" dirty="0"/>
              <a:t> </a:t>
            </a:r>
            <a:r>
              <a:rPr lang="it-IT" sz="2000" i="1" dirty="0" err="1"/>
              <a:t>Sources</a:t>
            </a:r>
            <a:r>
              <a:rPr lang="it-IT" sz="2000" i="1" dirty="0"/>
              <a:t> Magnetoplasmas», </a:t>
            </a:r>
            <a:r>
              <a:rPr lang="it-IT" sz="2000" b="1" i="1" dirty="0"/>
              <a:t>IEEE </a:t>
            </a:r>
            <a:r>
              <a:rPr lang="it-IT" sz="2000" b="1" i="1" dirty="0" err="1"/>
              <a:t>Transactions</a:t>
            </a:r>
            <a:r>
              <a:rPr lang="it-IT" sz="2000" b="1" i="1" dirty="0"/>
              <a:t> on </a:t>
            </a:r>
            <a:r>
              <a:rPr lang="it-IT" sz="2000" b="1" i="1" dirty="0" err="1"/>
              <a:t>Antennas</a:t>
            </a:r>
            <a:r>
              <a:rPr lang="it-IT" sz="2000" b="1" i="1" dirty="0"/>
              <a:t> and </a:t>
            </a:r>
            <a:r>
              <a:rPr lang="it-IT" sz="2000" b="1" i="1" dirty="0" err="1"/>
              <a:t>Propagation</a:t>
            </a:r>
            <a:r>
              <a:rPr lang="it-IT" sz="2000" b="1" dirty="0"/>
              <a:t>]</a:t>
            </a:r>
            <a:endParaRPr lang="en-IE" sz="2000" b="1" dirty="0"/>
          </a:p>
        </p:txBody>
      </p:sp>
    </p:spTree>
    <p:extLst>
      <p:ext uri="{BB962C8B-B14F-4D97-AF65-F5344CB8AC3E}">
        <p14:creationId xmlns:p14="http://schemas.microsoft.com/office/powerpoint/2010/main" val="1411639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49978-4684-574F-A84E-3DF0124FE03A}"/>
              </a:ext>
            </a:extLst>
          </p:cNvPr>
          <p:cNvSpPr/>
          <p:nvPr/>
        </p:nvSpPr>
        <p:spPr>
          <a:xfrm>
            <a:off x="86678" y="2518862"/>
            <a:ext cx="8834718" cy="2662204"/>
          </a:xfrm>
          <a:prstGeom prst="rect">
            <a:avLst/>
          </a:prstGeom>
        </p:spPr>
        <p:txBody>
          <a:bodyPr wrap="square">
            <a:spAutoFit/>
          </a:bodyPr>
          <a:lstStyle/>
          <a:p>
            <a:pPr algn="just">
              <a:lnSpc>
                <a:spcPct val="150000"/>
              </a:lnSpc>
              <a:spcAft>
                <a:spcPts val="1000"/>
              </a:spcAft>
            </a:pPr>
            <a:endParaRPr lang="it-IT"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Cambria" panose="02040503050406030204" pitchFamily="18" charset="0"/>
              <a:buChar char="-"/>
            </a:pPr>
            <a:r>
              <a:rPr lang="en-AU" dirty="0">
                <a:latin typeface="Cambria" panose="02040503050406030204" pitchFamily="18" charset="0"/>
                <a:ea typeface="Cambria" panose="02040503050406030204" pitchFamily="18" charset="0"/>
                <a:cs typeface="Times New Roman" panose="02020603050405020304" pitchFamily="18" charset="0"/>
              </a:rPr>
              <a:t>Reshaping plasma chambers with non-conventional features;</a:t>
            </a:r>
            <a:endParaRPr lang="it-IT"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Cambria" panose="02040503050406030204" pitchFamily="18" charset="0"/>
              <a:buChar char="-"/>
            </a:pPr>
            <a:r>
              <a:rPr lang="en-AU" dirty="0">
                <a:latin typeface="Cambria" panose="02040503050406030204" pitchFamily="18" charset="0"/>
                <a:ea typeface="Cambria" panose="02040503050406030204" pitchFamily="18" charset="0"/>
                <a:cs typeface="Times New Roman" panose="02020603050405020304" pitchFamily="18" charset="0"/>
              </a:rPr>
              <a:t>new launchers based on waveguide arrays,, especially for new schemes of ECR-Heating such as Bernstein Waves, and for ECRIS still fulfilling frequency scaling laws above 28 GHz (quasi-optical approach);</a:t>
            </a:r>
            <a:endParaRPr lang="it-IT"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Cambria" panose="02040503050406030204" pitchFamily="18" charset="0"/>
              <a:buChar char="-"/>
            </a:pPr>
            <a:r>
              <a:rPr lang="en-AU" dirty="0">
                <a:latin typeface="Cambria" panose="02040503050406030204" pitchFamily="18" charset="0"/>
                <a:ea typeface="Cambria" panose="02040503050406030204" pitchFamily="18" charset="0"/>
                <a:cs typeface="Times New Roman" panose="02020603050405020304" pitchFamily="18" charset="0"/>
              </a:rPr>
              <a:t>futuristic all-dielectric mm-waves launching structures.</a:t>
            </a:r>
            <a:endParaRPr lang="it-IT"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446746-219E-A245-A0BC-1EA6A4D24A28}"/>
              </a:ext>
            </a:extLst>
          </p:cNvPr>
          <p:cNvSpPr txBox="1"/>
          <p:nvPr/>
        </p:nvSpPr>
        <p:spPr>
          <a:xfrm>
            <a:off x="3625271" y="2518862"/>
            <a:ext cx="1757532"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AU" b="1" dirty="0">
                <a:latin typeface="Cambria" panose="02040503050406030204" pitchFamily="18" charset="0"/>
                <a:ea typeface="Cambria" panose="02040503050406030204" pitchFamily="18" charset="0"/>
                <a:cs typeface="Times New Roman" panose="02020603050405020304" pitchFamily="18" charset="0"/>
              </a:rPr>
              <a:t>PERSPECTIVES</a:t>
            </a:r>
            <a:endParaRPr lang="en-IE" dirty="0"/>
          </a:p>
        </p:txBody>
      </p:sp>
      <p:pic>
        <p:nvPicPr>
          <p:cNvPr id="6" name="Picture 5">
            <a:extLst>
              <a:ext uri="{FF2B5EF4-FFF2-40B4-BE49-F238E27FC236}">
                <a16:creationId xmlns:a16="http://schemas.microsoft.com/office/drawing/2014/main" id="{69DB6201-E557-0446-826F-E3530D08C6D8}"/>
              </a:ext>
            </a:extLst>
          </p:cNvPr>
          <p:cNvPicPr>
            <a:picLocks noChangeAspect="1"/>
          </p:cNvPicPr>
          <p:nvPr/>
        </p:nvPicPr>
        <p:blipFill rotWithShape="1">
          <a:blip r:embed="rId3"/>
          <a:srcRect r="55493"/>
          <a:stretch/>
        </p:blipFill>
        <p:spPr>
          <a:xfrm>
            <a:off x="7570031" y="8680"/>
            <a:ext cx="1538967" cy="759432"/>
          </a:xfrm>
          <a:prstGeom prst="rect">
            <a:avLst/>
          </a:prstGeom>
        </p:spPr>
      </p:pic>
      <p:sp>
        <p:nvSpPr>
          <p:cNvPr id="10" name="Rectangle 9">
            <a:extLst>
              <a:ext uri="{FF2B5EF4-FFF2-40B4-BE49-F238E27FC236}">
                <a16:creationId xmlns:a16="http://schemas.microsoft.com/office/drawing/2014/main" id="{2EAE99AF-A6B8-E343-9BC0-FF370C07A621}"/>
              </a:ext>
            </a:extLst>
          </p:cNvPr>
          <p:cNvSpPr/>
          <p:nvPr/>
        </p:nvSpPr>
        <p:spPr>
          <a:xfrm>
            <a:off x="86678" y="863554"/>
            <a:ext cx="8606912"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AU" b="1" dirty="0"/>
              <a:t>The excellent agreement between model predictions and experimental data are very promising </a:t>
            </a:r>
            <a:r>
              <a:rPr lang="en-AU" dirty="0"/>
              <a:t>for the study and design</a:t>
            </a:r>
            <a:r>
              <a:rPr lang="en-AU" b="1" dirty="0"/>
              <a:t> </a:t>
            </a:r>
            <a:r>
              <a:rPr lang="en-AU" dirty="0"/>
              <a:t>of future launchers or “exotic” shapes of the plasma chambers in compact machines, such as ECR Ion Sources and other similar devices</a:t>
            </a:r>
          </a:p>
        </p:txBody>
      </p:sp>
    </p:spTree>
    <p:extLst>
      <p:ext uri="{BB962C8B-B14F-4D97-AF65-F5344CB8AC3E}">
        <p14:creationId xmlns:p14="http://schemas.microsoft.com/office/powerpoint/2010/main" val="1583956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66C81E-8BD6-D741-97F0-BFB271FECDBC}"/>
              </a:ext>
            </a:extLst>
          </p:cNvPr>
          <p:cNvSpPr/>
          <p:nvPr/>
        </p:nvSpPr>
        <p:spPr>
          <a:xfrm>
            <a:off x="107577" y="77285"/>
            <a:ext cx="9036422" cy="107721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lnSpcReduction="10000"/>
          </a:bodyPr>
          <a:lstStyle/>
          <a:p>
            <a:pPr algn="ctr">
              <a:spcBef>
                <a:spcPct val="0"/>
              </a:spcBef>
            </a:pPr>
            <a:r>
              <a:rPr lang="en-AU" sz="3600" b="1" dirty="0">
                <a:solidFill>
                  <a:srgbClr val="000090"/>
                </a:solidFill>
              </a:rPr>
              <a:t>Reshaping plasma chambers with non-conventional features</a:t>
            </a:r>
            <a:endParaRPr lang="en-IE" sz="3600" b="1" dirty="0">
              <a:solidFill>
                <a:srgbClr val="000090"/>
              </a:solidFill>
            </a:endParaRPr>
          </a:p>
        </p:txBody>
      </p:sp>
      <p:grpSp>
        <p:nvGrpSpPr>
          <p:cNvPr id="11" name="Group 10">
            <a:extLst>
              <a:ext uri="{FF2B5EF4-FFF2-40B4-BE49-F238E27FC236}">
                <a16:creationId xmlns:a16="http://schemas.microsoft.com/office/drawing/2014/main" id="{E96B46A2-1D42-DC40-AABA-DBC150A0AD11}"/>
              </a:ext>
            </a:extLst>
          </p:cNvPr>
          <p:cNvGrpSpPr/>
          <p:nvPr/>
        </p:nvGrpSpPr>
        <p:grpSpPr>
          <a:xfrm>
            <a:off x="805333" y="1237806"/>
            <a:ext cx="3789903" cy="2929011"/>
            <a:chOff x="999070" y="908229"/>
            <a:chExt cx="3445367" cy="2662737"/>
          </a:xfrm>
        </p:grpSpPr>
        <p:pic>
          <p:nvPicPr>
            <p:cNvPr id="5" name="Picture 4">
              <a:extLst>
                <a:ext uri="{FF2B5EF4-FFF2-40B4-BE49-F238E27FC236}">
                  <a16:creationId xmlns:a16="http://schemas.microsoft.com/office/drawing/2014/main" id="{F0AE8A32-AC5A-2543-92EB-8488D9768C5A}"/>
                </a:ext>
              </a:extLst>
            </p:cNvPr>
            <p:cNvPicPr>
              <a:picLocks noChangeAspect="1"/>
            </p:cNvPicPr>
            <p:nvPr/>
          </p:nvPicPr>
          <p:blipFill rotWithShape="1">
            <a:blip r:embed="rId3"/>
            <a:srcRect l="-2367" r="57995" b="49564"/>
            <a:stretch/>
          </p:blipFill>
          <p:spPr>
            <a:xfrm>
              <a:off x="999070" y="908229"/>
              <a:ext cx="3194848" cy="2662737"/>
            </a:xfrm>
            <a:prstGeom prst="rect">
              <a:avLst/>
            </a:prstGeom>
          </p:spPr>
        </p:pic>
        <p:sp>
          <p:nvSpPr>
            <p:cNvPr id="2" name="TextBox 1">
              <a:extLst>
                <a:ext uri="{FF2B5EF4-FFF2-40B4-BE49-F238E27FC236}">
                  <a16:creationId xmlns:a16="http://schemas.microsoft.com/office/drawing/2014/main" id="{323FF685-A89B-7C46-83DF-76FD0292FF5F}"/>
                </a:ext>
              </a:extLst>
            </p:cNvPr>
            <p:cNvSpPr txBox="1"/>
            <p:nvPr/>
          </p:nvSpPr>
          <p:spPr>
            <a:xfrm>
              <a:off x="1144291" y="3108215"/>
              <a:ext cx="3300146" cy="33575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AU" b="1" i="1" dirty="0"/>
                <a:t> Sext-in-Sol magnetic field structure </a:t>
              </a:r>
              <a:endParaRPr lang="en-IE" b="1" i="1" dirty="0"/>
            </a:p>
          </p:txBody>
        </p:sp>
      </p:grpSp>
      <p:grpSp>
        <p:nvGrpSpPr>
          <p:cNvPr id="21" name="Group 20">
            <a:extLst>
              <a:ext uri="{FF2B5EF4-FFF2-40B4-BE49-F238E27FC236}">
                <a16:creationId xmlns:a16="http://schemas.microsoft.com/office/drawing/2014/main" id="{47BCCEE1-E849-E34A-840F-2A981875E0EC}"/>
              </a:ext>
            </a:extLst>
          </p:cNvPr>
          <p:cNvGrpSpPr/>
          <p:nvPr/>
        </p:nvGrpSpPr>
        <p:grpSpPr>
          <a:xfrm>
            <a:off x="4855871" y="1138856"/>
            <a:ext cx="4186312" cy="3251407"/>
            <a:chOff x="1299199" y="3449932"/>
            <a:chExt cx="3145239" cy="2442830"/>
          </a:xfrm>
        </p:grpSpPr>
        <p:pic>
          <p:nvPicPr>
            <p:cNvPr id="22" name="Picture 21">
              <a:extLst>
                <a:ext uri="{FF2B5EF4-FFF2-40B4-BE49-F238E27FC236}">
                  <a16:creationId xmlns:a16="http://schemas.microsoft.com/office/drawing/2014/main" id="{AB7F75F2-15AA-2746-B67A-FC062F1A673C}"/>
                </a:ext>
              </a:extLst>
            </p:cNvPr>
            <p:cNvPicPr>
              <a:picLocks noChangeAspect="1"/>
            </p:cNvPicPr>
            <p:nvPr/>
          </p:nvPicPr>
          <p:blipFill rotWithShape="1">
            <a:blip r:embed="rId3"/>
            <a:srcRect t="50436" r="51949"/>
            <a:stretch/>
          </p:blipFill>
          <p:spPr>
            <a:xfrm>
              <a:off x="1299199" y="3449932"/>
              <a:ext cx="3145239" cy="2378805"/>
            </a:xfrm>
            <a:prstGeom prst="rect">
              <a:avLst/>
            </a:prstGeom>
          </p:spPr>
        </p:pic>
        <p:sp>
          <p:nvSpPr>
            <p:cNvPr id="23" name="TextBox 22">
              <a:extLst>
                <a:ext uri="{FF2B5EF4-FFF2-40B4-BE49-F238E27FC236}">
                  <a16:creationId xmlns:a16="http://schemas.microsoft.com/office/drawing/2014/main" id="{AE9B0F5C-8E25-F245-BA46-AC086E1818ED}"/>
                </a:ext>
              </a:extLst>
            </p:cNvPr>
            <p:cNvSpPr txBox="1"/>
            <p:nvPr/>
          </p:nvSpPr>
          <p:spPr>
            <a:xfrm>
              <a:off x="1326075" y="5557006"/>
              <a:ext cx="2818487" cy="33575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defPPr>
                <a:defRPr lang="it-IT"/>
              </a:defPPr>
              <a:lvl1pPr algn="ctr">
                <a:defRPr b="1" i="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AU" dirty="0"/>
                <a:t>new-shaped" plasma chamber</a:t>
              </a:r>
              <a:endParaRPr lang="en-IE" dirty="0"/>
            </a:p>
          </p:txBody>
        </p:sp>
      </p:grpSp>
      <p:cxnSp>
        <p:nvCxnSpPr>
          <p:cNvPr id="14" name="Connettore 2 20">
            <a:extLst>
              <a:ext uri="{FF2B5EF4-FFF2-40B4-BE49-F238E27FC236}">
                <a16:creationId xmlns:a16="http://schemas.microsoft.com/office/drawing/2014/main" id="{0D731088-F7C4-C64D-B8C2-D4A8DAEBD491}"/>
              </a:ext>
            </a:extLst>
          </p:cNvPr>
          <p:cNvCxnSpPr>
            <a:cxnSpLocks/>
          </p:cNvCxnSpPr>
          <p:nvPr/>
        </p:nvCxnSpPr>
        <p:spPr>
          <a:xfrm flipV="1">
            <a:off x="6767345" y="3477296"/>
            <a:ext cx="341793" cy="4660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5532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66C81E-8BD6-D741-97F0-BFB271FECDBC}"/>
              </a:ext>
            </a:extLst>
          </p:cNvPr>
          <p:cNvSpPr/>
          <p:nvPr/>
        </p:nvSpPr>
        <p:spPr>
          <a:xfrm>
            <a:off x="107577" y="77285"/>
            <a:ext cx="9036422" cy="107721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lnSpcReduction="10000"/>
          </a:bodyPr>
          <a:lstStyle/>
          <a:p>
            <a:pPr algn="ctr">
              <a:spcBef>
                <a:spcPct val="0"/>
              </a:spcBef>
            </a:pPr>
            <a:r>
              <a:rPr lang="en-AU" sz="3600" b="1" dirty="0">
                <a:solidFill>
                  <a:srgbClr val="000090"/>
                </a:solidFill>
              </a:rPr>
              <a:t>Reshaping plasma chambers with non-conventional features</a:t>
            </a:r>
            <a:endParaRPr lang="en-IE" sz="3600" b="1" dirty="0">
              <a:solidFill>
                <a:srgbClr val="000090"/>
              </a:solidFill>
            </a:endParaRPr>
          </a:p>
        </p:txBody>
      </p:sp>
      <p:grpSp>
        <p:nvGrpSpPr>
          <p:cNvPr id="11" name="Group 10">
            <a:extLst>
              <a:ext uri="{FF2B5EF4-FFF2-40B4-BE49-F238E27FC236}">
                <a16:creationId xmlns:a16="http://schemas.microsoft.com/office/drawing/2014/main" id="{E96B46A2-1D42-DC40-AABA-DBC150A0AD11}"/>
              </a:ext>
            </a:extLst>
          </p:cNvPr>
          <p:cNvGrpSpPr/>
          <p:nvPr/>
        </p:nvGrpSpPr>
        <p:grpSpPr>
          <a:xfrm>
            <a:off x="805333" y="1237806"/>
            <a:ext cx="3789903" cy="2929011"/>
            <a:chOff x="999070" y="908229"/>
            <a:chExt cx="3445367" cy="2662737"/>
          </a:xfrm>
        </p:grpSpPr>
        <p:pic>
          <p:nvPicPr>
            <p:cNvPr id="5" name="Picture 4">
              <a:extLst>
                <a:ext uri="{FF2B5EF4-FFF2-40B4-BE49-F238E27FC236}">
                  <a16:creationId xmlns:a16="http://schemas.microsoft.com/office/drawing/2014/main" id="{F0AE8A32-AC5A-2543-92EB-8488D9768C5A}"/>
                </a:ext>
              </a:extLst>
            </p:cNvPr>
            <p:cNvPicPr>
              <a:picLocks noChangeAspect="1"/>
            </p:cNvPicPr>
            <p:nvPr/>
          </p:nvPicPr>
          <p:blipFill rotWithShape="1">
            <a:blip r:embed="rId3"/>
            <a:srcRect l="-2367" r="57995" b="49564"/>
            <a:stretch/>
          </p:blipFill>
          <p:spPr>
            <a:xfrm>
              <a:off x="999070" y="908229"/>
              <a:ext cx="3194848" cy="2662737"/>
            </a:xfrm>
            <a:prstGeom prst="rect">
              <a:avLst/>
            </a:prstGeom>
          </p:spPr>
        </p:pic>
        <p:sp>
          <p:nvSpPr>
            <p:cNvPr id="2" name="TextBox 1">
              <a:extLst>
                <a:ext uri="{FF2B5EF4-FFF2-40B4-BE49-F238E27FC236}">
                  <a16:creationId xmlns:a16="http://schemas.microsoft.com/office/drawing/2014/main" id="{323FF685-A89B-7C46-83DF-76FD0292FF5F}"/>
                </a:ext>
              </a:extLst>
            </p:cNvPr>
            <p:cNvSpPr txBox="1"/>
            <p:nvPr/>
          </p:nvSpPr>
          <p:spPr>
            <a:xfrm>
              <a:off x="1144291" y="3108215"/>
              <a:ext cx="3300146" cy="33575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AU" b="1" i="1" dirty="0"/>
                <a:t> Sext-in-Sol magnetic field structure </a:t>
              </a:r>
              <a:endParaRPr lang="en-IE" b="1" i="1" dirty="0"/>
            </a:p>
          </p:txBody>
        </p:sp>
      </p:grpSp>
      <p:sp>
        <p:nvSpPr>
          <p:cNvPr id="6" name="TextBox 5">
            <a:extLst>
              <a:ext uri="{FF2B5EF4-FFF2-40B4-BE49-F238E27FC236}">
                <a16:creationId xmlns:a16="http://schemas.microsoft.com/office/drawing/2014/main" id="{A3F66D5C-617D-8C43-A75E-2872A829F476}"/>
              </a:ext>
            </a:extLst>
          </p:cNvPr>
          <p:cNvSpPr txBox="1"/>
          <p:nvPr/>
        </p:nvSpPr>
        <p:spPr>
          <a:xfrm>
            <a:off x="4595236" y="4685237"/>
            <a:ext cx="4548764" cy="156966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2400" b="1" dirty="0" err="1"/>
              <a:t>Cylindrical</a:t>
            </a:r>
            <a:r>
              <a:rPr lang="it-IT" sz="2400" b="1" dirty="0"/>
              <a:t> </a:t>
            </a:r>
            <a:r>
              <a:rPr lang="it-IT" sz="2400" b="1" dirty="0" err="1"/>
              <a:t>symmetry</a:t>
            </a:r>
            <a:r>
              <a:rPr lang="it-IT" sz="2400" dirty="0"/>
              <a:t> </a:t>
            </a:r>
            <a:r>
              <a:rPr lang="it-IT" sz="2400" dirty="0" err="1"/>
              <a:t>is</a:t>
            </a:r>
            <a:r>
              <a:rPr lang="it-IT" sz="2400" dirty="0"/>
              <a:t> </a:t>
            </a:r>
            <a:r>
              <a:rPr lang="it-IT" sz="2400" b="1" dirty="0" err="1"/>
              <a:t>broken</a:t>
            </a:r>
            <a:r>
              <a:rPr lang="it-IT" sz="2400" b="1" dirty="0"/>
              <a:t>!</a:t>
            </a:r>
            <a:endParaRPr lang="it-IT" sz="2400" dirty="0"/>
          </a:p>
          <a:p>
            <a:pPr algn="ctr"/>
            <a:endParaRPr lang="it-IT" sz="2400" dirty="0"/>
          </a:p>
          <a:p>
            <a:pPr algn="ctr"/>
            <a:r>
              <a:rPr lang="en-IE" sz="2400" b="1" dirty="0"/>
              <a:t>RF matching is dramatically improved</a:t>
            </a:r>
          </a:p>
        </p:txBody>
      </p:sp>
      <p:grpSp>
        <p:nvGrpSpPr>
          <p:cNvPr id="21" name="Group 20">
            <a:extLst>
              <a:ext uri="{FF2B5EF4-FFF2-40B4-BE49-F238E27FC236}">
                <a16:creationId xmlns:a16="http://schemas.microsoft.com/office/drawing/2014/main" id="{47BCCEE1-E849-E34A-840F-2A981875E0EC}"/>
              </a:ext>
            </a:extLst>
          </p:cNvPr>
          <p:cNvGrpSpPr/>
          <p:nvPr/>
        </p:nvGrpSpPr>
        <p:grpSpPr>
          <a:xfrm>
            <a:off x="4855871" y="1138856"/>
            <a:ext cx="4186312" cy="3251407"/>
            <a:chOff x="1299199" y="3449932"/>
            <a:chExt cx="3145239" cy="2442830"/>
          </a:xfrm>
        </p:grpSpPr>
        <p:pic>
          <p:nvPicPr>
            <p:cNvPr id="22" name="Picture 21">
              <a:extLst>
                <a:ext uri="{FF2B5EF4-FFF2-40B4-BE49-F238E27FC236}">
                  <a16:creationId xmlns:a16="http://schemas.microsoft.com/office/drawing/2014/main" id="{AB7F75F2-15AA-2746-B67A-FC062F1A673C}"/>
                </a:ext>
              </a:extLst>
            </p:cNvPr>
            <p:cNvPicPr>
              <a:picLocks noChangeAspect="1"/>
            </p:cNvPicPr>
            <p:nvPr/>
          </p:nvPicPr>
          <p:blipFill rotWithShape="1">
            <a:blip r:embed="rId3"/>
            <a:srcRect t="50436" r="51949"/>
            <a:stretch/>
          </p:blipFill>
          <p:spPr>
            <a:xfrm>
              <a:off x="1299199" y="3449932"/>
              <a:ext cx="3145239" cy="2378805"/>
            </a:xfrm>
            <a:prstGeom prst="rect">
              <a:avLst/>
            </a:prstGeom>
          </p:spPr>
        </p:pic>
        <p:sp>
          <p:nvSpPr>
            <p:cNvPr id="23" name="TextBox 22">
              <a:extLst>
                <a:ext uri="{FF2B5EF4-FFF2-40B4-BE49-F238E27FC236}">
                  <a16:creationId xmlns:a16="http://schemas.microsoft.com/office/drawing/2014/main" id="{AE9B0F5C-8E25-F245-BA46-AC086E1818ED}"/>
                </a:ext>
              </a:extLst>
            </p:cNvPr>
            <p:cNvSpPr txBox="1"/>
            <p:nvPr/>
          </p:nvSpPr>
          <p:spPr>
            <a:xfrm>
              <a:off x="1326075" y="5557006"/>
              <a:ext cx="2818487" cy="33575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defPPr>
                <a:defRPr lang="it-IT"/>
              </a:defPPr>
              <a:lvl1pPr algn="ctr">
                <a:defRPr b="1" i="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AU" dirty="0"/>
                <a:t>new-shaped" plasma chamber</a:t>
              </a:r>
              <a:endParaRPr lang="en-IE" dirty="0"/>
            </a:p>
          </p:txBody>
        </p:sp>
      </p:grpSp>
      <p:grpSp>
        <p:nvGrpSpPr>
          <p:cNvPr id="24" name="Group 23">
            <a:extLst>
              <a:ext uri="{FF2B5EF4-FFF2-40B4-BE49-F238E27FC236}">
                <a16:creationId xmlns:a16="http://schemas.microsoft.com/office/drawing/2014/main" id="{9466EBDC-9A7F-444C-B654-4E5E2F515756}"/>
              </a:ext>
            </a:extLst>
          </p:cNvPr>
          <p:cNvGrpSpPr/>
          <p:nvPr/>
        </p:nvGrpSpPr>
        <p:grpSpPr>
          <a:xfrm>
            <a:off x="379328" y="3988446"/>
            <a:ext cx="4246460" cy="2699991"/>
            <a:chOff x="4061891" y="1029263"/>
            <a:chExt cx="3860419" cy="2454537"/>
          </a:xfrm>
        </p:grpSpPr>
        <p:pic>
          <p:nvPicPr>
            <p:cNvPr id="25" name="Picture 24">
              <a:extLst>
                <a:ext uri="{FF2B5EF4-FFF2-40B4-BE49-F238E27FC236}">
                  <a16:creationId xmlns:a16="http://schemas.microsoft.com/office/drawing/2014/main" id="{3CEFF1D5-9DFF-434B-82C2-24A2C9E2FB83}"/>
                </a:ext>
              </a:extLst>
            </p:cNvPr>
            <p:cNvPicPr>
              <a:picLocks noChangeAspect="1"/>
            </p:cNvPicPr>
            <p:nvPr/>
          </p:nvPicPr>
          <p:blipFill rotWithShape="1">
            <a:blip r:embed="rId3"/>
            <a:srcRect l="42207" r="-1184" b="49564"/>
            <a:stretch/>
          </p:blipFill>
          <p:spPr>
            <a:xfrm>
              <a:off x="4061891" y="1029263"/>
              <a:ext cx="3860419" cy="2420670"/>
            </a:xfrm>
            <a:prstGeom prst="rect">
              <a:avLst/>
            </a:prstGeom>
          </p:spPr>
        </p:pic>
        <p:sp>
          <p:nvSpPr>
            <p:cNvPr id="26" name="TextBox 25">
              <a:extLst>
                <a:ext uri="{FF2B5EF4-FFF2-40B4-BE49-F238E27FC236}">
                  <a16:creationId xmlns:a16="http://schemas.microsoft.com/office/drawing/2014/main" id="{B969E69E-0CBF-7944-814B-3B8F5C958C75}"/>
                </a:ext>
              </a:extLst>
            </p:cNvPr>
            <p:cNvSpPr txBox="1"/>
            <p:nvPr/>
          </p:nvSpPr>
          <p:spPr>
            <a:xfrm>
              <a:off x="4417417" y="3148044"/>
              <a:ext cx="3258351" cy="33575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defPPr>
                <a:defRPr lang="it-IT"/>
              </a:defPPr>
              <a:lvl1pPr>
                <a:defRPr b="1" i="1"/>
              </a:lvl1pPr>
            </a:lstStyle>
            <a:p>
              <a:r>
                <a:rPr lang="en-AU" dirty="0"/>
                <a:t>CST simulated Reflection coefficient</a:t>
              </a:r>
              <a:endParaRPr lang="en-IE" dirty="0"/>
            </a:p>
          </p:txBody>
        </p:sp>
      </p:grpSp>
      <p:cxnSp>
        <p:nvCxnSpPr>
          <p:cNvPr id="14" name="Connettore 2 20">
            <a:extLst>
              <a:ext uri="{FF2B5EF4-FFF2-40B4-BE49-F238E27FC236}">
                <a16:creationId xmlns:a16="http://schemas.microsoft.com/office/drawing/2014/main" id="{0D731088-F7C4-C64D-B8C2-D4A8DAEBD491}"/>
              </a:ext>
            </a:extLst>
          </p:cNvPr>
          <p:cNvCxnSpPr>
            <a:cxnSpLocks/>
          </p:cNvCxnSpPr>
          <p:nvPr/>
        </p:nvCxnSpPr>
        <p:spPr>
          <a:xfrm flipV="1">
            <a:off x="6767345" y="3477296"/>
            <a:ext cx="341793" cy="4660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26374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66C81E-8BD6-D741-97F0-BFB271FECDBC}"/>
              </a:ext>
            </a:extLst>
          </p:cNvPr>
          <p:cNvSpPr/>
          <p:nvPr/>
        </p:nvSpPr>
        <p:spPr>
          <a:xfrm>
            <a:off x="107577" y="77285"/>
            <a:ext cx="9036422" cy="107721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lnSpcReduction="10000"/>
          </a:bodyPr>
          <a:lstStyle/>
          <a:p>
            <a:pPr algn="ctr">
              <a:spcBef>
                <a:spcPct val="0"/>
              </a:spcBef>
            </a:pPr>
            <a:r>
              <a:rPr lang="en-AU" sz="3600" b="1" dirty="0">
                <a:solidFill>
                  <a:srgbClr val="000090"/>
                </a:solidFill>
              </a:rPr>
              <a:t>Reshaping plasma chambers with non-conventional features</a:t>
            </a:r>
            <a:endParaRPr lang="en-IE" sz="3600" b="1" dirty="0">
              <a:solidFill>
                <a:srgbClr val="000090"/>
              </a:solidFill>
            </a:endParaRPr>
          </a:p>
        </p:txBody>
      </p:sp>
      <p:grpSp>
        <p:nvGrpSpPr>
          <p:cNvPr id="11" name="Group 10">
            <a:extLst>
              <a:ext uri="{FF2B5EF4-FFF2-40B4-BE49-F238E27FC236}">
                <a16:creationId xmlns:a16="http://schemas.microsoft.com/office/drawing/2014/main" id="{E96B46A2-1D42-DC40-AABA-DBC150A0AD11}"/>
              </a:ext>
            </a:extLst>
          </p:cNvPr>
          <p:cNvGrpSpPr/>
          <p:nvPr/>
        </p:nvGrpSpPr>
        <p:grpSpPr>
          <a:xfrm>
            <a:off x="805333" y="1237806"/>
            <a:ext cx="3789903" cy="2929011"/>
            <a:chOff x="999070" y="908229"/>
            <a:chExt cx="3445367" cy="2662737"/>
          </a:xfrm>
        </p:grpSpPr>
        <p:pic>
          <p:nvPicPr>
            <p:cNvPr id="5" name="Picture 4">
              <a:extLst>
                <a:ext uri="{FF2B5EF4-FFF2-40B4-BE49-F238E27FC236}">
                  <a16:creationId xmlns:a16="http://schemas.microsoft.com/office/drawing/2014/main" id="{F0AE8A32-AC5A-2543-92EB-8488D9768C5A}"/>
                </a:ext>
              </a:extLst>
            </p:cNvPr>
            <p:cNvPicPr>
              <a:picLocks noChangeAspect="1"/>
            </p:cNvPicPr>
            <p:nvPr/>
          </p:nvPicPr>
          <p:blipFill rotWithShape="1">
            <a:blip r:embed="rId3"/>
            <a:srcRect l="-2367" r="57995" b="49564"/>
            <a:stretch/>
          </p:blipFill>
          <p:spPr>
            <a:xfrm>
              <a:off x="999070" y="908229"/>
              <a:ext cx="3194848" cy="2662737"/>
            </a:xfrm>
            <a:prstGeom prst="rect">
              <a:avLst/>
            </a:prstGeom>
          </p:spPr>
        </p:pic>
        <p:sp>
          <p:nvSpPr>
            <p:cNvPr id="2" name="TextBox 1">
              <a:extLst>
                <a:ext uri="{FF2B5EF4-FFF2-40B4-BE49-F238E27FC236}">
                  <a16:creationId xmlns:a16="http://schemas.microsoft.com/office/drawing/2014/main" id="{323FF685-A89B-7C46-83DF-76FD0292FF5F}"/>
                </a:ext>
              </a:extLst>
            </p:cNvPr>
            <p:cNvSpPr txBox="1"/>
            <p:nvPr/>
          </p:nvSpPr>
          <p:spPr>
            <a:xfrm>
              <a:off x="1144291" y="3108215"/>
              <a:ext cx="3300146" cy="33575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AU" b="1" i="1" dirty="0"/>
                <a:t> Sext-in-Sol magnetic field structure </a:t>
              </a:r>
              <a:endParaRPr lang="en-IE" b="1" i="1" dirty="0"/>
            </a:p>
          </p:txBody>
        </p:sp>
      </p:grpSp>
      <p:sp>
        <p:nvSpPr>
          <p:cNvPr id="6" name="TextBox 5">
            <a:extLst>
              <a:ext uri="{FF2B5EF4-FFF2-40B4-BE49-F238E27FC236}">
                <a16:creationId xmlns:a16="http://schemas.microsoft.com/office/drawing/2014/main" id="{A3F66D5C-617D-8C43-A75E-2872A829F476}"/>
              </a:ext>
            </a:extLst>
          </p:cNvPr>
          <p:cNvSpPr txBox="1"/>
          <p:nvPr/>
        </p:nvSpPr>
        <p:spPr>
          <a:xfrm>
            <a:off x="4595236" y="4685237"/>
            <a:ext cx="4548764" cy="156966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2400" b="1" dirty="0" err="1"/>
              <a:t>Cylindrical</a:t>
            </a:r>
            <a:r>
              <a:rPr lang="it-IT" sz="2400" b="1" dirty="0"/>
              <a:t> </a:t>
            </a:r>
            <a:r>
              <a:rPr lang="it-IT" sz="2400" b="1" dirty="0" err="1"/>
              <a:t>symmetry</a:t>
            </a:r>
            <a:r>
              <a:rPr lang="it-IT" sz="2400" dirty="0"/>
              <a:t> </a:t>
            </a:r>
            <a:r>
              <a:rPr lang="it-IT" sz="2400" dirty="0" err="1"/>
              <a:t>is</a:t>
            </a:r>
            <a:r>
              <a:rPr lang="it-IT" sz="2400" dirty="0"/>
              <a:t> </a:t>
            </a:r>
            <a:r>
              <a:rPr lang="it-IT" sz="2400" b="1" dirty="0" err="1"/>
              <a:t>broken</a:t>
            </a:r>
            <a:r>
              <a:rPr lang="it-IT" sz="2400" b="1" dirty="0"/>
              <a:t>!</a:t>
            </a:r>
            <a:endParaRPr lang="it-IT" sz="2400" dirty="0"/>
          </a:p>
          <a:p>
            <a:pPr algn="ctr"/>
            <a:endParaRPr lang="it-IT" sz="2400" dirty="0"/>
          </a:p>
          <a:p>
            <a:pPr algn="ctr"/>
            <a:r>
              <a:rPr lang="en-IE" sz="2400" b="1" dirty="0"/>
              <a:t>RF matching is dramatically improved</a:t>
            </a:r>
          </a:p>
        </p:txBody>
      </p:sp>
      <p:grpSp>
        <p:nvGrpSpPr>
          <p:cNvPr id="21" name="Group 20">
            <a:extLst>
              <a:ext uri="{FF2B5EF4-FFF2-40B4-BE49-F238E27FC236}">
                <a16:creationId xmlns:a16="http://schemas.microsoft.com/office/drawing/2014/main" id="{47BCCEE1-E849-E34A-840F-2A981875E0EC}"/>
              </a:ext>
            </a:extLst>
          </p:cNvPr>
          <p:cNvGrpSpPr/>
          <p:nvPr/>
        </p:nvGrpSpPr>
        <p:grpSpPr>
          <a:xfrm>
            <a:off x="4855871" y="1138856"/>
            <a:ext cx="4186312" cy="3251407"/>
            <a:chOff x="1299199" y="3449932"/>
            <a:chExt cx="3145239" cy="2442830"/>
          </a:xfrm>
        </p:grpSpPr>
        <p:pic>
          <p:nvPicPr>
            <p:cNvPr id="22" name="Picture 21">
              <a:extLst>
                <a:ext uri="{FF2B5EF4-FFF2-40B4-BE49-F238E27FC236}">
                  <a16:creationId xmlns:a16="http://schemas.microsoft.com/office/drawing/2014/main" id="{AB7F75F2-15AA-2746-B67A-FC062F1A673C}"/>
                </a:ext>
              </a:extLst>
            </p:cNvPr>
            <p:cNvPicPr>
              <a:picLocks noChangeAspect="1"/>
            </p:cNvPicPr>
            <p:nvPr/>
          </p:nvPicPr>
          <p:blipFill rotWithShape="1">
            <a:blip r:embed="rId3"/>
            <a:srcRect t="50436" r="51949"/>
            <a:stretch/>
          </p:blipFill>
          <p:spPr>
            <a:xfrm>
              <a:off x="1299199" y="3449932"/>
              <a:ext cx="3145239" cy="2378805"/>
            </a:xfrm>
            <a:prstGeom prst="rect">
              <a:avLst/>
            </a:prstGeom>
          </p:spPr>
        </p:pic>
        <p:sp>
          <p:nvSpPr>
            <p:cNvPr id="23" name="TextBox 22">
              <a:extLst>
                <a:ext uri="{FF2B5EF4-FFF2-40B4-BE49-F238E27FC236}">
                  <a16:creationId xmlns:a16="http://schemas.microsoft.com/office/drawing/2014/main" id="{AE9B0F5C-8E25-F245-BA46-AC086E1818ED}"/>
                </a:ext>
              </a:extLst>
            </p:cNvPr>
            <p:cNvSpPr txBox="1"/>
            <p:nvPr/>
          </p:nvSpPr>
          <p:spPr>
            <a:xfrm>
              <a:off x="1326075" y="5557006"/>
              <a:ext cx="2818487" cy="33575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defPPr>
                <a:defRPr lang="it-IT"/>
              </a:defPPr>
              <a:lvl1pPr algn="ctr">
                <a:defRPr b="1" i="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AU" dirty="0"/>
                <a:t>new-shaped" plasma chamber</a:t>
              </a:r>
              <a:endParaRPr lang="en-IE" dirty="0"/>
            </a:p>
          </p:txBody>
        </p:sp>
      </p:grpSp>
      <p:grpSp>
        <p:nvGrpSpPr>
          <p:cNvPr id="24" name="Group 23">
            <a:extLst>
              <a:ext uri="{FF2B5EF4-FFF2-40B4-BE49-F238E27FC236}">
                <a16:creationId xmlns:a16="http://schemas.microsoft.com/office/drawing/2014/main" id="{9466EBDC-9A7F-444C-B654-4E5E2F515756}"/>
              </a:ext>
            </a:extLst>
          </p:cNvPr>
          <p:cNvGrpSpPr/>
          <p:nvPr/>
        </p:nvGrpSpPr>
        <p:grpSpPr>
          <a:xfrm>
            <a:off x="379328" y="3988446"/>
            <a:ext cx="4246460" cy="2699991"/>
            <a:chOff x="4061891" y="1029263"/>
            <a:chExt cx="3860419" cy="2454537"/>
          </a:xfrm>
        </p:grpSpPr>
        <p:pic>
          <p:nvPicPr>
            <p:cNvPr id="25" name="Picture 24">
              <a:extLst>
                <a:ext uri="{FF2B5EF4-FFF2-40B4-BE49-F238E27FC236}">
                  <a16:creationId xmlns:a16="http://schemas.microsoft.com/office/drawing/2014/main" id="{3CEFF1D5-9DFF-434B-82C2-24A2C9E2FB83}"/>
                </a:ext>
              </a:extLst>
            </p:cNvPr>
            <p:cNvPicPr>
              <a:picLocks noChangeAspect="1"/>
            </p:cNvPicPr>
            <p:nvPr/>
          </p:nvPicPr>
          <p:blipFill rotWithShape="1">
            <a:blip r:embed="rId3"/>
            <a:srcRect l="42207" r="-1184" b="49564"/>
            <a:stretch/>
          </p:blipFill>
          <p:spPr>
            <a:xfrm>
              <a:off x="4061891" y="1029263"/>
              <a:ext cx="3860419" cy="2420670"/>
            </a:xfrm>
            <a:prstGeom prst="rect">
              <a:avLst/>
            </a:prstGeom>
          </p:spPr>
        </p:pic>
        <p:sp>
          <p:nvSpPr>
            <p:cNvPr id="26" name="TextBox 25">
              <a:extLst>
                <a:ext uri="{FF2B5EF4-FFF2-40B4-BE49-F238E27FC236}">
                  <a16:creationId xmlns:a16="http://schemas.microsoft.com/office/drawing/2014/main" id="{B969E69E-0CBF-7944-814B-3B8F5C958C75}"/>
                </a:ext>
              </a:extLst>
            </p:cNvPr>
            <p:cNvSpPr txBox="1"/>
            <p:nvPr/>
          </p:nvSpPr>
          <p:spPr>
            <a:xfrm>
              <a:off x="4417417" y="3148044"/>
              <a:ext cx="3258351" cy="33575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defPPr>
                <a:defRPr lang="it-IT"/>
              </a:defPPr>
              <a:lvl1pPr>
                <a:defRPr b="1" i="1"/>
              </a:lvl1pPr>
            </a:lstStyle>
            <a:p>
              <a:r>
                <a:rPr lang="en-AU" dirty="0"/>
                <a:t>CST simulated Reflection coefficient</a:t>
              </a:r>
              <a:endParaRPr lang="en-IE" dirty="0"/>
            </a:p>
          </p:txBody>
        </p:sp>
      </p:grpSp>
      <p:cxnSp>
        <p:nvCxnSpPr>
          <p:cNvPr id="14" name="Connettore 2 20">
            <a:extLst>
              <a:ext uri="{FF2B5EF4-FFF2-40B4-BE49-F238E27FC236}">
                <a16:creationId xmlns:a16="http://schemas.microsoft.com/office/drawing/2014/main" id="{0D731088-F7C4-C64D-B8C2-D4A8DAEBD491}"/>
              </a:ext>
            </a:extLst>
          </p:cNvPr>
          <p:cNvCxnSpPr>
            <a:cxnSpLocks/>
          </p:cNvCxnSpPr>
          <p:nvPr/>
        </p:nvCxnSpPr>
        <p:spPr>
          <a:xfrm flipV="1">
            <a:off x="6767345" y="3477296"/>
            <a:ext cx="341793" cy="4660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AE68E3E9-4101-C645-88D3-F496ECC5EA4F}"/>
              </a:ext>
            </a:extLst>
          </p:cNvPr>
          <p:cNvSpPr txBox="1"/>
          <p:nvPr/>
        </p:nvSpPr>
        <p:spPr>
          <a:xfrm>
            <a:off x="107577" y="3254834"/>
            <a:ext cx="8535471"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en-IE" sz="2000" dirty="0"/>
              <a:t>Torrisi, Mascali, Sorbello, Castro, Celona, Galatà, Leonardi, </a:t>
            </a:r>
            <a:r>
              <a:rPr lang="en-IE" sz="2000" dirty="0" err="1"/>
              <a:t>Naselli</a:t>
            </a:r>
            <a:r>
              <a:rPr lang="en-IE" sz="2000" dirty="0"/>
              <a:t>, Gammino, “Non-conventional microwave coupling of RF power in ECRIS plasmas”. </a:t>
            </a:r>
            <a:r>
              <a:rPr lang="en-IE" sz="2000" b="1" dirty="0"/>
              <a:t>AIP Conference Proceedings. 2011. 020014. 10.1063/1.5053256. </a:t>
            </a:r>
          </a:p>
        </p:txBody>
      </p:sp>
    </p:spTree>
    <p:extLst>
      <p:ext uri="{BB962C8B-B14F-4D97-AF65-F5344CB8AC3E}">
        <p14:creationId xmlns:p14="http://schemas.microsoft.com/office/powerpoint/2010/main" val="1055222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3"/>
          <p:cNvPicPr>
            <a:picLocks noGrp="1" noChangeAspect="1"/>
          </p:cNvPicPr>
          <p:nvPr>
            <p:ph sz="half" idx="2"/>
          </p:nvPr>
        </p:nvPicPr>
        <p:blipFill>
          <a:blip r:embed="rId2"/>
          <a:stretch>
            <a:fillRect/>
          </a:stretch>
        </p:blipFill>
        <p:spPr>
          <a:xfrm>
            <a:off x="3244742" y="4827274"/>
            <a:ext cx="2906342" cy="1613223"/>
          </a:xfrm>
          <a:prstGeom prst="rect">
            <a:avLst/>
          </a:prstGeom>
        </p:spPr>
      </p:pic>
      <p:sp>
        <p:nvSpPr>
          <p:cNvPr id="15" name="Titolo 1">
            <a:extLst>
              <a:ext uri="{FF2B5EF4-FFF2-40B4-BE49-F238E27FC236}">
                <a16:creationId xmlns:a16="http://schemas.microsoft.com/office/drawing/2014/main" id="{078834F4-6EA6-1B46-BF3A-01B7E28F2C20}"/>
              </a:ext>
            </a:extLst>
          </p:cNvPr>
          <p:cNvSpPr>
            <a:spLocks noGrp="1"/>
          </p:cNvSpPr>
          <p:nvPr>
            <p:ph type="title"/>
          </p:nvPr>
        </p:nvSpPr>
        <p:spPr>
          <a:xfrm>
            <a:off x="6331939" y="1576807"/>
            <a:ext cx="2250763" cy="614422"/>
          </a:xfrm>
        </p:spPr>
        <p:txBody>
          <a:bodyPr vert="horz" lIns="68580" tIns="34290" rIns="68580" bIns="34290" rtlCol="0" anchor="ctr">
            <a:normAutofit fontScale="90000"/>
          </a:bodyPr>
          <a:lstStyle/>
          <a:p>
            <a:pPr algn="ctr"/>
            <a:r>
              <a:rPr lang="it-IT" sz="2100" b="1" i="1" dirty="0" err="1"/>
              <a:t>Electric</a:t>
            </a:r>
            <a:r>
              <a:rPr lang="it-IT" sz="2100" b="1" i="1" dirty="0"/>
              <a:t> field plot </a:t>
            </a:r>
            <a:br>
              <a:rPr lang="it-IT" sz="2100" b="1" i="1" dirty="0"/>
            </a:br>
            <a:r>
              <a:rPr lang="it-IT" sz="2100" b="1" i="1" dirty="0"/>
              <a:t>in </a:t>
            </a:r>
            <a:r>
              <a:rPr lang="it-IT" sz="2100" b="1" i="1" dirty="0" err="1"/>
              <a:t>presence</a:t>
            </a:r>
            <a:r>
              <a:rPr lang="it-IT" sz="2100" b="1" i="1" dirty="0"/>
              <a:t> of Plasma</a:t>
            </a:r>
          </a:p>
        </p:txBody>
      </p:sp>
      <p:pic>
        <p:nvPicPr>
          <p:cNvPr id="17" name="Immagine 1">
            <a:extLst>
              <a:ext uri="{FF2B5EF4-FFF2-40B4-BE49-F238E27FC236}">
                <a16:creationId xmlns:a16="http://schemas.microsoft.com/office/drawing/2014/main" id="{ACE08DBF-CE5F-F544-BC56-D7F710A2A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431" y="4773063"/>
            <a:ext cx="3216569" cy="1619806"/>
          </a:xfrm>
          <a:prstGeom prst="rect">
            <a:avLst/>
          </a:prstGeom>
        </p:spPr>
      </p:pic>
      <p:pic>
        <p:nvPicPr>
          <p:cNvPr id="18" name="Segnaposto contenuto 3">
            <a:extLst>
              <a:ext uri="{FF2B5EF4-FFF2-40B4-BE49-F238E27FC236}">
                <a16:creationId xmlns:a16="http://schemas.microsoft.com/office/drawing/2014/main" id="{52D2F058-57C1-5E4B-BAE2-23C0A8E9CA62}"/>
              </a:ext>
            </a:extLst>
          </p:cNvPr>
          <p:cNvPicPr>
            <a:picLocks noChangeAspect="1"/>
          </p:cNvPicPr>
          <p:nvPr/>
        </p:nvPicPr>
        <p:blipFill>
          <a:blip r:embed="rId4"/>
          <a:stretch>
            <a:fillRect/>
          </a:stretch>
        </p:blipFill>
        <p:spPr>
          <a:xfrm>
            <a:off x="5236660" y="2116857"/>
            <a:ext cx="3828946" cy="2116156"/>
          </a:xfrm>
          <a:prstGeom prst="rect">
            <a:avLst/>
          </a:prstGeom>
        </p:spPr>
      </p:pic>
      <p:pic>
        <p:nvPicPr>
          <p:cNvPr id="20" name="Segnaposto contenuto 3">
            <a:extLst>
              <a:ext uri="{FF2B5EF4-FFF2-40B4-BE49-F238E27FC236}">
                <a16:creationId xmlns:a16="http://schemas.microsoft.com/office/drawing/2014/main" id="{64ED8546-4ED9-C74C-AB42-F15CF7C2F56D}"/>
              </a:ext>
            </a:extLst>
          </p:cNvPr>
          <p:cNvPicPr>
            <a:picLocks noChangeAspect="1"/>
          </p:cNvPicPr>
          <p:nvPr/>
        </p:nvPicPr>
        <p:blipFill rotWithShape="1">
          <a:blip r:embed="rId5">
            <a:extLst>
              <a:ext uri="{28A0092B-C50C-407E-A947-70E740481C1C}">
                <a14:useLocalDpi xmlns:a14="http://schemas.microsoft.com/office/drawing/2010/main" val="0"/>
              </a:ext>
            </a:extLst>
          </a:blip>
          <a:srcRect t="6172"/>
          <a:stretch/>
        </p:blipFill>
        <p:spPr>
          <a:xfrm>
            <a:off x="-8370" y="2206319"/>
            <a:ext cx="4326606" cy="2026694"/>
          </a:xfrm>
          <a:prstGeom prst="rect">
            <a:avLst/>
          </a:prstGeom>
        </p:spPr>
      </p:pic>
      <p:pic>
        <p:nvPicPr>
          <p:cNvPr id="21" name="Immagine 4">
            <a:extLst>
              <a:ext uri="{FF2B5EF4-FFF2-40B4-BE49-F238E27FC236}">
                <a16:creationId xmlns:a16="http://schemas.microsoft.com/office/drawing/2014/main" id="{F0A5F8FE-79C3-F449-AB03-54B72705B3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94" y="4818965"/>
            <a:ext cx="2955131" cy="1475309"/>
          </a:xfrm>
          <a:prstGeom prst="rect">
            <a:avLst/>
          </a:prstGeom>
        </p:spPr>
      </p:pic>
      <p:sp>
        <p:nvSpPr>
          <p:cNvPr id="22" name="Titolo 1">
            <a:extLst>
              <a:ext uri="{FF2B5EF4-FFF2-40B4-BE49-F238E27FC236}">
                <a16:creationId xmlns:a16="http://schemas.microsoft.com/office/drawing/2014/main" id="{663CF927-7657-074E-9993-8F9E11F67A0A}"/>
              </a:ext>
            </a:extLst>
          </p:cNvPr>
          <p:cNvSpPr txBox="1">
            <a:spLocks/>
          </p:cNvSpPr>
          <p:nvPr/>
        </p:nvSpPr>
        <p:spPr>
          <a:xfrm>
            <a:off x="-405631" y="1620367"/>
            <a:ext cx="4159747" cy="614422"/>
          </a:xfrm>
          <a:prstGeom prst="rect">
            <a:avLst/>
          </a:prstGeom>
        </p:spPr>
        <p:txBody>
          <a:bodyPr vert="horz" lIns="68580" tIns="34290" rIns="68580" bIns="3429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100" b="1" i="1" dirty="0" err="1"/>
              <a:t>Electric</a:t>
            </a:r>
            <a:r>
              <a:rPr lang="it-IT" sz="2100" b="1" i="1" dirty="0"/>
              <a:t> field plot </a:t>
            </a:r>
            <a:br>
              <a:rPr lang="it-IT" sz="2100" b="1" i="1" dirty="0"/>
            </a:br>
            <a:r>
              <a:rPr lang="it-IT" sz="2100" b="1" i="1" dirty="0"/>
              <a:t>in </a:t>
            </a:r>
            <a:r>
              <a:rPr lang="it-IT" sz="2100" b="1" i="1" dirty="0" err="1"/>
              <a:t>empty</a:t>
            </a:r>
            <a:r>
              <a:rPr lang="it-IT" sz="2100" b="1" i="1" dirty="0"/>
              <a:t> </a:t>
            </a:r>
            <a:r>
              <a:rPr lang="it-IT" sz="2100" b="1" i="1" dirty="0" err="1"/>
              <a:t>cavity</a:t>
            </a:r>
            <a:endParaRPr lang="it-IT" sz="2100" b="1" i="1" dirty="0"/>
          </a:p>
        </p:txBody>
      </p:sp>
      <p:sp>
        <p:nvSpPr>
          <p:cNvPr id="23" name="TextBox 22">
            <a:extLst>
              <a:ext uri="{FF2B5EF4-FFF2-40B4-BE49-F238E27FC236}">
                <a16:creationId xmlns:a16="http://schemas.microsoft.com/office/drawing/2014/main" id="{C0C6BD2F-44F1-AC42-B515-18A2ECACBFE9}"/>
              </a:ext>
            </a:extLst>
          </p:cNvPr>
          <p:cNvSpPr txBox="1"/>
          <p:nvPr/>
        </p:nvSpPr>
        <p:spPr>
          <a:xfrm>
            <a:off x="4229925" y="4534354"/>
            <a:ext cx="904030" cy="300082"/>
          </a:xfrm>
          <a:prstGeom prst="rect">
            <a:avLst/>
          </a:prstGeom>
          <a:noFill/>
        </p:spPr>
        <p:txBody>
          <a:bodyPr wrap="none" rtlCol="0">
            <a:spAutoFit/>
          </a:bodyPr>
          <a:lstStyle/>
          <a:p>
            <a:r>
              <a:rPr lang="en-IE" sz="1350" b="1" i="1" dirty="0"/>
              <a:t>Geometry</a:t>
            </a:r>
          </a:p>
        </p:txBody>
      </p:sp>
      <p:sp>
        <p:nvSpPr>
          <p:cNvPr id="24" name="Rectangle 23">
            <a:extLst>
              <a:ext uri="{FF2B5EF4-FFF2-40B4-BE49-F238E27FC236}">
                <a16:creationId xmlns:a16="http://schemas.microsoft.com/office/drawing/2014/main" id="{8B490F7B-51A7-C340-8DC8-DE339D8806DB}"/>
              </a:ext>
            </a:extLst>
          </p:cNvPr>
          <p:cNvSpPr/>
          <p:nvPr/>
        </p:nvSpPr>
        <p:spPr>
          <a:xfrm>
            <a:off x="277900" y="133996"/>
            <a:ext cx="8539083" cy="12003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algn="ctr">
              <a:spcBef>
                <a:spcPct val="0"/>
              </a:spcBef>
            </a:pPr>
            <a:r>
              <a:rPr lang="it-IT" sz="3600" b="1" dirty="0">
                <a:solidFill>
                  <a:srgbClr val="000090"/>
                </a:solidFill>
              </a:rPr>
              <a:t>Preliminary </a:t>
            </a:r>
            <a:r>
              <a:rPr lang="it-IT" sz="3600" b="1" dirty="0" err="1">
                <a:solidFill>
                  <a:srgbClr val="000090"/>
                </a:solidFill>
              </a:rPr>
              <a:t>results</a:t>
            </a:r>
            <a:r>
              <a:rPr lang="it-IT" sz="3600" b="1" dirty="0">
                <a:solidFill>
                  <a:srgbClr val="000090"/>
                </a:solidFill>
              </a:rPr>
              <a:t> of </a:t>
            </a:r>
            <a:r>
              <a:rPr lang="it-IT" sz="3600" b="1" dirty="0" err="1">
                <a:solidFill>
                  <a:srgbClr val="000090"/>
                </a:solidFill>
              </a:rPr>
              <a:t>Frequency</a:t>
            </a:r>
            <a:r>
              <a:rPr lang="it-IT" sz="3600" b="1" dirty="0">
                <a:solidFill>
                  <a:srgbClr val="000090"/>
                </a:solidFill>
              </a:rPr>
              <a:t> Domain Full-wave </a:t>
            </a:r>
            <a:r>
              <a:rPr lang="it-IT" sz="3600" b="1" dirty="0" err="1">
                <a:solidFill>
                  <a:srgbClr val="000090"/>
                </a:solidFill>
              </a:rPr>
              <a:t>Simulation</a:t>
            </a:r>
            <a:endParaRPr lang="en-IE" sz="3600" b="1" dirty="0">
              <a:solidFill>
                <a:srgbClr val="000090"/>
              </a:solidFill>
            </a:endParaRPr>
          </a:p>
        </p:txBody>
      </p:sp>
      <p:sp>
        <p:nvSpPr>
          <p:cNvPr id="12" name="CasellaDiTesto 10">
            <a:extLst>
              <a:ext uri="{FF2B5EF4-FFF2-40B4-BE49-F238E27FC236}">
                <a16:creationId xmlns:a16="http://schemas.microsoft.com/office/drawing/2014/main" id="{5999FA90-2C9E-F14D-802A-AF526A647355}"/>
              </a:ext>
            </a:extLst>
          </p:cNvPr>
          <p:cNvSpPr txBox="1"/>
          <p:nvPr/>
        </p:nvSpPr>
        <p:spPr>
          <a:xfrm>
            <a:off x="4136257" y="1519184"/>
            <a:ext cx="1208985" cy="675923"/>
          </a:xfrm>
          <a:prstGeom prst="rect">
            <a:avLst/>
          </a:prstGeom>
          <a:ln w="38100"/>
        </p:spPr>
        <p:style>
          <a:lnRef idx="2">
            <a:schemeClr val="accent1"/>
          </a:lnRef>
          <a:fillRef idx="1">
            <a:schemeClr val="lt1"/>
          </a:fillRef>
          <a:effectRef idx="0">
            <a:schemeClr val="accent1"/>
          </a:effectRef>
          <a:fontRef idx="minor">
            <a:schemeClr val="dk1"/>
          </a:fontRef>
        </p:style>
        <p:txBody>
          <a:bodyPr wrap="none" rtlCol="0">
            <a:spAutoFit/>
          </a:bodyPr>
          <a:lstStyle/>
          <a:p>
            <a:pPr algn="just"/>
            <a:r>
              <a:rPr lang="it-IT" sz="1350" dirty="0"/>
              <a:t>f = 14.022 GHz</a:t>
            </a:r>
          </a:p>
          <a:p>
            <a:pPr algn="just"/>
            <a:r>
              <a:rPr lang="it-IT" sz="1350" dirty="0"/>
              <a:t>P = 100 W</a:t>
            </a:r>
          </a:p>
        </p:txBody>
      </p:sp>
    </p:spTree>
    <p:extLst>
      <p:ext uri="{BB962C8B-B14F-4D97-AF65-F5344CB8AC3E}">
        <p14:creationId xmlns:p14="http://schemas.microsoft.com/office/powerpoint/2010/main" val="4129983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3"/>
          <p:cNvPicPr>
            <a:picLocks noGrp="1" noChangeAspect="1"/>
          </p:cNvPicPr>
          <p:nvPr>
            <p:ph sz="half" idx="2"/>
          </p:nvPr>
        </p:nvPicPr>
        <p:blipFill>
          <a:blip r:embed="rId2"/>
          <a:stretch>
            <a:fillRect/>
          </a:stretch>
        </p:blipFill>
        <p:spPr>
          <a:xfrm>
            <a:off x="3244742" y="4827274"/>
            <a:ext cx="2906342" cy="1613223"/>
          </a:xfrm>
          <a:prstGeom prst="rect">
            <a:avLst/>
          </a:prstGeom>
        </p:spPr>
      </p:pic>
      <p:sp>
        <p:nvSpPr>
          <p:cNvPr id="15" name="Titolo 1">
            <a:extLst>
              <a:ext uri="{FF2B5EF4-FFF2-40B4-BE49-F238E27FC236}">
                <a16:creationId xmlns:a16="http://schemas.microsoft.com/office/drawing/2014/main" id="{078834F4-6EA6-1B46-BF3A-01B7E28F2C20}"/>
              </a:ext>
            </a:extLst>
          </p:cNvPr>
          <p:cNvSpPr>
            <a:spLocks noGrp="1"/>
          </p:cNvSpPr>
          <p:nvPr>
            <p:ph type="title"/>
          </p:nvPr>
        </p:nvSpPr>
        <p:spPr>
          <a:xfrm>
            <a:off x="6331939" y="1576807"/>
            <a:ext cx="2250763" cy="614422"/>
          </a:xfrm>
        </p:spPr>
        <p:txBody>
          <a:bodyPr vert="horz" lIns="68580" tIns="34290" rIns="68580" bIns="34290" rtlCol="0" anchor="ctr">
            <a:normAutofit fontScale="90000"/>
          </a:bodyPr>
          <a:lstStyle/>
          <a:p>
            <a:pPr algn="ctr"/>
            <a:r>
              <a:rPr lang="it-IT" sz="2100" b="1" i="1" dirty="0" err="1"/>
              <a:t>Electric</a:t>
            </a:r>
            <a:r>
              <a:rPr lang="it-IT" sz="2100" b="1" i="1" dirty="0"/>
              <a:t> field plot </a:t>
            </a:r>
            <a:br>
              <a:rPr lang="it-IT" sz="2100" b="1" i="1" dirty="0"/>
            </a:br>
            <a:r>
              <a:rPr lang="it-IT" sz="2100" b="1" i="1" dirty="0"/>
              <a:t>in </a:t>
            </a:r>
            <a:r>
              <a:rPr lang="it-IT" sz="2100" b="1" i="1" dirty="0" err="1"/>
              <a:t>presence</a:t>
            </a:r>
            <a:r>
              <a:rPr lang="it-IT" sz="2100" b="1" i="1" dirty="0"/>
              <a:t> of Plasma</a:t>
            </a:r>
          </a:p>
        </p:txBody>
      </p:sp>
      <p:pic>
        <p:nvPicPr>
          <p:cNvPr id="17" name="Immagine 1">
            <a:extLst>
              <a:ext uri="{FF2B5EF4-FFF2-40B4-BE49-F238E27FC236}">
                <a16:creationId xmlns:a16="http://schemas.microsoft.com/office/drawing/2014/main" id="{ACE08DBF-CE5F-F544-BC56-D7F710A2A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431" y="4773063"/>
            <a:ext cx="3216569" cy="1619806"/>
          </a:xfrm>
          <a:prstGeom prst="rect">
            <a:avLst/>
          </a:prstGeom>
        </p:spPr>
      </p:pic>
      <p:pic>
        <p:nvPicPr>
          <p:cNvPr id="18" name="Segnaposto contenuto 3">
            <a:extLst>
              <a:ext uri="{FF2B5EF4-FFF2-40B4-BE49-F238E27FC236}">
                <a16:creationId xmlns:a16="http://schemas.microsoft.com/office/drawing/2014/main" id="{52D2F058-57C1-5E4B-BAE2-23C0A8E9CA62}"/>
              </a:ext>
            </a:extLst>
          </p:cNvPr>
          <p:cNvPicPr>
            <a:picLocks noChangeAspect="1"/>
          </p:cNvPicPr>
          <p:nvPr/>
        </p:nvPicPr>
        <p:blipFill>
          <a:blip r:embed="rId4"/>
          <a:stretch>
            <a:fillRect/>
          </a:stretch>
        </p:blipFill>
        <p:spPr>
          <a:xfrm>
            <a:off x="5236660" y="2116857"/>
            <a:ext cx="3828946" cy="2116156"/>
          </a:xfrm>
          <a:prstGeom prst="rect">
            <a:avLst/>
          </a:prstGeom>
        </p:spPr>
      </p:pic>
      <p:pic>
        <p:nvPicPr>
          <p:cNvPr id="20" name="Segnaposto contenuto 3">
            <a:extLst>
              <a:ext uri="{FF2B5EF4-FFF2-40B4-BE49-F238E27FC236}">
                <a16:creationId xmlns:a16="http://schemas.microsoft.com/office/drawing/2014/main" id="{64ED8546-4ED9-C74C-AB42-F15CF7C2F56D}"/>
              </a:ext>
            </a:extLst>
          </p:cNvPr>
          <p:cNvPicPr>
            <a:picLocks noChangeAspect="1"/>
          </p:cNvPicPr>
          <p:nvPr/>
        </p:nvPicPr>
        <p:blipFill rotWithShape="1">
          <a:blip r:embed="rId5">
            <a:extLst>
              <a:ext uri="{28A0092B-C50C-407E-A947-70E740481C1C}">
                <a14:useLocalDpi xmlns:a14="http://schemas.microsoft.com/office/drawing/2010/main" val="0"/>
              </a:ext>
            </a:extLst>
          </a:blip>
          <a:srcRect t="6172"/>
          <a:stretch/>
        </p:blipFill>
        <p:spPr>
          <a:xfrm>
            <a:off x="-8370" y="2206319"/>
            <a:ext cx="4326606" cy="2026694"/>
          </a:xfrm>
          <a:prstGeom prst="rect">
            <a:avLst/>
          </a:prstGeom>
        </p:spPr>
      </p:pic>
      <p:pic>
        <p:nvPicPr>
          <p:cNvPr id="21" name="Immagine 4">
            <a:extLst>
              <a:ext uri="{FF2B5EF4-FFF2-40B4-BE49-F238E27FC236}">
                <a16:creationId xmlns:a16="http://schemas.microsoft.com/office/drawing/2014/main" id="{F0A5F8FE-79C3-F449-AB03-54B72705B3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94" y="4818965"/>
            <a:ext cx="2955131" cy="1475309"/>
          </a:xfrm>
          <a:prstGeom prst="rect">
            <a:avLst/>
          </a:prstGeom>
        </p:spPr>
      </p:pic>
      <p:sp>
        <p:nvSpPr>
          <p:cNvPr id="22" name="Titolo 1">
            <a:extLst>
              <a:ext uri="{FF2B5EF4-FFF2-40B4-BE49-F238E27FC236}">
                <a16:creationId xmlns:a16="http://schemas.microsoft.com/office/drawing/2014/main" id="{663CF927-7657-074E-9993-8F9E11F67A0A}"/>
              </a:ext>
            </a:extLst>
          </p:cNvPr>
          <p:cNvSpPr txBox="1">
            <a:spLocks/>
          </p:cNvSpPr>
          <p:nvPr/>
        </p:nvSpPr>
        <p:spPr>
          <a:xfrm>
            <a:off x="-405631" y="1620367"/>
            <a:ext cx="4159747" cy="614422"/>
          </a:xfrm>
          <a:prstGeom prst="rect">
            <a:avLst/>
          </a:prstGeom>
        </p:spPr>
        <p:txBody>
          <a:bodyPr vert="horz" lIns="68580" tIns="34290" rIns="68580" bIns="3429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100" b="1" i="1" dirty="0" err="1"/>
              <a:t>Electric</a:t>
            </a:r>
            <a:r>
              <a:rPr lang="it-IT" sz="2100" b="1" i="1" dirty="0"/>
              <a:t> field plot </a:t>
            </a:r>
            <a:br>
              <a:rPr lang="it-IT" sz="2100" b="1" i="1" dirty="0"/>
            </a:br>
            <a:r>
              <a:rPr lang="it-IT" sz="2100" b="1" i="1" dirty="0"/>
              <a:t>in </a:t>
            </a:r>
            <a:r>
              <a:rPr lang="it-IT" sz="2100" b="1" i="1" dirty="0" err="1"/>
              <a:t>empty</a:t>
            </a:r>
            <a:r>
              <a:rPr lang="it-IT" sz="2100" b="1" i="1" dirty="0"/>
              <a:t> </a:t>
            </a:r>
            <a:r>
              <a:rPr lang="it-IT" sz="2100" b="1" i="1" dirty="0" err="1"/>
              <a:t>cavity</a:t>
            </a:r>
            <a:endParaRPr lang="it-IT" sz="2100" b="1" i="1" dirty="0"/>
          </a:p>
        </p:txBody>
      </p:sp>
      <p:sp>
        <p:nvSpPr>
          <p:cNvPr id="23" name="TextBox 22">
            <a:extLst>
              <a:ext uri="{FF2B5EF4-FFF2-40B4-BE49-F238E27FC236}">
                <a16:creationId xmlns:a16="http://schemas.microsoft.com/office/drawing/2014/main" id="{C0C6BD2F-44F1-AC42-B515-18A2ECACBFE9}"/>
              </a:ext>
            </a:extLst>
          </p:cNvPr>
          <p:cNvSpPr txBox="1"/>
          <p:nvPr/>
        </p:nvSpPr>
        <p:spPr>
          <a:xfrm>
            <a:off x="4229925" y="4534354"/>
            <a:ext cx="904030" cy="300082"/>
          </a:xfrm>
          <a:prstGeom prst="rect">
            <a:avLst/>
          </a:prstGeom>
          <a:noFill/>
        </p:spPr>
        <p:txBody>
          <a:bodyPr wrap="none" rtlCol="0">
            <a:spAutoFit/>
          </a:bodyPr>
          <a:lstStyle/>
          <a:p>
            <a:r>
              <a:rPr lang="en-IE" sz="1350" b="1" i="1" dirty="0"/>
              <a:t>Geometry</a:t>
            </a:r>
          </a:p>
        </p:txBody>
      </p:sp>
      <p:sp>
        <p:nvSpPr>
          <p:cNvPr id="24" name="Rectangle 23">
            <a:extLst>
              <a:ext uri="{FF2B5EF4-FFF2-40B4-BE49-F238E27FC236}">
                <a16:creationId xmlns:a16="http://schemas.microsoft.com/office/drawing/2014/main" id="{8B490F7B-51A7-C340-8DC8-DE339D8806DB}"/>
              </a:ext>
            </a:extLst>
          </p:cNvPr>
          <p:cNvSpPr/>
          <p:nvPr/>
        </p:nvSpPr>
        <p:spPr>
          <a:xfrm>
            <a:off x="277900" y="133996"/>
            <a:ext cx="8539083" cy="12003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algn="ctr">
              <a:spcBef>
                <a:spcPct val="0"/>
              </a:spcBef>
            </a:pPr>
            <a:r>
              <a:rPr lang="it-IT" sz="3600" b="1" dirty="0">
                <a:solidFill>
                  <a:srgbClr val="000090"/>
                </a:solidFill>
              </a:rPr>
              <a:t>Preliminary </a:t>
            </a:r>
            <a:r>
              <a:rPr lang="it-IT" sz="3600" b="1" dirty="0" err="1">
                <a:solidFill>
                  <a:srgbClr val="000090"/>
                </a:solidFill>
              </a:rPr>
              <a:t>results</a:t>
            </a:r>
            <a:r>
              <a:rPr lang="it-IT" sz="3600" b="1" dirty="0">
                <a:solidFill>
                  <a:srgbClr val="000090"/>
                </a:solidFill>
              </a:rPr>
              <a:t> of </a:t>
            </a:r>
            <a:r>
              <a:rPr lang="it-IT" sz="3600" b="1" dirty="0" err="1">
                <a:solidFill>
                  <a:srgbClr val="000090"/>
                </a:solidFill>
              </a:rPr>
              <a:t>Frequency</a:t>
            </a:r>
            <a:r>
              <a:rPr lang="it-IT" sz="3600" b="1" dirty="0">
                <a:solidFill>
                  <a:srgbClr val="000090"/>
                </a:solidFill>
              </a:rPr>
              <a:t> Domain Full-wave </a:t>
            </a:r>
            <a:r>
              <a:rPr lang="it-IT" sz="3600" b="1" dirty="0" err="1">
                <a:solidFill>
                  <a:srgbClr val="000090"/>
                </a:solidFill>
              </a:rPr>
              <a:t>Simulation</a:t>
            </a:r>
            <a:endParaRPr lang="en-IE" sz="3600" b="1" dirty="0">
              <a:solidFill>
                <a:srgbClr val="000090"/>
              </a:solidFill>
            </a:endParaRPr>
          </a:p>
        </p:txBody>
      </p:sp>
      <p:sp>
        <p:nvSpPr>
          <p:cNvPr id="12" name="CasellaDiTesto 10">
            <a:extLst>
              <a:ext uri="{FF2B5EF4-FFF2-40B4-BE49-F238E27FC236}">
                <a16:creationId xmlns:a16="http://schemas.microsoft.com/office/drawing/2014/main" id="{5999FA90-2C9E-F14D-802A-AF526A647355}"/>
              </a:ext>
            </a:extLst>
          </p:cNvPr>
          <p:cNvSpPr txBox="1"/>
          <p:nvPr/>
        </p:nvSpPr>
        <p:spPr>
          <a:xfrm>
            <a:off x="4136257" y="1519184"/>
            <a:ext cx="1208985" cy="675923"/>
          </a:xfrm>
          <a:prstGeom prst="rect">
            <a:avLst/>
          </a:prstGeom>
          <a:ln w="38100"/>
        </p:spPr>
        <p:style>
          <a:lnRef idx="2">
            <a:schemeClr val="accent1"/>
          </a:lnRef>
          <a:fillRef idx="1">
            <a:schemeClr val="lt1"/>
          </a:fillRef>
          <a:effectRef idx="0">
            <a:schemeClr val="accent1"/>
          </a:effectRef>
          <a:fontRef idx="minor">
            <a:schemeClr val="dk1"/>
          </a:fontRef>
        </p:style>
        <p:txBody>
          <a:bodyPr wrap="none" rtlCol="0">
            <a:spAutoFit/>
          </a:bodyPr>
          <a:lstStyle/>
          <a:p>
            <a:pPr algn="just"/>
            <a:r>
              <a:rPr lang="it-IT" sz="1350" dirty="0"/>
              <a:t>f = 14.022 GHz</a:t>
            </a:r>
          </a:p>
          <a:p>
            <a:pPr algn="just"/>
            <a:r>
              <a:rPr lang="it-IT" sz="1350" dirty="0"/>
              <a:t>P = 100 W</a:t>
            </a:r>
          </a:p>
        </p:txBody>
      </p:sp>
      <p:sp>
        <p:nvSpPr>
          <p:cNvPr id="2" name="TextBox 1">
            <a:extLst>
              <a:ext uri="{FF2B5EF4-FFF2-40B4-BE49-F238E27FC236}">
                <a16:creationId xmlns:a16="http://schemas.microsoft.com/office/drawing/2014/main" id="{558F99FA-248B-2B49-A404-C4987C78FBD3}"/>
              </a:ext>
            </a:extLst>
          </p:cNvPr>
          <p:cNvSpPr txBox="1"/>
          <p:nvPr/>
        </p:nvSpPr>
        <p:spPr>
          <a:xfrm>
            <a:off x="355068" y="3482590"/>
            <a:ext cx="8530733"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285750" indent="-285750" algn="just">
              <a:buFontTx/>
              <a:buChar char="-"/>
            </a:pPr>
            <a:r>
              <a:rPr lang="en-IE" sz="2400" dirty="0"/>
              <a:t>ongoing</a:t>
            </a:r>
            <a:r>
              <a:rPr lang="en-IE" sz="2400" b="1" dirty="0"/>
              <a:t> PhD activity </a:t>
            </a:r>
            <a:r>
              <a:rPr lang="en-IE" sz="2400" b="1" i="1" dirty="0"/>
              <a:t>S. Gallo, LNL-INF</a:t>
            </a:r>
          </a:p>
          <a:p>
            <a:pPr marL="285750" indent="-285750" algn="just">
              <a:buFontTx/>
              <a:buChar char="-"/>
            </a:pPr>
            <a:r>
              <a:rPr lang="en-IE" sz="2400" dirty="0"/>
              <a:t>ongoing</a:t>
            </a:r>
            <a:r>
              <a:rPr lang="en-IE" sz="2400" b="1" dirty="0"/>
              <a:t> master Thesis, </a:t>
            </a:r>
            <a:r>
              <a:rPr lang="en-IE" sz="2400" dirty="0"/>
              <a:t>mechanical engineering </a:t>
            </a:r>
            <a:r>
              <a:rPr lang="en-IE" sz="2400" b="1" i="1" dirty="0"/>
              <a:t>F. Russo, UNICT</a:t>
            </a:r>
          </a:p>
        </p:txBody>
      </p:sp>
    </p:spTree>
    <p:extLst>
      <p:ext uri="{BB962C8B-B14F-4D97-AF65-F5344CB8AC3E}">
        <p14:creationId xmlns:p14="http://schemas.microsoft.com/office/powerpoint/2010/main" val="1574208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3805"/>
            <a:ext cx="8147051" cy="565684"/>
          </a:xfr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0000"/>
          </a:bodyPr>
          <a:lstStyle/>
          <a:p>
            <a:r>
              <a:rPr lang="it-IT" sz="3600" b="1" dirty="0" err="1">
                <a:solidFill>
                  <a:srgbClr val="000090"/>
                </a:solidFill>
                <a:latin typeface="+mn-lt"/>
                <a:ea typeface="+mn-ea"/>
                <a:cs typeface="+mn-cs"/>
              </a:rPr>
              <a:t>Phased</a:t>
            </a:r>
            <a:r>
              <a:rPr lang="it-IT" sz="3600" b="1" dirty="0">
                <a:solidFill>
                  <a:srgbClr val="000090"/>
                </a:solidFill>
                <a:latin typeface="+mn-lt"/>
                <a:ea typeface="+mn-ea"/>
                <a:cs typeface="+mn-cs"/>
              </a:rPr>
              <a:t> Array</a:t>
            </a:r>
          </a:p>
        </p:txBody>
      </p:sp>
      <p:pic>
        <p:nvPicPr>
          <p:cNvPr id="7" name="Immagine 6" descr="FIGURA1.tiff"/>
          <p:cNvPicPr>
            <a:picLocks noChangeAspect="1"/>
          </p:cNvPicPr>
          <p:nvPr/>
        </p:nvPicPr>
        <p:blipFill rotWithShape="1">
          <a:blip r:embed="rId3">
            <a:extLst>
              <a:ext uri="{28A0092B-C50C-407E-A947-70E740481C1C}">
                <a14:useLocalDpi xmlns:a14="http://schemas.microsoft.com/office/drawing/2010/main" val="0"/>
              </a:ext>
            </a:extLst>
          </a:blip>
          <a:srcRect t="18627"/>
          <a:stretch/>
        </p:blipFill>
        <p:spPr>
          <a:xfrm>
            <a:off x="2468700" y="913377"/>
            <a:ext cx="4265744" cy="1953802"/>
          </a:xfrm>
          <a:prstGeom prst="rect">
            <a:avLst/>
          </a:prstGeom>
        </p:spPr>
      </p:pic>
      <p:pic>
        <p:nvPicPr>
          <p:cNvPr id="8" name="Immagine 3" descr="GRILL.tiff">
            <a:extLst>
              <a:ext uri="{FF2B5EF4-FFF2-40B4-BE49-F238E27FC236}">
                <a16:creationId xmlns:a16="http://schemas.microsoft.com/office/drawing/2014/main" id="{B09210E3-EFA6-F04A-9F64-E04AFB75B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274" y="3897341"/>
            <a:ext cx="2182633" cy="2908461"/>
          </a:xfrm>
          <a:prstGeom prst="rect">
            <a:avLst/>
          </a:prstGeom>
        </p:spPr>
      </p:pic>
      <p:sp>
        <p:nvSpPr>
          <p:cNvPr id="9" name="CasellaDiTesto 4">
            <a:extLst>
              <a:ext uri="{FF2B5EF4-FFF2-40B4-BE49-F238E27FC236}">
                <a16:creationId xmlns:a16="http://schemas.microsoft.com/office/drawing/2014/main" id="{C3BE1DA4-8630-B449-B340-914338E514D5}"/>
              </a:ext>
            </a:extLst>
          </p:cNvPr>
          <p:cNvSpPr txBox="1"/>
          <p:nvPr/>
        </p:nvSpPr>
        <p:spPr>
          <a:xfrm>
            <a:off x="358346" y="5948015"/>
            <a:ext cx="1396809" cy="58477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it-IT" sz="1600" b="1" i="1" dirty="0">
                <a:latin typeface="Arial" pitchFamily="34" charset="0"/>
                <a:cs typeface="Arial" pitchFamily="34" charset="0"/>
              </a:rPr>
              <a:t>16X4</a:t>
            </a:r>
          </a:p>
          <a:p>
            <a:r>
              <a:rPr lang="it-IT" sz="1600" b="1" i="1" dirty="0" err="1">
                <a:latin typeface="Arial" pitchFamily="34" charset="0"/>
                <a:cs typeface="Arial" pitchFamily="34" charset="0"/>
              </a:rPr>
              <a:t>waveguides</a:t>
            </a:r>
            <a:endParaRPr lang="it-IT" sz="1600" b="1" i="1" dirty="0">
              <a:latin typeface="Arial" pitchFamily="34" charset="0"/>
              <a:cs typeface="Arial" pitchFamily="34" charset="0"/>
            </a:endParaRPr>
          </a:p>
        </p:txBody>
      </p:sp>
      <p:sp>
        <p:nvSpPr>
          <p:cNvPr id="10" name="Rettangolo 5">
            <a:extLst>
              <a:ext uri="{FF2B5EF4-FFF2-40B4-BE49-F238E27FC236}">
                <a16:creationId xmlns:a16="http://schemas.microsoft.com/office/drawing/2014/main" id="{11D4E9FF-2F55-3D4A-9D7E-EF70F54D81C9}"/>
              </a:ext>
            </a:extLst>
          </p:cNvPr>
          <p:cNvSpPr/>
          <p:nvPr/>
        </p:nvSpPr>
        <p:spPr>
          <a:xfrm>
            <a:off x="72407" y="3594879"/>
            <a:ext cx="3667079" cy="66729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b="1" i="1" dirty="0">
                <a:solidFill>
                  <a:srgbClr val="000090"/>
                </a:solidFill>
                <a:sym typeface="Chalkduster" charset="0"/>
              </a:rPr>
              <a:t>Phased Array on a fusion reactor: waveguide “grill”</a:t>
            </a:r>
          </a:p>
        </p:txBody>
      </p:sp>
      <p:cxnSp>
        <p:nvCxnSpPr>
          <p:cNvPr id="11" name="Connettore 2 6">
            <a:extLst>
              <a:ext uri="{FF2B5EF4-FFF2-40B4-BE49-F238E27FC236}">
                <a16:creationId xmlns:a16="http://schemas.microsoft.com/office/drawing/2014/main" id="{90FBE247-E691-DA45-B008-801F93E522F9}"/>
              </a:ext>
            </a:extLst>
          </p:cNvPr>
          <p:cNvCxnSpPr/>
          <p:nvPr/>
        </p:nvCxnSpPr>
        <p:spPr>
          <a:xfrm flipV="1">
            <a:off x="1510190" y="5288284"/>
            <a:ext cx="656167" cy="614395"/>
          </a:xfrm>
          <a:prstGeom prst="straightConnector1">
            <a:avLst/>
          </a:prstGeom>
          <a:ln>
            <a:solidFill>
              <a:schemeClr val="accent2"/>
            </a:solidFill>
            <a:tailEnd type="arrow"/>
          </a:ln>
        </p:spPr>
        <p:style>
          <a:lnRef idx="2">
            <a:schemeClr val="dk1"/>
          </a:lnRef>
          <a:fillRef idx="0">
            <a:schemeClr val="dk1"/>
          </a:fillRef>
          <a:effectRef idx="1">
            <a:schemeClr val="dk1"/>
          </a:effectRef>
          <a:fontRef idx="minor">
            <a:schemeClr val="tx1"/>
          </a:fontRef>
        </p:style>
      </p:cxnSp>
      <p:pic>
        <p:nvPicPr>
          <p:cNvPr id="12" name="Immagine 9" descr="figura1.tiff">
            <a:extLst>
              <a:ext uri="{FF2B5EF4-FFF2-40B4-BE49-F238E27FC236}">
                <a16:creationId xmlns:a16="http://schemas.microsoft.com/office/drawing/2014/main" id="{63FD436B-FA92-6940-A3CC-B8F52F541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6254" y="4101787"/>
            <a:ext cx="2025262" cy="2685810"/>
          </a:xfrm>
          <a:prstGeom prst="rect">
            <a:avLst/>
          </a:prstGeom>
        </p:spPr>
      </p:pic>
      <p:sp>
        <p:nvSpPr>
          <p:cNvPr id="13" name="Rettangolo 12">
            <a:extLst>
              <a:ext uri="{FF2B5EF4-FFF2-40B4-BE49-F238E27FC236}">
                <a16:creationId xmlns:a16="http://schemas.microsoft.com/office/drawing/2014/main" id="{5FA96307-CB9E-BC49-86E6-5B4CC6FF6202}"/>
              </a:ext>
            </a:extLst>
          </p:cNvPr>
          <p:cNvSpPr/>
          <p:nvPr/>
        </p:nvSpPr>
        <p:spPr>
          <a:xfrm>
            <a:off x="4683174" y="3542039"/>
            <a:ext cx="4376298" cy="78014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i="1" dirty="0">
                <a:solidFill>
                  <a:srgbClr val="000090"/>
                </a:solidFill>
                <a:sym typeface="Chalkduster" charset="0"/>
              </a:rPr>
              <a:t>Phased Array on a Ion source plasma reactor: two waveguide array</a:t>
            </a:r>
          </a:p>
        </p:txBody>
      </p:sp>
      <p:sp>
        <p:nvSpPr>
          <p:cNvPr id="15" name="Rettangolo 16">
            <a:extLst>
              <a:ext uri="{FF2B5EF4-FFF2-40B4-BE49-F238E27FC236}">
                <a16:creationId xmlns:a16="http://schemas.microsoft.com/office/drawing/2014/main" id="{48B93F59-4B2D-544A-ABD7-BB076FA92DB3}"/>
              </a:ext>
            </a:extLst>
          </p:cNvPr>
          <p:cNvSpPr/>
          <p:nvPr/>
        </p:nvSpPr>
        <p:spPr>
          <a:xfrm>
            <a:off x="115834" y="2907951"/>
            <a:ext cx="9036496" cy="646331"/>
          </a:xfrm>
          <a:prstGeom prst="rect">
            <a:avLst/>
          </a:prstGeom>
        </p:spPr>
        <p:txBody>
          <a:bodyPr vert="horz" lIns="91440" tIns="45720" rIns="91440" bIns="45720" rtlCol="0" anchor="b" anchorCtr="0">
            <a:noAutofit/>
          </a:bodyPr>
          <a:lstStyle/>
          <a:p>
            <a:pPr algn="ctr"/>
            <a:r>
              <a:rPr lang="en-GB" sz="3600" b="1" dirty="0">
                <a:solidFill>
                  <a:schemeClr val="tx1"/>
                </a:solidFill>
                <a:latin typeface="+mj-lt"/>
                <a:ea typeface="+mj-ea"/>
                <a:cs typeface="+mj-cs"/>
              </a:rPr>
              <a:t>Alternative Microwave-plasma heating </a:t>
            </a:r>
          </a:p>
        </p:txBody>
      </p:sp>
      <p:sp>
        <p:nvSpPr>
          <p:cNvPr id="16" name="CasellaDiTesto 4">
            <a:extLst>
              <a:ext uri="{FF2B5EF4-FFF2-40B4-BE49-F238E27FC236}">
                <a16:creationId xmlns:a16="http://schemas.microsoft.com/office/drawing/2014/main" id="{DCDEA408-50FD-2B4B-AD9A-CFE61039197A}"/>
              </a:ext>
            </a:extLst>
          </p:cNvPr>
          <p:cNvSpPr txBox="1"/>
          <p:nvPr/>
        </p:nvSpPr>
        <p:spPr>
          <a:xfrm>
            <a:off x="4218914" y="5948015"/>
            <a:ext cx="1396809" cy="58477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1600" b="1" i="1" dirty="0">
                <a:latin typeface="Arial" pitchFamily="34" charset="0"/>
                <a:cs typeface="Arial" pitchFamily="34" charset="0"/>
              </a:rPr>
              <a:t>2X1</a:t>
            </a:r>
          </a:p>
          <a:p>
            <a:r>
              <a:rPr lang="it-IT" sz="1600" b="1" i="1" dirty="0" err="1">
                <a:latin typeface="Arial" pitchFamily="34" charset="0"/>
                <a:cs typeface="Arial" pitchFamily="34" charset="0"/>
              </a:rPr>
              <a:t>waveguides</a:t>
            </a:r>
            <a:endParaRPr lang="it-IT" sz="1600" b="1" i="1" dirty="0">
              <a:latin typeface="Arial" pitchFamily="34" charset="0"/>
              <a:cs typeface="Arial" pitchFamily="34" charset="0"/>
            </a:endParaRPr>
          </a:p>
        </p:txBody>
      </p:sp>
      <p:cxnSp>
        <p:nvCxnSpPr>
          <p:cNvPr id="17" name="Connettore 2 6">
            <a:extLst>
              <a:ext uri="{FF2B5EF4-FFF2-40B4-BE49-F238E27FC236}">
                <a16:creationId xmlns:a16="http://schemas.microsoft.com/office/drawing/2014/main" id="{2C312A58-1068-024B-92DC-6A53C9331E52}"/>
              </a:ext>
            </a:extLst>
          </p:cNvPr>
          <p:cNvCxnSpPr>
            <a:cxnSpLocks/>
          </p:cNvCxnSpPr>
          <p:nvPr/>
        </p:nvCxnSpPr>
        <p:spPr>
          <a:xfrm flipV="1">
            <a:off x="5121117" y="6042454"/>
            <a:ext cx="970764" cy="99096"/>
          </a:xfrm>
          <a:prstGeom prst="straightConnector1">
            <a:avLst/>
          </a:prstGeom>
          <a:ln>
            <a:solidFill>
              <a:schemeClr val="accent2"/>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81291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524F6B-6583-3542-83E4-4C51C4E4482C}"/>
              </a:ext>
            </a:extLst>
          </p:cNvPr>
          <p:cNvPicPr>
            <a:picLocks noChangeAspect="1"/>
          </p:cNvPicPr>
          <p:nvPr/>
        </p:nvPicPr>
        <p:blipFill>
          <a:blip r:embed="rId3"/>
          <a:stretch>
            <a:fillRect/>
          </a:stretch>
        </p:blipFill>
        <p:spPr>
          <a:xfrm>
            <a:off x="2616698" y="1858792"/>
            <a:ext cx="4692318" cy="2201335"/>
          </a:xfrm>
          <a:prstGeom prst="rect">
            <a:avLst/>
          </a:prstGeom>
        </p:spPr>
      </p:pic>
      <p:graphicFrame>
        <p:nvGraphicFramePr>
          <p:cNvPr id="4" name="Oggetto 3"/>
          <p:cNvGraphicFramePr>
            <a:graphicFrameLocks noChangeAspect="1"/>
          </p:cNvGraphicFramePr>
          <p:nvPr>
            <p:extLst>
              <p:ext uri="{D42A27DB-BD31-4B8C-83A1-F6EECF244321}">
                <p14:modId xmlns:p14="http://schemas.microsoft.com/office/powerpoint/2010/main" val="2794553892"/>
              </p:ext>
            </p:extLst>
          </p:nvPr>
        </p:nvGraphicFramePr>
        <p:xfrm>
          <a:off x="2616698" y="1674642"/>
          <a:ext cx="796925" cy="368300"/>
        </p:xfrm>
        <a:graphic>
          <a:graphicData uri="http://schemas.openxmlformats.org/presentationml/2006/ole">
            <mc:AlternateContent xmlns:mc="http://schemas.openxmlformats.org/markup-compatibility/2006">
              <mc:Choice xmlns:v="urn:schemas-microsoft-com:vml" Requires="v">
                <p:oleObj spid="_x0000_s84231" name="Equation" r:id="rId4" imgW="495300" imgH="228600" progId="Equation.3">
                  <p:embed/>
                </p:oleObj>
              </mc:Choice>
              <mc:Fallback>
                <p:oleObj name="Equation" r:id="rId4" imgW="495300" imgH="228600" progId="Equation.3">
                  <p:embed/>
                  <p:pic>
                    <p:nvPicPr>
                      <p:cNvPr id="4" name="Oggetto 3"/>
                      <p:cNvPicPr/>
                      <p:nvPr/>
                    </p:nvPicPr>
                    <p:blipFill>
                      <a:blip r:embed="rId5"/>
                      <a:stretch>
                        <a:fillRect/>
                      </a:stretch>
                    </p:blipFill>
                    <p:spPr>
                      <a:xfrm>
                        <a:off x="2616698" y="1674642"/>
                        <a:ext cx="796925" cy="368300"/>
                      </a:xfrm>
                      <a:prstGeom prst="rect">
                        <a:avLst/>
                      </a:prstGeom>
                      <a:solidFill>
                        <a:srgbClr val="FFFF00"/>
                      </a:solidFill>
                      <a:ln>
                        <a:solidFill>
                          <a:schemeClr val="tx1"/>
                        </a:solidFill>
                      </a:ln>
                    </p:spPr>
                  </p:pic>
                </p:oleObj>
              </mc:Fallback>
            </mc:AlternateContent>
          </a:graphicData>
        </a:graphic>
      </p:graphicFrame>
      <p:sp>
        <p:nvSpPr>
          <p:cNvPr id="5" name="Rettangolo 4"/>
          <p:cNvSpPr/>
          <p:nvPr/>
        </p:nvSpPr>
        <p:spPr>
          <a:xfrm>
            <a:off x="452135" y="78061"/>
            <a:ext cx="7756444" cy="13681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algn="ctr">
              <a:spcBef>
                <a:spcPct val="0"/>
              </a:spcBef>
            </a:pPr>
            <a:r>
              <a:rPr lang="it-IT" sz="3600" b="1" dirty="0" err="1">
                <a:solidFill>
                  <a:srgbClr val="000090"/>
                </a:solidFill>
              </a:rPr>
              <a:t>Phased</a:t>
            </a:r>
            <a:r>
              <a:rPr lang="it-IT" sz="3600" b="1" dirty="0">
                <a:solidFill>
                  <a:srgbClr val="000090"/>
                </a:solidFill>
              </a:rPr>
              <a:t> </a:t>
            </a:r>
            <a:r>
              <a:rPr lang="it-IT" sz="3600" b="1" dirty="0" err="1">
                <a:solidFill>
                  <a:srgbClr val="000090"/>
                </a:solidFill>
              </a:rPr>
              <a:t>waveguide</a:t>
            </a:r>
            <a:r>
              <a:rPr lang="it-IT" sz="3600" b="1" dirty="0">
                <a:solidFill>
                  <a:srgbClr val="000090"/>
                </a:solidFill>
              </a:rPr>
              <a:t> array of </a:t>
            </a:r>
            <a:r>
              <a:rPr lang="it-IT" sz="3600" b="1" dirty="0" err="1">
                <a:solidFill>
                  <a:srgbClr val="000090"/>
                </a:solidFill>
              </a:rPr>
              <a:t>two</a:t>
            </a:r>
            <a:r>
              <a:rPr lang="it-IT" sz="3600" b="1" dirty="0">
                <a:solidFill>
                  <a:srgbClr val="000090"/>
                </a:solidFill>
              </a:rPr>
              <a:t> </a:t>
            </a:r>
            <a:r>
              <a:rPr lang="it-IT" sz="3600" b="1" dirty="0" err="1">
                <a:solidFill>
                  <a:srgbClr val="000090"/>
                </a:solidFill>
              </a:rPr>
              <a:t>elements</a:t>
            </a:r>
            <a:r>
              <a:rPr lang="it-IT" sz="3600" b="1" dirty="0">
                <a:solidFill>
                  <a:srgbClr val="000090"/>
                </a:solidFill>
              </a:rPr>
              <a:t>: </a:t>
            </a:r>
            <a:r>
              <a:rPr lang="en-US" sz="3600" b="1" dirty="0">
                <a:solidFill>
                  <a:srgbClr val="000090"/>
                </a:solidFill>
                <a:sym typeface="Chalkduster" charset="0"/>
              </a:rPr>
              <a:t>FIT FDTD Simulation </a:t>
            </a:r>
          </a:p>
        </p:txBody>
      </p:sp>
      <p:pic>
        <p:nvPicPr>
          <p:cNvPr id="7" name="Picture 6">
            <a:extLst>
              <a:ext uri="{FF2B5EF4-FFF2-40B4-BE49-F238E27FC236}">
                <a16:creationId xmlns:a16="http://schemas.microsoft.com/office/drawing/2014/main" id="{79DA127F-BCE8-B049-823B-CF3BDFDE7A5E}"/>
              </a:ext>
            </a:extLst>
          </p:cNvPr>
          <p:cNvPicPr>
            <a:picLocks noChangeAspect="1"/>
          </p:cNvPicPr>
          <p:nvPr/>
        </p:nvPicPr>
        <p:blipFill>
          <a:blip r:embed="rId6"/>
          <a:stretch>
            <a:fillRect/>
          </a:stretch>
        </p:blipFill>
        <p:spPr>
          <a:xfrm>
            <a:off x="2616698" y="4581062"/>
            <a:ext cx="4692318" cy="2070876"/>
          </a:xfrm>
          <a:prstGeom prst="rect">
            <a:avLst/>
          </a:prstGeom>
        </p:spPr>
      </p:pic>
      <p:graphicFrame>
        <p:nvGraphicFramePr>
          <p:cNvPr id="8" name="Oggetto 4">
            <a:extLst>
              <a:ext uri="{FF2B5EF4-FFF2-40B4-BE49-F238E27FC236}">
                <a16:creationId xmlns:a16="http://schemas.microsoft.com/office/drawing/2014/main" id="{70930551-DF70-3A4F-9A6A-FEEA3955D6D4}"/>
              </a:ext>
            </a:extLst>
          </p:cNvPr>
          <p:cNvGraphicFramePr>
            <a:graphicFrameLocks noChangeAspect="1"/>
          </p:cNvGraphicFramePr>
          <p:nvPr>
            <p:extLst>
              <p:ext uri="{D42A27DB-BD31-4B8C-83A1-F6EECF244321}">
                <p14:modId xmlns:p14="http://schemas.microsoft.com/office/powerpoint/2010/main" val="693536626"/>
              </p:ext>
            </p:extLst>
          </p:nvPr>
        </p:nvGraphicFramePr>
        <p:xfrm>
          <a:off x="2616698" y="4608344"/>
          <a:ext cx="1022350" cy="368300"/>
        </p:xfrm>
        <a:graphic>
          <a:graphicData uri="http://schemas.openxmlformats.org/presentationml/2006/ole">
            <mc:AlternateContent xmlns:mc="http://schemas.openxmlformats.org/markup-compatibility/2006">
              <mc:Choice xmlns:v="urn:schemas-microsoft-com:vml" Requires="v">
                <p:oleObj spid="_x0000_s84232" name="Equation" r:id="rId7" imgW="635000" imgH="228600" progId="Equation.3">
                  <p:embed/>
                </p:oleObj>
              </mc:Choice>
              <mc:Fallback>
                <p:oleObj name="Equation" r:id="rId7" imgW="635000" imgH="228600" progId="Equation.3">
                  <p:embed/>
                  <p:pic>
                    <p:nvPicPr>
                      <p:cNvPr id="5" name="Oggetto 4"/>
                      <p:cNvPicPr/>
                      <p:nvPr/>
                    </p:nvPicPr>
                    <p:blipFill>
                      <a:blip r:embed="rId8"/>
                      <a:stretch>
                        <a:fillRect/>
                      </a:stretch>
                    </p:blipFill>
                    <p:spPr>
                      <a:xfrm>
                        <a:off x="2616698" y="4608344"/>
                        <a:ext cx="1022350" cy="368300"/>
                      </a:xfrm>
                      <a:prstGeom prst="rect">
                        <a:avLst/>
                      </a:prstGeom>
                      <a:solidFill>
                        <a:srgbClr val="FFFF00"/>
                      </a:solidFill>
                      <a:ln>
                        <a:solidFill>
                          <a:schemeClr val="tx1"/>
                        </a:solidFill>
                      </a:ln>
                    </p:spPr>
                  </p:pic>
                </p:oleObj>
              </mc:Fallback>
            </mc:AlternateContent>
          </a:graphicData>
        </a:graphic>
      </p:graphicFrame>
    </p:spTree>
    <p:extLst>
      <p:ext uri="{BB962C8B-B14F-4D97-AF65-F5344CB8AC3E}">
        <p14:creationId xmlns:p14="http://schemas.microsoft.com/office/powerpoint/2010/main" val="1481620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748354"/>
            <a:ext cx="9144000" cy="3855223"/>
          </a:xfrm>
          <a:prstGeom prst="rect">
            <a:avLst/>
          </a:prstGeom>
        </p:spPr>
        <p:txBody>
          <a:bodyPr wrap="square">
            <a:spAutoFit/>
          </a:bodyPr>
          <a:lstStyle/>
          <a:p>
            <a:pPr marL="457200" indent="-457200">
              <a:lnSpc>
                <a:spcPct val="150000"/>
              </a:lnSpc>
              <a:buFont typeface="Wingdings" charset="2"/>
              <a:buChar char="§"/>
            </a:pPr>
            <a:r>
              <a:rPr lang="en-GB" sz="2400" b="1" dirty="0"/>
              <a:t>INTRODUCTION</a:t>
            </a:r>
          </a:p>
          <a:p>
            <a:pPr algn="ctr">
              <a:lnSpc>
                <a:spcPct val="150000"/>
              </a:lnSpc>
            </a:pPr>
            <a:r>
              <a:rPr lang="en-GB" b="1" dirty="0"/>
              <a:t>	</a:t>
            </a:r>
            <a:r>
              <a:rPr lang="en-GB" sz="1600" b="1" dirty="0"/>
              <a:t>M</a:t>
            </a:r>
            <a:r>
              <a:rPr lang="it-IT" sz="1600" b="1" dirty="0"/>
              <a:t>icrowave-to-plasma coupling </a:t>
            </a:r>
            <a:r>
              <a:rPr lang="en-GB" sz="1600" dirty="0"/>
              <a:t>“</a:t>
            </a:r>
            <a:r>
              <a:rPr lang="en-GB" sz="1600" b="1" dirty="0"/>
              <a:t>Cavity-dominated</a:t>
            </a:r>
            <a:r>
              <a:rPr lang="en-GB" sz="1600" dirty="0"/>
              <a:t>” VS “</a:t>
            </a:r>
            <a:r>
              <a:rPr lang="en-GB" sz="1600" b="1" dirty="0"/>
              <a:t>Launching-dominated</a:t>
            </a:r>
            <a:r>
              <a:rPr lang="en-GB" dirty="0"/>
              <a:t>”</a:t>
            </a:r>
            <a:r>
              <a:rPr lang="en-GB" b="1" dirty="0"/>
              <a:t>	</a:t>
            </a:r>
          </a:p>
          <a:p>
            <a:pPr marL="457200" indent="-457200">
              <a:lnSpc>
                <a:spcPct val="150000"/>
              </a:lnSpc>
              <a:buFont typeface="Wingdings" charset="2"/>
              <a:buChar char="§"/>
            </a:pPr>
            <a:r>
              <a:rPr lang="en-GB" sz="2400" b="1" dirty="0"/>
              <a:t>NUMERICAL MODELING</a:t>
            </a:r>
            <a:r>
              <a:rPr lang="en-GB" sz="2400" dirty="0"/>
              <a:t> </a:t>
            </a:r>
          </a:p>
          <a:p>
            <a:pPr algn="ctr">
              <a:lnSpc>
                <a:spcPct val="150000"/>
              </a:lnSpc>
            </a:pPr>
            <a:r>
              <a:rPr lang="en-AU" sz="1600" b="1" dirty="0"/>
              <a:t>- 3D EM wave propagation in the anisotropic magnetized plasmas (“COLD approximation”)</a:t>
            </a:r>
          </a:p>
          <a:p>
            <a:pPr algn="ctr"/>
            <a:r>
              <a:rPr lang="en-AU" sz="1600" b="1" u="sng" dirty="0">
                <a:solidFill>
                  <a:srgbClr val="FF0000"/>
                </a:solidFill>
              </a:rPr>
              <a:t>Electron Cyclotron Resonance Heating (ECRH)</a:t>
            </a:r>
            <a:endParaRPr lang="en-GB" sz="1600" b="1" u="sng" dirty="0">
              <a:solidFill>
                <a:srgbClr val="FF0000"/>
              </a:solidFill>
            </a:endParaRPr>
          </a:p>
          <a:p>
            <a:pPr algn="ctr">
              <a:lnSpc>
                <a:spcPct val="150000"/>
              </a:lnSpc>
            </a:pPr>
            <a:r>
              <a:rPr lang="en-AU" sz="1600" b="1" dirty="0"/>
              <a:t>- 3D Self-consistent Plasma Model: couple Maxwell’s equations to kinetic Equation</a:t>
            </a:r>
          </a:p>
          <a:p>
            <a:pPr marL="457200" indent="-457200">
              <a:lnSpc>
                <a:spcPct val="150000"/>
              </a:lnSpc>
              <a:buFont typeface="Wingdings" charset="2"/>
              <a:buChar char="§"/>
            </a:pPr>
            <a:r>
              <a:rPr lang="en-AU" sz="2400" b="1" dirty="0"/>
              <a:t>IMPLEMENTATION AND EXPERIMENTAL BENCHMARKS</a:t>
            </a:r>
          </a:p>
          <a:p>
            <a:pPr>
              <a:lnSpc>
                <a:spcPct val="150000"/>
              </a:lnSpc>
            </a:pPr>
            <a:r>
              <a:rPr lang="en-AU" sz="1400" b="1" dirty="0"/>
              <a:t>		</a:t>
            </a:r>
            <a:r>
              <a:rPr lang="en-AU" sz="1600" b="1" dirty="0"/>
              <a:t>        Simple-mirror axis-symmetric linear device (Flexible Plasma Trap @INFN-LNS)</a:t>
            </a:r>
          </a:p>
          <a:p>
            <a:pPr>
              <a:lnSpc>
                <a:spcPct val="150000"/>
              </a:lnSpc>
            </a:pPr>
            <a:r>
              <a:rPr lang="en-AU" sz="1600" b="1" dirty="0"/>
              <a:t>			</a:t>
            </a:r>
            <a:endParaRPr lang="it-IT" sz="1600" b="1" dirty="0"/>
          </a:p>
        </p:txBody>
      </p:sp>
      <p:pic>
        <p:nvPicPr>
          <p:cNvPr id="10" name="Picture 9">
            <a:extLst>
              <a:ext uri="{FF2B5EF4-FFF2-40B4-BE49-F238E27FC236}">
                <a16:creationId xmlns:a16="http://schemas.microsoft.com/office/drawing/2014/main" id="{C881ACAC-1ACF-F14F-8EFE-96C4558944F3}"/>
              </a:ext>
            </a:extLst>
          </p:cNvPr>
          <p:cNvPicPr>
            <a:picLocks noChangeAspect="1"/>
          </p:cNvPicPr>
          <p:nvPr/>
        </p:nvPicPr>
        <p:blipFill rotWithShape="1">
          <a:blip r:embed="rId3"/>
          <a:srcRect r="55493"/>
          <a:stretch/>
        </p:blipFill>
        <p:spPr>
          <a:xfrm>
            <a:off x="7570031" y="8680"/>
            <a:ext cx="1538967" cy="759432"/>
          </a:xfrm>
          <a:prstGeom prst="rect">
            <a:avLst/>
          </a:prstGeom>
        </p:spPr>
      </p:pic>
      <p:sp>
        <p:nvSpPr>
          <p:cNvPr id="7" name="Rettangolo 5">
            <a:extLst>
              <a:ext uri="{FF2B5EF4-FFF2-40B4-BE49-F238E27FC236}">
                <a16:creationId xmlns:a16="http://schemas.microsoft.com/office/drawing/2014/main" id="{18F25B00-7A4F-5A40-97C9-54788A24319A}"/>
              </a:ext>
            </a:extLst>
          </p:cNvPr>
          <p:cNvSpPr/>
          <p:nvPr/>
        </p:nvSpPr>
        <p:spPr>
          <a:xfrm>
            <a:off x="0" y="8680"/>
            <a:ext cx="9108998" cy="646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b="1" dirty="0" err="1">
                <a:solidFill>
                  <a:srgbClr val="000090"/>
                </a:solidFill>
              </a:rPr>
              <a:t>Outline</a:t>
            </a:r>
            <a:endParaRPr lang="en-US" sz="3600" b="1" dirty="0">
              <a:solidFill>
                <a:srgbClr val="000090"/>
              </a:solidFill>
            </a:endParaRPr>
          </a:p>
        </p:txBody>
      </p:sp>
      <p:sp>
        <p:nvSpPr>
          <p:cNvPr id="2" name="Rectangle 1">
            <a:extLst>
              <a:ext uri="{FF2B5EF4-FFF2-40B4-BE49-F238E27FC236}">
                <a16:creationId xmlns:a16="http://schemas.microsoft.com/office/drawing/2014/main" id="{A4DC498E-C08D-8D45-BA82-636E4CF49B15}"/>
              </a:ext>
            </a:extLst>
          </p:cNvPr>
          <p:cNvSpPr/>
          <p:nvPr/>
        </p:nvSpPr>
        <p:spPr>
          <a:xfrm>
            <a:off x="0" y="4633922"/>
            <a:ext cx="7457388" cy="1434367"/>
          </a:xfrm>
          <a:prstGeom prst="rect">
            <a:avLst/>
          </a:prstGeom>
        </p:spPr>
        <p:txBody>
          <a:bodyPr wrap="square">
            <a:spAutoFit/>
          </a:bodyPr>
          <a:lstStyle/>
          <a:p>
            <a:pPr marL="457200" indent="-457200">
              <a:lnSpc>
                <a:spcPct val="150000"/>
              </a:lnSpc>
              <a:buFont typeface="Wingdings" charset="2"/>
              <a:buChar char="§"/>
            </a:pPr>
            <a:r>
              <a:rPr lang="en-GB" sz="2400" b="1" dirty="0"/>
              <a:t>PERSPECTIVES</a:t>
            </a:r>
          </a:p>
          <a:p>
            <a:pPr>
              <a:lnSpc>
                <a:spcPct val="150000"/>
              </a:lnSpc>
            </a:pPr>
            <a:r>
              <a:rPr lang="en-AU" b="1" dirty="0"/>
              <a:t>1.  “HOT tensor” approximation </a:t>
            </a:r>
            <a:endParaRPr lang="it-IT" b="1" dirty="0"/>
          </a:p>
          <a:p>
            <a:pPr>
              <a:lnSpc>
                <a:spcPct val="150000"/>
              </a:lnSpc>
            </a:pPr>
            <a:r>
              <a:rPr lang="en-AU" b="1" dirty="0"/>
              <a:t>2.  </a:t>
            </a:r>
            <a:r>
              <a:rPr lang="en-AU" b="1" u="sng" dirty="0">
                <a:solidFill>
                  <a:srgbClr val="FF0000"/>
                </a:solidFill>
              </a:rPr>
              <a:t>Modeling of Ion dynamics and ion cyclotron resonance heating (ICRH)</a:t>
            </a:r>
          </a:p>
        </p:txBody>
      </p:sp>
    </p:spTree>
    <p:extLst>
      <p:ext uri="{BB962C8B-B14F-4D97-AF65-F5344CB8AC3E}">
        <p14:creationId xmlns:p14="http://schemas.microsoft.com/office/powerpoint/2010/main" val="1550921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G_6248.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 r="52211"/>
          <a:stretch/>
        </p:blipFill>
        <p:spPr>
          <a:xfrm rot="16200000">
            <a:off x="1890285" y="2791625"/>
            <a:ext cx="1476705" cy="4114512"/>
          </a:xfrm>
          <a:prstGeom prst="rect">
            <a:avLst/>
          </a:prstGeom>
          <a:ln w="88900" cap="sq" cmpd="thickThin">
            <a:solidFill>
              <a:srgbClr val="000000"/>
            </a:solidFill>
            <a:prstDash val="solid"/>
            <a:miter lim="800000"/>
          </a:ln>
          <a:effectLst>
            <a:innerShdw blurRad="76200">
              <a:srgbClr val="000000"/>
            </a:innerShdw>
          </a:effectLst>
        </p:spPr>
      </p:pic>
      <p:pic>
        <p:nvPicPr>
          <p:cNvPr id="5" name="Immagine 4" descr="IMG_6249.JPG"/>
          <p:cNvPicPr>
            <a:picLocks noChangeAspect="1"/>
          </p:cNvPicPr>
          <p:nvPr/>
        </p:nvPicPr>
        <p:blipFill rotWithShape="1">
          <a:blip r:embed="rId3" cstate="print">
            <a:extLst>
              <a:ext uri="{28A0092B-C50C-407E-A947-70E740481C1C}">
                <a14:useLocalDpi xmlns:a14="http://schemas.microsoft.com/office/drawing/2010/main" val="0"/>
              </a:ext>
            </a:extLst>
          </a:blip>
          <a:srcRect l="62675"/>
          <a:stretch/>
        </p:blipFill>
        <p:spPr>
          <a:xfrm>
            <a:off x="2945172" y="1689777"/>
            <a:ext cx="988614" cy="1986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magine 6" descr="IMG_625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294" y="1693034"/>
            <a:ext cx="2648691" cy="1986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ttangolo 7"/>
          <p:cNvSpPr/>
          <p:nvPr/>
        </p:nvSpPr>
        <p:spPr>
          <a:xfrm>
            <a:off x="0" y="174080"/>
            <a:ext cx="8322050" cy="620688"/>
          </a:xfrm>
          <a:prstGeom prst="rect">
            <a:avLst/>
          </a:prstGeom>
        </p:spPr>
        <p:txBody>
          <a:bodyPr vert="horz" lIns="91440" tIns="45720" rIns="91440" bIns="45720" rtlCol="0" anchor="b" anchorCtr="0">
            <a:noAutofit/>
          </a:bodyPr>
          <a:lstStyle/>
          <a:p>
            <a:pPr algn="ctr"/>
            <a:r>
              <a:rPr lang="en-US" sz="3600" b="1" dirty="0">
                <a:solidFill>
                  <a:schemeClr val="tx1"/>
                </a:solidFill>
                <a:latin typeface="+mj-lt"/>
                <a:ea typeface="+mj-ea"/>
                <a:cs typeface="+mj-cs"/>
                <a:sym typeface="Chalkduster" charset="0"/>
              </a:rPr>
              <a:t>Microwave launcher Antenna assembly</a:t>
            </a:r>
          </a:p>
        </p:txBody>
      </p:sp>
      <p:pic>
        <p:nvPicPr>
          <p:cNvPr id="15" name="Immagine 14" descr="IMG_6249.JPG"/>
          <p:cNvPicPr>
            <a:picLocks noChangeAspect="1"/>
          </p:cNvPicPr>
          <p:nvPr/>
        </p:nvPicPr>
        <p:blipFill rotWithShape="1">
          <a:blip r:embed="rId3" cstate="print">
            <a:extLst>
              <a:ext uri="{28A0092B-C50C-407E-A947-70E740481C1C}">
                <a14:useLocalDpi xmlns:a14="http://schemas.microsoft.com/office/drawing/2010/main" val="0"/>
              </a:ext>
            </a:extLst>
          </a:blip>
          <a:srcRect r="37953"/>
          <a:stretch/>
        </p:blipFill>
        <p:spPr>
          <a:xfrm>
            <a:off x="246285" y="1712691"/>
            <a:ext cx="1643435" cy="1986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CasellaDiTesto 16"/>
          <p:cNvSpPr txBox="1"/>
          <p:nvPr/>
        </p:nvSpPr>
        <p:spPr>
          <a:xfrm>
            <a:off x="203792" y="1342666"/>
            <a:ext cx="1728419"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it-IT" sz="1200" b="1" dirty="0" err="1">
                <a:latin typeface="Tahoma"/>
                <a:cs typeface="Tahoma"/>
              </a:rPr>
              <a:t>Power</a:t>
            </a:r>
            <a:r>
              <a:rPr lang="it-IT" sz="1200" b="1" dirty="0">
                <a:latin typeface="Tahoma"/>
                <a:cs typeface="Tahoma"/>
              </a:rPr>
              <a:t> divider</a:t>
            </a:r>
          </a:p>
        </p:txBody>
      </p:sp>
      <p:sp>
        <p:nvSpPr>
          <p:cNvPr id="18" name="CasellaDiTesto 17"/>
          <p:cNvSpPr txBox="1"/>
          <p:nvPr/>
        </p:nvSpPr>
        <p:spPr>
          <a:xfrm>
            <a:off x="2878405" y="1291397"/>
            <a:ext cx="1185974"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it-IT" sz="1200" b="1" dirty="0" err="1">
                <a:latin typeface="Tahoma"/>
                <a:cs typeface="Tahoma"/>
              </a:rPr>
              <a:t>Phase</a:t>
            </a:r>
            <a:r>
              <a:rPr lang="it-IT" sz="1200" b="1" dirty="0">
                <a:latin typeface="Tahoma"/>
                <a:cs typeface="Tahoma"/>
              </a:rPr>
              <a:t> </a:t>
            </a:r>
            <a:r>
              <a:rPr lang="it-IT" sz="1200" b="1" dirty="0" err="1">
                <a:latin typeface="Tahoma"/>
                <a:cs typeface="Tahoma"/>
              </a:rPr>
              <a:t>shifter</a:t>
            </a:r>
            <a:endParaRPr lang="it-IT" sz="1200" b="1" dirty="0">
              <a:latin typeface="Tahoma"/>
              <a:cs typeface="Tahoma"/>
            </a:endParaRPr>
          </a:p>
        </p:txBody>
      </p:sp>
      <p:sp>
        <p:nvSpPr>
          <p:cNvPr id="19" name="CasellaDiTesto 18"/>
          <p:cNvSpPr txBox="1"/>
          <p:nvPr/>
        </p:nvSpPr>
        <p:spPr>
          <a:xfrm>
            <a:off x="4877755" y="1312588"/>
            <a:ext cx="3078575" cy="27683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it-IT" sz="1200" dirty="0" err="1">
                <a:latin typeface="Tahoma"/>
                <a:cs typeface="Tahoma"/>
              </a:rPr>
              <a:t>Two</a:t>
            </a:r>
            <a:r>
              <a:rPr lang="it-IT" sz="1200" dirty="0">
                <a:latin typeface="Tahoma"/>
                <a:cs typeface="Tahoma"/>
              </a:rPr>
              <a:t> </a:t>
            </a:r>
            <a:r>
              <a:rPr lang="it-IT" sz="1200" b="1" dirty="0" err="1">
                <a:latin typeface="Tahoma"/>
                <a:cs typeface="Tahoma"/>
              </a:rPr>
              <a:t>Cut</a:t>
            </a:r>
            <a:r>
              <a:rPr lang="it-IT" sz="1200" b="1" dirty="0">
                <a:latin typeface="Tahoma"/>
                <a:cs typeface="Tahoma"/>
              </a:rPr>
              <a:t> </a:t>
            </a:r>
            <a:r>
              <a:rPr lang="it-IT" sz="1200" b="1" dirty="0" err="1">
                <a:latin typeface="Tahoma"/>
                <a:cs typeface="Tahoma"/>
              </a:rPr>
              <a:t>Waveguides</a:t>
            </a:r>
            <a:r>
              <a:rPr lang="it-IT" sz="1200" b="1" dirty="0">
                <a:latin typeface="Tahoma"/>
                <a:cs typeface="Tahoma"/>
              </a:rPr>
              <a:t> Array</a:t>
            </a:r>
            <a:r>
              <a:rPr lang="it-IT" sz="1200" dirty="0">
                <a:latin typeface="Tahoma"/>
                <a:cs typeface="Tahoma"/>
              </a:rPr>
              <a:t> </a:t>
            </a:r>
            <a:r>
              <a:rPr lang="it-IT" sz="1200" dirty="0" err="1">
                <a:latin typeface="Tahoma"/>
                <a:cs typeface="Tahoma"/>
              </a:rPr>
              <a:t>as</a:t>
            </a:r>
            <a:r>
              <a:rPr lang="it-IT" sz="1200" dirty="0">
                <a:latin typeface="Tahoma"/>
                <a:cs typeface="Tahoma"/>
              </a:rPr>
              <a:t> </a:t>
            </a:r>
            <a:r>
              <a:rPr lang="it-IT" sz="1200" b="1" dirty="0">
                <a:latin typeface="Tahoma"/>
                <a:cs typeface="Tahoma"/>
              </a:rPr>
              <a:t>antenna</a:t>
            </a:r>
          </a:p>
        </p:txBody>
      </p:sp>
      <p:sp>
        <p:nvSpPr>
          <p:cNvPr id="25" name="Ovale 24"/>
          <p:cNvSpPr/>
          <p:nvPr/>
        </p:nvSpPr>
        <p:spPr>
          <a:xfrm>
            <a:off x="1680115" y="4236567"/>
            <a:ext cx="913842" cy="615850"/>
          </a:xfrm>
          <a:prstGeom prst="ellipse">
            <a:avLst/>
          </a:prstGeom>
          <a:noFill/>
          <a:ln w="38100" cmpd="sng">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a:solidFill>
                <a:srgbClr val="FF0000"/>
              </a:solidFill>
              <a:latin typeface="Tahoma"/>
              <a:cs typeface="Tahoma"/>
            </a:endParaRPr>
          </a:p>
        </p:txBody>
      </p:sp>
      <p:cxnSp>
        <p:nvCxnSpPr>
          <p:cNvPr id="26" name="Connettore 2 25"/>
          <p:cNvCxnSpPr>
            <a:cxnSpLocks/>
            <a:stCxn id="25" idx="7"/>
          </p:cNvCxnSpPr>
          <p:nvPr/>
        </p:nvCxnSpPr>
        <p:spPr>
          <a:xfrm flipV="1">
            <a:off x="2460128" y="2754570"/>
            <a:ext cx="1038958" cy="1572186"/>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29" name="Ovale 28"/>
          <p:cNvSpPr/>
          <p:nvPr/>
        </p:nvSpPr>
        <p:spPr>
          <a:xfrm>
            <a:off x="757924" y="4236567"/>
            <a:ext cx="913842" cy="615850"/>
          </a:xfrm>
          <a:prstGeom prst="ellipse">
            <a:avLst/>
          </a:prstGeom>
          <a:noFill/>
          <a:ln w="38100" cmpd="sng">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dirty="0">
              <a:solidFill>
                <a:srgbClr val="FF0000"/>
              </a:solidFill>
              <a:latin typeface="Tahoma"/>
              <a:cs typeface="Tahoma"/>
            </a:endParaRPr>
          </a:p>
        </p:txBody>
      </p:sp>
      <p:cxnSp>
        <p:nvCxnSpPr>
          <p:cNvPr id="30" name="Connettore 2 29"/>
          <p:cNvCxnSpPr>
            <a:stCxn id="29" idx="0"/>
          </p:cNvCxnSpPr>
          <p:nvPr/>
        </p:nvCxnSpPr>
        <p:spPr>
          <a:xfrm flipH="1" flipV="1">
            <a:off x="663655" y="2512791"/>
            <a:ext cx="551190" cy="1723776"/>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31" name="Ovale 30"/>
          <p:cNvSpPr/>
          <p:nvPr/>
        </p:nvSpPr>
        <p:spPr>
          <a:xfrm>
            <a:off x="2797441" y="4318950"/>
            <a:ext cx="1471752" cy="819697"/>
          </a:xfrm>
          <a:prstGeom prst="ellipse">
            <a:avLst/>
          </a:prstGeom>
          <a:noFill/>
          <a:ln w="38100" cmpd="sng">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a:solidFill>
                <a:srgbClr val="FF0000"/>
              </a:solidFill>
              <a:latin typeface="Tahoma"/>
              <a:cs typeface="Tahoma"/>
            </a:endParaRPr>
          </a:p>
        </p:txBody>
      </p:sp>
      <p:cxnSp>
        <p:nvCxnSpPr>
          <p:cNvPr id="32" name="Connettore 2 31"/>
          <p:cNvCxnSpPr>
            <a:cxnSpLocks/>
          </p:cNvCxnSpPr>
          <p:nvPr/>
        </p:nvCxnSpPr>
        <p:spPr>
          <a:xfrm>
            <a:off x="7020273" y="4549134"/>
            <a:ext cx="1167286" cy="1285935"/>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16" name="CasellaDiTesto 15"/>
          <p:cNvSpPr txBox="1"/>
          <p:nvPr/>
        </p:nvSpPr>
        <p:spPr>
          <a:xfrm>
            <a:off x="5288714" y="4318650"/>
            <a:ext cx="3389413" cy="2585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90000"/>
              </a:lnSpc>
            </a:pPr>
            <a:r>
              <a:rPr lang="en-US" sz="1200" b="1" dirty="0">
                <a:solidFill>
                  <a:srgbClr val="000000"/>
                </a:solidFill>
                <a:latin typeface="Tahoma"/>
                <a:ea typeface="ＭＳ Ｐゴシック" charset="0"/>
                <a:cs typeface="Tahoma"/>
                <a:sym typeface="Chalkduster" charset="0"/>
              </a:rPr>
              <a:t>Microwave launcher Antenna assembly</a:t>
            </a:r>
          </a:p>
        </p:txBody>
      </p:sp>
      <p:pic>
        <p:nvPicPr>
          <p:cNvPr id="20" name="Segnaposto contenuto 3" descr="IMG_6958.JPG">
            <a:extLst>
              <a:ext uri="{FF2B5EF4-FFF2-40B4-BE49-F238E27FC236}">
                <a16:creationId xmlns:a16="http://schemas.microsoft.com/office/drawing/2014/main" id="{751C980C-B31C-B549-B0BF-4131C6712E0B}"/>
              </a:ext>
            </a:extLst>
          </p:cNvPr>
          <p:cNvPicPr>
            <a:picLocks noChangeAspect="1"/>
          </p:cNvPicPr>
          <p:nvPr/>
        </p:nvPicPr>
        <p:blipFill>
          <a:blip r:embed="rId5" cstate="print">
            <a:extLst>
              <a:ext uri="{28A0092B-C50C-407E-A947-70E740481C1C}">
                <a14:useLocalDpi xmlns:a14="http://schemas.microsoft.com/office/drawing/2010/main" val="0"/>
              </a:ext>
            </a:extLst>
          </a:blip>
          <a:srcRect t="13336" b="13336"/>
          <a:stretch>
            <a:fillRect/>
          </a:stretch>
        </p:blipFill>
        <p:spPr>
          <a:xfrm>
            <a:off x="4932637" y="4605229"/>
            <a:ext cx="3839172" cy="2111396"/>
          </a:xfrm>
          <a:prstGeom prst="rect">
            <a:avLst/>
          </a:prstGeom>
          <a:ln>
            <a:solidFill>
              <a:srgbClr val="000000"/>
            </a:solidFill>
          </a:ln>
        </p:spPr>
      </p:pic>
      <p:cxnSp>
        <p:nvCxnSpPr>
          <p:cNvPr id="21" name="Connettore 2 25">
            <a:extLst>
              <a:ext uri="{FF2B5EF4-FFF2-40B4-BE49-F238E27FC236}">
                <a16:creationId xmlns:a16="http://schemas.microsoft.com/office/drawing/2014/main" id="{932FB76B-A7E0-344D-873F-9A40D43F5B5D}"/>
              </a:ext>
            </a:extLst>
          </p:cNvPr>
          <p:cNvCxnSpPr>
            <a:cxnSpLocks/>
          </p:cNvCxnSpPr>
          <p:nvPr/>
        </p:nvCxnSpPr>
        <p:spPr>
          <a:xfrm flipV="1">
            <a:off x="3717040" y="2705950"/>
            <a:ext cx="1386224" cy="1591354"/>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599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5" grpId="0" animBg="1"/>
      <p:bldP spid="29" grpId="0" animBg="1"/>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droppedImage.pdf"/>
          <p:cNvPicPr>
            <a:picLocks noChangeAspect="1"/>
          </p:cNvPicPr>
          <p:nvPr/>
        </p:nvPicPr>
        <p:blipFill>
          <a:blip r:embed="rId2">
            <a:extLst/>
          </a:blip>
          <a:stretch>
            <a:fillRect/>
          </a:stretch>
        </p:blipFill>
        <p:spPr>
          <a:xfrm>
            <a:off x="274299" y="701943"/>
            <a:ext cx="3815056" cy="3027164"/>
          </a:xfrm>
          <a:prstGeom prst="rect">
            <a:avLst/>
          </a:prstGeom>
          <a:ln w="28575">
            <a:solidFill>
              <a:srgbClr val="92D050"/>
            </a:solidFill>
            <a:miter lim="400000"/>
          </a:ln>
        </p:spPr>
      </p:pic>
      <p:pic>
        <p:nvPicPr>
          <p:cNvPr id="226" name="droppedImage.pdf"/>
          <p:cNvPicPr>
            <a:picLocks noChangeAspect="1"/>
          </p:cNvPicPr>
          <p:nvPr/>
        </p:nvPicPr>
        <p:blipFill>
          <a:blip r:embed="rId3">
            <a:extLst/>
          </a:blip>
          <a:stretch>
            <a:fillRect/>
          </a:stretch>
        </p:blipFill>
        <p:spPr>
          <a:xfrm>
            <a:off x="4680895" y="764381"/>
            <a:ext cx="3726115" cy="2933896"/>
          </a:xfrm>
          <a:prstGeom prst="rect">
            <a:avLst/>
          </a:prstGeom>
          <a:noFill/>
          <a:ln w="28575">
            <a:solidFill>
              <a:srgbClr val="FFFF00"/>
            </a:solidFill>
            <a:miter lim="400000"/>
          </a:ln>
        </p:spPr>
      </p:pic>
      <p:pic>
        <p:nvPicPr>
          <p:cNvPr id="227" name="droppedImage.pdf"/>
          <p:cNvPicPr>
            <a:picLocks noChangeAspect="1"/>
          </p:cNvPicPr>
          <p:nvPr/>
        </p:nvPicPr>
        <p:blipFill>
          <a:blip r:embed="rId4">
            <a:extLst/>
          </a:blip>
          <a:stretch>
            <a:fillRect/>
          </a:stretch>
        </p:blipFill>
        <p:spPr>
          <a:xfrm>
            <a:off x="238359" y="3846190"/>
            <a:ext cx="3886936" cy="2982516"/>
          </a:xfrm>
          <a:prstGeom prst="rect">
            <a:avLst/>
          </a:prstGeom>
          <a:ln w="28575">
            <a:solidFill>
              <a:schemeClr val="accent5"/>
            </a:solidFill>
            <a:miter lim="400000"/>
          </a:ln>
        </p:spPr>
      </p:pic>
      <p:pic>
        <p:nvPicPr>
          <p:cNvPr id="228" name="droppedImage.pdf"/>
          <p:cNvPicPr>
            <a:picLocks noChangeAspect="1"/>
          </p:cNvPicPr>
          <p:nvPr/>
        </p:nvPicPr>
        <p:blipFill>
          <a:blip r:embed="rId5">
            <a:extLst/>
          </a:blip>
          <a:stretch>
            <a:fillRect/>
          </a:stretch>
        </p:blipFill>
        <p:spPr>
          <a:xfrm>
            <a:off x="4693774" y="3806335"/>
            <a:ext cx="3713236" cy="2964656"/>
          </a:xfrm>
          <a:prstGeom prst="rect">
            <a:avLst/>
          </a:prstGeom>
          <a:ln w="28575">
            <a:solidFill>
              <a:schemeClr val="tx1"/>
            </a:solidFill>
            <a:miter lim="400000"/>
          </a:ln>
        </p:spPr>
      </p:pic>
      <p:sp>
        <p:nvSpPr>
          <p:cNvPr id="10" name="Rettangolo 32">
            <a:extLst>
              <a:ext uri="{FF2B5EF4-FFF2-40B4-BE49-F238E27FC236}">
                <a16:creationId xmlns:a16="http://schemas.microsoft.com/office/drawing/2014/main" id="{5AEFA289-B6CA-AC45-8E23-4EE72F9E31A3}"/>
              </a:ext>
            </a:extLst>
          </p:cNvPr>
          <p:cNvSpPr/>
          <p:nvPr/>
        </p:nvSpPr>
        <p:spPr>
          <a:xfrm>
            <a:off x="1216618" y="-67282"/>
            <a:ext cx="6581700" cy="646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algn="ctr">
              <a:spcBef>
                <a:spcPct val="0"/>
              </a:spcBef>
            </a:pPr>
            <a:r>
              <a:rPr lang="it-IT" sz="3600" b="1" dirty="0" err="1">
                <a:solidFill>
                  <a:srgbClr val="000090"/>
                </a:solidFill>
              </a:rPr>
              <a:t>Radiation</a:t>
            </a:r>
            <a:r>
              <a:rPr lang="it-IT" sz="3600" b="1" dirty="0">
                <a:solidFill>
                  <a:srgbClr val="000090"/>
                </a:solidFill>
              </a:rPr>
              <a:t> </a:t>
            </a:r>
            <a:r>
              <a:rPr lang="it-IT" sz="3600" b="1" dirty="0" err="1">
                <a:solidFill>
                  <a:srgbClr val="000090"/>
                </a:solidFill>
              </a:rPr>
              <a:t>Diagrams</a:t>
            </a:r>
            <a:r>
              <a:rPr lang="it-IT" sz="3600" b="1" dirty="0">
                <a:solidFill>
                  <a:srgbClr val="000090"/>
                </a:solidFill>
              </a:rPr>
              <a:t> @ 14 GHz</a:t>
            </a:r>
          </a:p>
        </p:txBody>
      </p:sp>
    </p:spTree>
    <p:extLst>
      <p:ext uri="{BB962C8B-B14F-4D97-AF65-F5344CB8AC3E}">
        <p14:creationId xmlns:p14="http://schemas.microsoft.com/office/powerpoint/2010/main" val="275620239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droppedImage.pdf"/>
          <p:cNvPicPr>
            <a:picLocks noChangeAspect="1"/>
          </p:cNvPicPr>
          <p:nvPr/>
        </p:nvPicPr>
        <p:blipFill>
          <a:blip r:embed="rId2">
            <a:extLst/>
          </a:blip>
          <a:stretch>
            <a:fillRect/>
          </a:stretch>
        </p:blipFill>
        <p:spPr>
          <a:xfrm>
            <a:off x="274299" y="701943"/>
            <a:ext cx="3815056" cy="3027164"/>
          </a:xfrm>
          <a:prstGeom prst="rect">
            <a:avLst/>
          </a:prstGeom>
          <a:ln w="28575">
            <a:solidFill>
              <a:srgbClr val="92D050"/>
            </a:solidFill>
            <a:miter lim="400000"/>
          </a:ln>
        </p:spPr>
      </p:pic>
      <p:pic>
        <p:nvPicPr>
          <p:cNvPr id="226" name="droppedImage.pdf"/>
          <p:cNvPicPr>
            <a:picLocks noChangeAspect="1"/>
          </p:cNvPicPr>
          <p:nvPr/>
        </p:nvPicPr>
        <p:blipFill>
          <a:blip r:embed="rId3">
            <a:extLst/>
          </a:blip>
          <a:stretch>
            <a:fillRect/>
          </a:stretch>
        </p:blipFill>
        <p:spPr>
          <a:xfrm>
            <a:off x="4680895" y="764381"/>
            <a:ext cx="3726115" cy="2933896"/>
          </a:xfrm>
          <a:prstGeom prst="rect">
            <a:avLst/>
          </a:prstGeom>
          <a:noFill/>
          <a:ln w="28575">
            <a:solidFill>
              <a:srgbClr val="FFFF00"/>
            </a:solidFill>
            <a:miter lim="400000"/>
          </a:ln>
        </p:spPr>
      </p:pic>
      <p:pic>
        <p:nvPicPr>
          <p:cNvPr id="227" name="droppedImage.pdf"/>
          <p:cNvPicPr>
            <a:picLocks noChangeAspect="1"/>
          </p:cNvPicPr>
          <p:nvPr/>
        </p:nvPicPr>
        <p:blipFill>
          <a:blip r:embed="rId4">
            <a:extLst/>
          </a:blip>
          <a:stretch>
            <a:fillRect/>
          </a:stretch>
        </p:blipFill>
        <p:spPr>
          <a:xfrm>
            <a:off x="238359" y="3846190"/>
            <a:ext cx="3886936" cy="2982516"/>
          </a:xfrm>
          <a:prstGeom prst="rect">
            <a:avLst/>
          </a:prstGeom>
          <a:ln w="28575">
            <a:solidFill>
              <a:schemeClr val="accent5"/>
            </a:solidFill>
            <a:miter lim="400000"/>
          </a:ln>
        </p:spPr>
      </p:pic>
      <p:pic>
        <p:nvPicPr>
          <p:cNvPr id="228" name="droppedImage.pdf"/>
          <p:cNvPicPr>
            <a:picLocks noChangeAspect="1"/>
          </p:cNvPicPr>
          <p:nvPr/>
        </p:nvPicPr>
        <p:blipFill>
          <a:blip r:embed="rId5">
            <a:extLst/>
          </a:blip>
          <a:stretch>
            <a:fillRect/>
          </a:stretch>
        </p:blipFill>
        <p:spPr>
          <a:xfrm>
            <a:off x="4693774" y="3806335"/>
            <a:ext cx="3713236" cy="2964656"/>
          </a:xfrm>
          <a:prstGeom prst="rect">
            <a:avLst/>
          </a:prstGeom>
          <a:ln w="28575">
            <a:solidFill>
              <a:schemeClr val="tx1"/>
            </a:solidFill>
            <a:miter lim="400000"/>
          </a:ln>
        </p:spPr>
      </p:pic>
      <p:sp>
        <p:nvSpPr>
          <p:cNvPr id="9" name="Rettangolo 25">
            <a:extLst>
              <a:ext uri="{FF2B5EF4-FFF2-40B4-BE49-F238E27FC236}">
                <a16:creationId xmlns:a16="http://schemas.microsoft.com/office/drawing/2014/main" id="{251D8BAF-9669-5145-AE5B-3DE3E772711D}"/>
              </a:ext>
            </a:extLst>
          </p:cNvPr>
          <p:cNvSpPr/>
          <p:nvPr/>
        </p:nvSpPr>
        <p:spPr>
          <a:xfrm>
            <a:off x="398090" y="3406607"/>
            <a:ext cx="8168651"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2000" dirty="0"/>
              <a:t>- G. Torrisi, G. Sorbello, O. Leonardi, D. Mascali, L. Celona, and S. Gammino, </a:t>
            </a:r>
            <a:r>
              <a:rPr lang="en-GB" sz="2000" i="1" dirty="0"/>
              <a:t>“A new launching scheme for ECR plasma based on two-waveguides-array”, </a:t>
            </a:r>
            <a:r>
              <a:rPr lang="en-GB" sz="2000" b="1" dirty="0" err="1"/>
              <a:t>Microw</a:t>
            </a:r>
            <a:r>
              <a:rPr lang="en-GB" sz="2000" b="1" dirty="0"/>
              <a:t>. Opt. Technol. Lett., 58: 2629–2634. doi:10.1002/mop.30117</a:t>
            </a:r>
            <a:endParaRPr lang="en-US" sz="2000" b="1" dirty="0"/>
          </a:p>
        </p:txBody>
      </p:sp>
      <p:sp>
        <p:nvSpPr>
          <p:cNvPr id="10" name="Rettangolo 32">
            <a:extLst>
              <a:ext uri="{FF2B5EF4-FFF2-40B4-BE49-F238E27FC236}">
                <a16:creationId xmlns:a16="http://schemas.microsoft.com/office/drawing/2014/main" id="{5AEFA289-B6CA-AC45-8E23-4EE72F9E31A3}"/>
              </a:ext>
            </a:extLst>
          </p:cNvPr>
          <p:cNvSpPr/>
          <p:nvPr/>
        </p:nvSpPr>
        <p:spPr>
          <a:xfrm>
            <a:off x="1216618" y="-67282"/>
            <a:ext cx="6581700" cy="646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algn="ctr">
              <a:spcBef>
                <a:spcPct val="0"/>
              </a:spcBef>
            </a:pPr>
            <a:r>
              <a:rPr lang="it-IT" sz="3600" b="1" dirty="0" err="1">
                <a:solidFill>
                  <a:srgbClr val="000090"/>
                </a:solidFill>
              </a:rPr>
              <a:t>Radiation</a:t>
            </a:r>
            <a:r>
              <a:rPr lang="it-IT" sz="3600" b="1" dirty="0">
                <a:solidFill>
                  <a:srgbClr val="000090"/>
                </a:solidFill>
              </a:rPr>
              <a:t> </a:t>
            </a:r>
            <a:r>
              <a:rPr lang="it-IT" sz="3600" b="1" dirty="0" err="1">
                <a:solidFill>
                  <a:srgbClr val="000090"/>
                </a:solidFill>
              </a:rPr>
              <a:t>Diagrams</a:t>
            </a:r>
            <a:r>
              <a:rPr lang="it-IT" sz="3600" b="1" dirty="0">
                <a:solidFill>
                  <a:srgbClr val="000090"/>
                </a:solidFill>
              </a:rPr>
              <a:t> @ 14 GHz</a:t>
            </a:r>
          </a:p>
        </p:txBody>
      </p:sp>
    </p:spTree>
    <p:extLst>
      <p:ext uri="{BB962C8B-B14F-4D97-AF65-F5344CB8AC3E}">
        <p14:creationId xmlns:p14="http://schemas.microsoft.com/office/powerpoint/2010/main" val="278399756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DCCB29-295B-1D4C-A7F5-C394D9120444}"/>
              </a:ext>
            </a:extLst>
          </p:cNvPr>
          <p:cNvSpPr txBox="1"/>
          <p:nvPr/>
        </p:nvSpPr>
        <p:spPr>
          <a:xfrm>
            <a:off x="278779" y="165265"/>
            <a:ext cx="8404360" cy="193899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AU" sz="2000" b="1" dirty="0">
              <a:latin typeface="Times" pitchFamily="2" charset="0"/>
            </a:endParaRPr>
          </a:p>
          <a:p>
            <a:pPr algn="ctr"/>
            <a:r>
              <a:rPr lang="en-AU" sz="2000" b="1" dirty="0">
                <a:latin typeface="Helvetica" pitchFamily="2" charset="0"/>
              </a:rPr>
              <a:t>Frequency scaling is roughly correct from 6 to 28 GHz and is expected to work for 4th generation ECR’s at ~50 GHz</a:t>
            </a:r>
          </a:p>
          <a:p>
            <a:pPr algn="ctr"/>
            <a:endParaRPr lang="en-AU" sz="2000" dirty="0">
              <a:latin typeface="Helvetica" pitchFamily="2" charset="0"/>
            </a:endParaRPr>
          </a:p>
          <a:p>
            <a:pPr algn="ctr"/>
            <a:r>
              <a:rPr lang="en-AU" sz="2000" b="1" dirty="0">
                <a:solidFill>
                  <a:srgbClr val="FF2600"/>
                </a:solidFill>
                <a:latin typeface="Helvetica" pitchFamily="2" charset="0"/>
              </a:rPr>
              <a:t>The technical challenges at 50 GHz make it attractive to look for new approaches</a:t>
            </a:r>
          </a:p>
        </p:txBody>
      </p:sp>
      <p:sp>
        <p:nvSpPr>
          <p:cNvPr id="7" name="TextBox 6">
            <a:extLst>
              <a:ext uri="{FF2B5EF4-FFF2-40B4-BE49-F238E27FC236}">
                <a16:creationId xmlns:a16="http://schemas.microsoft.com/office/drawing/2014/main" id="{F3A3F747-936C-9140-9E2D-AF70F0BCEF5E}"/>
              </a:ext>
            </a:extLst>
          </p:cNvPr>
          <p:cNvSpPr txBox="1"/>
          <p:nvPr/>
        </p:nvSpPr>
        <p:spPr>
          <a:xfrm>
            <a:off x="1219328" y="3048760"/>
            <a:ext cx="6523261"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sz="2800" b="1" dirty="0" err="1"/>
              <a:t>Conventional</a:t>
            </a:r>
            <a:r>
              <a:rPr lang="it-IT" sz="2800" b="1" dirty="0"/>
              <a:t> RF </a:t>
            </a:r>
            <a:r>
              <a:rPr lang="it-IT" sz="2800" b="1" dirty="0" err="1"/>
              <a:t>technology</a:t>
            </a:r>
            <a:r>
              <a:rPr lang="it-IT" sz="2800" b="1" dirty="0"/>
              <a:t> </a:t>
            </a:r>
            <a:r>
              <a:rPr lang="it-IT" sz="2800" b="1" dirty="0" err="1"/>
              <a:t>scaled</a:t>
            </a:r>
            <a:r>
              <a:rPr lang="it-IT" sz="2800" b="1" dirty="0"/>
              <a:t> down? </a:t>
            </a:r>
          </a:p>
        </p:txBody>
      </p:sp>
      <p:pic>
        <p:nvPicPr>
          <p:cNvPr id="8" name="Picture 7">
            <a:extLst>
              <a:ext uri="{FF2B5EF4-FFF2-40B4-BE49-F238E27FC236}">
                <a16:creationId xmlns:a16="http://schemas.microsoft.com/office/drawing/2014/main" id="{AB9DA3B1-3BDF-784E-83D9-1254A0550CCC}"/>
              </a:ext>
            </a:extLst>
          </p:cNvPr>
          <p:cNvPicPr>
            <a:picLocks noChangeAspect="1"/>
          </p:cNvPicPr>
          <p:nvPr/>
        </p:nvPicPr>
        <p:blipFill>
          <a:blip r:embed="rId3"/>
          <a:stretch>
            <a:fillRect/>
          </a:stretch>
        </p:blipFill>
        <p:spPr>
          <a:xfrm>
            <a:off x="485526" y="4083590"/>
            <a:ext cx="2862531" cy="2246544"/>
          </a:xfrm>
          <a:prstGeom prst="rect">
            <a:avLst/>
          </a:prstGeom>
        </p:spPr>
      </p:pic>
      <p:pic>
        <p:nvPicPr>
          <p:cNvPr id="9" name="Picture 8">
            <a:extLst>
              <a:ext uri="{FF2B5EF4-FFF2-40B4-BE49-F238E27FC236}">
                <a16:creationId xmlns:a16="http://schemas.microsoft.com/office/drawing/2014/main" id="{79040DA2-03F5-4740-A191-797EEFFFA6D9}"/>
              </a:ext>
            </a:extLst>
          </p:cNvPr>
          <p:cNvPicPr>
            <a:picLocks noChangeAspect="1"/>
          </p:cNvPicPr>
          <p:nvPr/>
        </p:nvPicPr>
        <p:blipFill>
          <a:blip r:embed="rId3"/>
          <a:stretch>
            <a:fillRect/>
          </a:stretch>
        </p:blipFill>
        <p:spPr>
          <a:xfrm>
            <a:off x="6156283" y="4984628"/>
            <a:ext cx="566337" cy="444467"/>
          </a:xfrm>
          <a:prstGeom prst="rect">
            <a:avLst/>
          </a:prstGeom>
        </p:spPr>
      </p:pic>
      <p:sp>
        <p:nvSpPr>
          <p:cNvPr id="2" name="Down Arrow Callout 1">
            <a:extLst>
              <a:ext uri="{FF2B5EF4-FFF2-40B4-BE49-F238E27FC236}">
                <a16:creationId xmlns:a16="http://schemas.microsoft.com/office/drawing/2014/main" id="{543F75FD-D5BF-B946-AD07-179E0786937E}"/>
              </a:ext>
            </a:extLst>
          </p:cNvPr>
          <p:cNvSpPr/>
          <p:nvPr/>
        </p:nvSpPr>
        <p:spPr>
          <a:xfrm rot="16200000">
            <a:off x="2197633" y="2371485"/>
            <a:ext cx="2246545" cy="5670755"/>
          </a:xfrm>
          <a:prstGeom prst="downArrowCallout">
            <a:avLst>
              <a:gd name="adj1" fmla="val 11075"/>
              <a:gd name="adj2" fmla="val 15360"/>
              <a:gd name="adj3" fmla="val 25000"/>
              <a:gd name="adj4" fmla="val 82375"/>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AU" b="1" dirty="0"/>
          </a:p>
          <a:p>
            <a:pPr algn="ctr"/>
            <a:endParaRPr lang="en-AU" b="1" dirty="0"/>
          </a:p>
          <a:p>
            <a:pPr algn="ctr"/>
            <a:endParaRPr lang="en-AU" b="1" dirty="0"/>
          </a:p>
          <a:p>
            <a:pPr algn="ctr"/>
            <a:endParaRPr lang="en-AU" b="1" dirty="0"/>
          </a:p>
          <a:p>
            <a:pPr algn="ctr"/>
            <a:endParaRPr lang="en-AU" b="1" dirty="0"/>
          </a:p>
          <a:p>
            <a:pPr algn="ctr"/>
            <a:endParaRPr lang="en-AU" b="1" dirty="0"/>
          </a:p>
          <a:p>
            <a:pPr algn="ctr"/>
            <a:endParaRPr lang="en-AU" b="1" dirty="0"/>
          </a:p>
          <a:p>
            <a:pPr algn="ctr"/>
            <a:endParaRPr lang="en-AU" b="1" dirty="0"/>
          </a:p>
          <a:p>
            <a:pPr algn="ctr"/>
            <a:endParaRPr lang="en-AU" b="1" dirty="0"/>
          </a:p>
          <a:p>
            <a:pPr algn="ctr"/>
            <a:endParaRPr lang="en-AU" b="1" dirty="0"/>
          </a:p>
          <a:p>
            <a:pPr algn="ctr"/>
            <a:endParaRPr lang="en-AU" b="1" dirty="0"/>
          </a:p>
          <a:p>
            <a:pPr algn="ctr"/>
            <a:endParaRPr lang="en-AU" b="1" dirty="0"/>
          </a:p>
          <a:p>
            <a:pPr algn="ctr"/>
            <a:endParaRPr lang="en-AU" b="1" dirty="0"/>
          </a:p>
          <a:p>
            <a:pPr algn="ctr"/>
            <a:endParaRPr lang="en-AU" b="1" dirty="0"/>
          </a:p>
          <a:p>
            <a:pPr algn="ctr"/>
            <a:r>
              <a:rPr lang="en-AU" b="1" dirty="0"/>
              <a:t>Conventional RF technology scaled down?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BE4721D-E504-D144-893B-725500AED6D4}"/>
                  </a:ext>
                </a:extLst>
              </p:cNvPr>
              <p:cNvSpPr txBox="1"/>
              <p:nvPr/>
            </p:nvSpPr>
            <p:spPr>
              <a:xfrm>
                <a:off x="3384367" y="4584029"/>
                <a:ext cx="906787"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14:m>
                  <m:oMath xmlns:m="http://schemas.openxmlformats.org/officeDocument/2006/math">
                    <m:r>
                      <a:rPr lang="en-AU" i="1" smtClean="0">
                        <a:latin typeface="Cambria Math" panose="02040503050406030204" pitchFamily="18" charset="0"/>
                        <a:ea typeface="Cambria Math" panose="02040503050406030204" pitchFamily="18" charset="0"/>
                      </a:rPr>
                      <m:t>𝜆</m:t>
                    </m:r>
                    <m:r>
                      <a:rPr lang="en-AU" i="1" smtClean="0">
                        <a:latin typeface="Cambria Math" panose="02040503050406030204" pitchFamily="18" charset="0"/>
                        <a:ea typeface="Cambria Math" panose="02040503050406030204" pitchFamily="18" charset="0"/>
                      </a:rPr>
                      <m:t>~[</m:t>
                    </m:r>
                  </m:oMath>
                </a14:m>
                <a:r>
                  <a:rPr lang="en-AU" dirty="0"/>
                  <a:t>cm]</a:t>
                </a:r>
              </a:p>
            </p:txBody>
          </p:sp>
        </mc:Choice>
        <mc:Fallback xmlns="">
          <p:sp>
            <p:nvSpPr>
              <p:cNvPr id="3" name="TextBox 2">
                <a:extLst>
                  <a:ext uri="{FF2B5EF4-FFF2-40B4-BE49-F238E27FC236}">
                    <a16:creationId xmlns:a16="http://schemas.microsoft.com/office/drawing/2014/main" id="{1BE4721D-E504-D144-893B-725500AED6D4}"/>
                  </a:ext>
                </a:extLst>
              </p:cNvPr>
              <p:cNvSpPr txBox="1">
                <a:spLocks noRot="1" noChangeAspect="1" noMove="1" noResize="1" noEditPoints="1" noAdjustHandles="1" noChangeArrowheads="1" noChangeShapeType="1" noTextEdit="1"/>
              </p:cNvSpPr>
              <p:nvPr/>
            </p:nvSpPr>
            <p:spPr>
              <a:xfrm>
                <a:off x="3384367" y="4584029"/>
                <a:ext cx="906787" cy="369332"/>
              </a:xfrm>
              <a:prstGeom prst="rect">
                <a:avLst/>
              </a:prstGeom>
              <a:blipFill>
                <a:blip r:embed="rId4"/>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6633CEC-0EFB-5944-A746-C19F2B06FF18}"/>
                  </a:ext>
                </a:extLst>
              </p:cNvPr>
              <p:cNvSpPr txBox="1"/>
              <p:nvPr/>
            </p:nvSpPr>
            <p:spPr>
              <a:xfrm>
                <a:off x="6135404" y="4581617"/>
                <a:ext cx="1440587"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14:m>
                  <m:oMath xmlns:m="http://schemas.openxmlformats.org/officeDocument/2006/math">
                    <m:r>
                      <a:rPr lang="en-AU" i="1" smtClean="0">
                        <a:latin typeface="Cambria Math" panose="02040503050406030204" pitchFamily="18" charset="0"/>
                        <a:ea typeface="Cambria Math" panose="02040503050406030204" pitchFamily="18" charset="0"/>
                      </a:rPr>
                      <m:t>𝜆</m:t>
                    </m:r>
                    <m:r>
                      <a:rPr lang="en-AU" i="1" smtClean="0">
                        <a:latin typeface="Cambria Math" panose="02040503050406030204" pitchFamily="18" charset="0"/>
                        <a:ea typeface="Cambria Math" panose="02040503050406030204" pitchFamily="18" charset="0"/>
                      </a:rPr>
                      <m:t>~</m:t>
                    </m:r>
                  </m:oMath>
                </a14:m>
                <a:r>
                  <a:rPr lang="en-AU" dirty="0"/>
                  <a:t> [sub-mm]</a:t>
                </a:r>
              </a:p>
            </p:txBody>
          </p:sp>
        </mc:Choice>
        <mc:Fallback xmlns="">
          <p:sp>
            <p:nvSpPr>
              <p:cNvPr id="10" name="TextBox 9">
                <a:extLst>
                  <a:ext uri="{FF2B5EF4-FFF2-40B4-BE49-F238E27FC236}">
                    <a16:creationId xmlns:a16="http://schemas.microsoft.com/office/drawing/2014/main" id="{36633CEC-0EFB-5944-A746-C19F2B06FF18}"/>
                  </a:ext>
                </a:extLst>
              </p:cNvPr>
              <p:cNvSpPr txBox="1">
                <a:spLocks noRot="1" noChangeAspect="1" noMove="1" noResize="1" noEditPoints="1" noAdjustHandles="1" noChangeArrowheads="1" noChangeShapeType="1" noTextEdit="1"/>
              </p:cNvSpPr>
              <p:nvPr/>
            </p:nvSpPr>
            <p:spPr>
              <a:xfrm>
                <a:off x="6135404" y="4581617"/>
                <a:ext cx="1440587" cy="369332"/>
              </a:xfrm>
              <a:prstGeom prst="rect">
                <a:avLst/>
              </a:prstGeom>
              <a:blipFill>
                <a:blip r:embed="rId5"/>
                <a:stretch>
                  <a:fillRect/>
                </a:stretch>
              </a:blipFill>
            </p:spPr>
            <p:txBody>
              <a:bodyPr/>
              <a:lstStyle/>
              <a:p>
                <a:r>
                  <a:rPr lang="en-IE">
                    <a:noFill/>
                  </a:rPr>
                  <a:t> </a:t>
                </a:r>
              </a:p>
            </p:txBody>
          </p:sp>
        </mc:Fallback>
      </mc:AlternateContent>
      <p:cxnSp>
        <p:nvCxnSpPr>
          <p:cNvPr id="12" name="Straight Connector 11">
            <a:extLst>
              <a:ext uri="{FF2B5EF4-FFF2-40B4-BE49-F238E27FC236}">
                <a16:creationId xmlns:a16="http://schemas.microsoft.com/office/drawing/2014/main" id="{3A4C4F31-2C8E-8847-82DD-92F0D34BC08A}"/>
              </a:ext>
            </a:extLst>
          </p:cNvPr>
          <p:cNvCxnSpPr>
            <a:cxnSpLocks/>
          </p:cNvCxnSpPr>
          <p:nvPr/>
        </p:nvCxnSpPr>
        <p:spPr>
          <a:xfrm>
            <a:off x="5727032" y="4509427"/>
            <a:ext cx="1263315" cy="1289794"/>
          </a:xfrm>
          <a:prstGeom prst="line">
            <a:avLst/>
          </a:prstGeom>
        </p:spPr>
        <p:style>
          <a:lnRef idx="3">
            <a:schemeClr val="accent2"/>
          </a:lnRef>
          <a:fillRef idx="0">
            <a:schemeClr val="accent2"/>
          </a:fillRef>
          <a:effectRef idx="2">
            <a:schemeClr val="accent2"/>
          </a:effectRef>
          <a:fontRef idx="minor">
            <a:schemeClr val="tx1"/>
          </a:fontRef>
        </p:style>
      </p:cxnSp>
      <p:sp>
        <p:nvSpPr>
          <p:cNvPr id="14" name="Rectangle 13">
            <a:extLst>
              <a:ext uri="{FF2B5EF4-FFF2-40B4-BE49-F238E27FC236}">
                <a16:creationId xmlns:a16="http://schemas.microsoft.com/office/drawing/2014/main" id="{28BE0CE4-941D-744C-84C0-4634751B4BAA}"/>
              </a:ext>
            </a:extLst>
          </p:cNvPr>
          <p:cNvSpPr/>
          <p:nvPr/>
        </p:nvSpPr>
        <p:spPr>
          <a:xfrm>
            <a:off x="5702968" y="5615172"/>
            <a:ext cx="3416968"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it-IT" sz="1600" dirty="0">
                <a:solidFill>
                  <a:schemeClr val="tx1"/>
                </a:solidFill>
                <a:latin typeface="Calibri" panose="020F0502020204030204" pitchFamily="34" charset="0"/>
              </a:rPr>
              <a:t>Metal </a:t>
            </a:r>
            <a:r>
              <a:rPr lang="it-IT" sz="1600" dirty="0" err="1">
                <a:solidFill>
                  <a:schemeClr val="tx1"/>
                </a:solidFill>
                <a:latin typeface="Calibri" panose="020F0502020204030204" pitchFamily="34" charset="0"/>
              </a:rPr>
              <a:t>absorbs</a:t>
            </a:r>
            <a:r>
              <a:rPr lang="it-IT" sz="1600" dirty="0">
                <a:solidFill>
                  <a:schemeClr val="tx1"/>
                </a:solidFill>
                <a:latin typeface="Calibri" panose="020F0502020204030204" pitchFamily="34" charset="0"/>
              </a:rPr>
              <a:t> at </a:t>
            </a:r>
            <a:r>
              <a:rPr lang="it-IT" sz="1600" dirty="0" err="1">
                <a:solidFill>
                  <a:schemeClr val="tx1"/>
                </a:solidFill>
                <a:latin typeface="Calibri" panose="020F0502020204030204" pitchFamily="34" charset="0"/>
              </a:rPr>
              <a:t>higher</a:t>
            </a:r>
            <a:r>
              <a:rPr lang="it-IT" sz="1600" dirty="0">
                <a:solidFill>
                  <a:schemeClr val="tx1"/>
                </a:solidFill>
                <a:latin typeface="Calibri" panose="020F0502020204030204" pitchFamily="34" charset="0"/>
              </a:rPr>
              <a:t> </a:t>
            </a:r>
            <a:r>
              <a:rPr lang="it-IT" sz="1600" dirty="0" err="1">
                <a:solidFill>
                  <a:schemeClr val="tx1"/>
                </a:solidFill>
                <a:latin typeface="Calibri" panose="020F0502020204030204" pitchFamily="34" charset="0"/>
              </a:rPr>
              <a:t>frequency</a:t>
            </a:r>
            <a:r>
              <a:rPr lang="it-IT" sz="1600" dirty="0">
                <a:solidFill>
                  <a:schemeClr val="tx1"/>
                </a:solidFill>
                <a:latin typeface="Calibri" panose="020F0502020204030204" pitchFamily="34" charset="0"/>
              </a:rPr>
              <a:t> </a:t>
            </a:r>
            <a:endParaRPr lang="it-IT" sz="1600" dirty="0">
              <a:solidFill>
                <a:schemeClr val="tx1"/>
              </a:solidFill>
            </a:endParaRPr>
          </a:p>
          <a:p>
            <a:pPr marL="285750" indent="-285750">
              <a:buFont typeface="Arial" panose="020B0604020202020204" pitchFamily="34" charset="0"/>
              <a:buChar char="•"/>
            </a:pPr>
            <a:r>
              <a:rPr lang="it-IT" sz="1600" dirty="0" err="1">
                <a:solidFill>
                  <a:schemeClr val="tx1"/>
                </a:solidFill>
                <a:latin typeface="Calibri" panose="020F0502020204030204" pitchFamily="34" charset="0"/>
              </a:rPr>
              <a:t>Difficult</a:t>
            </a:r>
            <a:r>
              <a:rPr lang="it-IT" sz="1600" dirty="0">
                <a:solidFill>
                  <a:schemeClr val="tx1"/>
                </a:solidFill>
                <a:latin typeface="Calibri" panose="020F0502020204030204" pitchFamily="34" charset="0"/>
              </a:rPr>
              <a:t> to </a:t>
            </a:r>
            <a:r>
              <a:rPr lang="it-IT" sz="1600" dirty="0" err="1">
                <a:solidFill>
                  <a:schemeClr val="tx1"/>
                </a:solidFill>
                <a:latin typeface="Calibri" panose="020F0502020204030204" pitchFamily="34" charset="0"/>
              </a:rPr>
              <a:t>fabricate</a:t>
            </a:r>
            <a:r>
              <a:rPr lang="it-IT" sz="1600" dirty="0">
                <a:solidFill>
                  <a:schemeClr val="tx1"/>
                </a:solidFill>
                <a:latin typeface="Calibri" panose="020F0502020204030204" pitchFamily="34" charset="0"/>
              </a:rPr>
              <a:t> </a:t>
            </a:r>
            <a:endParaRPr lang="it-IT" sz="1600" dirty="0">
              <a:solidFill>
                <a:schemeClr val="tx1"/>
              </a:solidFill>
              <a:effectLst/>
            </a:endParaRPr>
          </a:p>
        </p:txBody>
      </p:sp>
    </p:spTree>
    <p:extLst>
      <p:ext uri="{BB962C8B-B14F-4D97-AF65-F5344CB8AC3E}">
        <p14:creationId xmlns:p14="http://schemas.microsoft.com/office/powerpoint/2010/main" val="2110853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66C81E-8BD6-D741-97F0-BFB271FECDBC}"/>
              </a:ext>
            </a:extLst>
          </p:cNvPr>
          <p:cNvSpPr/>
          <p:nvPr/>
        </p:nvSpPr>
        <p:spPr>
          <a:xfrm>
            <a:off x="1280253" y="116203"/>
            <a:ext cx="7297344" cy="584775"/>
          </a:xfrm>
          <a:prstGeom prst="rect">
            <a:avLst/>
          </a:prstGeom>
        </p:spPr>
        <p:txBody>
          <a:bodyPr wrap="square">
            <a:spAutoFit/>
          </a:bodyPr>
          <a:lstStyle/>
          <a:p>
            <a:pPr algn="ctr"/>
            <a:r>
              <a:rPr lang="en-AU" sz="3200" b="1" dirty="0"/>
              <a:t>Dielectric accelerator structures </a:t>
            </a:r>
            <a:endParaRPr lang="en-AU" sz="3200" dirty="0"/>
          </a:p>
        </p:txBody>
      </p:sp>
      <p:pic>
        <p:nvPicPr>
          <p:cNvPr id="9" name="Picture 8">
            <a:extLst>
              <a:ext uri="{FF2B5EF4-FFF2-40B4-BE49-F238E27FC236}">
                <a16:creationId xmlns:a16="http://schemas.microsoft.com/office/drawing/2014/main" id="{B4991FB0-F61C-504E-BB12-A01BB5815A05}"/>
              </a:ext>
            </a:extLst>
          </p:cNvPr>
          <p:cNvPicPr>
            <a:picLocks noChangeAspect="1"/>
          </p:cNvPicPr>
          <p:nvPr/>
        </p:nvPicPr>
        <p:blipFill rotWithShape="1">
          <a:blip r:embed="rId3"/>
          <a:srcRect r="561" b="4054"/>
          <a:stretch/>
        </p:blipFill>
        <p:spPr>
          <a:xfrm>
            <a:off x="4447084" y="997346"/>
            <a:ext cx="4644422" cy="2608223"/>
          </a:xfrm>
          <a:prstGeom prst="rect">
            <a:avLst/>
          </a:prstGeom>
          <a:solidFill>
            <a:schemeClr val="accent2"/>
          </a:solidFill>
          <a:ln>
            <a:solidFill>
              <a:schemeClr val="accent1"/>
            </a:solidFill>
          </a:ln>
        </p:spPr>
      </p:pic>
      <p:sp>
        <p:nvSpPr>
          <p:cNvPr id="10" name="Rectangle 9">
            <a:extLst>
              <a:ext uri="{FF2B5EF4-FFF2-40B4-BE49-F238E27FC236}">
                <a16:creationId xmlns:a16="http://schemas.microsoft.com/office/drawing/2014/main" id="{C3D5D8F8-CB02-E146-AE2E-84704537B9C7}"/>
              </a:ext>
            </a:extLst>
          </p:cNvPr>
          <p:cNvSpPr/>
          <p:nvPr/>
        </p:nvSpPr>
        <p:spPr>
          <a:xfrm>
            <a:off x="7570032" y="5545163"/>
            <a:ext cx="1773994" cy="954107"/>
          </a:xfrm>
          <a:prstGeom prst="rect">
            <a:avLst/>
          </a:prstGeom>
        </p:spPr>
        <p:txBody>
          <a:bodyPr wrap="square">
            <a:spAutoFit/>
          </a:bodyPr>
          <a:lstStyle/>
          <a:p>
            <a:r>
              <a:rPr lang="en-AU" sz="1400" i="1" dirty="0">
                <a:latin typeface="Arial" panose="020B0604020202020204" pitchFamily="34" charset="0"/>
              </a:rPr>
              <a:t>[Wootton, SLAC – 8th Int. Part. Accel. Conf. – WEYB1 – 17th May 2017 7]</a:t>
            </a:r>
            <a:endParaRPr lang="en-AU" sz="1400" i="1" dirty="0">
              <a:effectLst/>
              <a:latin typeface="Arial" panose="020B0604020202020204" pitchFamily="34" charset="0"/>
            </a:endParaRPr>
          </a:p>
        </p:txBody>
      </p:sp>
      <p:pic>
        <p:nvPicPr>
          <p:cNvPr id="11" name="Picture 10">
            <a:extLst>
              <a:ext uri="{FF2B5EF4-FFF2-40B4-BE49-F238E27FC236}">
                <a16:creationId xmlns:a16="http://schemas.microsoft.com/office/drawing/2014/main" id="{95B1748D-D9AB-214F-AE21-752FB95A4A41}"/>
              </a:ext>
            </a:extLst>
          </p:cNvPr>
          <p:cNvPicPr>
            <a:picLocks noChangeAspect="1"/>
          </p:cNvPicPr>
          <p:nvPr/>
        </p:nvPicPr>
        <p:blipFill>
          <a:blip r:embed="rId4"/>
          <a:stretch>
            <a:fillRect/>
          </a:stretch>
        </p:blipFill>
        <p:spPr>
          <a:xfrm>
            <a:off x="5975763" y="5238547"/>
            <a:ext cx="1594268" cy="1567337"/>
          </a:xfrm>
          <a:prstGeom prst="rect">
            <a:avLst/>
          </a:prstGeom>
        </p:spPr>
      </p:pic>
      <p:sp>
        <p:nvSpPr>
          <p:cNvPr id="16" name="TextBox 15">
            <a:extLst>
              <a:ext uri="{FF2B5EF4-FFF2-40B4-BE49-F238E27FC236}">
                <a16:creationId xmlns:a16="http://schemas.microsoft.com/office/drawing/2014/main" id="{CF052A91-15AF-1840-936E-55BB173B0C9E}"/>
              </a:ext>
            </a:extLst>
          </p:cNvPr>
          <p:cNvSpPr txBox="1"/>
          <p:nvPr/>
        </p:nvSpPr>
        <p:spPr>
          <a:xfrm>
            <a:off x="2237057" y="5113945"/>
            <a:ext cx="4025900" cy="707886"/>
          </a:xfrm>
          <a:prstGeom prst="rect">
            <a:avLst/>
          </a:prstGeom>
          <a:noFill/>
        </p:spPr>
        <p:txBody>
          <a:bodyPr wrap="square" rtlCol="0">
            <a:spAutoFit/>
          </a:bodyPr>
          <a:lstStyle/>
          <a:p>
            <a:pPr algn="ctr"/>
            <a:r>
              <a:rPr lang="en-AU" sz="2000" b="1" dirty="0"/>
              <a:t>High gradients enable compact linear accelerators </a:t>
            </a:r>
          </a:p>
        </p:txBody>
      </p:sp>
      <p:sp>
        <p:nvSpPr>
          <p:cNvPr id="19" name="TextBox 18">
            <a:extLst>
              <a:ext uri="{FF2B5EF4-FFF2-40B4-BE49-F238E27FC236}">
                <a16:creationId xmlns:a16="http://schemas.microsoft.com/office/drawing/2014/main" id="{F4CBC225-9B96-CC46-B3CE-51FD432B94C9}"/>
              </a:ext>
            </a:extLst>
          </p:cNvPr>
          <p:cNvSpPr txBox="1"/>
          <p:nvPr/>
        </p:nvSpPr>
        <p:spPr>
          <a:xfrm>
            <a:off x="2545546" y="5753829"/>
            <a:ext cx="3202122" cy="1077218"/>
          </a:xfrm>
          <a:prstGeom prst="rect">
            <a:avLst/>
          </a:prstGeom>
          <a:noFill/>
        </p:spPr>
        <p:txBody>
          <a:bodyPr wrap="square" rtlCol="0">
            <a:spAutoFit/>
          </a:bodyPr>
          <a:lstStyle/>
          <a:p>
            <a:pPr algn="ctr"/>
            <a:r>
              <a:rPr lang="it-IT" sz="1600" b="1" dirty="0"/>
              <a:t>Accelerator on a Chip </a:t>
            </a:r>
          </a:p>
          <a:p>
            <a:pPr algn="ctr"/>
            <a:r>
              <a:rPr lang="it-IT" sz="1600" b="1" dirty="0"/>
              <a:t>International Program (ACHIP)</a:t>
            </a:r>
            <a:r>
              <a:rPr lang="it-IT" sz="1600" dirty="0"/>
              <a:t> Stanford , UCLA, EPFL, TU Darmstadt , </a:t>
            </a:r>
            <a:r>
              <a:rPr lang="it-IT" sz="1600" dirty="0" err="1"/>
              <a:t>Tech</a:t>
            </a:r>
            <a:r>
              <a:rPr lang="it-IT" sz="1600" dirty="0"/>
              <a:t>-X </a:t>
            </a:r>
            <a:endParaRPr lang="en-IE" sz="1600" dirty="0"/>
          </a:p>
        </p:txBody>
      </p:sp>
      <p:grpSp>
        <p:nvGrpSpPr>
          <p:cNvPr id="28" name="Group 27">
            <a:extLst>
              <a:ext uri="{FF2B5EF4-FFF2-40B4-BE49-F238E27FC236}">
                <a16:creationId xmlns:a16="http://schemas.microsoft.com/office/drawing/2014/main" id="{0D3402DC-50FE-4A4B-BA5C-787669BF0A92}"/>
              </a:ext>
            </a:extLst>
          </p:cNvPr>
          <p:cNvGrpSpPr/>
          <p:nvPr/>
        </p:nvGrpSpPr>
        <p:grpSpPr>
          <a:xfrm>
            <a:off x="3902" y="4253415"/>
            <a:ext cx="3428887" cy="2313696"/>
            <a:chOff x="39998" y="3812051"/>
            <a:chExt cx="3428887" cy="2799572"/>
          </a:xfrm>
        </p:grpSpPr>
        <p:pic>
          <p:nvPicPr>
            <p:cNvPr id="21" name="Picture 20">
              <a:extLst>
                <a:ext uri="{FF2B5EF4-FFF2-40B4-BE49-F238E27FC236}">
                  <a16:creationId xmlns:a16="http://schemas.microsoft.com/office/drawing/2014/main" id="{C986BE3B-F4BB-3A45-8536-9AF04D50E7F7}"/>
                </a:ext>
              </a:extLst>
            </p:cNvPr>
            <p:cNvPicPr>
              <a:picLocks noChangeAspect="1"/>
            </p:cNvPicPr>
            <p:nvPr/>
          </p:nvPicPr>
          <p:blipFill>
            <a:blip r:embed="rId5"/>
            <a:stretch>
              <a:fillRect/>
            </a:stretch>
          </p:blipFill>
          <p:spPr>
            <a:xfrm>
              <a:off x="154771" y="4261352"/>
              <a:ext cx="2167769" cy="2350271"/>
            </a:xfrm>
            <a:prstGeom prst="rect">
              <a:avLst/>
            </a:prstGeom>
          </p:spPr>
        </p:pic>
        <p:sp>
          <p:nvSpPr>
            <p:cNvPr id="27" name="TextBox 26">
              <a:extLst>
                <a:ext uri="{FF2B5EF4-FFF2-40B4-BE49-F238E27FC236}">
                  <a16:creationId xmlns:a16="http://schemas.microsoft.com/office/drawing/2014/main" id="{5C1484BB-E74B-EA42-A552-E5FBCA06CECD}"/>
                </a:ext>
              </a:extLst>
            </p:cNvPr>
            <p:cNvSpPr txBox="1"/>
            <p:nvPr/>
          </p:nvSpPr>
          <p:spPr>
            <a:xfrm>
              <a:off x="39998" y="3812051"/>
              <a:ext cx="3428887" cy="446892"/>
            </a:xfrm>
            <a:prstGeom prst="rect">
              <a:avLst/>
            </a:prstGeom>
            <a:noFill/>
          </p:spPr>
          <p:txBody>
            <a:bodyPr wrap="none" rtlCol="0">
              <a:spAutoFit/>
            </a:bodyPr>
            <a:lstStyle/>
            <a:p>
              <a:r>
                <a:rPr lang="en-AU" b="1" i="1" dirty="0"/>
                <a:t>Dielectric High Damage threshold </a:t>
              </a:r>
            </a:p>
          </p:txBody>
        </p:sp>
      </p:grpSp>
      <p:pic>
        <p:nvPicPr>
          <p:cNvPr id="29" name="Picture 28">
            <a:extLst>
              <a:ext uri="{FF2B5EF4-FFF2-40B4-BE49-F238E27FC236}">
                <a16:creationId xmlns:a16="http://schemas.microsoft.com/office/drawing/2014/main" id="{517B2CB4-EEF1-3144-A35E-7456464D0ABE}"/>
              </a:ext>
            </a:extLst>
          </p:cNvPr>
          <p:cNvPicPr>
            <a:picLocks noChangeAspect="1"/>
          </p:cNvPicPr>
          <p:nvPr/>
        </p:nvPicPr>
        <p:blipFill rotWithShape="1">
          <a:blip r:embed="rId6"/>
          <a:srcRect r="55493"/>
          <a:stretch/>
        </p:blipFill>
        <p:spPr>
          <a:xfrm>
            <a:off x="7570031" y="8680"/>
            <a:ext cx="1538967" cy="759432"/>
          </a:xfrm>
          <a:prstGeom prst="rect">
            <a:avLst/>
          </a:prstGeom>
        </p:spPr>
      </p:pic>
      <p:sp>
        <p:nvSpPr>
          <p:cNvPr id="3" name="Rectangle 2">
            <a:extLst>
              <a:ext uri="{FF2B5EF4-FFF2-40B4-BE49-F238E27FC236}">
                <a16:creationId xmlns:a16="http://schemas.microsoft.com/office/drawing/2014/main" id="{2190515D-DB0C-AD40-9979-22EBF7B3539C}"/>
              </a:ext>
            </a:extLst>
          </p:cNvPr>
          <p:cNvSpPr/>
          <p:nvPr/>
        </p:nvSpPr>
        <p:spPr>
          <a:xfrm>
            <a:off x="95525" y="937527"/>
            <a:ext cx="4572000" cy="3139321"/>
          </a:xfrm>
          <a:prstGeom prst="rect">
            <a:avLst/>
          </a:prstGeom>
        </p:spPr>
        <p:txBody>
          <a:bodyPr>
            <a:spAutoFit/>
          </a:bodyPr>
          <a:lstStyle/>
          <a:p>
            <a:r>
              <a:rPr lang="en-AU" b="1" i="1" dirty="0">
                <a:solidFill>
                  <a:srgbClr val="001E5E"/>
                </a:solidFill>
                <a:latin typeface="Calibri" panose="020F0502020204030204" pitchFamily="34" charset="0"/>
              </a:rPr>
              <a:t>Types: </a:t>
            </a:r>
            <a:endParaRPr lang="en-AU" dirty="0"/>
          </a:p>
          <a:p>
            <a:pPr marL="285750" indent="-285750">
              <a:buFont typeface="Wingdings" pitchFamily="2" charset="2"/>
              <a:buChar char="§"/>
            </a:pPr>
            <a:r>
              <a:rPr lang="en-AU" dirty="0">
                <a:solidFill>
                  <a:srgbClr val="001E5E"/>
                </a:solidFill>
                <a:latin typeface="Calibri" panose="020F0502020204030204" pitchFamily="34" charset="0"/>
              </a:rPr>
              <a:t>Dielectric wall acceleration</a:t>
            </a:r>
          </a:p>
          <a:p>
            <a:pPr marL="285750" indent="-285750">
              <a:buFont typeface="Wingdings" pitchFamily="2" charset="2"/>
              <a:buChar char="§"/>
            </a:pPr>
            <a:r>
              <a:rPr lang="en-AU" dirty="0">
                <a:solidFill>
                  <a:srgbClr val="001E5E"/>
                </a:solidFill>
                <a:latin typeface="Calibri" panose="020F0502020204030204" pitchFamily="34" charset="0"/>
              </a:rPr>
              <a:t>Dielectric </a:t>
            </a:r>
            <a:r>
              <a:rPr lang="en-AU" dirty="0" err="1">
                <a:solidFill>
                  <a:srgbClr val="001E5E"/>
                </a:solidFill>
                <a:latin typeface="Calibri" panose="020F0502020204030204" pitchFamily="34" charset="0"/>
              </a:rPr>
              <a:t>wakefield</a:t>
            </a:r>
            <a:r>
              <a:rPr lang="en-AU" dirty="0">
                <a:solidFill>
                  <a:srgbClr val="001E5E"/>
                </a:solidFill>
                <a:latin typeface="Calibri" panose="020F0502020204030204" pitchFamily="34" charset="0"/>
              </a:rPr>
              <a:t> acceleration </a:t>
            </a:r>
            <a:endParaRPr lang="en-AU" dirty="0">
              <a:solidFill>
                <a:srgbClr val="001E5E"/>
              </a:solidFill>
              <a:latin typeface="Wingdings" pitchFamily="2" charset="2"/>
            </a:endParaRPr>
          </a:p>
          <a:p>
            <a:pPr marL="285750" indent="-285750">
              <a:buFont typeface="Wingdings" pitchFamily="2" charset="2"/>
              <a:buChar char="§"/>
            </a:pPr>
            <a:r>
              <a:rPr lang="en-AU" dirty="0">
                <a:solidFill>
                  <a:srgbClr val="001E5E"/>
                </a:solidFill>
                <a:latin typeface="Calibri" panose="020F0502020204030204" pitchFamily="34" charset="0"/>
              </a:rPr>
              <a:t>Dielectric laser acceleration</a:t>
            </a:r>
          </a:p>
          <a:p>
            <a:pPr marL="285750" indent="-285750">
              <a:buFont typeface="Wingdings" pitchFamily="2" charset="2"/>
              <a:buChar char="§"/>
            </a:pPr>
            <a:r>
              <a:rPr lang="en-AU" dirty="0">
                <a:solidFill>
                  <a:srgbClr val="001E5E"/>
                </a:solidFill>
                <a:latin typeface="Calibri" panose="020F0502020204030204" pitchFamily="34" charset="0"/>
              </a:rPr>
              <a:t>Dielectric assisted waveguide</a:t>
            </a:r>
          </a:p>
          <a:p>
            <a:pPr marL="285750" indent="-285750">
              <a:buFont typeface="Wingdings" pitchFamily="2" charset="2"/>
              <a:buChar char="§"/>
            </a:pPr>
            <a:r>
              <a:rPr lang="en-AU" dirty="0">
                <a:solidFill>
                  <a:srgbClr val="001E5E"/>
                </a:solidFill>
                <a:latin typeface="Calibri" panose="020F0502020204030204" pitchFamily="34" charset="0"/>
              </a:rPr>
              <a:t>Dielectric loaded waveguides </a:t>
            </a:r>
            <a:endParaRPr lang="en-AU" dirty="0"/>
          </a:p>
          <a:p>
            <a:r>
              <a:rPr lang="en-AU" b="1" i="1" dirty="0">
                <a:solidFill>
                  <a:srgbClr val="001E5E"/>
                </a:solidFill>
                <a:latin typeface="Calibri" panose="020F0502020204030204" pitchFamily="34" charset="0"/>
              </a:rPr>
              <a:t>Advantages: </a:t>
            </a:r>
            <a:endParaRPr lang="en-AU" dirty="0"/>
          </a:p>
          <a:p>
            <a:pPr marL="285750" indent="-285750">
              <a:buFont typeface="Wingdings" pitchFamily="2" charset="2"/>
              <a:buChar char="§"/>
            </a:pPr>
            <a:r>
              <a:rPr lang="en-AU" dirty="0">
                <a:solidFill>
                  <a:srgbClr val="001E5E"/>
                </a:solidFill>
                <a:latin typeface="Calibri" panose="020F0502020204030204" pitchFamily="34" charset="0"/>
              </a:rPr>
              <a:t>High breakdown threshold (1-5 GV/m)</a:t>
            </a:r>
          </a:p>
          <a:p>
            <a:pPr marL="285750" indent="-285750">
              <a:buFont typeface="Wingdings" pitchFamily="2" charset="2"/>
              <a:buChar char="§"/>
            </a:pPr>
            <a:r>
              <a:rPr lang="en-AU" dirty="0">
                <a:solidFill>
                  <a:srgbClr val="001E5E"/>
                </a:solidFill>
                <a:latin typeface="Calibri" panose="020F0502020204030204" pitchFamily="34" charset="0"/>
              </a:rPr>
              <a:t>High frequency operation</a:t>
            </a:r>
          </a:p>
          <a:p>
            <a:pPr marL="285750" indent="-285750">
              <a:buFont typeface="Wingdings" pitchFamily="2" charset="2"/>
              <a:buChar char="§"/>
            </a:pPr>
            <a:r>
              <a:rPr lang="en-AU" dirty="0">
                <a:solidFill>
                  <a:srgbClr val="001E5E"/>
                </a:solidFill>
                <a:latin typeface="Calibri" panose="020F0502020204030204" pitchFamily="34" charset="0"/>
              </a:rPr>
              <a:t>Can reduce </a:t>
            </a:r>
            <a:r>
              <a:rPr lang="en-AU" dirty="0" err="1">
                <a:solidFill>
                  <a:srgbClr val="001E5E"/>
                </a:solidFill>
                <a:latin typeface="Calibri" panose="020F0502020204030204" pitchFamily="34" charset="0"/>
              </a:rPr>
              <a:t>wakefields</a:t>
            </a:r>
            <a:r>
              <a:rPr lang="en-AU" dirty="0">
                <a:solidFill>
                  <a:srgbClr val="001E5E"/>
                </a:solidFill>
                <a:latin typeface="Calibri" panose="020F0502020204030204" pitchFamily="34" charset="0"/>
              </a:rPr>
              <a:t> (photonic crystals) </a:t>
            </a:r>
          </a:p>
          <a:p>
            <a:r>
              <a:rPr lang="en-AU" dirty="0">
                <a:solidFill>
                  <a:srgbClr val="001E5E"/>
                </a:solidFill>
                <a:latin typeface="Wingdings" pitchFamily="2" charset="2"/>
              </a:rPr>
              <a:t> </a:t>
            </a:r>
            <a:r>
              <a:rPr lang="en-AU" dirty="0">
                <a:solidFill>
                  <a:srgbClr val="001E5E"/>
                </a:solidFill>
                <a:latin typeface="Calibri" panose="020F0502020204030204" pitchFamily="34" charset="0"/>
              </a:rPr>
              <a:t>Mature fabrication technologies available </a:t>
            </a:r>
            <a:endParaRPr lang="en-AU" dirty="0">
              <a:effectLst/>
            </a:endParaRPr>
          </a:p>
        </p:txBody>
      </p:sp>
      <p:sp>
        <p:nvSpPr>
          <p:cNvPr id="4" name="TextBox 3">
            <a:extLst>
              <a:ext uri="{FF2B5EF4-FFF2-40B4-BE49-F238E27FC236}">
                <a16:creationId xmlns:a16="http://schemas.microsoft.com/office/drawing/2014/main" id="{DC96109D-0712-C744-BD88-FBD0AE8D8D21}"/>
              </a:ext>
            </a:extLst>
          </p:cNvPr>
          <p:cNvSpPr txBox="1"/>
          <p:nvPr/>
        </p:nvSpPr>
        <p:spPr>
          <a:xfrm>
            <a:off x="4753863" y="3867990"/>
            <a:ext cx="4374403" cy="1477328"/>
          </a:xfrm>
          <a:prstGeom prst="rect">
            <a:avLst/>
          </a:prstGeom>
          <a:noFill/>
        </p:spPr>
        <p:txBody>
          <a:bodyPr wrap="none" rtlCol="0">
            <a:spAutoFit/>
          </a:bodyPr>
          <a:lstStyle/>
          <a:p>
            <a:r>
              <a:rPr lang="en-AU" b="1" dirty="0"/>
              <a:t>A range of proposals</a:t>
            </a:r>
            <a:r>
              <a:rPr lang="en-AU" dirty="0"/>
              <a:t>:</a:t>
            </a:r>
          </a:p>
          <a:p>
            <a:pPr marL="285750" indent="-285750">
              <a:buFont typeface="Wingdings" pitchFamily="2" charset="2"/>
              <a:buChar char="q"/>
            </a:pPr>
            <a:r>
              <a:rPr lang="en-AU" dirty="0"/>
              <a:t>Lin (2001),Mizrahi and Schachter (2004)</a:t>
            </a:r>
          </a:p>
          <a:p>
            <a:pPr marL="285750" indent="-285750">
              <a:buFont typeface="Wingdings" pitchFamily="2" charset="2"/>
              <a:buChar char="q"/>
            </a:pPr>
            <a:r>
              <a:rPr lang="en-AU" dirty="0"/>
              <a:t>Cowan (2008), Naranjo et al. (2012)</a:t>
            </a:r>
          </a:p>
          <a:p>
            <a:pPr marL="285750" indent="-285750">
              <a:buFont typeface="Wingdings" pitchFamily="2" charset="2"/>
              <a:buChar char="q"/>
            </a:pPr>
            <a:r>
              <a:rPr lang="en-AU" dirty="0"/>
              <a:t>First demonstration - Peralta et al. (2013) </a:t>
            </a:r>
          </a:p>
          <a:p>
            <a:endParaRPr lang="en-AU" dirty="0"/>
          </a:p>
        </p:txBody>
      </p:sp>
      <p:sp>
        <p:nvSpPr>
          <p:cNvPr id="5" name="TextBox 4">
            <a:extLst>
              <a:ext uri="{FF2B5EF4-FFF2-40B4-BE49-F238E27FC236}">
                <a16:creationId xmlns:a16="http://schemas.microsoft.com/office/drawing/2014/main" id="{72AEAC37-39DA-6747-960E-3B2B3DA08CE0}"/>
              </a:ext>
            </a:extLst>
          </p:cNvPr>
          <p:cNvSpPr txBox="1"/>
          <p:nvPr/>
        </p:nvSpPr>
        <p:spPr>
          <a:xfrm>
            <a:off x="6284464" y="3613531"/>
            <a:ext cx="2055050" cy="369332"/>
          </a:xfrm>
          <a:prstGeom prst="rect">
            <a:avLst/>
          </a:prstGeom>
          <a:noFill/>
        </p:spPr>
        <p:txBody>
          <a:bodyPr wrap="none" rtlCol="0">
            <a:spAutoFit/>
          </a:bodyPr>
          <a:lstStyle/>
          <a:p>
            <a:r>
              <a:rPr lang="en-AU" b="1" i="1"/>
              <a:t>Structure proposed</a:t>
            </a:r>
          </a:p>
        </p:txBody>
      </p:sp>
    </p:spTree>
    <p:extLst>
      <p:ext uri="{BB962C8B-B14F-4D97-AF65-F5344CB8AC3E}">
        <p14:creationId xmlns:p14="http://schemas.microsoft.com/office/powerpoint/2010/main" val="1110724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66C81E-8BD6-D741-97F0-BFB271FECDBC}"/>
              </a:ext>
            </a:extLst>
          </p:cNvPr>
          <p:cNvSpPr/>
          <p:nvPr/>
        </p:nvSpPr>
        <p:spPr>
          <a:xfrm>
            <a:off x="1332404" y="412187"/>
            <a:ext cx="7297344" cy="584775"/>
          </a:xfrm>
          <a:prstGeom prst="rect">
            <a:avLst/>
          </a:prstGeom>
        </p:spPr>
        <p:txBody>
          <a:bodyPr wrap="square">
            <a:spAutoFit/>
          </a:bodyPr>
          <a:lstStyle/>
          <a:p>
            <a:pPr algn="ctr"/>
            <a:r>
              <a:rPr lang="en-AU" sz="3200" b="1" dirty="0">
                <a:latin typeface="Cambria" panose="02040503050406030204" pitchFamily="18" charset="0"/>
                <a:ea typeface="Cambria" panose="02040503050406030204" pitchFamily="18" charset="0"/>
                <a:cs typeface="Times New Roman" panose="02020603050405020304" pitchFamily="18" charset="0"/>
              </a:rPr>
              <a:t>All-dielectric  structures</a:t>
            </a:r>
            <a:endParaRPr lang="en-IE" sz="3200" b="1" dirty="0"/>
          </a:p>
        </p:txBody>
      </p:sp>
      <p:sp>
        <p:nvSpPr>
          <p:cNvPr id="26" name="TextBox 25">
            <a:extLst>
              <a:ext uri="{FF2B5EF4-FFF2-40B4-BE49-F238E27FC236}">
                <a16:creationId xmlns:a16="http://schemas.microsoft.com/office/drawing/2014/main" id="{8211BCB6-23A1-E74F-B00F-0707C62A399D}"/>
              </a:ext>
            </a:extLst>
          </p:cNvPr>
          <p:cNvSpPr txBox="1"/>
          <p:nvPr/>
        </p:nvSpPr>
        <p:spPr>
          <a:xfrm>
            <a:off x="6128532" y="5020845"/>
            <a:ext cx="2882998" cy="1615827"/>
          </a:xfrm>
          <a:prstGeom prst="rect">
            <a:avLst/>
          </a:prstGeom>
        </p:spPr>
        <p:txBody>
          <a:bodyPr wrap="square">
            <a:spAutoFit/>
          </a:bodyPr>
          <a:lstStyle>
            <a:defPPr>
              <a:defRPr lang="it-IT"/>
            </a:defPPr>
            <a:lvl1pPr>
              <a:defRPr sz="1100" b="1" i="1">
                <a:latin typeface="Helvetica" pitchFamily="2" charset="0"/>
              </a:defRPr>
            </a:lvl1pPr>
          </a:lstStyle>
          <a:p>
            <a:r>
              <a:rPr lang="en-AU" dirty="0"/>
              <a:t>[Leonardi, Torrisi et al., «Hollow-core Electromagnetic Band Gap Waveguide as DC-break for Ion Sources», PIERS 2017]</a:t>
            </a:r>
          </a:p>
          <a:p>
            <a:r>
              <a:rPr lang="en-AU" dirty="0"/>
              <a:t>[Locatelli, Sorbello, Torrisi et al., Photonic Crystal Waveguides for Particle Acceleration; 2017]</a:t>
            </a:r>
          </a:p>
          <a:p>
            <a:endParaRPr lang="en-AU" dirty="0"/>
          </a:p>
          <a:p>
            <a:endParaRPr lang="en-AU" dirty="0"/>
          </a:p>
        </p:txBody>
      </p:sp>
      <p:pic>
        <p:nvPicPr>
          <p:cNvPr id="28" name="Picture 27">
            <a:extLst>
              <a:ext uri="{FF2B5EF4-FFF2-40B4-BE49-F238E27FC236}">
                <a16:creationId xmlns:a16="http://schemas.microsoft.com/office/drawing/2014/main" id="{A7FB9618-26BA-814C-8289-34CE7792F52C}"/>
              </a:ext>
            </a:extLst>
          </p:cNvPr>
          <p:cNvPicPr>
            <a:picLocks noChangeAspect="1"/>
          </p:cNvPicPr>
          <p:nvPr/>
        </p:nvPicPr>
        <p:blipFill rotWithShape="1">
          <a:blip r:embed="rId3"/>
          <a:srcRect r="55493"/>
          <a:stretch/>
        </p:blipFill>
        <p:spPr>
          <a:xfrm>
            <a:off x="7570031" y="8680"/>
            <a:ext cx="1538967" cy="759432"/>
          </a:xfrm>
          <a:prstGeom prst="rect">
            <a:avLst/>
          </a:prstGeom>
        </p:spPr>
      </p:pic>
      <p:grpSp>
        <p:nvGrpSpPr>
          <p:cNvPr id="9" name="Group 8">
            <a:extLst>
              <a:ext uri="{FF2B5EF4-FFF2-40B4-BE49-F238E27FC236}">
                <a16:creationId xmlns:a16="http://schemas.microsoft.com/office/drawing/2014/main" id="{78110B06-568A-1848-B5A7-616E15D1055C}"/>
              </a:ext>
            </a:extLst>
          </p:cNvPr>
          <p:cNvGrpSpPr/>
          <p:nvPr/>
        </p:nvGrpSpPr>
        <p:grpSpPr>
          <a:xfrm>
            <a:off x="20396" y="1827552"/>
            <a:ext cx="4913357" cy="2811139"/>
            <a:chOff x="486834" y="2848520"/>
            <a:chExt cx="4307766" cy="2464655"/>
          </a:xfrm>
        </p:grpSpPr>
        <p:pic>
          <p:nvPicPr>
            <p:cNvPr id="5" name="Picture 4">
              <a:extLst>
                <a:ext uri="{FF2B5EF4-FFF2-40B4-BE49-F238E27FC236}">
                  <a16:creationId xmlns:a16="http://schemas.microsoft.com/office/drawing/2014/main" id="{9C82E3A8-1587-B84A-816B-9AF86C7EC3EF}"/>
                </a:ext>
              </a:extLst>
            </p:cNvPr>
            <p:cNvPicPr>
              <a:picLocks noChangeAspect="1"/>
            </p:cNvPicPr>
            <p:nvPr/>
          </p:nvPicPr>
          <p:blipFill>
            <a:blip r:embed="rId4"/>
            <a:stretch>
              <a:fillRect/>
            </a:stretch>
          </p:blipFill>
          <p:spPr>
            <a:xfrm>
              <a:off x="489317" y="2848520"/>
              <a:ext cx="3329650" cy="2109174"/>
            </a:xfrm>
            <a:prstGeom prst="rect">
              <a:avLst/>
            </a:prstGeom>
          </p:spPr>
        </p:pic>
        <p:sp>
          <p:nvSpPr>
            <p:cNvPr id="6" name="TextBox 5">
              <a:extLst>
                <a:ext uri="{FF2B5EF4-FFF2-40B4-BE49-F238E27FC236}">
                  <a16:creationId xmlns:a16="http://schemas.microsoft.com/office/drawing/2014/main" id="{BAFEBB19-A1AD-AF4E-BBB9-9FF7B660F1A6}"/>
                </a:ext>
              </a:extLst>
            </p:cNvPr>
            <p:cNvSpPr txBox="1"/>
            <p:nvPr/>
          </p:nvSpPr>
          <p:spPr>
            <a:xfrm>
              <a:off x="486834" y="4854444"/>
              <a:ext cx="4307766" cy="458731"/>
            </a:xfrm>
            <a:prstGeom prst="rect">
              <a:avLst/>
            </a:prstGeom>
            <a:noFill/>
          </p:spPr>
          <p:txBody>
            <a:bodyPr wrap="square" rtlCol="0">
              <a:spAutoFit/>
            </a:bodyPr>
            <a:lstStyle/>
            <a:p>
              <a:r>
                <a:rPr lang="en-AU" sz="1400" b="1" dirty="0"/>
                <a:t>DC break including</a:t>
              </a:r>
              <a:r>
                <a:rPr lang="en-AU" sz="1400" dirty="0"/>
                <a:t>: (1) Al</a:t>
              </a:r>
              <a:r>
                <a:rPr lang="en-AU" sz="1400" baseline="-25000" dirty="0"/>
                <a:t>2</a:t>
              </a:r>
              <a:r>
                <a:rPr lang="en-AU" sz="1400" dirty="0"/>
                <a:t>O</a:t>
              </a:r>
              <a:r>
                <a:rPr lang="en-AU" sz="1400" baseline="-25000" dirty="0"/>
                <a:t>3</a:t>
              </a:r>
              <a:r>
                <a:rPr lang="en-AU" sz="1400" dirty="0"/>
                <a:t> woodpile structure, (2) metallic waveguides flanges, (3) top and bottom PMMA covers.</a:t>
              </a:r>
            </a:p>
          </p:txBody>
        </p:sp>
      </p:grpSp>
      <p:grpSp>
        <p:nvGrpSpPr>
          <p:cNvPr id="10" name="Group 9">
            <a:extLst>
              <a:ext uri="{FF2B5EF4-FFF2-40B4-BE49-F238E27FC236}">
                <a16:creationId xmlns:a16="http://schemas.microsoft.com/office/drawing/2014/main" id="{950F596A-B560-AB4E-9B53-651132BCA068}"/>
              </a:ext>
            </a:extLst>
          </p:cNvPr>
          <p:cNvGrpSpPr/>
          <p:nvPr/>
        </p:nvGrpSpPr>
        <p:grpSpPr>
          <a:xfrm>
            <a:off x="5324051" y="2230644"/>
            <a:ext cx="3826316" cy="2585416"/>
            <a:chOff x="5247456" y="1906321"/>
            <a:chExt cx="3826316" cy="2585416"/>
          </a:xfrm>
        </p:grpSpPr>
        <p:pic>
          <p:nvPicPr>
            <p:cNvPr id="27" name="Picture 26">
              <a:extLst>
                <a:ext uri="{FF2B5EF4-FFF2-40B4-BE49-F238E27FC236}">
                  <a16:creationId xmlns:a16="http://schemas.microsoft.com/office/drawing/2014/main" id="{ADC14E85-1CAA-BA47-9A25-18C4D3CFEE2F}"/>
                </a:ext>
              </a:extLst>
            </p:cNvPr>
            <p:cNvPicPr>
              <a:picLocks noChangeAspect="1"/>
            </p:cNvPicPr>
            <p:nvPr/>
          </p:nvPicPr>
          <p:blipFill>
            <a:blip r:embed="rId5"/>
            <a:stretch>
              <a:fillRect/>
            </a:stretch>
          </p:blipFill>
          <p:spPr>
            <a:xfrm>
              <a:off x="6847587" y="1936454"/>
              <a:ext cx="1918095" cy="1655064"/>
            </a:xfrm>
            <a:prstGeom prst="rect">
              <a:avLst/>
            </a:prstGeom>
          </p:spPr>
        </p:pic>
        <p:pic>
          <p:nvPicPr>
            <p:cNvPr id="30" name="Picture 29">
              <a:extLst>
                <a:ext uri="{FF2B5EF4-FFF2-40B4-BE49-F238E27FC236}">
                  <a16:creationId xmlns:a16="http://schemas.microsoft.com/office/drawing/2014/main" id="{FEA40F94-3EEF-1E44-ACAF-AE3AB784AF48}"/>
                </a:ext>
              </a:extLst>
            </p:cNvPr>
            <p:cNvPicPr>
              <a:picLocks noChangeAspect="1"/>
            </p:cNvPicPr>
            <p:nvPr/>
          </p:nvPicPr>
          <p:blipFill>
            <a:blip r:embed="rId6"/>
            <a:stretch>
              <a:fillRect/>
            </a:stretch>
          </p:blipFill>
          <p:spPr>
            <a:xfrm>
              <a:off x="5247456" y="2987133"/>
              <a:ext cx="2008591" cy="1504604"/>
            </a:xfrm>
            <a:prstGeom prst="rect">
              <a:avLst/>
            </a:prstGeom>
          </p:spPr>
        </p:pic>
        <p:pic>
          <p:nvPicPr>
            <p:cNvPr id="31" name="Picture 30">
              <a:extLst>
                <a:ext uri="{FF2B5EF4-FFF2-40B4-BE49-F238E27FC236}">
                  <a16:creationId xmlns:a16="http://schemas.microsoft.com/office/drawing/2014/main" id="{76CA300D-18F3-7E4B-AF19-599121A56943}"/>
                </a:ext>
              </a:extLst>
            </p:cNvPr>
            <p:cNvPicPr>
              <a:picLocks noChangeAspect="1"/>
            </p:cNvPicPr>
            <p:nvPr/>
          </p:nvPicPr>
          <p:blipFill rotWithShape="1">
            <a:blip r:embed="rId7"/>
            <a:srcRect r="31860"/>
            <a:stretch/>
          </p:blipFill>
          <p:spPr>
            <a:xfrm>
              <a:off x="5371205" y="1906321"/>
              <a:ext cx="1820344" cy="1378826"/>
            </a:xfrm>
            <a:prstGeom prst="rect">
              <a:avLst/>
            </a:prstGeom>
          </p:spPr>
        </p:pic>
        <p:sp>
          <p:nvSpPr>
            <p:cNvPr id="32" name="TextBox 31">
              <a:extLst>
                <a:ext uri="{FF2B5EF4-FFF2-40B4-BE49-F238E27FC236}">
                  <a16:creationId xmlns:a16="http://schemas.microsoft.com/office/drawing/2014/main" id="{2E31D519-6C4D-CB40-B3B2-B2B1AC7D096E}"/>
                </a:ext>
              </a:extLst>
            </p:cNvPr>
            <p:cNvSpPr txBox="1"/>
            <p:nvPr/>
          </p:nvSpPr>
          <p:spPr>
            <a:xfrm>
              <a:off x="6812361" y="3585121"/>
              <a:ext cx="2261411" cy="704089"/>
            </a:xfrm>
            <a:prstGeom prst="rect">
              <a:avLst/>
            </a:prstGeom>
          </p:spPr>
          <p:txBody>
            <a:bodyPr vert="horz" lIns="91440" tIns="45720" rIns="91440" bIns="45720" rtlCol="0" anchor="ctr">
              <a:normAutofit/>
            </a:bodyPr>
            <a:lstStyle>
              <a:defPPr>
                <a:defRPr lang="it-IT"/>
              </a:defPPr>
              <a:lvl1pPr marL="342900" lvl="0" indent="-342900" algn="ctr">
                <a:spcBef>
                  <a:spcPct val="0"/>
                </a:spcBef>
                <a:spcAft>
                  <a:spcPts val="0"/>
                </a:spcAft>
                <a:buNone/>
                <a:defRPr sz="2000" b="1" i="1">
                  <a:ea typeface="+mj-ea"/>
                  <a:cs typeface="+mj-cs"/>
                </a:defRPr>
              </a:lvl1pPr>
            </a:lstStyle>
            <a:p>
              <a:r>
                <a:rPr lang="en-AU" dirty="0"/>
                <a:t> Electric field intensity</a:t>
              </a:r>
            </a:p>
          </p:txBody>
        </p:sp>
      </p:grpSp>
      <p:pic>
        <p:nvPicPr>
          <p:cNvPr id="35" name="Immagine 11">
            <a:extLst>
              <a:ext uri="{FF2B5EF4-FFF2-40B4-BE49-F238E27FC236}">
                <a16:creationId xmlns:a16="http://schemas.microsoft.com/office/drawing/2014/main" id="{2056EF8D-FE69-5B44-8F42-A7D9F3F7486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52"/>
          <a:stretch/>
        </p:blipFill>
        <p:spPr>
          <a:xfrm>
            <a:off x="2591026" y="4924945"/>
            <a:ext cx="3431474" cy="1422432"/>
          </a:xfrm>
          <a:prstGeom prst="rect">
            <a:avLst/>
          </a:prstGeom>
        </p:spPr>
      </p:pic>
      <p:grpSp>
        <p:nvGrpSpPr>
          <p:cNvPr id="16" name="Group 15">
            <a:extLst>
              <a:ext uri="{FF2B5EF4-FFF2-40B4-BE49-F238E27FC236}">
                <a16:creationId xmlns:a16="http://schemas.microsoft.com/office/drawing/2014/main" id="{8477C5FB-3AEB-414D-A893-C4AE5F8DCA52}"/>
              </a:ext>
            </a:extLst>
          </p:cNvPr>
          <p:cNvGrpSpPr/>
          <p:nvPr/>
        </p:nvGrpSpPr>
        <p:grpSpPr>
          <a:xfrm>
            <a:off x="93629" y="4920267"/>
            <a:ext cx="2219005" cy="1935980"/>
            <a:chOff x="443904" y="4560268"/>
            <a:chExt cx="2219005" cy="1935980"/>
          </a:xfrm>
        </p:grpSpPr>
        <p:pic>
          <p:nvPicPr>
            <p:cNvPr id="34" name="Immagine 15">
              <a:extLst>
                <a:ext uri="{FF2B5EF4-FFF2-40B4-BE49-F238E27FC236}">
                  <a16:creationId xmlns:a16="http://schemas.microsoft.com/office/drawing/2014/main" id="{EB84C8C8-8B22-DD42-AF91-96187AD42B54}"/>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2522"/>
            <a:stretch/>
          </p:blipFill>
          <p:spPr>
            <a:xfrm>
              <a:off x="841365" y="4560268"/>
              <a:ext cx="1743240" cy="1496758"/>
            </a:xfrm>
            <a:prstGeom prst="rect">
              <a:avLst/>
            </a:prstGeom>
          </p:spPr>
        </p:pic>
        <p:sp>
          <p:nvSpPr>
            <p:cNvPr id="13" name="TextBox 12">
              <a:extLst>
                <a:ext uri="{FF2B5EF4-FFF2-40B4-BE49-F238E27FC236}">
                  <a16:creationId xmlns:a16="http://schemas.microsoft.com/office/drawing/2014/main" id="{374E4985-303A-0D45-818A-FC172C14731B}"/>
                </a:ext>
              </a:extLst>
            </p:cNvPr>
            <p:cNvSpPr txBox="1"/>
            <p:nvPr/>
          </p:nvSpPr>
          <p:spPr>
            <a:xfrm>
              <a:off x="443904" y="6126916"/>
              <a:ext cx="2219005" cy="369332"/>
            </a:xfrm>
            <a:prstGeom prst="rect">
              <a:avLst/>
            </a:prstGeom>
            <a:noFill/>
          </p:spPr>
          <p:txBody>
            <a:bodyPr wrap="none" rtlCol="0">
              <a:spAutoFit/>
            </a:bodyPr>
            <a:lstStyle/>
            <a:p>
              <a:r>
                <a:rPr lang="it-IT" b="1" dirty="0" err="1"/>
                <a:t>Dielectric</a:t>
              </a:r>
              <a:r>
                <a:rPr lang="it-IT" b="1" dirty="0"/>
                <a:t> </a:t>
              </a:r>
              <a:r>
                <a:rPr lang="it-IT" b="1" dirty="0" err="1"/>
                <a:t>waveguide</a:t>
              </a:r>
              <a:endParaRPr lang="en-IE" dirty="0"/>
            </a:p>
          </p:txBody>
        </p:sp>
      </p:grpSp>
      <p:sp>
        <p:nvSpPr>
          <p:cNvPr id="19" name="TextBox 18">
            <a:extLst>
              <a:ext uri="{FF2B5EF4-FFF2-40B4-BE49-F238E27FC236}">
                <a16:creationId xmlns:a16="http://schemas.microsoft.com/office/drawing/2014/main" id="{6C5F66CC-471E-CE43-825E-589BD5393A2A}"/>
              </a:ext>
            </a:extLst>
          </p:cNvPr>
          <p:cNvSpPr txBox="1"/>
          <p:nvPr/>
        </p:nvSpPr>
        <p:spPr>
          <a:xfrm>
            <a:off x="3044624" y="6494020"/>
            <a:ext cx="2747868" cy="369332"/>
          </a:xfrm>
          <a:prstGeom prst="rect">
            <a:avLst/>
          </a:prstGeom>
          <a:noFill/>
        </p:spPr>
        <p:txBody>
          <a:bodyPr wrap="none" rtlCol="0">
            <a:spAutoFit/>
          </a:bodyPr>
          <a:lstStyle/>
          <a:p>
            <a:r>
              <a:rPr lang="en-GB" b="1" dirty="0">
                <a:solidFill>
                  <a:schemeClr val="accent4">
                    <a:lumMod val="75000"/>
                  </a:schemeClr>
                </a:solidFill>
                <a:latin typeface="Bookman Old Style" panose="02050604050505020204" pitchFamily="18" charset="0"/>
                <a:ea typeface="Times New Roman" panose="02020603050405020304" pitchFamily="18" charset="0"/>
                <a:cs typeface="Calibri" panose="020F0502020204030204" pitchFamily="34" charset="0"/>
              </a:rPr>
              <a:t>electromagnetic field</a:t>
            </a:r>
            <a:endParaRPr lang="en-IE" dirty="0"/>
          </a:p>
        </p:txBody>
      </p:sp>
      <p:sp>
        <p:nvSpPr>
          <p:cNvPr id="21" name="TextBox 20">
            <a:extLst>
              <a:ext uri="{FF2B5EF4-FFF2-40B4-BE49-F238E27FC236}">
                <a16:creationId xmlns:a16="http://schemas.microsoft.com/office/drawing/2014/main" id="{0C487829-4107-304B-93E8-97ED49076D4E}"/>
              </a:ext>
            </a:extLst>
          </p:cNvPr>
          <p:cNvSpPr txBox="1"/>
          <p:nvPr/>
        </p:nvSpPr>
        <p:spPr>
          <a:xfrm>
            <a:off x="3507506" y="2390392"/>
            <a:ext cx="2192417" cy="1277273"/>
          </a:xfrm>
          <a:prstGeom prst="rect">
            <a:avLst/>
          </a:prstGeom>
        </p:spPr>
        <p:txBody>
          <a:bodyPr wrap="square">
            <a:spAutoFit/>
          </a:bodyPr>
          <a:lstStyle>
            <a:defPPr>
              <a:defRPr lang="it-IT"/>
            </a:defPPr>
            <a:lvl1pPr>
              <a:defRPr sz="1600" i="1">
                <a:latin typeface="Helvetica" pitchFamily="2" charset="0"/>
              </a:defRPr>
            </a:lvl1pPr>
          </a:lstStyle>
          <a:p>
            <a:r>
              <a:rPr lang="it-IT" sz="1100" b="1" dirty="0"/>
              <a:t>[WOODPILE EBG WAVEGUIDE AS A DC ELECTRICAL BREAK</a:t>
            </a:r>
          </a:p>
          <a:p>
            <a:r>
              <a:rPr lang="it-IT" sz="1100" b="1" dirty="0"/>
              <a:t>FOR MICROWAVE ION SOURCES, G. S. Mauro, A. Locatelli, G. Torrisi et al; </a:t>
            </a:r>
            <a:r>
              <a:rPr lang="it-IT" sz="1100" b="1" dirty="0" err="1"/>
              <a:t>submitted</a:t>
            </a:r>
            <a:r>
              <a:rPr lang="it-IT" sz="1100" b="1" dirty="0"/>
              <a:t> on MOTL]</a:t>
            </a:r>
          </a:p>
        </p:txBody>
      </p:sp>
      <p:sp>
        <p:nvSpPr>
          <p:cNvPr id="22" name="TextBox 21">
            <a:extLst>
              <a:ext uri="{FF2B5EF4-FFF2-40B4-BE49-F238E27FC236}">
                <a16:creationId xmlns:a16="http://schemas.microsoft.com/office/drawing/2014/main" id="{8B9EA8A8-ADAC-174C-B151-ACD94346F50B}"/>
              </a:ext>
            </a:extLst>
          </p:cNvPr>
          <p:cNvSpPr txBox="1"/>
          <p:nvPr/>
        </p:nvSpPr>
        <p:spPr>
          <a:xfrm>
            <a:off x="1196710" y="1647561"/>
            <a:ext cx="7437681" cy="707886"/>
          </a:xfrm>
          <a:prstGeom prst="rect">
            <a:avLst/>
          </a:prstGeom>
        </p:spPr>
        <p:txBody>
          <a:bodyPr vert="horz" lIns="91440" tIns="45720" rIns="91440" bIns="45720" rtlCol="0" anchor="ctr">
            <a:normAutofit/>
          </a:bodyPr>
          <a:lstStyle>
            <a:lvl1pPr marL="342900" lvl="0" indent="-342900" algn="ctr">
              <a:spcBef>
                <a:spcPct val="0"/>
              </a:spcBef>
              <a:spcAft>
                <a:spcPts val="0"/>
              </a:spcAft>
              <a:buNone/>
              <a:defRPr sz="2000" b="1" i="1">
                <a:ea typeface="+mj-ea"/>
                <a:cs typeface="+mj-cs"/>
              </a:defRPr>
            </a:lvl1pPr>
          </a:lstStyle>
          <a:p>
            <a:r>
              <a:rPr lang="en-AU" dirty="0"/>
              <a:t>Al</a:t>
            </a:r>
            <a:r>
              <a:rPr lang="en-AU" baseline="-25000" dirty="0"/>
              <a:t>2</a:t>
            </a:r>
            <a:r>
              <a:rPr lang="en-AU" dirty="0"/>
              <a:t>O</a:t>
            </a:r>
            <a:r>
              <a:rPr lang="en-AU" baseline="-25000" dirty="0"/>
              <a:t>3</a:t>
            </a:r>
            <a:r>
              <a:rPr lang="en-AU" dirty="0"/>
              <a:t> Woodpile structure as a DC-BREAK</a:t>
            </a:r>
          </a:p>
        </p:txBody>
      </p:sp>
      <p:sp>
        <p:nvSpPr>
          <p:cNvPr id="3" name="Rectangle 2">
            <a:extLst>
              <a:ext uri="{FF2B5EF4-FFF2-40B4-BE49-F238E27FC236}">
                <a16:creationId xmlns:a16="http://schemas.microsoft.com/office/drawing/2014/main" id="{BEA7CE1F-C45B-6248-91EA-CF7CD728C4FC}"/>
              </a:ext>
            </a:extLst>
          </p:cNvPr>
          <p:cNvSpPr/>
          <p:nvPr/>
        </p:nvSpPr>
        <p:spPr>
          <a:xfrm>
            <a:off x="705970" y="1211171"/>
            <a:ext cx="7966929"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it-IT" sz="2000" b="1" dirty="0" err="1">
                <a:solidFill>
                  <a:schemeClr val="dk1"/>
                </a:solidFill>
                <a:latin typeface="Cambria" panose="02040503050406030204" pitchFamily="18" charset="0"/>
                <a:cs typeface="Times New Roman" panose="02020603050405020304" pitchFamily="18" charset="0"/>
              </a:rPr>
              <a:t>Proof</a:t>
            </a:r>
            <a:r>
              <a:rPr lang="it-IT" sz="2000" b="1" dirty="0">
                <a:solidFill>
                  <a:schemeClr val="dk1"/>
                </a:solidFill>
                <a:latin typeface="Cambria" panose="02040503050406030204" pitchFamily="18" charset="0"/>
                <a:cs typeface="Times New Roman" panose="02020603050405020304" pitchFamily="18" charset="0"/>
              </a:rPr>
              <a:t>-of-</a:t>
            </a:r>
            <a:r>
              <a:rPr lang="it-IT" sz="2000" b="1" dirty="0" err="1">
                <a:solidFill>
                  <a:schemeClr val="dk1"/>
                </a:solidFill>
                <a:latin typeface="Cambria" panose="02040503050406030204" pitchFamily="18" charset="0"/>
                <a:cs typeface="Times New Roman" panose="02020603050405020304" pitchFamily="18" charset="0"/>
              </a:rPr>
              <a:t>concept</a:t>
            </a:r>
            <a:r>
              <a:rPr lang="it-IT" sz="2000" b="1" dirty="0">
                <a:solidFill>
                  <a:schemeClr val="dk1"/>
                </a:solidFill>
                <a:latin typeface="Cambria" panose="02040503050406030204" pitchFamily="18" charset="0"/>
                <a:cs typeface="Times New Roman" panose="02020603050405020304" pitchFamily="18" charset="0"/>
              </a:rPr>
              <a:t> </a:t>
            </a:r>
            <a:r>
              <a:rPr lang="it-IT" sz="2000" b="1" dirty="0" err="1">
                <a:solidFill>
                  <a:schemeClr val="dk1"/>
                </a:solidFill>
                <a:latin typeface="Cambria" panose="02040503050406030204" pitchFamily="18" charset="0"/>
                <a:cs typeface="Times New Roman" panose="02020603050405020304" pitchFamily="18" charset="0"/>
              </a:rPr>
              <a:t>experiments</a:t>
            </a:r>
            <a:r>
              <a:rPr lang="it-IT" sz="2000" b="1" dirty="0">
                <a:solidFill>
                  <a:schemeClr val="dk1"/>
                </a:solidFill>
                <a:latin typeface="Cambria" panose="02040503050406030204" pitchFamily="18" charset="0"/>
                <a:cs typeface="Times New Roman" panose="02020603050405020304" pitchFamily="18" charset="0"/>
              </a:rPr>
              <a:t> are </a:t>
            </a:r>
            <a:r>
              <a:rPr lang="it-IT" sz="2000" b="1" dirty="0" err="1">
                <a:solidFill>
                  <a:schemeClr val="dk1"/>
                </a:solidFill>
                <a:latin typeface="Cambria" panose="02040503050406030204" pitchFamily="18" charset="0"/>
                <a:cs typeface="Times New Roman" panose="02020603050405020304" pitchFamily="18" charset="0"/>
              </a:rPr>
              <a:t>taking</a:t>
            </a:r>
            <a:r>
              <a:rPr lang="it-IT" sz="2000" b="1" dirty="0">
                <a:solidFill>
                  <a:schemeClr val="dk1"/>
                </a:solidFill>
                <a:latin typeface="Cambria" panose="02040503050406030204" pitchFamily="18" charset="0"/>
                <a:cs typeface="Times New Roman" panose="02020603050405020304" pitchFamily="18" charset="0"/>
              </a:rPr>
              <a:t> </a:t>
            </a:r>
            <a:r>
              <a:rPr lang="it-IT" sz="2000" b="1" dirty="0" err="1">
                <a:solidFill>
                  <a:schemeClr val="dk1"/>
                </a:solidFill>
                <a:latin typeface="Cambria" panose="02040503050406030204" pitchFamily="18" charset="0"/>
                <a:cs typeface="Times New Roman" panose="02020603050405020304" pitchFamily="18" charset="0"/>
              </a:rPr>
              <a:t>place</a:t>
            </a:r>
            <a:r>
              <a:rPr lang="it-IT" sz="2000" b="1" dirty="0">
                <a:solidFill>
                  <a:schemeClr val="dk1"/>
                </a:solidFill>
                <a:latin typeface="Cambria" panose="02040503050406030204" pitchFamily="18" charset="0"/>
                <a:cs typeface="Times New Roman" panose="02020603050405020304" pitchFamily="18" charset="0"/>
              </a:rPr>
              <a:t> @LNS</a:t>
            </a:r>
          </a:p>
        </p:txBody>
      </p:sp>
    </p:spTree>
    <p:extLst>
      <p:ext uri="{BB962C8B-B14F-4D97-AF65-F5344CB8AC3E}">
        <p14:creationId xmlns:p14="http://schemas.microsoft.com/office/powerpoint/2010/main" val="2196963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66C81E-8BD6-D741-97F0-BFB271FECDBC}"/>
              </a:ext>
            </a:extLst>
          </p:cNvPr>
          <p:cNvSpPr/>
          <p:nvPr/>
        </p:nvSpPr>
        <p:spPr>
          <a:xfrm>
            <a:off x="1411941" y="400450"/>
            <a:ext cx="7297344" cy="1077218"/>
          </a:xfrm>
          <a:prstGeom prst="rect">
            <a:avLst/>
          </a:prstGeom>
        </p:spPr>
        <p:txBody>
          <a:bodyPr wrap="square">
            <a:spAutoFit/>
          </a:bodyPr>
          <a:lstStyle/>
          <a:p>
            <a:pPr algn="ctr"/>
            <a:r>
              <a:rPr lang="en-AU" sz="3200" b="1" dirty="0">
                <a:latin typeface="Cambria" panose="02040503050406030204" pitchFamily="18" charset="0"/>
                <a:ea typeface="Cambria" panose="02040503050406030204" pitchFamily="18" charset="0"/>
                <a:cs typeface="Times New Roman" panose="02020603050405020304" pitchFamily="18" charset="0"/>
              </a:rPr>
              <a:t>All-dielectric mm-waves </a:t>
            </a:r>
          </a:p>
          <a:p>
            <a:pPr algn="ctr"/>
            <a:r>
              <a:rPr lang="en-AU" sz="3200" b="1" dirty="0">
                <a:latin typeface="Cambria" panose="02040503050406030204" pitchFamily="18" charset="0"/>
                <a:ea typeface="Cambria" panose="02040503050406030204" pitchFamily="18" charset="0"/>
                <a:cs typeface="Times New Roman" panose="02020603050405020304" pitchFamily="18" charset="0"/>
              </a:rPr>
              <a:t>launching structures</a:t>
            </a:r>
            <a:endParaRPr lang="en-IE" sz="3200" b="1" dirty="0"/>
          </a:p>
        </p:txBody>
      </p:sp>
      <p:sp>
        <p:nvSpPr>
          <p:cNvPr id="14" name="Titolo 1">
            <a:extLst>
              <a:ext uri="{FF2B5EF4-FFF2-40B4-BE49-F238E27FC236}">
                <a16:creationId xmlns:a16="http://schemas.microsoft.com/office/drawing/2014/main" id="{78B7F234-AA69-244F-98FA-4963091AD089}"/>
              </a:ext>
            </a:extLst>
          </p:cNvPr>
          <p:cNvSpPr>
            <a:spLocks noGrp="1"/>
          </p:cNvSpPr>
          <p:nvPr>
            <p:ph type="title"/>
          </p:nvPr>
        </p:nvSpPr>
        <p:spPr>
          <a:xfrm rot="10800000" flipV="1">
            <a:off x="5264902" y="1597242"/>
            <a:ext cx="3755391" cy="524585"/>
          </a:xfrm>
        </p:spPr>
        <p:txBody>
          <a:bodyPr>
            <a:normAutofit/>
          </a:bodyPr>
          <a:lstStyle/>
          <a:p>
            <a:pPr marL="342900" lvl="0" indent="-342900" algn="ctr">
              <a:spcAft>
                <a:spcPts val="0"/>
              </a:spcAft>
            </a:pPr>
            <a:r>
              <a:rPr lang="it-IT" sz="2000" b="1" i="1" dirty="0" err="1">
                <a:latin typeface="+mn-lt"/>
              </a:rPr>
              <a:t>Dielectric</a:t>
            </a:r>
            <a:r>
              <a:rPr lang="it-IT" sz="2000" b="1" i="1" dirty="0">
                <a:latin typeface="+mn-lt"/>
              </a:rPr>
              <a:t> EBG </a:t>
            </a:r>
            <a:r>
              <a:rPr lang="it-IT" sz="2000" b="1" i="1" dirty="0" err="1">
                <a:latin typeface="+mn-lt"/>
              </a:rPr>
              <a:t>waveguide</a:t>
            </a:r>
            <a:endParaRPr lang="it-IT" sz="2000" b="1" i="1" dirty="0">
              <a:latin typeface="+mn-lt"/>
            </a:endParaRPr>
          </a:p>
        </p:txBody>
      </p:sp>
      <p:pic>
        <p:nvPicPr>
          <p:cNvPr id="15" name="Immagine 2">
            <a:extLst>
              <a:ext uri="{FF2B5EF4-FFF2-40B4-BE49-F238E27FC236}">
                <a16:creationId xmlns:a16="http://schemas.microsoft.com/office/drawing/2014/main" id="{0E4A4D1F-059A-2C4E-A8A0-3D9E8C24BE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26287" y="2010679"/>
            <a:ext cx="2882998" cy="1954271"/>
          </a:xfrm>
          <a:prstGeom prst="rect">
            <a:avLst/>
          </a:prstGeom>
        </p:spPr>
      </p:pic>
      <p:sp>
        <p:nvSpPr>
          <p:cNvPr id="17" name="Rettangolo 7">
            <a:extLst>
              <a:ext uri="{FF2B5EF4-FFF2-40B4-BE49-F238E27FC236}">
                <a16:creationId xmlns:a16="http://schemas.microsoft.com/office/drawing/2014/main" id="{E2CA65C6-138A-5F42-B082-6DAA8A1CCDB7}"/>
              </a:ext>
            </a:extLst>
          </p:cNvPr>
          <p:cNvSpPr/>
          <p:nvPr/>
        </p:nvSpPr>
        <p:spPr>
          <a:xfrm>
            <a:off x="5248894" y="3994850"/>
            <a:ext cx="3895106" cy="1631216"/>
          </a:xfrm>
          <a:prstGeom prst="rect">
            <a:avLst/>
          </a:prstGeom>
        </p:spPr>
        <p:txBody>
          <a:bodyPr wrap="square">
            <a:spAutoFit/>
          </a:bodyPr>
          <a:lstStyle/>
          <a:p>
            <a:pPr>
              <a:buClr>
                <a:srgbClr val="FF0000"/>
              </a:buClr>
              <a:buSzPct val="90000"/>
            </a:pPr>
            <a:r>
              <a:rPr lang="en-AU" b="1" dirty="0">
                <a:latin typeface="Bookman Old Style" panose="02050604050505020204" pitchFamily="18" charset="0"/>
                <a:ea typeface="Times New Roman" panose="02020603050405020304" pitchFamily="18" charset="0"/>
                <a:cs typeface="Calibri" panose="020F0502020204030204" pitchFamily="34" charset="0"/>
              </a:rPr>
              <a:t>periodic dielectric structures </a:t>
            </a:r>
            <a:r>
              <a:rPr lang="en-AU" dirty="0"/>
              <a:t> </a:t>
            </a:r>
          </a:p>
          <a:p>
            <a:pPr>
              <a:buClr>
                <a:srgbClr val="FF0000"/>
              </a:buClr>
              <a:buSzPct val="90000"/>
            </a:pPr>
            <a:r>
              <a:rPr lang="en-AU" dirty="0"/>
              <a:t>allows Manipulation of the </a:t>
            </a:r>
          </a:p>
          <a:p>
            <a:pPr>
              <a:buClr>
                <a:srgbClr val="FF0000"/>
              </a:buClr>
              <a:buSzPct val="90000"/>
            </a:pPr>
            <a:r>
              <a:rPr lang="en-AU" dirty="0"/>
              <a:t>electromagnetic properties of materials</a:t>
            </a:r>
          </a:p>
          <a:p>
            <a:pPr>
              <a:spcAft>
                <a:spcPts val="0"/>
              </a:spcAft>
              <a:buClr>
                <a:srgbClr val="FF0000"/>
              </a:buClr>
              <a:buSzPct val="90000"/>
            </a:pPr>
            <a:endParaRPr lang="en-US" sz="1000" dirty="0">
              <a:latin typeface="Bookman Old Style" panose="02050604050505020204" pitchFamily="18" charset="0"/>
              <a:ea typeface="Times New Roman" panose="02020603050405020304" pitchFamily="18" charset="0"/>
              <a:cs typeface="Calibri" panose="020F0502020204030204" pitchFamily="34" charset="0"/>
            </a:endParaRPr>
          </a:p>
          <a:p>
            <a:pPr>
              <a:spcAft>
                <a:spcPts val="0"/>
              </a:spcAft>
              <a:buClr>
                <a:srgbClr val="FF0000"/>
              </a:buClr>
              <a:buSzPct val="90000"/>
            </a:pPr>
            <a:endParaRPr lang="en-GB" dirty="0">
              <a:latin typeface="Bookman Old Style" panose="02050604050505020204" pitchFamily="18" charset="0"/>
              <a:ea typeface="Times New Roman" panose="02020603050405020304" pitchFamily="18" charset="0"/>
              <a:cs typeface="Calibri" panose="020F0502020204030204" pitchFamily="34" charset="0"/>
            </a:endParaRPr>
          </a:p>
          <a:p>
            <a:pPr lvl="1">
              <a:buClr>
                <a:srgbClr val="FF0000"/>
              </a:buClr>
              <a:buSzPct val="90000"/>
            </a:pPr>
            <a:endParaRPr lang="en-US" dirty="0">
              <a:effectLst/>
              <a:latin typeface="Bookman Old Style" panose="02050604050505020204" pitchFamily="18" charset="0"/>
              <a:ea typeface="Times New Roman" panose="02020603050405020304" pitchFamily="18" charset="0"/>
              <a:cs typeface="Calibri" panose="020F0502020204030204" pitchFamily="34" charset="0"/>
            </a:endParaRPr>
          </a:p>
        </p:txBody>
      </p:sp>
      <p:pic>
        <p:nvPicPr>
          <p:cNvPr id="28" name="Picture 27">
            <a:extLst>
              <a:ext uri="{FF2B5EF4-FFF2-40B4-BE49-F238E27FC236}">
                <a16:creationId xmlns:a16="http://schemas.microsoft.com/office/drawing/2014/main" id="{A7FB9618-26BA-814C-8289-34CE7792F52C}"/>
              </a:ext>
            </a:extLst>
          </p:cNvPr>
          <p:cNvPicPr>
            <a:picLocks noChangeAspect="1"/>
          </p:cNvPicPr>
          <p:nvPr/>
        </p:nvPicPr>
        <p:blipFill rotWithShape="1">
          <a:blip r:embed="rId4"/>
          <a:srcRect r="55493"/>
          <a:stretch/>
        </p:blipFill>
        <p:spPr>
          <a:xfrm>
            <a:off x="7570031" y="8680"/>
            <a:ext cx="1538967" cy="759432"/>
          </a:xfrm>
          <a:prstGeom prst="rect">
            <a:avLst/>
          </a:prstGeom>
        </p:spPr>
      </p:pic>
      <p:sp>
        <p:nvSpPr>
          <p:cNvPr id="2" name="TextBox 1">
            <a:extLst>
              <a:ext uri="{FF2B5EF4-FFF2-40B4-BE49-F238E27FC236}">
                <a16:creationId xmlns:a16="http://schemas.microsoft.com/office/drawing/2014/main" id="{336A2970-698F-7946-A645-0A7EDC20AB4D}"/>
              </a:ext>
            </a:extLst>
          </p:cNvPr>
          <p:cNvSpPr txBox="1"/>
          <p:nvPr/>
        </p:nvSpPr>
        <p:spPr>
          <a:xfrm>
            <a:off x="135661" y="4288728"/>
            <a:ext cx="500252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defPPr>
              <a:defRPr lang="it-IT"/>
            </a:defPPr>
            <a:lvl1pPr>
              <a:defRPr b="1">
                <a:solidFill>
                  <a:schemeClr val="dk1"/>
                </a:solidFill>
                <a:latin typeface="Cambria" panose="02040503050406030204" pitchFamily="18" charset="0"/>
                <a:ea typeface="Cambria" panose="020405030504060302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dirty="0" err="1"/>
              <a:t>Reinvent</a:t>
            </a:r>
            <a:r>
              <a:rPr lang="it-IT" dirty="0"/>
              <a:t> </a:t>
            </a:r>
            <a:r>
              <a:rPr lang="it-IT" dirty="0" err="1"/>
              <a:t>resonant</a:t>
            </a:r>
            <a:r>
              <a:rPr lang="it-IT" dirty="0"/>
              <a:t> </a:t>
            </a:r>
            <a:r>
              <a:rPr lang="it-IT" dirty="0" err="1"/>
              <a:t>structures</a:t>
            </a:r>
            <a:r>
              <a:rPr lang="it-IT" dirty="0"/>
              <a:t> </a:t>
            </a:r>
            <a:r>
              <a:rPr lang="it-IT" dirty="0" err="1"/>
              <a:t>using</a:t>
            </a:r>
            <a:r>
              <a:rPr lang="it-IT" dirty="0"/>
              <a:t> </a:t>
            </a:r>
            <a:r>
              <a:rPr lang="it-IT" dirty="0" err="1"/>
              <a:t>dielectric</a:t>
            </a:r>
            <a:r>
              <a:rPr lang="it-IT" dirty="0"/>
              <a:t> </a:t>
            </a:r>
          </a:p>
        </p:txBody>
      </p:sp>
      <p:sp>
        <p:nvSpPr>
          <p:cNvPr id="4" name="Rectangle 3">
            <a:extLst>
              <a:ext uri="{FF2B5EF4-FFF2-40B4-BE49-F238E27FC236}">
                <a16:creationId xmlns:a16="http://schemas.microsoft.com/office/drawing/2014/main" id="{06038F94-F34F-E047-8EC1-86455937D2E3}"/>
              </a:ext>
            </a:extLst>
          </p:cNvPr>
          <p:cNvSpPr/>
          <p:nvPr/>
        </p:nvSpPr>
        <p:spPr>
          <a:xfrm>
            <a:off x="113799" y="1566609"/>
            <a:ext cx="4895570" cy="2616101"/>
          </a:xfrm>
          <a:prstGeom prst="rect">
            <a:avLst/>
          </a:prstGeom>
        </p:spPr>
        <p:txBody>
          <a:bodyPr wrap="square">
            <a:spAutoFit/>
          </a:bodyPr>
          <a:lstStyle/>
          <a:p>
            <a:r>
              <a:rPr lang="en-AU" sz="2000" b="1" dirty="0">
                <a:solidFill>
                  <a:srgbClr val="BF0000"/>
                </a:solidFill>
                <a:latin typeface="Calibri" panose="020F0502020204030204" pitchFamily="34" charset="0"/>
              </a:rPr>
              <a:t>Emerging electromagnetic concepts </a:t>
            </a:r>
            <a:endParaRPr lang="en-AU" dirty="0"/>
          </a:p>
          <a:p>
            <a:pPr marL="285750" indent="-285750">
              <a:buFont typeface="Wingdings" pitchFamily="2" charset="2"/>
              <a:buChar char="§"/>
            </a:pPr>
            <a:r>
              <a:rPr lang="en-AU" dirty="0">
                <a:solidFill>
                  <a:srgbClr val="001E5E"/>
                </a:solidFill>
                <a:latin typeface="Calibri" panose="020F0502020204030204" pitchFamily="34" charset="0"/>
              </a:rPr>
              <a:t>Photonic Crystal (</a:t>
            </a:r>
            <a:r>
              <a:rPr lang="en-AU" dirty="0" err="1">
                <a:solidFill>
                  <a:srgbClr val="001E5E"/>
                </a:solidFill>
                <a:latin typeface="Calibri" panose="020F0502020204030204" pitchFamily="34" charset="0"/>
              </a:rPr>
              <a:t>PhC</a:t>
            </a:r>
            <a:r>
              <a:rPr lang="en-AU" dirty="0">
                <a:solidFill>
                  <a:srgbClr val="001E5E"/>
                </a:solidFill>
                <a:latin typeface="Calibri" panose="020F0502020204030204" pitchFamily="34" charset="0"/>
              </a:rPr>
              <a:t>) technology </a:t>
            </a:r>
          </a:p>
          <a:p>
            <a:pPr marL="285750" indent="-285750">
              <a:buFont typeface="Wingdings" pitchFamily="2" charset="2"/>
              <a:buChar char="§"/>
            </a:pPr>
            <a:r>
              <a:rPr lang="en-AU" dirty="0">
                <a:solidFill>
                  <a:srgbClr val="001E5E"/>
                </a:solidFill>
                <a:latin typeface="Calibri" panose="020F0502020204030204" pitchFamily="34" charset="0"/>
              </a:rPr>
              <a:t>Metamaterials </a:t>
            </a:r>
            <a:endParaRPr lang="en-AU" dirty="0"/>
          </a:p>
          <a:p>
            <a:r>
              <a:rPr lang="en-AU" dirty="0">
                <a:solidFill>
                  <a:srgbClr val="001E5E"/>
                </a:solidFill>
                <a:latin typeface="Wingdings" pitchFamily="2" charset="2"/>
              </a:rPr>
              <a:t> </a:t>
            </a:r>
            <a:r>
              <a:rPr lang="en-AU" dirty="0">
                <a:solidFill>
                  <a:srgbClr val="001E5E"/>
                </a:solidFill>
                <a:latin typeface="Calibri" panose="020F0502020204030204" pitchFamily="34" charset="0"/>
              </a:rPr>
              <a:t>Engineering of the geometry of the structure allows for creation of “artificial materials” for unusual EM responses </a:t>
            </a:r>
            <a:endParaRPr lang="en-AU" dirty="0"/>
          </a:p>
          <a:p>
            <a:pPr marL="285750" indent="-285750">
              <a:buFont typeface="Wingdings" pitchFamily="2" charset="2"/>
              <a:buChar char="§"/>
            </a:pPr>
            <a:r>
              <a:rPr lang="en-AU" dirty="0">
                <a:solidFill>
                  <a:srgbClr val="001E5E"/>
                </a:solidFill>
                <a:latin typeface="Calibri" panose="020F0502020204030204" pitchFamily="34" charset="0"/>
              </a:rPr>
              <a:t>Scalability </a:t>
            </a:r>
          </a:p>
          <a:p>
            <a:pPr marL="285750" indent="-285750">
              <a:buFont typeface="Wingdings" pitchFamily="2" charset="2"/>
              <a:buChar char="§"/>
            </a:pPr>
            <a:r>
              <a:rPr lang="it-IT" dirty="0" err="1"/>
              <a:t>Potentially</a:t>
            </a:r>
            <a:r>
              <a:rPr lang="it-IT" dirty="0"/>
              <a:t> </a:t>
            </a:r>
            <a:r>
              <a:rPr lang="it-IT" dirty="0" err="1"/>
              <a:t>low</a:t>
            </a:r>
            <a:r>
              <a:rPr lang="it-IT" dirty="0"/>
              <a:t> </a:t>
            </a:r>
            <a:r>
              <a:rPr lang="it-IT" dirty="0" err="1"/>
              <a:t>cost</a:t>
            </a:r>
            <a:r>
              <a:rPr lang="it-IT" dirty="0"/>
              <a:t> </a:t>
            </a:r>
          </a:p>
          <a:p>
            <a:endParaRPr lang="en-AU" dirty="0">
              <a:effectLst/>
            </a:endParaRPr>
          </a:p>
        </p:txBody>
      </p:sp>
      <p:sp>
        <p:nvSpPr>
          <p:cNvPr id="5" name="TextBox 4">
            <a:extLst>
              <a:ext uri="{FF2B5EF4-FFF2-40B4-BE49-F238E27FC236}">
                <a16:creationId xmlns:a16="http://schemas.microsoft.com/office/drawing/2014/main" id="{3BA4039F-95E1-5747-8944-6B887D4FA887}"/>
              </a:ext>
            </a:extLst>
          </p:cNvPr>
          <p:cNvSpPr txBox="1"/>
          <p:nvPr/>
        </p:nvSpPr>
        <p:spPr>
          <a:xfrm>
            <a:off x="11964292" y="-1668464"/>
            <a:ext cx="5241307" cy="369332"/>
          </a:xfrm>
          <a:prstGeom prst="rect">
            <a:avLst/>
          </a:prstGeom>
          <a:noFill/>
        </p:spPr>
        <p:txBody>
          <a:bodyPr wrap="none" rtlCol="0">
            <a:spAutoFit/>
          </a:bodyPr>
          <a:lstStyle/>
          <a:p>
            <a:r>
              <a:rPr lang="it-IT" dirty="0" err="1"/>
              <a:t>Novel</a:t>
            </a:r>
            <a:r>
              <a:rPr lang="it-IT" dirty="0"/>
              <a:t> </a:t>
            </a:r>
            <a:r>
              <a:rPr lang="it-IT" dirty="0" err="1"/>
              <a:t>electromagnetic</a:t>
            </a:r>
            <a:r>
              <a:rPr lang="it-IT" dirty="0"/>
              <a:t> </a:t>
            </a:r>
            <a:r>
              <a:rPr lang="it-IT" dirty="0" err="1"/>
              <a:t>structures</a:t>
            </a:r>
            <a:r>
              <a:rPr lang="it-IT" dirty="0"/>
              <a:t> for high </a:t>
            </a:r>
            <a:r>
              <a:rPr lang="it-IT" dirty="0" err="1"/>
              <a:t>frequency</a:t>
            </a:r>
            <a:r>
              <a:rPr lang="it-IT" dirty="0"/>
              <a:t> </a:t>
            </a:r>
          </a:p>
        </p:txBody>
      </p:sp>
      <p:pic>
        <p:nvPicPr>
          <p:cNvPr id="6" name="Picture 5">
            <a:extLst>
              <a:ext uri="{FF2B5EF4-FFF2-40B4-BE49-F238E27FC236}">
                <a16:creationId xmlns:a16="http://schemas.microsoft.com/office/drawing/2014/main" id="{7ECF9129-2AC4-4442-8BC2-AB0475FCEE5A}"/>
              </a:ext>
            </a:extLst>
          </p:cNvPr>
          <p:cNvPicPr>
            <a:picLocks noChangeAspect="1"/>
          </p:cNvPicPr>
          <p:nvPr/>
        </p:nvPicPr>
        <p:blipFill>
          <a:blip r:embed="rId5"/>
          <a:stretch>
            <a:fillRect/>
          </a:stretch>
        </p:blipFill>
        <p:spPr>
          <a:xfrm>
            <a:off x="314343" y="5283945"/>
            <a:ext cx="1536214" cy="1364463"/>
          </a:xfrm>
          <a:prstGeom prst="rect">
            <a:avLst/>
          </a:prstGeom>
        </p:spPr>
      </p:pic>
      <p:pic>
        <p:nvPicPr>
          <p:cNvPr id="9" name="Picture 8">
            <a:extLst>
              <a:ext uri="{FF2B5EF4-FFF2-40B4-BE49-F238E27FC236}">
                <a16:creationId xmlns:a16="http://schemas.microsoft.com/office/drawing/2014/main" id="{9ADCCAC5-A043-CC4B-B7FA-FCFF1C5A73C5}"/>
              </a:ext>
            </a:extLst>
          </p:cNvPr>
          <p:cNvPicPr>
            <a:picLocks noChangeAspect="1"/>
          </p:cNvPicPr>
          <p:nvPr/>
        </p:nvPicPr>
        <p:blipFill>
          <a:blip r:embed="rId6"/>
          <a:stretch>
            <a:fillRect/>
          </a:stretch>
        </p:blipFill>
        <p:spPr>
          <a:xfrm>
            <a:off x="2023360" y="5308057"/>
            <a:ext cx="1391594" cy="1304725"/>
          </a:xfrm>
          <a:prstGeom prst="rect">
            <a:avLst/>
          </a:prstGeom>
        </p:spPr>
      </p:pic>
      <p:pic>
        <p:nvPicPr>
          <p:cNvPr id="10" name="Picture 9">
            <a:extLst>
              <a:ext uri="{FF2B5EF4-FFF2-40B4-BE49-F238E27FC236}">
                <a16:creationId xmlns:a16="http://schemas.microsoft.com/office/drawing/2014/main" id="{016A7192-C561-FD40-9C86-FEB2E7F458B6}"/>
              </a:ext>
            </a:extLst>
          </p:cNvPr>
          <p:cNvPicPr>
            <a:picLocks noChangeAspect="1"/>
          </p:cNvPicPr>
          <p:nvPr/>
        </p:nvPicPr>
        <p:blipFill>
          <a:blip r:embed="rId7"/>
          <a:stretch>
            <a:fillRect/>
          </a:stretch>
        </p:blipFill>
        <p:spPr>
          <a:xfrm>
            <a:off x="3486204" y="5272179"/>
            <a:ext cx="1593464" cy="1431255"/>
          </a:xfrm>
          <a:prstGeom prst="rect">
            <a:avLst/>
          </a:prstGeom>
        </p:spPr>
      </p:pic>
      <p:sp>
        <p:nvSpPr>
          <p:cNvPr id="11" name="Rectangle 10">
            <a:extLst>
              <a:ext uri="{FF2B5EF4-FFF2-40B4-BE49-F238E27FC236}">
                <a16:creationId xmlns:a16="http://schemas.microsoft.com/office/drawing/2014/main" id="{A7D918A3-4AE4-8446-91EB-154E7E158764}"/>
              </a:ext>
            </a:extLst>
          </p:cNvPr>
          <p:cNvSpPr/>
          <p:nvPr/>
        </p:nvSpPr>
        <p:spPr>
          <a:xfrm>
            <a:off x="2286000" y="2967335"/>
            <a:ext cx="4572000" cy="923330"/>
          </a:xfrm>
          <a:prstGeom prst="rect">
            <a:avLst/>
          </a:prstGeom>
        </p:spPr>
        <p:txBody>
          <a:bodyPr>
            <a:spAutoFit/>
          </a:bodyPr>
          <a:lstStyle/>
          <a:p>
            <a:br>
              <a:rPr lang="it-IT" dirty="0">
                <a:latin typeface="Calibri" panose="020F0502020204030204" pitchFamily="34" charset="0"/>
              </a:rPr>
            </a:br>
            <a:endParaRPr lang="it-IT" dirty="0">
              <a:latin typeface="Calibri" panose="020F0502020204030204" pitchFamily="34" charset="0"/>
            </a:endParaRPr>
          </a:p>
          <a:p>
            <a:r>
              <a:rPr lang="it-IT" dirty="0">
                <a:solidFill>
                  <a:srgbClr val="002E72"/>
                </a:solidFill>
                <a:latin typeface="Calibri" panose="020F0502020204030204" pitchFamily="34" charset="0"/>
              </a:rPr>
              <a:t>TM01 mode </a:t>
            </a:r>
            <a:endParaRPr lang="it-IT" dirty="0">
              <a:solidFill>
                <a:srgbClr val="002E72"/>
              </a:solidFill>
              <a:effectLst/>
              <a:latin typeface="Calibri" panose="020F0502020204030204" pitchFamily="34" charset="0"/>
            </a:endParaRPr>
          </a:p>
        </p:txBody>
      </p:sp>
      <p:sp>
        <p:nvSpPr>
          <p:cNvPr id="12" name="TextBox 11">
            <a:extLst>
              <a:ext uri="{FF2B5EF4-FFF2-40B4-BE49-F238E27FC236}">
                <a16:creationId xmlns:a16="http://schemas.microsoft.com/office/drawing/2014/main" id="{885D412D-057D-7346-BA6B-248E9C20487F}"/>
              </a:ext>
            </a:extLst>
          </p:cNvPr>
          <p:cNvSpPr txBox="1"/>
          <p:nvPr/>
        </p:nvSpPr>
        <p:spPr>
          <a:xfrm>
            <a:off x="1548679" y="4914613"/>
            <a:ext cx="2239403" cy="369332"/>
          </a:xfrm>
          <a:prstGeom prst="rect">
            <a:avLst/>
          </a:prstGeom>
          <a:noFill/>
        </p:spPr>
        <p:txBody>
          <a:bodyPr wrap="square" rtlCol="0">
            <a:spAutoFit/>
          </a:bodyPr>
          <a:lstStyle/>
          <a:p>
            <a:r>
              <a:rPr lang="en-GB" b="1" i="1" dirty="0">
                <a:latin typeface="Bookman Old Style" panose="02050604050505020204" pitchFamily="18" charset="0"/>
                <a:ea typeface="Times New Roman" panose="02020603050405020304" pitchFamily="18" charset="0"/>
                <a:cs typeface="Calibri" panose="020F0502020204030204" pitchFamily="34" charset="0"/>
                <a:sym typeface="Wingdings" panose="05000000000000000000" pitchFamily="2" charset="2"/>
              </a:rPr>
              <a:t>dielectric cavity</a:t>
            </a:r>
            <a:endParaRPr lang="en-IE" i="1" dirty="0"/>
          </a:p>
        </p:txBody>
      </p:sp>
      <p:pic>
        <p:nvPicPr>
          <p:cNvPr id="13" name="Picture 12">
            <a:extLst>
              <a:ext uri="{FF2B5EF4-FFF2-40B4-BE49-F238E27FC236}">
                <a16:creationId xmlns:a16="http://schemas.microsoft.com/office/drawing/2014/main" id="{B9B9ECC9-2DF9-A54E-B435-321E7AFC35A8}"/>
              </a:ext>
            </a:extLst>
          </p:cNvPr>
          <p:cNvPicPr>
            <a:picLocks noChangeAspect="1"/>
          </p:cNvPicPr>
          <p:nvPr/>
        </p:nvPicPr>
        <p:blipFill>
          <a:blip r:embed="rId8"/>
          <a:stretch>
            <a:fillRect/>
          </a:stretch>
        </p:blipFill>
        <p:spPr>
          <a:xfrm>
            <a:off x="6393297" y="5057151"/>
            <a:ext cx="1498600" cy="1346200"/>
          </a:xfrm>
          <a:prstGeom prst="rect">
            <a:avLst/>
          </a:prstGeom>
        </p:spPr>
      </p:pic>
      <p:sp>
        <p:nvSpPr>
          <p:cNvPr id="19" name="Rectangle 18">
            <a:extLst>
              <a:ext uri="{FF2B5EF4-FFF2-40B4-BE49-F238E27FC236}">
                <a16:creationId xmlns:a16="http://schemas.microsoft.com/office/drawing/2014/main" id="{53D9C870-465A-C444-9F21-93F900A731E6}"/>
              </a:ext>
            </a:extLst>
          </p:cNvPr>
          <p:cNvSpPr/>
          <p:nvPr/>
        </p:nvSpPr>
        <p:spPr>
          <a:xfrm>
            <a:off x="2286000" y="8010207"/>
            <a:ext cx="5373584" cy="646331"/>
          </a:xfrm>
          <a:prstGeom prst="rect">
            <a:avLst/>
          </a:prstGeom>
        </p:spPr>
        <p:txBody>
          <a:bodyPr wrap="square">
            <a:spAutoFit/>
          </a:bodyPr>
          <a:lstStyle/>
          <a:p>
            <a:r>
              <a:rPr lang="en-AU">
                <a:solidFill>
                  <a:srgbClr val="002E72"/>
                </a:solidFill>
                <a:latin typeface="Calibri" panose="020F0502020204030204" pitchFamily="34" charset="0"/>
              </a:rPr>
              <a:t>Periodic arrangement of dielectrics with high contrast of refractive index </a:t>
            </a:r>
            <a:endParaRPr lang="en-AU">
              <a:solidFill>
                <a:srgbClr val="002E72"/>
              </a:solidFill>
              <a:effectLst/>
              <a:latin typeface="Calibri" panose="020F0502020204030204" pitchFamily="34" charset="0"/>
            </a:endParaRPr>
          </a:p>
        </p:txBody>
      </p:sp>
    </p:spTree>
    <p:extLst>
      <p:ext uri="{BB962C8B-B14F-4D97-AF65-F5344CB8AC3E}">
        <p14:creationId xmlns:p14="http://schemas.microsoft.com/office/powerpoint/2010/main" val="2361967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9503" y="11403"/>
            <a:ext cx="8229600" cy="1600200"/>
          </a:xfrm>
        </p:spPr>
        <p:txBody>
          <a:bodyPr/>
          <a:lstStyle/>
          <a:p>
            <a:pPr algn="ctr"/>
            <a:r>
              <a:rPr lang="it-IT" sz="4000" b="1" dirty="0"/>
              <a:t>PERSPECTIVES</a:t>
            </a:r>
            <a:endParaRPr lang="en-GB" sz="4000" b="1" dirty="0"/>
          </a:p>
        </p:txBody>
      </p:sp>
      <p:sp>
        <p:nvSpPr>
          <p:cNvPr id="26" name="Rettangolo arrotondato 25"/>
          <p:cNvSpPr/>
          <p:nvPr/>
        </p:nvSpPr>
        <p:spPr bwMode="auto">
          <a:xfrm>
            <a:off x="333836" y="1459226"/>
            <a:ext cx="2707747" cy="1304583"/>
          </a:xfrm>
          <a:prstGeom prst="roundRect">
            <a:avLst/>
          </a:prstGeom>
          <a:no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2000" dirty="0">
                <a:latin typeface="MV Boli" panose="02000500030200090000" pitchFamily="2" charset="0"/>
                <a:cs typeface="MV Boli" panose="02000500030200090000" pitchFamily="2" charset="0"/>
              </a:rPr>
              <a:t>ION DYNAMICS WITH COLLISIONS AND IONIZATIONS</a:t>
            </a:r>
          </a:p>
        </p:txBody>
      </p:sp>
      <p:sp>
        <p:nvSpPr>
          <p:cNvPr id="27" name="Rettangolo arrotondato 26"/>
          <p:cNvSpPr/>
          <p:nvPr/>
        </p:nvSpPr>
        <p:spPr bwMode="auto">
          <a:xfrm>
            <a:off x="3182793" y="4207974"/>
            <a:ext cx="2973317" cy="1304583"/>
          </a:xfrm>
          <a:prstGeom prst="roundRect">
            <a:avLst/>
          </a:prstGeom>
          <a:no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2000" dirty="0">
                <a:latin typeface="MV Boli" panose="02000500030200090000" pitchFamily="2" charset="0"/>
                <a:cs typeface="MV Boli" panose="02000500030200090000" pitchFamily="2" charset="0"/>
              </a:rPr>
              <a:t>ELECTROMAGNETIC CALCULATIONS</a:t>
            </a:r>
          </a:p>
          <a:p>
            <a:pPr algn="ctr"/>
            <a:r>
              <a:rPr lang="it-IT" sz="2000" b="1" dirty="0">
                <a:solidFill>
                  <a:srgbClr val="000000"/>
                </a:solidFill>
                <a:cs typeface="Palatino"/>
              </a:rPr>
              <a:t>“Hot” plasma </a:t>
            </a:r>
            <a:r>
              <a:rPr lang="it-IT" sz="2000" b="1" dirty="0" err="1">
                <a:solidFill>
                  <a:srgbClr val="000000"/>
                </a:solidFill>
                <a:cs typeface="Palatino"/>
              </a:rPr>
              <a:t>approximation</a:t>
            </a:r>
            <a:endParaRPr lang="en-GB" sz="2000" dirty="0">
              <a:latin typeface="MV Boli" panose="02000500030200090000" pitchFamily="2" charset="0"/>
              <a:cs typeface="MV Boli" panose="02000500030200090000" pitchFamily="2" charset="0"/>
            </a:endParaRPr>
          </a:p>
        </p:txBody>
      </p:sp>
      <p:sp>
        <p:nvSpPr>
          <p:cNvPr id="28" name="Rettangolo arrotondato 27"/>
          <p:cNvSpPr/>
          <p:nvPr/>
        </p:nvSpPr>
        <p:spPr bwMode="auto">
          <a:xfrm>
            <a:off x="6156110" y="1459226"/>
            <a:ext cx="2572993" cy="1304583"/>
          </a:xfrm>
          <a:prstGeom prst="roundRect">
            <a:avLst/>
          </a:prstGeom>
          <a:no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2000" dirty="0">
                <a:latin typeface="MV Boli" panose="02000500030200090000" pitchFamily="2" charset="0"/>
                <a:cs typeface="MV Boli" panose="02000500030200090000" pitchFamily="2" charset="0"/>
              </a:rPr>
              <a:t>ECR HEATING WITH COULOMB COLLISIONS </a:t>
            </a:r>
          </a:p>
        </p:txBody>
      </p:sp>
      <p:sp>
        <p:nvSpPr>
          <p:cNvPr id="29" name="Rettangolo arrotondato 28"/>
          <p:cNvSpPr/>
          <p:nvPr/>
        </p:nvSpPr>
        <p:spPr bwMode="auto">
          <a:xfrm>
            <a:off x="2621515" y="2577725"/>
            <a:ext cx="3891345" cy="1304583"/>
          </a:xfrm>
          <a:prstGeom prst="roundRect">
            <a:avLst/>
          </a:prstGeom>
          <a:no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2400" dirty="0">
                <a:solidFill>
                  <a:srgbClr val="7030A0"/>
                </a:solidFill>
                <a:latin typeface="MV Boli" panose="02000500030200090000" pitchFamily="2" charset="0"/>
                <a:cs typeface="MV Boli" panose="02000500030200090000" pitchFamily="2" charset="0"/>
              </a:rPr>
              <a:t>SELF-CONSISTENCY: TOOL FOR THE DESIGN OF PANDORA’s TRAP</a:t>
            </a:r>
          </a:p>
        </p:txBody>
      </p:sp>
      <p:sp>
        <p:nvSpPr>
          <p:cNvPr id="4" name="Freccia a destra 3"/>
          <p:cNvSpPr/>
          <p:nvPr/>
        </p:nvSpPr>
        <p:spPr>
          <a:xfrm flipH="1">
            <a:off x="3378467" y="1919352"/>
            <a:ext cx="2267732" cy="308009"/>
          </a:xfrm>
          <a:prstGeom prst="rightArrow">
            <a:avLst/>
          </a:prstGeom>
          <a:blipFill dpi="0" rotWithShape="1">
            <a:blip r:embed="rId3">
              <a:alphaModFix amt="70000"/>
            </a:blip>
            <a:srcRect/>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ccia a destra 29"/>
          <p:cNvSpPr/>
          <p:nvPr/>
        </p:nvSpPr>
        <p:spPr>
          <a:xfrm rot="18669189">
            <a:off x="5765875" y="3497813"/>
            <a:ext cx="2267732" cy="308009"/>
          </a:xfrm>
          <a:prstGeom prst="rightArrow">
            <a:avLst/>
          </a:prstGeom>
          <a:blipFill dpi="0" rotWithShape="1">
            <a:blip r:embed="rId3">
              <a:alphaModFix amt="70000"/>
            </a:blip>
            <a:srcRect/>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ccia a destra 30"/>
          <p:cNvSpPr/>
          <p:nvPr/>
        </p:nvSpPr>
        <p:spPr>
          <a:xfrm rot="2930811" flipV="1">
            <a:off x="1310660" y="3487692"/>
            <a:ext cx="2267732" cy="308009"/>
          </a:xfrm>
          <a:prstGeom prst="rightArrow">
            <a:avLst/>
          </a:prstGeom>
          <a:blipFill dpi="0" rotWithShape="1">
            <a:blip r:embed="rId3">
              <a:alphaModFix amt="70000"/>
            </a:blip>
            <a:srcRect/>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magin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709" y="4193212"/>
            <a:ext cx="1800000" cy="16164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552000" lon="20904000" rev="384000"/>
            </a:camera>
            <a:lightRig rig="threePt" dir="t"/>
          </a:scene3d>
          <a:sp3d contourW="6350" prstMaterial="matte">
            <a:bevelT w="101600" h="101600"/>
            <a:contourClr>
              <a:srgbClr val="969696"/>
            </a:contourClr>
          </a:sp3d>
        </p:spPr>
      </p:pic>
      <p:pic>
        <p:nvPicPr>
          <p:cNvPr id="18" name="Immagin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2606" y="4207974"/>
            <a:ext cx="1800000" cy="16168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fov="2400000">
              <a:rot lat="550251" lon="694657" rev="21217109"/>
            </a:camera>
            <a:lightRig rig="threePt" dir="t"/>
          </a:scene3d>
          <a:sp3d contourW="6350" prstMaterial="matte">
            <a:bevelT w="101600" h="101600"/>
            <a:contourClr>
              <a:srgbClr val="969696"/>
            </a:contourClr>
          </a:sp3d>
        </p:spPr>
      </p:pic>
      <p:sp>
        <p:nvSpPr>
          <p:cNvPr id="20" name="CasellaDiTesto 19"/>
          <p:cNvSpPr txBox="1"/>
          <p:nvPr/>
        </p:nvSpPr>
        <p:spPr>
          <a:xfrm>
            <a:off x="3510011" y="6471069"/>
            <a:ext cx="2136188" cy="276999"/>
          </a:xfrm>
          <a:prstGeom prst="rect">
            <a:avLst/>
          </a:prstGeom>
          <a:noFill/>
        </p:spPr>
        <p:txBody>
          <a:bodyPr wrap="square" rtlCol="0">
            <a:spAutoFit/>
          </a:bodyPr>
          <a:lstStyle/>
          <a:p>
            <a:pPr algn="ctr"/>
            <a:r>
              <a:rPr lang="it-IT" sz="1200" dirty="0">
                <a:solidFill>
                  <a:schemeClr val="bg1"/>
                </a:solidFill>
                <a:latin typeface="MV Boli" panose="02000500030200090000" pitchFamily="2" charset="0"/>
                <a:cs typeface="MV Boli" panose="02000500030200090000" pitchFamily="2" charset="0"/>
              </a:rPr>
              <a:t>Alessio Galatà</a:t>
            </a:r>
            <a:endParaRPr lang="it-IT" sz="1600" dirty="0">
              <a:solidFill>
                <a:schemeClr val="bg1"/>
              </a:solidFill>
              <a:latin typeface="MV Boli" panose="02000500030200090000" pitchFamily="2" charset="0"/>
              <a:cs typeface="MV Boli" panose="02000500030200090000" pitchFamily="2" charset="0"/>
            </a:endParaRPr>
          </a:p>
        </p:txBody>
      </p:sp>
      <p:sp>
        <p:nvSpPr>
          <p:cNvPr id="3" name="Segnaposto numero diapositiva 2"/>
          <p:cNvSpPr>
            <a:spLocks noGrp="1"/>
          </p:cNvSpPr>
          <p:nvPr>
            <p:ph type="sldNum" sz="quarter" idx="12"/>
          </p:nvPr>
        </p:nvSpPr>
        <p:spPr/>
        <p:txBody>
          <a:bodyPr/>
          <a:lstStyle/>
          <a:p>
            <a:fld id="{8EC6731E-32A6-C942-8294-FDA94BD97E0A}" type="slidenum">
              <a:rPr lang="it-IT" smtClean="0"/>
              <a:t>47</a:t>
            </a:fld>
            <a:endParaRPr lang="it-IT"/>
          </a:p>
        </p:txBody>
      </p:sp>
    </p:spTree>
    <p:extLst>
      <p:ext uri="{BB962C8B-B14F-4D97-AF65-F5344CB8AC3E}">
        <p14:creationId xmlns:p14="http://schemas.microsoft.com/office/powerpoint/2010/main" val="2078151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a:xfrm>
            <a:off x="79159" y="35414"/>
            <a:ext cx="8882185" cy="707292"/>
          </a:xfrm>
        </p:spPr>
        <p:txBody>
          <a:bodyPr>
            <a:noAutofit/>
          </a:bodyPr>
          <a:lstStyle/>
          <a:p>
            <a:pPr algn="ctr"/>
            <a:r>
              <a:rPr lang="it-IT" sz="4000" b="1" dirty="0">
                <a:solidFill>
                  <a:srgbClr val="000000"/>
                </a:solidFill>
                <a:latin typeface="Palatino"/>
                <a:cs typeface="Palatino"/>
              </a:rPr>
              <a:t>“Hot” plasma </a:t>
            </a:r>
            <a:r>
              <a:rPr lang="it-IT" sz="4000" b="1" dirty="0" err="1">
                <a:solidFill>
                  <a:srgbClr val="000000"/>
                </a:solidFill>
                <a:latin typeface="Palatino"/>
                <a:cs typeface="Palatino"/>
              </a:rPr>
              <a:t>approximation</a:t>
            </a:r>
            <a:endParaRPr lang="it-IT" sz="4000" b="1" dirty="0">
              <a:solidFill>
                <a:srgbClr val="000000"/>
              </a:solidFill>
              <a:latin typeface="Palatino"/>
              <a:cs typeface="Palatino"/>
            </a:endParaRPr>
          </a:p>
        </p:txBody>
      </p:sp>
      <p:sp>
        <p:nvSpPr>
          <p:cNvPr id="3" name="Segnaposto contenuto 2"/>
          <p:cNvSpPr>
            <a:spLocks noGrp="1"/>
          </p:cNvSpPr>
          <p:nvPr>
            <p:ph idx="1"/>
          </p:nvPr>
        </p:nvSpPr>
        <p:spPr>
          <a:xfrm>
            <a:off x="457200" y="1636486"/>
            <a:ext cx="8229600" cy="1135185"/>
          </a:xfrm>
        </p:spPr>
        <p:txBody>
          <a:bodyPr>
            <a:normAutofit/>
          </a:bodyPr>
          <a:lstStyle/>
          <a:p>
            <a:pPr marL="0" indent="0" algn="ctr">
              <a:buNone/>
            </a:pPr>
            <a:r>
              <a:rPr lang="it-IT" sz="1800" b="1" dirty="0">
                <a:solidFill>
                  <a:schemeClr val="bg2">
                    <a:lumMod val="50000"/>
                  </a:schemeClr>
                </a:solidFill>
                <a:cs typeface="Palatino"/>
              </a:rPr>
              <a:t>The </a:t>
            </a:r>
            <a:r>
              <a:rPr lang="it-IT" sz="1800" b="1" dirty="0" err="1">
                <a:solidFill>
                  <a:schemeClr val="bg2">
                    <a:lumMod val="50000"/>
                  </a:schemeClr>
                </a:solidFill>
                <a:cs typeface="Palatino"/>
              </a:rPr>
              <a:t>nonlocal</a:t>
            </a:r>
            <a:r>
              <a:rPr lang="it-IT" sz="1800" b="1" dirty="0">
                <a:solidFill>
                  <a:schemeClr val="bg2">
                    <a:lumMod val="50000"/>
                  </a:schemeClr>
                </a:solidFill>
                <a:cs typeface="Palatino"/>
              </a:rPr>
              <a:t> </a:t>
            </a:r>
            <a:r>
              <a:rPr lang="it-IT" sz="1800" b="1" dirty="0" err="1">
                <a:solidFill>
                  <a:schemeClr val="bg2">
                    <a:lumMod val="50000"/>
                  </a:schemeClr>
                </a:solidFill>
                <a:cs typeface="Palatino"/>
              </a:rPr>
              <a:t>interaction</a:t>
            </a:r>
            <a:r>
              <a:rPr lang="it-IT" sz="1800" b="1" dirty="0">
                <a:solidFill>
                  <a:schemeClr val="bg2">
                    <a:lumMod val="50000"/>
                  </a:schemeClr>
                </a:solidFill>
                <a:cs typeface="Palatino"/>
              </a:rPr>
              <a:t> </a:t>
            </a:r>
            <a:r>
              <a:rPr lang="it-IT" sz="1800" dirty="0" err="1">
                <a:solidFill>
                  <a:schemeClr val="bg2">
                    <a:lumMod val="50000"/>
                  </a:schemeClr>
                </a:solidFill>
                <a:cs typeface="Palatino"/>
              </a:rPr>
              <a:t>between</a:t>
            </a:r>
            <a:r>
              <a:rPr lang="it-IT" sz="1800" dirty="0">
                <a:solidFill>
                  <a:schemeClr val="bg2">
                    <a:lumMod val="50000"/>
                  </a:schemeClr>
                </a:solidFill>
                <a:cs typeface="Palatino"/>
              </a:rPr>
              <a:t> </a:t>
            </a:r>
            <a:r>
              <a:rPr lang="it-IT" sz="1800" dirty="0" err="1">
                <a:solidFill>
                  <a:schemeClr val="bg2">
                    <a:lumMod val="50000"/>
                  </a:schemeClr>
                </a:solidFill>
                <a:cs typeface="Palatino"/>
              </a:rPr>
              <a:t>spatially</a:t>
            </a:r>
            <a:r>
              <a:rPr lang="it-IT" sz="1800" dirty="0">
                <a:solidFill>
                  <a:schemeClr val="bg2">
                    <a:lumMod val="50000"/>
                  </a:schemeClr>
                </a:solidFill>
                <a:cs typeface="Palatino"/>
              </a:rPr>
              <a:t> </a:t>
            </a:r>
            <a:r>
              <a:rPr lang="it-IT" sz="1800" dirty="0" err="1">
                <a:solidFill>
                  <a:schemeClr val="bg2">
                    <a:lumMod val="50000"/>
                  </a:schemeClr>
                </a:solidFill>
                <a:cs typeface="Palatino"/>
              </a:rPr>
              <a:t>separated</a:t>
            </a:r>
            <a:r>
              <a:rPr lang="it-IT" sz="1800" dirty="0">
                <a:solidFill>
                  <a:schemeClr val="bg2">
                    <a:lumMod val="50000"/>
                  </a:schemeClr>
                </a:solidFill>
                <a:cs typeface="Palatino"/>
              </a:rPr>
              <a:t> </a:t>
            </a:r>
            <a:r>
              <a:rPr lang="it-IT" sz="1800" dirty="0" err="1">
                <a:solidFill>
                  <a:schemeClr val="bg2">
                    <a:lumMod val="50000"/>
                  </a:schemeClr>
                </a:solidFill>
                <a:cs typeface="Palatino"/>
              </a:rPr>
              <a:t>parts</a:t>
            </a:r>
            <a:r>
              <a:rPr lang="it-IT" sz="1800" dirty="0">
                <a:solidFill>
                  <a:schemeClr val="bg2">
                    <a:lumMod val="50000"/>
                  </a:schemeClr>
                </a:solidFill>
                <a:cs typeface="Palatino"/>
              </a:rPr>
              <a:t> of the </a:t>
            </a:r>
            <a:r>
              <a:rPr lang="it-IT" sz="1800" dirty="0" err="1">
                <a:solidFill>
                  <a:schemeClr val="bg2">
                    <a:lumMod val="50000"/>
                  </a:schemeClr>
                </a:solidFill>
                <a:cs typeface="Palatino"/>
              </a:rPr>
              <a:t>materials</a:t>
            </a:r>
            <a:r>
              <a:rPr lang="it-IT" sz="1800" dirty="0">
                <a:solidFill>
                  <a:schemeClr val="bg2">
                    <a:lumMod val="50000"/>
                  </a:schemeClr>
                </a:solidFill>
                <a:cs typeface="Palatino"/>
              </a:rPr>
              <a:t>, </a:t>
            </a:r>
            <a:r>
              <a:rPr lang="it-IT" sz="1800" dirty="0" err="1">
                <a:solidFill>
                  <a:schemeClr val="bg2">
                    <a:lumMod val="50000"/>
                  </a:schemeClr>
                </a:solidFill>
                <a:cs typeface="Palatino"/>
              </a:rPr>
              <a:t>leading</a:t>
            </a:r>
            <a:r>
              <a:rPr lang="it-IT" sz="1800" dirty="0">
                <a:solidFill>
                  <a:schemeClr val="bg2">
                    <a:lumMod val="50000"/>
                  </a:schemeClr>
                </a:solidFill>
                <a:cs typeface="Palatino"/>
              </a:rPr>
              <a:t> to </a:t>
            </a:r>
            <a:r>
              <a:rPr lang="it-IT" sz="1800" dirty="0" err="1">
                <a:solidFill>
                  <a:schemeClr val="bg2">
                    <a:lumMod val="50000"/>
                  </a:schemeClr>
                </a:solidFill>
                <a:cs typeface="Palatino"/>
              </a:rPr>
              <a:t>what</a:t>
            </a:r>
            <a:r>
              <a:rPr lang="it-IT" sz="1800" dirty="0">
                <a:solidFill>
                  <a:schemeClr val="bg2">
                    <a:lumMod val="50000"/>
                  </a:schemeClr>
                </a:solidFill>
                <a:cs typeface="Palatino"/>
              </a:rPr>
              <a:t> </a:t>
            </a:r>
            <a:r>
              <a:rPr lang="it-IT" sz="1800" dirty="0" err="1">
                <a:solidFill>
                  <a:schemeClr val="bg2">
                    <a:lumMod val="50000"/>
                  </a:schemeClr>
                </a:solidFill>
                <a:cs typeface="Palatino"/>
              </a:rPr>
              <a:t>is</a:t>
            </a:r>
            <a:r>
              <a:rPr lang="it-IT" sz="1800" dirty="0">
                <a:solidFill>
                  <a:schemeClr val="bg2">
                    <a:lumMod val="50000"/>
                  </a:schemeClr>
                </a:solidFill>
                <a:cs typeface="Palatino"/>
              </a:rPr>
              <a:t> </a:t>
            </a:r>
            <a:r>
              <a:rPr lang="it-IT" sz="1800" dirty="0" err="1">
                <a:solidFill>
                  <a:schemeClr val="bg2">
                    <a:lumMod val="50000"/>
                  </a:schemeClr>
                </a:solidFill>
                <a:cs typeface="Palatino"/>
              </a:rPr>
              <a:t>called</a:t>
            </a:r>
            <a:r>
              <a:rPr lang="it-IT" sz="1800" b="1" dirty="0">
                <a:solidFill>
                  <a:schemeClr val="bg2">
                    <a:lumMod val="50000"/>
                  </a:schemeClr>
                </a:solidFill>
                <a:cs typeface="Palatino"/>
              </a:rPr>
              <a:t> </a:t>
            </a:r>
          </a:p>
          <a:p>
            <a:pPr marL="0" indent="0" algn="ctr">
              <a:buNone/>
            </a:pPr>
            <a:r>
              <a:rPr lang="it-IT" sz="1800" b="1" u="sng" dirty="0">
                <a:solidFill>
                  <a:schemeClr val="bg2">
                    <a:lumMod val="50000"/>
                  </a:schemeClr>
                </a:solidFill>
                <a:cs typeface="Palatino"/>
              </a:rPr>
              <a:t>SPATIAL DISPERSION</a:t>
            </a:r>
            <a:endParaRPr lang="it-IT" sz="2000" b="1" u="sng" dirty="0">
              <a:solidFill>
                <a:schemeClr val="bg2">
                  <a:lumMod val="50000"/>
                </a:schemeClr>
              </a:solidFill>
              <a:cs typeface="Palatino"/>
            </a:endParaRPr>
          </a:p>
        </p:txBody>
      </p:sp>
      <p:sp>
        <p:nvSpPr>
          <p:cNvPr id="4" name="Segnaposto numero diapositiva 3"/>
          <p:cNvSpPr>
            <a:spLocks noGrp="1"/>
          </p:cNvSpPr>
          <p:nvPr>
            <p:ph type="sldNum" sz="quarter" idx="12"/>
          </p:nvPr>
        </p:nvSpPr>
        <p:spPr>
          <a:xfrm>
            <a:off x="8543278" y="6392636"/>
            <a:ext cx="561975" cy="365125"/>
          </a:xfrm>
        </p:spPr>
        <p:txBody>
          <a:bodyPr/>
          <a:lstStyle/>
          <a:p>
            <a:fld id="{BA9B540C-44DA-4F69-89C9-7C84606640D3}" type="slidenum">
              <a:rPr lang="en-US" sz="1050" smtClean="0"/>
              <a:pPr/>
              <a:t>48</a:t>
            </a:fld>
            <a:endParaRPr lang="en-US" sz="1050"/>
          </a:p>
        </p:txBody>
      </p:sp>
      <p:sp>
        <p:nvSpPr>
          <p:cNvPr id="6" name="CasellaDiTesto 5"/>
          <p:cNvSpPr txBox="1"/>
          <p:nvPr/>
        </p:nvSpPr>
        <p:spPr>
          <a:xfrm>
            <a:off x="-1" y="4999060"/>
            <a:ext cx="9300309" cy="1169551"/>
          </a:xfrm>
          <a:prstGeom prst="rect">
            <a:avLst/>
          </a:prstGeom>
          <a:noFill/>
        </p:spPr>
        <p:txBody>
          <a:bodyPr wrap="square" rtlCol="0">
            <a:spAutoFit/>
          </a:bodyPr>
          <a:lstStyle/>
          <a:p>
            <a:pPr algn="ctr"/>
            <a:r>
              <a:rPr lang="it-IT" b="1" dirty="0">
                <a:solidFill>
                  <a:srgbClr val="2F5897"/>
                </a:solidFill>
                <a:latin typeface="Palatino"/>
                <a:cs typeface="Palatino"/>
              </a:rPr>
              <a:t>‘</a:t>
            </a:r>
            <a:r>
              <a:rPr lang="it-IT" b="1" dirty="0" err="1">
                <a:solidFill>
                  <a:srgbClr val="61674F"/>
                </a:solidFill>
                <a:latin typeface="Palatino"/>
                <a:cs typeface="Palatino"/>
              </a:rPr>
              <a:t>Spatial</a:t>
            </a:r>
            <a:r>
              <a:rPr lang="it-IT" b="1" dirty="0">
                <a:solidFill>
                  <a:srgbClr val="61674F"/>
                </a:solidFill>
                <a:latin typeface="Palatino"/>
                <a:cs typeface="Palatino"/>
              </a:rPr>
              <a:t> </a:t>
            </a:r>
            <a:r>
              <a:rPr lang="it-IT" b="1" dirty="0" err="1">
                <a:solidFill>
                  <a:srgbClr val="61674F"/>
                </a:solidFill>
                <a:latin typeface="Palatino"/>
                <a:cs typeface="Palatino"/>
              </a:rPr>
              <a:t>dispersion</a:t>
            </a:r>
            <a:r>
              <a:rPr lang="it-IT" b="1" dirty="0">
                <a:solidFill>
                  <a:srgbClr val="61674F"/>
                </a:solidFill>
                <a:latin typeface="Palatino"/>
                <a:cs typeface="Palatino"/>
              </a:rPr>
              <a:t>’ </a:t>
            </a:r>
            <a:r>
              <a:rPr lang="it-IT" dirty="0">
                <a:solidFill>
                  <a:srgbClr val="61674F"/>
                </a:solidFill>
                <a:latin typeface="Palatino"/>
                <a:cs typeface="Palatino"/>
              </a:rPr>
              <a:t>or</a:t>
            </a:r>
            <a:r>
              <a:rPr lang="it-IT" b="1" dirty="0">
                <a:solidFill>
                  <a:srgbClr val="61674F"/>
                </a:solidFill>
                <a:latin typeface="Palatino"/>
                <a:cs typeface="Palatino"/>
              </a:rPr>
              <a:t> ‘</a:t>
            </a:r>
            <a:r>
              <a:rPr lang="it-IT" dirty="0" err="1">
                <a:solidFill>
                  <a:srgbClr val="61674F"/>
                </a:solidFill>
                <a:latin typeface="Palatino"/>
                <a:cs typeface="Palatino"/>
              </a:rPr>
              <a:t>nonlocality’manifests</a:t>
            </a:r>
            <a:r>
              <a:rPr lang="it-IT" dirty="0">
                <a:solidFill>
                  <a:srgbClr val="61674F"/>
                </a:solidFill>
                <a:latin typeface="Palatino"/>
                <a:cs typeface="Palatino"/>
              </a:rPr>
              <a:t> </a:t>
            </a:r>
            <a:r>
              <a:rPr lang="it-IT" dirty="0" err="1">
                <a:solidFill>
                  <a:srgbClr val="61674F"/>
                </a:solidFill>
                <a:latin typeface="Palatino"/>
                <a:cs typeface="Palatino"/>
              </a:rPr>
              <a:t>itself</a:t>
            </a:r>
            <a:r>
              <a:rPr lang="it-IT" dirty="0">
                <a:solidFill>
                  <a:srgbClr val="61674F"/>
                </a:solidFill>
                <a:latin typeface="Palatino"/>
                <a:cs typeface="Palatino"/>
              </a:rPr>
              <a:t> in the </a:t>
            </a:r>
            <a:r>
              <a:rPr lang="it-IT" dirty="0" err="1">
                <a:solidFill>
                  <a:srgbClr val="61674F"/>
                </a:solidFill>
                <a:latin typeface="Palatino"/>
                <a:cs typeface="Palatino"/>
              </a:rPr>
              <a:t>functional</a:t>
            </a:r>
            <a:r>
              <a:rPr lang="it-IT" dirty="0">
                <a:solidFill>
                  <a:srgbClr val="61674F"/>
                </a:solidFill>
                <a:latin typeface="Palatino"/>
                <a:cs typeface="Palatino"/>
              </a:rPr>
              <a:t> </a:t>
            </a:r>
            <a:r>
              <a:rPr lang="it-IT" dirty="0" err="1">
                <a:solidFill>
                  <a:srgbClr val="61674F"/>
                </a:solidFill>
                <a:latin typeface="Palatino"/>
                <a:cs typeface="Palatino"/>
              </a:rPr>
              <a:t>dependence</a:t>
            </a:r>
            <a:r>
              <a:rPr lang="it-IT" dirty="0">
                <a:solidFill>
                  <a:srgbClr val="61674F"/>
                </a:solidFill>
                <a:latin typeface="Palatino"/>
                <a:cs typeface="Palatino"/>
              </a:rPr>
              <a:t> of the medium </a:t>
            </a:r>
            <a:r>
              <a:rPr lang="it-IT" dirty="0" err="1">
                <a:solidFill>
                  <a:srgbClr val="61674F"/>
                </a:solidFill>
                <a:latin typeface="Palatino"/>
                <a:cs typeface="Palatino"/>
              </a:rPr>
              <a:t>parameter</a:t>
            </a:r>
            <a:r>
              <a:rPr lang="it-IT" dirty="0">
                <a:solidFill>
                  <a:srgbClr val="61674F"/>
                </a:solidFill>
                <a:latin typeface="Palatino"/>
                <a:cs typeface="Palatino"/>
              </a:rPr>
              <a:t> on the </a:t>
            </a:r>
            <a:r>
              <a:rPr lang="it-IT" dirty="0" err="1">
                <a:solidFill>
                  <a:srgbClr val="61674F"/>
                </a:solidFill>
                <a:latin typeface="Palatino"/>
                <a:cs typeface="Palatino"/>
              </a:rPr>
              <a:t>wave</a:t>
            </a:r>
            <a:r>
              <a:rPr lang="it-IT" dirty="0">
                <a:solidFill>
                  <a:srgbClr val="61674F"/>
                </a:solidFill>
                <a:latin typeface="Palatino"/>
                <a:cs typeface="Palatino"/>
              </a:rPr>
              <a:t> </a:t>
            </a:r>
            <a:r>
              <a:rPr lang="it-IT" dirty="0" err="1">
                <a:solidFill>
                  <a:srgbClr val="61674F"/>
                </a:solidFill>
                <a:latin typeface="Palatino"/>
                <a:cs typeface="Palatino"/>
              </a:rPr>
              <a:t>vector</a:t>
            </a:r>
            <a:r>
              <a:rPr lang="it-IT" dirty="0">
                <a:solidFill>
                  <a:srgbClr val="61674F"/>
                </a:solidFill>
                <a:latin typeface="Palatino"/>
                <a:cs typeface="Palatino"/>
              </a:rPr>
              <a:t> </a:t>
            </a:r>
            <a:r>
              <a:rPr lang="it-IT" b="1" dirty="0">
                <a:solidFill>
                  <a:srgbClr val="61674F"/>
                </a:solidFill>
                <a:latin typeface="Palatino"/>
                <a:cs typeface="Palatino"/>
              </a:rPr>
              <a:t>k,</a:t>
            </a:r>
          </a:p>
          <a:p>
            <a:pPr algn="ctr"/>
            <a:r>
              <a:rPr lang="it-IT" b="1" dirty="0">
                <a:solidFill>
                  <a:srgbClr val="61674F"/>
                </a:solidFill>
                <a:latin typeface="Palatino"/>
                <a:cs typeface="Palatino"/>
              </a:rPr>
              <a:t> </a:t>
            </a:r>
            <a:r>
              <a:rPr lang="it-IT" b="1" dirty="0" err="1">
                <a:solidFill>
                  <a:srgbClr val="61674F"/>
                </a:solidFill>
                <a:latin typeface="Palatino"/>
                <a:cs typeface="Palatino"/>
              </a:rPr>
              <a:t>ε</a:t>
            </a:r>
            <a:r>
              <a:rPr lang="it-IT" b="1" dirty="0">
                <a:solidFill>
                  <a:srgbClr val="61674F"/>
                </a:solidFill>
                <a:latin typeface="Palatino"/>
                <a:cs typeface="Palatino"/>
              </a:rPr>
              <a:t> (</a:t>
            </a:r>
            <a:r>
              <a:rPr lang="it-IT" b="1" dirty="0" err="1">
                <a:solidFill>
                  <a:srgbClr val="61674F"/>
                </a:solidFill>
                <a:latin typeface="Palatino"/>
                <a:cs typeface="Palatino"/>
              </a:rPr>
              <a:t>ω</a:t>
            </a:r>
            <a:r>
              <a:rPr lang="it-IT" b="1" dirty="0">
                <a:solidFill>
                  <a:srgbClr val="61674F"/>
                </a:solidFill>
                <a:latin typeface="Palatino"/>
                <a:cs typeface="Palatino"/>
              </a:rPr>
              <a:t>, k)</a:t>
            </a:r>
            <a:endParaRPr lang="it-IT" sz="2000" b="1" dirty="0">
              <a:solidFill>
                <a:srgbClr val="61674F"/>
              </a:solidFill>
              <a:latin typeface="Palatino"/>
              <a:cs typeface="Palatino"/>
            </a:endParaRPr>
          </a:p>
          <a:p>
            <a:endParaRPr lang="it-IT" sz="1400" b="1" dirty="0">
              <a:solidFill>
                <a:srgbClr val="61674F"/>
              </a:solidFill>
            </a:endParaRPr>
          </a:p>
        </p:txBody>
      </p:sp>
      <p:graphicFrame>
        <p:nvGraphicFramePr>
          <p:cNvPr id="7" name="Oggetto 6"/>
          <p:cNvGraphicFramePr>
            <a:graphicFrameLocks noChangeAspect="1"/>
          </p:cNvGraphicFramePr>
          <p:nvPr>
            <p:extLst/>
          </p:nvPr>
        </p:nvGraphicFramePr>
        <p:xfrm>
          <a:off x="2257234" y="3160623"/>
          <a:ext cx="3982809" cy="628866"/>
        </p:xfrm>
        <a:graphic>
          <a:graphicData uri="http://schemas.openxmlformats.org/presentationml/2006/ole">
            <mc:AlternateContent xmlns:mc="http://schemas.openxmlformats.org/markup-compatibility/2006">
              <mc:Choice xmlns:v="urn:schemas-microsoft-com:vml" Requires="v">
                <p:oleObj spid="_x0000_s183343" name="Equation" r:id="rId4" imgW="1689100" imgH="266700" progId="Equation.3">
                  <p:embed/>
                </p:oleObj>
              </mc:Choice>
              <mc:Fallback>
                <p:oleObj name="Equation" r:id="rId4" imgW="1689100" imgH="266700" progId="Equation.3">
                  <p:embed/>
                  <p:pic>
                    <p:nvPicPr>
                      <p:cNvPr id="7" name="Oggetto 6"/>
                      <p:cNvPicPr/>
                      <p:nvPr/>
                    </p:nvPicPr>
                    <p:blipFill>
                      <a:blip r:embed="rId5"/>
                      <a:stretch>
                        <a:fillRect/>
                      </a:stretch>
                    </p:blipFill>
                    <p:spPr>
                      <a:xfrm>
                        <a:off x="2257234" y="3160623"/>
                        <a:ext cx="3982809" cy="628866"/>
                      </a:xfrm>
                      <a:prstGeom prst="rect">
                        <a:avLst/>
                      </a:prstGeom>
                    </p:spPr>
                  </p:pic>
                </p:oleObj>
              </mc:Fallback>
            </mc:AlternateContent>
          </a:graphicData>
        </a:graphic>
      </p:graphicFrame>
      <p:graphicFrame>
        <p:nvGraphicFramePr>
          <p:cNvPr id="8" name="Oggetto 7"/>
          <p:cNvGraphicFramePr>
            <a:graphicFrameLocks noChangeAspect="1"/>
          </p:cNvGraphicFramePr>
          <p:nvPr>
            <p:extLst/>
          </p:nvPr>
        </p:nvGraphicFramePr>
        <p:xfrm>
          <a:off x="2012983" y="3879960"/>
          <a:ext cx="5118035" cy="1007273"/>
        </p:xfrm>
        <a:graphic>
          <a:graphicData uri="http://schemas.openxmlformats.org/presentationml/2006/ole">
            <mc:AlternateContent xmlns:mc="http://schemas.openxmlformats.org/markup-compatibility/2006">
              <mc:Choice xmlns:v="urn:schemas-microsoft-com:vml" Requires="v">
                <p:oleObj spid="_x0000_s183344" name="Equation" r:id="rId6" imgW="2387600" imgH="469900" progId="Equation.3">
                  <p:embed/>
                </p:oleObj>
              </mc:Choice>
              <mc:Fallback>
                <p:oleObj name="Equation" r:id="rId6" imgW="2387600" imgH="469900" progId="Equation.3">
                  <p:embed/>
                  <p:pic>
                    <p:nvPicPr>
                      <p:cNvPr id="8" name="Oggetto 7"/>
                      <p:cNvPicPr/>
                      <p:nvPr/>
                    </p:nvPicPr>
                    <p:blipFill>
                      <a:blip r:embed="rId7"/>
                      <a:stretch>
                        <a:fillRect/>
                      </a:stretch>
                    </p:blipFill>
                    <p:spPr>
                      <a:xfrm>
                        <a:off x="2012983" y="3879960"/>
                        <a:ext cx="5118035" cy="1007273"/>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D8C2A9CA-7974-4346-B637-FC5FE27F740E}"/>
              </a:ext>
            </a:extLst>
          </p:cNvPr>
          <p:cNvSpPr/>
          <p:nvPr/>
        </p:nvSpPr>
        <p:spPr>
          <a:xfrm>
            <a:off x="-175364" y="2668618"/>
            <a:ext cx="9475671" cy="369332"/>
          </a:xfrm>
          <a:prstGeom prst="rect">
            <a:avLst/>
          </a:prstGeom>
        </p:spPr>
        <p:txBody>
          <a:bodyPr wrap="square">
            <a:spAutoFit/>
          </a:bodyPr>
          <a:lstStyle/>
          <a:p>
            <a:pPr algn="ctr"/>
            <a:r>
              <a:rPr lang="it-IT" b="1" dirty="0">
                <a:latin typeface="CMSS10"/>
              </a:rPr>
              <a:t>Dispersive medium</a:t>
            </a:r>
            <a:r>
              <a:rPr lang="it-IT" b="1" dirty="0"/>
              <a:t>»</a:t>
            </a:r>
            <a:r>
              <a:rPr lang="it-IT" b="1" dirty="0">
                <a:latin typeface="CMSS10"/>
              </a:rPr>
              <a:t>: </a:t>
            </a:r>
            <a:r>
              <a:rPr lang="it-IT" b="1" dirty="0" err="1">
                <a:latin typeface="CMTI10"/>
              </a:rPr>
              <a:t>nonlocal</a:t>
            </a:r>
            <a:r>
              <a:rPr lang="it-IT" b="1" dirty="0">
                <a:latin typeface="CMTI10"/>
              </a:rPr>
              <a:t> </a:t>
            </a:r>
            <a:r>
              <a:rPr lang="it-IT" b="1" dirty="0">
                <a:latin typeface="CMSS10"/>
              </a:rPr>
              <a:t>connection </a:t>
            </a:r>
            <a:r>
              <a:rPr lang="it-IT" b="1" dirty="0" err="1">
                <a:latin typeface="CMSS10"/>
              </a:rPr>
              <a:t>between</a:t>
            </a:r>
            <a:r>
              <a:rPr lang="it-IT" b="1" dirty="0">
                <a:latin typeface="CMSS10"/>
              </a:rPr>
              <a:t> </a:t>
            </a:r>
            <a:r>
              <a:rPr lang="it-IT" b="1" dirty="0" err="1">
                <a:latin typeface="CMBX10"/>
              </a:rPr>
              <a:t>j</a:t>
            </a:r>
            <a:r>
              <a:rPr lang="it-IT" b="1" dirty="0">
                <a:latin typeface="CMBX10"/>
              </a:rPr>
              <a:t> </a:t>
            </a:r>
            <a:r>
              <a:rPr lang="it-IT" b="1" dirty="0">
                <a:latin typeface="CMSS10"/>
              </a:rPr>
              <a:t>and </a:t>
            </a:r>
            <a:r>
              <a:rPr lang="it-IT" b="1" dirty="0">
                <a:latin typeface="CMBX10"/>
              </a:rPr>
              <a:t>E </a:t>
            </a:r>
            <a:endParaRPr lang="it-IT" b="1" dirty="0"/>
          </a:p>
        </p:txBody>
      </p:sp>
      <p:sp>
        <p:nvSpPr>
          <p:cNvPr id="11" name="TextBox 10">
            <a:extLst>
              <a:ext uri="{FF2B5EF4-FFF2-40B4-BE49-F238E27FC236}">
                <a16:creationId xmlns:a16="http://schemas.microsoft.com/office/drawing/2014/main" id="{C79BF99E-3FE2-6346-8310-A1EF98DD26F5}"/>
              </a:ext>
            </a:extLst>
          </p:cNvPr>
          <p:cNvSpPr txBox="1"/>
          <p:nvPr/>
        </p:nvSpPr>
        <p:spPr>
          <a:xfrm>
            <a:off x="-79765" y="6094522"/>
            <a:ext cx="9223765" cy="646331"/>
          </a:xfrm>
          <a:prstGeom prst="rect">
            <a:avLst/>
          </a:prstGeom>
          <a:noFill/>
        </p:spPr>
        <p:txBody>
          <a:bodyPr wrap="square" rtlCol="0">
            <a:spAutoFit/>
          </a:bodyPr>
          <a:lstStyle/>
          <a:p>
            <a:pPr algn="ctr"/>
            <a:r>
              <a:rPr lang="it-IT" b="1" dirty="0" err="1"/>
              <a:t>electrostatic</a:t>
            </a:r>
            <a:r>
              <a:rPr lang="it-IT" b="1" dirty="0"/>
              <a:t> plasma </a:t>
            </a:r>
            <a:r>
              <a:rPr lang="it-IT" b="1" dirty="0" err="1"/>
              <a:t>oscillations</a:t>
            </a:r>
            <a:r>
              <a:rPr lang="it-IT" b="1" dirty="0"/>
              <a:t>, </a:t>
            </a:r>
            <a:r>
              <a:rPr lang="it-IT" b="1" dirty="0" err="1"/>
              <a:t>Ion</a:t>
            </a:r>
            <a:r>
              <a:rPr lang="it-IT" b="1" dirty="0"/>
              <a:t> </a:t>
            </a:r>
            <a:r>
              <a:rPr lang="it-IT" b="1" dirty="0" err="1"/>
              <a:t>acoustic</a:t>
            </a:r>
            <a:r>
              <a:rPr lang="it-IT" b="1" dirty="0"/>
              <a:t> </a:t>
            </a:r>
            <a:r>
              <a:rPr lang="it-IT" b="1" dirty="0" err="1"/>
              <a:t>waves</a:t>
            </a:r>
            <a:r>
              <a:rPr lang="it-IT" b="1" dirty="0"/>
              <a:t>, </a:t>
            </a:r>
            <a:r>
              <a:rPr lang="it-IT" b="1" dirty="0" err="1"/>
              <a:t>ion</a:t>
            </a:r>
            <a:r>
              <a:rPr lang="it-IT" b="1" dirty="0"/>
              <a:t> sound,  </a:t>
            </a:r>
            <a:r>
              <a:rPr lang="it-IT" b="1" dirty="0" err="1"/>
              <a:t>Alfven</a:t>
            </a:r>
            <a:r>
              <a:rPr lang="it-IT" b="1" dirty="0"/>
              <a:t> </a:t>
            </a:r>
            <a:r>
              <a:rPr lang="it-IT" b="1" dirty="0" err="1"/>
              <a:t>waves</a:t>
            </a:r>
            <a:r>
              <a:rPr lang="it-IT" b="1" dirty="0"/>
              <a:t>, </a:t>
            </a:r>
          </a:p>
          <a:p>
            <a:pPr algn="ctr"/>
            <a:r>
              <a:rPr lang="it-IT" b="1" dirty="0"/>
              <a:t> Resonant </a:t>
            </a:r>
            <a:r>
              <a:rPr lang="it-IT" b="1" dirty="0" err="1"/>
              <a:t>interactions</a:t>
            </a:r>
            <a:r>
              <a:rPr lang="it-IT" b="1" dirty="0"/>
              <a:t> with </a:t>
            </a:r>
            <a:r>
              <a:rPr lang="it-IT" b="1" dirty="0" err="1"/>
              <a:t>particles</a:t>
            </a:r>
            <a:r>
              <a:rPr lang="it-IT" b="1" dirty="0"/>
              <a:t> (</a:t>
            </a:r>
            <a:r>
              <a:rPr lang="it-IT" b="1" dirty="0" err="1"/>
              <a:t>damping</a:t>
            </a:r>
            <a:r>
              <a:rPr lang="it-IT" b="1" dirty="0"/>
              <a:t>/</a:t>
            </a:r>
            <a:r>
              <a:rPr lang="it-IT" b="1" dirty="0" err="1"/>
              <a:t>instabilities</a:t>
            </a:r>
            <a:r>
              <a:rPr lang="it-IT" b="1" dirty="0"/>
              <a:t>)</a:t>
            </a:r>
          </a:p>
        </p:txBody>
      </p:sp>
    </p:spTree>
    <p:extLst>
      <p:ext uri="{BB962C8B-B14F-4D97-AF65-F5344CB8AC3E}">
        <p14:creationId xmlns:p14="http://schemas.microsoft.com/office/powerpoint/2010/main" val="2730876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6062" y="176200"/>
            <a:ext cx="8913813" cy="1127313"/>
          </a:xfrm>
        </p:spPr>
        <p:txBody>
          <a:bodyPr>
            <a:noAutofit/>
          </a:bodyPr>
          <a:lstStyle/>
          <a:p>
            <a:r>
              <a:rPr lang="it-IT" sz="3600" b="1" dirty="0" err="1">
                <a:solidFill>
                  <a:srgbClr val="000000"/>
                </a:solidFill>
              </a:rPr>
              <a:t>Ongoing</a:t>
            </a:r>
            <a:r>
              <a:rPr lang="it-IT" sz="3600" b="1" dirty="0">
                <a:solidFill>
                  <a:srgbClr val="000000"/>
                </a:solidFill>
              </a:rPr>
              <a:t> </a:t>
            </a:r>
            <a:r>
              <a:rPr lang="it-IT" sz="3600" b="1" dirty="0" err="1">
                <a:solidFill>
                  <a:srgbClr val="000000"/>
                </a:solidFill>
              </a:rPr>
              <a:t>development</a:t>
            </a:r>
            <a:r>
              <a:rPr lang="it-IT" sz="3600" b="1" dirty="0">
                <a:solidFill>
                  <a:srgbClr val="000000"/>
                </a:solidFill>
              </a:rPr>
              <a:t>:</a:t>
            </a:r>
            <a:br>
              <a:rPr lang="it-IT" sz="3600" b="1" dirty="0">
                <a:solidFill>
                  <a:srgbClr val="000000"/>
                </a:solidFill>
              </a:rPr>
            </a:br>
            <a:r>
              <a:rPr lang="it-IT" sz="3600" b="1" dirty="0" err="1">
                <a:solidFill>
                  <a:srgbClr val="000000"/>
                </a:solidFill>
              </a:rPr>
              <a:t>Wavelet</a:t>
            </a:r>
            <a:r>
              <a:rPr lang="it-IT" sz="3600" b="1" dirty="0">
                <a:solidFill>
                  <a:srgbClr val="000000"/>
                </a:solidFill>
              </a:rPr>
              <a:t> </a:t>
            </a:r>
            <a:r>
              <a:rPr lang="it-IT" sz="3600" b="1" dirty="0" err="1">
                <a:solidFill>
                  <a:srgbClr val="000000"/>
                </a:solidFill>
              </a:rPr>
              <a:t>analysis</a:t>
            </a:r>
            <a:endParaRPr lang="it-IT" sz="3600" b="1" dirty="0">
              <a:solidFill>
                <a:srgbClr val="000000"/>
              </a:solidFill>
            </a:endParaRPr>
          </a:p>
        </p:txBody>
      </p:sp>
      <p:sp>
        <p:nvSpPr>
          <p:cNvPr id="4" name="Segnaposto numero diapositiva 3"/>
          <p:cNvSpPr>
            <a:spLocks noGrp="1"/>
          </p:cNvSpPr>
          <p:nvPr>
            <p:ph type="sldNum" sz="quarter" idx="12"/>
          </p:nvPr>
        </p:nvSpPr>
        <p:spPr/>
        <p:txBody>
          <a:bodyPr/>
          <a:lstStyle/>
          <a:p>
            <a:fld id="{BA9B540C-44DA-4F69-89C9-7C84606640D3}" type="slidenum">
              <a:rPr lang="en-US" smtClean="0"/>
              <a:pPr/>
              <a:t>49</a:t>
            </a:fld>
            <a:endParaRPr lang="en-US"/>
          </a:p>
        </p:txBody>
      </p:sp>
      <p:sp>
        <p:nvSpPr>
          <p:cNvPr id="6" name="Segnaposto contenuto 2"/>
          <p:cNvSpPr txBox="1">
            <a:spLocks/>
          </p:cNvSpPr>
          <p:nvPr/>
        </p:nvSpPr>
        <p:spPr>
          <a:xfrm>
            <a:off x="705555" y="2328333"/>
            <a:ext cx="7680030" cy="582898"/>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it-IT" b="1" dirty="0" err="1">
                <a:solidFill>
                  <a:schemeClr val="bg2">
                    <a:lumMod val="50000"/>
                  </a:schemeClr>
                </a:solidFill>
                <a:cs typeface="Palatino"/>
              </a:rPr>
              <a:t>Continuous</a:t>
            </a:r>
            <a:r>
              <a:rPr lang="it-IT" b="1" dirty="0">
                <a:solidFill>
                  <a:schemeClr val="bg2">
                    <a:lumMod val="50000"/>
                  </a:schemeClr>
                </a:solidFill>
                <a:cs typeface="Palatino"/>
              </a:rPr>
              <a:t> </a:t>
            </a:r>
            <a:r>
              <a:rPr lang="it-IT" b="1" dirty="0" err="1">
                <a:solidFill>
                  <a:schemeClr val="bg2">
                    <a:lumMod val="50000"/>
                  </a:schemeClr>
                </a:solidFill>
                <a:cs typeface="Palatino"/>
              </a:rPr>
              <a:t>Wavelet</a:t>
            </a:r>
            <a:r>
              <a:rPr lang="it-IT" b="1" dirty="0">
                <a:solidFill>
                  <a:schemeClr val="bg2">
                    <a:lumMod val="50000"/>
                  </a:schemeClr>
                </a:solidFill>
                <a:cs typeface="Palatino"/>
              </a:rPr>
              <a:t> </a:t>
            </a:r>
            <a:r>
              <a:rPr lang="it-IT" b="1" dirty="0" err="1">
                <a:solidFill>
                  <a:schemeClr val="bg2">
                    <a:lumMod val="50000"/>
                  </a:schemeClr>
                </a:solidFill>
                <a:cs typeface="Palatino"/>
              </a:rPr>
              <a:t>Transform</a:t>
            </a:r>
            <a:r>
              <a:rPr lang="it-IT" b="1" dirty="0">
                <a:solidFill>
                  <a:schemeClr val="bg2">
                    <a:lumMod val="50000"/>
                  </a:schemeClr>
                </a:solidFill>
                <a:cs typeface="Palatino"/>
              </a:rPr>
              <a:t> (CWT</a:t>
            </a:r>
            <a:r>
              <a:rPr lang="it-IT" b="1" dirty="0">
                <a:solidFill>
                  <a:schemeClr val="bg2">
                    <a:lumMod val="50000"/>
                  </a:schemeClr>
                </a:solidFill>
                <a:latin typeface="Century Gothic"/>
                <a:cs typeface="Century Gothic"/>
              </a:rPr>
              <a:t>)</a:t>
            </a:r>
            <a:endParaRPr lang="it-IT" dirty="0">
              <a:solidFill>
                <a:schemeClr val="bg2">
                  <a:lumMod val="50000"/>
                </a:schemeClr>
              </a:solidFill>
              <a:latin typeface="Century Gothic"/>
              <a:cs typeface="Century Gothic"/>
            </a:endParaRPr>
          </a:p>
        </p:txBody>
      </p:sp>
      <p:sp>
        <p:nvSpPr>
          <p:cNvPr id="3" name="Rettangolo 2"/>
          <p:cNvSpPr/>
          <p:nvPr/>
        </p:nvSpPr>
        <p:spPr>
          <a:xfrm>
            <a:off x="244061" y="2911231"/>
            <a:ext cx="8915814" cy="1015663"/>
          </a:xfrm>
          <a:prstGeom prst="rect">
            <a:avLst/>
          </a:prstGeom>
        </p:spPr>
        <p:txBody>
          <a:bodyPr wrap="square">
            <a:spAutoFit/>
          </a:bodyPr>
          <a:lstStyle/>
          <a:p>
            <a:pPr algn="ctr"/>
            <a:r>
              <a:rPr lang="it-IT" sz="2000" dirty="0">
                <a:solidFill>
                  <a:srgbClr val="61674F"/>
                </a:solidFill>
                <a:latin typeface="Palatino"/>
                <a:cs typeface="Palatino"/>
              </a:rPr>
              <a:t>for </a:t>
            </a:r>
            <a:r>
              <a:rPr lang="it-IT" sz="2000" dirty="0" err="1">
                <a:solidFill>
                  <a:srgbClr val="61674F"/>
                </a:solidFill>
                <a:latin typeface="Palatino"/>
                <a:cs typeface="Palatino"/>
              </a:rPr>
              <a:t>analysing</a:t>
            </a:r>
            <a:r>
              <a:rPr lang="it-IT" sz="2000" dirty="0">
                <a:solidFill>
                  <a:srgbClr val="61674F"/>
                </a:solidFill>
                <a:latin typeface="Palatino"/>
                <a:cs typeface="Palatino"/>
              </a:rPr>
              <a:t> </a:t>
            </a:r>
            <a:r>
              <a:rPr lang="it-IT" sz="2000" b="1" dirty="0">
                <a:solidFill>
                  <a:srgbClr val="61674F"/>
                </a:solidFill>
                <a:latin typeface="Palatino"/>
                <a:cs typeface="Palatino"/>
              </a:rPr>
              <a:t>Full </a:t>
            </a:r>
            <a:r>
              <a:rPr lang="it-IT" sz="2000" b="1" dirty="0" err="1">
                <a:solidFill>
                  <a:srgbClr val="61674F"/>
                </a:solidFill>
                <a:latin typeface="Palatino"/>
                <a:cs typeface="Palatino"/>
              </a:rPr>
              <a:t>wave</a:t>
            </a:r>
            <a:r>
              <a:rPr lang="it-IT" sz="2000" b="1" dirty="0">
                <a:solidFill>
                  <a:srgbClr val="61674F"/>
                </a:solidFill>
                <a:latin typeface="Palatino"/>
                <a:cs typeface="Palatino"/>
              </a:rPr>
              <a:t> </a:t>
            </a:r>
            <a:r>
              <a:rPr lang="it-IT" sz="2000" b="1" dirty="0" err="1">
                <a:solidFill>
                  <a:srgbClr val="61674F"/>
                </a:solidFill>
                <a:latin typeface="Palatino"/>
                <a:cs typeface="Palatino"/>
              </a:rPr>
              <a:t>wavefield</a:t>
            </a:r>
            <a:r>
              <a:rPr lang="it-IT" sz="2000" b="1" dirty="0">
                <a:solidFill>
                  <a:srgbClr val="61674F"/>
                </a:solidFill>
                <a:latin typeface="Palatino"/>
                <a:cs typeface="Palatino"/>
              </a:rPr>
              <a:t> </a:t>
            </a:r>
            <a:r>
              <a:rPr lang="it-IT" sz="2000" dirty="0">
                <a:solidFill>
                  <a:srgbClr val="61674F"/>
                </a:solidFill>
                <a:latin typeface="Palatino"/>
                <a:cs typeface="Palatino"/>
              </a:rPr>
              <a:t>data in the </a:t>
            </a:r>
          </a:p>
          <a:p>
            <a:pPr algn="ctr"/>
            <a:r>
              <a:rPr lang="it-IT" sz="2000" b="1" dirty="0" err="1">
                <a:solidFill>
                  <a:srgbClr val="61674F"/>
                </a:solidFill>
                <a:latin typeface="Palatino"/>
                <a:cs typeface="Palatino"/>
              </a:rPr>
              <a:t>spatial</a:t>
            </a:r>
            <a:r>
              <a:rPr lang="it-IT" sz="2000" b="1" dirty="0">
                <a:solidFill>
                  <a:srgbClr val="61674F"/>
                </a:solidFill>
                <a:latin typeface="Palatino"/>
                <a:cs typeface="Palatino"/>
              </a:rPr>
              <a:t> domain  </a:t>
            </a:r>
            <a:r>
              <a:rPr lang="it-IT" sz="2000" dirty="0">
                <a:solidFill>
                  <a:srgbClr val="61674F"/>
                </a:solidFill>
                <a:latin typeface="Palatino"/>
                <a:cs typeface="Palatino"/>
              </a:rPr>
              <a:t>to </a:t>
            </a:r>
            <a:r>
              <a:rPr lang="it-IT" sz="2000" dirty="0" err="1">
                <a:solidFill>
                  <a:srgbClr val="61674F"/>
                </a:solidFill>
                <a:latin typeface="Palatino"/>
                <a:cs typeface="Palatino"/>
              </a:rPr>
              <a:t>determine</a:t>
            </a:r>
            <a:r>
              <a:rPr lang="it-IT" sz="2000" dirty="0">
                <a:solidFill>
                  <a:srgbClr val="61674F"/>
                </a:solidFill>
                <a:latin typeface="Palatino"/>
                <a:cs typeface="Palatino"/>
              </a:rPr>
              <a:t> the </a:t>
            </a:r>
          </a:p>
          <a:p>
            <a:pPr algn="ctr"/>
            <a:r>
              <a:rPr lang="it-IT" sz="2000" b="1" dirty="0" err="1">
                <a:solidFill>
                  <a:srgbClr val="61674F"/>
                </a:solidFill>
                <a:latin typeface="Palatino"/>
                <a:cs typeface="Palatino"/>
              </a:rPr>
              <a:t>wavenumber</a:t>
            </a:r>
            <a:r>
              <a:rPr lang="it-IT" sz="2000" b="1" dirty="0">
                <a:solidFill>
                  <a:srgbClr val="61674F"/>
                </a:solidFill>
                <a:latin typeface="Palatino"/>
                <a:cs typeface="Palatino"/>
              </a:rPr>
              <a:t> </a:t>
            </a:r>
            <a:r>
              <a:rPr lang="it-IT" sz="2000" b="1" dirty="0" err="1">
                <a:solidFill>
                  <a:srgbClr val="61674F"/>
                </a:solidFill>
                <a:latin typeface="Palatino"/>
                <a:cs typeface="Palatino"/>
              </a:rPr>
              <a:t>spectrum</a:t>
            </a:r>
            <a:endParaRPr lang="it-IT" sz="2000" b="1" dirty="0">
              <a:solidFill>
                <a:srgbClr val="61674F"/>
              </a:solidFill>
              <a:latin typeface="Palatino"/>
              <a:cs typeface="Palatino"/>
            </a:endParaRPr>
          </a:p>
        </p:txBody>
      </p:sp>
      <p:sp>
        <p:nvSpPr>
          <p:cNvPr id="5" name="TextBox 4">
            <a:extLst>
              <a:ext uri="{FF2B5EF4-FFF2-40B4-BE49-F238E27FC236}">
                <a16:creationId xmlns:a16="http://schemas.microsoft.com/office/drawing/2014/main" id="{B241F6F1-A373-724C-8A30-DE0AADB453CE}"/>
              </a:ext>
            </a:extLst>
          </p:cNvPr>
          <p:cNvSpPr txBox="1"/>
          <p:nvPr/>
        </p:nvSpPr>
        <p:spPr>
          <a:xfrm>
            <a:off x="-79766" y="4057284"/>
            <a:ext cx="9223765" cy="923330"/>
          </a:xfrm>
          <a:prstGeom prst="rect">
            <a:avLst/>
          </a:prstGeom>
          <a:noFill/>
        </p:spPr>
        <p:txBody>
          <a:bodyPr wrap="square" rtlCol="0">
            <a:spAutoFit/>
          </a:bodyPr>
          <a:lstStyle/>
          <a:p>
            <a:pPr algn="ctr"/>
            <a:r>
              <a:rPr lang="it-IT" b="1" dirty="0" err="1"/>
              <a:t>electrostatic</a:t>
            </a:r>
            <a:r>
              <a:rPr lang="it-IT" b="1" dirty="0"/>
              <a:t> plasma </a:t>
            </a:r>
            <a:r>
              <a:rPr lang="it-IT" b="1" dirty="0" err="1"/>
              <a:t>oscillations</a:t>
            </a:r>
            <a:r>
              <a:rPr lang="it-IT" b="1" dirty="0"/>
              <a:t>, </a:t>
            </a:r>
            <a:r>
              <a:rPr lang="it-IT" b="1" dirty="0" err="1"/>
              <a:t>Ion</a:t>
            </a:r>
            <a:r>
              <a:rPr lang="it-IT" b="1" dirty="0"/>
              <a:t> </a:t>
            </a:r>
            <a:r>
              <a:rPr lang="it-IT" b="1" dirty="0" err="1"/>
              <a:t>acoustic</a:t>
            </a:r>
            <a:r>
              <a:rPr lang="it-IT" b="1" dirty="0"/>
              <a:t> </a:t>
            </a:r>
            <a:r>
              <a:rPr lang="it-IT" b="1" dirty="0" err="1"/>
              <a:t>waves</a:t>
            </a:r>
            <a:r>
              <a:rPr lang="it-IT" b="1" dirty="0"/>
              <a:t>, or </a:t>
            </a:r>
            <a:r>
              <a:rPr lang="it-IT" b="1" dirty="0" err="1"/>
              <a:t>ion</a:t>
            </a:r>
            <a:r>
              <a:rPr lang="it-IT" b="1" dirty="0"/>
              <a:t> sound,  </a:t>
            </a:r>
            <a:r>
              <a:rPr lang="it-IT" b="1" dirty="0" err="1"/>
              <a:t>Alfven</a:t>
            </a:r>
            <a:r>
              <a:rPr lang="it-IT" b="1" dirty="0"/>
              <a:t> </a:t>
            </a:r>
            <a:r>
              <a:rPr lang="it-IT" b="1" dirty="0" err="1"/>
              <a:t>waves</a:t>
            </a:r>
            <a:r>
              <a:rPr lang="it-IT" b="1" dirty="0"/>
              <a:t>, </a:t>
            </a:r>
          </a:p>
          <a:p>
            <a:pPr algn="ctr"/>
            <a:r>
              <a:rPr lang="it-IT" b="1" dirty="0"/>
              <a:t> Resonant </a:t>
            </a:r>
            <a:r>
              <a:rPr lang="it-IT" b="1" dirty="0" err="1"/>
              <a:t>interactions</a:t>
            </a:r>
            <a:r>
              <a:rPr lang="it-IT" b="1" dirty="0"/>
              <a:t> with </a:t>
            </a:r>
            <a:r>
              <a:rPr lang="it-IT" b="1" dirty="0" err="1"/>
              <a:t>particles</a:t>
            </a:r>
            <a:r>
              <a:rPr lang="it-IT" b="1" dirty="0"/>
              <a:t> </a:t>
            </a:r>
            <a:r>
              <a:rPr lang="it-IT" b="1" dirty="0" err="1"/>
              <a:t>appear</a:t>
            </a:r>
            <a:r>
              <a:rPr lang="it-IT" b="1" dirty="0"/>
              <a:t> </a:t>
            </a:r>
            <a:r>
              <a:rPr lang="it-IT" b="1" dirty="0" err="1"/>
              <a:t>as</a:t>
            </a:r>
            <a:r>
              <a:rPr lang="it-IT" b="1" dirty="0"/>
              <a:t> </a:t>
            </a:r>
            <a:r>
              <a:rPr lang="it-IT" b="1" dirty="0" err="1"/>
              <a:t>damping</a:t>
            </a:r>
            <a:r>
              <a:rPr lang="it-IT" b="1" dirty="0"/>
              <a:t>/</a:t>
            </a:r>
            <a:r>
              <a:rPr lang="it-IT" b="1" dirty="0" err="1"/>
              <a:t>instabilities</a:t>
            </a:r>
            <a:endParaRPr lang="it-IT" b="1" dirty="0"/>
          </a:p>
          <a:p>
            <a:pPr algn="ctr"/>
            <a:endParaRPr lang="en-IE" b="1" dirty="0"/>
          </a:p>
        </p:txBody>
      </p:sp>
    </p:spTree>
    <p:extLst>
      <p:ext uri="{BB962C8B-B14F-4D97-AF65-F5344CB8AC3E}">
        <p14:creationId xmlns:p14="http://schemas.microsoft.com/office/powerpoint/2010/main" val="1144235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0365"/>
            <a:ext cx="8229600" cy="922614"/>
          </a:xfrm>
          <a:no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it-IT" sz="3600" b="1" dirty="0" err="1">
                <a:solidFill>
                  <a:srgbClr val="000090"/>
                </a:solidFill>
                <a:latin typeface="+mn-lt"/>
                <a:ea typeface="+mn-ea"/>
                <a:cs typeface="+mn-cs"/>
              </a:rPr>
              <a:t>Simulation</a:t>
            </a:r>
            <a:r>
              <a:rPr lang="it-IT" sz="3600" b="1" dirty="0">
                <a:solidFill>
                  <a:srgbClr val="000090"/>
                </a:solidFill>
                <a:latin typeface="+mn-lt"/>
                <a:ea typeface="+mn-ea"/>
                <a:cs typeface="+mn-cs"/>
              </a:rPr>
              <a:t> Setup </a:t>
            </a:r>
          </a:p>
        </p:txBody>
      </p:sp>
      <p:pic>
        <p:nvPicPr>
          <p:cNvPr id="7" name="Immagine 6" descr="geo3.png"/>
          <p:cNvPicPr>
            <a:picLocks noChangeAspect="1"/>
          </p:cNvPicPr>
          <p:nvPr/>
        </p:nvPicPr>
        <p:blipFill rotWithShape="1">
          <a:blip r:embed="rId3">
            <a:extLst>
              <a:ext uri="{BEBA8EAE-BF5A-486C-A8C5-ECC9F3942E4B}">
                <a14:imgProps xmlns:a14="http://schemas.microsoft.com/office/drawing/2010/main">
                  <a14:imgLayer r:embed="rId4">
                    <a14:imgEffect>
                      <a14:backgroundRemoval t="36700" b="62700" l="29400" r="72800"/>
                    </a14:imgEffect>
                  </a14:imgLayer>
                </a14:imgProps>
              </a:ext>
              <a:ext uri="{28A0092B-C50C-407E-A947-70E740481C1C}">
                <a14:useLocalDpi xmlns:a14="http://schemas.microsoft.com/office/drawing/2010/main" val="0"/>
              </a:ext>
            </a:extLst>
          </a:blip>
          <a:srcRect l="27889" t="36401" r="23652" b="35851"/>
          <a:stretch/>
        </p:blipFill>
        <p:spPr>
          <a:xfrm>
            <a:off x="1103755" y="1871060"/>
            <a:ext cx="4764389" cy="2728075"/>
          </a:xfrm>
          <a:prstGeom prst="rect">
            <a:avLst/>
          </a:prstGeom>
        </p:spPr>
      </p:pic>
      <p:sp>
        <p:nvSpPr>
          <p:cNvPr id="8" name="CasellaDiTesto 7"/>
          <p:cNvSpPr txBox="1"/>
          <p:nvPr/>
        </p:nvSpPr>
        <p:spPr>
          <a:xfrm>
            <a:off x="190416" y="1722714"/>
            <a:ext cx="2305574" cy="1015663"/>
          </a:xfrm>
          <a:prstGeom prst="rect">
            <a:avLst/>
          </a:prstGeom>
          <a:noFill/>
        </p:spPr>
        <p:txBody>
          <a:bodyPr wrap="square" rtlCol="0">
            <a:spAutoFit/>
          </a:bodyPr>
          <a:lstStyle/>
          <a:p>
            <a:pPr algn="ctr"/>
            <a:r>
              <a:rPr lang="en-US" sz="2000" b="1" dirty="0">
                <a:latin typeface="Baskerville Old Face"/>
                <a:cs typeface="Baskerville Old Face"/>
              </a:rPr>
              <a:t>Single mode TE</a:t>
            </a:r>
            <a:r>
              <a:rPr lang="en-US" sz="2000" b="1" baseline="-25000" dirty="0">
                <a:latin typeface="Baskerville Old Face"/>
                <a:cs typeface="Baskerville Old Face"/>
              </a:rPr>
              <a:t>10</a:t>
            </a:r>
          </a:p>
          <a:p>
            <a:pPr algn="ctr"/>
            <a:r>
              <a:rPr lang="en-US" sz="2000" dirty="0">
                <a:latin typeface="Baskerville Old Face"/>
                <a:cs typeface="Baskerville Old Face"/>
              </a:rPr>
              <a:t>rectangular Waveguide</a:t>
            </a:r>
            <a:endParaRPr lang="it-IT" sz="2000" dirty="0">
              <a:latin typeface="Baskerville Old Face"/>
              <a:cs typeface="Baskerville Old Face"/>
            </a:endParaRPr>
          </a:p>
        </p:txBody>
      </p:sp>
      <p:sp>
        <p:nvSpPr>
          <p:cNvPr id="9" name="CasellaDiTesto 8"/>
          <p:cNvSpPr txBox="1"/>
          <p:nvPr/>
        </p:nvSpPr>
        <p:spPr>
          <a:xfrm>
            <a:off x="354967" y="4896379"/>
            <a:ext cx="4800534" cy="400110"/>
          </a:xfrm>
          <a:prstGeom prst="rect">
            <a:avLst/>
          </a:prstGeom>
          <a:noFill/>
        </p:spPr>
        <p:txBody>
          <a:bodyPr wrap="square" rtlCol="0">
            <a:spAutoFit/>
          </a:bodyPr>
          <a:lstStyle/>
          <a:p>
            <a:pPr algn="ctr"/>
            <a:r>
              <a:rPr lang="it-IT" sz="2000" dirty="0">
                <a:latin typeface="Baskerville Old Face"/>
                <a:cs typeface="Baskerville Old Face"/>
              </a:rPr>
              <a:t>3D </a:t>
            </a:r>
            <a:r>
              <a:rPr lang="it-IT" sz="2000" dirty="0" err="1">
                <a:latin typeface="Baskerville Old Face"/>
                <a:cs typeface="Baskerville Old Face"/>
              </a:rPr>
              <a:t>cylindrical</a:t>
            </a:r>
            <a:r>
              <a:rPr lang="it-IT" sz="2000" dirty="0">
                <a:latin typeface="Baskerville Old Face"/>
                <a:cs typeface="Baskerville Old Face"/>
              </a:rPr>
              <a:t> </a:t>
            </a:r>
            <a:r>
              <a:rPr lang="en-US" sz="2000" dirty="0">
                <a:latin typeface="Baskerville Old Face"/>
                <a:cs typeface="Baskerville Old Face"/>
              </a:rPr>
              <a:t>cavity</a:t>
            </a:r>
            <a:endParaRPr lang="it-IT" sz="2000" dirty="0">
              <a:latin typeface="Baskerville Old Face"/>
              <a:cs typeface="Baskerville Old Face"/>
            </a:endParaRPr>
          </a:p>
        </p:txBody>
      </p:sp>
      <p:cxnSp>
        <p:nvCxnSpPr>
          <p:cNvPr id="11" name="Connettore 2 10"/>
          <p:cNvCxnSpPr/>
          <p:nvPr/>
        </p:nvCxnSpPr>
        <p:spPr>
          <a:xfrm>
            <a:off x="988962" y="2773154"/>
            <a:ext cx="338667" cy="953170"/>
          </a:xfrm>
          <a:prstGeom prst="straightConnector1">
            <a:avLst/>
          </a:prstGeom>
          <a:ln>
            <a:solidFill>
              <a:srgbClr val="820128"/>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2" name="Tabella 11"/>
          <p:cNvGraphicFramePr>
            <a:graphicFrameLocks noGrp="1"/>
          </p:cNvGraphicFramePr>
          <p:nvPr>
            <p:extLst>
              <p:ext uri="{D42A27DB-BD31-4B8C-83A1-F6EECF244321}">
                <p14:modId xmlns:p14="http://schemas.microsoft.com/office/powerpoint/2010/main" val="869580139"/>
              </p:ext>
            </p:extLst>
          </p:nvPr>
        </p:nvGraphicFramePr>
        <p:xfrm>
          <a:off x="5364088" y="3194546"/>
          <a:ext cx="3365112" cy="2538710"/>
        </p:xfrm>
        <a:graphic>
          <a:graphicData uri="http://schemas.openxmlformats.org/drawingml/2006/table">
            <a:tbl>
              <a:tblPr firstRow="1" bandCol="1">
                <a:tableStyleId>{5C22544A-7EE6-4342-B048-85BDC9FD1C3A}</a:tableStyleId>
              </a:tblPr>
              <a:tblGrid>
                <a:gridCol w="1927349">
                  <a:extLst>
                    <a:ext uri="{9D8B030D-6E8A-4147-A177-3AD203B41FA5}">
                      <a16:colId xmlns:a16="http://schemas.microsoft.com/office/drawing/2014/main" val="20000"/>
                    </a:ext>
                  </a:extLst>
                </a:gridCol>
                <a:gridCol w="1437763">
                  <a:extLst>
                    <a:ext uri="{9D8B030D-6E8A-4147-A177-3AD203B41FA5}">
                      <a16:colId xmlns:a16="http://schemas.microsoft.com/office/drawing/2014/main" val="20001"/>
                    </a:ext>
                  </a:extLst>
                </a:gridCol>
              </a:tblGrid>
              <a:tr h="356494">
                <a:tc>
                  <a:txBody>
                    <a:bodyPr/>
                    <a:lstStyle/>
                    <a:p>
                      <a:pPr algn="l"/>
                      <a:r>
                        <a:rPr lang="it-IT" sz="1700" b="1" dirty="0">
                          <a:solidFill>
                            <a:schemeClr val="tx1"/>
                          </a:solidFill>
                          <a:latin typeface="Times"/>
                          <a:cs typeface="Times"/>
                        </a:rPr>
                        <a:t> PARAMETER</a:t>
                      </a: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b="1" dirty="0">
                          <a:solidFill>
                            <a:srgbClr val="000000"/>
                          </a:solidFill>
                          <a:latin typeface="Times"/>
                          <a:cs typeface="Times"/>
                        </a:rPr>
                        <a:t> VALUE</a:t>
                      </a: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56494">
                <a:tc>
                  <a:txBody>
                    <a:bodyPr/>
                    <a:lstStyle/>
                    <a:p>
                      <a:pPr algn="l"/>
                      <a:r>
                        <a:rPr lang="it-IT" sz="1700" dirty="0">
                          <a:latin typeface="Times"/>
                          <a:cs typeface="Times"/>
                        </a:rPr>
                        <a:t> </a:t>
                      </a:r>
                      <a:r>
                        <a:rPr lang="it-IT" sz="1700" dirty="0" err="1">
                          <a:latin typeface="Times"/>
                          <a:cs typeface="Times"/>
                        </a:rPr>
                        <a:t>Cavity</a:t>
                      </a:r>
                      <a:r>
                        <a:rPr lang="it-IT" sz="1700" dirty="0">
                          <a:latin typeface="Times"/>
                          <a:cs typeface="Times"/>
                        </a:rPr>
                        <a:t> </a:t>
                      </a:r>
                      <a:r>
                        <a:rPr lang="it-IT" sz="1700" dirty="0" err="1">
                          <a:latin typeface="Times"/>
                          <a:cs typeface="Times"/>
                        </a:rPr>
                        <a:t>length</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dirty="0">
                          <a:latin typeface="Times"/>
                          <a:cs typeface="Times"/>
                        </a:rPr>
                        <a:t> 450</a:t>
                      </a:r>
                      <a:r>
                        <a:rPr lang="it-IT" sz="1700" baseline="0" dirty="0">
                          <a:latin typeface="Times"/>
                          <a:cs typeface="Times"/>
                        </a:rPr>
                        <a:t> mm</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56494">
                <a:tc>
                  <a:txBody>
                    <a:bodyPr/>
                    <a:lstStyle/>
                    <a:p>
                      <a:pPr algn="l"/>
                      <a:r>
                        <a:rPr lang="it-IT" sz="1700" baseline="0" dirty="0">
                          <a:latin typeface="Times"/>
                          <a:cs typeface="Times"/>
                        </a:rPr>
                        <a:t> </a:t>
                      </a:r>
                      <a:r>
                        <a:rPr lang="it-IT" sz="1700" baseline="0" dirty="0" err="1">
                          <a:latin typeface="Times"/>
                          <a:cs typeface="Times"/>
                        </a:rPr>
                        <a:t>Cavity</a:t>
                      </a:r>
                      <a:r>
                        <a:rPr lang="it-IT" sz="1700" baseline="0" dirty="0">
                          <a:latin typeface="Times"/>
                          <a:cs typeface="Times"/>
                        </a:rPr>
                        <a:t> </a:t>
                      </a:r>
                      <a:r>
                        <a:rPr lang="it-IT" sz="1700" baseline="0" dirty="0" err="1">
                          <a:latin typeface="Times"/>
                          <a:cs typeface="Times"/>
                        </a:rPr>
                        <a:t>radius</a:t>
                      </a:r>
                      <a:endParaRPr lang="it-IT" sz="1700" baseline="-250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dirty="0">
                          <a:latin typeface="Times"/>
                          <a:cs typeface="Times"/>
                        </a:rPr>
                        <a:t> 65</a:t>
                      </a:r>
                      <a:r>
                        <a:rPr lang="it-IT" sz="1700" baseline="0" dirty="0">
                          <a:latin typeface="Times"/>
                          <a:cs typeface="Times"/>
                        </a:rPr>
                        <a:t> mm</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56494">
                <a:tc>
                  <a:txBody>
                    <a:bodyPr/>
                    <a:lstStyle/>
                    <a:p>
                      <a:pPr algn="l"/>
                      <a:r>
                        <a:rPr lang="it-IT" sz="1700" baseline="0" dirty="0">
                          <a:latin typeface="Times"/>
                          <a:cs typeface="Times"/>
                        </a:rPr>
                        <a:t> </a:t>
                      </a:r>
                      <a:r>
                        <a:rPr lang="it-IT" sz="1700" baseline="0" dirty="0" err="1">
                          <a:latin typeface="Times"/>
                          <a:cs typeface="Times"/>
                        </a:rPr>
                        <a:t>Frequency</a:t>
                      </a:r>
                      <a:endParaRPr lang="it-IT" sz="1700" baseline="-250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dirty="0">
                          <a:latin typeface="Times"/>
                          <a:cs typeface="Times"/>
                        </a:rPr>
                        <a:t> 8</a:t>
                      </a:r>
                      <a:r>
                        <a:rPr lang="it-IT" sz="1700" baseline="0" dirty="0">
                          <a:latin typeface="Times"/>
                          <a:cs typeface="Times"/>
                        </a:rPr>
                        <a:t> GHz</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56494">
                <a:tc>
                  <a:txBody>
                    <a:bodyPr/>
                    <a:lstStyle/>
                    <a:p>
                      <a:pPr marL="0" marR="0" indent="0" algn="l" defTabSz="2088826" rtl="0" eaLnBrk="1" fontAlgn="auto" latinLnBrk="0" hangingPunct="1">
                        <a:lnSpc>
                          <a:spcPct val="100000"/>
                        </a:lnSpc>
                        <a:spcBef>
                          <a:spcPts val="0"/>
                        </a:spcBef>
                        <a:spcAft>
                          <a:spcPts val="0"/>
                        </a:spcAft>
                        <a:buClrTx/>
                        <a:buSzTx/>
                        <a:buFontTx/>
                        <a:buNone/>
                        <a:tabLst/>
                        <a:defRPr/>
                      </a:pPr>
                      <a:r>
                        <a:rPr lang="it-IT" sz="1700" b="0" i="0" u="none" strike="noStrike" kern="1200" baseline="0" dirty="0">
                          <a:solidFill>
                            <a:schemeClr val="dk1"/>
                          </a:solidFill>
                          <a:latin typeface="Times"/>
                          <a:ea typeface="+mn-ea"/>
                          <a:cs typeface="Times"/>
                        </a:rPr>
                        <a:t> </a:t>
                      </a:r>
                      <a:r>
                        <a:rPr lang="it-IT" sz="1700" b="0" i="0" u="none" strike="noStrike" kern="1200" baseline="0" dirty="0" err="1">
                          <a:solidFill>
                            <a:schemeClr val="dk1"/>
                          </a:solidFill>
                          <a:latin typeface="Times"/>
                          <a:ea typeface="+mn-ea"/>
                          <a:cs typeface="Times"/>
                        </a:rPr>
                        <a:t>Waveguide</a:t>
                      </a:r>
                      <a:r>
                        <a:rPr lang="it-IT" sz="1700" b="0" i="0" u="none" strike="noStrike" kern="1200" baseline="0" dirty="0">
                          <a:solidFill>
                            <a:schemeClr val="dk1"/>
                          </a:solidFill>
                          <a:latin typeface="Times"/>
                          <a:ea typeface="+mn-ea"/>
                          <a:cs typeface="Times"/>
                        </a:rPr>
                        <a:t> </a:t>
                      </a:r>
                      <a:r>
                        <a:rPr lang="it-IT" sz="1700" b="0" i="0" u="none" strike="noStrike" kern="1200" baseline="0" dirty="0" err="1">
                          <a:solidFill>
                            <a:schemeClr val="dk1"/>
                          </a:solidFill>
                          <a:latin typeface="Times"/>
                          <a:ea typeface="+mn-ea"/>
                          <a:cs typeface="Times"/>
                        </a:rPr>
                        <a:t>width</a:t>
                      </a:r>
                      <a:r>
                        <a:rPr lang="it-IT" sz="1700" b="0" i="0" u="none" strike="noStrike" kern="1200" baseline="0" dirty="0">
                          <a:solidFill>
                            <a:schemeClr val="dk1"/>
                          </a:solidFill>
                          <a:latin typeface="Times"/>
                          <a:ea typeface="+mn-ea"/>
                          <a:cs typeface="Times"/>
                        </a:rPr>
                        <a:t> </a:t>
                      </a:r>
                      <a:endParaRPr lang="it-IT" sz="1700" baseline="-250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baseline="0" dirty="0">
                          <a:latin typeface="Times"/>
                          <a:cs typeface="Times"/>
                        </a:rPr>
                        <a:t>28.5 mm  </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399746">
                <a:tc>
                  <a:txBody>
                    <a:bodyPr/>
                    <a:lstStyle/>
                    <a:p>
                      <a:pPr marL="0" marR="0" indent="0" algn="l" defTabSz="2088826" rtl="0" eaLnBrk="1" fontAlgn="auto" latinLnBrk="0" hangingPunct="1">
                        <a:lnSpc>
                          <a:spcPct val="100000"/>
                        </a:lnSpc>
                        <a:spcBef>
                          <a:spcPts val="0"/>
                        </a:spcBef>
                        <a:spcAft>
                          <a:spcPts val="0"/>
                        </a:spcAft>
                        <a:buClrTx/>
                        <a:buSzTx/>
                        <a:buFontTx/>
                        <a:buNone/>
                        <a:tabLst/>
                        <a:defRPr/>
                      </a:pPr>
                      <a:r>
                        <a:rPr lang="it-IT" sz="1700" b="0" i="0" u="none" strike="noStrike" kern="1200" baseline="0" dirty="0">
                          <a:solidFill>
                            <a:schemeClr val="dk1"/>
                          </a:solidFill>
                          <a:latin typeface="Times"/>
                          <a:ea typeface="+mn-ea"/>
                          <a:cs typeface="Times"/>
                        </a:rPr>
                        <a:t> </a:t>
                      </a:r>
                      <a:r>
                        <a:rPr lang="it-IT" sz="1700" b="0" i="0" u="none" strike="noStrike" kern="1200" baseline="0" dirty="0" err="1">
                          <a:solidFill>
                            <a:schemeClr val="dk1"/>
                          </a:solidFill>
                          <a:latin typeface="Times"/>
                          <a:ea typeface="+mn-ea"/>
                          <a:cs typeface="Times"/>
                        </a:rPr>
                        <a:t>Waveguide</a:t>
                      </a:r>
                      <a:r>
                        <a:rPr lang="it-IT" sz="1700" b="0" i="0" u="none" strike="noStrike" kern="1200" baseline="0" dirty="0">
                          <a:solidFill>
                            <a:schemeClr val="dk1"/>
                          </a:solidFill>
                          <a:latin typeface="Times"/>
                          <a:ea typeface="+mn-ea"/>
                          <a:cs typeface="Times"/>
                        </a:rPr>
                        <a:t> </a:t>
                      </a:r>
                      <a:r>
                        <a:rPr lang="it-IT" sz="1700" b="0" i="0" u="none" strike="noStrike" kern="1200" baseline="0" dirty="0" err="1">
                          <a:solidFill>
                            <a:schemeClr val="dk1"/>
                          </a:solidFill>
                          <a:latin typeface="Times"/>
                          <a:ea typeface="+mn-ea"/>
                          <a:cs typeface="Times"/>
                        </a:rPr>
                        <a:t>height</a:t>
                      </a:r>
                      <a:endParaRPr lang="it-IT" sz="1700" baseline="-250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dirty="0">
                          <a:latin typeface="Times"/>
                          <a:cs typeface="Times"/>
                        </a:rPr>
                        <a:t>12.6 mm</a:t>
                      </a: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r h="356494">
                <a:tc>
                  <a:txBody>
                    <a:bodyPr/>
                    <a:lstStyle/>
                    <a:p>
                      <a:pPr marL="0" marR="0" indent="0" algn="l" defTabSz="2088826" rtl="0" eaLnBrk="1" fontAlgn="auto" latinLnBrk="0" hangingPunct="1">
                        <a:lnSpc>
                          <a:spcPct val="100000"/>
                        </a:lnSpc>
                        <a:spcBef>
                          <a:spcPts val="0"/>
                        </a:spcBef>
                        <a:spcAft>
                          <a:spcPts val="0"/>
                        </a:spcAft>
                        <a:buClrTx/>
                        <a:buSzTx/>
                        <a:buFontTx/>
                        <a:buNone/>
                        <a:tabLst/>
                        <a:defRPr/>
                      </a:pPr>
                      <a:r>
                        <a:rPr lang="it-IT" sz="1700" baseline="0" dirty="0">
                          <a:latin typeface="Times"/>
                          <a:cs typeface="Times"/>
                        </a:rPr>
                        <a:t> RF </a:t>
                      </a:r>
                      <a:r>
                        <a:rPr lang="it-IT" sz="1700" baseline="0" dirty="0" err="1">
                          <a:latin typeface="Times"/>
                          <a:cs typeface="Times"/>
                        </a:rPr>
                        <a:t>Power</a:t>
                      </a:r>
                      <a:endParaRPr lang="it-IT" sz="1700" baseline="-250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dirty="0">
                          <a:latin typeface="Times"/>
                          <a:cs typeface="Times"/>
                        </a:rPr>
                        <a:t>100</a:t>
                      </a:r>
                      <a:r>
                        <a:rPr lang="it-IT" sz="1700" baseline="0" dirty="0">
                          <a:latin typeface="Times"/>
                          <a:cs typeface="Times"/>
                        </a:rPr>
                        <a:t> </a:t>
                      </a:r>
                      <a:r>
                        <a:rPr lang="it-IT" sz="1700" dirty="0" err="1">
                          <a:latin typeface="Times"/>
                          <a:cs typeface="Times"/>
                        </a:rPr>
                        <a:t>W</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3" name="Rettangolo 12"/>
          <p:cNvSpPr/>
          <p:nvPr/>
        </p:nvSpPr>
        <p:spPr>
          <a:xfrm>
            <a:off x="6084168" y="2564904"/>
            <a:ext cx="2223686" cy="369332"/>
          </a:xfrm>
          <a:prstGeom prst="rect">
            <a:avLst/>
          </a:prstGeom>
        </p:spPr>
        <p:txBody>
          <a:bodyPr wrap="none">
            <a:spAutoFit/>
          </a:bodyPr>
          <a:lstStyle/>
          <a:p>
            <a:r>
              <a:rPr lang="it-IT" b="1" i="1" dirty="0" err="1">
                <a:latin typeface="Baskerville Old Face"/>
                <a:cs typeface="Baskerville Old Face"/>
              </a:rPr>
              <a:t>Simulation</a:t>
            </a:r>
            <a:r>
              <a:rPr lang="it-IT" b="1" i="1" dirty="0">
                <a:latin typeface="Baskerville Old Face"/>
                <a:cs typeface="Baskerville Old Face"/>
              </a:rPr>
              <a:t> </a:t>
            </a:r>
            <a:r>
              <a:rPr lang="it-IT" b="1" i="1" dirty="0" err="1">
                <a:latin typeface="Baskerville Old Face"/>
                <a:cs typeface="Baskerville Old Face"/>
              </a:rPr>
              <a:t>parameter</a:t>
            </a:r>
            <a:endParaRPr lang="it-IT" b="1" dirty="0">
              <a:latin typeface="Baskerville Old Face"/>
              <a:cs typeface="Baskerville Old Face"/>
            </a:endParaRPr>
          </a:p>
        </p:txBody>
      </p:sp>
      <p:pic>
        <p:nvPicPr>
          <p:cNvPr id="14" name="Picture 13">
            <a:extLst>
              <a:ext uri="{FF2B5EF4-FFF2-40B4-BE49-F238E27FC236}">
                <a16:creationId xmlns:a16="http://schemas.microsoft.com/office/drawing/2014/main" id="{C70848F4-EEFC-FB43-9FDF-84DCA023B57A}"/>
              </a:ext>
            </a:extLst>
          </p:cNvPr>
          <p:cNvPicPr>
            <a:picLocks noChangeAspect="1"/>
          </p:cNvPicPr>
          <p:nvPr/>
        </p:nvPicPr>
        <p:blipFill rotWithShape="1">
          <a:blip r:embed="rId5"/>
          <a:srcRect r="55493"/>
          <a:stretch/>
        </p:blipFill>
        <p:spPr>
          <a:xfrm>
            <a:off x="7570031" y="8680"/>
            <a:ext cx="1538967" cy="759432"/>
          </a:xfrm>
          <a:prstGeom prst="rect">
            <a:avLst/>
          </a:prstGeom>
        </p:spPr>
      </p:pic>
      <p:cxnSp>
        <p:nvCxnSpPr>
          <p:cNvPr id="16" name="Connettore 2 9">
            <a:extLst>
              <a:ext uri="{FF2B5EF4-FFF2-40B4-BE49-F238E27FC236}">
                <a16:creationId xmlns:a16="http://schemas.microsoft.com/office/drawing/2014/main" id="{A92AD79B-9BA5-4642-98A5-0CB99C4F0301}"/>
              </a:ext>
            </a:extLst>
          </p:cNvPr>
          <p:cNvCxnSpPr/>
          <p:nvPr/>
        </p:nvCxnSpPr>
        <p:spPr>
          <a:xfrm flipV="1">
            <a:off x="3050476" y="3555602"/>
            <a:ext cx="183445" cy="1213841"/>
          </a:xfrm>
          <a:prstGeom prst="straightConnector1">
            <a:avLst/>
          </a:prstGeom>
          <a:ln>
            <a:solidFill>
              <a:srgbClr val="820128"/>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379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C0E2BE-B867-1046-93BA-F226959FC4A4}"/>
              </a:ext>
            </a:extLst>
          </p:cNvPr>
          <p:cNvSpPr txBox="1"/>
          <p:nvPr/>
        </p:nvSpPr>
        <p:spPr>
          <a:xfrm>
            <a:off x="191869" y="187156"/>
            <a:ext cx="8781443" cy="1077218"/>
          </a:xfrm>
          <a:prstGeom prst="rect">
            <a:avLst/>
          </a:prstGeom>
          <a:noFill/>
        </p:spPr>
        <p:txBody>
          <a:bodyPr wrap="square" rtlCol="0">
            <a:spAutoFit/>
          </a:bodyPr>
          <a:lstStyle/>
          <a:p>
            <a:pPr algn="ctr"/>
            <a:r>
              <a:rPr lang="en-AU" sz="3200" b="1" dirty="0"/>
              <a:t>Modeling of Ion dynamic and </a:t>
            </a:r>
          </a:p>
          <a:p>
            <a:pPr algn="ctr"/>
            <a:r>
              <a:rPr lang="en-AU" sz="3200" b="1" dirty="0"/>
              <a:t>ion cyclotron resonance heating</a:t>
            </a:r>
          </a:p>
        </p:txBody>
      </p:sp>
      <p:sp>
        <p:nvSpPr>
          <p:cNvPr id="2" name="Rectangle 1">
            <a:extLst>
              <a:ext uri="{FF2B5EF4-FFF2-40B4-BE49-F238E27FC236}">
                <a16:creationId xmlns:a16="http://schemas.microsoft.com/office/drawing/2014/main" id="{3A9F6688-9FB3-344B-B206-D882DA7B2DC9}"/>
              </a:ext>
            </a:extLst>
          </p:cNvPr>
          <p:cNvSpPr/>
          <p:nvPr/>
        </p:nvSpPr>
        <p:spPr>
          <a:xfrm>
            <a:off x="50104" y="3067231"/>
            <a:ext cx="3093397"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AU" i="1" dirty="0">
                <a:latin typeface="LMRoman10"/>
              </a:rPr>
              <a:t>Application of </a:t>
            </a:r>
            <a:r>
              <a:rPr lang="en-AU" b="1" i="1" dirty="0">
                <a:latin typeface="LMRoman10"/>
              </a:rPr>
              <a:t>the full wave solver </a:t>
            </a:r>
            <a:r>
              <a:rPr lang="en-AU" i="1" dirty="0">
                <a:latin typeface="LMRoman10"/>
              </a:rPr>
              <a:t>and the </a:t>
            </a:r>
            <a:r>
              <a:rPr lang="en-AU" b="1" i="1" dirty="0">
                <a:latin typeface="LMRoman10"/>
              </a:rPr>
              <a:t>kinetic solver </a:t>
            </a:r>
            <a:r>
              <a:rPr lang="en-AU" i="1" dirty="0">
                <a:latin typeface="LMRoman10"/>
              </a:rPr>
              <a:t>for the self-consistent calculations of the wave field and the </a:t>
            </a:r>
            <a:r>
              <a:rPr lang="en-AU" b="1" i="1" dirty="0">
                <a:latin typeface="LMRoman10"/>
              </a:rPr>
              <a:t>distribution function of Ions. </a:t>
            </a:r>
            <a:endParaRPr lang="en-AU" b="1" i="1" dirty="0"/>
          </a:p>
        </p:txBody>
      </p:sp>
      <p:grpSp>
        <p:nvGrpSpPr>
          <p:cNvPr id="9" name="Group 8">
            <a:extLst>
              <a:ext uri="{FF2B5EF4-FFF2-40B4-BE49-F238E27FC236}">
                <a16:creationId xmlns:a16="http://schemas.microsoft.com/office/drawing/2014/main" id="{E821D493-1BAE-4147-8D67-A0A0B08FBA1A}"/>
              </a:ext>
            </a:extLst>
          </p:cNvPr>
          <p:cNvGrpSpPr/>
          <p:nvPr/>
        </p:nvGrpSpPr>
        <p:grpSpPr>
          <a:xfrm>
            <a:off x="3949127" y="2053761"/>
            <a:ext cx="5024185" cy="3745028"/>
            <a:chOff x="3767849" y="801199"/>
            <a:chExt cx="5024185" cy="3745028"/>
          </a:xfrm>
        </p:grpSpPr>
        <p:sp>
          <p:nvSpPr>
            <p:cNvPr id="6" name="TextBox 5">
              <a:extLst>
                <a:ext uri="{FF2B5EF4-FFF2-40B4-BE49-F238E27FC236}">
                  <a16:creationId xmlns:a16="http://schemas.microsoft.com/office/drawing/2014/main" id="{8C07A8A5-E771-1748-A64D-89748B2E5C45}"/>
                </a:ext>
              </a:extLst>
            </p:cNvPr>
            <p:cNvSpPr txBox="1"/>
            <p:nvPr/>
          </p:nvSpPr>
          <p:spPr>
            <a:xfrm>
              <a:off x="3767849" y="801199"/>
              <a:ext cx="4965433" cy="1477328"/>
            </a:xfrm>
            <a:prstGeom prst="rect">
              <a:avLst/>
            </a:prstGeom>
            <a:noFill/>
          </p:spPr>
          <p:txBody>
            <a:bodyPr wrap="square" rtlCol="0">
              <a:spAutoFit/>
            </a:bodyPr>
            <a:lstStyle/>
            <a:p>
              <a:pPr algn="just"/>
              <a:r>
                <a:rPr lang="en-AU" dirty="0"/>
                <a:t>degree of CONTROL of THE ION TEMPERATURE in order to change the Ion </a:t>
              </a:r>
              <a:r>
                <a:rPr lang="en-AU" b="1" dirty="0"/>
                <a:t>Charge State Distributions (CSD) </a:t>
              </a:r>
              <a:r>
                <a:rPr lang="en-AU" dirty="0"/>
                <a:t>by perturbing both the ionization and recombination processes or by imposing losses for ion of a given charge state</a:t>
              </a:r>
            </a:p>
          </p:txBody>
        </p:sp>
        <p:sp>
          <p:nvSpPr>
            <p:cNvPr id="7" name="TextBox 6">
              <a:extLst>
                <a:ext uri="{FF2B5EF4-FFF2-40B4-BE49-F238E27FC236}">
                  <a16:creationId xmlns:a16="http://schemas.microsoft.com/office/drawing/2014/main" id="{36E4377B-003F-0E4A-B4EC-CC9130E04D0B}"/>
                </a:ext>
              </a:extLst>
            </p:cNvPr>
            <p:cNvSpPr txBox="1"/>
            <p:nvPr/>
          </p:nvSpPr>
          <p:spPr>
            <a:xfrm>
              <a:off x="3811780" y="2489047"/>
              <a:ext cx="4980254" cy="1200329"/>
            </a:xfrm>
            <a:prstGeom prst="rect">
              <a:avLst/>
            </a:prstGeom>
            <a:noFill/>
          </p:spPr>
          <p:txBody>
            <a:bodyPr wrap="square" rtlCol="0">
              <a:spAutoFit/>
            </a:bodyPr>
            <a:lstStyle/>
            <a:p>
              <a:pPr algn="just"/>
              <a:r>
                <a:rPr lang="en-AU" dirty="0"/>
                <a:t>Determining the </a:t>
              </a:r>
              <a:r>
                <a:rPr lang="en-AU" dirty="0" err="1"/>
                <a:t>Nuclaer</a:t>
              </a:r>
              <a:r>
                <a:rPr lang="en-AU" dirty="0"/>
                <a:t> decay </a:t>
              </a:r>
              <a:r>
                <a:rPr lang="en-AU" b="1" dirty="0"/>
                <a:t>rate</a:t>
              </a:r>
              <a:r>
                <a:rPr lang="en-AU" dirty="0"/>
                <a:t> of  </a:t>
              </a:r>
              <a:r>
                <a:rPr lang="en-AU" b="1" dirty="0"/>
                <a:t>excited   state </a:t>
              </a:r>
              <a:r>
                <a:rPr lang="en-AU" dirty="0"/>
                <a:t>and perform Lifetime </a:t>
              </a:r>
              <a:r>
                <a:rPr lang="en-AU" dirty="0" err="1"/>
                <a:t>analysys</a:t>
              </a:r>
              <a:r>
                <a:rPr lang="en-AU" dirty="0"/>
                <a:t> and measurements of nuclei in excited states </a:t>
              </a:r>
            </a:p>
            <a:p>
              <a:pPr marL="342900" indent="-342900" algn="just">
                <a:buFont typeface="+mj-lt"/>
                <a:buAutoNum type="arabicPeriod"/>
              </a:pPr>
              <a:endParaRPr lang="en-AU" dirty="0"/>
            </a:p>
          </p:txBody>
        </p:sp>
        <p:sp>
          <p:nvSpPr>
            <p:cNvPr id="8" name="TextBox 7">
              <a:extLst>
                <a:ext uri="{FF2B5EF4-FFF2-40B4-BE49-F238E27FC236}">
                  <a16:creationId xmlns:a16="http://schemas.microsoft.com/office/drawing/2014/main" id="{092A34BE-D705-E449-9CA3-2DC4469EDEBD}"/>
                </a:ext>
              </a:extLst>
            </p:cNvPr>
            <p:cNvSpPr txBox="1"/>
            <p:nvPr/>
          </p:nvSpPr>
          <p:spPr>
            <a:xfrm>
              <a:off x="3811780" y="3899896"/>
              <a:ext cx="4487122" cy="646331"/>
            </a:xfrm>
            <a:prstGeom prst="rect">
              <a:avLst/>
            </a:prstGeom>
            <a:noFill/>
          </p:spPr>
          <p:txBody>
            <a:bodyPr wrap="square" rtlCol="0">
              <a:spAutoFit/>
            </a:bodyPr>
            <a:lstStyle/>
            <a:p>
              <a:r>
                <a:rPr lang="en-AU" dirty="0"/>
                <a:t>fusion reactions in </a:t>
              </a:r>
              <a:r>
                <a:rPr lang="en-AU" dirty="0" err="1"/>
                <a:t>magnetoplasmas</a:t>
              </a:r>
              <a:r>
                <a:rPr lang="en-AU" dirty="0"/>
                <a:t> </a:t>
              </a:r>
            </a:p>
            <a:p>
              <a:r>
                <a:rPr lang="en-AU" dirty="0"/>
                <a:t> </a:t>
              </a:r>
            </a:p>
          </p:txBody>
        </p:sp>
      </p:grpSp>
      <p:sp>
        <p:nvSpPr>
          <p:cNvPr id="16" name="Striped Right Arrow 15">
            <a:extLst>
              <a:ext uri="{FF2B5EF4-FFF2-40B4-BE49-F238E27FC236}">
                <a16:creationId xmlns:a16="http://schemas.microsoft.com/office/drawing/2014/main" id="{B0D5B2EE-7FF8-E048-9CC5-39FE11FA8A3E}"/>
              </a:ext>
            </a:extLst>
          </p:cNvPr>
          <p:cNvSpPr/>
          <p:nvPr/>
        </p:nvSpPr>
        <p:spPr>
          <a:xfrm rot="19102555">
            <a:off x="3183759" y="2758825"/>
            <a:ext cx="633984" cy="4023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triped Right Arrow 16">
            <a:extLst>
              <a:ext uri="{FF2B5EF4-FFF2-40B4-BE49-F238E27FC236}">
                <a16:creationId xmlns:a16="http://schemas.microsoft.com/office/drawing/2014/main" id="{DEF0C7C3-6448-DA41-B545-7F9A1366058F}"/>
              </a:ext>
            </a:extLst>
          </p:cNvPr>
          <p:cNvSpPr/>
          <p:nvPr/>
        </p:nvSpPr>
        <p:spPr>
          <a:xfrm>
            <a:off x="3237349" y="3783974"/>
            <a:ext cx="633984" cy="4023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Striped Right Arrow 17">
            <a:extLst>
              <a:ext uri="{FF2B5EF4-FFF2-40B4-BE49-F238E27FC236}">
                <a16:creationId xmlns:a16="http://schemas.microsoft.com/office/drawing/2014/main" id="{20AA19DA-2155-7547-9784-498A6101FC78}"/>
              </a:ext>
            </a:extLst>
          </p:cNvPr>
          <p:cNvSpPr/>
          <p:nvPr/>
        </p:nvSpPr>
        <p:spPr>
          <a:xfrm rot="2415623">
            <a:off x="3183758" y="4885779"/>
            <a:ext cx="633984" cy="34009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63288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FCA3-E5B9-C848-A556-DDC90D181FB5}"/>
              </a:ext>
            </a:extLst>
          </p:cNvPr>
          <p:cNvSpPr>
            <a:spLocks noGrp="1"/>
          </p:cNvSpPr>
          <p:nvPr>
            <p:ph type="title"/>
          </p:nvPr>
        </p:nvSpPr>
        <p:spPr>
          <a:xfrm>
            <a:off x="0" y="203958"/>
            <a:ext cx="9237916" cy="978729"/>
          </a:xfrm>
        </p:spPr>
        <p:txBody>
          <a:bodyPr wrap="square">
            <a:spAutoFit/>
          </a:bodyPr>
          <a:lstStyle/>
          <a:p>
            <a:pPr algn="ctr" defTabSz="457200"/>
            <a:r>
              <a:rPr lang="en-AU" sz="3200" b="1" dirty="0">
                <a:latin typeface="Cambria" panose="02040503050406030204" pitchFamily="18" charset="0"/>
                <a:cs typeface="Times New Roman" panose="02020603050405020304" pitchFamily="18" charset="0"/>
              </a:rPr>
              <a:t>Recap: Plasma Oscillations –Plasma Frequency</a:t>
            </a:r>
            <a:br>
              <a:rPr lang="en-AU" sz="3200" b="1" dirty="0">
                <a:latin typeface="Cambria" panose="02040503050406030204" pitchFamily="18" charset="0"/>
                <a:cs typeface="Times New Roman" panose="02020603050405020304" pitchFamily="18" charset="0"/>
              </a:rPr>
            </a:br>
            <a:endParaRPr lang="en-AU" sz="3200" b="1" dirty="0">
              <a:latin typeface="Cambria"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098CAA-47C8-9C48-8557-3249CA6CD156}"/>
                  </a:ext>
                </a:extLst>
              </p:cNvPr>
              <p:cNvSpPr>
                <a:spLocks noGrp="1"/>
              </p:cNvSpPr>
              <p:nvPr>
                <p:ph idx="1"/>
              </p:nvPr>
            </p:nvSpPr>
            <p:spPr>
              <a:xfrm>
                <a:off x="0" y="1138536"/>
                <a:ext cx="9144000" cy="4525963"/>
              </a:xfrm>
            </p:spPr>
            <p:txBody>
              <a:bodyPr>
                <a:normAutofit/>
              </a:bodyPr>
              <a:lstStyle/>
              <a:p>
                <a:r>
                  <a:rPr lang="en-AU" sz="2000" dirty="0"/>
                  <a:t>Macroscopic the plasma is charge neutral, microscopic the imbalance of charges leads to micro instabilities, fluctuations and oscillations</a:t>
                </a:r>
              </a:p>
              <a:p>
                <a:r>
                  <a:rPr lang="en-AU" sz="2000" dirty="0"/>
                  <a:t>Local electric field is created by shifting a charge cloud along distance </a:t>
                </a:r>
              </a:p>
              <a:p>
                <a:r>
                  <a:rPr lang="en-AU" sz="2000" dirty="0"/>
                  <a:t>The charge unbalance leads to a restoring force –&gt; Equation of and harmonic oscillator of pulsation </a:t>
                </a:r>
                <a14:m>
                  <m:oMath xmlns:m="http://schemas.openxmlformats.org/officeDocument/2006/math">
                    <m:sSub>
                      <m:sSubPr>
                        <m:ctrlPr>
                          <a:rPr lang="en-AU" sz="2000" i="1" smtClean="0">
                            <a:latin typeface="Cambria Math" panose="02040503050406030204" pitchFamily="18" charset="0"/>
                          </a:rPr>
                        </m:ctrlPr>
                      </m:sSubPr>
                      <m:e>
                        <m:r>
                          <a:rPr lang="en-AU" sz="2000" i="1" smtClean="0">
                            <a:latin typeface="Cambria Math" panose="02040503050406030204" pitchFamily="18" charset="0"/>
                            <a:ea typeface="Cambria Math" panose="02040503050406030204" pitchFamily="18" charset="0"/>
                          </a:rPr>
                          <m:t>𝜔</m:t>
                        </m:r>
                      </m:e>
                      <m:sub>
                        <m:r>
                          <a:rPr lang="en-AU" sz="2000" b="0" i="1" smtClean="0">
                            <a:latin typeface="Cambria Math" panose="02040503050406030204" pitchFamily="18" charset="0"/>
                          </a:rPr>
                          <m:t>𝑖</m:t>
                        </m:r>
                      </m:sub>
                    </m:sSub>
                    <m:r>
                      <a:rPr lang="en-AU" sz="2000" b="0" i="1" smtClean="0">
                        <a:latin typeface="Cambria Math" panose="02040503050406030204" pitchFamily="18" charset="0"/>
                      </a:rPr>
                      <m:t>=</m:t>
                    </m:r>
                    <m:rad>
                      <m:radPr>
                        <m:degHide m:val="on"/>
                        <m:ctrlPr>
                          <a:rPr lang="en-AU" sz="2000" b="0" i="1" smtClean="0">
                            <a:latin typeface="Cambria Math" panose="02040503050406030204" pitchFamily="18" charset="0"/>
                          </a:rPr>
                        </m:ctrlPr>
                      </m:radPr>
                      <m:deg/>
                      <m:e>
                        <m:f>
                          <m:fPr>
                            <m:ctrlPr>
                              <a:rPr lang="en-AU" sz="2000" b="0" i="1" smtClean="0">
                                <a:latin typeface="Cambria Math" panose="02040503050406030204" pitchFamily="18" charset="0"/>
                              </a:rPr>
                            </m:ctrlPr>
                          </m:fPr>
                          <m:num>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𝑒</m:t>
                                </m:r>
                              </m:e>
                              <m:sup>
                                <m:r>
                                  <a:rPr lang="en-AU" sz="2000" b="0" i="1" smtClean="0">
                                    <a:latin typeface="Cambria Math" panose="02040503050406030204" pitchFamily="18" charset="0"/>
                                  </a:rPr>
                                  <m:t>2</m:t>
                                </m:r>
                              </m:sup>
                            </m:sSup>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𝑛</m:t>
                                </m:r>
                              </m:e>
                              <m:sub>
                                <m:r>
                                  <a:rPr lang="en-AU" sz="2000" b="0" i="1" smtClean="0">
                                    <a:latin typeface="Cambria Math" panose="02040503050406030204" pitchFamily="18" charset="0"/>
                                  </a:rPr>
                                  <m:t>𝑒</m:t>
                                </m:r>
                              </m:sub>
                            </m:sSub>
                          </m:num>
                          <m:den>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𝑚</m:t>
                                </m:r>
                              </m:e>
                              <m:sub>
                                <m:r>
                                  <a:rPr lang="en-AU" sz="2000" b="0" i="1" smtClean="0">
                                    <a:latin typeface="Cambria Math" panose="02040503050406030204" pitchFamily="18" charset="0"/>
                                  </a:rPr>
                                  <m:t>𝑖</m:t>
                                </m:r>
                              </m:sub>
                            </m:sSub>
                            <m:sSub>
                              <m:sSubPr>
                                <m:ctrlPr>
                                  <a:rPr lang="en-AU" sz="2000" b="0" i="1" smtClean="0">
                                    <a:latin typeface="Cambria Math" panose="02040503050406030204" pitchFamily="18" charset="0"/>
                                  </a:rPr>
                                </m:ctrlPr>
                              </m:sSubPr>
                              <m:e>
                                <m:r>
                                  <a:rPr lang="en-AU" sz="2000" i="1" smtClean="0">
                                    <a:latin typeface="Cambria Math" panose="02040503050406030204" pitchFamily="18" charset="0"/>
                                    <a:ea typeface="Cambria Math" panose="02040503050406030204" pitchFamily="18" charset="0"/>
                                  </a:rPr>
                                  <m:t>𝜀</m:t>
                                </m:r>
                              </m:e>
                              <m:sub>
                                <m:r>
                                  <a:rPr lang="en-AU" sz="2000" b="0" i="1" smtClean="0">
                                    <a:latin typeface="Cambria Math" panose="02040503050406030204" pitchFamily="18" charset="0"/>
                                  </a:rPr>
                                  <m:t>0</m:t>
                                </m:r>
                              </m:sub>
                            </m:sSub>
                          </m:den>
                        </m:f>
                      </m:e>
                    </m:rad>
                  </m:oMath>
                </a14:m>
                <a:endParaRPr lang="en-AU" sz="2000" dirty="0"/>
              </a:p>
              <a:p>
                <a:pPr marL="0" indent="0" algn="ctr">
                  <a:buNone/>
                </a:pPr>
                <a14:m>
                  <m:oMath xmlns:m="http://schemas.openxmlformats.org/officeDocument/2006/math">
                    <m:sSub>
                      <m:sSubPr>
                        <m:ctrlPr>
                          <a:rPr lang="en-AU" sz="2000" b="1" i="1" smtClean="0">
                            <a:latin typeface="Cambria Math" panose="02040503050406030204" pitchFamily="18" charset="0"/>
                          </a:rPr>
                        </m:ctrlPr>
                      </m:sSubPr>
                      <m:e>
                        <m:r>
                          <a:rPr lang="en-AU" sz="2000" b="1" i="1" smtClean="0">
                            <a:latin typeface="Cambria Math" panose="02040503050406030204" pitchFamily="18" charset="0"/>
                          </a:rPr>
                          <m:t>𝒇</m:t>
                        </m:r>
                      </m:e>
                      <m:sub>
                        <m:r>
                          <a:rPr lang="en-AU" sz="2000" b="1" i="1" smtClean="0">
                            <a:latin typeface="Cambria Math" panose="02040503050406030204" pitchFamily="18" charset="0"/>
                            <a:ea typeface="Cambria Math" panose="02040503050406030204" pitchFamily="18" charset="0"/>
                          </a:rPr>
                          <m:t>𝒄</m:t>
                        </m:r>
                        <m:r>
                          <a:rPr lang="en-AU" sz="2000" b="1" i="1" smtClean="0">
                            <a:latin typeface="Cambria Math" panose="02040503050406030204" pitchFamily="18" charset="0"/>
                          </a:rPr>
                          <m:t>𝒊</m:t>
                        </m:r>
                      </m:sub>
                    </m:sSub>
                    <m:r>
                      <a:rPr lang="en-AU" sz="2000" b="1" i="1" smtClean="0">
                        <a:latin typeface="Cambria Math" panose="02040503050406030204" pitchFamily="18" charset="0"/>
                      </a:rPr>
                      <m:t>=</m:t>
                    </m:r>
                    <m:r>
                      <a:rPr lang="en-AU" sz="2000" b="1" i="1" smtClean="0">
                        <a:latin typeface="Cambria Math" panose="02040503050406030204" pitchFamily="18" charset="0"/>
                      </a:rPr>
                      <m:t>𝟏𝟓</m:t>
                    </m:r>
                    <m:r>
                      <a:rPr lang="en-AU" sz="2000" b="1" i="1" smtClean="0">
                        <a:latin typeface="Cambria Math" panose="02040503050406030204" pitchFamily="18" charset="0"/>
                      </a:rPr>
                      <m:t>.</m:t>
                    </m:r>
                    <m:r>
                      <a:rPr lang="en-AU" sz="2000" b="1" i="1" smtClean="0">
                        <a:latin typeface="Cambria Math" panose="02040503050406030204" pitchFamily="18" charset="0"/>
                      </a:rPr>
                      <m:t>𝟐</m:t>
                    </m:r>
                    <m:r>
                      <a:rPr lang="en-AU" sz="2000" b="1" i="1" smtClean="0">
                        <a:latin typeface="Cambria Math" panose="02040503050406030204" pitchFamily="18" charset="0"/>
                      </a:rPr>
                      <m:t> </m:t>
                    </m:r>
                    <m:d>
                      <m:dPr>
                        <m:begChr m:val="["/>
                        <m:endChr m:val="]"/>
                        <m:ctrlPr>
                          <a:rPr lang="en-AU" sz="2000" b="1" i="1" smtClean="0">
                            <a:latin typeface="Cambria Math" panose="02040503050406030204" pitchFamily="18" charset="0"/>
                          </a:rPr>
                        </m:ctrlPr>
                      </m:dPr>
                      <m:e>
                        <m:r>
                          <a:rPr lang="en-AU" sz="2000" b="1" i="1" smtClean="0">
                            <a:latin typeface="Cambria Math" panose="02040503050406030204" pitchFamily="18" charset="0"/>
                          </a:rPr>
                          <m:t>𝑴𝑯𝒛</m:t>
                        </m:r>
                      </m:e>
                    </m:d>
                    <m:r>
                      <a:rPr lang="en-AU" sz="2000" b="1" i="1" smtClean="0">
                        <a:latin typeface="Cambria Math" panose="02040503050406030204" pitchFamily="18" charset="0"/>
                        <a:ea typeface="Cambria Math" panose="02040503050406030204" pitchFamily="18" charset="0"/>
                      </a:rPr>
                      <m:t>∙</m:t>
                    </m:r>
                    <m:f>
                      <m:fPr>
                        <m:ctrlPr>
                          <a:rPr lang="en-AU" sz="2000" b="1" i="1" smtClean="0">
                            <a:latin typeface="Cambria Math" panose="02040503050406030204" pitchFamily="18" charset="0"/>
                            <a:ea typeface="Cambria Math" panose="02040503050406030204" pitchFamily="18" charset="0"/>
                          </a:rPr>
                        </m:ctrlPr>
                      </m:fPr>
                      <m:num>
                        <m:r>
                          <a:rPr lang="en-AU" sz="2000" b="1" i="1" smtClean="0">
                            <a:latin typeface="Cambria Math" panose="02040503050406030204" pitchFamily="18" charset="0"/>
                            <a:ea typeface="Cambria Math" panose="02040503050406030204" pitchFamily="18" charset="0"/>
                          </a:rPr>
                          <m:t>𝑸</m:t>
                        </m:r>
                      </m:num>
                      <m:den>
                        <m:r>
                          <a:rPr lang="en-AU" sz="2000" b="1" i="1" smtClean="0">
                            <a:latin typeface="Cambria Math" panose="02040503050406030204" pitchFamily="18" charset="0"/>
                            <a:ea typeface="Cambria Math" panose="02040503050406030204" pitchFamily="18" charset="0"/>
                          </a:rPr>
                          <m:t>𝑨</m:t>
                        </m:r>
                      </m:den>
                    </m:f>
                    <m:r>
                      <a:rPr lang="en-AU" sz="2000" b="1" i="1" smtClean="0">
                        <a:latin typeface="Cambria Math" panose="02040503050406030204" pitchFamily="18" charset="0"/>
                      </a:rPr>
                      <m:t>𝑩</m:t>
                    </m:r>
                    <m:r>
                      <a:rPr lang="en-AU" sz="2000" b="1" i="1" smtClean="0">
                        <a:latin typeface="Cambria Math" panose="02040503050406030204" pitchFamily="18" charset="0"/>
                      </a:rPr>
                      <m:t> [</m:t>
                    </m:r>
                    <m:r>
                      <a:rPr lang="en-AU" sz="2000" b="1" i="1" smtClean="0">
                        <a:latin typeface="Cambria Math" panose="02040503050406030204" pitchFamily="18" charset="0"/>
                      </a:rPr>
                      <m:t>𝑻</m:t>
                    </m:r>
                    <m:r>
                      <a:rPr lang="en-AU" sz="2000" b="1" i="1" smtClean="0">
                        <a:latin typeface="Cambria Math" panose="02040503050406030204" pitchFamily="18" charset="0"/>
                      </a:rPr>
                      <m:t>]</m:t>
                    </m:r>
                  </m:oMath>
                </a14:m>
                <a:r>
                  <a:rPr lang="en-AU" sz="2000" b="1" dirty="0"/>
                  <a:t>.   A atomic mass number, Q charge state</a:t>
                </a:r>
              </a:p>
              <a:p>
                <a:pPr marL="0" indent="0" algn="ctr">
                  <a:buNone/>
                </a:pPr>
                <a:r>
                  <a:rPr lang="en-AU" sz="2000" b="1" dirty="0"/>
                  <a:t>ION FUNDAMENTAL RESONANCE</a:t>
                </a:r>
              </a:p>
              <a:p>
                <a:pPr marL="0" indent="0" algn="ctr">
                  <a:buNone/>
                </a:pPr>
                <a:endParaRPr lang="en-AU" sz="2000" b="1" dirty="0"/>
              </a:p>
              <a:p>
                <a:pPr marL="0" indent="0" algn="ctr">
                  <a:buNone/>
                </a:pPr>
                <a:endParaRPr lang="en-AU" sz="2000" b="1" dirty="0"/>
              </a:p>
              <a:p>
                <a:pPr marL="0" indent="0">
                  <a:buNone/>
                </a:pPr>
                <a:endParaRPr lang="en-AU" sz="2000" dirty="0"/>
              </a:p>
            </p:txBody>
          </p:sp>
        </mc:Choice>
        <mc:Fallback xmlns="">
          <p:sp>
            <p:nvSpPr>
              <p:cNvPr id="3" name="Content Placeholder 2">
                <a:extLst>
                  <a:ext uri="{FF2B5EF4-FFF2-40B4-BE49-F238E27FC236}">
                    <a16:creationId xmlns:a16="http://schemas.microsoft.com/office/drawing/2014/main" id="{4A098CAA-47C8-9C48-8557-3249CA6CD156}"/>
                  </a:ext>
                </a:extLst>
              </p:cNvPr>
              <p:cNvSpPr>
                <a:spLocks noGrp="1" noRot="1" noChangeAspect="1" noMove="1" noResize="1" noEditPoints="1" noAdjustHandles="1" noChangeArrowheads="1" noChangeShapeType="1" noTextEdit="1"/>
              </p:cNvSpPr>
              <p:nvPr>
                <p:ph idx="1"/>
              </p:nvPr>
            </p:nvSpPr>
            <p:spPr>
              <a:xfrm>
                <a:off x="0" y="1138536"/>
                <a:ext cx="9144000" cy="4525963"/>
              </a:xfrm>
              <a:blipFill>
                <a:blip r:embed="rId2"/>
                <a:stretch>
                  <a:fillRect l="-417" t="-1401"/>
                </a:stretch>
              </a:blipFill>
            </p:spPr>
            <p:txBody>
              <a:bodyPr/>
              <a:lstStyle/>
              <a:p>
                <a:r>
                  <a:rPr lang="en-IE">
                    <a:noFill/>
                  </a:rPr>
                  <a:t> </a:t>
                </a:r>
              </a:p>
            </p:txBody>
          </p:sp>
        </mc:Fallback>
      </mc:AlternateContent>
      <p:sp>
        <p:nvSpPr>
          <p:cNvPr id="4" name="TextBox 3">
            <a:extLst>
              <a:ext uri="{FF2B5EF4-FFF2-40B4-BE49-F238E27FC236}">
                <a16:creationId xmlns:a16="http://schemas.microsoft.com/office/drawing/2014/main" id="{B1337B8E-4DE2-FD4B-857E-586E58602565}"/>
              </a:ext>
            </a:extLst>
          </p:cNvPr>
          <p:cNvSpPr txBox="1"/>
          <p:nvPr/>
        </p:nvSpPr>
        <p:spPr>
          <a:xfrm>
            <a:off x="2682457" y="4049487"/>
            <a:ext cx="4064831" cy="830997"/>
          </a:xfrm>
          <a:prstGeom prst="rect">
            <a:avLst/>
          </a:prstGeom>
          <a:noFill/>
        </p:spPr>
        <p:txBody>
          <a:bodyPr wrap="none" rtlCol="0">
            <a:spAutoFit/>
          </a:bodyPr>
          <a:lstStyle/>
          <a:p>
            <a:r>
              <a:rPr lang="en-AU" sz="2400" b="1" dirty="0"/>
              <a:t>Plasma frequency MHz range !</a:t>
            </a:r>
          </a:p>
          <a:p>
            <a:endParaRPr lang="en-AU" sz="2400" b="1" dirty="0"/>
          </a:p>
        </p:txBody>
      </p:sp>
      <p:sp>
        <p:nvSpPr>
          <p:cNvPr id="5" name="Rectangle 4">
            <a:extLst>
              <a:ext uri="{FF2B5EF4-FFF2-40B4-BE49-F238E27FC236}">
                <a16:creationId xmlns:a16="http://schemas.microsoft.com/office/drawing/2014/main" id="{2AF976D6-BF3E-084C-89A8-B6A5129CEE8A}"/>
              </a:ext>
            </a:extLst>
          </p:cNvPr>
          <p:cNvSpPr/>
          <p:nvPr/>
        </p:nvSpPr>
        <p:spPr>
          <a:xfrm>
            <a:off x="200025" y="4636123"/>
            <a:ext cx="8943975" cy="2031325"/>
          </a:xfrm>
          <a:prstGeom prst="rect">
            <a:avLst/>
          </a:prstGeom>
        </p:spPr>
        <p:txBody>
          <a:bodyPr wrap="square">
            <a:spAutoFit/>
          </a:bodyPr>
          <a:lstStyle/>
          <a:p>
            <a:pPr algn="ctr"/>
            <a:r>
              <a:rPr lang="en-AU" dirty="0">
                <a:solidFill>
                  <a:srgbClr val="0000FF"/>
                </a:solidFill>
                <a:latin typeface="Helvetica" pitchFamily="2" charset="0"/>
              </a:rPr>
              <a:t>● </a:t>
            </a:r>
            <a:r>
              <a:rPr lang="en-AU" dirty="0">
                <a:latin typeface="Helvetica" pitchFamily="2" charset="0"/>
              </a:rPr>
              <a:t>Absorption at ion cyclotron resonance, f ~ [30</a:t>
            </a:r>
            <a:r>
              <a:rPr lang="en-AU" dirty="0">
                <a:latin typeface="Times" pitchFamily="2" charset="0"/>
              </a:rPr>
              <a:t>–</a:t>
            </a:r>
            <a:r>
              <a:rPr lang="en-AU" dirty="0">
                <a:latin typeface="Helvetica" pitchFamily="2" charset="0"/>
              </a:rPr>
              <a:t>50] MHz</a:t>
            </a:r>
          </a:p>
          <a:p>
            <a:pPr algn="ctr"/>
            <a:r>
              <a:rPr lang="en-AU" dirty="0"/>
              <a:t>Usually heats small fraction of ions (minorities) accelerating</a:t>
            </a:r>
          </a:p>
          <a:p>
            <a:pPr algn="ctr"/>
            <a:r>
              <a:rPr lang="en-AU" dirty="0"/>
              <a:t>them up to MeV level (similar to alpha particles)</a:t>
            </a:r>
          </a:p>
          <a:p>
            <a:pPr algn="ctr"/>
            <a:endParaRPr lang="en-AU" dirty="0">
              <a:latin typeface="Helvetica" pitchFamily="2" charset="0"/>
            </a:endParaRPr>
          </a:p>
          <a:p>
            <a:pPr algn="ctr"/>
            <a:r>
              <a:rPr lang="en-AU" dirty="0">
                <a:solidFill>
                  <a:srgbClr val="0000FF"/>
                </a:solidFill>
                <a:latin typeface="Helvetica" pitchFamily="2" charset="0"/>
              </a:rPr>
              <a:t>● </a:t>
            </a:r>
            <a:r>
              <a:rPr lang="en-AU" dirty="0">
                <a:latin typeface="Helvetica" pitchFamily="2" charset="0"/>
              </a:rPr>
              <a:t>One can vary ion species to heat and control heating location</a:t>
            </a:r>
          </a:p>
          <a:p>
            <a:pPr algn="ctr"/>
            <a:endParaRPr lang="en-AU" dirty="0">
              <a:latin typeface="Helvetica" pitchFamily="2" charset="0"/>
            </a:endParaRPr>
          </a:p>
          <a:p>
            <a:pPr algn="ctr"/>
            <a:r>
              <a:rPr lang="en-AU" dirty="0">
                <a:solidFill>
                  <a:srgbClr val="0000FF"/>
                </a:solidFill>
                <a:latin typeface="Helvetica" pitchFamily="2" charset="0"/>
              </a:rPr>
              <a:t>● </a:t>
            </a:r>
            <a:r>
              <a:rPr lang="en-AU" dirty="0">
                <a:latin typeface="Helvetica" pitchFamily="2" charset="0"/>
              </a:rPr>
              <a:t>Easy and relative cheap to generate high power waves</a:t>
            </a:r>
          </a:p>
        </p:txBody>
      </p:sp>
    </p:spTree>
    <p:extLst>
      <p:ext uri="{BB962C8B-B14F-4D97-AF65-F5344CB8AC3E}">
        <p14:creationId xmlns:p14="http://schemas.microsoft.com/office/powerpoint/2010/main" val="2151514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B8A3-DCCF-8C4F-8064-E1D392B4F323}"/>
              </a:ext>
            </a:extLst>
          </p:cNvPr>
          <p:cNvSpPr>
            <a:spLocks noGrp="1"/>
          </p:cNvSpPr>
          <p:nvPr>
            <p:ph type="title"/>
          </p:nvPr>
        </p:nvSpPr>
        <p:spPr>
          <a:xfrm>
            <a:off x="195072" y="291974"/>
            <a:ext cx="8948928" cy="1325563"/>
          </a:xfrm>
        </p:spPr>
        <p:txBody>
          <a:bodyPr wrap="square">
            <a:spAutoFit/>
          </a:bodyPr>
          <a:lstStyle/>
          <a:p>
            <a:pPr algn="ctr" defTabSz="457200"/>
            <a:r>
              <a:rPr lang="it-IT" sz="3200" b="1" dirty="0">
                <a:latin typeface="Cambria" panose="02040503050406030204" pitchFamily="18" charset="0"/>
                <a:cs typeface="Times New Roman" panose="02020603050405020304" pitchFamily="18" charset="0"/>
              </a:rPr>
              <a:t>Resonant </a:t>
            </a:r>
            <a:r>
              <a:rPr lang="it-IT" sz="3200" b="1" dirty="0" err="1">
                <a:latin typeface="Cambria" panose="02040503050406030204" pitchFamily="18" charset="0"/>
                <a:cs typeface="Times New Roman" panose="02020603050405020304" pitchFamily="18" charset="0"/>
              </a:rPr>
              <a:t>Heating</a:t>
            </a:r>
            <a:r>
              <a:rPr lang="it-IT" sz="3200" b="1" dirty="0">
                <a:latin typeface="Cambria" panose="02040503050406030204" pitchFamily="18" charset="0"/>
                <a:cs typeface="Times New Roman" panose="02020603050405020304" pitchFamily="18" charset="0"/>
              </a:rPr>
              <a:t> Due to Cyclotron </a:t>
            </a:r>
            <a:r>
              <a:rPr lang="it-IT" sz="3200" b="1" dirty="0" err="1">
                <a:latin typeface="Cambria" panose="02040503050406030204" pitchFamily="18" charset="0"/>
                <a:cs typeface="Times New Roman" panose="02020603050405020304" pitchFamily="18" charset="0"/>
              </a:rPr>
              <a:t>Subharmonic</a:t>
            </a:r>
            <a:r>
              <a:rPr lang="it-IT" sz="3200" b="1" dirty="0">
                <a:latin typeface="Cambria" panose="02040503050406030204" pitchFamily="18" charset="0"/>
                <a:cs typeface="Times New Roman" panose="02020603050405020304" pitchFamily="18" charset="0"/>
              </a:rPr>
              <a:t> </a:t>
            </a:r>
            <a:r>
              <a:rPr lang="it-IT" sz="3200" b="1" dirty="0" err="1">
                <a:latin typeface="Cambria" panose="02040503050406030204" pitchFamily="18" charset="0"/>
                <a:cs typeface="Times New Roman" panose="02020603050405020304" pitchFamily="18" charset="0"/>
              </a:rPr>
              <a:t>Frequency</a:t>
            </a:r>
            <a:r>
              <a:rPr lang="it-IT" sz="3200" b="1" dirty="0">
                <a:latin typeface="Cambria" panose="02040503050406030204" pitchFamily="18" charset="0"/>
                <a:cs typeface="Times New Roman" panose="02020603050405020304" pitchFamily="18" charset="0"/>
              </a:rPr>
              <a:t> </a:t>
            </a:r>
            <a:r>
              <a:rPr lang="it-IT" sz="3200" b="1" dirty="0" err="1">
                <a:latin typeface="Cambria" panose="02040503050406030204" pitchFamily="18" charset="0"/>
                <a:cs typeface="Times New Roman" panose="02020603050405020304" pitchFamily="18" charset="0"/>
              </a:rPr>
              <a:t>Waves</a:t>
            </a:r>
            <a:br>
              <a:rPr lang="it-IT" sz="3200" b="1" dirty="0">
                <a:latin typeface="Cambria" panose="02040503050406030204" pitchFamily="18" charset="0"/>
                <a:cs typeface="Times New Roman" panose="02020603050405020304" pitchFamily="18" charset="0"/>
              </a:rPr>
            </a:br>
            <a:endParaRPr lang="en-IE" sz="3200" b="1" dirty="0">
              <a:latin typeface="Cambria"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FE59BDF-6A8D-C545-9DA1-30A49E7F82B6}"/>
                  </a:ext>
                </a:extLst>
              </p:cNvPr>
              <p:cNvSpPr txBox="1"/>
              <p:nvPr/>
            </p:nvSpPr>
            <p:spPr>
              <a:xfrm>
                <a:off x="-20206" y="1341947"/>
                <a:ext cx="8538235" cy="1764009"/>
              </a:xfrm>
              <a:prstGeom prst="rect">
                <a:avLst/>
              </a:prstGeom>
              <a:noFill/>
            </p:spPr>
            <p:txBody>
              <a:bodyPr wrap="none" rtlCol="0">
                <a:spAutoFit/>
              </a:bodyPr>
              <a:lstStyle/>
              <a:p>
                <a:pPr algn="ctr"/>
                <a:r>
                  <a:rPr lang="it-IT" dirty="0"/>
                  <a:t>Direct </a:t>
                </a:r>
                <a:r>
                  <a:rPr lang="it-IT" dirty="0" err="1"/>
                  <a:t>ion</a:t>
                </a:r>
                <a:r>
                  <a:rPr lang="it-IT" dirty="0"/>
                  <a:t> </a:t>
                </a:r>
                <a:r>
                  <a:rPr lang="it-IT" dirty="0" err="1"/>
                  <a:t>heating</a:t>
                </a:r>
                <a:r>
                  <a:rPr lang="it-IT" dirty="0"/>
                  <a:t> </a:t>
                </a:r>
                <a:r>
                  <a:rPr lang="it-IT" dirty="0" err="1"/>
                  <a:t>process</a:t>
                </a:r>
                <a:r>
                  <a:rPr lang="it-IT" dirty="0"/>
                  <a:t> </a:t>
                </a:r>
                <a:r>
                  <a:rPr lang="it-IT" dirty="0" err="1"/>
                  <a:t>which</a:t>
                </a:r>
                <a:r>
                  <a:rPr lang="it-IT" dirty="0"/>
                  <a:t> </a:t>
                </a:r>
                <a:r>
                  <a:rPr lang="it-IT" dirty="0" err="1"/>
                  <a:t>is</a:t>
                </a:r>
                <a:r>
                  <a:rPr lang="it-IT" dirty="0"/>
                  <a:t> resonant with the wave at the </a:t>
                </a:r>
                <a:r>
                  <a:rPr lang="it-IT" dirty="0" err="1"/>
                  <a:t>cyclotron</a:t>
                </a:r>
                <a:r>
                  <a:rPr lang="it-IT" dirty="0"/>
                  <a:t> </a:t>
                </a:r>
                <a:r>
                  <a:rPr lang="it-IT" dirty="0" err="1"/>
                  <a:t>subharmonic</a:t>
                </a:r>
                <a:endParaRPr lang="it-IT" dirty="0"/>
              </a:p>
              <a:p>
                <a:pPr algn="ctr"/>
                <a:r>
                  <a:rPr lang="it-IT" dirty="0" err="1"/>
                  <a:t>frequency</a:t>
                </a:r>
                <a:r>
                  <a:rPr lang="it-IT" dirty="0"/>
                  <a:t> </a:t>
                </a:r>
                <a14:m>
                  <m:oMath xmlns:m="http://schemas.openxmlformats.org/officeDocument/2006/math">
                    <m:sSub>
                      <m:sSubPr>
                        <m:ctrlPr>
                          <a:rPr lang="en-AU" i="1">
                            <a:latin typeface="Cambria Math" panose="02040503050406030204" pitchFamily="18" charset="0"/>
                          </a:rPr>
                        </m:ctrlPr>
                      </m:sSubPr>
                      <m:e>
                        <m:sSub>
                          <m:sSubPr>
                            <m:ctrlPr>
                              <a:rPr lang="en-AU" i="1">
                                <a:latin typeface="Cambria Math" panose="02040503050406030204" pitchFamily="18" charset="0"/>
                              </a:rPr>
                            </m:ctrlPr>
                          </m:sSubPr>
                          <m:e>
                            <m:r>
                              <a:rPr lang="en-AU" i="1">
                                <a:latin typeface="Cambria Math" panose="02040503050406030204" pitchFamily="18" charset="0"/>
                                <a:ea typeface="Cambria Math" panose="02040503050406030204" pitchFamily="18" charset="0"/>
                              </a:rPr>
                              <m:t>𝜔</m:t>
                            </m:r>
                          </m:e>
                          <m:sub>
                            <m:r>
                              <a:rPr lang="it-IT" b="0" i="1" smtClean="0">
                                <a:latin typeface="Cambria Math" panose="02040503050406030204" pitchFamily="18" charset="0"/>
                                <a:ea typeface="Cambria Math" panose="02040503050406030204" pitchFamily="18" charset="0"/>
                              </a:rPr>
                              <m:t>𝑅𝐹</m:t>
                            </m:r>
                          </m:sub>
                        </m:sSub>
                        <m:r>
                          <a:rPr lang="en-AU" i="1">
                            <a:latin typeface="Cambria Math" panose="02040503050406030204" pitchFamily="18" charset="0"/>
                          </a:rPr>
                          <m:t>=</m:t>
                        </m:r>
                        <m:f>
                          <m:fPr>
                            <m:ctrlPr>
                              <a:rPr lang="en-AU" i="1">
                                <a:latin typeface="Cambria Math" panose="02040503050406030204" pitchFamily="18" charset="0"/>
                              </a:rPr>
                            </m:ctrlPr>
                          </m:fPr>
                          <m:num>
                            <m:r>
                              <a:rPr lang="it-IT" i="1">
                                <a:latin typeface="Cambria Math" panose="02040503050406030204" pitchFamily="18" charset="0"/>
                              </a:rPr>
                              <m:t>3</m:t>
                            </m:r>
                          </m:num>
                          <m:den>
                            <m:r>
                              <a:rPr lang="it-IT" i="1">
                                <a:latin typeface="Cambria Math" panose="02040503050406030204" pitchFamily="18" charset="0"/>
                              </a:rPr>
                              <m:t>2</m:t>
                            </m:r>
                          </m:den>
                        </m:f>
                        <m:r>
                          <a:rPr lang="en-AU" i="1">
                            <a:latin typeface="Cambria Math" panose="02040503050406030204" pitchFamily="18" charset="0"/>
                            <a:ea typeface="Cambria Math" panose="02040503050406030204" pitchFamily="18" charset="0"/>
                          </a:rPr>
                          <m:t>𝜔</m:t>
                        </m:r>
                      </m:e>
                      <m:sub>
                        <m:r>
                          <a:rPr lang="en-AU" i="1">
                            <a:latin typeface="Cambria Math" panose="02040503050406030204" pitchFamily="18" charset="0"/>
                          </a:rPr>
                          <m:t>𝑖</m:t>
                        </m:r>
                      </m:sub>
                    </m:sSub>
                    <m:r>
                      <a:rPr lang="en-AU" i="1">
                        <a:latin typeface="Cambria Math" panose="02040503050406030204" pitchFamily="18" charset="0"/>
                      </a:rPr>
                      <m:t>=</m:t>
                    </m:r>
                    <m:f>
                      <m:fPr>
                        <m:ctrlPr>
                          <a:rPr lang="en-AU" i="1">
                            <a:latin typeface="Cambria Math" panose="02040503050406030204" pitchFamily="18" charset="0"/>
                          </a:rPr>
                        </m:ctrlPr>
                      </m:fPr>
                      <m:num>
                        <m:r>
                          <a:rPr lang="it-IT" i="1">
                            <a:latin typeface="Cambria Math" panose="02040503050406030204" pitchFamily="18" charset="0"/>
                          </a:rPr>
                          <m:t>3</m:t>
                        </m:r>
                      </m:num>
                      <m:den>
                        <m:r>
                          <a:rPr lang="it-IT" i="1">
                            <a:latin typeface="Cambria Math" panose="02040503050406030204" pitchFamily="18" charset="0"/>
                          </a:rPr>
                          <m:t>2</m:t>
                        </m:r>
                      </m:den>
                    </m:f>
                    <m:rad>
                      <m:radPr>
                        <m:degHide m:val="on"/>
                        <m:ctrlPr>
                          <a:rPr lang="en-AU" i="1">
                            <a:latin typeface="Cambria Math" panose="02040503050406030204" pitchFamily="18" charset="0"/>
                          </a:rPr>
                        </m:ctrlPr>
                      </m:radPr>
                      <m:deg/>
                      <m:e>
                        <m:f>
                          <m:fPr>
                            <m:ctrlPr>
                              <a:rPr lang="en-AU" i="1">
                                <a:latin typeface="Cambria Math" panose="02040503050406030204" pitchFamily="18" charset="0"/>
                              </a:rPr>
                            </m:ctrlPr>
                          </m:fPr>
                          <m:num>
                            <m:sSup>
                              <m:sSupPr>
                                <m:ctrlPr>
                                  <a:rPr lang="en-AU" i="1">
                                    <a:latin typeface="Cambria Math" panose="02040503050406030204" pitchFamily="18" charset="0"/>
                                  </a:rPr>
                                </m:ctrlPr>
                              </m:sSupPr>
                              <m:e>
                                <m:r>
                                  <a:rPr lang="en-AU" i="1">
                                    <a:latin typeface="Cambria Math" panose="02040503050406030204" pitchFamily="18" charset="0"/>
                                  </a:rPr>
                                  <m:t>𝑒</m:t>
                                </m:r>
                              </m:e>
                              <m:sup>
                                <m:r>
                                  <a:rPr lang="en-AU" i="1">
                                    <a:latin typeface="Cambria Math" panose="02040503050406030204" pitchFamily="18" charset="0"/>
                                  </a:rPr>
                                  <m:t>2</m:t>
                                </m:r>
                              </m:sup>
                            </m:sSup>
                            <m:sSub>
                              <m:sSubPr>
                                <m:ctrlPr>
                                  <a:rPr lang="en-AU" i="1">
                                    <a:latin typeface="Cambria Math" panose="02040503050406030204" pitchFamily="18" charset="0"/>
                                  </a:rPr>
                                </m:ctrlPr>
                              </m:sSubPr>
                              <m:e>
                                <m:r>
                                  <a:rPr lang="en-AU" i="1">
                                    <a:latin typeface="Cambria Math" panose="02040503050406030204" pitchFamily="18" charset="0"/>
                                  </a:rPr>
                                  <m:t>𝑛</m:t>
                                </m:r>
                              </m:e>
                              <m:sub>
                                <m:r>
                                  <a:rPr lang="en-AU" i="1">
                                    <a:latin typeface="Cambria Math" panose="02040503050406030204" pitchFamily="18" charset="0"/>
                                  </a:rPr>
                                  <m:t>𝑒</m:t>
                                </m:r>
                              </m:sub>
                            </m:sSub>
                          </m:num>
                          <m:den>
                            <m:sSub>
                              <m:sSubPr>
                                <m:ctrlPr>
                                  <a:rPr lang="en-AU" i="1">
                                    <a:latin typeface="Cambria Math" panose="02040503050406030204" pitchFamily="18" charset="0"/>
                                  </a:rPr>
                                </m:ctrlPr>
                              </m:sSubPr>
                              <m:e>
                                <m:r>
                                  <a:rPr lang="en-AU" i="1">
                                    <a:latin typeface="Cambria Math" panose="02040503050406030204" pitchFamily="18" charset="0"/>
                                  </a:rPr>
                                  <m:t>𝑚</m:t>
                                </m:r>
                              </m:e>
                              <m:sub>
                                <m:r>
                                  <a:rPr lang="en-AU" i="1">
                                    <a:latin typeface="Cambria Math" panose="02040503050406030204" pitchFamily="18" charset="0"/>
                                  </a:rPr>
                                  <m:t>𝑖</m:t>
                                </m:r>
                              </m:sub>
                            </m:sSub>
                            <m:sSub>
                              <m:sSubPr>
                                <m:ctrlPr>
                                  <a:rPr lang="en-AU" i="1">
                                    <a:latin typeface="Cambria Math" panose="02040503050406030204" pitchFamily="18" charset="0"/>
                                  </a:rPr>
                                </m:ctrlPr>
                              </m:sSubPr>
                              <m:e>
                                <m:r>
                                  <a:rPr lang="en-AU" i="1">
                                    <a:latin typeface="Cambria Math" panose="02040503050406030204" pitchFamily="18" charset="0"/>
                                    <a:ea typeface="Cambria Math" panose="02040503050406030204" pitchFamily="18" charset="0"/>
                                  </a:rPr>
                                  <m:t>𝜀</m:t>
                                </m:r>
                              </m:e>
                              <m:sub>
                                <m:r>
                                  <a:rPr lang="en-AU" i="1">
                                    <a:latin typeface="Cambria Math" panose="02040503050406030204" pitchFamily="18" charset="0"/>
                                  </a:rPr>
                                  <m:t>0</m:t>
                                </m:r>
                              </m:sub>
                            </m:sSub>
                          </m:den>
                        </m:f>
                      </m:e>
                    </m:rad>
                  </m:oMath>
                </a14:m>
                <a:r>
                  <a:rPr lang="it-IT" dirty="0"/>
                  <a:t> </a:t>
                </a:r>
                <a:r>
                  <a:rPr lang="it-IT" dirty="0" err="1"/>
                  <a:t>has</a:t>
                </a:r>
                <a:r>
                  <a:rPr lang="it-IT" dirty="0"/>
                  <a:t> </a:t>
                </a:r>
                <a:r>
                  <a:rPr lang="it-IT" dirty="0" err="1"/>
                  <a:t>been</a:t>
                </a:r>
                <a:r>
                  <a:rPr lang="it-IT" dirty="0"/>
                  <a:t> </a:t>
                </a:r>
                <a:r>
                  <a:rPr lang="it-IT" dirty="0" err="1"/>
                  <a:t>demostrated</a:t>
                </a:r>
                <a:r>
                  <a:rPr lang="it-IT" dirty="0"/>
                  <a:t> </a:t>
                </a:r>
              </a:p>
              <a:p>
                <a:pPr algn="ctr"/>
                <a:r>
                  <a:rPr lang="it-IT" dirty="0"/>
                  <a:t>and </a:t>
                </a:r>
                <a:r>
                  <a:rPr lang="it-IT" dirty="0" err="1"/>
                  <a:t>discovered</a:t>
                </a:r>
                <a:r>
                  <a:rPr lang="it-IT" dirty="0"/>
                  <a:t> </a:t>
                </a:r>
                <a:r>
                  <a:rPr lang="it-IT" dirty="0" err="1"/>
                  <a:t>through</a:t>
                </a:r>
                <a:r>
                  <a:rPr lang="it-IT" dirty="0"/>
                  <a:t> the </a:t>
                </a:r>
                <a:r>
                  <a:rPr lang="it-IT" dirty="0" err="1"/>
                  <a:t>particle-simulation</a:t>
                </a:r>
                <a:r>
                  <a:rPr lang="it-IT" dirty="0"/>
                  <a:t> </a:t>
                </a:r>
                <a:r>
                  <a:rPr lang="it-IT" dirty="0" err="1"/>
                  <a:t>investigation</a:t>
                </a:r>
                <a:endParaRPr lang="it-IT" dirty="0"/>
              </a:p>
              <a:p>
                <a:pPr algn="ctr"/>
                <a:r>
                  <a:rPr lang="it-IT" dirty="0"/>
                  <a:t> </a:t>
                </a:r>
              </a:p>
              <a:p>
                <a:pPr algn="ctr"/>
                <a:endParaRPr lang="it-IT" dirty="0"/>
              </a:p>
            </p:txBody>
          </p:sp>
        </mc:Choice>
        <mc:Fallback xmlns="">
          <p:sp>
            <p:nvSpPr>
              <p:cNvPr id="4" name="TextBox 3">
                <a:extLst>
                  <a:ext uri="{FF2B5EF4-FFF2-40B4-BE49-F238E27FC236}">
                    <a16:creationId xmlns:a16="http://schemas.microsoft.com/office/drawing/2014/main" id="{2FE59BDF-6A8D-C545-9DA1-30A49E7F82B6}"/>
                  </a:ext>
                </a:extLst>
              </p:cNvPr>
              <p:cNvSpPr txBox="1">
                <a:spLocks noRot="1" noChangeAspect="1" noMove="1" noResize="1" noEditPoints="1" noAdjustHandles="1" noChangeArrowheads="1" noChangeShapeType="1" noTextEdit="1"/>
              </p:cNvSpPr>
              <p:nvPr/>
            </p:nvSpPr>
            <p:spPr>
              <a:xfrm>
                <a:off x="-20206" y="1341947"/>
                <a:ext cx="8538235" cy="1764009"/>
              </a:xfrm>
              <a:prstGeom prst="rect">
                <a:avLst/>
              </a:prstGeom>
              <a:blipFill>
                <a:blip r:embed="rId2"/>
                <a:stretch>
                  <a:fillRect t="-1429"/>
                </a:stretch>
              </a:blipFill>
            </p:spPr>
            <p:txBody>
              <a:bodyPr/>
              <a:lstStyle/>
              <a:p>
                <a:r>
                  <a:rPr lang="en-IE">
                    <a:noFill/>
                  </a:rPr>
                  <a:t> </a:t>
                </a:r>
              </a:p>
            </p:txBody>
          </p:sp>
        </mc:Fallback>
      </mc:AlternateContent>
      <p:sp>
        <p:nvSpPr>
          <p:cNvPr id="5" name="TextBox 4">
            <a:extLst>
              <a:ext uri="{FF2B5EF4-FFF2-40B4-BE49-F238E27FC236}">
                <a16:creationId xmlns:a16="http://schemas.microsoft.com/office/drawing/2014/main" id="{DCFF9E9D-76C9-A447-93C3-CC8E5FF04A07}"/>
              </a:ext>
            </a:extLst>
          </p:cNvPr>
          <p:cNvSpPr txBox="1"/>
          <p:nvPr/>
        </p:nvSpPr>
        <p:spPr>
          <a:xfrm>
            <a:off x="0" y="5257562"/>
            <a:ext cx="3414386" cy="1600438"/>
          </a:xfrm>
          <a:prstGeom prst="rect">
            <a:avLst/>
          </a:prstGeom>
          <a:noFill/>
        </p:spPr>
        <p:txBody>
          <a:bodyPr wrap="square" rtlCol="0">
            <a:spAutoFit/>
          </a:bodyPr>
          <a:lstStyle/>
          <a:p>
            <a:pPr algn="just"/>
            <a:r>
              <a:rPr lang="it-IT" sz="1400" dirty="0"/>
              <a:t>[H. </a:t>
            </a:r>
            <a:r>
              <a:rPr lang="it-IT" sz="1400" dirty="0" err="1"/>
              <a:t>Abe</a:t>
            </a:r>
            <a:r>
              <a:rPr lang="it-IT" sz="1400" dirty="0"/>
              <a:t>, H. </a:t>
            </a:r>
            <a:r>
              <a:rPr lang="it-IT" sz="1400" dirty="0" err="1"/>
              <a:t>Okada</a:t>
            </a:r>
            <a:r>
              <a:rPr lang="it-IT" sz="1400" dirty="0"/>
              <a:t>, and </a:t>
            </a:r>
            <a:r>
              <a:rPr lang="it-IT" sz="1400" dirty="0" err="1"/>
              <a:t>R</a:t>
            </a:r>
            <a:r>
              <a:rPr lang="it-IT" sz="1400" dirty="0"/>
              <a:t>. </a:t>
            </a:r>
            <a:r>
              <a:rPr lang="it-IT" sz="1400" dirty="0" err="1"/>
              <a:t>Itatani</a:t>
            </a:r>
            <a:r>
              <a:rPr lang="it-IT" sz="1400" dirty="0"/>
              <a:t>, </a:t>
            </a:r>
            <a:r>
              <a:rPr lang="it-IT" sz="1400" i="1" dirty="0"/>
              <a:t>Kyoto University, Kyoto 606, Japan</a:t>
            </a:r>
            <a:r>
              <a:rPr lang="it-IT" sz="1400" dirty="0"/>
              <a:t>, M. Ono and  H. </a:t>
            </a:r>
            <a:r>
              <a:rPr lang="it-IT" sz="1400" dirty="0" err="1"/>
              <a:t>Okuda</a:t>
            </a:r>
            <a:r>
              <a:rPr lang="it-IT" sz="1400" dirty="0"/>
              <a:t>, </a:t>
            </a:r>
            <a:r>
              <a:rPr lang="it-IT" sz="1400" i="1" dirty="0"/>
              <a:t>Plasma </a:t>
            </a:r>
            <a:r>
              <a:rPr lang="it-IT" sz="1400" i="1" dirty="0" err="1"/>
              <a:t>Physics</a:t>
            </a:r>
            <a:r>
              <a:rPr lang="it-IT" sz="1400" i="1" dirty="0"/>
              <a:t> </a:t>
            </a:r>
            <a:r>
              <a:rPr lang="it-IT" sz="1400" i="1" dirty="0" err="1"/>
              <a:t>Laboratory</a:t>
            </a:r>
            <a:r>
              <a:rPr lang="it-IT" sz="1400" i="1" dirty="0"/>
              <a:t>, Princeton University, Princeton</a:t>
            </a:r>
            <a:r>
              <a:rPr lang="it-IT" sz="1400" dirty="0"/>
              <a:t>, «</a:t>
            </a:r>
            <a:r>
              <a:rPr lang="it-IT" sz="1400" b="1" dirty="0"/>
              <a:t>Resonant </a:t>
            </a:r>
            <a:r>
              <a:rPr lang="it-IT" sz="1400" b="1" dirty="0" err="1"/>
              <a:t>Heating</a:t>
            </a:r>
            <a:r>
              <a:rPr lang="it-IT" sz="1400" b="1" dirty="0"/>
              <a:t> Due to Cyclotron </a:t>
            </a:r>
            <a:r>
              <a:rPr lang="it-IT" sz="1400" b="1" dirty="0" err="1"/>
              <a:t>Subharmonic</a:t>
            </a:r>
            <a:r>
              <a:rPr lang="it-IT" sz="1400" b="1" dirty="0"/>
              <a:t> </a:t>
            </a:r>
            <a:r>
              <a:rPr lang="it-IT" sz="1400" b="1" dirty="0" err="1"/>
              <a:t>Frequency</a:t>
            </a:r>
            <a:r>
              <a:rPr lang="it-IT" sz="1400" b="1" dirty="0"/>
              <a:t> </a:t>
            </a:r>
            <a:r>
              <a:rPr lang="it-IT" sz="1400" b="1" dirty="0" err="1"/>
              <a:t>Waves</a:t>
            </a:r>
            <a:r>
              <a:rPr lang="it-IT" sz="1400" b="1" dirty="0"/>
              <a:t>» </a:t>
            </a:r>
            <a:r>
              <a:rPr lang="it-IT" sz="1400" dirty="0"/>
              <a:t>Vol.</a:t>
            </a:r>
            <a:r>
              <a:rPr lang="it-IT" sz="1400" b="1" dirty="0"/>
              <a:t> 53</a:t>
            </a:r>
            <a:r>
              <a:rPr lang="it-IT" sz="1400" dirty="0"/>
              <a:t>, 12 </a:t>
            </a:r>
            <a:r>
              <a:rPr lang="it-IT" sz="1400" i="1" dirty="0"/>
              <a:t>PHYSICAL REVIEW LETTERS </a:t>
            </a:r>
            <a:r>
              <a:rPr lang="it-IT" sz="1400" dirty="0"/>
              <a:t>(1984)]</a:t>
            </a:r>
          </a:p>
        </p:txBody>
      </p:sp>
      <p:grpSp>
        <p:nvGrpSpPr>
          <p:cNvPr id="18" name="Group 17">
            <a:extLst>
              <a:ext uri="{FF2B5EF4-FFF2-40B4-BE49-F238E27FC236}">
                <a16:creationId xmlns:a16="http://schemas.microsoft.com/office/drawing/2014/main" id="{6713D972-7478-FA44-AAA5-FE0DCF182AB9}"/>
              </a:ext>
            </a:extLst>
          </p:cNvPr>
          <p:cNvGrpSpPr/>
          <p:nvPr/>
        </p:nvGrpSpPr>
        <p:grpSpPr>
          <a:xfrm>
            <a:off x="10907" y="2644504"/>
            <a:ext cx="3568651" cy="2160978"/>
            <a:chOff x="393748" y="2451461"/>
            <a:chExt cx="3568651" cy="2160978"/>
          </a:xfrm>
        </p:grpSpPr>
        <p:pic>
          <p:nvPicPr>
            <p:cNvPr id="6" name="Picture 1" descr="page6image3857110848">
              <a:extLst>
                <a:ext uri="{FF2B5EF4-FFF2-40B4-BE49-F238E27FC236}">
                  <a16:creationId xmlns:a16="http://schemas.microsoft.com/office/drawing/2014/main" id="{BDF086EB-7E4F-9344-90C4-A46AB4D05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48" y="2451461"/>
              <a:ext cx="3129930" cy="13573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585BE8-6A95-5148-A407-679DC333F955}"/>
                </a:ext>
              </a:extLst>
            </p:cNvPr>
            <p:cNvSpPr txBox="1"/>
            <p:nvPr/>
          </p:nvSpPr>
          <p:spPr>
            <a:xfrm>
              <a:off x="577913" y="3873775"/>
              <a:ext cx="3384486" cy="738664"/>
            </a:xfrm>
            <a:prstGeom prst="rect">
              <a:avLst/>
            </a:prstGeom>
            <a:noFill/>
          </p:spPr>
          <p:txBody>
            <a:bodyPr wrap="square" rtlCol="0">
              <a:spAutoFit/>
            </a:bodyPr>
            <a:lstStyle/>
            <a:p>
              <a:pPr algn="ctr"/>
              <a:r>
                <a:rPr lang="en-IE" sz="1400" i="1" dirty="0"/>
                <a:t>Schematic illustration of the mechanical design of typical RF (or ECR) volume production H- ion source.</a:t>
              </a:r>
            </a:p>
          </p:txBody>
        </p:sp>
      </p:grpSp>
      <p:grpSp>
        <p:nvGrpSpPr>
          <p:cNvPr id="17" name="Group 16">
            <a:extLst>
              <a:ext uri="{FF2B5EF4-FFF2-40B4-BE49-F238E27FC236}">
                <a16:creationId xmlns:a16="http://schemas.microsoft.com/office/drawing/2014/main" id="{E0F42336-31F3-3A4D-AA7C-D29694F52EB8}"/>
              </a:ext>
            </a:extLst>
          </p:cNvPr>
          <p:cNvGrpSpPr/>
          <p:nvPr/>
        </p:nvGrpSpPr>
        <p:grpSpPr>
          <a:xfrm>
            <a:off x="6089268" y="2685926"/>
            <a:ext cx="2921825" cy="1835973"/>
            <a:chOff x="5145267" y="2570620"/>
            <a:chExt cx="3214007" cy="2057676"/>
          </a:xfrm>
        </p:grpSpPr>
        <p:pic>
          <p:nvPicPr>
            <p:cNvPr id="8" name="Picture 7">
              <a:extLst>
                <a:ext uri="{FF2B5EF4-FFF2-40B4-BE49-F238E27FC236}">
                  <a16:creationId xmlns:a16="http://schemas.microsoft.com/office/drawing/2014/main" id="{F9C2E975-CE89-124B-A190-8A3477034910}"/>
                </a:ext>
              </a:extLst>
            </p:cNvPr>
            <p:cNvPicPr>
              <a:picLocks noChangeAspect="1"/>
            </p:cNvPicPr>
            <p:nvPr/>
          </p:nvPicPr>
          <p:blipFill>
            <a:blip r:embed="rId4"/>
            <a:stretch>
              <a:fillRect/>
            </a:stretch>
          </p:blipFill>
          <p:spPr>
            <a:xfrm>
              <a:off x="5145267" y="2570620"/>
              <a:ext cx="2925595" cy="1703311"/>
            </a:xfrm>
            <a:prstGeom prst="rect">
              <a:avLst/>
            </a:prstGeom>
          </p:spPr>
        </p:pic>
        <p:sp>
          <p:nvSpPr>
            <p:cNvPr id="9" name="TextBox 8">
              <a:extLst>
                <a:ext uri="{FF2B5EF4-FFF2-40B4-BE49-F238E27FC236}">
                  <a16:creationId xmlns:a16="http://schemas.microsoft.com/office/drawing/2014/main" id="{08CC42FE-AAA0-8541-B689-139BA57E392A}"/>
                </a:ext>
              </a:extLst>
            </p:cNvPr>
            <p:cNvSpPr txBox="1"/>
            <p:nvPr/>
          </p:nvSpPr>
          <p:spPr>
            <a:xfrm>
              <a:off x="5145267" y="4289742"/>
              <a:ext cx="3214007" cy="338554"/>
            </a:xfrm>
            <a:prstGeom prst="rect">
              <a:avLst/>
            </a:prstGeom>
            <a:noFill/>
          </p:spPr>
          <p:txBody>
            <a:bodyPr wrap="square" rtlCol="0">
              <a:spAutoFit/>
            </a:bodyPr>
            <a:lstStyle/>
            <a:p>
              <a:pPr algn="ctr"/>
              <a:r>
                <a:rPr lang="it-IT" sz="1400" i="1" dirty="0" err="1"/>
                <a:t>Helicon</a:t>
              </a:r>
              <a:r>
                <a:rPr lang="it-IT" sz="1400" i="1" dirty="0"/>
                <a:t> plasma source</a:t>
              </a:r>
              <a:endParaRPr lang="en-IE" sz="1400" i="1" dirty="0"/>
            </a:p>
          </p:txBody>
        </p:sp>
      </p:grpSp>
      <p:grpSp>
        <p:nvGrpSpPr>
          <p:cNvPr id="16" name="Group 15">
            <a:extLst>
              <a:ext uri="{FF2B5EF4-FFF2-40B4-BE49-F238E27FC236}">
                <a16:creationId xmlns:a16="http://schemas.microsoft.com/office/drawing/2014/main" id="{A222FE64-182D-D446-A655-F9CD4657BCF4}"/>
              </a:ext>
            </a:extLst>
          </p:cNvPr>
          <p:cNvGrpSpPr/>
          <p:nvPr/>
        </p:nvGrpSpPr>
        <p:grpSpPr>
          <a:xfrm>
            <a:off x="3944999" y="4620087"/>
            <a:ext cx="4358268" cy="2138369"/>
            <a:chOff x="3074569" y="3793136"/>
            <a:chExt cx="4358268" cy="2138369"/>
          </a:xfrm>
        </p:grpSpPr>
        <p:pic>
          <p:nvPicPr>
            <p:cNvPr id="11" name="Picture 10">
              <a:extLst>
                <a:ext uri="{FF2B5EF4-FFF2-40B4-BE49-F238E27FC236}">
                  <a16:creationId xmlns:a16="http://schemas.microsoft.com/office/drawing/2014/main" id="{A036F9B3-05F7-5746-86EE-F9152419F658}"/>
                </a:ext>
              </a:extLst>
            </p:cNvPr>
            <p:cNvPicPr>
              <a:picLocks noChangeAspect="1"/>
            </p:cNvPicPr>
            <p:nvPr/>
          </p:nvPicPr>
          <p:blipFill>
            <a:blip r:embed="rId5"/>
            <a:stretch>
              <a:fillRect/>
            </a:stretch>
          </p:blipFill>
          <p:spPr>
            <a:xfrm>
              <a:off x="6058832" y="3793136"/>
              <a:ext cx="1374005" cy="1803381"/>
            </a:xfrm>
            <a:prstGeom prst="rect">
              <a:avLst/>
            </a:prstGeom>
          </p:spPr>
        </p:pic>
        <p:grpSp>
          <p:nvGrpSpPr>
            <p:cNvPr id="15" name="Group 14">
              <a:extLst>
                <a:ext uri="{FF2B5EF4-FFF2-40B4-BE49-F238E27FC236}">
                  <a16:creationId xmlns:a16="http://schemas.microsoft.com/office/drawing/2014/main" id="{490650A6-AA4F-D94A-BE9E-116D0BF49544}"/>
                </a:ext>
              </a:extLst>
            </p:cNvPr>
            <p:cNvGrpSpPr/>
            <p:nvPr/>
          </p:nvGrpSpPr>
          <p:grpSpPr>
            <a:xfrm>
              <a:off x="3074569" y="3793136"/>
              <a:ext cx="3189378" cy="2138369"/>
              <a:chOff x="3112595" y="5691711"/>
              <a:chExt cx="3189378" cy="2138369"/>
            </a:xfrm>
          </p:grpSpPr>
          <p:pic>
            <p:nvPicPr>
              <p:cNvPr id="10" name="Picture 9">
                <a:extLst>
                  <a:ext uri="{FF2B5EF4-FFF2-40B4-BE49-F238E27FC236}">
                    <a16:creationId xmlns:a16="http://schemas.microsoft.com/office/drawing/2014/main" id="{EB8066CE-4774-5B4E-A8F7-2E738C66E900}"/>
                  </a:ext>
                </a:extLst>
              </p:cNvPr>
              <p:cNvPicPr>
                <a:picLocks noChangeAspect="1"/>
              </p:cNvPicPr>
              <p:nvPr/>
            </p:nvPicPr>
            <p:blipFill>
              <a:blip r:embed="rId6"/>
              <a:stretch>
                <a:fillRect/>
              </a:stretch>
            </p:blipFill>
            <p:spPr>
              <a:xfrm>
                <a:off x="4890636" y="5691711"/>
                <a:ext cx="1143000" cy="1651000"/>
              </a:xfrm>
              <a:prstGeom prst="rect">
                <a:avLst/>
              </a:prstGeom>
            </p:spPr>
          </p:pic>
          <p:pic>
            <p:nvPicPr>
              <p:cNvPr id="12" name="Picture 11">
                <a:extLst>
                  <a:ext uri="{FF2B5EF4-FFF2-40B4-BE49-F238E27FC236}">
                    <a16:creationId xmlns:a16="http://schemas.microsoft.com/office/drawing/2014/main" id="{9ECE8AB9-59F1-E542-B0EC-CFBC40B4CF82}"/>
                  </a:ext>
                </a:extLst>
              </p:cNvPr>
              <p:cNvPicPr>
                <a:picLocks noChangeAspect="1"/>
              </p:cNvPicPr>
              <p:nvPr/>
            </p:nvPicPr>
            <p:blipFill>
              <a:blip r:embed="rId7"/>
              <a:stretch>
                <a:fillRect/>
              </a:stretch>
            </p:blipFill>
            <p:spPr>
              <a:xfrm>
                <a:off x="3112595" y="5691711"/>
                <a:ext cx="1691217" cy="1728919"/>
              </a:xfrm>
              <a:prstGeom prst="rect">
                <a:avLst/>
              </a:prstGeom>
            </p:spPr>
          </p:pic>
          <p:sp>
            <p:nvSpPr>
              <p:cNvPr id="13" name="TextBox 12">
                <a:extLst>
                  <a:ext uri="{FF2B5EF4-FFF2-40B4-BE49-F238E27FC236}">
                    <a16:creationId xmlns:a16="http://schemas.microsoft.com/office/drawing/2014/main" id="{F7F8CA59-3BB1-E940-B45B-43D9F55570C2}"/>
                  </a:ext>
                </a:extLst>
              </p:cNvPr>
              <p:cNvSpPr txBox="1"/>
              <p:nvPr/>
            </p:nvSpPr>
            <p:spPr>
              <a:xfrm>
                <a:off x="4696854" y="7460748"/>
                <a:ext cx="1605119" cy="369332"/>
              </a:xfrm>
              <a:prstGeom prst="rect">
                <a:avLst/>
              </a:prstGeom>
              <a:noFill/>
            </p:spPr>
            <p:txBody>
              <a:bodyPr wrap="none" rtlCol="0">
                <a:spAutoFit/>
              </a:bodyPr>
              <a:lstStyle/>
              <a:p>
                <a:r>
                  <a:rPr lang="en-IE" i="1" dirty="0"/>
                  <a:t>STRAP antenna</a:t>
                </a:r>
              </a:p>
            </p:txBody>
          </p:sp>
        </p:grpSp>
      </p:grpSp>
      <p:sp>
        <p:nvSpPr>
          <p:cNvPr id="14" name="TextBox 13">
            <a:extLst>
              <a:ext uri="{FF2B5EF4-FFF2-40B4-BE49-F238E27FC236}">
                <a16:creationId xmlns:a16="http://schemas.microsoft.com/office/drawing/2014/main" id="{23524CB9-7BEC-534F-B0E0-1878C2F2E9BA}"/>
              </a:ext>
            </a:extLst>
          </p:cNvPr>
          <p:cNvSpPr txBox="1"/>
          <p:nvPr/>
        </p:nvSpPr>
        <p:spPr>
          <a:xfrm>
            <a:off x="3365618" y="3105531"/>
            <a:ext cx="2758515" cy="738664"/>
          </a:xfrm>
          <a:prstGeom prst="rect">
            <a:avLst/>
          </a:prstGeom>
          <a:noFill/>
        </p:spPr>
        <p:txBody>
          <a:bodyPr wrap="square" rtlCol="0">
            <a:spAutoFit/>
          </a:bodyPr>
          <a:lstStyle/>
          <a:p>
            <a:pPr marL="285750" indent="-285750">
              <a:buFont typeface="Arial" panose="020B0604020202020204" pitchFamily="34" charset="0"/>
              <a:buChar char="•"/>
            </a:pPr>
            <a:r>
              <a:rPr lang="it-IT" sz="1400" dirty="0" err="1"/>
              <a:t>Power</a:t>
            </a:r>
            <a:r>
              <a:rPr lang="it-IT" sz="1400" dirty="0"/>
              <a:t>: 2 MW/antenna </a:t>
            </a:r>
            <a:r>
              <a:rPr lang="it-IT" sz="1400" dirty="0" err="1"/>
              <a:t>strap</a:t>
            </a:r>
            <a:endParaRPr lang="it-IT" sz="1400" dirty="0"/>
          </a:p>
          <a:p>
            <a:pPr marL="285750" indent="-285750">
              <a:buFont typeface="Arial" panose="020B0604020202020204" pitchFamily="34" charset="0"/>
              <a:buChar char="•"/>
            </a:pPr>
            <a:r>
              <a:rPr lang="it-IT" sz="1400" dirty="0" err="1"/>
              <a:t>frequency</a:t>
            </a:r>
            <a:r>
              <a:rPr lang="it-IT" sz="1400" dirty="0"/>
              <a:t>: </a:t>
            </a:r>
            <a:r>
              <a:rPr lang="it-IT" sz="1400" dirty="0" err="1"/>
              <a:t>f</a:t>
            </a:r>
            <a:r>
              <a:rPr lang="it-IT" sz="1400" dirty="0"/>
              <a:t> ≈ 10-100 MHz</a:t>
            </a:r>
          </a:p>
          <a:p>
            <a:endParaRPr lang="it-IT" sz="1400" dirty="0"/>
          </a:p>
        </p:txBody>
      </p:sp>
    </p:spTree>
    <p:extLst>
      <p:ext uri="{BB962C8B-B14F-4D97-AF65-F5344CB8AC3E}">
        <p14:creationId xmlns:p14="http://schemas.microsoft.com/office/powerpoint/2010/main" val="1953340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FCBAB-FBCB-D646-9EA2-5C60B1C76C23}"/>
              </a:ext>
            </a:extLst>
          </p:cNvPr>
          <p:cNvSpPr>
            <a:spLocks noGrp="1"/>
          </p:cNvSpPr>
          <p:nvPr>
            <p:ph type="title"/>
          </p:nvPr>
        </p:nvSpPr>
        <p:spPr>
          <a:xfrm>
            <a:off x="0" y="8680"/>
            <a:ext cx="5694744" cy="957696"/>
          </a:xfrm>
          <a:no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algn="l"/>
            <a:r>
              <a:rPr lang="en-AU" sz="3600" b="1" dirty="0">
                <a:solidFill>
                  <a:srgbClr val="000090"/>
                </a:solidFill>
                <a:latin typeface="+mn-lt"/>
                <a:ea typeface="+mn-ea"/>
                <a:cs typeface="+mn-cs"/>
              </a:rPr>
              <a:t>Conclusion</a:t>
            </a:r>
          </a:p>
        </p:txBody>
      </p:sp>
      <p:pic>
        <p:nvPicPr>
          <p:cNvPr id="3" name="Picture 2">
            <a:extLst>
              <a:ext uri="{FF2B5EF4-FFF2-40B4-BE49-F238E27FC236}">
                <a16:creationId xmlns:a16="http://schemas.microsoft.com/office/drawing/2014/main" id="{69831C21-A309-D44C-9661-43A9905975BC}"/>
              </a:ext>
            </a:extLst>
          </p:cNvPr>
          <p:cNvPicPr>
            <a:picLocks noChangeAspect="1"/>
          </p:cNvPicPr>
          <p:nvPr/>
        </p:nvPicPr>
        <p:blipFill rotWithShape="1">
          <a:blip r:embed="rId3"/>
          <a:srcRect r="55493"/>
          <a:stretch/>
        </p:blipFill>
        <p:spPr>
          <a:xfrm>
            <a:off x="7570031" y="8680"/>
            <a:ext cx="1538967" cy="759432"/>
          </a:xfrm>
          <a:prstGeom prst="rect">
            <a:avLst/>
          </a:prstGeom>
        </p:spPr>
      </p:pic>
      <p:sp>
        <p:nvSpPr>
          <p:cNvPr id="5" name="TextBox 4">
            <a:extLst>
              <a:ext uri="{FF2B5EF4-FFF2-40B4-BE49-F238E27FC236}">
                <a16:creationId xmlns:a16="http://schemas.microsoft.com/office/drawing/2014/main" id="{E3B3544F-3046-7F43-AAB1-625C13D6762C}"/>
              </a:ext>
            </a:extLst>
          </p:cNvPr>
          <p:cNvSpPr txBox="1"/>
          <p:nvPr/>
        </p:nvSpPr>
        <p:spPr>
          <a:xfrm>
            <a:off x="-47500" y="1504781"/>
            <a:ext cx="9156498" cy="4247317"/>
          </a:xfrm>
          <a:prstGeom prst="rect">
            <a:avLst/>
          </a:prstGeom>
          <a:noFill/>
        </p:spPr>
        <p:txBody>
          <a:bodyPr wrap="square" rtlCol="0">
            <a:spAutoFit/>
          </a:bodyPr>
          <a:lstStyle/>
          <a:p>
            <a:pPr marL="285750" indent="-285750" algn="just">
              <a:buFont typeface="Arial" panose="020B0604020202020204" pitchFamily="34" charset="0"/>
              <a:buChar char="•"/>
            </a:pPr>
            <a:r>
              <a:rPr lang="en-AU" dirty="0"/>
              <a:t>The </a:t>
            </a:r>
            <a:r>
              <a:rPr lang="en-AU" b="1" dirty="0"/>
              <a:t>wave propagation in plasmas has been modelled</a:t>
            </a:r>
            <a:r>
              <a:rPr lang="en-AU" dirty="0"/>
              <a:t> with </a:t>
            </a:r>
            <a:r>
              <a:rPr lang="en-AU" b="1" dirty="0"/>
              <a:t>a full wave numerical </a:t>
            </a:r>
            <a:r>
              <a:rPr lang="en-AU" dirty="0"/>
              <a:t>approach under </a:t>
            </a:r>
            <a:r>
              <a:rPr lang="en-AU" b="1" dirty="0"/>
              <a:t>“cold” plasma approximation</a:t>
            </a:r>
            <a:r>
              <a:rPr lang="en-AU" dirty="0"/>
              <a:t>. </a:t>
            </a:r>
          </a:p>
          <a:p>
            <a:pPr marL="285750" indent="-285750" algn="just">
              <a:buFont typeface="Arial" panose="020B0604020202020204" pitchFamily="34" charset="0"/>
              <a:buChar char="•"/>
            </a:pPr>
            <a:endParaRPr lang="en-AU" dirty="0"/>
          </a:p>
          <a:p>
            <a:pPr marL="285750" indent="-285750" algn="just">
              <a:buFont typeface="Arial" panose="020B0604020202020204" pitchFamily="34" charset="0"/>
              <a:buChar char="•"/>
            </a:pPr>
            <a:r>
              <a:rPr lang="en-AU" dirty="0"/>
              <a:t>For the first time, </a:t>
            </a:r>
            <a:r>
              <a:rPr lang="en-AU" b="1" dirty="0"/>
              <a:t>the electric field amplitude has been measured by mean of a two-pins RF probe </a:t>
            </a:r>
            <a:r>
              <a:rPr lang="en-AU" dirty="0"/>
              <a:t>in a compact plasma trap in conditions resembling very closely the features of a </a:t>
            </a:r>
            <a:r>
              <a:rPr lang="en-AU" b="1" dirty="0"/>
              <a:t>common simple-mirror-configuration ECR ion source. </a:t>
            </a:r>
          </a:p>
          <a:p>
            <a:pPr marL="285750" indent="-285750" algn="just">
              <a:buFont typeface="Arial" panose="020B0604020202020204" pitchFamily="34" charset="0"/>
              <a:buChar char="•"/>
            </a:pPr>
            <a:endParaRPr lang="en-AU" b="1" dirty="0"/>
          </a:p>
          <a:p>
            <a:pPr marL="285750" indent="-285750" algn="just">
              <a:buFont typeface="Arial" panose="020B0604020202020204" pitchFamily="34" charset="0"/>
              <a:buChar char="•"/>
            </a:pPr>
            <a:r>
              <a:rPr lang="en-AU" b="1" dirty="0"/>
              <a:t>Self-Consistent Solution is “on the right track"</a:t>
            </a:r>
          </a:p>
          <a:p>
            <a:pPr marL="285750" indent="-285750" algn="just">
              <a:buFont typeface="Arial" panose="020B0604020202020204" pitchFamily="34" charset="0"/>
              <a:buChar char="•"/>
            </a:pPr>
            <a:endParaRPr lang="en-AU" dirty="0"/>
          </a:p>
          <a:p>
            <a:pPr marL="285750" indent="-285750" algn="just">
              <a:buFont typeface="Arial" panose="020B0604020202020204" pitchFamily="34" charset="0"/>
              <a:buChar char="•"/>
            </a:pPr>
            <a:r>
              <a:rPr lang="en-AU" b="1" dirty="0"/>
              <a:t>The excellent agreement between model predictions and experimental data are very promising </a:t>
            </a:r>
            <a:r>
              <a:rPr lang="en-AU" dirty="0"/>
              <a:t>for the study and design</a:t>
            </a:r>
            <a:r>
              <a:rPr lang="en-AU" b="1" dirty="0"/>
              <a:t> </a:t>
            </a:r>
            <a:r>
              <a:rPr lang="en-AU" dirty="0"/>
              <a:t>of future launchers or “exotic” shapes of the plasma chambers in compact machines, such as ECR Ion Sources and other similar devices</a:t>
            </a:r>
          </a:p>
          <a:p>
            <a:pPr marL="285750" indent="-285750" algn="just">
              <a:buFont typeface="Arial" panose="020B0604020202020204" pitchFamily="34" charset="0"/>
              <a:buChar char="•"/>
            </a:pPr>
            <a:endParaRPr lang="en-AU" dirty="0"/>
          </a:p>
          <a:p>
            <a:pPr algn="just"/>
            <a:endParaRPr lang="en-AU" dirty="0"/>
          </a:p>
          <a:p>
            <a:pPr algn="just"/>
            <a:endParaRPr lang="it-IT" dirty="0"/>
          </a:p>
        </p:txBody>
      </p:sp>
      <p:sp>
        <p:nvSpPr>
          <p:cNvPr id="7" name="TextBox 6">
            <a:extLst>
              <a:ext uri="{FF2B5EF4-FFF2-40B4-BE49-F238E27FC236}">
                <a16:creationId xmlns:a16="http://schemas.microsoft.com/office/drawing/2014/main" id="{6BD4A656-CB08-9B41-974D-2EA7340F9190}"/>
              </a:ext>
            </a:extLst>
          </p:cNvPr>
          <p:cNvSpPr txBox="1"/>
          <p:nvPr/>
        </p:nvSpPr>
        <p:spPr>
          <a:xfrm>
            <a:off x="3717171" y="1608593"/>
            <a:ext cx="646331" cy="830997"/>
          </a:xfrm>
          <a:prstGeom prst="rect">
            <a:avLst/>
          </a:prstGeom>
          <a:noFill/>
        </p:spPr>
        <p:txBody>
          <a:bodyPr wrap="none" rtlCol="0">
            <a:spAutoFit/>
          </a:bodyPr>
          <a:lstStyle/>
          <a:p>
            <a:r>
              <a:rPr lang="en-IE" sz="4800" dirty="0">
                <a:solidFill>
                  <a:srgbClr val="00B050"/>
                </a:solidFill>
              </a:rPr>
              <a:t>✓</a:t>
            </a:r>
          </a:p>
        </p:txBody>
      </p:sp>
      <p:sp>
        <p:nvSpPr>
          <p:cNvPr id="8" name="TextBox 7">
            <a:extLst>
              <a:ext uri="{FF2B5EF4-FFF2-40B4-BE49-F238E27FC236}">
                <a16:creationId xmlns:a16="http://schemas.microsoft.com/office/drawing/2014/main" id="{39EAA91C-BF0E-2E4E-8293-88907C89D0A8}"/>
              </a:ext>
            </a:extLst>
          </p:cNvPr>
          <p:cNvSpPr txBox="1"/>
          <p:nvPr/>
        </p:nvSpPr>
        <p:spPr>
          <a:xfrm>
            <a:off x="5355743" y="2701850"/>
            <a:ext cx="646331" cy="830997"/>
          </a:xfrm>
          <a:prstGeom prst="rect">
            <a:avLst/>
          </a:prstGeom>
          <a:noFill/>
        </p:spPr>
        <p:txBody>
          <a:bodyPr wrap="none" rtlCol="0">
            <a:spAutoFit/>
          </a:bodyPr>
          <a:lstStyle/>
          <a:p>
            <a:r>
              <a:rPr lang="en-IE" sz="4800" dirty="0">
                <a:solidFill>
                  <a:srgbClr val="00B050"/>
                </a:solidFill>
              </a:rPr>
              <a:t>✓</a:t>
            </a:r>
          </a:p>
        </p:txBody>
      </p:sp>
      <p:sp>
        <p:nvSpPr>
          <p:cNvPr id="9" name="TextBox 8">
            <a:extLst>
              <a:ext uri="{FF2B5EF4-FFF2-40B4-BE49-F238E27FC236}">
                <a16:creationId xmlns:a16="http://schemas.microsoft.com/office/drawing/2014/main" id="{58FA5620-0768-1E4B-83AA-170912CB778E}"/>
              </a:ext>
            </a:extLst>
          </p:cNvPr>
          <p:cNvSpPr txBox="1"/>
          <p:nvPr/>
        </p:nvSpPr>
        <p:spPr>
          <a:xfrm>
            <a:off x="7943521" y="4377079"/>
            <a:ext cx="1226618" cy="830997"/>
          </a:xfrm>
          <a:prstGeom prst="rect">
            <a:avLst/>
          </a:prstGeom>
          <a:noFill/>
        </p:spPr>
        <p:txBody>
          <a:bodyPr wrap="none" rtlCol="0">
            <a:spAutoFit/>
          </a:bodyPr>
          <a:lstStyle/>
          <a:p>
            <a:r>
              <a:rPr lang="en-IE" sz="4800" dirty="0">
                <a:solidFill>
                  <a:srgbClr val="00B050"/>
                </a:solidFill>
              </a:rPr>
              <a:t>✓….</a:t>
            </a:r>
          </a:p>
        </p:txBody>
      </p:sp>
      <p:sp>
        <p:nvSpPr>
          <p:cNvPr id="10" name="TextBox 9">
            <a:extLst>
              <a:ext uri="{FF2B5EF4-FFF2-40B4-BE49-F238E27FC236}">
                <a16:creationId xmlns:a16="http://schemas.microsoft.com/office/drawing/2014/main" id="{40D45E45-0B83-2342-901E-6DCEBD686E90}"/>
              </a:ext>
            </a:extLst>
          </p:cNvPr>
          <p:cNvSpPr txBox="1"/>
          <p:nvPr/>
        </p:nvSpPr>
        <p:spPr>
          <a:xfrm>
            <a:off x="4729936" y="3227160"/>
            <a:ext cx="1226618" cy="830997"/>
          </a:xfrm>
          <a:prstGeom prst="rect">
            <a:avLst/>
          </a:prstGeom>
          <a:noFill/>
        </p:spPr>
        <p:txBody>
          <a:bodyPr wrap="none" rtlCol="0">
            <a:spAutoFit/>
          </a:bodyPr>
          <a:lstStyle/>
          <a:p>
            <a:r>
              <a:rPr lang="en-IE" sz="4800" dirty="0">
                <a:solidFill>
                  <a:srgbClr val="00B050"/>
                </a:solidFill>
              </a:rPr>
              <a:t>✓….</a:t>
            </a:r>
          </a:p>
        </p:txBody>
      </p:sp>
    </p:spTree>
    <p:extLst>
      <p:ext uri="{BB962C8B-B14F-4D97-AF65-F5344CB8AC3E}">
        <p14:creationId xmlns:p14="http://schemas.microsoft.com/office/powerpoint/2010/main" val="1177265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226109" y="2983457"/>
            <a:ext cx="2712965" cy="707886"/>
          </a:xfrm>
          <a:prstGeom prst="rect">
            <a:avLst/>
          </a:prstGeom>
          <a:noFill/>
        </p:spPr>
        <p:txBody>
          <a:bodyPr wrap="none" rtlCol="0">
            <a:spAutoFit/>
          </a:bodyPr>
          <a:lstStyle/>
          <a:p>
            <a:r>
              <a:rPr lang="it-IT" sz="4000" b="1" i="1" err="1"/>
              <a:t>Thank</a:t>
            </a:r>
            <a:r>
              <a:rPr lang="it-IT" sz="4000" b="1" i="1"/>
              <a:t> </a:t>
            </a:r>
            <a:r>
              <a:rPr lang="it-IT" sz="4000" b="1" i="1" err="1"/>
              <a:t>You</a:t>
            </a:r>
            <a:r>
              <a:rPr lang="it-IT" sz="4000" b="1" i="1"/>
              <a:t>!</a:t>
            </a:r>
          </a:p>
        </p:txBody>
      </p:sp>
      <p:sp>
        <p:nvSpPr>
          <p:cNvPr id="2" name="TextBox 1">
            <a:extLst>
              <a:ext uri="{FF2B5EF4-FFF2-40B4-BE49-F238E27FC236}">
                <a16:creationId xmlns:a16="http://schemas.microsoft.com/office/drawing/2014/main" id="{7DF1A72F-08F7-544D-9E96-C1315227409C}"/>
              </a:ext>
            </a:extLst>
          </p:cNvPr>
          <p:cNvSpPr txBox="1"/>
          <p:nvPr/>
        </p:nvSpPr>
        <p:spPr>
          <a:xfrm>
            <a:off x="0" y="1517562"/>
            <a:ext cx="9144000" cy="646331"/>
          </a:xfrm>
          <a:prstGeom prst="rect">
            <a:avLst/>
          </a:prstGeom>
          <a:noFill/>
        </p:spPr>
        <p:txBody>
          <a:bodyPr wrap="square" rtlCol="0">
            <a:spAutoFit/>
          </a:bodyPr>
          <a:lstStyle/>
          <a:p>
            <a:pPr algn="just"/>
            <a:r>
              <a:rPr lang="en-IE" i="1" dirty="0"/>
              <a:t>The authors wish to thank the 5th Nat. Comm. of INFN, under the Grant </a:t>
            </a:r>
            <a:r>
              <a:rPr lang="en-IE" b="1" i="1" u="sng" dirty="0"/>
              <a:t>PANDORA</a:t>
            </a:r>
            <a:r>
              <a:rPr lang="en-IE" i="1" dirty="0"/>
              <a:t> for the financial support</a:t>
            </a:r>
            <a:r>
              <a:rPr lang="en-IE" i="1"/>
              <a:t>. </a:t>
            </a:r>
            <a:endParaRPr lang="en-IE" i="1" dirty="0"/>
          </a:p>
        </p:txBody>
      </p:sp>
      <p:pic>
        <p:nvPicPr>
          <p:cNvPr id="10" name="Picture 9">
            <a:extLst>
              <a:ext uri="{FF2B5EF4-FFF2-40B4-BE49-F238E27FC236}">
                <a16:creationId xmlns:a16="http://schemas.microsoft.com/office/drawing/2014/main" id="{ACDFA089-1EB1-5141-992E-3C2F9246C93E}"/>
              </a:ext>
            </a:extLst>
          </p:cNvPr>
          <p:cNvPicPr>
            <a:picLocks noChangeAspect="1"/>
          </p:cNvPicPr>
          <p:nvPr/>
        </p:nvPicPr>
        <p:blipFill rotWithShape="1">
          <a:blip r:embed="rId3"/>
          <a:srcRect r="55493"/>
          <a:stretch/>
        </p:blipFill>
        <p:spPr>
          <a:xfrm>
            <a:off x="7519795" y="0"/>
            <a:ext cx="1538967" cy="759432"/>
          </a:xfrm>
          <a:prstGeom prst="rect">
            <a:avLst/>
          </a:prstGeom>
        </p:spPr>
      </p:pic>
      <p:sp>
        <p:nvSpPr>
          <p:cNvPr id="12" name="CasellaDiTesto 14">
            <a:extLst>
              <a:ext uri="{FF2B5EF4-FFF2-40B4-BE49-F238E27FC236}">
                <a16:creationId xmlns:a16="http://schemas.microsoft.com/office/drawing/2014/main" id="{8C078F90-B9F2-7D4B-9576-FEE0B65E2880}"/>
              </a:ext>
            </a:extLst>
          </p:cNvPr>
          <p:cNvSpPr txBox="1"/>
          <p:nvPr/>
        </p:nvSpPr>
        <p:spPr>
          <a:xfrm>
            <a:off x="0" y="3773899"/>
            <a:ext cx="9144000" cy="830997"/>
          </a:xfrm>
          <a:prstGeom prst="rect">
            <a:avLst/>
          </a:prstGeom>
          <a:noFill/>
        </p:spPr>
        <p:txBody>
          <a:bodyPr wrap="square" rtlCol="0">
            <a:spAutoFit/>
          </a:bodyPr>
          <a:lstStyle/>
          <a:p>
            <a:pPr algn="ctr"/>
            <a:r>
              <a:rPr lang="it-IT" sz="2400" dirty="0"/>
              <a:t>G. Torrisi</a:t>
            </a:r>
            <a:r>
              <a:rPr lang="it-IT" sz="2400" baseline="30000" dirty="0"/>
              <a:t>1</a:t>
            </a:r>
            <a:r>
              <a:rPr lang="it-IT" sz="2400" dirty="0"/>
              <a:t>, D. Mascali</a:t>
            </a:r>
            <a:r>
              <a:rPr lang="it-IT" sz="2400" baseline="30000" dirty="0"/>
              <a:t>1</a:t>
            </a:r>
            <a:r>
              <a:rPr lang="it-IT" sz="2400" dirty="0"/>
              <a:t>, A. Galatà</a:t>
            </a:r>
            <a:r>
              <a:rPr lang="it-IT" sz="2400" baseline="30000" dirty="0"/>
              <a:t>2</a:t>
            </a:r>
            <a:r>
              <a:rPr lang="it-IT" sz="2400" dirty="0"/>
              <a:t>, L. Celona</a:t>
            </a:r>
            <a:r>
              <a:rPr lang="it-IT" sz="2400" baseline="30000" dirty="0"/>
              <a:t>1</a:t>
            </a:r>
            <a:r>
              <a:rPr lang="it-IT" sz="2400" dirty="0"/>
              <a:t>, G. Sorbello</a:t>
            </a:r>
            <a:r>
              <a:rPr lang="it-IT" sz="2400" baseline="30000" dirty="0"/>
              <a:t>1,3</a:t>
            </a:r>
            <a:endParaRPr lang="it-IT" sz="2400" dirty="0"/>
          </a:p>
          <a:p>
            <a:pPr algn="ctr"/>
            <a:r>
              <a:rPr lang="it-IT" sz="2400" dirty="0"/>
              <a:t>G. Castro</a:t>
            </a:r>
            <a:r>
              <a:rPr lang="it-IT" sz="2400" baseline="30000" dirty="0"/>
              <a:t>1</a:t>
            </a:r>
            <a:r>
              <a:rPr lang="it-IT" sz="2400" dirty="0"/>
              <a:t>, G. Mauro</a:t>
            </a:r>
            <a:r>
              <a:rPr lang="it-IT" sz="2400" baseline="30000" dirty="0"/>
              <a:t>1</a:t>
            </a:r>
            <a:r>
              <a:rPr lang="it-IT" sz="2400" dirty="0"/>
              <a:t>, M. Mazzaglia</a:t>
            </a:r>
            <a:r>
              <a:rPr lang="it-IT" sz="2400" baseline="30000" dirty="0"/>
              <a:t>1</a:t>
            </a:r>
            <a:r>
              <a:rPr lang="it-IT" sz="2400" dirty="0"/>
              <a:t>, E. Naselli</a:t>
            </a:r>
            <a:r>
              <a:rPr lang="it-IT" sz="2400" baseline="30000" dirty="0"/>
              <a:t>1,4</a:t>
            </a:r>
            <a:r>
              <a:rPr lang="it-IT" sz="2400" dirty="0"/>
              <a:t>, S. Gammino</a:t>
            </a:r>
            <a:r>
              <a:rPr lang="it-IT" sz="2400" baseline="30000" dirty="0"/>
              <a:t>1</a:t>
            </a:r>
            <a:endParaRPr lang="it-IT" sz="2400" dirty="0"/>
          </a:p>
        </p:txBody>
      </p:sp>
      <p:sp>
        <p:nvSpPr>
          <p:cNvPr id="13" name="CasellaDiTesto 10">
            <a:extLst>
              <a:ext uri="{FF2B5EF4-FFF2-40B4-BE49-F238E27FC236}">
                <a16:creationId xmlns:a16="http://schemas.microsoft.com/office/drawing/2014/main" id="{F0C2E132-47C1-024E-AC28-8C3581445742}"/>
              </a:ext>
            </a:extLst>
          </p:cNvPr>
          <p:cNvSpPr txBox="1"/>
          <p:nvPr/>
        </p:nvSpPr>
        <p:spPr>
          <a:xfrm>
            <a:off x="0" y="4781654"/>
            <a:ext cx="9144000" cy="1477328"/>
          </a:xfrm>
          <a:prstGeom prst="rect">
            <a:avLst/>
          </a:prstGeom>
          <a:noFill/>
        </p:spPr>
        <p:txBody>
          <a:bodyPr wrap="square" rtlCol="0">
            <a:spAutoFit/>
          </a:bodyPr>
          <a:lstStyle/>
          <a:p>
            <a:pPr marL="342900" indent="-342900" algn="ctr">
              <a:buAutoNum type="arabicParenR"/>
            </a:pPr>
            <a:r>
              <a:rPr lang="it-IT" i="1" dirty="0">
                <a:solidFill>
                  <a:srgbClr val="000090"/>
                </a:solidFill>
              </a:rPr>
              <a:t>INFN - Laboratori Nazionali del Sud, Catania, Italy</a:t>
            </a:r>
          </a:p>
          <a:p>
            <a:pPr marL="342900" indent="-342900" algn="ctr">
              <a:buAutoNum type="arabicParenR"/>
            </a:pPr>
            <a:r>
              <a:rPr lang="it-IT" i="1" dirty="0">
                <a:solidFill>
                  <a:srgbClr val="000090"/>
                </a:solidFill>
              </a:rPr>
              <a:t>INFN- Laboratori Nazionali di Legnaro, </a:t>
            </a:r>
            <a:r>
              <a:rPr lang="it-IT" dirty="0"/>
              <a:t> </a:t>
            </a:r>
            <a:r>
              <a:rPr lang="it-IT" i="1" dirty="0">
                <a:solidFill>
                  <a:srgbClr val="000090"/>
                </a:solidFill>
              </a:rPr>
              <a:t>Legnaro (Padova), Italy</a:t>
            </a:r>
          </a:p>
          <a:p>
            <a:pPr marL="342900" indent="-342900" algn="ctr">
              <a:buAutoNum type="arabicParenR"/>
            </a:pPr>
            <a:r>
              <a:rPr lang="it-IT" i="1" dirty="0">
                <a:solidFill>
                  <a:srgbClr val="000090"/>
                </a:solidFill>
              </a:rPr>
              <a:t>Università degli Studi di Catania, DIIEI, Catania, Italy</a:t>
            </a:r>
          </a:p>
          <a:p>
            <a:pPr marL="342900" indent="-342900" algn="ctr">
              <a:buAutoNum type="arabicParenR"/>
            </a:pPr>
            <a:r>
              <a:rPr lang="it-IT" i="1" dirty="0">
                <a:solidFill>
                  <a:srgbClr val="000090"/>
                </a:solidFill>
              </a:rPr>
              <a:t>Università degli Studi di Catania, DFA, Catania, Italy</a:t>
            </a:r>
          </a:p>
          <a:p>
            <a:pPr algn="ctr"/>
            <a:endParaRPr lang="it-IT" i="1" dirty="0">
              <a:solidFill>
                <a:srgbClr val="000090"/>
              </a:solidFill>
            </a:endParaRPr>
          </a:p>
        </p:txBody>
      </p:sp>
    </p:spTree>
    <p:extLst>
      <p:ext uri="{BB962C8B-B14F-4D97-AF65-F5344CB8AC3E}">
        <p14:creationId xmlns:p14="http://schemas.microsoft.com/office/powerpoint/2010/main" val="3019263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0365"/>
            <a:ext cx="8229600" cy="922614"/>
          </a:xfrm>
          <a:no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it-IT" sz="3600" b="1" dirty="0" err="1">
                <a:solidFill>
                  <a:srgbClr val="000090"/>
                </a:solidFill>
                <a:latin typeface="+mn-lt"/>
                <a:ea typeface="+mn-ea"/>
                <a:cs typeface="+mn-cs"/>
              </a:rPr>
              <a:t>Simulation</a:t>
            </a:r>
            <a:r>
              <a:rPr lang="it-IT" sz="3600" b="1" dirty="0">
                <a:solidFill>
                  <a:srgbClr val="000090"/>
                </a:solidFill>
                <a:latin typeface="+mn-lt"/>
                <a:ea typeface="+mn-ea"/>
                <a:cs typeface="+mn-cs"/>
              </a:rPr>
              <a:t> Setup </a:t>
            </a:r>
          </a:p>
        </p:txBody>
      </p:sp>
      <p:pic>
        <p:nvPicPr>
          <p:cNvPr id="7" name="Immagine 6" descr="geo3.png"/>
          <p:cNvPicPr>
            <a:picLocks noChangeAspect="1"/>
          </p:cNvPicPr>
          <p:nvPr/>
        </p:nvPicPr>
        <p:blipFill rotWithShape="1">
          <a:blip r:embed="rId3">
            <a:extLst>
              <a:ext uri="{BEBA8EAE-BF5A-486C-A8C5-ECC9F3942E4B}">
                <a14:imgProps xmlns:a14="http://schemas.microsoft.com/office/drawing/2010/main">
                  <a14:imgLayer r:embed="rId4">
                    <a14:imgEffect>
                      <a14:backgroundRemoval t="36700" b="62700" l="29400" r="72800"/>
                    </a14:imgEffect>
                  </a14:imgLayer>
                </a14:imgProps>
              </a:ext>
              <a:ext uri="{28A0092B-C50C-407E-A947-70E740481C1C}">
                <a14:useLocalDpi xmlns:a14="http://schemas.microsoft.com/office/drawing/2010/main" val="0"/>
              </a:ext>
            </a:extLst>
          </a:blip>
          <a:srcRect l="27889" t="36401" r="23652" b="35851"/>
          <a:stretch/>
        </p:blipFill>
        <p:spPr>
          <a:xfrm>
            <a:off x="1103755" y="1871060"/>
            <a:ext cx="4764389" cy="2728075"/>
          </a:xfrm>
          <a:prstGeom prst="rect">
            <a:avLst/>
          </a:prstGeom>
        </p:spPr>
      </p:pic>
      <p:sp>
        <p:nvSpPr>
          <p:cNvPr id="8" name="CasellaDiTesto 7"/>
          <p:cNvSpPr txBox="1"/>
          <p:nvPr/>
        </p:nvSpPr>
        <p:spPr>
          <a:xfrm>
            <a:off x="190416" y="1722714"/>
            <a:ext cx="2305574" cy="1015663"/>
          </a:xfrm>
          <a:prstGeom prst="rect">
            <a:avLst/>
          </a:prstGeom>
          <a:noFill/>
        </p:spPr>
        <p:txBody>
          <a:bodyPr wrap="square" rtlCol="0">
            <a:spAutoFit/>
          </a:bodyPr>
          <a:lstStyle/>
          <a:p>
            <a:pPr algn="ctr"/>
            <a:r>
              <a:rPr lang="en-US" sz="2000" b="1" dirty="0">
                <a:latin typeface="Baskerville Old Face"/>
                <a:cs typeface="Baskerville Old Face"/>
              </a:rPr>
              <a:t>Single mode TE</a:t>
            </a:r>
            <a:r>
              <a:rPr lang="en-US" sz="2000" b="1" baseline="-25000" dirty="0">
                <a:latin typeface="Baskerville Old Face"/>
                <a:cs typeface="Baskerville Old Face"/>
              </a:rPr>
              <a:t>10</a:t>
            </a:r>
          </a:p>
          <a:p>
            <a:pPr algn="ctr"/>
            <a:r>
              <a:rPr lang="en-US" sz="2000" dirty="0">
                <a:latin typeface="Baskerville Old Face"/>
                <a:cs typeface="Baskerville Old Face"/>
              </a:rPr>
              <a:t>rectangular Waveguide</a:t>
            </a:r>
            <a:endParaRPr lang="it-IT" sz="2000" dirty="0">
              <a:latin typeface="Baskerville Old Face"/>
              <a:cs typeface="Baskerville Old Face"/>
            </a:endParaRPr>
          </a:p>
        </p:txBody>
      </p:sp>
      <p:sp>
        <p:nvSpPr>
          <p:cNvPr id="9" name="CasellaDiTesto 8"/>
          <p:cNvSpPr txBox="1"/>
          <p:nvPr/>
        </p:nvSpPr>
        <p:spPr>
          <a:xfrm>
            <a:off x="354967" y="4896379"/>
            <a:ext cx="4800534" cy="707886"/>
          </a:xfrm>
          <a:prstGeom prst="rect">
            <a:avLst/>
          </a:prstGeom>
          <a:noFill/>
        </p:spPr>
        <p:txBody>
          <a:bodyPr wrap="square" rtlCol="0">
            <a:spAutoFit/>
          </a:bodyPr>
          <a:lstStyle/>
          <a:p>
            <a:pPr algn="ctr"/>
            <a:r>
              <a:rPr lang="it-IT" sz="2000" dirty="0">
                <a:latin typeface="Baskerville Old Face"/>
                <a:cs typeface="Baskerville Old Face"/>
              </a:rPr>
              <a:t>3D </a:t>
            </a:r>
            <a:r>
              <a:rPr lang="it-IT" sz="2000" dirty="0" err="1">
                <a:latin typeface="Baskerville Old Face"/>
                <a:cs typeface="Baskerville Old Face"/>
              </a:rPr>
              <a:t>cylindrical</a:t>
            </a:r>
            <a:r>
              <a:rPr lang="it-IT" sz="2000" dirty="0">
                <a:latin typeface="Baskerville Old Face"/>
                <a:cs typeface="Baskerville Old Face"/>
              </a:rPr>
              <a:t> </a:t>
            </a:r>
            <a:r>
              <a:rPr lang="en-US" sz="2000" dirty="0">
                <a:latin typeface="Baskerville Old Face"/>
                <a:cs typeface="Baskerville Old Face"/>
              </a:rPr>
              <a:t>cavity filled by </a:t>
            </a:r>
            <a:r>
              <a:rPr lang="en-US" sz="2000" b="1" dirty="0">
                <a:latin typeface="Baskerville Old Face"/>
                <a:cs typeface="Baskerville Old Face"/>
              </a:rPr>
              <a:t>plasma</a:t>
            </a:r>
          </a:p>
          <a:p>
            <a:pPr algn="ctr"/>
            <a:r>
              <a:rPr lang="en-US" sz="2000" dirty="0">
                <a:latin typeface="Baskerville Old Face"/>
                <a:cs typeface="Baskerville Old Face"/>
              </a:rPr>
              <a:t>described by the dielectric tensor</a:t>
            </a:r>
            <a:endParaRPr lang="it-IT" sz="2000" dirty="0">
              <a:latin typeface="Baskerville Old Face"/>
              <a:cs typeface="Baskerville Old Face"/>
            </a:endParaRPr>
          </a:p>
        </p:txBody>
      </p:sp>
      <p:cxnSp>
        <p:nvCxnSpPr>
          <p:cNvPr id="10" name="Connettore 2 9"/>
          <p:cNvCxnSpPr/>
          <p:nvPr/>
        </p:nvCxnSpPr>
        <p:spPr>
          <a:xfrm flipV="1">
            <a:off x="3050476" y="3555602"/>
            <a:ext cx="183445" cy="1213841"/>
          </a:xfrm>
          <a:prstGeom prst="straightConnector1">
            <a:avLst/>
          </a:prstGeom>
          <a:ln>
            <a:solidFill>
              <a:srgbClr val="820128"/>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ttore 2 10"/>
          <p:cNvCxnSpPr/>
          <p:nvPr/>
        </p:nvCxnSpPr>
        <p:spPr>
          <a:xfrm>
            <a:off x="988962" y="2773154"/>
            <a:ext cx="338667" cy="953170"/>
          </a:xfrm>
          <a:prstGeom prst="straightConnector1">
            <a:avLst/>
          </a:prstGeom>
          <a:ln>
            <a:solidFill>
              <a:srgbClr val="820128"/>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2" name="Tabella 11"/>
          <p:cNvGraphicFramePr>
            <a:graphicFrameLocks noGrp="1"/>
          </p:cNvGraphicFramePr>
          <p:nvPr>
            <p:extLst/>
          </p:nvPr>
        </p:nvGraphicFramePr>
        <p:xfrm>
          <a:off x="5364088" y="3194546"/>
          <a:ext cx="3365112" cy="2538710"/>
        </p:xfrm>
        <a:graphic>
          <a:graphicData uri="http://schemas.openxmlformats.org/drawingml/2006/table">
            <a:tbl>
              <a:tblPr firstRow="1" bandCol="1">
                <a:tableStyleId>{5C22544A-7EE6-4342-B048-85BDC9FD1C3A}</a:tableStyleId>
              </a:tblPr>
              <a:tblGrid>
                <a:gridCol w="1927349">
                  <a:extLst>
                    <a:ext uri="{9D8B030D-6E8A-4147-A177-3AD203B41FA5}">
                      <a16:colId xmlns:a16="http://schemas.microsoft.com/office/drawing/2014/main" val="20000"/>
                    </a:ext>
                  </a:extLst>
                </a:gridCol>
                <a:gridCol w="1437763">
                  <a:extLst>
                    <a:ext uri="{9D8B030D-6E8A-4147-A177-3AD203B41FA5}">
                      <a16:colId xmlns:a16="http://schemas.microsoft.com/office/drawing/2014/main" val="20001"/>
                    </a:ext>
                  </a:extLst>
                </a:gridCol>
              </a:tblGrid>
              <a:tr h="356494">
                <a:tc>
                  <a:txBody>
                    <a:bodyPr/>
                    <a:lstStyle/>
                    <a:p>
                      <a:pPr algn="l"/>
                      <a:r>
                        <a:rPr lang="it-IT" sz="1700" b="1" dirty="0">
                          <a:solidFill>
                            <a:schemeClr val="tx1"/>
                          </a:solidFill>
                          <a:latin typeface="Times"/>
                          <a:cs typeface="Times"/>
                        </a:rPr>
                        <a:t> PARAMETER</a:t>
                      </a: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b="1" dirty="0">
                          <a:solidFill>
                            <a:srgbClr val="000000"/>
                          </a:solidFill>
                          <a:latin typeface="Times"/>
                          <a:cs typeface="Times"/>
                        </a:rPr>
                        <a:t> VALUE</a:t>
                      </a: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56494">
                <a:tc>
                  <a:txBody>
                    <a:bodyPr/>
                    <a:lstStyle/>
                    <a:p>
                      <a:pPr algn="l"/>
                      <a:r>
                        <a:rPr lang="it-IT" sz="1700" dirty="0">
                          <a:latin typeface="Times"/>
                          <a:cs typeface="Times"/>
                        </a:rPr>
                        <a:t> </a:t>
                      </a:r>
                      <a:r>
                        <a:rPr lang="it-IT" sz="1700" dirty="0" err="1">
                          <a:latin typeface="Times"/>
                          <a:cs typeface="Times"/>
                        </a:rPr>
                        <a:t>Cavity</a:t>
                      </a:r>
                      <a:r>
                        <a:rPr lang="it-IT" sz="1700" dirty="0">
                          <a:latin typeface="Times"/>
                          <a:cs typeface="Times"/>
                        </a:rPr>
                        <a:t> </a:t>
                      </a:r>
                      <a:r>
                        <a:rPr lang="it-IT" sz="1700" dirty="0" err="1">
                          <a:latin typeface="Times"/>
                          <a:cs typeface="Times"/>
                        </a:rPr>
                        <a:t>length</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dirty="0">
                          <a:latin typeface="Times"/>
                          <a:cs typeface="Times"/>
                        </a:rPr>
                        <a:t> 450</a:t>
                      </a:r>
                      <a:r>
                        <a:rPr lang="it-IT" sz="1700" baseline="0" dirty="0">
                          <a:latin typeface="Times"/>
                          <a:cs typeface="Times"/>
                        </a:rPr>
                        <a:t> mm</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56494">
                <a:tc>
                  <a:txBody>
                    <a:bodyPr/>
                    <a:lstStyle/>
                    <a:p>
                      <a:pPr algn="l"/>
                      <a:r>
                        <a:rPr lang="it-IT" sz="1700" baseline="0" dirty="0">
                          <a:latin typeface="Times"/>
                          <a:cs typeface="Times"/>
                        </a:rPr>
                        <a:t> </a:t>
                      </a:r>
                      <a:r>
                        <a:rPr lang="it-IT" sz="1700" baseline="0" dirty="0" err="1">
                          <a:latin typeface="Times"/>
                          <a:cs typeface="Times"/>
                        </a:rPr>
                        <a:t>Cavity</a:t>
                      </a:r>
                      <a:r>
                        <a:rPr lang="it-IT" sz="1700" baseline="0" dirty="0">
                          <a:latin typeface="Times"/>
                          <a:cs typeface="Times"/>
                        </a:rPr>
                        <a:t> </a:t>
                      </a:r>
                      <a:r>
                        <a:rPr lang="it-IT" sz="1700" baseline="0" dirty="0" err="1">
                          <a:latin typeface="Times"/>
                          <a:cs typeface="Times"/>
                        </a:rPr>
                        <a:t>radius</a:t>
                      </a:r>
                      <a:endParaRPr lang="it-IT" sz="1700" baseline="-250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dirty="0">
                          <a:latin typeface="Times"/>
                          <a:cs typeface="Times"/>
                        </a:rPr>
                        <a:t> 65</a:t>
                      </a:r>
                      <a:r>
                        <a:rPr lang="it-IT" sz="1700" baseline="0" dirty="0">
                          <a:latin typeface="Times"/>
                          <a:cs typeface="Times"/>
                        </a:rPr>
                        <a:t> mm</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56494">
                <a:tc>
                  <a:txBody>
                    <a:bodyPr/>
                    <a:lstStyle/>
                    <a:p>
                      <a:pPr algn="l"/>
                      <a:r>
                        <a:rPr lang="it-IT" sz="1700" baseline="0" dirty="0">
                          <a:latin typeface="Times"/>
                          <a:cs typeface="Times"/>
                        </a:rPr>
                        <a:t> </a:t>
                      </a:r>
                      <a:r>
                        <a:rPr lang="it-IT" sz="1700" baseline="0" dirty="0" err="1">
                          <a:latin typeface="Times"/>
                          <a:cs typeface="Times"/>
                        </a:rPr>
                        <a:t>Frequency</a:t>
                      </a:r>
                      <a:endParaRPr lang="it-IT" sz="1700" baseline="-250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dirty="0">
                          <a:latin typeface="Times"/>
                          <a:cs typeface="Times"/>
                        </a:rPr>
                        <a:t> 8</a:t>
                      </a:r>
                      <a:r>
                        <a:rPr lang="it-IT" sz="1700" baseline="0" dirty="0">
                          <a:latin typeface="Times"/>
                          <a:cs typeface="Times"/>
                        </a:rPr>
                        <a:t> GHz</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56494">
                <a:tc>
                  <a:txBody>
                    <a:bodyPr/>
                    <a:lstStyle/>
                    <a:p>
                      <a:pPr marL="0" marR="0" indent="0" algn="l" defTabSz="2088826" rtl="0" eaLnBrk="1" fontAlgn="auto" latinLnBrk="0" hangingPunct="1">
                        <a:lnSpc>
                          <a:spcPct val="100000"/>
                        </a:lnSpc>
                        <a:spcBef>
                          <a:spcPts val="0"/>
                        </a:spcBef>
                        <a:spcAft>
                          <a:spcPts val="0"/>
                        </a:spcAft>
                        <a:buClrTx/>
                        <a:buSzTx/>
                        <a:buFontTx/>
                        <a:buNone/>
                        <a:tabLst/>
                        <a:defRPr/>
                      </a:pPr>
                      <a:r>
                        <a:rPr lang="it-IT" sz="1700" b="0" i="0" u="none" strike="noStrike" kern="1200" baseline="0" dirty="0">
                          <a:solidFill>
                            <a:schemeClr val="dk1"/>
                          </a:solidFill>
                          <a:latin typeface="Times"/>
                          <a:ea typeface="+mn-ea"/>
                          <a:cs typeface="Times"/>
                        </a:rPr>
                        <a:t> </a:t>
                      </a:r>
                      <a:r>
                        <a:rPr lang="it-IT" sz="1700" b="0" i="0" u="none" strike="noStrike" kern="1200" baseline="0" dirty="0" err="1">
                          <a:solidFill>
                            <a:schemeClr val="dk1"/>
                          </a:solidFill>
                          <a:latin typeface="Times"/>
                          <a:ea typeface="+mn-ea"/>
                          <a:cs typeface="Times"/>
                        </a:rPr>
                        <a:t>Waveguide</a:t>
                      </a:r>
                      <a:r>
                        <a:rPr lang="it-IT" sz="1700" b="0" i="0" u="none" strike="noStrike" kern="1200" baseline="0" dirty="0">
                          <a:solidFill>
                            <a:schemeClr val="dk1"/>
                          </a:solidFill>
                          <a:latin typeface="Times"/>
                          <a:ea typeface="+mn-ea"/>
                          <a:cs typeface="Times"/>
                        </a:rPr>
                        <a:t> </a:t>
                      </a:r>
                      <a:r>
                        <a:rPr lang="it-IT" sz="1700" b="0" i="0" u="none" strike="noStrike" kern="1200" baseline="0" dirty="0" err="1">
                          <a:solidFill>
                            <a:schemeClr val="dk1"/>
                          </a:solidFill>
                          <a:latin typeface="Times"/>
                          <a:ea typeface="+mn-ea"/>
                          <a:cs typeface="Times"/>
                        </a:rPr>
                        <a:t>width</a:t>
                      </a:r>
                      <a:r>
                        <a:rPr lang="it-IT" sz="1700" b="0" i="0" u="none" strike="noStrike" kern="1200" baseline="0" dirty="0">
                          <a:solidFill>
                            <a:schemeClr val="dk1"/>
                          </a:solidFill>
                          <a:latin typeface="Times"/>
                          <a:ea typeface="+mn-ea"/>
                          <a:cs typeface="Times"/>
                        </a:rPr>
                        <a:t> </a:t>
                      </a:r>
                      <a:endParaRPr lang="it-IT" sz="1700" baseline="-250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baseline="0" dirty="0">
                          <a:latin typeface="Times"/>
                          <a:cs typeface="Times"/>
                        </a:rPr>
                        <a:t>28.5 mm  </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399746">
                <a:tc>
                  <a:txBody>
                    <a:bodyPr/>
                    <a:lstStyle/>
                    <a:p>
                      <a:pPr marL="0" marR="0" indent="0" algn="l" defTabSz="2088826" rtl="0" eaLnBrk="1" fontAlgn="auto" latinLnBrk="0" hangingPunct="1">
                        <a:lnSpc>
                          <a:spcPct val="100000"/>
                        </a:lnSpc>
                        <a:spcBef>
                          <a:spcPts val="0"/>
                        </a:spcBef>
                        <a:spcAft>
                          <a:spcPts val="0"/>
                        </a:spcAft>
                        <a:buClrTx/>
                        <a:buSzTx/>
                        <a:buFontTx/>
                        <a:buNone/>
                        <a:tabLst/>
                        <a:defRPr/>
                      </a:pPr>
                      <a:r>
                        <a:rPr lang="it-IT" sz="1700" b="0" i="0" u="none" strike="noStrike" kern="1200" baseline="0" dirty="0">
                          <a:solidFill>
                            <a:schemeClr val="dk1"/>
                          </a:solidFill>
                          <a:latin typeface="Times"/>
                          <a:ea typeface="+mn-ea"/>
                          <a:cs typeface="Times"/>
                        </a:rPr>
                        <a:t> </a:t>
                      </a:r>
                      <a:r>
                        <a:rPr lang="it-IT" sz="1700" b="0" i="0" u="none" strike="noStrike" kern="1200" baseline="0" dirty="0" err="1">
                          <a:solidFill>
                            <a:schemeClr val="dk1"/>
                          </a:solidFill>
                          <a:latin typeface="Times"/>
                          <a:ea typeface="+mn-ea"/>
                          <a:cs typeface="Times"/>
                        </a:rPr>
                        <a:t>Waveguide</a:t>
                      </a:r>
                      <a:r>
                        <a:rPr lang="it-IT" sz="1700" b="0" i="0" u="none" strike="noStrike" kern="1200" baseline="0" dirty="0">
                          <a:solidFill>
                            <a:schemeClr val="dk1"/>
                          </a:solidFill>
                          <a:latin typeface="Times"/>
                          <a:ea typeface="+mn-ea"/>
                          <a:cs typeface="Times"/>
                        </a:rPr>
                        <a:t> </a:t>
                      </a:r>
                      <a:r>
                        <a:rPr lang="it-IT" sz="1700" b="0" i="0" u="none" strike="noStrike" kern="1200" baseline="0" dirty="0" err="1">
                          <a:solidFill>
                            <a:schemeClr val="dk1"/>
                          </a:solidFill>
                          <a:latin typeface="Times"/>
                          <a:ea typeface="+mn-ea"/>
                          <a:cs typeface="Times"/>
                        </a:rPr>
                        <a:t>height</a:t>
                      </a:r>
                      <a:endParaRPr lang="it-IT" sz="1700" baseline="-250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dirty="0">
                          <a:latin typeface="Times"/>
                          <a:cs typeface="Times"/>
                        </a:rPr>
                        <a:t>12.6 mm</a:t>
                      </a: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r h="356494">
                <a:tc>
                  <a:txBody>
                    <a:bodyPr/>
                    <a:lstStyle/>
                    <a:p>
                      <a:pPr marL="0" marR="0" indent="0" algn="l" defTabSz="2088826" rtl="0" eaLnBrk="1" fontAlgn="auto" latinLnBrk="0" hangingPunct="1">
                        <a:lnSpc>
                          <a:spcPct val="100000"/>
                        </a:lnSpc>
                        <a:spcBef>
                          <a:spcPts val="0"/>
                        </a:spcBef>
                        <a:spcAft>
                          <a:spcPts val="0"/>
                        </a:spcAft>
                        <a:buClrTx/>
                        <a:buSzTx/>
                        <a:buFontTx/>
                        <a:buNone/>
                        <a:tabLst/>
                        <a:defRPr/>
                      </a:pPr>
                      <a:r>
                        <a:rPr lang="it-IT" sz="1700" baseline="0" dirty="0">
                          <a:latin typeface="Times"/>
                          <a:cs typeface="Times"/>
                        </a:rPr>
                        <a:t> RF </a:t>
                      </a:r>
                      <a:r>
                        <a:rPr lang="it-IT" sz="1700" baseline="0" dirty="0" err="1">
                          <a:latin typeface="Times"/>
                          <a:cs typeface="Times"/>
                        </a:rPr>
                        <a:t>Power</a:t>
                      </a:r>
                      <a:endParaRPr lang="it-IT" sz="1700" baseline="-250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l"/>
                      <a:r>
                        <a:rPr lang="it-IT" sz="1700" dirty="0">
                          <a:latin typeface="Times"/>
                          <a:cs typeface="Times"/>
                        </a:rPr>
                        <a:t>100</a:t>
                      </a:r>
                      <a:r>
                        <a:rPr lang="it-IT" sz="1700" baseline="0" dirty="0">
                          <a:latin typeface="Times"/>
                          <a:cs typeface="Times"/>
                        </a:rPr>
                        <a:t> </a:t>
                      </a:r>
                      <a:r>
                        <a:rPr lang="it-IT" sz="1700" dirty="0" err="1">
                          <a:latin typeface="Times"/>
                          <a:cs typeface="Times"/>
                        </a:rPr>
                        <a:t>W</a:t>
                      </a:r>
                      <a:endParaRPr lang="it-IT" sz="1700" dirty="0">
                        <a:latin typeface="Times"/>
                        <a:cs typeface="Times"/>
                      </a:endParaRPr>
                    </a:p>
                  </a:txBody>
                  <a:tcPr marL="13718" marR="13718" marT="6859" marB="685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3" name="Rettangolo 12"/>
          <p:cNvSpPr/>
          <p:nvPr/>
        </p:nvSpPr>
        <p:spPr>
          <a:xfrm>
            <a:off x="6084168" y="2564904"/>
            <a:ext cx="2223686" cy="369332"/>
          </a:xfrm>
          <a:prstGeom prst="rect">
            <a:avLst/>
          </a:prstGeom>
        </p:spPr>
        <p:txBody>
          <a:bodyPr wrap="none">
            <a:spAutoFit/>
          </a:bodyPr>
          <a:lstStyle/>
          <a:p>
            <a:r>
              <a:rPr lang="it-IT" b="1" i="1" dirty="0" err="1">
                <a:latin typeface="Baskerville Old Face"/>
                <a:cs typeface="Baskerville Old Face"/>
              </a:rPr>
              <a:t>Simulation</a:t>
            </a:r>
            <a:r>
              <a:rPr lang="it-IT" b="1" i="1" dirty="0">
                <a:latin typeface="Baskerville Old Face"/>
                <a:cs typeface="Baskerville Old Face"/>
              </a:rPr>
              <a:t> </a:t>
            </a:r>
            <a:r>
              <a:rPr lang="it-IT" b="1" i="1" dirty="0" err="1">
                <a:latin typeface="Baskerville Old Face"/>
                <a:cs typeface="Baskerville Old Face"/>
              </a:rPr>
              <a:t>parameter</a:t>
            </a:r>
            <a:endParaRPr lang="it-IT" b="1" dirty="0">
              <a:latin typeface="Baskerville Old Face"/>
              <a:cs typeface="Baskerville Old Face"/>
            </a:endParaRPr>
          </a:p>
        </p:txBody>
      </p:sp>
      <p:pic>
        <p:nvPicPr>
          <p:cNvPr id="14" name="Picture 13">
            <a:extLst>
              <a:ext uri="{FF2B5EF4-FFF2-40B4-BE49-F238E27FC236}">
                <a16:creationId xmlns:a16="http://schemas.microsoft.com/office/drawing/2014/main" id="{C70848F4-EEFC-FB43-9FDF-84DCA023B57A}"/>
              </a:ext>
            </a:extLst>
          </p:cNvPr>
          <p:cNvPicPr>
            <a:picLocks noChangeAspect="1"/>
          </p:cNvPicPr>
          <p:nvPr/>
        </p:nvPicPr>
        <p:blipFill rotWithShape="1">
          <a:blip r:embed="rId5"/>
          <a:srcRect r="55493"/>
          <a:stretch/>
        </p:blipFill>
        <p:spPr>
          <a:xfrm>
            <a:off x="7570031" y="8680"/>
            <a:ext cx="1538967" cy="759432"/>
          </a:xfrm>
          <a:prstGeom prst="rect">
            <a:avLst/>
          </a:prstGeom>
        </p:spPr>
      </p:pic>
      <p:sp>
        <p:nvSpPr>
          <p:cNvPr id="15" name="Ovale 67">
            <a:extLst>
              <a:ext uri="{FF2B5EF4-FFF2-40B4-BE49-F238E27FC236}">
                <a16:creationId xmlns:a16="http://schemas.microsoft.com/office/drawing/2014/main" id="{C01B83DD-DFD0-B843-BEC8-C9427E4C4D8F}"/>
              </a:ext>
            </a:extLst>
          </p:cNvPr>
          <p:cNvSpPr/>
          <p:nvPr/>
        </p:nvSpPr>
        <p:spPr>
          <a:xfrm rot="20339762">
            <a:off x="2241461" y="2810023"/>
            <a:ext cx="2488838" cy="649105"/>
          </a:xfrm>
          <a:prstGeom prst="ellipse">
            <a:avLst/>
          </a:prstGeom>
          <a:gradFill flip="none" rotWithShape="1">
            <a:gsLst>
              <a:gs pos="0">
                <a:srgbClr val="FFFF00"/>
              </a:gs>
              <a:gs pos="100000">
                <a:srgbClr val="FFFFFF">
                  <a:alpha val="55000"/>
                </a:srgb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Tahoma"/>
              <a:cs typeface="Tahoma"/>
            </a:endParaRPr>
          </a:p>
        </p:txBody>
      </p:sp>
    </p:spTree>
    <p:extLst>
      <p:ext uri="{BB962C8B-B14F-4D97-AF65-F5344CB8AC3E}">
        <p14:creationId xmlns:p14="http://schemas.microsoft.com/office/powerpoint/2010/main" val="2090866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50799" y="1216821"/>
            <a:ext cx="3234267" cy="52322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ct val="50000"/>
              </a:spcBef>
            </a:pPr>
            <a:r>
              <a:rPr lang="en-US" sz="2800" dirty="0">
                <a:latin typeface="Comic Sans MS" pitchFamily="66" charset="0"/>
              </a:rPr>
              <a:t> </a:t>
            </a:r>
            <a:r>
              <a:rPr lang="en-US" sz="2400" b="1" dirty="0" err="1">
                <a:solidFill>
                  <a:srgbClr val="61674F"/>
                </a:solidFill>
                <a:latin typeface="+mn-lt"/>
              </a:rPr>
              <a:t>Maxwell’equations</a:t>
            </a:r>
            <a:endParaRPr lang="en-US" sz="3600" b="1" dirty="0">
              <a:solidFill>
                <a:srgbClr val="61674F"/>
              </a:solidFill>
              <a:latin typeface="+mn-lt"/>
              <a:cs typeface="Cambria"/>
            </a:endParaRPr>
          </a:p>
        </p:txBody>
      </p:sp>
      <p:sp>
        <p:nvSpPr>
          <p:cNvPr id="9" name="Text Box 4"/>
          <p:cNvSpPr txBox="1">
            <a:spLocks noChangeArrowheads="1"/>
          </p:cNvSpPr>
          <p:nvPr/>
        </p:nvSpPr>
        <p:spPr bwMode="auto">
          <a:xfrm>
            <a:off x="5762376" y="1256301"/>
            <a:ext cx="373851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ct val="50000"/>
              </a:spcBef>
            </a:pPr>
            <a:r>
              <a:rPr lang="en-US" sz="2400" b="1" dirty="0">
                <a:solidFill>
                  <a:srgbClr val="61674F"/>
                </a:solidFill>
                <a:latin typeface="+mn-lt"/>
              </a:rPr>
              <a:t>Constitutive relations</a:t>
            </a:r>
            <a:endParaRPr lang="en-US" sz="2400" b="1" dirty="0">
              <a:solidFill>
                <a:srgbClr val="61674F"/>
              </a:solidFill>
              <a:latin typeface="+mn-lt"/>
              <a:cs typeface="Cambria"/>
            </a:endParaRPr>
          </a:p>
        </p:txBody>
      </p:sp>
      <p:graphicFrame>
        <p:nvGraphicFramePr>
          <p:cNvPr id="11" name="Oggetto 10"/>
          <p:cNvGraphicFramePr>
            <a:graphicFrameLocks noChangeAspect="1"/>
          </p:cNvGraphicFramePr>
          <p:nvPr>
            <p:extLst/>
          </p:nvPr>
        </p:nvGraphicFramePr>
        <p:xfrm>
          <a:off x="230688" y="1773132"/>
          <a:ext cx="5251739" cy="1759239"/>
        </p:xfrm>
        <a:graphic>
          <a:graphicData uri="http://schemas.openxmlformats.org/presentationml/2006/ole">
            <mc:AlternateContent xmlns:mc="http://schemas.openxmlformats.org/markup-compatibility/2006">
              <mc:Choice xmlns:v="urn:schemas-microsoft-com:vml" Requires="v">
                <p:oleObj spid="_x0000_s180345" name="Equation" r:id="rId4" imgW="3111500" imgH="1041400" progId="Equation.3">
                  <p:embed/>
                </p:oleObj>
              </mc:Choice>
              <mc:Fallback>
                <p:oleObj name="Equation" r:id="rId4" imgW="3111500" imgH="1041400" progId="Equation.3">
                  <p:embed/>
                  <p:pic>
                    <p:nvPicPr>
                      <p:cNvPr id="11" name="Oggetto 10"/>
                      <p:cNvPicPr/>
                      <p:nvPr/>
                    </p:nvPicPr>
                    <p:blipFill>
                      <a:blip r:embed="rId5"/>
                      <a:stretch>
                        <a:fillRect/>
                      </a:stretch>
                    </p:blipFill>
                    <p:spPr>
                      <a:xfrm>
                        <a:off x="230688" y="1773132"/>
                        <a:ext cx="5251739" cy="1759239"/>
                      </a:xfrm>
                      <a:prstGeom prst="rect">
                        <a:avLst/>
                      </a:prstGeom>
                    </p:spPr>
                  </p:pic>
                </p:oleObj>
              </mc:Fallback>
            </mc:AlternateContent>
          </a:graphicData>
        </a:graphic>
      </p:graphicFrame>
      <p:graphicFrame>
        <p:nvGraphicFramePr>
          <p:cNvPr id="12" name="Oggetto 11"/>
          <p:cNvGraphicFramePr>
            <a:graphicFrameLocks noChangeAspect="1"/>
          </p:cNvGraphicFramePr>
          <p:nvPr>
            <p:extLst/>
          </p:nvPr>
        </p:nvGraphicFramePr>
        <p:xfrm>
          <a:off x="6065921" y="1754550"/>
          <a:ext cx="3140364" cy="1467715"/>
        </p:xfrm>
        <a:graphic>
          <a:graphicData uri="http://schemas.openxmlformats.org/presentationml/2006/ole">
            <mc:AlternateContent xmlns:mc="http://schemas.openxmlformats.org/markup-compatibility/2006">
              <mc:Choice xmlns:v="urn:schemas-microsoft-com:vml" Requires="v">
                <p:oleObj spid="_x0000_s180346" name="Equation" r:id="rId6" imgW="2146300" imgH="1003300" progId="Equation.3">
                  <p:embed/>
                </p:oleObj>
              </mc:Choice>
              <mc:Fallback>
                <p:oleObj name="Equation" r:id="rId6" imgW="2146300" imgH="1003300" progId="Equation.3">
                  <p:embed/>
                  <p:pic>
                    <p:nvPicPr>
                      <p:cNvPr id="12" name="Oggetto 11"/>
                      <p:cNvPicPr/>
                      <p:nvPr/>
                    </p:nvPicPr>
                    <p:blipFill>
                      <a:blip r:embed="rId7"/>
                      <a:stretch>
                        <a:fillRect/>
                      </a:stretch>
                    </p:blipFill>
                    <p:spPr>
                      <a:xfrm>
                        <a:off x="6065921" y="1754550"/>
                        <a:ext cx="3140364" cy="1467715"/>
                      </a:xfrm>
                      <a:prstGeom prst="rect">
                        <a:avLst/>
                      </a:prstGeom>
                    </p:spPr>
                  </p:pic>
                </p:oleObj>
              </mc:Fallback>
            </mc:AlternateContent>
          </a:graphicData>
        </a:graphic>
      </p:graphicFrame>
      <p:graphicFrame>
        <p:nvGraphicFramePr>
          <p:cNvPr id="13" name="Oggetto 12"/>
          <p:cNvGraphicFramePr>
            <a:graphicFrameLocks noChangeAspect="1"/>
          </p:cNvGraphicFramePr>
          <p:nvPr>
            <p:extLst/>
          </p:nvPr>
        </p:nvGraphicFramePr>
        <p:xfrm>
          <a:off x="6097074" y="2794836"/>
          <a:ext cx="1708727" cy="824057"/>
        </p:xfrm>
        <a:graphic>
          <a:graphicData uri="http://schemas.openxmlformats.org/presentationml/2006/ole">
            <mc:AlternateContent xmlns:mc="http://schemas.openxmlformats.org/markup-compatibility/2006">
              <mc:Choice xmlns:v="urn:schemas-microsoft-com:vml" Requires="v">
                <p:oleObj spid="_x0000_s180347" name="Equation" r:id="rId8" imgW="1104900" imgH="533400" progId="Equation.3">
                  <p:embed/>
                </p:oleObj>
              </mc:Choice>
              <mc:Fallback>
                <p:oleObj name="Equation" r:id="rId8" imgW="1104900" imgH="533400" progId="Equation.3">
                  <p:embed/>
                  <p:pic>
                    <p:nvPicPr>
                      <p:cNvPr id="13" name="Oggetto 12"/>
                      <p:cNvPicPr/>
                      <p:nvPr/>
                    </p:nvPicPr>
                    <p:blipFill>
                      <a:blip r:embed="rId9"/>
                      <a:stretch>
                        <a:fillRect/>
                      </a:stretch>
                    </p:blipFill>
                    <p:spPr>
                      <a:xfrm>
                        <a:off x="6097074" y="2794836"/>
                        <a:ext cx="1708727" cy="824057"/>
                      </a:xfrm>
                      <a:prstGeom prst="rect">
                        <a:avLst/>
                      </a:prstGeom>
                    </p:spPr>
                  </p:pic>
                </p:oleObj>
              </mc:Fallback>
            </mc:AlternateContent>
          </a:graphicData>
        </a:graphic>
      </p:graphicFrame>
      <p:sp>
        <p:nvSpPr>
          <p:cNvPr id="6" name="CasellaDiTesto 5"/>
          <p:cNvSpPr txBox="1"/>
          <p:nvPr/>
        </p:nvSpPr>
        <p:spPr>
          <a:xfrm>
            <a:off x="195380" y="4151778"/>
            <a:ext cx="8673042" cy="70788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sz="2000" b="1" i="1" dirty="0">
                <a:solidFill>
                  <a:schemeClr val="bg2">
                    <a:lumMod val="50000"/>
                  </a:schemeClr>
                </a:solidFill>
              </a:rPr>
              <a:t> </a:t>
            </a:r>
            <a:r>
              <a:rPr lang="it-IT" sz="2000" b="1" i="1" u="sng" dirty="0">
                <a:solidFill>
                  <a:srgbClr val="703B01"/>
                </a:solidFill>
              </a:rPr>
              <a:t>3D </a:t>
            </a:r>
            <a:r>
              <a:rPr lang="it-IT" sz="2000" b="1" i="1" u="sng" dirty="0" err="1">
                <a:solidFill>
                  <a:srgbClr val="703B01"/>
                </a:solidFill>
              </a:rPr>
              <a:t>cold</a:t>
            </a:r>
            <a:r>
              <a:rPr lang="it-IT" sz="2000" b="1" i="1" u="sng" dirty="0">
                <a:solidFill>
                  <a:srgbClr val="703B01"/>
                </a:solidFill>
              </a:rPr>
              <a:t> plasma </a:t>
            </a:r>
            <a:r>
              <a:rPr lang="it-IT" sz="2000" b="1" i="1" u="sng" dirty="0" err="1">
                <a:solidFill>
                  <a:srgbClr val="703B01"/>
                </a:solidFill>
              </a:rPr>
              <a:t>modeling</a:t>
            </a:r>
            <a:r>
              <a:rPr lang="it-IT" sz="2000" b="1" i="1" dirty="0">
                <a:solidFill>
                  <a:srgbClr val="703B01"/>
                </a:solidFill>
              </a:rPr>
              <a:t>:  </a:t>
            </a:r>
            <a:r>
              <a:rPr lang="it-IT" sz="2000" dirty="0">
                <a:solidFill>
                  <a:srgbClr val="703B01"/>
                </a:solidFill>
              </a:rPr>
              <a:t>plasma </a:t>
            </a:r>
            <a:r>
              <a:rPr lang="it-IT" sz="2000" dirty="0" err="1">
                <a:solidFill>
                  <a:srgbClr val="703B01"/>
                </a:solidFill>
              </a:rPr>
              <a:t>as</a:t>
            </a:r>
            <a:r>
              <a:rPr lang="it-IT" sz="2000" dirty="0">
                <a:solidFill>
                  <a:srgbClr val="703B01"/>
                </a:solidFill>
              </a:rPr>
              <a:t> a dispersive medium with </a:t>
            </a:r>
            <a:r>
              <a:rPr lang="it-IT" sz="2000" dirty="0" err="1">
                <a:solidFill>
                  <a:srgbClr val="703B01"/>
                </a:solidFill>
              </a:rPr>
              <a:t>collisions</a:t>
            </a:r>
            <a:endParaRPr lang="it-IT" sz="2000" b="1" i="1" dirty="0">
              <a:solidFill>
                <a:srgbClr val="703B01"/>
              </a:solidFill>
            </a:endParaRPr>
          </a:p>
        </p:txBody>
      </p:sp>
      <p:graphicFrame>
        <p:nvGraphicFramePr>
          <p:cNvPr id="3" name="Oggetto 2"/>
          <p:cNvGraphicFramePr>
            <a:graphicFrameLocks noChangeAspect="1"/>
          </p:cNvGraphicFramePr>
          <p:nvPr>
            <p:extLst/>
          </p:nvPr>
        </p:nvGraphicFramePr>
        <p:xfrm>
          <a:off x="5034257" y="4720023"/>
          <a:ext cx="2981703" cy="640697"/>
        </p:xfrm>
        <a:graphic>
          <a:graphicData uri="http://schemas.openxmlformats.org/presentationml/2006/ole">
            <mc:AlternateContent xmlns:mc="http://schemas.openxmlformats.org/markup-compatibility/2006">
              <mc:Choice xmlns:v="urn:schemas-microsoft-com:vml" Requires="v">
                <p:oleObj spid="_x0000_s180348" name="Equation" r:id="rId10" imgW="1536700" imgH="330200" progId="Equation.3">
                  <p:embed/>
                </p:oleObj>
              </mc:Choice>
              <mc:Fallback>
                <p:oleObj name="Equation" r:id="rId10" imgW="1536700" imgH="330200" progId="Equation.3">
                  <p:embed/>
                  <p:pic>
                    <p:nvPicPr>
                      <p:cNvPr id="3" name="Oggetto 2"/>
                      <p:cNvPicPr/>
                      <p:nvPr/>
                    </p:nvPicPr>
                    <p:blipFill>
                      <a:blip r:embed="rId11"/>
                      <a:stretch>
                        <a:fillRect/>
                      </a:stretch>
                    </p:blipFill>
                    <p:spPr>
                      <a:xfrm>
                        <a:off x="5034257" y="4720023"/>
                        <a:ext cx="2981703" cy="640697"/>
                      </a:xfrm>
                      <a:prstGeom prst="rect">
                        <a:avLst/>
                      </a:prstGeom>
                    </p:spPr>
                  </p:pic>
                </p:oleObj>
              </mc:Fallback>
            </mc:AlternateContent>
          </a:graphicData>
        </a:graphic>
      </p:graphicFrame>
      <p:sp>
        <p:nvSpPr>
          <p:cNvPr id="5" name="CasellaDiTesto 4"/>
          <p:cNvSpPr txBox="1"/>
          <p:nvPr/>
        </p:nvSpPr>
        <p:spPr>
          <a:xfrm>
            <a:off x="1443829" y="3730455"/>
            <a:ext cx="5740720" cy="369332"/>
          </a:xfrm>
          <a:prstGeom prst="rect">
            <a:avLst/>
          </a:prstGeom>
          <a:noFill/>
        </p:spPr>
        <p:txBody>
          <a:bodyPr wrap="square" rtlCol="0">
            <a:spAutoFit/>
          </a:bodyPr>
          <a:lstStyle/>
          <a:p>
            <a:pPr algn="ctr"/>
            <a:r>
              <a:rPr lang="it-IT" b="1" dirty="0">
                <a:solidFill>
                  <a:schemeClr val="accent2">
                    <a:lumMod val="50000"/>
                  </a:schemeClr>
                </a:solidFill>
              </a:rPr>
              <a:t>DERIVATION OF CONDUCTIVITY TENSOR       </a:t>
            </a:r>
            <a:endParaRPr lang="it-IT" b="1" dirty="0">
              <a:solidFill>
                <a:schemeClr val="accent2">
                  <a:lumMod val="50000"/>
                </a:schemeClr>
              </a:solidFill>
              <a:sym typeface="Wingdings"/>
            </a:endParaRPr>
          </a:p>
        </p:txBody>
      </p:sp>
      <p:graphicFrame>
        <p:nvGraphicFramePr>
          <p:cNvPr id="20" name="Oggetto 19"/>
          <p:cNvGraphicFramePr>
            <a:graphicFrameLocks noChangeAspect="1"/>
          </p:cNvGraphicFramePr>
          <p:nvPr>
            <p:extLst>
              <p:ext uri="{D42A27DB-BD31-4B8C-83A1-F6EECF244321}">
                <p14:modId xmlns:p14="http://schemas.microsoft.com/office/powerpoint/2010/main" val="58727038"/>
              </p:ext>
            </p:extLst>
          </p:nvPr>
        </p:nvGraphicFramePr>
        <p:xfrm>
          <a:off x="6376171" y="3666517"/>
          <a:ext cx="297874" cy="433270"/>
        </p:xfrm>
        <a:graphic>
          <a:graphicData uri="http://schemas.openxmlformats.org/presentationml/2006/ole">
            <mc:AlternateContent xmlns:mc="http://schemas.openxmlformats.org/markup-compatibility/2006">
              <mc:Choice xmlns:v="urn:schemas-microsoft-com:vml" Requires="v">
                <p:oleObj spid="_x0000_s180349" name="Equation" r:id="rId12" imgW="139700" imgH="203200" progId="Equation.3">
                  <p:embed/>
                </p:oleObj>
              </mc:Choice>
              <mc:Fallback>
                <p:oleObj name="Equation" r:id="rId12" imgW="139700" imgH="203200" progId="Equation.3">
                  <p:embed/>
                  <p:pic>
                    <p:nvPicPr>
                      <p:cNvPr id="20" name="Oggetto 19"/>
                      <p:cNvPicPr/>
                      <p:nvPr/>
                    </p:nvPicPr>
                    <p:blipFill>
                      <a:blip r:embed="rId13"/>
                      <a:stretch>
                        <a:fillRect/>
                      </a:stretch>
                    </p:blipFill>
                    <p:spPr>
                      <a:xfrm>
                        <a:off x="6376171" y="3666517"/>
                        <a:ext cx="297874" cy="43327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 name="Rettangolo 1"/>
              <p:cNvSpPr/>
              <p:nvPr/>
            </p:nvSpPr>
            <p:spPr>
              <a:xfrm>
                <a:off x="288236" y="4735602"/>
                <a:ext cx="4127836" cy="684675"/>
              </a:xfrm>
              <a:prstGeom prst="rect">
                <a:avLst/>
              </a:prstGeom>
            </p:spPr>
            <p:txBody>
              <a:bodyPr wrap="square">
                <a:spAutoFit/>
              </a:bodyPr>
              <a:lstStyle/>
              <a:p>
                <a:pPr>
                  <a:lnSpc>
                    <a:spcPct val="110000"/>
                  </a:lnSpc>
                  <a:buFontTx/>
                  <a:buChar char="-"/>
                </a:pPr>
                <a:r>
                  <a:rPr lang="it-IT" dirty="0">
                    <a:solidFill>
                      <a:srgbClr val="703B01"/>
                    </a:solidFill>
                  </a:rPr>
                  <a:t> </a:t>
                </a:r>
                <a:r>
                  <a:rPr lang="it-IT" b="1" dirty="0">
                    <a:solidFill>
                      <a:srgbClr val="703B01"/>
                    </a:solidFill>
                  </a:rPr>
                  <a:t>Random </a:t>
                </a:r>
                <a:r>
                  <a:rPr lang="it-IT" b="1" dirty="0" err="1">
                    <a:solidFill>
                      <a:srgbClr val="703B01"/>
                    </a:solidFill>
                  </a:rPr>
                  <a:t>thermal</a:t>
                </a:r>
                <a:r>
                  <a:rPr lang="it-IT" b="1" dirty="0">
                    <a:solidFill>
                      <a:srgbClr val="703B01"/>
                    </a:solidFill>
                  </a:rPr>
                  <a:t> </a:t>
                </a:r>
                <a:r>
                  <a:rPr lang="it-IT" b="1" dirty="0" err="1">
                    <a:solidFill>
                      <a:srgbClr val="703B01"/>
                    </a:solidFill>
                  </a:rPr>
                  <a:t>motion</a:t>
                </a:r>
                <a:r>
                  <a:rPr lang="it-IT" b="1" dirty="0">
                    <a:solidFill>
                      <a:srgbClr val="703B01"/>
                    </a:solidFill>
                  </a:rPr>
                  <a:t> </a:t>
                </a:r>
                <a:r>
                  <a:rPr lang="it-IT" b="1" dirty="0" err="1">
                    <a:solidFill>
                      <a:srgbClr val="703B01"/>
                    </a:solidFill>
                  </a:rPr>
                  <a:t>neglected</a:t>
                </a:r>
                <a:r>
                  <a:rPr lang="it-IT" b="1" dirty="0">
                    <a:solidFill>
                      <a:srgbClr val="703B01"/>
                    </a:solidFill>
                  </a:rPr>
                  <a:t> </a:t>
                </a:r>
              </a:p>
              <a:p>
                <a:pPr>
                  <a:lnSpc>
                    <a:spcPct val="110000"/>
                  </a:lnSpc>
                </a:pPr>
                <a:r>
                  <a:rPr lang="it-IT" b="1" dirty="0">
                    <a:solidFill>
                      <a:schemeClr val="bg2">
                        <a:lumMod val="50000"/>
                      </a:schemeClr>
                    </a:solidFill>
                  </a:rPr>
                  <a:t>  ( </a:t>
                </a:r>
                <a:r>
                  <a:rPr lang="it-IT" b="1" dirty="0" err="1">
                    <a:solidFill>
                      <a:schemeClr val="bg2">
                        <a:lumMod val="50000"/>
                      </a:schemeClr>
                    </a:solidFill>
                    <a:latin typeface="Cambria"/>
                    <a:cs typeface="Cambria"/>
                  </a:rPr>
                  <a:t>v</a:t>
                </a:r>
                <a:r>
                  <a:rPr lang="it-IT" b="1" baseline="-25000" dirty="0" err="1">
                    <a:solidFill>
                      <a:schemeClr val="bg2">
                        <a:lumMod val="50000"/>
                      </a:schemeClr>
                    </a:solidFill>
                    <a:latin typeface="Cambria"/>
                    <a:cs typeface="Cambria"/>
                  </a:rPr>
                  <a:t>φ</a:t>
                </a:r>
                <a:r>
                  <a:rPr lang="it-IT" b="1" dirty="0">
                    <a:solidFill>
                      <a:schemeClr val="bg2">
                        <a:lumMod val="50000"/>
                      </a:schemeClr>
                    </a:solidFill>
                    <a:latin typeface="Cambria"/>
                    <a:cs typeface="Cambria"/>
                  </a:rPr>
                  <a:t> </a:t>
                </a:r>
                <a14:m>
                  <m:oMath xmlns:m="http://schemas.openxmlformats.org/officeDocument/2006/math">
                    <m:r>
                      <a:rPr lang="it-IT" b="1" i="1" smtClean="0">
                        <a:solidFill>
                          <a:schemeClr val="bg2">
                            <a:lumMod val="50000"/>
                          </a:schemeClr>
                        </a:solidFill>
                        <a:latin typeface="Cambria Math" panose="02040503050406030204" pitchFamily="18" charset="0"/>
                        <a:ea typeface="Cambria Math" panose="02040503050406030204" pitchFamily="18" charset="0"/>
                        <a:cs typeface="Cambria"/>
                      </a:rPr>
                      <m:t>≫</m:t>
                    </m:r>
                  </m:oMath>
                </a14:m>
                <a:r>
                  <a:rPr lang="it-IT" b="1" dirty="0">
                    <a:solidFill>
                      <a:schemeClr val="bg2">
                        <a:lumMod val="50000"/>
                      </a:schemeClr>
                    </a:solidFill>
                    <a:latin typeface="Cambria"/>
                    <a:cs typeface="Cambria"/>
                  </a:rPr>
                  <a:t> </a:t>
                </a:r>
                <a:r>
                  <a:rPr lang="it-IT" b="1" dirty="0" err="1">
                    <a:solidFill>
                      <a:schemeClr val="bg2">
                        <a:lumMod val="50000"/>
                      </a:schemeClr>
                    </a:solidFill>
                    <a:latin typeface="Cambria"/>
                    <a:cs typeface="Cambria"/>
                  </a:rPr>
                  <a:t>v</a:t>
                </a:r>
                <a:r>
                  <a:rPr lang="it-IT" b="1" baseline="-25000" dirty="0" err="1">
                    <a:solidFill>
                      <a:schemeClr val="bg2">
                        <a:lumMod val="50000"/>
                      </a:schemeClr>
                    </a:solidFill>
                    <a:latin typeface="Cambria"/>
                    <a:cs typeface="Cambria"/>
                  </a:rPr>
                  <a:t>th</a:t>
                </a:r>
                <a:r>
                  <a:rPr lang="it-IT" b="1" dirty="0">
                    <a:solidFill>
                      <a:schemeClr val="bg2">
                        <a:lumMod val="50000"/>
                      </a:schemeClr>
                    </a:solidFill>
                    <a:cs typeface="Cambria"/>
                  </a:rPr>
                  <a:t>)</a:t>
                </a:r>
              </a:p>
            </p:txBody>
          </p:sp>
        </mc:Choice>
        <mc:Fallback xmlns="">
          <p:sp>
            <p:nvSpPr>
              <p:cNvPr id="2" name="Rettangolo 1"/>
              <p:cNvSpPr>
                <a:spLocks noRot="1" noChangeAspect="1" noMove="1" noResize="1" noEditPoints="1" noAdjustHandles="1" noChangeArrowheads="1" noChangeShapeType="1" noTextEdit="1"/>
              </p:cNvSpPr>
              <p:nvPr/>
            </p:nvSpPr>
            <p:spPr>
              <a:xfrm>
                <a:off x="288236" y="4735602"/>
                <a:ext cx="4127836" cy="684675"/>
              </a:xfrm>
              <a:prstGeom prst="rect">
                <a:avLst/>
              </a:prstGeom>
              <a:blipFill>
                <a:blip r:embed="rId14"/>
                <a:stretch>
                  <a:fillRect l="-1227" t="-1818" b="-12727"/>
                </a:stretch>
              </a:blipFill>
            </p:spPr>
            <p:txBody>
              <a:bodyPr/>
              <a:lstStyle/>
              <a:p>
                <a:r>
                  <a:rPr lang="en-IE">
                    <a:noFill/>
                  </a:rPr>
                  <a:t> </a:t>
                </a:r>
              </a:p>
            </p:txBody>
          </p:sp>
        </mc:Fallback>
      </mc:AlternateContent>
      <p:sp>
        <p:nvSpPr>
          <p:cNvPr id="8" name="CasellaDiTesto 7"/>
          <p:cNvSpPr txBox="1"/>
          <p:nvPr/>
        </p:nvSpPr>
        <p:spPr>
          <a:xfrm>
            <a:off x="575818" y="5506269"/>
            <a:ext cx="8127585" cy="646331"/>
          </a:xfrm>
          <a:prstGeom prst="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b="1" dirty="0" err="1">
                <a:solidFill>
                  <a:srgbClr val="000000"/>
                </a:solidFill>
              </a:rPr>
              <a:t>collision</a:t>
            </a:r>
            <a:r>
              <a:rPr lang="it-IT" b="1" dirty="0">
                <a:solidFill>
                  <a:srgbClr val="000000"/>
                </a:solidFill>
              </a:rPr>
              <a:t> </a:t>
            </a:r>
            <a:r>
              <a:rPr lang="it-IT" b="1" dirty="0" err="1">
                <a:solidFill>
                  <a:srgbClr val="000000"/>
                </a:solidFill>
              </a:rPr>
              <a:t>frequency</a:t>
            </a:r>
            <a:r>
              <a:rPr lang="it-IT" b="1" dirty="0">
                <a:solidFill>
                  <a:srgbClr val="000000"/>
                </a:solidFill>
              </a:rPr>
              <a:t>  </a:t>
            </a:r>
            <a:r>
              <a:rPr lang="it-IT" b="1" dirty="0" err="1">
                <a:solidFill>
                  <a:srgbClr val="000000"/>
                </a:solidFill>
              </a:rPr>
              <a:t>ω</a:t>
            </a:r>
            <a:r>
              <a:rPr lang="it-IT" b="1" baseline="-25000" dirty="0" err="1">
                <a:solidFill>
                  <a:srgbClr val="000000"/>
                </a:solidFill>
              </a:rPr>
              <a:t>eff</a:t>
            </a:r>
            <a:r>
              <a:rPr lang="it-IT" b="1" baseline="-25000" dirty="0">
                <a:solidFill>
                  <a:srgbClr val="000000"/>
                </a:solidFill>
              </a:rPr>
              <a:t> </a:t>
            </a:r>
            <a:r>
              <a:rPr lang="it-IT" dirty="0">
                <a:solidFill>
                  <a:srgbClr val="000000"/>
                </a:solidFill>
              </a:rPr>
              <a:t>accounts for the </a:t>
            </a:r>
            <a:r>
              <a:rPr lang="it-IT" b="1" dirty="0" err="1">
                <a:solidFill>
                  <a:srgbClr val="000000"/>
                </a:solidFill>
              </a:rPr>
              <a:t>collision</a:t>
            </a:r>
            <a:r>
              <a:rPr lang="it-IT" b="1" dirty="0">
                <a:solidFill>
                  <a:srgbClr val="000000"/>
                </a:solidFill>
              </a:rPr>
              <a:t> </a:t>
            </a:r>
            <a:r>
              <a:rPr lang="it-IT" b="1" dirty="0" err="1">
                <a:solidFill>
                  <a:srgbClr val="000000"/>
                </a:solidFill>
              </a:rPr>
              <a:t>friction</a:t>
            </a:r>
            <a:r>
              <a:rPr lang="it-IT" dirty="0">
                <a:solidFill>
                  <a:srgbClr val="000000"/>
                </a:solidFill>
              </a:rPr>
              <a:t>, </a:t>
            </a:r>
            <a:r>
              <a:rPr lang="it-IT" dirty="0" err="1">
                <a:solidFill>
                  <a:srgbClr val="000000"/>
                </a:solidFill>
              </a:rPr>
              <a:t>models</a:t>
            </a:r>
            <a:r>
              <a:rPr lang="it-IT" dirty="0">
                <a:solidFill>
                  <a:srgbClr val="000000"/>
                </a:solidFill>
              </a:rPr>
              <a:t> the</a:t>
            </a:r>
            <a:r>
              <a:rPr lang="it-IT" b="1" dirty="0">
                <a:solidFill>
                  <a:srgbClr val="000000"/>
                </a:solidFill>
              </a:rPr>
              <a:t> </a:t>
            </a:r>
            <a:r>
              <a:rPr lang="it-IT" b="1" dirty="0" err="1">
                <a:solidFill>
                  <a:srgbClr val="000000"/>
                </a:solidFill>
              </a:rPr>
              <a:t>wave</a:t>
            </a:r>
            <a:r>
              <a:rPr lang="it-IT" b="1" dirty="0">
                <a:solidFill>
                  <a:srgbClr val="000000"/>
                </a:solidFill>
              </a:rPr>
              <a:t> </a:t>
            </a:r>
            <a:r>
              <a:rPr lang="it-IT" b="1" dirty="0" err="1">
                <a:solidFill>
                  <a:srgbClr val="000000"/>
                </a:solidFill>
              </a:rPr>
              <a:t>damping</a:t>
            </a:r>
            <a:r>
              <a:rPr lang="it-IT" dirty="0">
                <a:solidFill>
                  <a:srgbClr val="000000"/>
                </a:solidFill>
              </a:rPr>
              <a:t> and </a:t>
            </a:r>
            <a:r>
              <a:rPr lang="it-IT" dirty="0" err="1">
                <a:solidFill>
                  <a:srgbClr val="000000"/>
                </a:solidFill>
              </a:rPr>
              <a:t>resolves</a:t>
            </a:r>
            <a:r>
              <a:rPr lang="it-IT" dirty="0">
                <a:solidFill>
                  <a:srgbClr val="000000"/>
                </a:solidFill>
              </a:rPr>
              <a:t> the </a:t>
            </a:r>
            <a:r>
              <a:rPr lang="it-IT" b="1" dirty="0" err="1">
                <a:solidFill>
                  <a:srgbClr val="000000"/>
                </a:solidFill>
              </a:rPr>
              <a:t>singularity</a:t>
            </a:r>
            <a:r>
              <a:rPr lang="it-IT" dirty="0">
                <a:solidFill>
                  <a:srgbClr val="000000"/>
                </a:solidFill>
              </a:rPr>
              <a:t> of some </a:t>
            </a:r>
            <a:r>
              <a:rPr lang="it-IT" dirty="0" err="1">
                <a:solidFill>
                  <a:srgbClr val="000000"/>
                </a:solidFill>
              </a:rPr>
              <a:t>elements</a:t>
            </a:r>
            <a:r>
              <a:rPr lang="it-IT" dirty="0">
                <a:solidFill>
                  <a:srgbClr val="000000"/>
                </a:solidFill>
              </a:rPr>
              <a:t> of </a:t>
            </a:r>
            <a:r>
              <a:rPr lang="it-IT" dirty="0" err="1">
                <a:solidFill>
                  <a:srgbClr val="000000"/>
                </a:solidFill>
              </a:rPr>
              <a:t>tensor</a:t>
            </a:r>
            <a:endParaRPr lang="it-IT" dirty="0">
              <a:solidFill>
                <a:srgbClr val="000000"/>
              </a:solidFill>
            </a:endParaRPr>
          </a:p>
        </p:txBody>
      </p:sp>
      <p:sp>
        <p:nvSpPr>
          <p:cNvPr id="10" name="Ovale 9"/>
          <p:cNvSpPr/>
          <p:nvPr/>
        </p:nvSpPr>
        <p:spPr>
          <a:xfrm>
            <a:off x="7239773" y="4855524"/>
            <a:ext cx="468591" cy="415590"/>
          </a:xfrm>
          <a:prstGeom prst="ellipse">
            <a:avLst/>
          </a:prstGeom>
          <a:noFill/>
          <a:ln w="28575" cmpd="sng">
            <a:solidFill>
              <a:srgbClr val="E684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dirty="0"/>
          </a:p>
        </p:txBody>
      </p:sp>
      <p:cxnSp>
        <p:nvCxnSpPr>
          <p:cNvPr id="15" name="Connettore 2 14"/>
          <p:cNvCxnSpPr>
            <a:stCxn id="8" idx="0"/>
          </p:cNvCxnSpPr>
          <p:nvPr/>
        </p:nvCxnSpPr>
        <p:spPr>
          <a:xfrm flipV="1">
            <a:off x="4639611" y="5046237"/>
            <a:ext cx="2684149" cy="460032"/>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17" name="Titolo 1"/>
          <p:cNvSpPr>
            <a:spLocks noGrp="1"/>
          </p:cNvSpPr>
          <p:nvPr>
            <p:ph type="title"/>
          </p:nvPr>
        </p:nvSpPr>
        <p:spPr>
          <a:xfrm>
            <a:off x="105718" y="0"/>
            <a:ext cx="8734408" cy="1330396"/>
          </a:xfr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algn="ctr"/>
            <a:r>
              <a:rPr lang="it-IT" sz="3600" b="1" dirty="0">
                <a:solidFill>
                  <a:srgbClr val="000090"/>
                </a:solidFill>
                <a:latin typeface="+mn-lt"/>
                <a:ea typeface="+mn-ea"/>
                <a:cs typeface="+mn-cs"/>
              </a:rPr>
              <a:t>Basic </a:t>
            </a:r>
            <a:r>
              <a:rPr lang="it-IT" sz="3600" b="1" dirty="0" err="1">
                <a:solidFill>
                  <a:srgbClr val="000090"/>
                </a:solidFill>
                <a:latin typeface="+mn-lt"/>
                <a:ea typeface="+mn-ea"/>
                <a:cs typeface="+mn-cs"/>
              </a:rPr>
              <a:t>equations</a:t>
            </a:r>
            <a:r>
              <a:rPr lang="it-IT" sz="3600" b="1" dirty="0">
                <a:solidFill>
                  <a:srgbClr val="000090"/>
                </a:solidFill>
                <a:latin typeface="+mn-lt"/>
                <a:ea typeface="+mn-ea"/>
                <a:cs typeface="+mn-cs"/>
              </a:rPr>
              <a:t> of </a:t>
            </a:r>
            <a:r>
              <a:rPr lang="it-IT" sz="3600" b="1" dirty="0" err="1">
                <a:solidFill>
                  <a:srgbClr val="000090"/>
                </a:solidFill>
                <a:latin typeface="+mn-lt"/>
                <a:ea typeface="+mn-ea"/>
                <a:cs typeface="+mn-cs"/>
              </a:rPr>
              <a:t>wave</a:t>
            </a:r>
            <a:r>
              <a:rPr lang="it-IT" sz="3600" b="1" dirty="0">
                <a:solidFill>
                  <a:srgbClr val="000090"/>
                </a:solidFill>
                <a:latin typeface="+mn-lt"/>
                <a:ea typeface="+mn-ea"/>
                <a:cs typeface="+mn-cs"/>
              </a:rPr>
              <a:t> </a:t>
            </a:r>
            <a:r>
              <a:rPr lang="it-IT" sz="3600" b="1" dirty="0" err="1">
                <a:solidFill>
                  <a:srgbClr val="000090"/>
                </a:solidFill>
                <a:latin typeface="+mn-lt"/>
                <a:ea typeface="+mn-ea"/>
                <a:cs typeface="+mn-cs"/>
              </a:rPr>
              <a:t>propagation</a:t>
            </a:r>
            <a:r>
              <a:rPr lang="it-IT" sz="3600" b="1" dirty="0">
                <a:solidFill>
                  <a:srgbClr val="000090"/>
                </a:solidFill>
                <a:latin typeface="+mn-lt"/>
                <a:ea typeface="+mn-ea"/>
                <a:cs typeface="+mn-cs"/>
              </a:rPr>
              <a:t> in</a:t>
            </a:r>
            <a:br>
              <a:rPr lang="it-IT" sz="3600" b="1" dirty="0">
                <a:solidFill>
                  <a:srgbClr val="000090"/>
                </a:solidFill>
                <a:latin typeface="+mn-lt"/>
                <a:ea typeface="+mn-ea"/>
                <a:cs typeface="+mn-cs"/>
              </a:rPr>
            </a:br>
            <a:r>
              <a:rPr lang="it-IT" sz="3600" b="1" dirty="0">
                <a:solidFill>
                  <a:srgbClr val="000090"/>
                </a:solidFill>
                <a:latin typeface="+mn-lt"/>
                <a:ea typeface="+mn-ea"/>
                <a:cs typeface="+mn-cs"/>
              </a:rPr>
              <a:t>“</a:t>
            </a:r>
            <a:r>
              <a:rPr lang="it-IT" sz="3600" b="1" dirty="0" err="1">
                <a:solidFill>
                  <a:srgbClr val="000090"/>
                </a:solidFill>
                <a:latin typeface="+mn-lt"/>
                <a:ea typeface="+mn-ea"/>
                <a:cs typeface="+mn-cs"/>
              </a:rPr>
              <a:t>cold</a:t>
            </a:r>
            <a:r>
              <a:rPr lang="it-IT" sz="3600" b="1" dirty="0">
                <a:solidFill>
                  <a:srgbClr val="000090"/>
                </a:solidFill>
                <a:latin typeface="+mn-lt"/>
                <a:ea typeface="+mn-ea"/>
                <a:cs typeface="+mn-cs"/>
              </a:rPr>
              <a:t>” plasma</a:t>
            </a:r>
          </a:p>
        </p:txBody>
      </p:sp>
      <p:sp>
        <p:nvSpPr>
          <p:cNvPr id="4" name="Segnaposto numero diapositiva 3"/>
          <p:cNvSpPr>
            <a:spLocks noGrp="1"/>
          </p:cNvSpPr>
          <p:nvPr>
            <p:ph type="sldNum" sz="quarter" idx="12"/>
          </p:nvPr>
        </p:nvSpPr>
        <p:spPr>
          <a:xfrm>
            <a:off x="8543278" y="6388100"/>
            <a:ext cx="561975" cy="365125"/>
          </a:xfrm>
        </p:spPr>
        <p:txBody>
          <a:bodyPr/>
          <a:lstStyle/>
          <a:p>
            <a:fld id="{8EC6731E-32A6-C942-8294-FDA94BD97E0A}" type="slidenum">
              <a:rPr lang="it-IT" smtClean="0"/>
              <a:t>7</a:t>
            </a:fld>
            <a:endParaRPr lang="it-IT"/>
          </a:p>
        </p:txBody>
      </p:sp>
    </p:spTree>
    <p:extLst>
      <p:ext uri="{BB962C8B-B14F-4D97-AF65-F5344CB8AC3E}">
        <p14:creationId xmlns:p14="http://schemas.microsoft.com/office/powerpoint/2010/main" val="2692067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rotWithShape="1">
          <a:blip r:embed="rId3" cstate="print"/>
          <a:srcRect l="2564" t="8171"/>
          <a:stretch/>
        </p:blipFill>
        <p:spPr bwMode="auto">
          <a:xfrm>
            <a:off x="430055" y="1680773"/>
            <a:ext cx="4029306" cy="4590680"/>
          </a:xfrm>
          <a:prstGeom prst="rect">
            <a:avLst/>
          </a:prstGeom>
          <a:noFill/>
          <a:ln w="9525">
            <a:solidFill>
              <a:srgbClr val="FF0000"/>
            </a:solidFill>
            <a:miter lim="800000"/>
            <a:headEnd/>
            <a:tailEnd/>
          </a:ln>
          <a:effectLst>
            <a:glow rad="101600">
              <a:schemeClr val="accent2">
                <a:satMod val="175000"/>
                <a:alpha val="40000"/>
              </a:schemeClr>
            </a:glow>
          </a:effectLst>
        </p:spPr>
      </p:pic>
      <p:sp>
        <p:nvSpPr>
          <p:cNvPr id="7" name="CasellaDiTesto 6"/>
          <p:cNvSpPr txBox="1"/>
          <p:nvPr/>
        </p:nvSpPr>
        <p:spPr>
          <a:xfrm>
            <a:off x="381697" y="1262808"/>
            <a:ext cx="4052516" cy="338554"/>
          </a:xfrm>
          <a:prstGeom prst="rect">
            <a:avLst/>
          </a:prstGeom>
          <a:solidFill>
            <a:srgbClr val="FFFFFF"/>
          </a:solidFill>
        </p:spPr>
        <p:txBody>
          <a:bodyPr wrap="square" rtlCol="0">
            <a:spAutoFit/>
          </a:bodyPr>
          <a:lstStyle/>
          <a:p>
            <a:pPr algn="ctr"/>
            <a:r>
              <a:rPr lang="en-GB" sz="1600" b="1" i="1" dirty="0">
                <a:latin typeface="Tahoma"/>
                <a:cs typeface="Tahoma"/>
              </a:rPr>
              <a:t>JET Tokamak for nuclear fusion</a:t>
            </a:r>
          </a:p>
        </p:txBody>
      </p:sp>
      <p:sp>
        <p:nvSpPr>
          <p:cNvPr id="3" name="Rettangolo 2"/>
          <p:cNvSpPr/>
          <p:nvPr/>
        </p:nvSpPr>
        <p:spPr>
          <a:xfrm>
            <a:off x="5429959" y="1151344"/>
            <a:ext cx="3659447" cy="549879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p:cNvSpPr txBox="1"/>
          <p:nvPr/>
        </p:nvSpPr>
        <p:spPr>
          <a:xfrm>
            <a:off x="562699" y="6065361"/>
            <a:ext cx="3494335" cy="584776"/>
          </a:xfrm>
          <a:prstGeom prst="rect">
            <a:avLst/>
          </a:prstGeom>
          <a:solidFill>
            <a:schemeClr val="bg2">
              <a:lumMod val="5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3200" b="1" dirty="0" err="1">
                <a:ln w="6600">
                  <a:solidFill>
                    <a:schemeClr val="accent2"/>
                  </a:solidFill>
                  <a:prstDash val="solid"/>
                </a:ln>
                <a:solidFill>
                  <a:srgbClr val="FFFFFF"/>
                </a:solidFill>
                <a:effectLst>
                  <a:outerShdw dist="38100" dir="2700000" algn="tl" rotWithShape="0">
                    <a:schemeClr val="accent2"/>
                  </a:outerShdw>
                </a:effectLst>
                <a:latin typeface="+mj-lt"/>
              </a:rPr>
              <a:t>λ</a:t>
            </a:r>
            <a:r>
              <a:rPr lang="it-IT" sz="3200" b="1" dirty="0">
                <a:ln w="6600">
                  <a:solidFill>
                    <a:schemeClr val="accent2"/>
                  </a:solidFill>
                  <a:prstDash val="solid"/>
                </a:ln>
                <a:solidFill>
                  <a:srgbClr val="FFFFFF"/>
                </a:solidFill>
                <a:effectLst>
                  <a:outerShdw dist="38100" dir="2700000" algn="tl" rotWithShape="0">
                    <a:schemeClr val="accent2"/>
                  </a:outerShdw>
                </a:effectLst>
                <a:latin typeface="+mj-lt"/>
              </a:rPr>
              <a:t>&lt;&lt;L</a:t>
            </a:r>
            <a:r>
              <a:rPr lang="it-IT" sz="3200" b="1" baseline="-25000" dirty="0">
                <a:ln w="6600">
                  <a:solidFill>
                    <a:schemeClr val="accent2"/>
                  </a:solidFill>
                  <a:prstDash val="solid"/>
                </a:ln>
                <a:solidFill>
                  <a:srgbClr val="FFFFFF"/>
                </a:solidFill>
                <a:effectLst>
                  <a:outerShdw dist="38100" dir="2700000" algn="tl" rotWithShape="0">
                    <a:schemeClr val="accent2"/>
                  </a:outerShdw>
                </a:effectLst>
                <a:latin typeface="+mj-lt"/>
              </a:rPr>
              <a:t>c</a:t>
            </a:r>
            <a:r>
              <a:rPr lang="it-IT" sz="3200" b="1" dirty="0">
                <a:ln w="6600">
                  <a:solidFill>
                    <a:schemeClr val="accent2"/>
                  </a:solidFill>
                  <a:prstDash val="solid"/>
                </a:ln>
                <a:solidFill>
                  <a:srgbClr val="FFFFFF"/>
                </a:solidFill>
                <a:effectLst>
                  <a:outerShdw dist="38100" dir="2700000" algn="tl" rotWithShape="0">
                    <a:schemeClr val="accent2"/>
                  </a:outerShdw>
                </a:effectLst>
              </a:rPr>
              <a:t>, </a:t>
            </a:r>
            <a:r>
              <a:rPr lang="it-IT" sz="3200" b="1" dirty="0" err="1">
                <a:ln w="6600">
                  <a:solidFill>
                    <a:schemeClr val="accent2"/>
                  </a:solidFill>
                  <a:prstDash val="solid"/>
                </a:ln>
                <a:solidFill>
                  <a:srgbClr val="FFFFFF"/>
                </a:solidFill>
                <a:effectLst>
                  <a:outerShdw dist="38100" dir="2700000" algn="tl" rotWithShape="0">
                    <a:schemeClr val="accent2"/>
                  </a:outerShdw>
                </a:effectLst>
              </a:rPr>
              <a:t>L</a:t>
            </a:r>
            <a:r>
              <a:rPr lang="it-IT" sz="3200" b="1" baseline="-25000" dirty="0" err="1">
                <a:ln w="6600">
                  <a:solidFill>
                    <a:schemeClr val="accent2"/>
                  </a:solidFill>
                  <a:prstDash val="solid"/>
                </a:ln>
                <a:solidFill>
                  <a:srgbClr val="FFFFFF"/>
                </a:solidFill>
                <a:effectLst>
                  <a:outerShdw dist="38100" dir="2700000" algn="tl" rotWithShape="0">
                    <a:schemeClr val="accent2"/>
                  </a:outerShdw>
                </a:effectLst>
              </a:rPr>
              <a:t>p</a:t>
            </a:r>
            <a:r>
              <a:rPr lang="it-IT" sz="3200" b="1" dirty="0">
                <a:ln w="6600">
                  <a:solidFill>
                    <a:schemeClr val="accent2"/>
                  </a:solidFill>
                  <a:prstDash val="solid"/>
                </a:ln>
                <a:solidFill>
                  <a:srgbClr val="FFFFFF"/>
                </a:solidFill>
                <a:effectLst>
                  <a:outerShdw dist="38100" dir="2700000" algn="tl" rotWithShape="0">
                    <a:schemeClr val="accent2"/>
                  </a:outerShdw>
                </a:effectLst>
                <a:latin typeface="+mj-lt"/>
              </a:rPr>
              <a:t> </a:t>
            </a:r>
          </a:p>
        </p:txBody>
      </p:sp>
      <p:grpSp>
        <p:nvGrpSpPr>
          <p:cNvPr id="4" name="Group 3">
            <a:extLst>
              <a:ext uri="{FF2B5EF4-FFF2-40B4-BE49-F238E27FC236}">
                <a16:creationId xmlns:a16="http://schemas.microsoft.com/office/drawing/2014/main" id="{18E7B8CF-7D60-C94C-AE4A-1D3EE677FE86}"/>
              </a:ext>
            </a:extLst>
          </p:cNvPr>
          <p:cNvGrpSpPr/>
          <p:nvPr/>
        </p:nvGrpSpPr>
        <p:grpSpPr>
          <a:xfrm>
            <a:off x="5444451" y="1287543"/>
            <a:ext cx="3692302" cy="4989272"/>
            <a:chOff x="5275166" y="1065305"/>
            <a:chExt cx="3692302" cy="4989272"/>
          </a:xfrm>
        </p:grpSpPr>
        <p:pic>
          <p:nvPicPr>
            <p:cNvPr id="52" name="Immagine 51"/>
            <p:cNvPicPr>
              <a:picLocks noChangeAspect="1"/>
            </p:cNvPicPr>
            <p:nvPr/>
          </p:nvPicPr>
          <p:blipFill>
            <a:blip r:embed="rId4">
              <a:duotone>
                <a:prstClr val="black"/>
                <a:srgbClr val="D9C3A5">
                  <a:tint val="50000"/>
                  <a:satMod val="180000"/>
                </a:srgbClr>
              </a:duotone>
            </a:blip>
            <a:stretch>
              <a:fillRect/>
            </a:stretch>
          </p:blipFill>
          <p:spPr>
            <a:xfrm>
              <a:off x="5825043" y="2235850"/>
              <a:ext cx="2885676" cy="2003757"/>
            </a:xfrm>
            <a:prstGeom prst="rect">
              <a:avLst/>
            </a:prstGeom>
            <a:ln>
              <a:solidFill>
                <a:srgbClr val="4F81BD"/>
              </a:solidFill>
            </a:ln>
          </p:spPr>
        </p:pic>
        <p:pic>
          <p:nvPicPr>
            <p:cNvPr id="6" name="Immagine 5"/>
            <p:cNvPicPr>
              <a:picLocks noChangeAspect="1"/>
            </p:cNvPicPr>
            <p:nvPr/>
          </p:nvPicPr>
          <p:blipFill>
            <a:blip r:embed="rId5"/>
            <a:stretch>
              <a:fillRect/>
            </a:stretch>
          </p:blipFill>
          <p:spPr>
            <a:xfrm>
              <a:off x="6205311" y="4974919"/>
              <a:ext cx="1995546" cy="1079658"/>
            </a:xfrm>
            <a:prstGeom prst="rect">
              <a:avLst/>
            </a:prstGeom>
            <a:ln>
              <a:noFill/>
            </a:ln>
            <a:effectLst>
              <a:outerShdw blurRad="50800" dist="38100" dir="2700000" algn="tl" rotWithShape="0">
                <a:prstClr val="black">
                  <a:alpha val="40000"/>
                </a:prstClr>
              </a:outerShdw>
              <a:reflection blurRad="6350" stA="52000" endA="300" endPos="35000" dir="5400000" sy="-100000" algn="bl" rotWithShape="0"/>
            </a:effectLst>
          </p:spPr>
        </p:pic>
        <p:sp>
          <p:nvSpPr>
            <p:cNvPr id="2" name="CasellaDiTesto 1"/>
            <p:cNvSpPr txBox="1"/>
            <p:nvPr/>
          </p:nvSpPr>
          <p:spPr>
            <a:xfrm>
              <a:off x="5275166" y="1065305"/>
              <a:ext cx="3692302" cy="584775"/>
            </a:xfrm>
            <a:prstGeom prst="rect">
              <a:avLst/>
            </a:prstGeom>
            <a:noFill/>
          </p:spPr>
          <p:txBody>
            <a:bodyPr wrap="square" rtlCol="0">
              <a:spAutoFit/>
            </a:bodyPr>
            <a:lstStyle/>
            <a:p>
              <a:pPr algn="ctr"/>
              <a:r>
                <a:rPr lang="en-GB" sz="1600" b="1" i="1" dirty="0">
                  <a:solidFill>
                    <a:srgbClr val="000000"/>
                  </a:solidFill>
                  <a:latin typeface="Tahoma"/>
                  <a:cs typeface="Tahoma"/>
                </a:rPr>
                <a:t>ECR ION Source: extremely compact plasma machine</a:t>
              </a:r>
            </a:p>
          </p:txBody>
        </p:sp>
        <p:sp>
          <p:nvSpPr>
            <p:cNvPr id="13" name="CasellaDiTesto 12"/>
            <p:cNvSpPr txBox="1"/>
            <p:nvPr/>
          </p:nvSpPr>
          <p:spPr>
            <a:xfrm>
              <a:off x="6302653" y="4339927"/>
              <a:ext cx="1972377" cy="58477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it-IT"/>
              </a:defPPr>
              <a:lvl1pPr algn="ctr">
                <a:defRPr sz="3200" b="1" i="1">
                  <a:latin typeface="+mj-lt"/>
                </a:defRPr>
              </a:lvl1pPr>
            </a:lstStyle>
            <a:p>
              <a:r>
                <a:rPr lang="it-IT" dirty="0">
                  <a:solidFill>
                    <a:sysClr val="windowText" lastClr="000000"/>
                  </a:solidFill>
                </a:rPr>
                <a:t> </a:t>
              </a:r>
              <a:r>
                <a:rPr lang="it-IT" dirty="0" err="1">
                  <a:solidFill>
                    <a:sysClr val="windowText" lastClr="000000"/>
                  </a:solidFill>
                </a:rPr>
                <a:t>λ≈L</a:t>
              </a:r>
              <a:r>
                <a:rPr lang="it-IT" baseline="-25000" dirty="0" err="1">
                  <a:solidFill>
                    <a:sysClr val="windowText" lastClr="000000"/>
                  </a:solidFill>
                </a:rPr>
                <a:t>c</a:t>
              </a:r>
              <a:r>
                <a:rPr lang="it-IT" baseline="-25000" dirty="0">
                  <a:solidFill>
                    <a:sysClr val="windowText" lastClr="000000"/>
                  </a:solidFill>
                </a:rPr>
                <a:t>,</a:t>
              </a:r>
              <a:r>
                <a:rPr lang="it-IT" dirty="0">
                  <a:solidFill>
                    <a:sysClr val="windowText" lastClr="000000"/>
                  </a:solidFill>
                </a:rPr>
                <a:t> </a:t>
              </a:r>
              <a:r>
                <a:rPr lang="it-IT" dirty="0" err="1">
                  <a:solidFill>
                    <a:sysClr val="windowText" lastClr="000000"/>
                  </a:solidFill>
                </a:rPr>
                <a:t>L</a:t>
              </a:r>
              <a:r>
                <a:rPr lang="it-IT" baseline="-25000" dirty="0" err="1">
                  <a:solidFill>
                    <a:sysClr val="windowText" lastClr="000000"/>
                  </a:solidFill>
                </a:rPr>
                <a:t>p</a:t>
              </a:r>
              <a:r>
                <a:rPr lang="it-IT" dirty="0">
                  <a:solidFill>
                    <a:sysClr val="windowText" lastClr="000000"/>
                  </a:solidFill>
                </a:rPr>
                <a:t> </a:t>
              </a:r>
            </a:p>
          </p:txBody>
        </p:sp>
        <p:sp>
          <p:nvSpPr>
            <p:cNvPr id="68" name="Ovale 67"/>
            <p:cNvSpPr/>
            <p:nvPr/>
          </p:nvSpPr>
          <p:spPr>
            <a:xfrm>
              <a:off x="6157552" y="2887425"/>
              <a:ext cx="2262580" cy="785418"/>
            </a:xfrm>
            <a:prstGeom prst="ellipse">
              <a:avLst/>
            </a:prstGeom>
            <a:gradFill flip="none" rotWithShape="1">
              <a:gsLst>
                <a:gs pos="0">
                  <a:srgbClr val="FFFF00"/>
                </a:gs>
                <a:gs pos="100000">
                  <a:srgbClr val="FFFFFF">
                    <a:alpha val="55000"/>
                  </a:srgb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Tahoma"/>
                <a:cs typeface="Tahoma"/>
              </a:endParaRPr>
            </a:p>
          </p:txBody>
        </p:sp>
        <p:sp>
          <p:nvSpPr>
            <p:cNvPr id="69" name="CasellaDiTesto 68"/>
            <p:cNvSpPr txBox="1"/>
            <p:nvPr/>
          </p:nvSpPr>
          <p:spPr>
            <a:xfrm>
              <a:off x="6527044" y="2956968"/>
              <a:ext cx="1660254" cy="646331"/>
            </a:xfrm>
            <a:prstGeom prst="rect">
              <a:avLst/>
            </a:prstGeom>
            <a:noFill/>
          </p:spPr>
          <p:txBody>
            <a:bodyPr wrap="square" rtlCol="0">
              <a:spAutoFit/>
            </a:bodyPr>
            <a:lstStyle/>
            <a:p>
              <a:pPr algn="ctr"/>
              <a:r>
                <a:rPr lang="en-GB" dirty="0">
                  <a:latin typeface="Tahoma"/>
                  <a:cs typeface="Tahoma"/>
                </a:rPr>
                <a:t>Plasma</a:t>
              </a:r>
            </a:p>
            <a:p>
              <a:pPr algn="ctr"/>
              <a:r>
                <a:rPr lang="en-GB" dirty="0">
                  <a:latin typeface="Tahoma"/>
                  <a:cs typeface="Tahoma"/>
                </a:rPr>
                <a:t>chamber</a:t>
              </a:r>
            </a:p>
          </p:txBody>
        </p:sp>
        <p:cxnSp>
          <p:nvCxnSpPr>
            <p:cNvPr id="82" name="Connettore 7 81"/>
            <p:cNvCxnSpPr/>
            <p:nvPr/>
          </p:nvCxnSpPr>
          <p:spPr>
            <a:xfrm flipV="1">
              <a:off x="6042473" y="3280133"/>
              <a:ext cx="2356275" cy="1"/>
            </a:xfrm>
            <a:prstGeom prst="curvedConnector3">
              <a:avLst/>
            </a:prstGeom>
            <a:ln w="38100" cmpd="sng">
              <a:solidFill>
                <a:srgbClr val="FAC090"/>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6" name="Connettore 7 85"/>
            <p:cNvCxnSpPr/>
            <p:nvPr/>
          </p:nvCxnSpPr>
          <p:spPr>
            <a:xfrm flipV="1">
              <a:off x="6047724" y="2366633"/>
              <a:ext cx="1406936" cy="865009"/>
            </a:xfrm>
            <a:prstGeom prst="curvedConnector3">
              <a:avLst>
                <a:gd name="adj1" fmla="val 50000"/>
              </a:avLst>
            </a:prstGeom>
            <a:ln w="28575" cmpd="sng">
              <a:solidFill>
                <a:schemeClr val="accent6">
                  <a:lumMod val="60000"/>
                  <a:lumOff val="40000"/>
                </a:schemeClr>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3" name="Connettore 7 92"/>
            <p:cNvCxnSpPr/>
            <p:nvPr/>
          </p:nvCxnSpPr>
          <p:spPr>
            <a:xfrm rot="5400000" flipV="1">
              <a:off x="7491355" y="2392032"/>
              <a:ext cx="960956" cy="865009"/>
            </a:xfrm>
            <a:prstGeom prst="curvedConnector3">
              <a:avLst>
                <a:gd name="adj1" fmla="val 50000"/>
              </a:avLst>
            </a:prstGeom>
            <a:ln w="28575" cmpd="sng">
              <a:solidFill>
                <a:schemeClr val="accent6">
                  <a:lumMod val="60000"/>
                  <a:lumOff val="40000"/>
                </a:schemeClr>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4" name="Connettore 7 93"/>
            <p:cNvCxnSpPr/>
            <p:nvPr/>
          </p:nvCxnSpPr>
          <p:spPr>
            <a:xfrm flipV="1">
              <a:off x="7157386" y="3405009"/>
              <a:ext cx="1253252" cy="722351"/>
            </a:xfrm>
            <a:prstGeom prst="curvedConnector3">
              <a:avLst>
                <a:gd name="adj1" fmla="val 50000"/>
              </a:avLst>
            </a:prstGeom>
            <a:ln w="28575" cmpd="sng">
              <a:solidFill>
                <a:schemeClr val="accent6">
                  <a:lumMod val="60000"/>
                  <a:lumOff val="40000"/>
                </a:schemeClr>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5" name="Connettore 7 94"/>
            <p:cNvCxnSpPr/>
            <p:nvPr/>
          </p:nvCxnSpPr>
          <p:spPr>
            <a:xfrm>
              <a:off x="6182686" y="3259878"/>
              <a:ext cx="1162757" cy="865009"/>
            </a:xfrm>
            <a:prstGeom prst="curvedConnector3">
              <a:avLst>
                <a:gd name="adj1" fmla="val 50000"/>
              </a:avLst>
            </a:prstGeom>
            <a:ln w="28575" cmpd="sng">
              <a:solidFill>
                <a:schemeClr val="accent6">
                  <a:lumMod val="60000"/>
                  <a:lumOff val="40000"/>
                </a:schemeClr>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6" name="Connettore 7 95"/>
            <p:cNvCxnSpPr/>
            <p:nvPr/>
          </p:nvCxnSpPr>
          <p:spPr>
            <a:xfrm flipV="1">
              <a:off x="6042473" y="2346978"/>
              <a:ext cx="794178" cy="865009"/>
            </a:xfrm>
            <a:prstGeom prst="curvedConnector3">
              <a:avLst>
                <a:gd name="adj1" fmla="val 50000"/>
              </a:avLst>
            </a:prstGeom>
            <a:ln w="28575" cmpd="sng">
              <a:solidFill>
                <a:schemeClr val="accent6">
                  <a:lumMod val="60000"/>
                  <a:lumOff val="40000"/>
                </a:schemeClr>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7" name="Connettore 7 96"/>
            <p:cNvCxnSpPr/>
            <p:nvPr/>
          </p:nvCxnSpPr>
          <p:spPr>
            <a:xfrm>
              <a:off x="6763218" y="2410480"/>
              <a:ext cx="1593415" cy="756978"/>
            </a:xfrm>
            <a:prstGeom prst="curvedConnector3">
              <a:avLst>
                <a:gd name="adj1" fmla="val 50000"/>
              </a:avLst>
            </a:prstGeom>
            <a:ln w="28575" cmpd="sng">
              <a:solidFill>
                <a:schemeClr val="accent6">
                  <a:lumMod val="60000"/>
                  <a:lumOff val="40000"/>
                </a:schemeClr>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2" name="Connettore 7 101"/>
            <p:cNvCxnSpPr/>
            <p:nvPr/>
          </p:nvCxnSpPr>
          <p:spPr>
            <a:xfrm>
              <a:off x="6019889" y="3240338"/>
              <a:ext cx="721980" cy="865009"/>
            </a:xfrm>
            <a:prstGeom prst="curvedConnector3">
              <a:avLst>
                <a:gd name="adj1" fmla="val 50000"/>
              </a:avLst>
            </a:prstGeom>
            <a:ln w="28575" cmpd="sng">
              <a:solidFill>
                <a:schemeClr val="accent6">
                  <a:lumMod val="60000"/>
                  <a:lumOff val="40000"/>
                </a:schemeClr>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3" name="Connettore 7 102"/>
            <p:cNvCxnSpPr/>
            <p:nvPr/>
          </p:nvCxnSpPr>
          <p:spPr>
            <a:xfrm flipV="1">
              <a:off x="6683160" y="3405009"/>
              <a:ext cx="1673473" cy="722352"/>
            </a:xfrm>
            <a:prstGeom prst="curvedConnector3">
              <a:avLst>
                <a:gd name="adj1" fmla="val 50000"/>
              </a:avLst>
            </a:prstGeom>
            <a:ln w="28575" cmpd="sng">
              <a:solidFill>
                <a:schemeClr val="accent6">
                  <a:lumMod val="60000"/>
                  <a:lumOff val="40000"/>
                </a:schemeClr>
              </a:solidFill>
              <a:tailEnd type="arrow"/>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4" name="Rettangolo 23"/>
            <p:cNvSpPr/>
            <p:nvPr/>
          </p:nvSpPr>
          <p:spPr>
            <a:xfrm>
              <a:off x="5831569" y="1680773"/>
              <a:ext cx="2725476"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sz="2400" dirty="0"/>
                <a:t>“</a:t>
              </a:r>
              <a:r>
                <a:rPr lang="en-GB" sz="2400" b="1" dirty="0"/>
                <a:t>Cavity-dominated</a:t>
              </a:r>
              <a:r>
                <a:rPr lang="en-GB" sz="2400" dirty="0"/>
                <a:t>”</a:t>
              </a:r>
              <a:endParaRPr lang="it-IT" sz="2400" dirty="0"/>
            </a:p>
          </p:txBody>
        </p:sp>
      </p:grpSp>
      <p:sp>
        <p:nvSpPr>
          <p:cNvPr id="26" name="Rectangle 25">
            <a:extLst>
              <a:ext uri="{FF2B5EF4-FFF2-40B4-BE49-F238E27FC236}">
                <a16:creationId xmlns:a16="http://schemas.microsoft.com/office/drawing/2014/main" id="{04F17C94-2142-C344-87EB-F48A588CE001}"/>
              </a:ext>
            </a:extLst>
          </p:cNvPr>
          <p:cNvSpPr/>
          <p:nvPr/>
        </p:nvSpPr>
        <p:spPr>
          <a:xfrm>
            <a:off x="1" y="72465"/>
            <a:ext cx="9039302" cy="11347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lnSpcReduction="10000"/>
          </a:bodyPr>
          <a:lstStyle/>
          <a:p>
            <a:pPr algn="ctr">
              <a:spcBef>
                <a:spcPct val="0"/>
              </a:spcBef>
            </a:pPr>
            <a:r>
              <a:rPr lang="en-GB" sz="3600" b="1" dirty="0">
                <a:solidFill>
                  <a:srgbClr val="000090"/>
                </a:solidFill>
              </a:rPr>
              <a:t>“Launching” vs “Cavity”</a:t>
            </a:r>
          </a:p>
          <a:p>
            <a:pPr algn="ctr">
              <a:spcBef>
                <a:spcPct val="0"/>
              </a:spcBef>
            </a:pPr>
            <a:r>
              <a:rPr lang="en-GB" sz="3600" b="1" dirty="0">
                <a:solidFill>
                  <a:srgbClr val="000090"/>
                </a:solidFill>
              </a:rPr>
              <a:t>Microwave-plasma coupling</a:t>
            </a:r>
          </a:p>
        </p:txBody>
      </p:sp>
    </p:spTree>
    <p:extLst>
      <p:ext uri="{BB962C8B-B14F-4D97-AF65-F5344CB8AC3E}">
        <p14:creationId xmlns:p14="http://schemas.microsoft.com/office/powerpoint/2010/main" val="1615627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ext uri="{D42A27DB-BD31-4B8C-83A1-F6EECF244321}">
                <p14:modId xmlns:p14="http://schemas.microsoft.com/office/powerpoint/2010/main" val="4026109026"/>
              </p:ext>
            </p:extLst>
          </p:nvPr>
        </p:nvGraphicFramePr>
        <p:xfrm>
          <a:off x="6026241" y="4491483"/>
          <a:ext cx="2605971" cy="659371"/>
        </p:xfrm>
        <a:graphic>
          <a:graphicData uri="http://schemas.openxmlformats.org/presentationml/2006/ole">
            <mc:AlternateContent xmlns:mc="http://schemas.openxmlformats.org/markup-compatibility/2006">
              <mc:Choice xmlns:v="urn:schemas-microsoft-com:vml" Requires="v">
                <p:oleObj spid="_x0000_s172514" name="Equation" r:id="rId4" imgW="850900" imgH="215900" progId="Equation.3">
                  <p:embed/>
                </p:oleObj>
              </mc:Choice>
              <mc:Fallback>
                <p:oleObj name="Equation" r:id="rId4" imgW="850900" imgH="215900" progId="Equation.3">
                  <p:embed/>
                  <p:pic>
                    <p:nvPicPr>
                      <p:cNvPr id="0" name=""/>
                      <p:cNvPicPr/>
                      <p:nvPr/>
                    </p:nvPicPr>
                    <p:blipFill>
                      <a:blip r:embed="rId5"/>
                      <a:stretch>
                        <a:fillRect/>
                      </a:stretch>
                    </p:blipFill>
                    <p:spPr>
                      <a:xfrm>
                        <a:off x="6026241" y="4491483"/>
                        <a:ext cx="2605971" cy="659371"/>
                      </a:xfrm>
                      <a:prstGeom prst="rect">
                        <a:avLst/>
                      </a:prstGeom>
                      <a:solidFill>
                        <a:srgbClr val="FF0000"/>
                      </a:solidFill>
                    </p:spPr>
                  </p:pic>
                </p:oleObj>
              </mc:Fallback>
            </mc:AlternateContent>
          </a:graphicData>
        </a:graphic>
      </p:graphicFrame>
      <p:sp>
        <p:nvSpPr>
          <p:cNvPr id="10" name="Rettangolo 9"/>
          <p:cNvSpPr/>
          <p:nvPr/>
        </p:nvSpPr>
        <p:spPr>
          <a:xfrm>
            <a:off x="-1" y="5266435"/>
            <a:ext cx="4320999"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84138" lvl="2" algn="just"/>
            <a:r>
              <a:rPr lang="en-US" dirty="0">
                <a:sym typeface="Chalkduster"/>
              </a:rPr>
              <a:t>In large-size fusion reactor ray-tracing calculations can be performed</a:t>
            </a:r>
          </a:p>
        </p:txBody>
      </p:sp>
      <p:sp>
        <p:nvSpPr>
          <p:cNvPr id="2" name="CasellaDiTesto 1"/>
          <p:cNvSpPr txBox="1"/>
          <p:nvPr/>
        </p:nvSpPr>
        <p:spPr>
          <a:xfrm>
            <a:off x="4743108" y="5266435"/>
            <a:ext cx="4351867"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AU" sz="1600" dirty="0"/>
              <a:t>in the ECRIS, ray-tracing approximation is not applicable, and the full-wave  calculations have to be applied to simulate the wave behaviour in the plasma</a:t>
            </a:r>
          </a:p>
        </p:txBody>
      </p:sp>
      <p:graphicFrame>
        <p:nvGraphicFramePr>
          <p:cNvPr id="12" name="Oggetto 11"/>
          <p:cNvGraphicFramePr>
            <a:graphicFrameLocks noChangeAspect="1"/>
          </p:cNvGraphicFramePr>
          <p:nvPr>
            <p:extLst>
              <p:ext uri="{D42A27DB-BD31-4B8C-83A1-F6EECF244321}">
                <p14:modId xmlns:p14="http://schemas.microsoft.com/office/powerpoint/2010/main" val="3136809760"/>
              </p:ext>
            </p:extLst>
          </p:nvPr>
        </p:nvGraphicFramePr>
        <p:xfrm>
          <a:off x="662690" y="4835331"/>
          <a:ext cx="1859853" cy="431104"/>
        </p:xfrm>
        <a:graphic>
          <a:graphicData uri="http://schemas.openxmlformats.org/presentationml/2006/ole">
            <mc:AlternateContent xmlns:mc="http://schemas.openxmlformats.org/markup-compatibility/2006">
              <mc:Choice xmlns:v="urn:schemas-microsoft-com:vml" Requires="v">
                <p:oleObj spid="_x0000_s172515" name="Equation" r:id="rId6" imgW="927100" imgH="215900" progId="Equation.3">
                  <p:embed/>
                </p:oleObj>
              </mc:Choice>
              <mc:Fallback>
                <p:oleObj name="Equation" r:id="rId6" imgW="927100" imgH="215900" progId="Equation.3">
                  <p:embed/>
                  <p:pic>
                    <p:nvPicPr>
                      <p:cNvPr id="0" name=""/>
                      <p:cNvPicPr/>
                      <p:nvPr/>
                    </p:nvPicPr>
                    <p:blipFill>
                      <a:blip r:embed="rId7"/>
                      <a:stretch>
                        <a:fillRect/>
                      </a:stretch>
                    </p:blipFill>
                    <p:spPr>
                      <a:xfrm>
                        <a:off x="662690" y="4835331"/>
                        <a:ext cx="1859853" cy="431104"/>
                      </a:xfrm>
                      <a:prstGeom prst="rect">
                        <a:avLst/>
                      </a:prstGeom>
                    </p:spPr>
                  </p:pic>
                </p:oleObj>
              </mc:Fallback>
            </mc:AlternateContent>
          </a:graphicData>
        </a:graphic>
      </p:graphicFrame>
      <p:graphicFrame>
        <p:nvGraphicFramePr>
          <p:cNvPr id="15" name="Oggetto 14"/>
          <p:cNvGraphicFramePr>
            <a:graphicFrameLocks noChangeAspect="1"/>
          </p:cNvGraphicFramePr>
          <p:nvPr>
            <p:extLst>
              <p:ext uri="{D42A27DB-BD31-4B8C-83A1-F6EECF244321}">
                <p14:modId xmlns:p14="http://schemas.microsoft.com/office/powerpoint/2010/main" val="294084300"/>
              </p:ext>
            </p:extLst>
          </p:nvPr>
        </p:nvGraphicFramePr>
        <p:xfrm>
          <a:off x="4388861" y="3609033"/>
          <a:ext cx="960220" cy="666275"/>
        </p:xfrm>
        <a:graphic>
          <a:graphicData uri="http://schemas.openxmlformats.org/presentationml/2006/ole">
            <mc:AlternateContent xmlns:mc="http://schemas.openxmlformats.org/markup-compatibility/2006">
              <mc:Choice xmlns:v="urn:schemas-microsoft-com:vml" Requires="v">
                <p:oleObj spid="_x0000_s172516" name="Equation" r:id="rId8" imgW="622300" imgH="431800" progId="Equation.3">
                  <p:embed/>
                </p:oleObj>
              </mc:Choice>
              <mc:Fallback>
                <p:oleObj name="Equation" r:id="rId8" imgW="622300" imgH="431800" progId="Equation.3">
                  <p:embed/>
                  <p:pic>
                    <p:nvPicPr>
                      <p:cNvPr id="0" name=""/>
                      <p:cNvPicPr/>
                      <p:nvPr/>
                    </p:nvPicPr>
                    <p:blipFill>
                      <a:blip r:embed="rId9"/>
                      <a:stretch>
                        <a:fillRect/>
                      </a:stretch>
                    </p:blipFill>
                    <p:spPr>
                      <a:xfrm>
                        <a:off x="4388861" y="3609033"/>
                        <a:ext cx="960220" cy="666275"/>
                      </a:xfrm>
                      <a:prstGeom prst="rect">
                        <a:avLst/>
                      </a:prstGeom>
                    </p:spPr>
                  </p:pic>
                </p:oleObj>
              </mc:Fallback>
            </mc:AlternateContent>
          </a:graphicData>
        </a:graphic>
      </p:graphicFrame>
      <p:graphicFrame>
        <p:nvGraphicFramePr>
          <p:cNvPr id="16" name="Oggetto 15"/>
          <p:cNvGraphicFramePr>
            <a:graphicFrameLocks noChangeAspect="1"/>
          </p:cNvGraphicFramePr>
          <p:nvPr>
            <p:extLst>
              <p:ext uri="{D42A27DB-BD31-4B8C-83A1-F6EECF244321}">
                <p14:modId xmlns:p14="http://schemas.microsoft.com/office/powerpoint/2010/main" val="3166852389"/>
              </p:ext>
            </p:extLst>
          </p:nvPr>
        </p:nvGraphicFramePr>
        <p:xfrm>
          <a:off x="5426625" y="3659056"/>
          <a:ext cx="909008" cy="630741"/>
        </p:xfrm>
        <a:graphic>
          <a:graphicData uri="http://schemas.openxmlformats.org/presentationml/2006/ole">
            <mc:AlternateContent xmlns:mc="http://schemas.openxmlformats.org/markup-compatibility/2006">
              <mc:Choice xmlns:v="urn:schemas-microsoft-com:vml" Requires="v">
                <p:oleObj spid="_x0000_s172517" name="Equation" r:id="rId10" imgW="622300" imgH="431800" progId="Equation.3">
                  <p:embed/>
                </p:oleObj>
              </mc:Choice>
              <mc:Fallback>
                <p:oleObj name="Equation" r:id="rId10" imgW="622300" imgH="431800" progId="Equation.3">
                  <p:embed/>
                  <p:pic>
                    <p:nvPicPr>
                      <p:cNvPr id="0" name=""/>
                      <p:cNvPicPr/>
                      <p:nvPr/>
                    </p:nvPicPr>
                    <p:blipFill>
                      <a:blip r:embed="rId11"/>
                      <a:stretch>
                        <a:fillRect/>
                      </a:stretch>
                    </p:blipFill>
                    <p:spPr>
                      <a:xfrm>
                        <a:off x="5426625" y="3659056"/>
                        <a:ext cx="909008" cy="630741"/>
                      </a:xfrm>
                      <a:prstGeom prst="rect">
                        <a:avLst/>
                      </a:prstGeom>
                    </p:spPr>
                  </p:pic>
                </p:oleObj>
              </mc:Fallback>
            </mc:AlternateContent>
          </a:graphicData>
        </a:graphic>
      </p:graphicFrame>
      <p:graphicFrame>
        <p:nvGraphicFramePr>
          <p:cNvPr id="17" name="Oggetto 16"/>
          <p:cNvGraphicFramePr>
            <a:graphicFrameLocks noChangeAspect="1"/>
          </p:cNvGraphicFramePr>
          <p:nvPr>
            <p:extLst>
              <p:ext uri="{D42A27DB-BD31-4B8C-83A1-F6EECF244321}">
                <p14:modId xmlns:p14="http://schemas.microsoft.com/office/powerpoint/2010/main" val="1778737601"/>
              </p:ext>
            </p:extLst>
          </p:nvPr>
        </p:nvGraphicFramePr>
        <p:xfrm>
          <a:off x="3344778" y="3558443"/>
          <a:ext cx="976221" cy="727382"/>
        </p:xfrm>
        <a:graphic>
          <a:graphicData uri="http://schemas.openxmlformats.org/presentationml/2006/ole">
            <mc:AlternateContent xmlns:mc="http://schemas.openxmlformats.org/markup-compatibility/2006">
              <mc:Choice xmlns:v="urn:schemas-microsoft-com:vml" Requires="v">
                <p:oleObj spid="_x0000_s172518" name="Equation" r:id="rId12" imgW="647700" imgH="482600" progId="Equation.3">
                  <p:embed/>
                </p:oleObj>
              </mc:Choice>
              <mc:Fallback>
                <p:oleObj name="Equation" r:id="rId12" imgW="647700" imgH="482600" progId="Equation.3">
                  <p:embed/>
                  <p:pic>
                    <p:nvPicPr>
                      <p:cNvPr id="0" name=""/>
                      <p:cNvPicPr/>
                      <p:nvPr/>
                    </p:nvPicPr>
                    <p:blipFill>
                      <a:blip r:embed="rId13"/>
                      <a:stretch>
                        <a:fillRect/>
                      </a:stretch>
                    </p:blipFill>
                    <p:spPr>
                      <a:xfrm>
                        <a:off x="3344778" y="3558443"/>
                        <a:ext cx="976221" cy="727382"/>
                      </a:xfrm>
                      <a:prstGeom prst="rect">
                        <a:avLst/>
                      </a:prstGeom>
                    </p:spPr>
                  </p:pic>
                </p:oleObj>
              </mc:Fallback>
            </mc:AlternateContent>
          </a:graphicData>
        </a:graphic>
      </p:graphicFrame>
      <p:pic>
        <p:nvPicPr>
          <p:cNvPr id="4" name="Immagine 3" descr="table_scenarios.tif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78903" y="1737539"/>
            <a:ext cx="6328410" cy="1313180"/>
          </a:xfrm>
          <a:prstGeom prst="rect">
            <a:avLst/>
          </a:prstGeom>
          <a:ln>
            <a:solidFill>
              <a:srgbClr val="000000"/>
            </a:solidFill>
          </a:ln>
        </p:spPr>
      </p:pic>
      <p:sp>
        <p:nvSpPr>
          <p:cNvPr id="19" name="Rettangolo 18"/>
          <p:cNvSpPr/>
          <p:nvPr/>
        </p:nvSpPr>
        <p:spPr>
          <a:xfrm>
            <a:off x="6369499" y="3765071"/>
            <a:ext cx="2709396"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GB" sz="2000" b="1" dirty="0"/>
              <a:t>“Cavity-dominated”</a:t>
            </a:r>
            <a:endParaRPr lang="it-IT" sz="2000" b="1" dirty="0"/>
          </a:p>
        </p:txBody>
      </p:sp>
      <p:sp>
        <p:nvSpPr>
          <p:cNvPr id="20" name="Rettangolo 19"/>
          <p:cNvSpPr/>
          <p:nvPr/>
        </p:nvSpPr>
        <p:spPr>
          <a:xfrm>
            <a:off x="0" y="3791804"/>
            <a:ext cx="3199915"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sz="2000" b="1" dirty="0"/>
              <a:t>“Launching-dominated”</a:t>
            </a:r>
            <a:endParaRPr lang="it-IT" sz="2000" b="1" dirty="0"/>
          </a:p>
        </p:txBody>
      </p:sp>
      <p:sp>
        <p:nvSpPr>
          <p:cNvPr id="18" name="Rettangolo 17"/>
          <p:cNvSpPr/>
          <p:nvPr/>
        </p:nvSpPr>
        <p:spPr>
          <a:xfrm>
            <a:off x="2659796" y="3095150"/>
            <a:ext cx="4200489" cy="419695"/>
          </a:xfrm>
          <a:prstGeom prst="rect">
            <a:avLst/>
          </a:prstGeom>
        </p:spPr>
        <p:txBody>
          <a:bodyPr wrap="none">
            <a:spAutoFit/>
          </a:bodyPr>
          <a:lstStyle/>
          <a:p>
            <a:r>
              <a:rPr lang="it-IT" sz="2400" b="1" dirty="0"/>
              <a:t> </a:t>
            </a:r>
            <a:r>
              <a:rPr lang="it-IT" sz="2400" b="1" dirty="0" err="1"/>
              <a:t>microwave</a:t>
            </a:r>
            <a:r>
              <a:rPr lang="it-IT" sz="2400" b="1" dirty="0"/>
              <a:t>-to-plasma coupling</a:t>
            </a:r>
          </a:p>
        </p:txBody>
      </p:sp>
      <p:pic>
        <p:nvPicPr>
          <p:cNvPr id="14" name="Picture 13">
            <a:extLst>
              <a:ext uri="{FF2B5EF4-FFF2-40B4-BE49-F238E27FC236}">
                <a16:creationId xmlns:a16="http://schemas.microsoft.com/office/drawing/2014/main" id="{F99FED0F-65ED-2B43-BC30-5CBE339D1996}"/>
              </a:ext>
            </a:extLst>
          </p:cNvPr>
          <p:cNvPicPr>
            <a:picLocks noChangeAspect="1"/>
          </p:cNvPicPr>
          <p:nvPr/>
        </p:nvPicPr>
        <p:blipFill rotWithShape="1">
          <a:blip r:embed="rId15"/>
          <a:srcRect r="55493"/>
          <a:stretch/>
        </p:blipFill>
        <p:spPr>
          <a:xfrm>
            <a:off x="7570031" y="8680"/>
            <a:ext cx="1538967" cy="759432"/>
          </a:xfrm>
          <a:prstGeom prst="rect">
            <a:avLst/>
          </a:prstGeom>
        </p:spPr>
      </p:pic>
      <p:sp>
        <p:nvSpPr>
          <p:cNvPr id="6" name="Rectangle 5">
            <a:extLst>
              <a:ext uri="{FF2B5EF4-FFF2-40B4-BE49-F238E27FC236}">
                <a16:creationId xmlns:a16="http://schemas.microsoft.com/office/drawing/2014/main" id="{58384948-FE42-CF4B-A9AB-71877681B2D8}"/>
              </a:ext>
            </a:extLst>
          </p:cNvPr>
          <p:cNvSpPr/>
          <p:nvPr/>
        </p:nvSpPr>
        <p:spPr>
          <a:xfrm>
            <a:off x="-6302" y="41017"/>
            <a:ext cx="9453093" cy="11347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lnSpcReduction="10000"/>
          </a:bodyPr>
          <a:lstStyle/>
          <a:p>
            <a:pPr algn="ctr">
              <a:spcBef>
                <a:spcPct val="0"/>
              </a:spcBef>
            </a:pPr>
            <a:r>
              <a:rPr lang="en-GB" sz="3600" b="1" dirty="0">
                <a:solidFill>
                  <a:srgbClr val="000090"/>
                </a:solidFill>
              </a:rPr>
              <a:t>“Launching” vs “Cavity”</a:t>
            </a:r>
          </a:p>
          <a:p>
            <a:pPr algn="ctr">
              <a:spcBef>
                <a:spcPct val="0"/>
              </a:spcBef>
            </a:pPr>
            <a:r>
              <a:rPr lang="en-GB" sz="3600" b="1" dirty="0">
                <a:solidFill>
                  <a:srgbClr val="000090"/>
                </a:solidFill>
              </a:rPr>
              <a:t>Microwave-plasma coupling</a:t>
            </a:r>
          </a:p>
        </p:txBody>
      </p:sp>
    </p:spTree>
    <p:extLst>
      <p:ext uri="{BB962C8B-B14F-4D97-AF65-F5344CB8AC3E}">
        <p14:creationId xmlns:p14="http://schemas.microsoft.com/office/powerpoint/2010/main" val="2686697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18122</TotalTime>
  <Words>4585</Words>
  <Application>Microsoft Macintosh PowerPoint</Application>
  <PresentationFormat>On-screen Show (4:3)</PresentationFormat>
  <Paragraphs>677</Paragraphs>
  <Slides>54</Slides>
  <Notes>41</Notes>
  <HiddenSlides>0</HiddenSlides>
  <MMClips>0</MMClips>
  <ScaleCrop>false</ScaleCrop>
  <HeadingPairs>
    <vt:vector size="8" baseType="variant">
      <vt:variant>
        <vt:lpstr>Fonts Used</vt:lpstr>
      </vt:variant>
      <vt:variant>
        <vt:i4>25</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81" baseType="lpstr">
      <vt:lpstr>ＭＳ Ｐゴシック</vt:lpstr>
      <vt:lpstr>Arial</vt:lpstr>
      <vt:lpstr>Arial Bold</vt:lpstr>
      <vt:lpstr>Baskerville Old Face</vt:lpstr>
      <vt:lpstr>Bookman Old Style</vt:lpstr>
      <vt:lpstr>Calibri</vt:lpstr>
      <vt:lpstr>Calibri Light</vt:lpstr>
      <vt:lpstr>Cambria</vt:lpstr>
      <vt:lpstr>Cambria Math</vt:lpstr>
      <vt:lpstr>Century Gothic</vt:lpstr>
      <vt:lpstr>Chalkduster</vt:lpstr>
      <vt:lpstr>CMBX10</vt:lpstr>
      <vt:lpstr>CMSS10</vt:lpstr>
      <vt:lpstr>CMTI10</vt:lpstr>
      <vt:lpstr>Comic Sans MS</vt:lpstr>
      <vt:lpstr>Helvetica</vt:lpstr>
      <vt:lpstr>LMRoman10</vt:lpstr>
      <vt:lpstr>MV Boli</vt:lpstr>
      <vt:lpstr>Palatino</vt:lpstr>
      <vt:lpstr>Palatino Bold</vt:lpstr>
      <vt:lpstr>Segoe Print</vt:lpstr>
      <vt:lpstr>Tahoma</vt:lpstr>
      <vt:lpstr>Times</vt:lpstr>
      <vt:lpstr>Times New Roman</vt:lpstr>
      <vt:lpstr>Wingdings</vt:lpstr>
      <vt:lpstr>Office Theme</vt:lpstr>
      <vt:lpstr>Equation</vt:lpstr>
      <vt:lpstr>PowerPoint Presentation</vt:lpstr>
      <vt:lpstr>PowerPoint Presentation</vt:lpstr>
      <vt:lpstr>PowerPoint Presentation</vt:lpstr>
      <vt:lpstr>PowerPoint Presentation</vt:lpstr>
      <vt:lpstr>Simulation Setup </vt:lpstr>
      <vt:lpstr>Simulation Setup </vt:lpstr>
      <vt:lpstr>Basic equations of wave propagation in “cold” plasma</vt:lpstr>
      <vt:lpstr>PowerPoint Presentation</vt:lpstr>
      <vt:lpstr>PowerPoint Presentation</vt:lpstr>
      <vt:lpstr>PowerPoint Presentation</vt:lpstr>
      <vt:lpstr>Non-uniform “local” dielectric tensor</vt:lpstr>
      <vt:lpstr>FEM “Full Wave” solution approach</vt:lpstr>
      <vt:lpstr>Mesh procedure</vt:lpstr>
      <vt:lpstr>“Standard” vs “Adaptive” MESH </vt:lpstr>
      <vt:lpstr>“Standard” vs “Adaptive” MESH </vt:lpstr>
      <vt:lpstr>Numerical results: Snapshots of the Electric field and Power loss density on a slice</vt:lpstr>
      <vt:lpstr>Numerical results: Snapshots of the Electric field and Power loss density on a slice</vt:lpstr>
      <vt:lpstr>PowerPoint Presentation</vt:lpstr>
      <vt:lpstr>Integrated RF modeling and  particle dynamic </vt:lpstr>
      <vt:lpstr>PowerPoint Presentation</vt:lpstr>
      <vt:lpstr> Iterative self consistent approach</vt:lpstr>
      <vt:lpstr>Self-consistent simulations</vt:lpstr>
      <vt:lpstr>Self-consistent simulations</vt:lpstr>
      <vt:lpstr>PowerPoint Presentation</vt:lpstr>
      <vt:lpstr>PowerPoint Presentation</vt:lpstr>
      <vt:lpstr>PowerPoint Presentation</vt:lpstr>
      <vt:lpstr>PowerPoint Presentation</vt:lpstr>
      <vt:lpstr> </vt:lpstr>
      <vt:lpstr>Measurements of waves in plasma SETUP: High Frequency probes</vt:lpstr>
      <vt:lpstr>PowerPoint Presentation</vt:lpstr>
      <vt:lpstr>PowerPoint Presentation</vt:lpstr>
      <vt:lpstr>PowerPoint Presentation</vt:lpstr>
      <vt:lpstr>PowerPoint Presentation</vt:lpstr>
      <vt:lpstr>PowerPoint Presentation</vt:lpstr>
      <vt:lpstr>PowerPoint Presentation</vt:lpstr>
      <vt:lpstr>Electric field plot  in presence of Plasma</vt:lpstr>
      <vt:lpstr>Electric field plot  in presence of Plasma</vt:lpstr>
      <vt:lpstr>Phased Array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Dielectric EBG waveguide</vt:lpstr>
      <vt:lpstr>PERSPECTIVES</vt:lpstr>
      <vt:lpstr>“Hot” plasma approximation</vt:lpstr>
      <vt:lpstr>Ongoing development: Wavelet analysis</vt:lpstr>
      <vt:lpstr>PowerPoint Presentation</vt:lpstr>
      <vt:lpstr>Recap: Plasma Oscillations –Plasma Frequency </vt:lpstr>
      <vt:lpstr>Resonant Heating Due to Cyclotron Subharmonic Frequency Waves </vt:lpstr>
      <vt:lpstr>Conclusion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giuseppe torrisi</dc:creator>
  <cp:lastModifiedBy>Microsoft Office User</cp:lastModifiedBy>
  <cp:revision>432</cp:revision>
  <cp:lastPrinted>2018-05-28T09:43:33Z</cp:lastPrinted>
  <dcterms:created xsi:type="dcterms:W3CDTF">2016-08-18T20:41:48Z</dcterms:created>
  <dcterms:modified xsi:type="dcterms:W3CDTF">2019-01-31T12:22:40Z</dcterms:modified>
</cp:coreProperties>
</file>