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701"/>
  </p:normalViewPr>
  <p:slideViewPr>
    <p:cSldViewPr snapToGrid="0" snapToObjects="1">
      <p:cViewPr varScale="1">
        <p:scale>
          <a:sx n="96" d="100"/>
          <a:sy n="96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driani/Seafile/INFN/Varie/Statistiche_Personale/Dip_Firenze_profilo_tempora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Dipendenti</a:t>
            </a:r>
            <a:r>
              <a:rPr lang="en-US" baseline="0"/>
              <a:t> TD e TI della Sezione di Firenze al 1 Gennaio di ogni anno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Sheet1!$B$1:$B$11</c:f>
              <c:numCache>
                <c:formatCode>General</c:formatCode>
                <c:ptCount val="11"/>
                <c:pt idx="0">
                  <c:v>56</c:v>
                </c:pt>
                <c:pt idx="1">
                  <c:v>53</c:v>
                </c:pt>
                <c:pt idx="2">
                  <c:v>55</c:v>
                </c:pt>
                <c:pt idx="3">
                  <c:v>55</c:v>
                </c:pt>
                <c:pt idx="4">
                  <c:v>52</c:v>
                </c:pt>
                <c:pt idx="5">
                  <c:v>52</c:v>
                </c:pt>
                <c:pt idx="6">
                  <c:v>54</c:v>
                </c:pt>
                <c:pt idx="7">
                  <c:v>53</c:v>
                </c:pt>
                <c:pt idx="8">
                  <c:v>57</c:v>
                </c:pt>
                <c:pt idx="9">
                  <c:v>58</c:v>
                </c:pt>
                <c:pt idx="10">
                  <c:v>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B5-6342-B085-C38C318A1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9022400"/>
        <c:axId val="1579026112"/>
      </c:scatterChart>
      <c:valAx>
        <c:axId val="157902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79026112"/>
        <c:crosses val="autoZero"/>
        <c:crossBetween val="midCat"/>
      </c:valAx>
      <c:valAx>
        <c:axId val="157902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79022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DC5ED-E445-DB40-BA03-21366499C2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5400"/>
              <a:t>Resoconto del primo mandato da direttore</a:t>
            </a:r>
            <a:br>
              <a:rPr lang="it-IT" sz="5400"/>
            </a:br>
            <a:r>
              <a:rPr lang="it-IT" sz="5400"/>
              <a:t>2015-2019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71D7C-F984-FF4B-854C-1760537B5F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Oscar Adriani, 16 Gennaio 2019</a:t>
            </a:r>
          </a:p>
        </p:txBody>
      </p:sp>
    </p:spTree>
    <p:extLst>
      <p:ext uri="{BB962C8B-B14F-4D97-AF65-F5344CB8AC3E}">
        <p14:creationId xmlns:p14="http://schemas.microsoft.com/office/powerpoint/2010/main" val="651541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EF4A0-A943-064E-9C64-436F6CA4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Ecco le luci!!!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272CB-6329-7449-AA96-A52873E32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GGI</a:t>
            </a:r>
          </a:p>
          <a:p>
            <a:pPr lvl="1"/>
            <a:r>
              <a:rPr lang="it-IT" dirty="0"/>
              <a:t>Finalmente al GGI </a:t>
            </a:r>
            <a:r>
              <a:rPr lang="it-IT" dirty="0" err="1"/>
              <a:t>e’</a:t>
            </a:r>
            <a:r>
              <a:rPr lang="it-IT" dirty="0"/>
              <a:t> stato riconosciuto il ruolo che si merita (Centro di Alta Formazione)</a:t>
            </a:r>
          </a:p>
          <a:p>
            <a:r>
              <a:rPr lang="it-IT" dirty="0"/>
              <a:t>Nuovo personale:</a:t>
            </a:r>
          </a:p>
          <a:p>
            <a:pPr lvl="1"/>
            <a:r>
              <a:rPr lang="it-IT" dirty="0"/>
              <a:t>5 nuovi ricercatori</a:t>
            </a:r>
          </a:p>
          <a:p>
            <a:pPr lvl="2"/>
            <a:r>
              <a:rPr lang="it-IT" dirty="0"/>
              <a:t>Gr 1, 2, 3, 4, 5</a:t>
            </a:r>
          </a:p>
          <a:p>
            <a:pPr lvl="1"/>
            <a:r>
              <a:rPr lang="it-IT" dirty="0"/>
              <a:t>3 nuovi tecnologi</a:t>
            </a:r>
          </a:p>
          <a:p>
            <a:pPr lvl="2"/>
            <a:r>
              <a:rPr lang="it-IT" dirty="0"/>
              <a:t>Elettronico, </a:t>
            </a:r>
            <a:r>
              <a:rPr lang="it-IT" dirty="0" err="1"/>
              <a:t>Labec</a:t>
            </a:r>
            <a:r>
              <a:rPr lang="it-IT" dirty="0"/>
              <a:t>, Meccanico</a:t>
            </a:r>
          </a:p>
          <a:p>
            <a:pPr lvl="1"/>
            <a:r>
              <a:rPr lang="it-IT" dirty="0"/>
              <a:t>4 nuovi Tecnici/Amministrativi</a:t>
            </a:r>
          </a:p>
        </p:txBody>
      </p:sp>
    </p:spTree>
    <p:extLst>
      <p:ext uri="{BB962C8B-B14F-4D97-AF65-F5344CB8AC3E}">
        <p14:creationId xmlns:p14="http://schemas.microsoft.com/office/powerpoint/2010/main" val="272314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FD271-0A43-0546-BB80-E9DD9A50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dipendenti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sezione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(no </a:t>
            </a:r>
            <a:r>
              <a:rPr lang="en-US" dirty="0" err="1"/>
              <a:t>ggi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4BB108-198E-C045-804A-F97BFCDC6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11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F981-5F0D-6A4C-87DC-0CAFCEB54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 ecco le ombre….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60E34-64DC-7E43-A981-843615CF0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Situazione via via </a:t>
            </a:r>
            <a:r>
              <a:rPr lang="it-IT" dirty="0" err="1"/>
              <a:t>piu’</a:t>
            </a:r>
            <a:r>
              <a:rPr lang="it-IT" dirty="0"/>
              <a:t> conflittuale a livello nazionale</a:t>
            </a:r>
          </a:p>
          <a:p>
            <a:pPr lvl="1"/>
            <a:r>
              <a:rPr lang="it-IT" dirty="0"/>
              <a:t>Sindacati</a:t>
            </a:r>
          </a:p>
          <a:p>
            <a:pPr lvl="1"/>
            <a:r>
              <a:rPr lang="it-IT" dirty="0"/>
              <a:t>Ricorsi</a:t>
            </a:r>
          </a:p>
          <a:p>
            <a:pPr lvl="1"/>
            <a:r>
              <a:rPr lang="it-IT" dirty="0"/>
              <a:t>Stabilizzazioni</a:t>
            </a:r>
          </a:p>
          <a:p>
            <a:pPr lvl="1"/>
            <a:r>
              <a:rPr lang="it-IT" dirty="0"/>
              <a:t>Interazione con management</a:t>
            </a:r>
          </a:p>
          <a:p>
            <a:r>
              <a:rPr lang="it-IT" dirty="0"/>
              <a:t>Promozioni Tecnici e Amministrativi</a:t>
            </a:r>
          </a:p>
          <a:p>
            <a:pPr lvl="1"/>
            <a:r>
              <a:rPr lang="it-IT" dirty="0"/>
              <a:t>Molto va davvero fatto su questo punto!</a:t>
            </a:r>
          </a:p>
          <a:p>
            <a:r>
              <a:rPr lang="it-IT" dirty="0"/>
              <a:t>Bilancio complesso nei prossimi anni</a:t>
            </a:r>
          </a:p>
          <a:p>
            <a:pPr lvl="1"/>
            <a:r>
              <a:rPr lang="it-IT" dirty="0"/>
              <a:t>Significativa riduzione </a:t>
            </a:r>
            <a:r>
              <a:rPr lang="it-IT" dirty="0" err="1"/>
              <a:t>gia’</a:t>
            </a:r>
            <a:r>
              <a:rPr lang="it-IT" dirty="0"/>
              <a:t> dal 2019</a:t>
            </a:r>
          </a:p>
          <a:p>
            <a:r>
              <a:rPr lang="it-IT" dirty="0"/>
              <a:t>AC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438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D7035C-5DA8-384E-A033-EB8D2F82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breve </a:t>
            </a:r>
            <a:r>
              <a:rPr lang="en-US" dirty="0" err="1"/>
              <a:t>sguardo</a:t>
            </a:r>
            <a:r>
              <a:rPr lang="en-US" dirty="0"/>
              <a:t> al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D756FD-5408-DD49-9E98-BA9AE77361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B666-03C5-B047-A20E-97D6F62F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Alcuni punti importanti per il futuro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6FB5-49E7-0649-A544-B0CA9ACB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Progressioni di carriera per i Tecnici e Amministrativi</a:t>
            </a:r>
          </a:p>
          <a:p>
            <a:pPr lvl="1"/>
            <a:r>
              <a:rPr lang="it-IT" dirty="0"/>
              <a:t>Art. 53 e 54</a:t>
            </a:r>
          </a:p>
          <a:p>
            <a:r>
              <a:rPr lang="it-IT" dirty="0"/>
              <a:t>Completare il programma delle progressioni per Ricercatori e Tecnologi</a:t>
            </a:r>
          </a:p>
          <a:p>
            <a:r>
              <a:rPr lang="it-IT" dirty="0"/>
              <a:t>Continuare a ‘lottare’ per il miglioramento delle strutture</a:t>
            </a:r>
          </a:p>
          <a:p>
            <a:pPr lvl="1"/>
            <a:r>
              <a:rPr lang="it-IT" dirty="0"/>
              <a:t>Edilizia</a:t>
            </a:r>
          </a:p>
          <a:p>
            <a:pPr lvl="1"/>
            <a:r>
              <a:rPr lang="it-IT" dirty="0"/>
              <a:t>Impianti</a:t>
            </a:r>
          </a:p>
          <a:p>
            <a:pPr lvl="1"/>
            <a:r>
              <a:rPr lang="it-IT" dirty="0"/>
              <a:t>CPI</a:t>
            </a:r>
          </a:p>
          <a:p>
            <a:r>
              <a:rPr lang="it-IT" dirty="0"/>
              <a:t>Spostamento Amministrazione????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826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DBBB8-B830-3046-91ED-E2C13C7E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Gli aspetti scientifici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81D35-D359-7646-A0E7-B9D71981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0998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Molti progetti ambiziosi nei prossimi anni con un forte coinvolgimento della sezione</a:t>
            </a:r>
          </a:p>
          <a:p>
            <a:pPr lvl="1"/>
            <a:r>
              <a:rPr lang="it-IT" dirty="0"/>
              <a:t>Upgrade di LHC</a:t>
            </a:r>
          </a:p>
          <a:p>
            <a:pPr lvl="1"/>
            <a:r>
              <a:rPr lang="it-IT" dirty="0"/>
              <a:t>HERD</a:t>
            </a:r>
          </a:p>
          <a:p>
            <a:pPr lvl="1"/>
            <a:r>
              <a:rPr lang="it-IT" dirty="0"/>
              <a:t>Advanced Virgo/Einstein </a:t>
            </a:r>
            <a:r>
              <a:rPr lang="it-IT" dirty="0" err="1"/>
              <a:t>Telescope</a:t>
            </a:r>
            <a:endParaRPr lang="it-IT" dirty="0"/>
          </a:p>
          <a:p>
            <a:pPr lvl="1"/>
            <a:r>
              <a:rPr lang="it-IT" dirty="0"/>
              <a:t>Progetti europei e non solo</a:t>
            </a:r>
          </a:p>
          <a:p>
            <a:pPr lvl="1"/>
            <a:r>
              <a:rPr lang="it-IT" dirty="0"/>
              <a:t>SPES</a:t>
            </a:r>
          </a:p>
          <a:p>
            <a:pPr lvl="1"/>
            <a:r>
              <a:rPr lang="it-IT" dirty="0" err="1"/>
              <a:t>Attivita’</a:t>
            </a:r>
            <a:r>
              <a:rPr lang="it-IT" dirty="0"/>
              <a:t> di Gruppo 5 e TT</a:t>
            </a:r>
          </a:p>
          <a:p>
            <a:pPr lvl="1"/>
            <a:r>
              <a:rPr lang="it-IT" dirty="0"/>
              <a:t>E moltissimi altri….</a:t>
            </a:r>
          </a:p>
          <a:p>
            <a:r>
              <a:rPr lang="it-IT" dirty="0"/>
              <a:t>Ma, importantissimo:</a:t>
            </a:r>
          </a:p>
          <a:p>
            <a:pPr lvl="1"/>
            <a:r>
              <a:rPr lang="it-IT" dirty="0"/>
              <a:t>Tutto questo </a:t>
            </a:r>
            <a:r>
              <a:rPr lang="it-IT" dirty="0" err="1"/>
              <a:t>puo’</a:t>
            </a:r>
            <a:r>
              <a:rPr lang="it-IT" dirty="0"/>
              <a:t> essere fatto solo con il coinvolgimento di TUTTI</a:t>
            </a:r>
          </a:p>
          <a:p>
            <a:pPr lvl="2"/>
            <a:r>
              <a:rPr lang="it-IT" dirty="0"/>
              <a:t>Ricercatori, Tecnologi,  Amministrativi, Tecnici</a:t>
            </a:r>
          </a:p>
          <a:p>
            <a:pPr lvl="2"/>
            <a:r>
              <a:rPr lang="it-IT" dirty="0"/>
              <a:t>Dipendenti ed Associati</a:t>
            </a:r>
          </a:p>
        </p:txBody>
      </p:sp>
    </p:spTree>
    <p:extLst>
      <p:ext uri="{BB962C8B-B14F-4D97-AF65-F5344CB8AC3E}">
        <p14:creationId xmlns:p14="http://schemas.microsoft.com/office/powerpoint/2010/main" val="129877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815D-D2EC-5C47-A77F-9B11D4D1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Quindi….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F024-9424-CC46-8A53-5535C3C22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 sincero ringraziamento a tutti per aver contribuito e per contribuire a rendere eccellente la nostra sezione</a:t>
            </a:r>
          </a:p>
          <a:p>
            <a:pPr lvl="1"/>
            <a:r>
              <a:rPr lang="it-IT" dirty="0"/>
              <a:t>Servizi Tecnici </a:t>
            </a:r>
          </a:p>
          <a:p>
            <a:pPr lvl="1"/>
            <a:r>
              <a:rPr lang="it-IT" dirty="0"/>
              <a:t>Servizi Amministrativi</a:t>
            </a:r>
          </a:p>
          <a:p>
            <a:pPr lvl="1"/>
            <a:r>
              <a:rPr lang="it-IT" dirty="0"/>
              <a:t>Ricercatori e Tecnologi</a:t>
            </a:r>
          </a:p>
          <a:p>
            <a:pPr lvl="1"/>
            <a:r>
              <a:rPr lang="it-IT" dirty="0"/>
              <a:t>Personale Associato</a:t>
            </a:r>
          </a:p>
          <a:p>
            <a:r>
              <a:rPr lang="it-IT" dirty="0"/>
              <a:t>E’ stato davvero un onore poter lavorare a stretto contatto con un gran numero di persone fortemente motivate, con competenze enormi e con grandissima voglia di lavorare e di contribuire ai successi dell’INFN</a:t>
            </a:r>
          </a:p>
        </p:txBody>
      </p:sp>
    </p:spTree>
    <p:extLst>
      <p:ext uri="{BB962C8B-B14F-4D97-AF65-F5344CB8AC3E}">
        <p14:creationId xmlns:p14="http://schemas.microsoft.com/office/powerpoint/2010/main" val="1713251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FAF6C7-A083-984D-ABA3-323C7121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Grazie</a:t>
            </a:r>
            <a:r>
              <a:rPr lang="en-US" dirty="0"/>
              <a:t>!!!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BD9F3-0273-A346-AC77-E953EB9299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9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2971-FAF5-B64C-B04F-910E2BDFD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5738"/>
            <a:ext cx="9603275" cy="1049235"/>
          </a:xfrm>
        </p:spPr>
        <p:txBody>
          <a:bodyPr/>
          <a:lstStyle/>
          <a:p>
            <a:r>
              <a:rPr lang="it-IT" dirty="0"/>
              <a:t>I passi formali per l’elezione del Nuovo direttore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99378-012F-D542-8152-1476233C3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22459"/>
          </a:xfrm>
        </p:spPr>
        <p:txBody>
          <a:bodyPr>
            <a:normAutofit/>
          </a:bodyPr>
          <a:lstStyle/>
          <a:p>
            <a:r>
              <a:rPr lang="it-IT" dirty="0"/>
              <a:t>Scadenza del mio primo mandato:  18 Giugno 2019</a:t>
            </a:r>
          </a:p>
          <a:p>
            <a:r>
              <a:rPr lang="it-IT" dirty="0"/>
              <a:t>Elezioni: 23 Gennaio 2019 dalle 10.00 alle 12.30 e dalle 14.00 alle 15.30</a:t>
            </a:r>
          </a:p>
          <a:p>
            <a:r>
              <a:rPr lang="it-IT" dirty="0"/>
              <a:t>Chi vota: dipendenti ed associati con incarico di ricerca</a:t>
            </a:r>
          </a:p>
          <a:p>
            <a:r>
              <a:rPr lang="it-IT" dirty="0"/>
              <a:t>I risultati delle elezioni vengono inviati alla Presidenza INFN con l’elenco dei candidati che hanno ricevuto almeno un voto (Rosa di candidati)</a:t>
            </a:r>
          </a:p>
          <a:p>
            <a:r>
              <a:rPr lang="it-IT" dirty="0"/>
              <a:t>Il Consiglio Direttivo elegge con una votazione il nuovo Direttore all’interno della rosa di nomi emersi dalle elezioni locali</a:t>
            </a:r>
          </a:p>
          <a:p>
            <a:r>
              <a:rPr lang="it-IT" dirty="0"/>
              <a:t>Entrata in ruolo il 19 Giugno 2019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26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A8EA-9CF0-D24A-BE1A-04D42BB9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</a:t>
            </a:r>
            <a:r>
              <a:rPr lang="it-IT" dirty="0" err="1"/>
              <a:t>puo’</a:t>
            </a:r>
            <a:r>
              <a:rPr lang="it-IT" dirty="0"/>
              <a:t> essere eletto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8405-D509-514C-8BDE-B6850011E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E’ possibile ricoprire il ruolo di Direttore nella stessa struttura per un massimo di due volte</a:t>
            </a:r>
          </a:p>
          <a:p>
            <a:r>
              <a:rPr lang="it-IT" dirty="0"/>
              <a:t>I Direttori delle Sezioni sono scelti tra i dirigenti di ricerca e i dirigenti tecnologi dell’Istituto, ovvero tra i professori ordinari delle Università e tra i dirigenti di ricerca e dirigenti tecnologi di altri Enti, dotati di incarico di ricerca scientifica o di incarico di ricerca tecnologica dell’Istituto. </a:t>
            </a:r>
          </a:p>
          <a:p>
            <a:r>
              <a:rPr lang="it-IT" dirty="0"/>
              <a:t>Essi possono essere scelti fra i primi ricercatori e i primi tecnologi dell’Istituto, ovvero tra i professori associati, dotati di incarico di ricerca scientifica o di incarico di ricerca tecnologica dell’Istituto, nei casi e con le modalità previsti nell’apposito Disciplinare.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40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CC242-D999-1240-A6EA-372C0283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mie impressioni al termine del primo mandato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E325-14BC-804C-B09D-5A78E164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In questi 4 anni siamo andati incontro a molte novità, alcune sicuramente positive, altre meno</a:t>
            </a:r>
          </a:p>
          <a:p>
            <a:r>
              <a:rPr lang="it-IT" dirty="0"/>
              <a:t>Rapidissima evoluzione e situazione non stazionaria per molti aspetti</a:t>
            </a:r>
          </a:p>
          <a:p>
            <a:pPr lvl="1"/>
            <a:r>
              <a:rPr lang="it-IT" dirty="0"/>
              <a:t>Programmazione straordinaria dei posti</a:t>
            </a:r>
          </a:p>
          <a:p>
            <a:pPr lvl="1"/>
            <a:r>
              <a:rPr lang="it-IT" dirty="0"/>
              <a:t>Contrazioni del bilancio</a:t>
            </a:r>
          </a:p>
          <a:p>
            <a:pPr lvl="1"/>
            <a:r>
              <a:rPr lang="it-IT" dirty="0"/>
              <a:t>Complicazione delle procedure amministrative</a:t>
            </a:r>
          </a:p>
          <a:p>
            <a:r>
              <a:rPr lang="it-IT" dirty="0"/>
              <a:t>Ci siamo dovuti adattare rapidamente alla nuova realtà</a:t>
            </a:r>
          </a:p>
          <a:p>
            <a:r>
              <a:rPr lang="it-IT" dirty="0"/>
              <a:t>E’ stata una sfida non banale….. Un periodo non facile</a:t>
            </a:r>
          </a:p>
          <a:p>
            <a:r>
              <a:rPr lang="it-IT" dirty="0"/>
              <a:t>Ma anche davvero pieno di soddisfazioni</a:t>
            </a:r>
          </a:p>
          <a:p>
            <a:pPr lvl="1"/>
            <a:r>
              <a:rPr lang="it-IT" dirty="0"/>
              <a:t>Soprattutto grazie alle persone della Sezione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045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514D-6A5C-BD42-9D66-E81AE7EEA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</a:t>
            </a:r>
            <a:r>
              <a:rPr lang="it-IT" dirty="0" err="1"/>
              <a:t>e’</a:t>
            </a:r>
            <a:r>
              <a:rPr lang="it-IT" dirty="0"/>
              <a:t> stato fatto a Livello locale</a:t>
            </a:r>
            <a:br>
              <a:rPr lang="it-IT" dirty="0"/>
            </a:br>
            <a:r>
              <a:rPr lang="it-IT" dirty="0"/>
              <a:t>- Sul fronte ‘generale’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1F739-B3CE-2D4C-AE62-EEF75E44D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Nomina di un rappresentante INFN in Consiglio di Dipartimento</a:t>
            </a:r>
          </a:p>
          <a:p>
            <a:r>
              <a:rPr lang="it-IT" dirty="0"/>
              <a:t>Nuovo sito web</a:t>
            </a:r>
          </a:p>
          <a:p>
            <a:r>
              <a:rPr lang="it-IT" dirty="0"/>
              <a:t>Iniziative di </a:t>
            </a:r>
            <a:r>
              <a:rPr lang="it-IT" dirty="0" err="1"/>
              <a:t>Outreach</a:t>
            </a:r>
            <a:r>
              <a:rPr lang="it-IT" dirty="0"/>
              <a:t>/Terza missione</a:t>
            </a:r>
          </a:p>
          <a:p>
            <a:r>
              <a:rPr lang="it-IT" dirty="0"/>
              <a:t>Consiglio di Sezione:</a:t>
            </a:r>
          </a:p>
          <a:p>
            <a:pPr lvl="1"/>
            <a:r>
              <a:rPr lang="it-IT" dirty="0" err="1"/>
              <a:t>CdS</a:t>
            </a:r>
            <a:r>
              <a:rPr lang="it-IT" dirty="0"/>
              <a:t> ristretto ‘allargato’ ai responsabili dei servizi</a:t>
            </a:r>
          </a:p>
          <a:p>
            <a:pPr lvl="1"/>
            <a:r>
              <a:rPr lang="it-IT" dirty="0"/>
              <a:t>Seminari scientifici (e spero non solo!)</a:t>
            </a:r>
          </a:p>
          <a:p>
            <a:r>
              <a:rPr lang="it-IT" dirty="0"/>
              <a:t>Circolo di ascolto</a:t>
            </a:r>
          </a:p>
          <a:p>
            <a:pPr lvl="1"/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pausacaffe.fi.infn.it</a:t>
            </a:r>
            <a:r>
              <a:rPr lang="it-IT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503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8644-7DA0-8F49-8B35-16C77915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</a:t>
            </a:r>
            <a:r>
              <a:rPr lang="it-IT" dirty="0" err="1"/>
              <a:t>e’</a:t>
            </a:r>
            <a:r>
              <a:rPr lang="it-IT" dirty="0"/>
              <a:t> stato fatto a Livello locale</a:t>
            </a:r>
            <a:br>
              <a:rPr lang="it-IT" dirty="0"/>
            </a:br>
            <a:r>
              <a:rPr lang="it-IT" dirty="0"/>
              <a:t>- Sul fronte ‘amministrativo’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2FA0-DDBC-7E48-8F6F-3227BF19E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Gestione attraverso SOL delle procedure</a:t>
            </a:r>
          </a:p>
          <a:p>
            <a:pPr lvl="1"/>
            <a:r>
              <a:rPr lang="it-IT" dirty="0"/>
              <a:t>Le procedure sono complesse, non lo nego</a:t>
            </a:r>
          </a:p>
          <a:p>
            <a:pPr lvl="1"/>
            <a:r>
              <a:rPr lang="it-IT" dirty="0"/>
              <a:t>SOL </a:t>
            </a:r>
            <a:r>
              <a:rPr lang="it-IT" dirty="0" err="1"/>
              <a:t>e’</a:t>
            </a:r>
            <a:r>
              <a:rPr lang="it-IT" dirty="0"/>
              <a:t> solo un utilissimo strumento</a:t>
            </a:r>
          </a:p>
          <a:p>
            <a:r>
              <a:rPr lang="it-IT" dirty="0"/>
              <a:t>Commissione Acquisti Informatici </a:t>
            </a:r>
          </a:p>
          <a:p>
            <a:pPr lvl="1"/>
            <a:r>
              <a:rPr lang="it-IT" dirty="0"/>
              <a:t>processo da migliorare</a:t>
            </a:r>
          </a:p>
          <a:p>
            <a:r>
              <a:rPr lang="it-IT" dirty="0"/>
              <a:t>Nuova normativa missioni</a:t>
            </a:r>
          </a:p>
          <a:p>
            <a:pPr lvl="1"/>
            <a:r>
              <a:rPr lang="it-IT" dirty="0"/>
              <a:t>Forfettario anche in Italia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075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2F8F-DA27-4A41-8A58-0D75D175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</a:t>
            </a:r>
            <a:r>
              <a:rPr lang="it-IT" dirty="0" err="1"/>
              <a:t>e’</a:t>
            </a:r>
            <a:r>
              <a:rPr lang="it-IT" dirty="0"/>
              <a:t> stato fatto a Livello locale</a:t>
            </a:r>
            <a:br>
              <a:rPr lang="it-IT" dirty="0"/>
            </a:br>
            <a:r>
              <a:rPr lang="it-IT" dirty="0"/>
              <a:t>- Sul fronte ‘impianti e strutture’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A166-D2F3-7E4D-933B-D50C846EF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Potenziamento FARM</a:t>
            </a:r>
          </a:p>
          <a:p>
            <a:r>
              <a:rPr lang="it-IT" dirty="0"/>
              <a:t>Potenziamento Camera Pulita (anche grazie ai fondi </a:t>
            </a:r>
            <a:r>
              <a:rPr lang="it-IT" dirty="0" err="1"/>
              <a:t>Unifi</a:t>
            </a:r>
            <a:r>
              <a:rPr lang="it-IT" dirty="0"/>
              <a:t>!)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Riscaldamento/Condizionamento</a:t>
            </a:r>
          </a:p>
          <a:p>
            <a:r>
              <a:rPr lang="it-IT" dirty="0"/>
              <a:t>Lavori Capannone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66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75B8-43AA-9244-9BF1-541F5AFC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</a:t>
            </a:r>
            <a:r>
              <a:rPr lang="it-IT" dirty="0" err="1"/>
              <a:t>e’</a:t>
            </a:r>
            <a:r>
              <a:rPr lang="it-IT" dirty="0"/>
              <a:t> stato fatto a Livello locale</a:t>
            </a:r>
            <a:br>
              <a:rPr lang="it-IT" dirty="0"/>
            </a:br>
            <a:r>
              <a:rPr lang="it-IT" dirty="0"/>
              <a:t>- Sul fronte ‘progetti scientifici’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95919-9271-0B42-B103-93CEBF03C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Accesso fondi ECRF</a:t>
            </a:r>
          </a:p>
          <a:p>
            <a:r>
              <a:rPr lang="it-IT" dirty="0"/>
              <a:t>Progetti europei et al.:</a:t>
            </a:r>
          </a:p>
          <a:p>
            <a:pPr lvl="1"/>
            <a:r>
              <a:rPr lang="it-IT" dirty="0" err="1"/>
              <a:t>Megante</a:t>
            </a:r>
            <a:endParaRPr lang="it-IT" dirty="0"/>
          </a:p>
          <a:p>
            <a:pPr lvl="1"/>
            <a:r>
              <a:rPr lang="it-IT" dirty="0"/>
              <a:t>Radiate</a:t>
            </a:r>
          </a:p>
          <a:p>
            <a:pPr lvl="1"/>
            <a:r>
              <a:rPr lang="it-IT" dirty="0" err="1"/>
              <a:t>Ariadne</a:t>
            </a:r>
            <a:endParaRPr lang="it-IT" dirty="0"/>
          </a:p>
          <a:p>
            <a:pPr lvl="1"/>
            <a:r>
              <a:rPr lang="it-IT" dirty="0"/>
              <a:t>Machina</a:t>
            </a:r>
          </a:p>
          <a:p>
            <a:pPr lvl="1"/>
            <a:r>
              <a:rPr lang="it-IT" dirty="0"/>
              <a:t>TT-CHNET</a:t>
            </a:r>
          </a:p>
          <a:p>
            <a:r>
              <a:rPr lang="it-IT" dirty="0"/>
              <a:t>Accordo quadro con l’Ospedale MEYER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7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DD37-7AC1-134D-BD0A-D47EDD2C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Luci ed ombre….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CDCA4-8872-6E42-8990-1C1DDD1A0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2327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1269</TotalTime>
  <Words>744</Words>
  <Application>Microsoft Macintosh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Resoconto del primo mandato da direttore 2015-2019</vt:lpstr>
      <vt:lpstr>I passi formali per l’elezione del Nuovo direttore</vt:lpstr>
      <vt:lpstr>Chi puo’ essere eletto</vt:lpstr>
      <vt:lpstr>Le mie impressioni al termine del primo mandato</vt:lpstr>
      <vt:lpstr>Cosa e’ stato fatto a Livello locale - Sul fronte ‘generale’</vt:lpstr>
      <vt:lpstr>Cosa e’ stato fatto a Livello locale - Sul fronte ‘amministrativo’</vt:lpstr>
      <vt:lpstr>Cosa e’ stato fatto a Livello locale - Sul fronte ‘impianti e strutture’</vt:lpstr>
      <vt:lpstr>Cosa e’ stato fatto a Livello locale - Sul fronte ‘progetti scientifici’</vt:lpstr>
      <vt:lpstr>Luci ed ombre….</vt:lpstr>
      <vt:lpstr>Ecco le luci!!!</vt:lpstr>
      <vt:lpstr>Numero di dipendenti della sezione  (no ggi)</vt:lpstr>
      <vt:lpstr>Ed ecco le ombre….</vt:lpstr>
      <vt:lpstr>Un breve sguardo al futuro</vt:lpstr>
      <vt:lpstr>Alcuni punti importanti per il futuro</vt:lpstr>
      <vt:lpstr>Gli aspetti scientifici</vt:lpstr>
      <vt:lpstr>Quindi….</vt:lpstr>
      <vt:lpstr>Grazie!!!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Resoconto del primo mandato da direttore 2015-2019</dc:title>
  <dc:creator>Oscar Adriani</dc:creator>
  <cp:lastModifiedBy>Oscar Adriani</cp:lastModifiedBy>
  <cp:revision>41</cp:revision>
  <dcterms:created xsi:type="dcterms:W3CDTF">2019-01-14T11:29:40Z</dcterms:created>
  <dcterms:modified xsi:type="dcterms:W3CDTF">2019-01-15T08:39:30Z</dcterms:modified>
</cp:coreProperties>
</file>