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7" r:id="rId3"/>
    <p:sldId id="257" r:id="rId4"/>
    <p:sldId id="260" r:id="rId5"/>
    <p:sldId id="288" r:id="rId6"/>
    <p:sldId id="371" r:id="rId7"/>
    <p:sldId id="291" r:id="rId8"/>
    <p:sldId id="268" r:id="rId9"/>
    <p:sldId id="297" r:id="rId10"/>
    <p:sldId id="298" r:id="rId11"/>
    <p:sldId id="267" r:id="rId12"/>
    <p:sldId id="299" r:id="rId13"/>
    <p:sldId id="278" r:id="rId14"/>
    <p:sldId id="370" r:id="rId15"/>
    <p:sldId id="284" r:id="rId16"/>
    <p:sldId id="282" r:id="rId17"/>
    <p:sldId id="265" r:id="rId18"/>
    <p:sldId id="283" r:id="rId19"/>
    <p:sldId id="285" r:id="rId20"/>
    <p:sldId id="281" r:id="rId21"/>
    <p:sldId id="286" r:id="rId22"/>
    <p:sldId id="258" r:id="rId23"/>
    <p:sldId id="367" r:id="rId24"/>
    <p:sldId id="368" r:id="rId25"/>
    <p:sldId id="320" r:id="rId26"/>
    <p:sldId id="307" r:id="rId27"/>
    <p:sldId id="326" r:id="rId28"/>
    <p:sldId id="272" r:id="rId29"/>
    <p:sldId id="25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27BEE1"/>
    <a:srgbClr val="B15757"/>
    <a:srgbClr val="FF9933"/>
    <a:srgbClr val="5BA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image" Target="../media/image6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E1763-03FE-4953-8725-20DFBE695A48}" type="datetimeFigureOut">
              <a:rPr lang="en-GB" smtClean="0"/>
              <a:t>15/02/2019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3E99-7301-4758-B1A0-3B9D3B603A1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15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1ppi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 Qian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(1994) The active center of a mammalian alpha-amylase. Structure of the complex of a pancreatic alpha-amylase with a carbohydrate inhibitor refined to 2.2-Å resolution.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Biochemistry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33: 6284-6294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6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3w14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G.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(2013)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insulin engages its primary binding site on the insulin receptor.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493: 241-245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4zxb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T. T.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(2016) Higher-resolution structure of the human insulin receptor ectodomain: Multi-modal inclusion of the insert domain.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24: 469-476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4zwc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Deng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(2015) Molecular basis of ligand recognition and transport by glucose transporters.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526: 391-396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60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4hhb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G. Fermi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(1984) The crystal structure of human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deoxyhaemoglobin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1.74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resolution.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J.Mol.Biol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175: 159-174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1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1igt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 J. Harris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(1997) Refined structure of an intact IgG2a monoclonal antibody.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Biochemistry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36: 1581-1597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4rhv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Arnold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(1988) The use of molecular-replacement phases for the refinement of the human rhinovirus 14 structure.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Crystallogr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Sect.A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44: 270-282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14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1cag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Bella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(1994) Crystal and molecular structure of a collagen-like peptide at 1.9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resolution.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266: 75-81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43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0660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CAEC21-640F-4438-B6A2-92EE485A9DAA}" type="slidenum">
              <a:rPr lang="it-IT" sz="1200"/>
              <a:pPr algn="r"/>
              <a:t>23</a:t>
            </a:fld>
            <a:endParaRPr lang="it-IT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861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A42497E-A3A8-4E78-9A0E-68FDFC10A057}" type="slidenum">
              <a:rPr lang="it-IT" sz="1200"/>
              <a:pPr algn="r"/>
              <a:t>24</a:t>
            </a:fld>
            <a:endParaRPr 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8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42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10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375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54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40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31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09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67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31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DE00C-9004-4E19-9F67-3DDE20B9AA2A}" type="datetimeFigureOut">
              <a:rPr lang="it-IT" smtClean="0"/>
              <a:t>15/02/2019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0F8F6-4C69-4C5A-86DE-94FAC17A19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1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www.rcsb.org/structure/4hhb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www.rcsb.org/structure/4rhv" TargetMode="External"/><Relationship Id="rId4" Type="http://schemas.openxmlformats.org/officeDocument/2006/relationships/hyperlink" Target="https://www.rcsb.org/structure/1ig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www.rcsb.org/structure/1ca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7" Type="http://schemas.openxmlformats.org/officeDocument/2006/relationships/image" Target="../media/image1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png"/><Relationship Id="rId11" Type="http://schemas.openxmlformats.org/officeDocument/2006/relationships/image" Target="../media/image73.jpeg"/><Relationship Id="rId5" Type="http://schemas.openxmlformats.org/officeDocument/2006/relationships/image" Target="../media/image71.png"/><Relationship Id="rId10" Type="http://schemas.openxmlformats.org/officeDocument/2006/relationships/image" Target="../media/image1.wmf"/><Relationship Id="rId4" Type="http://schemas.openxmlformats.org/officeDocument/2006/relationships/image" Target="../media/image70.png"/><Relationship Id="rId9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dn.rcsb.org/pdb101/molecular-machinery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www.rcsb.org/structure/1pp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csb.org/structure/4zwc" TargetMode="External"/><Relationship Id="rId5" Type="http://schemas.openxmlformats.org/officeDocument/2006/relationships/hyperlink" Target="https://www.rcsb.org/structure/4zxb" TargetMode="External"/><Relationship Id="rId4" Type="http://schemas.openxmlformats.org/officeDocument/2006/relationships/hyperlink" Target="https://www.rcsb.org/structure/5KQ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4B7446-B9E0-4961-9E6C-23EBCD46A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0722" y="2193758"/>
            <a:ext cx="5334506" cy="3001572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L’arte della chimica</a:t>
            </a:r>
            <a:b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</a:br>
            <a:b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</a:br>
            <a:r>
              <a:rPr lang="it-IT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dell’arte</a:t>
            </a:r>
            <a:br>
              <a:rPr lang="it-IT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</a:br>
            <a:r>
              <a:rPr lang="it-IT" sz="3600" dirty="0">
                <a:solidFill>
                  <a:srgbClr val="27BE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e l’arte</a:t>
            </a:r>
            <a:br>
              <a:rPr lang="it-IT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</a:br>
            <a:r>
              <a:rPr lang="it-IT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nell’arte</a:t>
            </a:r>
            <a:br>
              <a:rPr lang="it-IT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</a:br>
            <a:r>
              <a:rPr lang="it-IT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493AF8-C2CC-4BB4-9A60-298F4CA88D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226" r="2796" b="7333"/>
          <a:stretch/>
        </p:blipFill>
        <p:spPr>
          <a:xfrm>
            <a:off x="5880952" y="46181"/>
            <a:ext cx="3262816" cy="1260106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26794D77-C8DA-468F-8F4F-DECD47D2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593" y="9104"/>
            <a:ext cx="42370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 err="1">
                <a:latin typeface="Times New Roman" pitchFamily="18" charset="0"/>
              </a:rPr>
              <a:t>Università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degli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Studi</a:t>
            </a:r>
            <a:r>
              <a:rPr lang="en-GB" dirty="0">
                <a:latin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</a:rPr>
              <a:t>di</a:t>
            </a:r>
            <a:r>
              <a:rPr lang="en-GB" dirty="0">
                <a:latin typeface="Times New Roman" pitchFamily="18" charset="0"/>
              </a:rPr>
              <a:t> Napoli </a:t>
            </a:r>
            <a:r>
              <a:rPr lang="en-GB" i="1" dirty="0">
                <a:latin typeface="Times New Roman" pitchFamily="18" charset="0"/>
              </a:rPr>
              <a:t>Federico II</a:t>
            </a:r>
            <a:endParaRPr lang="en-GB" dirty="0">
              <a:latin typeface="Times New Roman" pitchFamily="18" charset="0"/>
            </a:endParaRPr>
          </a:p>
          <a:p>
            <a:pPr eaLnBrk="0" hangingPunct="0"/>
            <a:r>
              <a:rPr lang="en-GB" b="1" dirty="0" err="1">
                <a:latin typeface="Times New Roman" pitchFamily="18" charset="0"/>
              </a:rPr>
              <a:t>Dipartimento</a:t>
            </a:r>
            <a:r>
              <a:rPr lang="en-GB" b="1" dirty="0">
                <a:latin typeface="Times New Roman" pitchFamily="18" charset="0"/>
              </a:rPr>
              <a:t> di </a:t>
            </a:r>
            <a:r>
              <a:rPr lang="en-GB" b="1" dirty="0" err="1">
                <a:latin typeface="Times New Roman" pitchFamily="18" charset="0"/>
              </a:rPr>
              <a:t>Scienze</a:t>
            </a:r>
            <a:r>
              <a:rPr lang="en-GB" b="1" dirty="0">
                <a:latin typeface="Times New Roman" pitchFamily="18" charset="0"/>
              </a:rPr>
              <a:t> </a:t>
            </a:r>
            <a:r>
              <a:rPr lang="en-GB" b="1" dirty="0" err="1">
                <a:latin typeface="Times New Roman" pitchFamily="18" charset="0"/>
              </a:rPr>
              <a:t>Chimiche</a:t>
            </a:r>
            <a:endParaRPr lang="en-GB" b="1" dirty="0">
              <a:latin typeface="Times New Roman" pitchFamily="18" charset="0"/>
            </a:endParaRPr>
          </a:p>
          <a:p>
            <a:pPr eaLnBrk="0" hangingPunct="0"/>
            <a:endParaRPr lang="en-GB" sz="2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433B6B5F-3FAC-406E-85B6-840D132C2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00248"/>
              </p:ext>
            </p:extLst>
          </p:nvPr>
        </p:nvGraphicFramePr>
        <p:xfrm>
          <a:off x="51162" y="28144"/>
          <a:ext cx="1120129" cy="113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Documento" r:id="rId5" imgW="889000" imgH="899160" progId="Word.Document.8">
                  <p:embed/>
                </p:oleObj>
              </mc:Choice>
              <mc:Fallback>
                <p:oleObj name="Documento" r:id="rId5" imgW="889000" imgH="899160" progId="Word.Document.8">
                  <p:embed/>
                  <p:pic>
                    <p:nvPicPr>
                      <p:cNvPr id="409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2" y="28144"/>
                        <a:ext cx="1120129" cy="1132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C21BD6B5-9910-4155-9F42-C2472E0EF4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87" t="57122" r="63293" b="20829"/>
          <a:stretch/>
        </p:blipFill>
        <p:spPr>
          <a:xfrm rot="20662394">
            <a:off x="6349154" y="5414605"/>
            <a:ext cx="1228202" cy="116563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64B06E0-A0A4-4C21-A973-F6EE6B1E9A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28"/>
          <a:stretch/>
        </p:blipFill>
        <p:spPr>
          <a:xfrm rot="907745">
            <a:off x="7643162" y="5481737"/>
            <a:ext cx="1242805" cy="11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3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B7AA1-E393-2D4C-89B3-F1DB390775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8894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928617" y="562131"/>
            <a:ext cx="2155057" cy="6295869"/>
          </a:xfrm>
          <a:prstGeom prst="rect">
            <a:avLst/>
          </a:prstGeom>
          <a:solidFill>
            <a:srgbClr val="280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69B79-14C3-E64F-9F20-267644C0CD18}"/>
              </a:ext>
            </a:extLst>
          </p:cNvPr>
          <p:cNvSpPr txBox="1"/>
          <p:nvPr/>
        </p:nvSpPr>
        <p:spPr>
          <a:xfrm rot="16200000">
            <a:off x="5236618" y="1388414"/>
            <a:ext cx="25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Protein Function</a:t>
            </a:r>
          </a:p>
          <a:p>
            <a:pPr algn="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TRANSPORT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3D11E-EDAA-064B-9D08-4F2A92D296FB}"/>
              </a:ext>
            </a:extLst>
          </p:cNvPr>
          <p:cNvSpPr txBox="1"/>
          <p:nvPr/>
        </p:nvSpPr>
        <p:spPr>
          <a:xfrm>
            <a:off x="6988942" y="6386474"/>
            <a:ext cx="177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PDB Structure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4hhb</a:t>
            </a:r>
            <a:endParaRPr lang="en-US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7D185FE-BFC3-48C5-8759-D21FAFAB4662}"/>
              </a:ext>
            </a:extLst>
          </p:cNvPr>
          <p:cNvSpPr txBox="1"/>
          <p:nvPr/>
        </p:nvSpPr>
        <p:spPr>
          <a:xfrm>
            <a:off x="7273547" y="935146"/>
            <a:ext cx="15255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Le cellule hanno bisogno di </a:t>
            </a:r>
            <a:r>
              <a:rPr lang="it-IT" dirty="0">
                <a:solidFill>
                  <a:srgbClr val="0070C0"/>
                </a:solidFill>
              </a:rPr>
              <a:t>ossigeno</a:t>
            </a:r>
            <a:r>
              <a:rPr lang="it-IT" dirty="0">
                <a:solidFill>
                  <a:schemeClr val="bg1"/>
                </a:solidFill>
              </a:rPr>
              <a:t> per vivere.</a:t>
            </a:r>
          </a:p>
          <a:p>
            <a:r>
              <a:rPr lang="it-IT" dirty="0">
                <a:solidFill>
                  <a:schemeClr val="bg1"/>
                </a:solidFill>
              </a:rPr>
              <a:t>L’</a:t>
            </a:r>
            <a:r>
              <a:rPr lang="it-IT" dirty="0">
                <a:solidFill>
                  <a:srgbClr val="FF0000"/>
                </a:solidFill>
              </a:rPr>
              <a:t>emoglobina</a:t>
            </a:r>
            <a:r>
              <a:rPr lang="it-IT" dirty="0">
                <a:solidFill>
                  <a:schemeClr val="bg1"/>
                </a:solidFill>
              </a:rPr>
              <a:t> è la proteina che trasporta l’ossigeno.</a:t>
            </a:r>
          </a:p>
          <a:p>
            <a:r>
              <a:rPr lang="it-IT" dirty="0">
                <a:solidFill>
                  <a:schemeClr val="bg1"/>
                </a:solidFill>
              </a:rPr>
              <a:t>Il colore rosso del sangue è dovuto al gruppo eme legato all’emoglobina e </a:t>
            </a:r>
            <a:r>
              <a:rPr lang="it-IT" dirty="0" err="1">
                <a:solidFill>
                  <a:schemeClr val="bg1"/>
                </a:solidFill>
              </a:rPr>
              <a:t>comnplessato</a:t>
            </a:r>
            <a:r>
              <a:rPr lang="it-IT" dirty="0">
                <a:solidFill>
                  <a:schemeClr val="bg1"/>
                </a:solidFill>
              </a:rPr>
              <a:t> a ioni ferro</a:t>
            </a:r>
            <a:r>
              <a:rPr lang="it-IT" baseline="30000" dirty="0">
                <a:solidFill>
                  <a:schemeClr val="bg1"/>
                </a:solidFill>
              </a:rPr>
              <a:t>2+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D0D79DC-DB82-443C-A07F-4994B7C3D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985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1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711BC7-0CDF-9B41-AAFE-96633100B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842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984286" y="562131"/>
            <a:ext cx="2155057" cy="6295869"/>
          </a:xfrm>
          <a:prstGeom prst="rect">
            <a:avLst/>
          </a:prstGeom>
          <a:solidFill>
            <a:srgbClr val="25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69B79-14C3-E64F-9F20-267644C0CD18}"/>
              </a:ext>
            </a:extLst>
          </p:cNvPr>
          <p:cNvSpPr txBox="1"/>
          <p:nvPr/>
        </p:nvSpPr>
        <p:spPr>
          <a:xfrm rot="16200000">
            <a:off x="5236618" y="1388414"/>
            <a:ext cx="25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Protein Function</a:t>
            </a:r>
          </a:p>
          <a:p>
            <a:pPr algn="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DEFENSE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3D11E-EDAA-064B-9D08-4F2A92D296FB}"/>
              </a:ext>
            </a:extLst>
          </p:cNvPr>
          <p:cNvSpPr txBox="1"/>
          <p:nvPr/>
        </p:nvSpPr>
        <p:spPr>
          <a:xfrm>
            <a:off x="7084560" y="5583130"/>
            <a:ext cx="1771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PDB Structures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1igt</a:t>
            </a:r>
            <a:r>
              <a:rPr lang="en-US" sz="1200" dirty="0">
                <a:solidFill>
                  <a:schemeClr val="bg1"/>
                </a:solidFill>
              </a:rPr>
              <a:t> and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4rhv</a:t>
            </a:r>
            <a:endParaRPr lang="en-US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8F7239-DAD2-4E2F-88CC-12BBBC4B9B14}"/>
              </a:ext>
            </a:extLst>
          </p:cNvPr>
          <p:cNvSpPr txBox="1"/>
          <p:nvPr/>
        </p:nvSpPr>
        <p:spPr>
          <a:xfrm>
            <a:off x="7330083" y="1582340"/>
            <a:ext cx="15255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Gli anticorpi , cuore del nostro </a:t>
            </a:r>
            <a:r>
              <a:rPr lang="it-IT" dirty="0" err="1">
                <a:solidFill>
                  <a:schemeClr val="bg1"/>
                </a:solidFill>
              </a:rPr>
              <a:t>sitema</a:t>
            </a:r>
            <a:r>
              <a:rPr lang="it-IT" dirty="0">
                <a:solidFill>
                  <a:schemeClr val="bg1"/>
                </a:solidFill>
              </a:rPr>
              <a:t> immunitario sono proteine che indirizzano specie estranee al nostro organismo verso la degradazione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9FAB29-DB27-48AA-8338-30D205835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6049" y="49745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51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9BC149-A54A-6049-BC81-390E55B0B3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88943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988943" y="562131"/>
            <a:ext cx="2155057" cy="6295869"/>
          </a:xfrm>
          <a:prstGeom prst="rect">
            <a:avLst/>
          </a:prstGeom>
          <a:solidFill>
            <a:srgbClr val="251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69B79-14C3-E64F-9F20-267644C0CD18}"/>
              </a:ext>
            </a:extLst>
          </p:cNvPr>
          <p:cNvSpPr txBox="1"/>
          <p:nvPr/>
        </p:nvSpPr>
        <p:spPr>
          <a:xfrm rot="16200000">
            <a:off x="5236618" y="1388414"/>
            <a:ext cx="25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Protein Function</a:t>
            </a:r>
          </a:p>
          <a:p>
            <a:pPr algn="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3D11E-EDAA-064B-9D08-4F2A92D296FB}"/>
              </a:ext>
            </a:extLst>
          </p:cNvPr>
          <p:cNvSpPr txBox="1"/>
          <p:nvPr/>
        </p:nvSpPr>
        <p:spPr>
          <a:xfrm>
            <a:off x="7180948" y="5252669"/>
            <a:ext cx="177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PDB Structure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1cag</a:t>
            </a:r>
            <a:endParaRPr lang="en-US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74F6B9-0495-4885-B95B-20B2E9780379}"/>
              </a:ext>
            </a:extLst>
          </p:cNvPr>
          <p:cNvSpPr txBox="1"/>
          <p:nvPr/>
        </p:nvSpPr>
        <p:spPr>
          <a:xfrm>
            <a:off x="7303709" y="1743146"/>
            <a:ext cx="15255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Il 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collagene</a:t>
            </a:r>
            <a:r>
              <a:rPr lang="it-IT" dirty="0">
                <a:solidFill>
                  <a:schemeClr val="bg1"/>
                </a:solidFill>
              </a:rPr>
              <a:t> è la proteina più abbondante nel nostro organismo ed ha una funzione strutturale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EE1173E-A117-43D0-8354-E5DB83766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584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4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D7C73-5A91-476F-AFD6-87ABF690047B}"/>
              </a:ext>
            </a:extLst>
          </p:cNvPr>
          <p:cNvSpPr txBox="1"/>
          <p:nvPr/>
        </p:nvSpPr>
        <p:spPr>
          <a:xfrm>
            <a:off x="206474" y="84856"/>
            <a:ext cx="49220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Arte e scienza: i confini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DA6DBC-31C8-4A16-B118-81245807B11C}"/>
              </a:ext>
            </a:extLst>
          </p:cNvPr>
          <p:cNvSpPr txBox="1"/>
          <p:nvPr/>
        </p:nvSpPr>
        <p:spPr>
          <a:xfrm>
            <a:off x="311189" y="4721643"/>
            <a:ext cx="4817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Scienza ed arte ci offrono comunque metodi di indagine del mondo che ci circonda</a:t>
            </a: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id="{4AE0D690-CA42-40C0-95AB-32272F2B4E8D}"/>
              </a:ext>
            </a:extLst>
          </p:cNvPr>
          <p:cNvSpPr/>
          <p:nvPr/>
        </p:nvSpPr>
        <p:spPr>
          <a:xfrm>
            <a:off x="847491" y="1115122"/>
            <a:ext cx="4047893" cy="208951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68238E-A2A2-4F22-B627-7FFCDD64B4BE}"/>
              </a:ext>
            </a:extLst>
          </p:cNvPr>
          <p:cNvSpPr txBox="1"/>
          <p:nvPr/>
        </p:nvSpPr>
        <p:spPr>
          <a:xfrm rot="21348713">
            <a:off x="1236909" y="1843685"/>
            <a:ext cx="353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orte" panose="03060902040502070203" pitchFamily="66" charset="0"/>
              </a:rPr>
              <a:t>Chimica e pittura</a:t>
            </a:r>
            <a:endParaRPr lang="en-GB" sz="3600" dirty="0">
              <a:latin typeface="Forte" panose="03060902040502070203" pitchFamily="66" charset="0"/>
            </a:endParaRPr>
          </a:p>
        </p:txBody>
      </p:sp>
      <p:sp>
        <p:nvSpPr>
          <p:cNvPr id="7" name="Nuvola 6">
            <a:extLst>
              <a:ext uri="{FF2B5EF4-FFF2-40B4-BE49-F238E27FC236}">
                <a16:creationId xmlns:a16="http://schemas.microsoft.com/office/drawing/2014/main" id="{3362CE2D-FA43-46D4-8BAB-F21D6FE66E15}"/>
              </a:ext>
            </a:extLst>
          </p:cNvPr>
          <p:cNvSpPr/>
          <p:nvPr/>
        </p:nvSpPr>
        <p:spPr>
          <a:xfrm rot="1025915">
            <a:off x="3880282" y="2945627"/>
            <a:ext cx="4047893" cy="208951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2E7674B-D6A4-47F1-8BE1-EBC8738C2BA9}"/>
              </a:ext>
            </a:extLst>
          </p:cNvPr>
          <p:cNvSpPr txBox="1"/>
          <p:nvPr/>
        </p:nvSpPr>
        <p:spPr>
          <a:xfrm rot="943743">
            <a:off x="4042835" y="3667219"/>
            <a:ext cx="387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Forte" panose="03060902040502070203" pitchFamily="66" charset="0"/>
              </a:rPr>
              <a:t>Alchimia ed  arte</a:t>
            </a:r>
            <a:endParaRPr lang="en-GB" sz="3600" dirty="0">
              <a:latin typeface="Forte" panose="03060902040502070203" pitchFamily="66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ED03F4-69E5-419A-86DD-33020A76ABA6}"/>
              </a:ext>
            </a:extLst>
          </p:cNvPr>
          <p:cNvSpPr txBox="1"/>
          <p:nvPr/>
        </p:nvSpPr>
        <p:spPr>
          <a:xfrm>
            <a:off x="847491" y="5687122"/>
            <a:ext cx="7298403" cy="653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E54AED2-C962-485A-9D4E-9331376DA142}"/>
              </a:ext>
            </a:extLst>
          </p:cNvPr>
          <p:cNvSpPr txBox="1"/>
          <p:nvPr/>
        </p:nvSpPr>
        <p:spPr>
          <a:xfrm>
            <a:off x="561975" y="5657785"/>
            <a:ext cx="7734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scienziato non studia la natura perché è utile; la studia perché si compiace in essa e si compiace perché è bella</a:t>
            </a:r>
          </a:p>
          <a:p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(H.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Poincarè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4365960-817B-4B9C-9E9B-499F2B56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706" y="12373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6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1C6B31-1BE6-43F8-BDB8-5A35C411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3EEFBA8-9CA7-4483-917C-EC0629D7A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3511" y="2145419"/>
            <a:ext cx="2919413" cy="421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2A59EA0-84B8-4F04-8B34-D63090C84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3" y="510089"/>
            <a:ext cx="5043487" cy="3777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71B89B3-B10F-4ED0-ADE8-8F57F6946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3" y="3275237"/>
            <a:ext cx="4455502" cy="316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DBAFFE-E0AA-49DC-BCA9-52EC04EEB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490" y="3654677"/>
            <a:ext cx="2090735" cy="312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A49A347-7010-41DE-A49A-5363A6005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169" y="243682"/>
            <a:ext cx="4404096" cy="2382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CF8253-5679-45F4-B781-C42FECB00B5A}"/>
              </a:ext>
            </a:extLst>
          </p:cNvPr>
          <p:cNvSpPr txBox="1"/>
          <p:nvPr/>
        </p:nvSpPr>
        <p:spPr>
          <a:xfrm>
            <a:off x="103888" y="-30370"/>
            <a:ext cx="49220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Arte e scienza: i confini</a:t>
            </a:r>
          </a:p>
        </p:txBody>
      </p:sp>
    </p:spTree>
    <p:extLst>
      <p:ext uri="{BB962C8B-B14F-4D97-AF65-F5344CB8AC3E}">
        <p14:creationId xmlns:p14="http://schemas.microsoft.com/office/powerpoint/2010/main" val="295059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099185-820A-40C5-B0ED-4903E13C9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2" y="148418"/>
            <a:ext cx="5492972" cy="963251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468E4113-3B1F-4EAB-B8E3-B0377E9FA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45893" r="53257" b="12194"/>
          <a:stretch/>
        </p:blipFill>
        <p:spPr>
          <a:xfrm rot="21444088">
            <a:off x="1395107" y="951396"/>
            <a:ext cx="6621921" cy="575945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A30BDBC-DB31-459A-BF8C-8C59CEFB11F9}"/>
              </a:ext>
            </a:extLst>
          </p:cNvPr>
          <p:cNvSpPr/>
          <p:nvPr/>
        </p:nvSpPr>
        <p:spPr>
          <a:xfrm>
            <a:off x="1550020" y="6144322"/>
            <a:ext cx="1226634" cy="278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2BF69D-1C7D-478B-B642-3A9D5C02F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3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099185-820A-40C5-B0ED-4903E13C9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2" y="148418"/>
            <a:ext cx="5492972" cy="963251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468E4113-3B1F-4EAB-B8E3-B0377E9FA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9" t="45893" r="53257" b="16619"/>
          <a:stretch/>
        </p:blipFill>
        <p:spPr>
          <a:xfrm rot="21444088">
            <a:off x="250819" y="1270971"/>
            <a:ext cx="3271632" cy="25451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CD77B60-F1FE-41D2-81AF-652CC6902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84" t="8378" r="2289" b="5589"/>
          <a:stretch/>
        </p:blipFill>
        <p:spPr>
          <a:xfrm>
            <a:off x="4255043" y="1622790"/>
            <a:ext cx="4334386" cy="3434271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C178200D-07A1-48E7-823A-7253652C15CE}"/>
              </a:ext>
            </a:extLst>
          </p:cNvPr>
          <p:cNvGrpSpPr/>
          <p:nvPr/>
        </p:nvGrpSpPr>
        <p:grpSpPr>
          <a:xfrm>
            <a:off x="6714167" y="996268"/>
            <a:ext cx="2206273" cy="1158432"/>
            <a:chOff x="6714167" y="996268"/>
            <a:chExt cx="2206273" cy="115843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106BB89-EBC3-4E5C-900B-043B0A1CB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5103" y="1248937"/>
              <a:ext cx="738667" cy="581085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B58A5B9-FB78-41E9-B4D6-DCF0695DB8F6}"/>
                </a:ext>
              </a:extLst>
            </p:cNvPr>
            <p:cNvSpPr txBox="1"/>
            <p:nvPr/>
          </p:nvSpPr>
          <p:spPr>
            <a:xfrm>
              <a:off x="7415978" y="996268"/>
              <a:ext cx="15044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accent6">
                      <a:lumMod val="75000"/>
                    </a:schemeClr>
                  </a:solidFill>
                </a:rPr>
                <a:t>Cu</a:t>
              </a:r>
              <a:r>
                <a:rPr lang="en-GB" sz="1200" baseline="-25000" dirty="0"/>
                <a:t>2</a:t>
              </a:r>
              <a:r>
                <a:rPr lang="en-GB" sz="1200" dirty="0"/>
                <a:t>(CO</a:t>
              </a:r>
              <a:r>
                <a:rPr lang="en-GB" sz="1200" baseline="-25000" dirty="0"/>
                <a:t>3</a:t>
              </a:r>
              <a:r>
                <a:rPr lang="en-GB" sz="1200" dirty="0"/>
                <a:t>)(OH)</a:t>
              </a:r>
              <a:r>
                <a:rPr lang="en-GB" sz="1200" baseline="-25000" dirty="0"/>
                <a:t>2</a:t>
              </a:r>
              <a:endParaRPr lang="en-GB" sz="1200" dirty="0"/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3EE975F9-EDD3-4F00-8992-4D34A3676E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4167" y="1742831"/>
              <a:ext cx="117558" cy="411869"/>
            </a:xfrm>
            <a:prstGeom prst="straightConnector1">
              <a:avLst/>
            </a:prstGeom>
            <a:ln>
              <a:solidFill>
                <a:srgbClr val="5BAD9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3688421-1415-46D2-B546-3BEB497B024C}"/>
              </a:ext>
            </a:extLst>
          </p:cNvPr>
          <p:cNvSpPr txBox="1"/>
          <p:nvPr/>
        </p:nvSpPr>
        <p:spPr>
          <a:xfrm>
            <a:off x="7609044" y="2525347"/>
            <a:ext cx="1534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Cu(CH</a:t>
            </a:r>
            <a:r>
              <a:rPr lang="en-GB" sz="1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COO)</a:t>
            </a:r>
            <a:r>
              <a:rPr lang="en-GB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·H</a:t>
            </a:r>
            <a:r>
              <a:rPr lang="en-GB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O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1C3BE8A-D2EA-484D-B403-1581D6539ACB}"/>
              </a:ext>
            </a:extLst>
          </p:cNvPr>
          <p:cNvGrpSpPr/>
          <p:nvPr/>
        </p:nvGrpSpPr>
        <p:grpSpPr>
          <a:xfrm>
            <a:off x="5714127" y="3206469"/>
            <a:ext cx="1861579" cy="307777"/>
            <a:chOff x="5714127" y="3206469"/>
            <a:chExt cx="1861579" cy="307777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A166816-1B3E-4E8D-8453-953C173B8420}"/>
                </a:ext>
              </a:extLst>
            </p:cNvPr>
            <p:cNvSpPr txBox="1"/>
            <p:nvPr/>
          </p:nvSpPr>
          <p:spPr>
            <a:xfrm>
              <a:off x="5967518" y="3206469"/>
              <a:ext cx="16081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(PbCO</a:t>
              </a:r>
              <a:r>
                <a:rPr lang="en-GB" sz="1400" baseline="-25000" dirty="0"/>
                <a:t>3</a:t>
              </a:r>
              <a:r>
                <a:rPr lang="en-GB" sz="1400" dirty="0"/>
                <a:t>)</a:t>
              </a:r>
              <a:r>
                <a:rPr lang="en-GB" sz="1400" baseline="-25000" dirty="0"/>
                <a:t>2</a:t>
              </a:r>
              <a:r>
                <a:rPr lang="en-GB" sz="1400" dirty="0"/>
                <a:t> · Pb(OH)</a:t>
              </a:r>
              <a:r>
                <a:rPr lang="en-GB" sz="1400" baseline="-25000" dirty="0"/>
                <a:t>2</a:t>
              </a:r>
              <a:endParaRPr lang="en-GB" sz="1400" dirty="0"/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157D3A85-EBE6-41D7-A546-F15DFB56A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4127" y="3318071"/>
              <a:ext cx="3376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721F2E54-2451-48A7-9284-6937DC2CDAC7}"/>
                </a:ext>
              </a:extLst>
            </p:cNvPr>
            <p:cNvCxnSpPr>
              <a:cxnSpLocks/>
            </p:cNvCxnSpPr>
            <p:nvPr/>
          </p:nvCxnSpPr>
          <p:spPr>
            <a:xfrm>
              <a:off x="7124436" y="3456968"/>
              <a:ext cx="369334" cy="497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F6B76616-F2E3-47B5-B610-4B07AA6EF198}"/>
              </a:ext>
            </a:extLst>
          </p:cNvPr>
          <p:cNvGrpSpPr/>
          <p:nvPr/>
        </p:nvGrpSpPr>
        <p:grpSpPr>
          <a:xfrm>
            <a:off x="4820745" y="703975"/>
            <a:ext cx="2010980" cy="3177463"/>
            <a:chOff x="4820745" y="703975"/>
            <a:chExt cx="2010980" cy="3177463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1FC0B842-9DA5-4A56-A415-93199635FFE7}"/>
                </a:ext>
              </a:extLst>
            </p:cNvPr>
            <p:cNvGrpSpPr/>
            <p:nvPr/>
          </p:nvGrpSpPr>
          <p:grpSpPr>
            <a:xfrm>
              <a:off x="4820745" y="703975"/>
              <a:ext cx="2010980" cy="1412108"/>
              <a:chOff x="4820745" y="703975"/>
              <a:chExt cx="2010980" cy="1412108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70990A67-2585-4DC4-B968-D189E62E2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40967" y="962381"/>
                <a:ext cx="669179" cy="811379"/>
              </a:xfrm>
              <a:prstGeom prst="rect">
                <a:avLst/>
              </a:prstGeom>
            </p:spPr>
          </p:pic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33503A09-5A83-4AB9-81E2-E40EA3CB72D8}"/>
                  </a:ext>
                </a:extLst>
              </p:cNvPr>
              <p:cNvSpPr txBox="1"/>
              <p:nvPr/>
            </p:nvSpPr>
            <p:spPr>
              <a:xfrm>
                <a:off x="4820745" y="703975"/>
                <a:ext cx="20109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rgbClr val="0070C0"/>
                    </a:solidFill>
                  </a:rPr>
                  <a:t>Lazurite</a:t>
                </a:r>
                <a:r>
                  <a:rPr lang="it-IT" sz="1200" dirty="0"/>
                  <a:t> </a:t>
                </a:r>
                <a:r>
                  <a:rPr lang="en-GB" sz="1200" dirty="0"/>
                  <a:t>Na</a:t>
                </a:r>
                <a:r>
                  <a:rPr lang="en-GB" sz="1200" baseline="-25000" dirty="0"/>
                  <a:t>3</a:t>
                </a:r>
                <a:r>
                  <a:rPr lang="en-GB" sz="1200" dirty="0"/>
                  <a:t>Ca(Al</a:t>
                </a:r>
                <a:r>
                  <a:rPr lang="en-GB" sz="1200" baseline="-25000" dirty="0"/>
                  <a:t>3</a:t>
                </a:r>
                <a:r>
                  <a:rPr lang="en-GB" sz="1200" dirty="0"/>
                  <a:t>Si</a:t>
                </a:r>
                <a:r>
                  <a:rPr lang="en-GB" sz="1200" baseline="-25000" dirty="0"/>
                  <a:t>3</a:t>
                </a:r>
                <a:r>
                  <a:rPr lang="en-GB" sz="1200" dirty="0"/>
                  <a:t>O</a:t>
                </a:r>
                <a:r>
                  <a:rPr lang="en-GB" sz="1200" baseline="-25000" dirty="0"/>
                  <a:t>12</a:t>
                </a:r>
                <a:r>
                  <a:rPr lang="en-GB" sz="1200" dirty="0"/>
                  <a:t>)</a:t>
                </a:r>
                <a:r>
                  <a:rPr lang="en-GB" sz="1200" dirty="0">
                    <a:solidFill>
                      <a:srgbClr val="0070C0"/>
                    </a:solidFill>
                  </a:rPr>
                  <a:t>S</a:t>
                </a:r>
              </a:p>
            </p:txBody>
          </p:sp>
          <p:cxnSp>
            <p:nvCxnSpPr>
              <p:cNvPr id="8" name="Connettore 2 7">
                <a:extLst>
                  <a:ext uri="{FF2B5EF4-FFF2-40B4-BE49-F238E27FC236}">
                    <a16:creationId xmlns:a16="http://schemas.microsoft.com/office/drawing/2014/main" id="{740F080A-40A0-4BDD-9E89-B3E0F10C06D7}"/>
                  </a:ext>
                </a:extLst>
              </p:cNvPr>
              <p:cNvCxnSpPr/>
              <p:nvPr/>
            </p:nvCxnSpPr>
            <p:spPr>
              <a:xfrm flipV="1">
                <a:off x="5240967" y="1711864"/>
                <a:ext cx="171861" cy="4042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3F638A21-1B21-42AE-9E3E-0101E0823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2063" y="1864265"/>
              <a:ext cx="493165" cy="201717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2C60353-3D50-44F0-A904-E479CBB592A2}"/>
              </a:ext>
            </a:extLst>
          </p:cNvPr>
          <p:cNvGrpSpPr/>
          <p:nvPr/>
        </p:nvGrpSpPr>
        <p:grpSpPr>
          <a:xfrm>
            <a:off x="4236067" y="2400300"/>
            <a:ext cx="1821837" cy="641922"/>
            <a:chOff x="4236067" y="2400300"/>
            <a:chExt cx="1821837" cy="641922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BAA7B061-C846-4FF6-A24D-9B13AD8EB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6067" y="2400300"/>
              <a:ext cx="635029" cy="472551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377FE048-F94D-43C1-8574-83405D2DF116}"/>
                </a:ext>
              </a:extLst>
            </p:cNvPr>
            <p:cNvSpPr txBox="1"/>
            <p:nvPr/>
          </p:nvSpPr>
          <p:spPr>
            <a:xfrm>
              <a:off x="4783187" y="2543535"/>
              <a:ext cx="12747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Cu</a:t>
              </a:r>
              <a:r>
                <a:rPr lang="en-GB" sz="1400" baseline="-25000" dirty="0"/>
                <a:t>3</a:t>
              </a:r>
              <a:r>
                <a:rPr lang="en-GB" sz="1400" dirty="0"/>
                <a:t>(CO</a:t>
              </a:r>
              <a:r>
                <a:rPr lang="en-GB" sz="1400" baseline="-25000" dirty="0"/>
                <a:t>3</a:t>
              </a:r>
              <a:r>
                <a:rPr lang="en-GB" sz="1400" dirty="0"/>
                <a:t>)</a:t>
              </a:r>
              <a:r>
                <a:rPr lang="en-GB" sz="1400" baseline="-25000" dirty="0"/>
                <a:t>2</a:t>
              </a:r>
              <a:r>
                <a:rPr lang="en-GB" sz="1400" dirty="0"/>
                <a:t>(OH)</a:t>
              </a:r>
              <a:r>
                <a:rPr lang="en-GB" sz="1400" baseline="-25000" dirty="0"/>
                <a:t>2</a:t>
              </a:r>
              <a:endParaRPr lang="en-GB" sz="1400" dirty="0"/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1C61F4FD-C40E-4D50-9279-02CAEA4A0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0837" y="2792439"/>
              <a:ext cx="113868" cy="249783"/>
            </a:xfrm>
            <a:prstGeom prst="straightConnector1">
              <a:avLst/>
            </a:prstGeom>
            <a:ln>
              <a:solidFill>
                <a:srgbClr val="27BEE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04AD6075-9FBD-42B4-9DAB-1DC998BB2633}"/>
              </a:ext>
            </a:extLst>
          </p:cNvPr>
          <p:cNvGrpSpPr/>
          <p:nvPr/>
        </p:nvGrpSpPr>
        <p:grpSpPr>
          <a:xfrm>
            <a:off x="3962281" y="4166539"/>
            <a:ext cx="2010980" cy="1865425"/>
            <a:chOff x="3962281" y="4166539"/>
            <a:chExt cx="2010980" cy="1865425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F3796915-B2B6-468D-BE76-03B3CD12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18157" y="5299235"/>
              <a:ext cx="565030" cy="401701"/>
            </a:xfrm>
            <a:prstGeom prst="rect">
              <a:avLst/>
            </a:prstGeom>
          </p:spPr>
        </p:pic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CFAC1944-CFB7-43E0-AD0B-F81CBE39B5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6309" y="4166539"/>
              <a:ext cx="489790" cy="1182374"/>
            </a:xfrm>
            <a:prstGeom prst="straightConnector1">
              <a:avLst/>
            </a:prstGeom>
            <a:ln>
              <a:solidFill>
                <a:srgbClr val="B15757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1AC27C07-56E3-4196-91E6-D32D18FC1723}"/>
                </a:ext>
              </a:extLst>
            </p:cNvPr>
            <p:cNvSpPr txBox="1"/>
            <p:nvPr/>
          </p:nvSpPr>
          <p:spPr>
            <a:xfrm>
              <a:off x="3962281" y="5724187"/>
              <a:ext cx="20109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B15757"/>
                  </a:solidFill>
                </a:rPr>
                <a:t>Cinabro</a:t>
              </a:r>
              <a:r>
                <a:rPr lang="it-IT" sz="1200" dirty="0"/>
                <a:t> </a:t>
              </a:r>
              <a:r>
                <a:rPr lang="en-GB" sz="1400" dirty="0" err="1"/>
                <a:t>HgS</a:t>
              </a:r>
              <a:endParaRPr lang="en-GB" sz="1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5C2DBA-AD95-4750-B986-8AEA942B6566}"/>
              </a:ext>
            </a:extLst>
          </p:cNvPr>
          <p:cNvGrpSpPr/>
          <p:nvPr/>
        </p:nvGrpSpPr>
        <p:grpSpPr>
          <a:xfrm>
            <a:off x="5200750" y="4946582"/>
            <a:ext cx="2350922" cy="1692503"/>
            <a:chOff x="5200750" y="4946582"/>
            <a:chExt cx="2350922" cy="1692503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989EEAF3-01B5-4390-962E-97760865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00750" y="5973886"/>
              <a:ext cx="649521" cy="665199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C6ECC5D5-5F0A-483F-91E1-CFFBE9E1FE0C}"/>
                </a:ext>
              </a:extLst>
            </p:cNvPr>
            <p:cNvSpPr txBox="1"/>
            <p:nvPr/>
          </p:nvSpPr>
          <p:spPr>
            <a:xfrm>
              <a:off x="5910146" y="5861732"/>
              <a:ext cx="1641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Pb</a:t>
              </a:r>
              <a:r>
                <a:rPr lang="en-GB" baseline="-25000" dirty="0"/>
                <a:t>3</a:t>
              </a:r>
              <a:r>
                <a:rPr lang="en-GB" dirty="0"/>
                <a:t> (SbO</a:t>
              </a:r>
              <a:r>
                <a:rPr lang="en-GB" baseline="-25000" dirty="0"/>
                <a:t>4</a:t>
              </a:r>
              <a:r>
                <a:rPr lang="en-GB" dirty="0"/>
                <a:t>)</a:t>
              </a:r>
              <a:r>
                <a:rPr lang="en-GB" baseline="-25000" dirty="0"/>
                <a:t>2</a:t>
              </a:r>
              <a:r>
                <a:rPr lang="en-GB" dirty="0"/>
                <a:t> </a:t>
              </a:r>
            </a:p>
          </p:txBody>
        </p: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104F2C53-346C-4794-984B-3D5A2DCAFD1E}"/>
                </a:ext>
              </a:extLst>
            </p:cNvPr>
            <p:cNvCxnSpPr>
              <a:cxnSpLocks/>
            </p:cNvCxnSpPr>
            <p:nvPr/>
          </p:nvCxnSpPr>
          <p:spPr>
            <a:xfrm>
              <a:off x="5240967" y="4946582"/>
              <a:ext cx="508646" cy="1099816"/>
            </a:xfrm>
            <a:prstGeom prst="straightConnector1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45BC49C2-10CA-4013-AB03-5E4AC452862B}"/>
              </a:ext>
            </a:extLst>
          </p:cNvPr>
          <p:cNvGrpSpPr/>
          <p:nvPr/>
        </p:nvGrpSpPr>
        <p:grpSpPr>
          <a:xfrm>
            <a:off x="335775" y="2851312"/>
            <a:ext cx="6264465" cy="2896746"/>
            <a:chOff x="335775" y="2851312"/>
            <a:chExt cx="6264465" cy="2896746"/>
          </a:xfrm>
        </p:grpSpPr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0731DF97-CD60-44E6-9D41-7FEB7B24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8570" t="57917" r="44440" b="20981"/>
            <a:stretch/>
          </p:blipFill>
          <p:spPr>
            <a:xfrm>
              <a:off x="335775" y="4590559"/>
              <a:ext cx="2368668" cy="1157499"/>
            </a:xfrm>
            <a:prstGeom prst="rect">
              <a:avLst/>
            </a:prstGeom>
          </p:spPr>
        </p:pic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639C738B-4740-4D60-AFAE-27437AE53B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5573" y="2851312"/>
              <a:ext cx="4244667" cy="218833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D8DF3874-BA67-4A90-8E05-4D62E2B1593E}"/>
              </a:ext>
            </a:extLst>
          </p:cNvPr>
          <p:cNvGrpSpPr/>
          <p:nvPr/>
        </p:nvGrpSpPr>
        <p:grpSpPr>
          <a:xfrm>
            <a:off x="194806" y="5542149"/>
            <a:ext cx="3229110" cy="1315851"/>
            <a:chOff x="194806" y="5542149"/>
            <a:chExt cx="3229110" cy="1315851"/>
          </a:xfrm>
        </p:grpSpPr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BA0CFF0B-02FC-4FC1-BEA4-6C767869D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67009" y="5542149"/>
              <a:ext cx="1956907" cy="1315851"/>
            </a:xfrm>
            <a:prstGeom prst="rect">
              <a:avLst/>
            </a:prstGeom>
          </p:spPr>
        </p:pic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48794EE5-78B9-4062-89A0-1DADD665CC56}"/>
                </a:ext>
              </a:extLst>
            </p:cNvPr>
            <p:cNvSpPr txBox="1"/>
            <p:nvPr/>
          </p:nvSpPr>
          <p:spPr>
            <a:xfrm>
              <a:off x="194806" y="6015408"/>
              <a:ext cx="1856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</a:rPr>
                <a:t>Kermes </a:t>
              </a:r>
              <a:r>
                <a:rPr lang="it-IT" i="1" dirty="0" err="1">
                  <a:solidFill>
                    <a:srgbClr val="FF0000"/>
                  </a:solidFill>
                </a:rPr>
                <a:t>vermilion</a:t>
              </a:r>
              <a:endParaRPr lang="en-GB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E58CD36F-8107-445E-8C10-A296D0AF7A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3992" y="1840"/>
            <a:ext cx="713294" cy="719390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8ACC2808-9B33-43C2-8C8E-E1FCF393EF4A}"/>
              </a:ext>
            </a:extLst>
          </p:cNvPr>
          <p:cNvGrpSpPr/>
          <p:nvPr/>
        </p:nvGrpSpPr>
        <p:grpSpPr>
          <a:xfrm>
            <a:off x="6969038" y="4194360"/>
            <a:ext cx="2066982" cy="2423332"/>
            <a:chOff x="6969038" y="4194360"/>
            <a:chExt cx="2066982" cy="2423332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9CCC687B-232F-4C45-ADB0-A5067997CE51}"/>
                </a:ext>
              </a:extLst>
            </p:cNvPr>
            <p:cNvGrpSpPr/>
            <p:nvPr/>
          </p:nvGrpSpPr>
          <p:grpSpPr>
            <a:xfrm>
              <a:off x="6969038" y="4194360"/>
              <a:ext cx="2010980" cy="2423332"/>
              <a:chOff x="6969038" y="4194360"/>
              <a:chExt cx="2010980" cy="2423332"/>
            </a:xfrm>
          </p:grpSpPr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F7035280-6F8F-47BA-B1EE-529D5571D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44189" y="5239975"/>
                <a:ext cx="1074905" cy="917804"/>
              </a:xfrm>
              <a:prstGeom prst="rect">
                <a:avLst/>
              </a:prstGeom>
            </p:spPr>
          </p:pic>
          <p:cxnSp>
            <p:nvCxnSpPr>
              <p:cNvPr id="52" name="Connettore 2 51">
                <a:extLst>
                  <a:ext uri="{FF2B5EF4-FFF2-40B4-BE49-F238E27FC236}">
                    <a16:creationId xmlns:a16="http://schemas.microsoft.com/office/drawing/2014/main" id="{B07FE3E0-2073-41B6-AFAE-0C7F51E28D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175" y="4194360"/>
                <a:ext cx="508646" cy="1099816"/>
              </a:xfrm>
              <a:prstGeom prst="straightConnector1">
                <a:avLst/>
              </a:prstGeom>
              <a:ln>
                <a:solidFill>
                  <a:srgbClr val="FF9933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21EB7D64-3A39-4397-B1E0-156CCB3A94AC}"/>
                  </a:ext>
                </a:extLst>
              </p:cNvPr>
              <p:cNvSpPr txBox="1"/>
              <p:nvPr/>
            </p:nvSpPr>
            <p:spPr>
              <a:xfrm>
                <a:off x="6969038" y="6340693"/>
                <a:ext cx="20109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rgbClr val="B15757"/>
                    </a:solidFill>
                  </a:rPr>
                  <a:t>Limonite</a:t>
                </a:r>
                <a:r>
                  <a:rPr lang="it-IT" sz="1200" dirty="0">
                    <a:solidFill>
                      <a:srgbClr val="0070C0"/>
                    </a:solidFill>
                  </a:rPr>
                  <a:t> </a:t>
                </a:r>
                <a:r>
                  <a:rPr lang="it-IT" sz="1200" dirty="0"/>
                  <a:t> </a:t>
                </a:r>
                <a:endParaRPr lang="en-GB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1F63BC94-E7DD-4817-8B09-B7C60A0F4ACD}"/>
                </a:ext>
              </a:extLst>
            </p:cNvPr>
            <p:cNvSpPr/>
            <p:nvPr/>
          </p:nvSpPr>
          <p:spPr>
            <a:xfrm>
              <a:off x="7621850" y="6273099"/>
              <a:ext cx="14141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222222"/>
                  </a:solidFill>
                  <a:latin typeface="Arial" panose="020B0604020202020204" pitchFamily="34" charset="0"/>
                </a:rPr>
                <a:t>2Fe</a:t>
              </a:r>
              <a:r>
                <a:rPr lang="it-IT" sz="1600" baseline="-25000" dirty="0">
                  <a:solidFill>
                    <a:srgbClr val="222222"/>
                  </a:solidFill>
                  <a:latin typeface="Arial" panose="020B0604020202020204" pitchFamily="34" charset="0"/>
                </a:rPr>
                <a:t>2</a:t>
              </a:r>
              <a:r>
                <a:rPr lang="it-IT" sz="1600" dirty="0">
                  <a:solidFill>
                    <a:srgbClr val="222222"/>
                  </a:solidFill>
                  <a:latin typeface="Arial" panose="020B0604020202020204" pitchFamily="34" charset="0"/>
                </a:rPr>
                <a:t>O</a:t>
              </a:r>
              <a:r>
                <a:rPr lang="it-IT" sz="1600" baseline="-25000" dirty="0">
                  <a:solidFill>
                    <a:srgbClr val="222222"/>
                  </a:solidFill>
                  <a:latin typeface="Arial" panose="020B0604020202020204" pitchFamily="34" charset="0"/>
                </a:rPr>
                <a:t>3</a:t>
              </a:r>
              <a:r>
                <a:rPr lang="it-IT" sz="1600" dirty="0">
                  <a:solidFill>
                    <a:srgbClr val="222222"/>
                  </a:solidFill>
                  <a:latin typeface="Arial" panose="020B0604020202020204" pitchFamily="34" charset="0"/>
                </a:rPr>
                <a:t>·3H</a:t>
              </a:r>
              <a:r>
                <a:rPr lang="it-IT" sz="1600" baseline="-25000" dirty="0">
                  <a:solidFill>
                    <a:srgbClr val="222222"/>
                  </a:solidFill>
                  <a:latin typeface="Arial" panose="020B0604020202020204" pitchFamily="34" charset="0"/>
                </a:rPr>
                <a:t>2</a:t>
              </a:r>
              <a:r>
                <a:rPr lang="it-IT" sz="1600" dirty="0">
                  <a:solidFill>
                    <a:srgbClr val="222222"/>
                  </a:solidFill>
                  <a:latin typeface="Arial" panose="020B0604020202020204" pitchFamily="34" charset="0"/>
                </a:rPr>
                <a:t>O</a:t>
              </a:r>
              <a:endParaRPr lang="it-I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65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92297" y="905641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La porpora di Tiro</a:t>
            </a:r>
            <a:endParaRPr lang="it-IT" sz="6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690067"/>
            <a:ext cx="3306624" cy="2867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23752"/>
            <a:ext cx="2847975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4209452"/>
            <a:ext cx="120015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3982" y="1733485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tx2"/>
                </a:solidFill>
              </a:rPr>
              <a:t>Il pigmento veniva estratto dal murice comune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tx2"/>
                </a:solidFill>
              </a:rPr>
              <a:t>Da ogni mollusco veniva estratta una sola goccia del colore e il resto dell’animale veniva abbandonato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F06927D-20AD-40FA-ACF4-1AA78BEEC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82" y="148418"/>
            <a:ext cx="5492972" cy="963251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614ED969-2654-4E92-9C41-13CF5B4EEB6F}"/>
              </a:ext>
            </a:extLst>
          </p:cNvPr>
          <p:cNvSpPr/>
          <p:nvPr/>
        </p:nvSpPr>
        <p:spPr>
          <a:xfrm>
            <a:off x="6900110" y="5329989"/>
            <a:ext cx="541421" cy="327008"/>
          </a:xfrm>
          <a:prstGeom prst="ellipse">
            <a:avLst/>
          </a:prstGeom>
          <a:noFill/>
          <a:ln w="381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086DABCF-805A-45E9-8DDE-83E9A9E01FB6}"/>
              </a:ext>
            </a:extLst>
          </p:cNvPr>
          <p:cNvSpPr txBox="1">
            <a:spLocks/>
          </p:cNvSpPr>
          <p:nvPr/>
        </p:nvSpPr>
        <p:spPr>
          <a:xfrm>
            <a:off x="5063320" y="282874"/>
            <a:ext cx="5310346" cy="6943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e nell’arte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E64B2A-810A-47DC-A83F-CB15EFBC4568}"/>
              </a:ext>
            </a:extLst>
          </p:cNvPr>
          <p:cNvSpPr txBox="1"/>
          <p:nvPr/>
        </p:nvSpPr>
        <p:spPr>
          <a:xfrm>
            <a:off x="653764" y="2580461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0000"/>
                </a:solidFill>
              </a:rPr>
              <a:t>Per la lavorazione veniva utilizzata urina fermentata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0000"/>
                </a:solidFill>
              </a:rPr>
              <a:t>Proprio per questo motivo la città di Tiro era diventata invivibile, a causa del forte odore che veniva immesso nell’aria a seguito della operazione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6B6A2C-1285-446E-BBF4-AF028833A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7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2B71C45-4085-4F6F-98C6-21EF0DFC6C6A}"/>
              </a:ext>
            </a:extLst>
          </p:cNvPr>
          <p:cNvGrpSpPr/>
          <p:nvPr/>
        </p:nvGrpSpPr>
        <p:grpSpPr>
          <a:xfrm>
            <a:off x="493940" y="923194"/>
            <a:ext cx="6378497" cy="4980818"/>
            <a:chOff x="493940" y="923194"/>
            <a:chExt cx="6378497" cy="4980818"/>
          </a:xfrm>
        </p:grpSpPr>
        <p:pic>
          <p:nvPicPr>
            <p:cNvPr id="4" name="Immagine 3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4F991FF-3077-4BF8-8BD0-D82F11B5C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7" t="22160" r="12683" b="44053"/>
            <a:stretch/>
          </p:blipFill>
          <p:spPr>
            <a:xfrm>
              <a:off x="493940" y="923194"/>
              <a:ext cx="6378497" cy="4980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1FD74C32-64A6-48C6-B74B-77E9633C1055}"/>
                </a:ext>
              </a:extLst>
            </p:cNvPr>
            <p:cNvSpPr/>
            <p:nvPr/>
          </p:nvSpPr>
          <p:spPr>
            <a:xfrm>
              <a:off x="661737" y="5209674"/>
              <a:ext cx="1239252" cy="397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Ovale 4">
            <a:extLst>
              <a:ext uri="{FF2B5EF4-FFF2-40B4-BE49-F238E27FC236}">
                <a16:creationId xmlns:a16="http://schemas.microsoft.com/office/drawing/2014/main" id="{24A177B6-7BDE-4800-9E7F-2816203614AF}"/>
              </a:ext>
            </a:extLst>
          </p:cNvPr>
          <p:cNvSpPr/>
          <p:nvPr/>
        </p:nvSpPr>
        <p:spPr>
          <a:xfrm>
            <a:off x="5352585" y="1616927"/>
            <a:ext cx="1650381" cy="20629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4B56D1B-0CCA-4CF1-B9C7-3A582D57E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48" y="1616927"/>
            <a:ext cx="3865429" cy="3022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786C22DB-81B7-411E-B2D9-FFB4D63558E0}"/>
              </a:ext>
            </a:extLst>
          </p:cNvPr>
          <p:cNvGrpSpPr/>
          <p:nvPr/>
        </p:nvGrpSpPr>
        <p:grpSpPr>
          <a:xfrm>
            <a:off x="4788568" y="884051"/>
            <a:ext cx="4501282" cy="6206150"/>
            <a:chOff x="4788568" y="884051"/>
            <a:chExt cx="4501282" cy="6206150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FF03D1FB-A3D4-4EAE-9AF5-4B7503743FE4}"/>
                </a:ext>
              </a:extLst>
            </p:cNvPr>
            <p:cNvGrpSpPr/>
            <p:nvPr/>
          </p:nvGrpSpPr>
          <p:grpSpPr>
            <a:xfrm>
              <a:off x="7179043" y="5245448"/>
              <a:ext cx="2110807" cy="1844753"/>
              <a:chOff x="7002966" y="4519072"/>
              <a:chExt cx="2110807" cy="1844753"/>
            </a:xfrm>
          </p:grpSpPr>
          <p:pic>
            <p:nvPicPr>
              <p:cNvPr id="20" name="Immagine 19" descr="Immagine che contiene testo&#10;&#10;Descrizione generata automaticamente">
                <a:extLst>
                  <a:ext uri="{FF2B5EF4-FFF2-40B4-BE49-F238E27FC236}">
                    <a16:creationId xmlns:a16="http://schemas.microsoft.com/office/drawing/2014/main" id="{E9ABE3F2-43AE-4280-8FEA-52BF57FFE7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585" t="81517" r="12752" b="4805"/>
              <a:stretch/>
            </p:blipFill>
            <p:spPr>
              <a:xfrm>
                <a:off x="7081023" y="4519072"/>
                <a:ext cx="2032750" cy="1844753"/>
              </a:xfrm>
              <a:prstGeom prst="rect">
                <a:avLst/>
              </a:prstGeom>
            </p:spPr>
          </p:pic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656C1DB1-A2B8-45E2-BE0B-9297545763D2}"/>
                  </a:ext>
                </a:extLst>
              </p:cNvPr>
              <p:cNvSpPr/>
              <p:nvPr/>
            </p:nvSpPr>
            <p:spPr>
              <a:xfrm>
                <a:off x="7002966" y="4716379"/>
                <a:ext cx="1106318" cy="3128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8" name="Immagine 1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07489946-80A2-464E-A46E-E4C5D7C44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7" t="57242" r="24180" b="7827"/>
            <a:stretch/>
          </p:blipFill>
          <p:spPr>
            <a:xfrm>
              <a:off x="4788568" y="884051"/>
              <a:ext cx="3501190" cy="48382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" name="Titolo 1">
            <a:extLst>
              <a:ext uri="{FF2B5EF4-FFF2-40B4-BE49-F238E27FC236}">
                <a16:creationId xmlns:a16="http://schemas.microsoft.com/office/drawing/2014/main" id="{FA8D7B2D-C901-4012-85B9-D103B0065353}"/>
              </a:ext>
            </a:extLst>
          </p:cNvPr>
          <p:cNvSpPr txBox="1">
            <a:spLocks/>
          </p:cNvSpPr>
          <p:nvPr/>
        </p:nvSpPr>
        <p:spPr>
          <a:xfrm>
            <a:off x="338848" y="208982"/>
            <a:ext cx="5310346" cy="6943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e l’arte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5C212CF-F673-4764-A182-2C5844B1E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9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5185F602-088E-4F0B-AD2D-36325D007EA5}"/>
              </a:ext>
            </a:extLst>
          </p:cNvPr>
          <p:cNvSpPr txBox="1">
            <a:spLocks/>
          </p:cNvSpPr>
          <p:nvPr/>
        </p:nvSpPr>
        <p:spPr>
          <a:xfrm>
            <a:off x="348916" y="59731"/>
            <a:ext cx="5310346" cy="6943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e l’arte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B8C2B3A-FF98-4EF5-BBFD-58F0BE163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E4382BC-6B6D-404E-9542-9CFE38C3E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24536" r="27553" b="14914"/>
          <a:stretch/>
        </p:blipFill>
        <p:spPr>
          <a:xfrm>
            <a:off x="457823" y="1273666"/>
            <a:ext cx="8583308" cy="49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FF8BE9CD-4C97-437F-BB85-B002AAE62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03" y="1045426"/>
            <a:ext cx="5790272" cy="579027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02C4459-4D63-4345-8B3F-B17D4755A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322" y="75772"/>
            <a:ext cx="713678" cy="7177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DCBBA90-CCE7-4E4A-9B72-3D8FCFA38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343"/>
          <a:stretch/>
        </p:blipFill>
        <p:spPr>
          <a:xfrm>
            <a:off x="189571" y="1983642"/>
            <a:ext cx="6182506" cy="33800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FEE52F-8491-4F5D-8FE0-0FD7B0C243EE}"/>
              </a:ext>
            </a:extLst>
          </p:cNvPr>
          <p:cNvSpPr txBox="1"/>
          <p:nvPr/>
        </p:nvSpPr>
        <p:spPr>
          <a:xfrm>
            <a:off x="189571" y="200722"/>
            <a:ext cx="869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Nell’anno internazionale della tavola periodica 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5A39F5-4D1C-400F-9FE3-CD1C48ED39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87" t="57122" r="63293" b="20829"/>
          <a:stretch/>
        </p:blipFill>
        <p:spPr>
          <a:xfrm rot="20662394">
            <a:off x="134294" y="5414373"/>
            <a:ext cx="1228202" cy="116563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259700-A957-4C8F-BBB9-FE38588998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28"/>
          <a:stretch/>
        </p:blipFill>
        <p:spPr>
          <a:xfrm rot="907745">
            <a:off x="1428302" y="5481505"/>
            <a:ext cx="1242805" cy="116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1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15BBA8-BF1E-48EF-B773-1D380A5E3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4" t="21023" r="21097" b="15562"/>
          <a:stretch/>
        </p:blipFill>
        <p:spPr>
          <a:xfrm>
            <a:off x="2664729" y="945361"/>
            <a:ext cx="6295994" cy="4254050"/>
          </a:xfrm>
          <a:prstGeom prst="rect">
            <a:avLst/>
          </a:prstGeom>
          <a:ln w="34925"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D983A4C-66EF-4F7C-825F-A09A57044C4F}"/>
              </a:ext>
            </a:extLst>
          </p:cNvPr>
          <p:cNvSpPr txBox="1">
            <a:spLocks/>
          </p:cNvSpPr>
          <p:nvPr/>
        </p:nvSpPr>
        <p:spPr>
          <a:xfrm>
            <a:off x="183277" y="238126"/>
            <a:ext cx="5310346" cy="7715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  <a:br>
              <a:rPr lang="it-IT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</a:br>
            <a:endParaRPr lang="it-IT" sz="3600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1DC19B-AC0D-4178-BC4A-0CBE8FFD772C}"/>
              </a:ext>
            </a:extLst>
          </p:cNvPr>
          <p:cNvSpPr txBox="1"/>
          <p:nvPr/>
        </p:nvSpPr>
        <p:spPr>
          <a:xfrm>
            <a:off x="809897" y="5303520"/>
            <a:ext cx="7785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Lapislazzuli</a:t>
            </a:r>
            <a:r>
              <a:rPr lang="en-GB" dirty="0"/>
              <a:t> (Na</a:t>
            </a:r>
            <a:r>
              <a:rPr lang="en-GB" baseline="-25000" dirty="0"/>
              <a:t>3</a:t>
            </a:r>
            <a:r>
              <a:rPr lang="en-GB" dirty="0"/>
              <a:t>Ca(Al</a:t>
            </a:r>
            <a:r>
              <a:rPr lang="en-GB" baseline="-25000" dirty="0"/>
              <a:t>3</a:t>
            </a:r>
            <a:r>
              <a:rPr lang="en-GB" dirty="0"/>
              <a:t>Si</a:t>
            </a:r>
            <a:r>
              <a:rPr lang="en-GB" baseline="-25000" dirty="0"/>
              <a:t>3</a:t>
            </a:r>
            <a:r>
              <a:rPr lang="en-GB" dirty="0"/>
              <a:t>O</a:t>
            </a:r>
            <a:r>
              <a:rPr lang="en-GB" baseline="-25000" dirty="0"/>
              <a:t>12</a:t>
            </a:r>
            <a:r>
              <a:rPr lang="en-GB" dirty="0"/>
              <a:t>)</a:t>
            </a:r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GB" dirty="0"/>
              <a:t>)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pregiato</a:t>
            </a:r>
            <a:r>
              <a:rPr lang="en-GB" dirty="0"/>
              <a:t>. </a:t>
            </a:r>
            <a:r>
              <a:rPr lang="en-GB" dirty="0" err="1"/>
              <a:t>Vivacità</a:t>
            </a:r>
            <a:r>
              <a:rPr lang="en-GB" dirty="0"/>
              <a:t> del </a:t>
            </a:r>
            <a:r>
              <a:rPr lang="en-GB" dirty="0" err="1"/>
              <a:t>colore</a:t>
            </a:r>
            <a:r>
              <a:rPr lang="en-GB" dirty="0"/>
              <a:t> </a:t>
            </a:r>
            <a:r>
              <a:rPr lang="en-GB" dirty="0" err="1"/>
              <a:t>legata</a:t>
            </a:r>
            <a:r>
              <a:rPr lang="en-GB" dirty="0"/>
              <a:t>  al </a:t>
            </a:r>
            <a:r>
              <a:rPr lang="en-GB" dirty="0" err="1"/>
              <a:t>fatto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GB" baseline="30000" dirty="0">
                <a:solidFill>
                  <a:srgbClr val="0070C0"/>
                </a:solidFill>
              </a:rPr>
              <a:t>3-</a:t>
            </a:r>
            <a:r>
              <a:rPr lang="en-GB" dirty="0"/>
              <a:t> </a:t>
            </a:r>
            <a:r>
              <a:rPr lang="en-GB" dirty="0" err="1"/>
              <a:t>assorbono</a:t>
            </a:r>
            <a:r>
              <a:rPr lang="en-GB" dirty="0"/>
              <a:t> in modo </a:t>
            </a:r>
            <a:r>
              <a:rPr lang="en-GB" dirty="0" err="1"/>
              <a:t>molto</a:t>
            </a:r>
            <a:r>
              <a:rPr lang="en-GB" dirty="0"/>
              <a:t> </a:t>
            </a:r>
            <a:r>
              <a:rPr lang="en-GB" dirty="0" err="1"/>
              <a:t>intenso</a:t>
            </a:r>
            <a:r>
              <a:rPr lang="en-GB" dirty="0"/>
              <a:t> in piccolo intervallo di </a:t>
            </a:r>
            <a:r>
              <a:rPr lang="en-GB" dirty="0" err="1"/>
              <a:t>lunghezze</a:t>
            </a:r>
            <a:r>
              <a:rPr lang="en-GB" dirty="0"/>
              <a:t> </a:t>
            </a:r>
            <a:r>
              <a:rPr lang="en-GB" dirty="0" err="1"/>
              <a:t>d’onda</a:t>
            </a:r>
            <a:r>
              <a:rPr lang="en-GB" dirty="0"/>
              <a:t>. </a:t>
            </a:r>
          </a:p>
          <a:p>
            <a:r>
              <a:rPr lang="it-IT" dirty="0"/>
              <a:t>Nell’a</a:t>
            </a:r>
            <a:r>
              <a:rPr lang="en-GB" dirty="0" err="1"/>
              <a:t>zzurrite</a:t>
            </a:r>
            <a:r>
              <a:rPr lang="en-GB" dirty="0"/>
              <a:t> (</a:t>
            </a:r>
            <a:r>
              <a:rPr lang="en-GB" dirty="0">
                <a:solidFill>
                  <a:srgbClr val="0070C0"/>
                </a:solidFill>
              </a:rPr>
              <a:t>Cu</a:t>
            </a:r>
            <a:r>
              <a:rPr lang="en-GB" baseline="-25000" dirty="0"/>
              <a:t>3</a:t>
            </a:r>
            <a:r>
              <a:rPr lang="en-GB" dirty="0"/>
              <a:t>(CO</a:t>
            </a:r>
            <a:r>
              <a:rPr lang="en-GB" baseline="-25000" dirty="0"/>
              <a:t>3</a:t>
            </a:r>
            <a:r>
              <a:rPr lang="en-GB" dirty="0"/>
              <a:t>)</a:t>
            </a:r>
            <a:r>
              <a:rPr lang="en-GB" baseline="-25000" dirty="0"/>
              <a:t>2</a:t>
            </a:r>
            <a:r>
              <a:rPr lang="en-GB" dirty="0"/>
              <a:t>(OH)</a:t>
            </a:r>
            <a:r>
              <a:rPr lang="en-GB" baseline="-25000" dirty="0"/>
              <a:t>2</a:t>
            </a:r>
            <a:r>
              <a:rPr lang="en-GB" dirty="0"/>
              <a:t>)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ioni</a:t>
            </a:r>
            <a:r>
              <a:rPr lang="en-GB" dirty="0"/>
              <a:t> </a:t>
            </a:r>
            <a:r>
              <a:rPr lang="en-GB" dirty="0">
                <a:solidFill>
                  <a:srgbClr val="0070C0"/>
                </a:solidFill>
              </a:rPr>
              <a:t>Cu</a:t>
            </a:r>
            <a:r>
              <a:rPr lang="en-GB" baseline="30000" dirty="0">
                <a:solidFill>
                  <a:srgbClr val="0070C0"/>
                </a:solidFill>
              </a:rPr>
              <a:t>+2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/>
              <a:t>responsabili</a:t>
            </a:r>
            <a:r>
              <a:rPr lang="en-GB" dirty="0"/>
              <a:t> del </a:t>
            </a:r>
            <a:r>
              <a:rPr lang="en-GB" dirty="0" err="1"/>
              <a:t>colore</a:t>
            </a:r>
            <a:r>
              <a:rPr lang="en-GB" dirty="0"/>
              <a:t>, </a:t>
            </a:r>
            <a:r>
              <a:rPr lang="en-GB" dirty="0" err="1"/>
              <a:t>meno</a:t>
            </a:r>
            <a:r>
              <a:rPr lang="en-GB" dirty="0"/>
              <a:t> </a:t>
            </a:r>
            <a:r>
              <a:rPr lang="en-GB" dirty="0" err="1"/>
              <a:t>intenso</a:t>
            </a:r>
            <a:r>
              <a:rPr lang="en-GB" dirty="0"/>
              <a:t> </a:t>
            </a:r>
            <a:r>
              <a:rPr lang="en-GB" dirty="0" err="1"/>
              <a:t>perchè</a:t>
            </a:r>
            <a:r>
              <a:rPr lang="en-GB" dirty="0"/>
              <a:t> </a:t>
            </a:r>
            <a:r>
              <a:rPr lang="en-GB" dirty="0" err="1"/>
              <a:t>assorbono</a:t>
            </a:r>
            <a:r>
              <a:rPr lang="en-GB" dirty="0"/>
              <a:t> </a:t>
            </a:r>
            <a:r>
              <a:rPr lang="en-GB" dirty="0" err="1"/>
              <a:t>meno</a:t>
            </a:r>
            <a:r>
              <a:rPr lang="en-GB" dirty="0"/>
              <a:t> </a:t>
            </a:r>
            <a:r>
              <a:rPr lang="en-GB" dirty="0" err="1"/>
              <a:t>intensamente</a:t>
            </a:r>
            <a:r>
              <a:rPr lang="en-GB" dirty="0"/>
              <a:t> </a:t>
            </a:r>
            <a:r>
              <a:rPr lang="en-GB" dirty="0" err="1"/>
              <a:t>nella</a:t>
            </a:r>
            <a:r>
              <a:rPr lang="en-GB" dirty="0"/>
              <a:t> </a:t>
            </a:r>
            <a:r>
              <a:rPr lang="en-GB" dirty="0" err="1"/>
              <a:t>regione</a:t>
            </a:r>
            <a:r>
              <a:rPr lang="en-GB" dirty="0"/>
              <a:t> del </a:t>
            </a:r>
            <a:r>
              <a:rPr lang="en-GB" dirty="0" err="1"/>
              <a:t>rosso</a:t>
            </a:r>
            <a:r>
              <a:rPr lang="en-GB" dirty="0"/>
              <a:t> </a:t>
            </a:r>
            <a:r>
              <a:rPr lang="en-GB" dirty="0" err="1"/>
              <a:t>degli</a:t>
            </a:r>
            <a:r>
              <a:rPr lang="en-GB" dirty="0"/>
              <a:t> </a:t>
            </a:r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GB" baseline="30000" dirty="0">
                <a:solidFill>
                  <a:srgbClr val="0070C0"/>
                </a:solidFill>
              </a:rPr>
              <a:t>3-</a:t>
            </a:r>
          </a:p>
          <a:p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3864D3-2327-44DF-9D46-C80B21412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2399E4D5-D7CD-4942-A193-9B376CFB4DE8}"/>
              </a:ext>
            </a:extLst>
          </p:cNvPr>
          <p:cNvSpPr/>
          <p:nvPr/>
        </p:nvSpPr>
        <p:spPr>
          <a:xfrm>
            <a:off x="5040351" y="2297151"/>
            <a:ext cx="1895708" cy="6356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25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mula di struttura">
            <a:extLst>
              <a:ext uri="{FF2B5EF4-FFF2-40B4-BE49-F238E27FC236}">
                <a16:creationId xmlns:a16="http://schemas.microsoft.com/office/drawing/2014/main" id="{50469E47-8980-44F3-BC00-FA073057F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68" y="1498299"/>
            <a:ext cx="2724457" cy="15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36050F-814D-445F-A8CD-91ADF6FFC93E}"/>
              </a:ext>
            </a:extLst>
          </p:cNvPr>
          <p:cNvSpPr txBox="1"/>
          <p:nvPr/>
        </p:nvSpPr>
        <p:spPr>
          <a:xfrm>
            <a:off x="730145" y="3074965"/>
            <a:ext cx="32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2-(1,3-diidro-3-osso-2H-indol-2-ilidene)-</a:t>
            </a:r>
            <a:br>
              <a:rPr lang="en-GB" sz="1400" dirty="0">
                <a:solidFill>
                  <a:srgbClr val="002060"/>
                </a:solidFill>
              </a:rPr>
            </a:br>
            <a:r>
              <a:rPr lang="en-GB" sz="1400" dirty="0">
                <a:solidFill>
                  <a:srgbClr val="002060"/>
                </a:solidFill>
              </a:rPr>
              <a:t>-1,2-diidro-3H-indol-3-one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5655A5-4CEF-45A8-8457-B409288E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850" y="774078"/>
            <a:ext cx="3416663" cy="256249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1F3466-634B-46C8-8EA8-03D4855048DC}"/>
              </a:ext>
            </a:extLst>
          </p:cNvPr>
          <p:cNvSpPr txBox="1"/>
          <p:nvPr/>
        </p:nvSpPr>
        <p:spPr>
          <a:xfrm>
            <a:off x="314743" y="712323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Indaco</a:t>
            </a:r>
            <a:endParaRPr lang="it-IT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2BBF270D-58A9-442D-B3DD-1B26F5017D03}"/>
              </a:ext>
            </a:extLst>
          </p:cNvPr>
          <p:cNvSpPr txBox="1">
            <a:spLocks/>
          </p:cNvSpPr>
          <p:nvPr/>
        </p:nvSpPr>
        <p:spPr>
          <a:xfrm>
            <a:off x="193497" y="86951"/>
            <a:ext cx="5310346" cy="7715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  <a:br>
              <a:rPr lang="it-IT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</a:br>
            <a:endParaRPr lang="it-IT" sz="3600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1BED3E3-79C2-4417-9A3D-7DD30F59D10E}"/>
              </a:ext>
            </a:extLst>
          </p:cNvPr>
          <p:cNvSpPr txBox="1"/>
          <p:nvPr/>
        </p:nvSpPr>
        <p:spPr>
          <a:xfrm>
            <a:off x="6695406" y="3413519"/>
            <a:ext cx="28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Indigofera </a:t>
            </a:r>
            <a:r>
              <a:rPr lang="it-IT" i="1" dirty="0" err="1"/>
              <a:t>tinctoria</a:t>
            </a:r>
            <a:endParaRPr lang="it-IT" i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87C74E-4DF8-4D54-98F2-B2464FCCA0B1}"/>
              </a:ext>
            </a:extLst>
          </p:cNvPr>
          <p:cNvSpPr txBox="1"/>
          <p:nvPr/>
        </p:nvSpPr>
        <p:spPr>
          <a:xfrm>
            <a:off x="275801" y="3726104"/>
            <a:ext cx="4165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Conosciuto sin dall’antichità in India (da cui il nome) ed in Cina, non era usato tanto dai pittori in quanto tendeva a scolorare rapidamente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94EC20A-2B15-402A-9F76-DC8C75D75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508" y="3834943"/>
            <a:ext cx="4165693" cy="10599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BF4D7A7-FABE-44DF-B8C7-F586ACC90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80" r="25807"/>
          <a:stretch/>
        </p:blipFill>
        <p:spPr>
          <a:xfrm>
            <a:off x="701633" y="5054352"/>
            <a:ext cx="959573" cy="1729464"/>
          </a:xfrm>
          <a:prstGeom prst="rect">
            <a:avLst/>
          </a:prstGeom>
        </p:spPr>
      </p:pic>
      <p:pic>
        <p:nvPicPr>
          <p:cNvPr id="1028" name="Picture 4" descr="Indigo Reduktion">
            <a:extLst>
              <a:ext uri="{FF2B5EF4-FFF2-40B4-BE49-F238E27FC236}">
                <a16:creationId xmlns:a16="http://schemas.microsoft.com/office/drawing/2014/main" id="{74FFF59D-D844-4F8F-807D-333C9BDA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33" y="5167780"/>
            <a:ext cx="3710586" cy="93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1560F8-5C62-44DB-BE2B-4705197562B6}"/>
              </a:ext>
            </a:extLst>
          </p:cNvPr>
          <p:cNvSpPr txBox="1"/>
          <p:nvPr/>
        </p:nvSpPr>
        <p:spPr>
          <a:xfrm>
            <a:off x="1863686" y="6053029"/>
            <a:ext cx="728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essere utilizzato, in quanto molecola insolubile, viene prima ridotta in una soluzione alcalina (</a:t>
            </a:r>
            <a:r>
              <a:rPr lang="it-IT" dirty="0" err="1"/>
              <a:t>leucoindaco</a:t>
            </a:r>
            <a:r>
              <a:rPr lang="it-IT" dirty="0"/>
              <a:t>, bianco) e poi riossidata con l’O</a:t>
            </a:r>
            <a:r>
              <a:rPr lang="it-IT" baseline="-25000" dirty="0"/>
              <a:t>2</a:t>
            </a:r>
            <a:r>
              <a:rPr lang="it-IT" dirty="0"/>
              <a:t> all’aria</a:t>
            </a:r>
            <a:endParaRPr lang="en-GB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3743D7C-A58F-4954-B0A7-856B37CAD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706" y="33879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7F2F7A-4FB6-4573-A1C3-FAD56C1D983D}"/>
              </a:ext>
            </a:extLst>
          </p:cNvPr>
          <p:cNvSpPr txBox="1">
            <a:spLocks/>
          </p:cNvSpPr>
          <p:nvPr/>
        </p:nvSpPr>
        <p:spPr>
          <a:xfrm>
            <a:off x="183277" y="108639"/>
            <a:ext cx="5310346" cy="7715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dell’arte</a:t>
            </a:r>
            <a:br>
              <a:rPr lang="it-IT" sz="3600" dirty="0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</a:br>
            <a:endParaRPr lang="it-IT" sz="3600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ACAB70-5CE8-4B7F-86D2-3A1CB00CF4CC}"/>
              </a:ext>
            </a:extLst>
          </p:cNvPr>
          <p:cNvSpPr txBox="1"/>
          <p:nvPr/>
        </p:nvSpPr>
        <p:spPr>
          <a:xfrm>
            <a:off x="958898" y="688255"/>
            <a:ext cx="7783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L’ARTE È RIUSCITA AD ATTRAVERSARE SECOLI INDENNE È ANCHE MERITO DELLA CHIMICA CHE HA PERMESSO AI COLORI DI DIVENTARE PIÙ DURATURI</a:t>
            </a:r>
          </a:p>
          <a:p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BAAF73-5F87-49AB-B87E-A301D870D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67" t="23981" r="8952" b="15981"/>
          <a:stretch/>
        </p:blipFill>
        <p:spPr>
          <a:xfrm>
            <a:off x="1902823" y="1713411"/>
            <a:ext cx="5338354" cy="34311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C479A8-C4CB-4DDF-A30F-643490A5D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67" t="23981" r="11905" b="13847"/>
          <a:stretch/>
        </p:blipFill>
        <p:spPr>
          <a:xfrm>
            <a:off x="4955177" y="3562233"/>
            <a:ext cx="3979818" cy="28944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E0FF0D2-C6E9-4FC6-99EB-8ACD6F9B7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81" t="15600" r="35239" b="14457"/>
          <a:stretch/>
        </p:blipFill>
        <p:spPr>
          <a:xfrm>
            <a:off x="183277" y="2796756"/>
            <a:ext cx="3143795" cy="3997234"/>
          </a:xfrm>
          <a:prstGeom prst="rect">
            <a:avLst/>
          </a:prstGeom>
        </p:spPr>
      </p:pic>
      <p:pic>
        <p:nvPicPr>
          <p:cNvPr id="7" name="Picture 6" descr="http://it.fotoalbum.eu/images1/200911/120458/384900/00000031.jpg">
            <a:extLst>
              <a:ext uri="{FF2B5EF4-FFF2-40B4-BE49-F238E27FC236}">
                <a16:creationId xmlns:a16="http://schemas.microsoft.com/office/drawing/2014/main" id="{CCEC81EC-6050-42FF-A1CC-098E637EF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850" y="1474166"/>
            <a:ext cx="2019145" cy="2355669"/>
          </a:xfrm>
          <a:prstGeom prst="roundRect">
            <a:avLst/>
          </a:prstGeom>
          <a:noFill/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B04346D-BF17-4253-83F9-048B1944E111}"/>
              </a:ext>
            </a:extLst>
          </p:cNvPr>
          <p:cNvSpPr txBox="1">
            <a:spLocks/>
          </p:cNvSpPr>
          <p:nvPr/>
        </p:nvSpPr>
        <p:spPr>
          <a:xfrm>
            <a:off x="0" y="1749004"/>
            <a:ext cx="8135938" cy="1143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8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Una storia napoletana</a:t>
            </a:r>
            <a:endParaRPr lang="it-IT" sz="4800" b="1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010407-C3A8-4B69-A136-65282FA4F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706" y="18464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22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53377" y="854037"/>
            <a:ext cx="6192838" cy="908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it-IT" sz="4000" b="1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+mj-ea"/>
                <a:cs typeface="Times New Roman" pitchFamily="18" charset="0"/>
              </a:rPr>
              <a:t>Identikit del dipinto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250825" y="1773238"/>
            <a:ext cx="3187700" cy="4562475"/>
            <a:chOff x="250825" y="1773238"/>
            <a:chExt cx="3187700" cy="4562475"/>
          </a:xfrm>
        </p:grpSpPr>
        <p:sp>
          <p:nvSpPr>
            <p:cNvPr id="3" name="AutoShape 2"/>
            <p:cNvSpPr>
              <a:spLocks noChangeArrowheads="1"/>
            </p:cNvSpPr>
            <p:nvPr/>
          </p:nvSpPr>
          <p:spPr bwMode="auto">
            <a:xfrm>
              <a:off x="250825" y="5732463"/>
              <a:ext cx="3170238" cy="60325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</a:pPr>
              <a:r>
                <a:rPr lang="en-GB" sz="1100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Ritratto di Nicolaes Van Bambeeck .</a:t>
              </a:r>
            </a:p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</a:pPr>
              <a:r>
                <a:rPr lang="en-GB" sz="1100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Rembrandt van Rijn (1641). </a:t>
              </a:r>
            </a:p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</a:pPr>
              <a:r>
                <a:rPr lang="en-GB" sz="1100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Royal Museums of Fine Arts (Brussels).</a:t>
              </a:r>
            </a:p>
          </p:txBody>
        </p:sp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1773238"/>
              <a:ext cx="3187700" cy="3810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4572000" y="476250"/>
            <a:ext cx="3313113" cy="4392613"/>
            <a:chOff x="4572000" y="476672"/>
            <a:chExt cx="3312368" cy="4392488"/>
          </a:xfrm>
        </p:grpSpPr>
        <p:pic>
          <p:nvPicPr>
            <p:cNvPr id="6963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548680"/>
              <a:ext cx="3240360" cy="41609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" name="Callout 14 8"/>
            <p:cNvSpPr/>
            <p:nvPr/>
          </p:nvSpPr>
          <p:spPr>
            <a:xfrm>
              <a:off x="4572000" y="476672"/>
              <a:ext cx="3312368" cy="4392488"/>
            </a:xfrm>
            <a:prstGeom prst="accentBorderCallout2">
              <a:avLst>
                <a:gd name="adj1" fmla="val 67563"/>
                <a:gd name="adj2" fmla="val -7507"/>
                <a:gd name="adj3" fmla="val 79048"/>
                <a:gd name="adj4" fmla="val -11710"/>
                <a:gd name="adj5" fmla="val 107834"/>
                <a:gd name="adj6" fmla="val -41306"/>
              </a:avLst>
            </a:prstGeom>
            <a:noFill/>
            <a:ln w="4762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2" name="Titolo 1">
            <a:extLst>
              <a:ext uri="{FF2B5EF4-FFF2-40B4-BE49-F238E27FC236}">
                <a16:creationId xmlns:a16="http://schemas.microsoft.com/office/drawing/2014/main" id="{4DEBB4EB-3891-4B52-9A21-B2F047621447}"/>
              </a:ext>
            </a:extLst>
          </p:cNvPr>
          <p:cNvSpPr txBox="1">
            <a:spLocks/>
          </p:cNvSpPr>
          <p:nvPr/>
        </p:nvSpPr>
        <p:spPr>
          <a:xfrm>
            <a:off x="53377" y="0"/>
            <a:ext cx="5310346" cy="653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B14EB5-FEE8-47BB-901C-B84F3A5F4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2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250825" y="5732463"/>
            <a:ext cx="3170238" cy="6032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100">
                <a:solidFill>
                  <a:srgbClr val="000000"/>
                </a:solidFill>
                <a:ea typeface="ＭＳ Ｐゴシック"/>
                <a:cs typeface="ＭＳ Ｐゴシック"/>
              </a:rPr>
              <a:t>Ritratto di Nicolaes Van Bambeeck 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100">
                <a:solidFill>
                  <a:srgbClr val="000000"/>
                </a:solidFill>
                <a:ea typeface="ＭＳ Ｐゴシック"/>
                <a:cs typeface="ＭＳ Ｐゴシック"/>
              </a:rPr>
              <a:t>Rembrandt van Rijn (1641).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100">
                <a:solidFill>
                  <a:srgbClr val="000000"/>
                </a:solidFill>
                <a:ea typeface="ＭＳ Ｐゴシック"/>
                <a:cs typeface="ＭＳ Ｐゴシック"/>
              </a:rPr>
              <a:t>Royal Museums of Fine Arts (Brussels).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966191" y="851622"/>
            <a:ext cx="6192838" cy="908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it-IT" sz="4800" b="1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+mj-ea"/>
                <a:cs typeface="Times New Roman" pitchFamily="18" charset="0"/>
              </a:rPr>
              <a:t>Identikit del dipinto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73238"/>
            <a:ext cx="3187700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0" name="Gruppo 19"/>
          <p:cNvGrpSpPr>
            <a:grpSpLocks/>
          </p:cNvGrpSpPr>
          <p:nvPr/>
        </p:nvGrpSpPr>
        <p:grpSpPr bwMode="auto">
          <a:xfrm>
            <a:off x="3197225" y="2565400"/>
            <a:ext cx="5946775" cy="4292600"/>
            <a:chOff x="3412717" y="2564904"/>
            <a:chExt cx="5947307" cy="4293096"/>
          </a:xfrm>
        </p:grpSpPr>
        <p:pic>
          <p:nvPicPr>
            <p:cNvPr id="6759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12717" y="2564904"/>
              <a:ext cx="5731283" cy="42930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67594" name="Gruppo 18"/>
            <p:cNvGrpSpPr>
              <a:grpSpLocks/>
            </p:cNvGrpSpPr>
            <p:nvPr/>
          </p:nvGrpSpPr>
          <p:grpSpPr bwMode="auto">
            <a:xfrm>
              <a:off x="7524328" y="2679303"/>
              <a:ext cx="1835696" cy="4178697"/>
              <a:chOff x="7524328" y="2679303"/>
              <a:chExt cx="1835696" cy="4178697"/>
            </a:xfrm>
          </p:grpSpPr>
          <p:sp>
            <p:nvSpPr>
              <p:cNvPr id="67595" name="CasellaDiTesto 11"/>
              <p:cNvSpPr txBox="1">
                <a:spLocks noChangeArrowheads="1"/>
              </p:cNvSpPr>
              <p:nvPr/>
            </p:nvSpPr>
            <p:spPr bwMode="auto">
              <a:xfrm>
                <a:off x="7668344" y="2679303"/>
                <a:ext cx="864096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2400" b="1">
                    <a:solidFill>
                      <a:srgbClr val="FF0000"/>
                    </a:solidFill>
                    <a:latin typeface="Comic Sans MS" pitchFamily="66" charset="0"/>
                  </a:rPr>
                  <a:t>tela</a:t>
                </a:r>
              </a:p>
            </p:txBody>
          </p:sp>
          <p:sp>
            <p:nvSpPr>
              <p:cNvPr id="67596" name="CasellaDiTesto 12"/>
              <p:cNvSpPr txBox="1">
                <a:spLocks noChangeArrowheads="1"/>
              </p:cNvSpPr>
              <p:nvPr/>
            </p:nvSpPr>
            <p:spPr bwMode="auto">
              <a:xfrm>
                <a:off x="7740352" y="3284984"/>
                <a:ext cx="1403648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2400" b="1">
                    <a:solidFill>
                      <a:srgbClr val="00B0F0"/>
                    </a:solidFill>
                    <a:latin typeface="Comic Sans MS" pitchFamily="66" charset="0"/>
                  </a:rPr>
                  <a:t>Resina</a:t>
                </a:r>
              </a:p>
            </p:txBody>
          </p:sp>
          <p:sp>
            <p:nvSpPr>
              <p:cNvPr id="67597" name="CasellaDiTesto 13"/>
              <p:cNvSpPr txBox="1">
                <a:spLocks noChangeArrowheads="1"/>
              </p:cNvSpPr>
              <p:nvPr/>
            </p:nvSpPr>
            <p:spPr bwMode="auto">
              <a:xfrm>
                <a:off x="7704856" y="4047455"/>
                <a:ext cx="1619672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2400" b="1">
                    <a:latin typeface="Comic Sans MS" pitchFamily="66" charset="0"/>
                  </a:rPr>
                  <a:t>Terriccio</a:t>
                </a:r>
              </a:p>
            </p:txBody>
          </p:sp>
          <p:sp>
            <p:nvSpPr>
              <p:cNvPr id="67598" name="CasellaDiTesto 14"/>
              <p:cNvSpPr txBox="1">
                <a:spLocks noChangeArrowheads="1"/>
              </p:cNvSpPr>
              <p:nvPr/>
            </p:nvSpPr>
            <p:spPr bwMode="auto">
              <a:xfrm>
                <a:off x="7740352" y="4470211"/>
                <a:ext cx="1619672" cy="83099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FFC000"/>
                    </a:solidFill>
                    <a:latin typeface="Comic Sans MS" pitchFamily="66" charset="0"/>
                  </a:rPr>
                  <a:t>Biacca e Pb</a:t>
                </a:r>
              </a:p>
            </p:txBody>
          </p:sp>
          <p:sp>
            <p:nvSpPr>
              <p:cNvPr id="67599" name="CasellaDiTesto 15"/>
              <p:cNvSpPr txBox="1">
                <a:spLocks noChangeArrowheads="1"/>
              </p:cNvSpPr>
              <p:nvPr/>
            </p:nvSpPr>
            <p:spPr bwMode="auto">
              <a:xfrm>
                <a:off x="7740352" y="5301208"/>
                <a:ext cx="1619672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2400" b="1">
                    <a:solidFill>
                      <a:srgbClr val="FF3300"/>
                    </a:solidFill>
                    <a:latin typeface="Comic Sans MS" pitchFamily="66" charset="0"/>
                  </a:rPr>
                  <a:t>Amido</a:t>
                </a:r>
              </a:p>
            </p:txBody>
          </p:sp>
          <p:sp>
            <p:nvSpPr>
              <p:cNvPr id="67600" name="CasellaDiTesto 16"/>
              <p:cNvSpPr txBox="1">
                <a:spLocks noChangeArrowheads="1"/>
              </p:cNvSpPr>
              <p:nvPr/>
            </p:nvSpPr>
            <p:spPr bwMode="auto">
              <a:xfrm>
                <a:off x="7596336" y="5670192"/>
                <a:ext cx="1619672" cy="83099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400" b="1">
                    <a:solidFill>
                      <a:srgbClr val="00B050"/>
                    </a:solidFill>
                    <a:latin typeface="Comic Sans MS" pitchFamily="66" charset="0"/>
                  </a:rPr>
                  <a:t>Lipidi e Pb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7524710" y="6395985"/>
                <a:ext cx="1619395" cy="4620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it-IT" sz="24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Comic Sans MS" pitchFamily="66" charset="0"/>
                  </a:rPr>
                  <a:t>Pigmenti</a:t>
                </a:r>
              </a:p>
            </p:txBody>
          </p:sp>
        </p:grp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F9C2FE17-08BA-47C2-8A7A-3A486709AFD3}"/>
              </a:ext>
            </a:extLst>
          </p:cNvPr>
          <p:cNvSpPr txBox="1">
            <a:spLocks/>
          </p:cNvSpPr>
          <p:nvPr/>
        </p:nvSpPr>
        <p:spPr>
          <a:xfrm>
            <a:off x="45479" y="144650"/>
            <a:ext cx="5310346" cy="653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3DFEDD-C7AA-4C1E-A207-D15AAF28B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735" y="9446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9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/>
          </p:cNvSpPr>
          <p:nvPr/>
        </p:nvSpPr>
        <p:spPr bwMode="auto">
          <a:xfrm>
            <a:off x="0" y="1705906"/>
            <a:ext cx="43211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it-IT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Diagnostica ed Indagine Chimica dei</a:t>
            </a:r>
            <a:br>
              <a:rPr lang="it-IT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</a:br>
            <a:r>
              <a:rPr lang="it-IT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Beni Culturali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E215959D-8A8D-4C3F-992D-6D723495CCC9}"/>
              </a:ext>
            </a:extLst>
          </p:cNvPr>
          <p:cNvSpPr txBox="1">
            <a:spLocks/>
          </p:cNvSpPr>
          <p:nvPr/>
        </p:nvSpPr>
        <p:spPr>
          <a:xfrm>
            <a:off x="391168" y="160492"/>
            <a:ext cx="5310346" cy="653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0E3D894-6D11-4380-8519-EF771AFA2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185" y="0"/>
            <a:ext cx="713294" cy="71939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05BC588-57F2-4056-98BA-FD251178F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448" y="1059367"/>
            <a:ext cx="3995384" cy="559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miyan fig 5 9 ko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5763604" cy="38884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4" name="Picture 6" descr="http://www.ipbes.net/images/images/undp.gif/UNESCO_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628801"/>
            <a:ext cx="1306503" cy="10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icomos.org/venicecharter2004/cd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37759"/>
            <a:ext cx="7995852" cy="8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data:image/jpeg;base64,/9j/4AAQSkZJRgABAQAAAQABAAD/2wCEAAkGBxMTEhUUExMWFhQXGBgbFxgYFx8eIRobGB0cIh8cHCAcICgjIB4lHyAcIjEhJykrLi4uGR8zPTMuOCkwLisBCgoKDg0OGxAQGzQmICQwLCw0LDQ0LCwsNCwsLTQsLCw0LCwsLCwsLCwsLCwsLCwsLCwsLCwvLCwsLCwsLCw0LP/AABEIAG4BeAMBIgACEQEDEQH/xAAcAAACAgMBAQAAAAAAAAAAAAAABQQGAgMHAQj/xABGEAACAgAEBAMDCQYDBwQDAQABAgMRAAQSIQUGEzEiQVEUMmEVF1NUcZGS0dIHI0JSgaEWM5MkYnJzgqOyQ2OD8LGz4TT/xAAZAQEBAQEBAQAAAAAAAAAAAAAAAQIDBAX/xAAuEQACAgEDAgUCBQUAAAAAAAAAAQIRIQNR8BKBBCIxQeFhoRMykbHRFBUjUsH/2gAMAwEAAhEDEQA/AO44MGDABgwYMAGDCjiPHVRWKAOEvW5bTGlWDqejuCCCqhiDVgXhdHNmnQyTSrAi7mTT0wADuQrksb38TlRuvgOJZhzXsWHN5yOIAySIgJoF2Cgn038+/wB2Eee51ykcYk1OyFSVZY20tX8IYgKWNdr8jhHxDl7LoisY3LGlWaRmfMyPR0iEMfC2wYM2y03hAFhrkOUI2PUzK6nKaAnVdwE7lXdjcpJ3sgAUKHcmWzDlNukRcrz1JmIy+U4fmJaNW7JGvndNbWRXYD7aw0bi+bUAPlYhIxISMZlmLVW/hhoKLFsdhY9Rjbm8pBFoRVbW3hijEsgvSPgTpRR3NUNvUA58P5dijFsXeRgNcmtwWIuuzbKLOlbNA4U9wlPfn6C/K8x5ljGDlYk6yB4S2YapLXVoB6OzgeR7iyLo1FzfN2chkCz8NYRm7kScMoAHmSiqO495l8++GPAuDwvk8vrVmDQxWC70fCp7aq748yeTRZTBKH7ExP1nPUQVYPivWti/UEH1AmdxU6Wf2/gkDmOMNpZJVe609Mk1dagq2xX1YAgb4mcN4xBPfRlRyLsA7ijRsdxv8MKszypENDQCun7kTO/THxUA/u2rUAy/zGwcLp+XMrO7/u+o6kdVJHbrR3upjkLXXet6O9MKrFyXqmi6YMVvJIwVuhLI4Q6SCdTowrwOj9/UsGDEEeurDDK8VsKWGpTYMkdsoINUw95D6gghaIJ2vFs2pDTBjGNwwBUgggEEGwQexB9MZYpoMGDBgAwYMGADBgwYAMGDBgAwYMGADBgwYAMGDBgAwYMGADBgwYAMGDBgAwYMGADBgwYAMGDBgAwYMGADBgwYAMGDGrNZhY0Z3NKosn/75/DAGviGeSGMySGlFeVkk7BVA3LE7ADck4X5173nICOQscAoFyQdnN+KxvpFAANZbywEKsjT55EAFsqPTCJK8+6lzvZHrpF1ZwyPBMuA08uXiRmUWrKlRotkA14b3JY+vnQGMnNts2wwhESXM6C6kdNEHhiLeEJH6tR06tr32UbY2dPSWzGZcBUBKpfgiUXbH+ZyO57CqHmTB4bwHLyv7Q0EekgiFdC0ENeOgPefY73QobeK9mb4NlnmjiGXh0qOrIdCiqNRjt/EwY//ABEHvgTNEzhsBdhmJkCykEIpNmJDvp9A5oFq9ALIUHDF5AoJJAABJJNAAdyfhiH8i5b6vD/pL+WF3F+C5djFEIIgXcFqjS9Efib+HsTpUn/fHaxi+hrKRO4PJ1V67f8AqC4wRusRAIB+Le8ftA8sMbxB+Rct9Xh/01/LB8i5b6vD/pL+WBVaMOWj/seW/wCRF/4LjbxXJ9VBpIEiEPGx8nXtfnR3U1vTHCngPAcq+Uy5bLwsTDESTGtk6F3O2Kr+1jIZfL5RBFl4UaSULYjAIXSSaI+IUfYcRukcpzcNO2sVv8HQeE58TRLJWkmw62DodTTISPNWBH9MYcTyRenjYJMgPTcixuQSrDzRtK3W+wIIIx8y6R6Y80D0GM9Z4/7hinH7/B9LQgTqsouKZbU9/Cwu0cba1Bv77BF3jXFKXZgAIs0oBKk2rr2Dbe8hO17MNr9D83aR6Y25bMPGdUbMjeqMVO/xGHUT+v3ifR0UG5MVRSg6pI+6vqvc7dmN1IADd2DRXE7KZnXYKlXFakJ3F9jt3Bo0R6HzBxx6HgMjlHPG4e2xOYbUqtRIotYJoWNuwvthpk+CrFKk68chkkj1aBK4YeIbqblsBqF16D0xeo9UdaX+v3R1XBiLw/PxzLqjkjetmMbhwGoEix9vwxKxs9SdhgwYMAIOe8w8eRnlidkkjXUpU+fx9Rv2xpyXMMcMeTjmaVpczGGQ6S2ttKlhY7e8PQb+gNTebeGyZnKywR6AZFKlmJAUetAG9622+3CiblqdpeHSExD2JWVhqY6wyqtjwCtlBr1NeVnLs5u7wZ8Q54iEGWmgRpVzE6RKaqiWo2DRugaHmcMczzTlo3ZHeinTEpPaIzWEEhugTX9Nrq8VnJciTJksrlzJEXyuaWdT4tLhSTpO1qdzv4uwxOn5KLZjMSN0ZUzKxmRZValkjBGoIrAMp/lLAj+bbdkic+c3Gc3OOWV50bqA5dkWY9NiE13TEgVp879N/XGEPOuUZgtup6/s51RkATfyE9r7jb0+Is4BwKWHOZ3MOyFcyYyoUm16QYC7Auwb+FVv3xXxyPmdJ8cOr5QGdA1NXncd6fWvFW9nYVuuRW5lnl5ryqsq69mm6AYC1E2/7s1uG28x6YX/AOKTJLxCEI8a5WNf3oAJDMshL1fYAKVHnR9cLuJcmZmSbqdSI6c2mYTdkGhLqLQqldRJNy7sdr7YnxcrzpLn3Ekbe2RovZl0sqMp28WxLFu57V52GSXMkcG5hiWDKqZnzEsyEqRHTOBduy/wL5bnG4c5ZQ+z6WZ/aQ3R0ITqK+8pr3WFiwaq/gaV8H5Rly7ZSUMjS5eFoWXUQrqSSGB0Ehgb2o3ffbeNw3kOSA8O0SIwyZlZy1guZ61aaXYLVi+/w74ZFz25j5LBlObcrKkLxvq6+vpJVM/TrUAGrdbFj44Rcx8zdSPh8+UmYRzZyKJtq1IxOpSGHe1r7/XGvg/JeZgy+Vh6kTCCSRmAteor7gBwuqOjsQPeHc+WNGV5FzSZXKwdSE+zZkTg+IatJY6fdNXqrttpvfVSx3RG5tenOWWbnnjjZLJSzoLcUEsWNTEAE7jYXj3McKzKrGY807SBk6urTpddal6XSdJ0hgoUj3qN98S+ZeCpnMtJl5DQcbNV6SNw1HvRx5BHmzoV3iGkjU6AkyAeWkio9W1m2rcDvY17m2nZHy3NmVcrpc6Hk6SSkUjyVelGOzXuARsSKu8aE51yprdxeY9m3Q7TbeA/f37bHCnJciMkWWyxkBgy2Z66PfjaixVGXTpG7C2B3o0Be2mTkOfUdM8QT285wEoxNkbIQGAoH4+K/wCGvFm5GbnsPM1zrlI2mV2dTAyLKShpOoSFJI2o1/8Ad6kcY5qy2WZllcjRoMhCkiMOQFLnsLN1/wALehxWONciTz/KH7yJfa2gZd2Ojok9/DvYN/Ajz74bLyxKmannQwumaCdaKVdQR4xSshA8QFsaIW6G47i2y3PbnKFfGeMOE4sY81J1IBGVQx6RAfF7rbhw1WfQV64tvDs+FycU0zgDoo7u23dQST/XFZzfJ87HiRDRD20Rhd2/d9OwCfDvYN1tR2374fT8D6uQ9kkbSTCIyyb1pAAIsD0Br+/ngrEerPPcxh5sy7KW8ano9ZVZCGeIXbKp3NV277j1x7wrmvLZh40jZtUkZkj1IRqQGiRY9fvrCc8pSuVd2jDx5M5ZArEglgQXYlBVDsoB+31x4ByhNBNk5GeMjL5doGALeK2JDDb7Nv74ZFzsu2DBgxo6BgwYMAGE+dzJaYJ03dIqLaQu8hAKjdhso8R27lKOxGHGF/An1QiT6QmQf8Lm1+zw6dsQj2IWZ4gzypH0JdKDqPsvqRGPe7Eh277dMbbjGHGM4ZdEHQlqSzIDp3iStQ97eyyKRtsxwx4S2oSPXvSP9yHQL/DjTw5NWYzEpuxoiWwK0oNR0+e7OwNn+Eem4xTfc3/KDfQTfcv6sQeGZ8nqSdCW3dvJeyeAD3v93DTiOa6UUkpFiNGevXSCa/tjzhuU6UUcV3oRVuqvSAL/AK98DWbNXyg30E33L+rC6HNlsy8nRmOhFjUUvhLeNz79eIdL8GH+FnA2DCVgCNU0m5BF6Tpvfy8Ox+GAayjb8oN9BN9y/qwfKDfQTfcv6sTsGKWhBy7nyMplx0ZTUMW4C0fAP97ELnXIHO5V4hBLrHijJCbOvb+LzFj+uHXLX/8Ajy3/ACIv/BcMsSrRjp6oUz5ez2TkhcxyoyOpoqwo/wD9HxGxxox339o3AI8zlJHKjqwozxtdEaRZB9QQO2ONczcuT5KTRMNjehx7rgeh9e1juLGObVHx/EeGlpPGUJ8GDBiHlJ/B+Cz5pimXjMjKNRAKihdX4iPM4bf4A4l9Vb8cf68JOG8RlgfqQuUcAjUO9Hv3w2/xtxD63J/b8sMHeH4Nee7+lFs/Z5wLiOTzQL5ZhDINMvjQ0N9LUG8j/YnHXMfO/wDjbiH1uT+35Y7dybxT2nJwyk2xWnP+8ux/rYxuDXofS8JqabXRC+46wYMGNntFXMsbtARHK0T6kCuv8Jdgt12aruj6YQcocclzGSCSFhmllbLytYJDr7zDarC2fMAjzAOLNxiCR4wsYW9SE6mI2Rg3kp32r+uEvD+V+lnJ84oXXKiVHqIUPR1sTpO/kCB5vt4sR+php3aFHIfM/wDsMEuZlklnzEjIi+8zFWI8KjsFFam2A2vD+fnHKoqMWYhpjAQqFikwNaGC2Q3eqBvy7i6/wPkSWBMnckbSZN5WTchZBN7wbw2pFLRF34rG+2ybkaXSmiRNft5zr6rrVe0a0t1Xdj6dt6GV1UYXWkOp+dMqkEk5L6IpTFLSElHBqiPtrcWNxjObm7Lr7Vev/ZNPW8PYPdEb7ihe2EGb5DlfK53L9VB7RmWnRqJrUwOlht6DcHzON2Z5MnYcRPWi1Z4IK0tUegbG7skWwqt9j4dxi+Ytz25n4GcnO+UAcnqDREspBjYHpv2bfyFi7rvidn+ZMvEEtixeNpVVBZ6aiy9bUtff5YrGZ5HmbrfvIx1cnHl/4vC0enxdtwa7bVibmeUHZ8rLcbNDB0JI3LaHSqsMosG/UEUe3qyLnsMcxzhlVdUt31xGZCiFg0YBJNjtVHvXbETN86pqyQhjeRc5qKmgPAgs0CQdW696FH+mIua5OkMyOhhVEykmX0qrKP3gbxKvi0gE+7Z+3HmX5OmVeHESx68l1AbDEOJABfkQRQOnz7WO+GRcx9k+Y4ZXdI9bBJTCzBfCJB3Xc38LqsbeJ8dhgbQxJk0GTQvvdNbtgCRYFdhZ+GEkXKjjPR5tTHFRl63Tu51c2gcUACvmd7OJHNHL82YkVkdAnSkRkNqdTClbUoJIFnwHb78XJq5Ub25vy3+zUXb2pSYNKE6tNWPUEWO+2/fvgh5xyjxQyo7OJ2KRIqnW7A01L3pfM9h5nCXJcnZhG4cTJERktYIGoaxIAD5bVV/1rys6OEchzQRZOpYzNk5JWWwdDpNWoHbUrCqBFjzIPlLkZue3MfIy/Z1xGSZc31JHcR5uWOPWKIRQukbi/v3u8L+L8xaM1mYMzPJlWIAyknaLSU98miC2smy2wCrQFE4fco8AkyntGuRH687zeFCtFzv3Y7UF28t9z5auK8DzEy5iJmgeKY2nUVi0NiiRXv8Aqu6kEnciqU6FS6VuapeMCPO5q5pWEWW6hy4QUAKJdXJ3J7VtWNvBubUky+XklXRLmL6cSkEtW5077qoq2Nf0sDESDlB1zEzB1EUmUGWXzdQq0HOwBPwFYjLyRL0ciDJGZcmWCimCOjgBgSPEG2tSNh5hsMjzjrL835aQwiFmlaZDIgQfwrsdVkAG7FE3scOcpmFkjSRfddVZb9GFj+2Kbxnkfqw9NI8shUXCyBkMDl2YstWWvwA7rZUmhdC55WMqiqzF2VQCxFFiBux+3viq/c3Fy9zbgwYMU0GDBgwAYMGDABhBy5mZfZMvUFjoxb9QfyDD/C3l9qi6dV0maMC7pUNJ5/yaTvvviGX6ojcG4hK8KuMsVDFjTMAR4m2I8iPMYw4LnZWV2WEG5ZbqVTRVipB22IrcYm8EfwyJYJSWQGj/ADNqF+hphjzg6hWnQKBUzHbz6gDX95P9bwRle2SFzHmZvZMx+4r9zLv1Bt4Dhj7VN9B/3Fx7xyBpMtOiC2eKRVHqWUgDf44kZWdZEV1Nq6hlPqGFj+2Bqskb2qb6D/uLiDwfMy9LaC/HL/6i/SPh5iBwM/uv/kl//Y+ArJ77VN9B/wBxcU7P84S5XiTRzrpgkjQrqYAIVDEsG7EHcEd7C/YbnxXicWXiaWZgqL3J8/QAeZPkMfO3MfHJM5O00mxOyqDYRR2UX/c+Zvt2xmTo8vitb8NKnk6zytzmDFlovZZ0BRI0lkXTG7KtUrnYk0a+zFi4fx8T30BFLprV08xG1XdXpJq6P3HHzt7U+jp636f8mo6fw3XfDD/EeZ94SU9Feoo0tpbulrQKk0dwSCNiLN5UmeeHjqVM7rzFmZTlMxcNDoy2dY28Bx7xvJHNRNDNltSN/wC4tqfJlNbEY5V/jdzE6iaRQyCIxSjqjQwKlxJYbWO52APasdG4Jz5BO4Qo0erTpYsjrb3pVjGzBGNbK1E+mNdSZ64a0J+5xXmHg0mUnaGQbjcHbdT2O3/4wtx039uECiXKuPeZJVP2IUI/8z/bHMsYeGfI19Naeo4o8Jxdvmvz380H+of04pWPNI9MDMHBfmV96Lt82Ge/mg/1D+nHUeQuESZXJpDLp1hnJ0mx4mJG9DHzxpHpj6F/Z1kOjw+BaILLrINd3JPl5b41H1PoeCcHN9MaxuWTBgwY6H0iJxXicWXjMsz6IxVsQT3NDsCe+EXzh8M+tp+F/wBOLLNCrjSyhh6EWPuOIvydl7rpRX6aF/LEMu/YSfOHwz62n4X/AE4PnD4Z9bT8L/pw8HDIPoYvwL+WPfkuD6GL8C/lhklT3XO4i+cPhn1tPwv+nB84fDPrafhb9OHvyXB9DF+BfywfJcH0MX4F/LDIqe653EXzh8M+tp+Fv04PnD4Z9bT8Lfpw6PD8v9FF+Bfyxk3DcuO8MQ/6F/LDI8+653Efzh8M+tp+Fv04PnD4Z9bT7m/Th2vDsue0UR/6F/LGXyXB9DF+BfywyPPuudxF84fDPrafhb9OD5w+GfW0+5v04e/JcH0MX4F/LB8lwfQxfgX8sMip7rncRfOHwz62n4W/Tg+cPhn1tPub9OHvyXB9DF+BfywfJcH0MX4F/LDIqe653EXzh8M+tp+Fv04PnD4Z9bT7m/Th78lwfQxfgX8seLw3LntDEf8AoX8sMjz7rncR/OHwz62n4W/Tg+cPhn1tPub9OHvyXB9DF+BfywfJcH0MX4F/LDIqe653EPzicM+tp+F/049+cPhn1tPwv+nDtuHZcd4oh9qL+WMvkuD6GL8C/lhkefdc7iL5w+GfW0/C/wCnB84fDPrafhf9OHvyXB9DF+BfywfJcH0MX4F/LDIqe653EXzh8M+tp+F/04PnD4Z9bT8L/pw8+S4PoYv9NfywfJcH0MX+mv5YZFT3XO4j+cLhv1tfwv8ApwYefJUH0MX+mv5YMMip7r9PkmYU54SRSh4whWWlkDEgBh7jige/uG//AG+1G22NeZgV1ZGFqwIO5Gx9CNwfiN8U01YiZ8xFmb0x6ZwB77aVkj7dxduhrYV+69TjzNtPFOsxWKpQsL+M0CCxjYkrfdmShd619N98Utn2WcsHAuKS/wDMCUQ4PbqLsWUj40VNYkRlZ43gmoyBQJVWx7w2dN7CmiVN2CO9g4hirNmrM/yQ/jb9GIfCRmFjEYWGoyUHjfYKfCPc3pdIvEvhOZcho5f82OgzVQkB92RQCdj5jyII9MAuPMH+SZRXwkQG78/ElV5DpHzbcX6nurM/yQ/jb9GIHCzmA0yiOEVKT77b61Vv5Pjh9ij89cwHh7tIg8eYh0ptdSQt7x3rdZP+2Bg8ZJqSUF1Mpv7VuNO+ZjhfQyw0WRWJUs3cMRRB07eos+uKJPIGYkIqA/wrqofZqLN95OCaVmZmYksxJYnuSTZJ+JON/DuGzTsEhjeRiQKUXV+p7AfE0Mcj4epN6k29yLgxd+J/s5mgyTZiWRRIu7R9xp/4vN/h2+OKRgZ1NOUPzIMZxSsvusV7diR2Njt6EA/aMYYMDBO4pxR8xpaXxTC9UpYkuu2kEHYafFuKvVv2swcGDELKTk7Y25biyjSkZx5EjIoGMbhiRudjQAs9ji2HkDLZjfI5+OTYnQ5GodqvTRFm9yo7jHPcb8hk5JZEjiUtIxAUDvfr8K735d8U66c410uN/uXXhf7Mc37TGk6L0LBkdXBBA3KjcNZ7XW13eO1qoAobAdhhXy1wg5WBYmleVu7O7E2T3qzsvoMNcdIqj7Ohox01heoYMGDGjsROLZho4JZFALJG7KCCQSqkiwNzviscncIin4dE8oLSzIWeUm5NbWNSubII8q2FdsXLCHLcuRRqYYpZY4Tf7hXAUBrsKa6iDzpXAHlWIZazYnPNPswnhjiDx8PigEzFtJYkVSKAR7qk7kb7fHGPEee3R5wkCukWWTMKxkILLJVKQENHf4+WG+e5QgkaY3IizrGs6IVAkEd1ZKlgaNEqVNV574053kiCV5nMkqiaEQsilAqxrVBfBYqu9nEyYan7EPPc8FZUjWEL1IEkiMrlBJJILWJWClQx7WWAvGSc9xmcxhLUZr2Y03jDAbyFK/y9fh1XiTneUYJ4ly8mYleIdO49Ue/SAA3EepbC0dJXz7XibluBQwyySJK8YlfqPEHAQv5v21AnzAaj5g4ZL57ObcyyRPwriJTLiJlz7B6dn1yBk1OCw8N9qGwx1DmiNWyeYDAEdGQ7gHcId98JZf2fwNBNA0+YKTy9aTeKy/ckVFsCaJH+6Kqzdi4hkOrC0RkdQy6WddOogij3UruPQee1YJMkYvN89Sj8D42clw3hpjhR/aHjiPi0HU903um9gRvv2wcxc6zHh2bliURSwZhsuxvV2IGtLA33Hcbb98O35IjMOXh9ozGjLSCSL/KsMvu2eluF3O/fUbvavZORsu0OZhZ5THmZTMw1L4JCbJQhb9Nm1e6PjcqROmdUtv8Aho43zr7PK8RjVniiEsg11qtgAkW1u1Wa27D12y/xXO+YlggyyuVy6Tx6pShYPVKQUOlt/U/GsM5eW0M6ziWVJQhjkZWUdVSQae1PYg0U0kajVUK9yvLqJm2zYklLtGIyrFSular+HVdi7LWcayaqdlaz37QpIvay+VAGVfLhx1fERPfkFrUv20SDv54mczc8+ydUtAaiZBTnQZlatTQ7EOEvf0NXVjG3iHIME3tWuWc+1lDLRj26ZtdP7vYAEje7B3s74y4vyHBmDMXmnHXEXVpk8Ri90jUhK77kLQ+GM+Yz/k53+DyLi2Zbi0uXGjpR5cMo3FliNyaNnyrYAE9zhJyhzNFHlMlFlsqI2zMkqxxmVmVRG1uzOwLHY2BW9+m+LavLkYzBzKySiVohGx1L4gCSGIKnxA+QpdgKrbEHh/I2XhiijSSW4Hd4ZDoLxl/eUeDSVPmGB8vQVaZalZAn58IVCkAZvbTk5AXrS97Mp0m1I9a7jEjK86Fo5GMDXHmnyzlSWRNG5lc1ax13JG1+mN+Z5HgZY1EkqFMwcyWXp285N631RkbbgAACj22FYSckZapFM0wEmZ9pA1J4ZbvYFKZTYGl9Q2HnuXmHnKrzzx4Z3hGbYxqDDmRFYbUG0OtMpobMD/c46rioTfs+geKaFp8wUnlM0nijFuxBPaPYEhfsragWu2xrQAJLEAbmrPxNAC/sAwSd5LBSu2ZYMYu4G5IH2nAXHqN+2NHQywYMGADBgwYAMGDBgCNxDIpMmh77gqQaZWHZlI3DD1xXMxlZ0lJlzMqm9MM4SHSQ5/y5KitTsPEfCTpI38OLZjxlBFHcHEozKNlYXJSzaqzM8WZj1BeokJrV5+GIa42oHY0dPkVobMtlpJ1KNmp0mStSFYTofuGU9Fda/Ed9xsbAnz8LIB6TbbaVJ9z/AJbVa3tYbUuw2G9w+JcREaFs1cIQEiUe8t32ABDXR2F3taC8QxVepu4fBLItnNzq6nTItQnSw7i+iLHmDW4IOKp+1HliWTLrMJpJWg1eFlT3X02V0Ku4obG/zfHj8PUFTQmSh4o3BR1IJAcAkpdEhyNI7ajdFhkuacnKLXMR3/KXAOxq6vcX/ELU+RIwdPBmcYTi4tnFOR+U2z81ElIVFu4HcX7qkitR3+yjjrXG+L5ThMAVIwpIPSiQVrK1ZJ/qLY7/AGnGGd49l8mXlWVGgYWY1ZTok8igAun7H0IB82OOJ8d4xJm5nmlJJYmheyreyjtsPs37+eM+h45Sj4aFRzJm/mLmXMZ1w072BuqLsi7VsCT95JOFGDBjJ86UnJ2wwYMGBkMXXk1cnm4fYcwvTm1s0EyDclhurHf0Gx2IA7EA4qOTyUkp0xRvI3oilj/b7D92OicsfsrkanzjdMA/5aEFjVd2BIH9L+3BKz0+HhNywrX2K1PyJnRmjlli1MNw/ZCl1r1HsPh32Oxx1zk3kyHIKSD1JmADSEeX8qjyW9/U+fYVZEWgBvsK3JP3k7n7cZY6KNH1NLwsNN9SDBgwY0ekMGDBgCDxvia5aCSdwSsaliB3Nel4oY4iTxPLZmaNUJyEkrBDq8PiYblVNgeWOh5/JpNG8Uqho3BDKfMH7Nx9owjyfJkCPHI7yytHCYV6jitBvZgoUNsaoiiKsE74jOc028CnLc/l0LLly95dpoxGdR8JI6cm3heqbz8/Td3ynzB7YrOAmkBL0sSVkOrXGysAylaXcijq27Y9yHLCQxdKOfMBF/yhrB6Q1XS+HxVQA6mugPib3cF5fjy0k8qs7yzlTI76d9AIFBFVR3Y7CyWNntTISlatlL5rUZPPJxBFAVZ1hzBCk/upY0Oo0DWk6jsLYsovHvHQk3E+GSkK6yvmgp2IMaKgX18N6m9Dqvzxbs/y0syZiOWaVknvUP3Y09qKER3YAAF38bO+MOJ8rRzSwy9WWNsuCIRGIwseoAGg0ZuwBsbArasRoy4PPYVZHnsOkE5irL5jM9CI6jr3sB2WqALCqs0CD8MaIOfZNQ15dQvt3sZKyEnVXvgFRtfl6HDrL8nZdDGBq6UUpmig8OhJDfiWl1bFiQCxA222FQxyDDprrz37SM1quOxML8Q/d1vYJWq8I2G9vMWpi/jXP8kHt3+zo3sjwL/mEaxNqo+7sRQ9fP0xK47znJl5s1EIEYZeATauoRqBIGmtJ33Pn6YmcT5Fys7zs5lrMNE0yK9BjF28tQsEggHzsUQCMs/yZDLJM7SzXNEInGpa0CqAtCbsXZJPfDIanzv8Grh3OGuaVHi0rHlkzIIbUdDCyCKFMBXYkHf0xDyHPZlUlYQby7zpTEgaC1xykDwuVAIq+59N2+Q5Thil6uuRyYFgZX0FWjUUAwCDesGU5VjjgaBZp+kVdEUuD00e7VfD4ttgZNZFbEWbuS1MW8A5zfMS5eMwqvtGWaZCHJoqxGlvCNjV2MKeB865gcOjzc0Yk6s+lioaokLNbMAGIRAAANyfPfFk4ZydDBJBIkkpaCMxJZSihJNNSD17iuwxlw3lKPLxCKCaaNFdmUAo2kNqtPGhBXxHcgt2tjQxKZKnuTchxcPljmG0mMKzhozqDIoux53XkdwcVvKc9tKjFIl1NlpJ4zZZVKav3ctVTUAaB33+BNj4Jy/BlcsMrGpaIBgQ51atd6tXlvZ2qsaeG8sxQxGHqTPDpdFjeTZEe7UaQCwo0C5YitiLN3JqpYMORs5LNkoZZmDO62W9bPmAKB+A2GKTzBx325OH5hYgsR4lEsTE+MhSQSw0+GyDsCfdF46JwHhK5WFIUd2VBSlyLryHhAH9sJv8B5WkUNMIo5utHCsmlI3o+5pAYCzqA1eEjagWBjTaMuMnFI0R89I05jWMlRmvZjRtwwH+YVH/AKevw3fx+GNvKvNxzblDGInUt1InLCSNQWCsQygGyADputQvDLKcuRRSySRvKiyuJHiVqQybePYagTQsBqbzBxq4dytHFOk7SyyyxxdJGkKbL8dCLqPxa++GS1OxXzd7QmainigXNxxx1JBY1prY1KinuSFK9r2I7WQsg4rlZJ+FFICwdsz0md2VoHFGRSo8Ld9O/bTi453gwebrrNLFJoCWhWioLGirqyndrsixpFVZuCeT4epl5A8qtly7JRU6mlNyM5ZSWZ/M2PhWDTDi7wV7I86TRZfiGZzAEghzLxRom266FVRY90ncsd9ztibnefOmsh6JbpTRxvIuoxiOQE9UMqklVoggDvXrhm3JWVKZmNtbR5l2kdC2yu1Eum13YB8RNVtQJBmngh0qPacxqBFuWQlgAwoqyFKptyFBNCyawSZEp7kjguf68Qk8BVr0sjagy+RHmPsO4wY18vcEiycCQQ6tC3Wo2SSbJPl9wAwY0dFdZGWDBgwKGDBgwAY8ZQRRFj0OPcGAE2e5agkIZepC47PDIUO/ewPCbG24O2K/PyPmFnWaDOlXFAuY11aAfd8NK+x3LqTar2F3ecGI4oxLTizmfOXDeM5mCOFoYXGos5hkrVprSGEhWhuTtdkD3a3oWa5K4hGQGyklkX4acfehIH2Y+icGM9H1PPqeDjqO22fOSco58kAZSayQN0IG/qTsB8Tthjlv2ccSZgDAEB/iaRKH26WLf2x3zBh0GF4DT92zj2R/ZHOa6s8abiwgLbedE6d6+GLTwj9l+SiIaTXOw/nNL328K9/sJIPpi8YMVRR2h4XSj6IjZHIRQrpijSNfRVAH9sScGDGjulQYMGDAoYMGDABgwYMAGDBgwAYMGDABgwYMAGDBgwAYMGDABgwYMAGDBgwAYMGDABgwYMAGDBgwAYMGDABgwYMAGDBgw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14" descr="data:image/jpeg;base64,/9j/4AAQSkZJRgABAQAAAQABAAD/2wCEAAkGBxMTEhUUExMWFhQXGBgbFxgYFx8eIRobGB0cIh8cHCAcICgjIB4lHyAcIjEhJykrLi4uGR8zPTMuOCkwLisBCgoKDg0OGxAQGzQmICQwLCw0LDQ0LCwsNCwsLTQsLCw0LCwsLCwsLCwsLCwsLCwsLCwsLCwvLCwsLCwsLCw0LP/AABEIAG4BeAMBIgACEQEDEQH/xAAcAAACAgMBAQAAAAAAAAAAAAAABQQGAgMHAQj/xABGEAACAgAEBAMDCQYDBwQDAQABAgMRAAQSIQUGEzEiQVEUMmEVF1NUcZGS0dIHI0JSgaEWM5MkYnJzgqOyQ2OD8LGz4TT/xAAZAQEBAQEBAQAAAAAAAAAAAAAAAQIDBAX/xAAuEQACAgEDAgUCBQUAAAAAAAAAAQIRIQNR8BKBBCIxQeFhoRMykbHRFBUjUsH/2gAMAwEAAhEDEQA/AO44MGDABgwYMAGDCjiPHVRWKAOEvW5bTGlWDqejuCCCqhiDVgXhdHNmnQyTSrAi7mTT0wADuQrksb38TlRuvgOJZhzXsWHN5yOIAySIgJoF2Cgn038+/wB2Eee51ykcYk1OyFSVZY20tX8IYgKWNdr8jhHxDl7LoisY3LGlWaRmfMyPR0iEMfC2wYM2y03hAFhrkOUI2PUzK6nKaAnVdwE7lXdjcpJ3sgAUKHcmWzDlNukRcrz1JmIy+U4fmJaNW7JGvndNbWRXYD7aw0bi+bUAPlYhIxISMZlmLVW/hhoKLFsdhY9Rjbm8pBFoRVbW3hijEsgvSPgTpRR3NUNvUA58P5dijFsXeRgNcmtwWIuuzbKLOlbNA4U9wlPfn6C/K8x5ljGDlYk6yB4S2YapLXVoB6OzgeR7iyLo1FzfN2chkCz8NYRm7kScMoAHmSiqO495l8++GPAuDwvk8vrVmDQxWC70fCp7aq748yeTRZTBKH7ExP1nPUQVYPivWti/UEH1AmdxU6Wf2/gkDmOMNpZJVe609Mk1dagq2xX1YAgb4mcN4xBPfRlRyLsA7ijRsdxv8MKszypENDQCun7kTO/THxUA/u2rUAy/zGwcLp+XMrO7/u+o6kdVJHbrR3upjkLXXet6O9MKrFyXqmi6YMVvJIwVuhLI4Q6SCdTowrwOj9/UsGDEEeurDDK8VsKWGpTYMkdsoINUw95D6gghaIJ2vFs2pDTBjGNwwBUgggEEGwQexB9MZYpoMGDBgAwYMGADBgwYAMGDBgAwYMGADBgwYAMGDBgAwYMGADBgwYAMGDBgAwYMGADBgwYAMGDBgAwYMGADBgwYAMGDGrNZhY0Z3NKosn/75/DAGviGeSGMySGlFeVkk7BVA3LE7ADck4X5173nICOQscAoFyQdnN+KxvpFAANZbywEKsjT55EAFsqPTCJK8+6lzvZHrpF1ZwyPBMuA08uXiRmUWrKlRotkA14b3JY+vnQGMnNts2wwhESXM6C6kdNEHhiLeEJH6tR06tr32UbY2dPSWzGZcBUBKpfgiUXbH+ZyO57CqHmTB4bwHLyv7Q0EekgiFdC0ENeOgPefY73QobeK9mb4NlnmjiGXh0qOrIdCiqNRjt/EwY//ABEHvgTNEzhsBdhmJkCykEIpNmJDvp9A5oFq9ALIUHDF5AoJJAABJJNAAdyfhiH8i5b6vD/pL+WF3F+C5djFEIIgXcFqjS9Efib+HsTpUn/fHaxi+hrKRO4PJ1V67f8AqC4wRusRAIB+Le8ftA8sMbxB+Rct9Xh/01/LB8i5b6vD/pL+WBVaMOWj/seW/wCRF/4LjbxXJ9VBpIEiEPGx8nXtfnR3U1vTHCngPAcq+Uy5bLwsTDESTGtk6F3O2Kr+1jIZfL5RBFl4UaSULYjAIXSSaI+IUfYcRukcpzcNO2sVv8HQeE58TRLJWkmw62DodTTISPNWBH9MYcTyRenjYJMgPTcixuQSrDzRtK3W+wIIIx8y6R6Y80D0GM9Z4/7hinH7/B9LQgTqsouKZbU9/Cwu0cba1Bv77BF3jXFKXZgAIs0oBKk2rr2Dbe8hO17MNr9D83aR6Y25bMPGdUbMjeqMVO/xGHUT+v3ifR0UG5MVRSg6pI+6vqvc7dmN1IADd2DRXE7KZnXYKlXFakJ3F9jt3Bo0R6HzBxx6HgMjlHPG4e2xOYbUqtRIotYJoWNuwvthpk+CrFKk68chkkj1aBK4YeIbqblsBqF16D0xeo9UdaX+v3R1XBiLw/PxzLqjkjetmMbhwGoEix9vwxKxs9SdhgwYMAIOe8w8eRnlidkkjXUpU+fx9Rv2xpyXMMcMeTjmaVpczGGQ6S2ttKlhY7e8PQb+gNTebeGyZnKywR6AZFKlmJAUetAG9622+3CiblqdpeHSExD2JWVhqY6wyqtjwCtlBr1NeVnLs5u7wZ8Q54iEGWmgRpVzE6RKaqiWo2DRugaHmcMczzTlo3ZHeinTEpPaIzWEEhugTX9Nrq8VnJciTJksrlzJEXyuaWdT4tLhSTpO1qdzv4uwxOn5KLZjMSN0ZUzKxmRZValkjBGoIrAMp/lLAj+bbdkic+c3Gc3OOWV50bqA5dkWY9NiE13TEgVp879N/XGEPOuUZgtup6/s51RkATfyE9r7jb0+Is4BwKWHOZ3MOyFcyYyoUm16QYC7Auwb+FVv3xXxyPmdJ8cOr5QGdA1NXncd6fWvFW9nYVuuRW5lnl5ryqsq69mm6AYC1E2/7s1uG28x6YX/AOKTJLxCEI8a5WNf3oAJDMshL1fYAKVHnR9cLuJcmZmSbqdSI6c2mYTdkGhLqLQqldRJNy7sdr7YnxcrzpLn3Ekbe2RovZl0sqMp28WxLFu57V52GSXMkcG5hiWDKqZnzEsyEqRHTOBduy/wL5bnG4c5ZQ+z6WZ/aQ3R0ITqK+8pr3WFiwaq/gaV8H5Rly7ZSUMjS5eFoWXUQrqSSGB0Ehgb2o3ffbeNw3kOSA8O0SIwyZlZy1guZ61aaXYLVi+/w74ZFz25j5LBlObcrKkLxvq6+vpJVM/TrUAGrdbFj44Rcx8zdSPh8+UmYRzZyKJtq1IxOpSGHe1r7/XGvg/JeZgy+Vh6kTCCSRmAteor7gBwuqOjsQPeHc+WNGV5FzSZXKwdSE+zZkTg+IatJY6fdNXqrttpvfVSx3RG5tenOWWbnnjjZLJSzoLcUEsWNTEAE7jYXj3McKzKrGY807SBk6urTpddal6XSdJ0hgoUj3qN98S+ZeCpnMtJl5DQcbNV6SNw1HvRx5BHmzoV3iGkjU6AkyAeWkio9W1m2rcDvY17m2nZHy3NmVcrpc6Hk6SSkUjyVelGOzXuARsSKu8aE51yprdxeY9m3Q7TbeA/f37bHCnJciMkWWyxkBgy2Z66PfjaixVGXTpG7C2B3o0Be2mTkOfUdM8QT285wEoxNkbIQGAoH4+K/wCGvFm5GbnsPM1zrlI2mV2dTAyLKShpOoSFJI2o1/8Ad6kcY5qy2WZllcjRoMhCkiMOQFLnsLN1/wALehxWONciTz/KH7yJfa2gZd2Ojok9/DvYN/Ajz74bLyxKmannQwumaCdaKVdQR4xSshA8QFsaIW6G47i2y3PbnKFfGeMOE4sY81J1IBGVQx6RAfF7rbhw1WfQV64tvDs+FycU0zgDoo7u23dQST/XFZzfJ87HiRDRD20Rhd2/d9OwCfDvYN1tR2374fT8D6uQ9kkbSTCIyyb1pAAIsD0Br+/ngrEerPPcxh5sy7KW8ano9ZVZCGeIXbKp3NV277j1x7wrmvLZh40jZtUkZkj1IRqQGiRY9fvrCc8pSuVd2jDx5M5ZArEglgQXYlBVDsoB+31x4ByhNBNk5GeMjL5doGALeK2JDDb7Nv74ZFzsu2DBgxo6BgwYMAGE+dzJaYJ03dIqLaQu8hAKjdhso8R27lKOxGHGF/An1QiT6QmQf8Lm1+zw6dsQj2IWZ4gzypH0JdKDqPsvqRGPe7Eh277dMbbjGHGM4ZdEHQlqSzIDp3iStQ97eyyKRtsxwx4S2oSPXvSP9yHQL/DjTw5NWYzEpuxoiWwK0oNR0+e7OwNn+Eem4xTfc3/KDfQTfcv6sQeGZ8nqSdCW3dvJeyeAD3v93DTiOa6UUkpFiNGevXSCa/tjzhuU6UUcV3oRVuqvSAL/AK98DWbNXyg30E33L+rC6HNlsy8nRmOhFjUUvhLeNz79eIdL8GH+FnA2DCVgCNU0m5BF6Tpvfy8Ox+GAayjb8oN9BN9y/qwfKDfQTfcv6sTsGKWhBy7nyMplx0ZTUMW4C0fAP97ELnXIHO5V4hBLrHijJCbOvb+LzFj+uHXLX/8Ajy3/ACIv/BcMsSrRjp6oUz5ez2TkhcxyoyOpoqwo/wD9HxGxxox339o3AI8zlJHKjqwozxtdEaRZB9QQO2ONczcuT5KTRMNjehx7rgeh9e1juLGObVHx/EeGlpPGUJ8GDBiHlJ/B+Cz5pimXjMjKNRAKihdX4iPM4bf4A4l9Vb8cf68JOG8RlgfqQuUcAjUO9Hv3w2/xtxD63J/b8sMHeH4Nee7+lFs/Z5wLiOTzQL5ZhDINMvjQ0N9LUG8j/YnHXMfO/wDjbiH1uT+35Y7dybxT2nJwyk2xWnP+8ux/rYxuDXofS8JqabXRC+46wYMGNntFXMsbtARHK0T6kCuv8Jdgt12aruj6YQcocclzGSCSFhmllbLytYJDr7zDarC2fMAjzAOLNxiCR4wsYW9SE6mI2Rg3kp32r+uEvD+V+lnJ84oXXKiVHqIUPR1sTpO/kCB5vt4sR+php3aFHIfM/wDsMEuZlklnzEjIi+8zFWI8KjsFFam2A2vD+fnHKoqMWYhpjAQqFikwNaGC2Q3eqBvy7i6/wPkSWBMnckbSZN5WTchZBN7wbw2pFLRF34rG+2ybkaXSmiRNft5zr6rrVe0a0t1Xdj6dt6GV1UYXWkOp+dMqkEk5L6IpTFLSElHBqiPtrcWNxjObm7Lr7Vev/ZNPW8PYPdEb7ihe2EGb5DlfK53L9VB7RmWnRqJrUwOlht6DcHzON2Z5MnYcRPWi1Z4IK0tUegbG7skWwqt9j4dxi+Ytz25n4GcnO+UAcnqDREspBjYHpv2bfyFi7rvidn+ZMvEEtixeNpVVBZ6aiy9bUtff5YrGZ5HmbrfvIx1cnHl/4vC0enxdtwa7bVibmeUHZ8rLcbNDB0JI3LaHSqsMosG/UEUe3qyLnsMcxzhlVdUt31xGZCiFg0YBJNjtVHvXbETN86pqyQhjeRc5qKmgPAgs0CQdW696FH+mIua5OkMyOhhVEykmX0qrKP3gbxKvi0gE+7Z+3HmX5OmVeHESx68l1AbDEOJABfkQRQOnz7WO+GRcx9k+Y4ZXdI9bBJTCzBfCJB3Xc38LqsbeJ8dhgbQxJk0GTQvvdNbtgCRYFdhZ+GEkXKjjPR5tTHFRl63Tu51c2gcUACvmd7OJHNHL82YkVkdAnSkRkNqdTClbUoJIFnwHb78XJq5Ub25vy3+zUXb2pSYNKE6tNWPUEWO+2/fvgh5xyjxQyo7OJ2KRIqnW7A01L3pfM9h5nCXJcnZhG4cTJERktYIGoaxIAD5bVV/1rys6OEchzQRZOpYzNk5JWWwdDpNWoHbUrCqBFjzIPlLkZue3MfIy/Z1xGSZc31JHcR5uWOPWKIRQukbi/v3u8L+L8xaM1mYMzPJlWIAyknaLSU98miC2smy2wCrQFE4fco8AkyntGuRH687zeFCtFzv3Y7UF28t9z5auK8DzEy5iJmgeKY2nUVi0NiiRXv8Aqu6kEnciqU6FS6VuapeMCPO5q5pWEWW6hy4QUAKJdXJ3J7VtWNvBubUky+XklXRLmL6cSkEtW5077qoq2Nf0sDESDlB1zEzB1EUmUGWXzdQq0HOwBPwFYjLyRL0ciDJGZcmWCimCOjgBgSPEG2tSNh5hsMjzjrL835aQwiFmlaZDIgQfwrsdVkAG7FE3scOcpmFkjSRfddVZb9GFj+2Kbxnkfqw9NI8shUXCyBkMDl2YstWWvwA7rZUmhdC55WMqiqzF2VQCxFFiBux+3viq/c3Fy9zbgwYMU0GDBgwAYMGDABhBy5mZfZMvUFjoxb9QfyDD/C3l9qi6dV0maMC7pUNJ5/yaTvvviGX6ojcG4hK8KuMsVDFjTMAR4m2I8iPMYw4LnZWV2WEG5ZbqVTRVipB22IrcYm8EfwyJYJSWQGj/ADNqF+hphjzg6hWnQKBUzHbz6gDX95P9bwRle2SFzHmZvZMx+4r9zLv1Bt4Dhj7VN9B/3Fx7xyBpMtOiC2eKRVHqWUgDf44kZWdZEV1Nq6hlPqGFj+2Bqskb2qb6D/uLiDwfMy9LaC/HL/6i/SPh5iBwM/uv/kl//Y+ArJ77VN9B/wBxcU7P84S5XiTRzrpgkjQrqYAIVDEsG7EHcEd7C/YbnxXicWXiaWZgqL3J8/QAeZPkMfO3MfHJM5O00mxOyqDYRR2UX/c+Zvt2xmTo8vitb8NKnk6zytzmDFlovZZ0BRI0lkXTG7KtUrnYk0a+zFi4fx8T30BFLprV08xG1XdXpJq6P3HHzt7U+jp636f8mo6fw3XfDD/EeZ94SU9Feoo0tpbulrQKk0dwSCNiLN5UmeeHjqVM7rzFmZTlMxcNDoy2dY28Bx7xvJHNRNDNltSN/wC4tqfJlNbEY5V/jdzE6iaRQyCIxSjqjQwKlxJYbWO52APasdG4Jz5BO4Qo0erTpYsjrb3pVjGzBGNbK1E+mNdSZ64a0J+5xXmHg0mUnaGQbjcHbdT2O3/4wtx039uECiXKuPeZJVP2IUI/8z/bHMsYeGfI19Naeo4o8Jxdvmvz380H+of04pWPNI9MDMHBfmV96Lt82Ge/mg/1D+nHUeQuESZXJpDLp1hnJ0mx4mJG9DHzxpHpj6F/Z1kOjw+BaILLrINd3JPl5b41H1PoeCcHN9MaxuWTBgwY6H0iJxXicWXjMsz6IxVsQT3NDsCe+EXzh8M+tp+F/wBOLLNCrjSyhh6EWPuOIvydl7rpRX6aF/LEMu/YSfOHwz62n4X/AE4PnD4Z9bT8L/pw8HDIPoYvwL+WPfkuD6GL8C/lhklT3XO4i+cPhn1tPwv+nB84fDPrafhb9OHvyXB9DF+BfywfJcH0MX4F/LDIqe653EXzh8M+tp+Fv04PnD4Z9bT8Lfpw6PD8v9FF+Bfyxk3DcuO8MQ/6F/LDI8+653Efzh8M+tp+Fv04PnD4Z9bT7m/Th2vDsue0UR/6F/LGXyXB9DF+BfywyPPuudxF84fDPrafhb9OD5w+GfW0+5v04e/JcH0MX4F/LB8lwfQxfgX8sMip7rncRfOHwz62n4W/Tg+cPhn1tPub9OHvyXB9DF+BfywfJcH0MX4F/LDIqe653EXzh8M+tp+Fv04PnD4Z9bT7m/Th78lwfQxfgX8seLw3LntDEf8AoX8sMjz7rncR/OHwz62n4W/Tg+cPhn1tPub9OHvyXB9DF+BfywfJcH0MX4F/LDIqe653EPzicM+tp+F/049+cPhn1tPwv+nDtuHZcd4oh9qL+WMvkuD6GL8C/lhkefdc7iL5w+GfW0/C/wCnB84fDPrafhf9OHvyXB9DF+BfywfJcH0MX4F/LDIqe653EXzh8M+tp+F/04PnD4Z9bT8L/pw8+S4PoYv9NfywfJcH0MX+mv5YZFT3XO4j+cLhv1tfwv8ApwYefJUH0MX+mv5YMMip7r9PkmYU54SRSh4whWWlkDEgBh7jige/uG//AG+1G22NeZgV1ZGFqwIO5Gx9CNwfiN8U01YiZ8xFmb0x6ZwB77aVkj7dxduhrYV+69TjzNtPFOsxWKpQsL+M0CCxjYkrfdmShd619N98Utn2WcsHAuKS/wDMCUQ4PbqLsWUj40VNYkRlZ43gmoyBQJVWx7w2dN7CmiVN2CO9g4hirNmrM/yQ/jb9GIfCRmFjEYWGoyUHjfYKfCPc3pdIvEvhOZcho5f82OgzVQkB92RQCdj5jyII9MAuPMH+SZRXwkQG78/ElV5DpHzbcX6nurM/yQ/jb9GIHCzmA0yiOEVKT77b61Vv5Pjh9ij89cwHh7tIg8eYh0ptdSQt7x3rdZP+2Bg8ZJqSUF1Mpv7VuNO+ZjhfQyw0WRWJUs3cMRRB07eos+uKJPIGYkIqA/wrqofZqLN95OCaVmZmYksxJYnuSTZJ+JON/DuGzTsEhjeRiQKUXV+p7AfE0Mcj4epN6k29yLgxd+J/s5mgyTZiWRRIu7R9xp/4vN/h2+OKRgZ1NOUPzIMZxSsvusV7diR2Njt6EA/aMYYMDBO4pxR8xpaXxTC9UpYkuu2kEHYafFuKvVv2swcGDELKTk7Y25biyjSkZx5EjIoGMbhiRudjQAs9ji2HkDLZjfI5+OTYnQ5GodqvTRFm9yo7jHPcb8hk5JZEjiUtIxAUDvfr8K735d8U66c410uN/uXXhf7Mc37TGk6L0LBkdXBBA3KjcNZ7XW13eO1qoAobAdhhXy1wg5WBYmleVu7O7E2T3qzsvoMNcdIqj7Ohox01heoYMGDGjsROLZho4JZFALJG7KCCQSqkiwNzviscncIin4dE8oLSzIWeUm5NbWNSubII8q2FdsXLCHLcuRRqYYpZY4Tf7hXAUBrsKa6iDzpXAHlWIZazYnPNPswnhjiDx8PigEzFtJYkVSKAR7qk7kb7fHGPEee3R5wkCukWWTMKxkILLJVKQENHf4+WG+e5QgkaY3IizrGs6IVAkEd1ZKlgaNEqVNV574053kiCV5nMkqiaEQsilAqxrVBfBYqu9nEyYan7EPPc8FZUjWEL1IEkiMrlBJJILWJWClQx7WWAvGSc9xmcxhLUZr2Y03jDAbyFK/y9fh1XiTneUYJ4ly8mYleIdO49Ue/SAA3EepbC0dJXz7XibluBQwyySJK8YlfqPEHAQv5v21AnzAaj5g4ZL57ObcyyRPwriJTLiJlz7B6dn1yBk1OCw8N9qGwx1DmiNWyeYDAEdGQ7gHcId98JZf2fwNBNA0+YKTy9aTeKy/ckVFsCaJH+6Kqzdi4hkOrC0RkdQy6WddOogij3UruPQee1YJMkYvN89Sj8D42clw3hpjhR/aHjiPi0HU903um9gRvv2wcxc6zHh2bliURSwZhsuxvV2IGtLA33Hcbb98O35IjMOXh9ozGjLSCSL/KsMvu2eluF3O/fUbvavZORsu0OZhZ5THmZTMw1L4JCbJQhb9Nm1e6PjcqROmdUtv8Aho43zr7PK8RjVniiEsg11qtgAkW1u1Wa27D12y/xXO+YlggyyuVy6Tx6pShYPVKQUOlt/U/GsM5eW0M6ziWVJQhjkZWUdVSQae1PYg0U0kajVUK9yvLqJm2zYklLtGIyrFSular+HVdi7LWcayaqdlaz37QpIvay+VAGVfLhx1fERPfkFrUv20SDv54mczc8+ydUtAaiZBTnQZlatTQ7EOEvf0NXVjG3iHIME3tWuWc+1lDLRj26ZtdP7vYAEje7B3s74y4vyHBmDMXmnHXEXVpk8Ri90jUhK77kLQ+GM+Yz/k53+DyLi2Zbi0uXGjpR5cMo3FliNyaNnyrYAE9zhJyhzNFHlMlFlsqI2zMkqxxmVmVRG1uzOwLHY2BW9+m+LavLkYzBzKySiVohGx1L4gCSGIKnxA+QpdgKrbEHh/I2XhiijSSW4Hd4ZDoLxl/eUeDSVPmGB8vQVaZalZAn58IVCkAZvbTk5AXrS97Mp0m1I9a7jEjK86Fo5GMDXHmnyzlSWRNG5lc1ax13JG1+mN+Z5HgZY1EkqFMwcyWXp285N631RkbbgAACj22FYSckZapFM0wEmZ9pA1J4ZbvYFKZTYGl9Q2HnuXmHnKrzzx4Z3hGbYxqDDmRFYbUG0OtMpobMD/c46rioTfs+geKaFp8wUnlM0nijFuxBPaPYEhfsragWu2xrQAJLEAbmrPxNAC/sAwSd5LBSu2ZYMYu4G5IH2nAXHqN+2NHQywYMGADBgwYAMGDBgCNxDIpMmh77gqQaZWHZlI3DD1xXMxlZ0lJlzMqm9MM4SHSQ5/y5KitTsPEfCTpI38OLZjxlBFHcHEozKNlYXJSzaqzM8WZj1BeokJrV5+GIa42oHY0dPkVobMtlpJ1KNmp0mStSFYTofuGU9Fda/Ed9xsbAnz8LIB6TbbaVJ9z/AJbVa3tYbUuw2G9w+JcREaFs1cIQEiUe8t32ABDXR2F3taC8QxVepu4fBLItnNzq6nTItQnSw7i+iLHmDW4IOKp+1HliWTLrMJpJWg1eFlT3X02V0Ku4obG/zfHj8PUFTQmSh4o3BR1IJAcAkpdEhyNI7ajdFhkuacnKLXMR3/KXAOxq6vcX/ELU+RIwdPBmcYTi4tnFOR+U2z81ElIVFu4HcX7qkitR3+yjjrXG+L5ThMAVIwpIPSiQVrK1ZJ/qLY7/AGnGGd49l8mXlWVGgYWY1ZTok8igAun7H0IB82OOJ8d4xJm5nmlJJYmheyreyjtsPs37+eM+h45Sj4aFRzJm/mLmXMZ1w072BuqLsi7VsCT95JOFGDBjJ86UnJ2wwYMGBkMXXk1cnm4fYcwvTm1s0EyDclhurHf0Gx2IA7EA4qOTyUkp0xRvI3oilj/b7D92OicsfsrkanzjdMA/5aEFjVd2BIH9L+3BKz0+HhNywrX2K1PyJnRmjlli1MNw/ZCl1r1HsPh32Oxx1zk3kyHIKSD1JmADSEeX8qjyW9/U+fYVZEWgBvsK3JP3k7n7cZY6KNH1NLwsNN9SDBgwY0ekMGDBgCDxvia5aCSdwSsaliB3Nel4oY4iTxPLZmaNUJyEkrBDq8PiYblVNgeWOh5/JpNG8Uqho3BDKfMH7Nx9owjyfJkCPHI7yytHCYV6jitBvZgoUNsaoiiKsE74jOc028CnLc/l0LLly95dpoxGdR8JI6cm3heqbz8/Td3ynzB7YrOAmkBL0sSVkOrXGysAylaXcijq27Y9yHLCQxdKOfMBF/yhrB6Q1XS+HxVQA6mugPib3cF5fjy0k8qs7yzlTI76d9AIFBFVR3Y7CyWNntTISlatlL5rUZPPJxBFAVZ1hzBCk/upY0Oo0DWk6jsLYsovHvHQk3E+GSkK6yvmgp2IMaKgX18N6m9Dqvzxbs/y0syZiOWaVknvUP3Y09qKER3YAAF38bO+MOJ8rRzSwy9WWNsuCIRGIwseoAGg0ZuwBsbArasRoy4PPYVZHnsOkE5irL5jM9CI6jr3sB2WqALCqs0CD8MaIOfZNQ15dQvt3sZKyEnVXvgFRtfl6HDrL8nZdDGBq6UUpmig8OhJDfiWl1bFiQCxA222FQxyDDprrz37SM1quOxML8Q/d1vYJWq8I2G9vMWpi/jXP8kHt3+zo3sjwL/mEaxNqo+7sRQ9fP0xK47znJl5s1EIEYZeATauoRqBIGmtJ33Pn6YmcT5Fys7zs5lrMNE0yK9BjF28tQsEggHzsUQCMs/yZDLJM7SzXNEInGpa0CqAtCbsXZJPfDIanzv8Grh3OGuaVHi0rHlkzIIbUdDCyCKFMBXYkHf0xDyHPZlUlYQby7zpTEgaC1xykDwuVAIq+59N2+Q5Thil6uuRyYFgZX0FWjUUAwCDesGU5VjjgaBZp+kVdEUuD00e7VfD4ttgZNZFbEWbuS1MW8A5zfMS5eMwqvtGWaZCHJoqxGlvCNjV2MKeB865gcOjzc0Yk6s+lioaokLNbMAGIRAAANyfPfFk4ZydDBJBIkkpaCMxJZSihJNNSD17iuwxlw3lKPLxCKCaaNFdmUAo2kNqtPGhBXxHcgt2tjQxKZKnuTchxcPljmG0mMKzhozqDIoux53XkdwcVvKc9tKjFIl1NlpJ4zZZVKav3ctVTUAaB33+BNj4Jy/BlcsMrGpaIBgQ51atd6tXlvZ2qsaeG8sxQxGHqTPDpdFjeTZEe7UaQCwo0C5YitiLN3JqpYMORs5LNkoZZmDO62W9bPmAKB+A2GKTzBx325OH5hYgsR4lEsTE+MhSQSw0+GyDsCfdF46JwHhK5WFIUd2VBSlyLryHhAH9sJv8B5WkUNMIo5utHCsmlI3o+5pAYCzqA1eEjagWBjTaMuMnFI0R89I05jWMlRmvZjRtwwH+YVH/AKevw3fx+GNvKvNxzblDGInUt1InLCSNQWCsQygGyADputQvDLKcuRRSySRvKiyuJHiVqQybePYagTQsBqbzBxq4dytHFOk7SyyyxxdJGkKbL8dCLqPxa++GS1OxXzd7QmainigXNxxx1JBY1prY1KinuSFK9r2I7WQsg4rlZJ+FFICwdsz0md2VoHFGRSo8Ld9O/bTi453gwebrrNLFJoCWhWioLGirqyndrsixpFVZuCeT4epl5A8qtly7JRU6mlNyM5ZSWZ/M2PhWDTDi7wV7I86TRZfiGZzAEghzLxRom266FVRY90ncsd9ztibnefOmsh6JbpTRxvIuoxiOQE9UMqklVoggDvXrhm3JWVKZmNtbR5l2kdC2yu1Eum13YB8RNVtQJBmngh0qPacxqBFuWQlgAwoqyFKptyFBNCyawSZEp7kjguf68Qk8BVr0sjagy+RHmPsO4wY18vcEiycCQQ6tC3Wo2SSbJPl9wAwY0dFdZGWDBgwKGDBgwAY8ZQRRFj0OPcGAE2e5agkIZepC47PDIUO/ewPCbG24O2K/PyPmFnWaDOlXFAuY11aAfd8NK+x3LqTar2F3ecGI4oxLTizmfOXDeM5mCOFoYXGos5hkrVprSGEhWhuTtdkD3a3oWa5K4hGQGyklkX4acfehIH2Y+icGM9H1PPqeDjqO22fOSco58kAZSayQN0IG/qTsB8Tthjlv2ccSZgDAEB/iaRKH26WLf2x3zBh0GF4DT92zj2R/ZHOa6s8abiwgLbedE6d6+GLTwj9l+SiIaTXOw/nNL328K9/sJIPpi8YMVRR2h4XSj6IjZHIRQrpijSNfRVAH9sScGDGjulQYMGDAoYMGDABgwYMAGDBgwAYMGDABgwYMAGDBgwAYMGDABgwYMAGDBgwAYMGDABgwYMAGDBgwAYMGDABgwYMAGDBgwB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16" descr="data:image/jpeg;base64,/9j/4AAQSkZJRgABAQAAAQABAAD/2wCEAAkGBxQTEhUUExQWFRUWGBcWFxQVFxgXHBwcFx0dIR4fHR8YHCoiHBomHRobIj0iJSkrLi4uGCAzPjMsNygtLisBCgoKDg0OGhAQGy8kICQsNDQvLSwtNDQsLCw0LzUsLywsLCwsLCwsLCw0LCwsLCwsLCwsLCwsLCwsLCwsLCwsLP/AABEIAHUBsAMBIgACEQEDEQH/xAAcAAEAAgMBAQEAAAAAAAAAAAAABQYBBAcDAgj/xABLEAACAQMCBAMEBgQJCwQDAAABAgMABBESIQUGEzEiQVEHFDJhFiNxgZGSQlJVoRUzNFNicrHR0yRDVHN0gpOUorKzwdLh8DU2g//EABkBAQEBAQEBAAAAAAAAAAAAAAABAgMEBf/EAC4RAAICAQMCBQMDBQEAAAAAAAABAhEDEiExE1EiQWGh8ARxgVKx0RQyQpHhI//aAAwDAQACEQMRAD8A7jSlKAUpSgFKUoBWCa0OM8ZhtozJNIqIPM9yfQAbk/IVQOP863MmFhQ26yHEeUMlzL844uyL/Sb7snao3RieRROgcV4xBbrqmlSMeWpgCfsHcn5CqTxX2sW6ZEEUkx/Wb6pf+rxf9NU6Tl5zOqzBri6ftarKWZV/WuJs+Bd+ygf7uanJuAw2CxmaNbu9kOILZFxEG9dPmBtl23+zuMNtnneXJLjZEfxD2lX7KHSNIo2OFfps2SPIMx0k4x5VoXXGuKY1XMt3DFgBpRCUAB7dggyc/rA9q6by5ytpYXN4RNdEDxH4Iv6MQ7Lj189+2a00iHEL584NrZPpC7FZJ8bk+oTOMep+dKfcy8c3zJ/YonDra6ds3J4u0WcqiJM5YepLPhfuBr0igDSXAQcXUoydLpq7sngBPVXUCGLbjBG2K7aBVX5Y/l3E/wDXQf8AhSrpo30KpWcqW8v4jhp+IJMxYRI6zHqAegkfZu3ZW+IfftDnDi1tpEplAOyi4gxnHkCVBP4113mfgSXcBiY4YeKNx3R1+Fh9n7xmovlq6W9tnhu41MsTGG4jYAjUOzD5Ebgjzzjtmppfcz0ZJ0pMqdr7U54m0XdphhgnTqiYZ/oSA/2irXwj2hWU5C9TpMf0ZhoH2aslM/LVn5VX+L8FWyAjuE954cxwGfJktcnAAZfF0uw2O3/dEcw8kLCokGZ7UjPWi09aJTjB8I0zR+fbOPMd6XJDVlj6nYkcEAggg+Yr6rifDvebBEkiuP8AJ3+CcBpLdsk4EqfFA2cAsoODtv3q+cF52VnWG6QW8rDKNqDQyjyMcnY59D+J8tKR2hlUudi4Ur5U19Vo7ClKUApSvmRwoJPYAk+fb7KA+qVE2HMdtNIY4pQ7jOVAbIxnOdvD2PepXNCJ3wZpXlHcqxZVYEqQGAO4JGQD6HBzXpmhTNKxmmaAzSsZqNv+PW8Ko0kqqrv0lO5BcEgrt2III37EGgbok6V8q1ZzQGaVjNaFzxiGOVIXcLJJ8CEHxfZtg0I3RIUrxurlI0LyMqIoyzMcAAeZJ7CoM86WY3MpUHGktHKofP8ANlkAk7j4c7HNLDklyWKlYzTNCmaVjNM0BmlR/EuMQwNGssgVpW0Rg58THsNvmQN/UU4XxmG419GQPoOlwM+E77HI77H8KEtcEhSsZpmhTNKUoBSlKAUpSgFKUoBSlKAVXObeakswqqrTXD56cCAljgHc43Cj1wfPbY42+aOOLaQNK27ZCxoO7u3wqMep/cDVXgiNhA99d/W30+FAH6zfBDGPIDzxucHc4FZbOc5PhFUPFSWMs0M1zxEgFIngkEVuP1lj3JA8O+NyB9p2k4wtsjCCO4m4jMMtNPA4cKfiZVOSEGMBQCM984xVu4TZDh9tNeXRD3DqZJ5PPPlGvooOFGO5x8q9+R+FMqvd3A/ym6xI+c+BDukYz20rj/6KzTOChK1vv9vm5BcD43aWELFobvW2GmuJLeRS7+pZ+wLHYZ8/MnJ8eWuMhZZLu6t7xrmU4Gm1ldYox8KIdI+0nzqc5iX3u/gtM/VQgXU49cHESHy3OTj0FXFRWkmdFFt87IpPHOfEWCQpBdK+khDJbyIuttlyzDA3IrX5V49FaW0cPu96WAzI3usp1O27nON98/dipDnH628sLb9EytcPg+VuuVBx5Fj/ANNW5RTeypScnvx6FY+m8X+jXv8Aykv91QPAeaY0ur5zBdESyRMAtvIzLpiUYcAZU5GcHyro1Vflj+XcT/10H/hSju0WSla39j4l57hUFmgvFUAks1rIAAPMkjAFVKPni0j4ibiMydKaILOpQ51x/AwHn4fD+/7bn7Ri/wDB1zo76N+/w5Gvt/RzX5+rE5NM831GWcGkdquPaZw91ZWEpVgQQYsgg9wd/SoDlXnm2tDJATK9qDqt2K5ZAe8Z3yQD2P258q5pSs62cP6qd3sdAbmy0gujLaazBNtcWrJpXf8ATTOwb1Xscn1207jjllG/TiDy2MpPUtZFI6ZOMvCxOR66fXPr4aXUzy1JZBn9+SRlwNBiJBBB3BAIznI3+Xzqamws0pOti4cvc+JazCHqyTWZ2V5EIkh32BP6aDbfvv8ALB61DMrAMpDKQCCDkEHsQR3FcFtpuFLctqilltmUEZMivG47gaHGpT89wasvJPNkEF17tG8htJT9SJdjC7E+DJJyh7Ak98d8k10jLuenFmraTR1mlYU1muh7BWDWa8p/hOTgYO42x8/lQHJeW53jPHZI3KPGzOrAKd0e4bGGBGDjB+RPbvWxwrmO9Fxw8y3HUS7U6o+migeIgHIG7djnbtjGDtabPk2zHW6byHrgibTMW1hs51b+eW/E1lOUrKNoDqcNb/xQaY+HxauxO4z+7auaizyxxzSVfNyicN4zNZ2l/NHIzSG7aIFwhGo95G8OS+FI/V3HhqU4zxriNtbzuXl0IYTBPItuWcPgOrBQRjJyDgdu57VZxyBZnraldhMxYq0jYUsQSUAxgkgb7ny7bUHs/tjF0naeRfCCXmYsQmdK7YAQZzpAAyAfKrTHTyVS/crnMd9xOzgWVrtX6s0SIFiQAB0csCCvkVXGD5tncjHzDzFeRT8Qt2uEdoY9ccsqoiq2UH6I7fWbA53A9TVz4rypDcRRwzGRkjOV+sbJIGASe5IBI++tK95CtZWlZurqmADt1DvpKkfLYqp7d1pTNPHO9n7lQseYrlzcRe8SspsXuVkZVRg6hT9WRGv1ROcErnBGMHetWF3j4fwxxJqD3IXpyRwuqeN/EuqPWG+ZbzNXi05BtY31jrE9JoCDM+ChXTg48guAAMKMA4yM18J7OrQKq/XEK2pfrW8JBYjGMYC6mxj1zud6UzPSm+Ss3nNd2yXt0kpRbWZIkt9ClWUyaW6mRqLHI7Fcb0v+Y715rtUuDGkVqLtFEcZIysbaNWnt4iMn5Vbrrke2d3Yh9MrK8sQc9ORlOQzDGc9/hIBycg19TclWzPLIeoGmUxyaZCAUIA048lwAMD0pTL08ncqN5zNctHasbnp9S1aQiFFaVpF1HUylGAiwudtPZ99hWpacXkurjg00uDIXuVYgAA6WUZwNhsB2q4S+z20YofrRoQxDErDKHPhYjcjxEdxkHBzWbP2f2sfRIMxMDaoyZW2YkEnAwBkgZAGDRpk6eRkJ7aJnENsn+aaUmT0yoGkH5YLH/dB8qunFeGQTQiOQDp+AjBxjQQVwfLsK9+L8LiuYjFMgdG7g7b+RBG4I9RURbcnxLoDyzzJHgxxTSakXHbwqo14wMa9WMetWtzrpepvuUy45tu2hur1ZNK286xLbFFCFCwHjJGvXuu4Ixg/d9y8z3bPxDTOVEEXWiGiI4zpOkkp4lw2M99h99ol5Qs5JXOSQ7iSW3Engd1OdTL3zudgQDncGvni3Jdo80k0jPH1V0yKsvTR8Y7j/AHRtnHyqUzk4ZO/z5RXF49eyzWES3JT3q26jnpxNhgjklfCDvo9difTatLg/PFzLb2sTSaZJ7kwtcYTUEURHYFdIf63Tkg9vWrjb8pWitFIryaoRojbrsdIIPh3PYhiMehr5Hs9suh0FVwuvqKwdtStpCkqT6gDY5GwONhSmNGTmyv8AHWvIHsVuZY5S16EQmOJjo1IFYkoCsuC2647j0qS9m38q4r/tb/8AfLUvJyTbt0y7TO0ba1dpnZtYxhiSdyNIA8gOw3NbvBOW4bVpGi15lOqTU5bU2Sc7+e5/GrW5uOOWuyg8X5tui3EJY5TGtk8SJEEQq+uUxsZNQLHsSMEdxXweZr2eaRIrjpKbQXKjRG2D01fSG05xlsZOo49TvV04lyTbzSSO3UXq6TMiOVSTRuusd9jv4SN++azLyTbNI8mHDOhibTIVGgqF0gDsoAA27YqaWZ6eS+T25D4q91YwzSnLtrDHAGdDsucDYEhc7VYKjuB8HjtYhDFqEaklVZi2NRJOM+WST99SNaXB3imkrFKUqmhSlKAUpSgFYJrNeF9OEjdz2RSxycbKMnfy7UBQuIR3F9xBnt2iEdi3TXqh2RpWXxnCEZZNhv2IrUMF/d3ukyWxawIbPTkEXUkG22rLMoGe4wT+Nk9nVuVsInbd5tU7n1MrFvT0x+FfHs2Gu2kuPO5nmmyQRtq0rjPlpUfjWTzKGqr89yv8xxX89xBZSyWjas3BVEkACxHw9QFyWQt5DG696sYg4t/PWP8Awpv8SvLgn1nFr6Q79GO3gXY/pAuwydviwfvFWLjFz0oJpN/BHI+3fwqTt+FEjUY8u2UDlCDiEvXvIXswbiQhmdJG1CHwKVKv8Gxxuftqx9Hi/wDPWP8Awpv8Stn2f23T4dar6xK//E8R/wC6rATVSNQh4eTm0UfEJOJv9baGeCBFJ0S9MLKxPw68h9h3PbFWDo8X/nrH/hTf4lfHLWW4lxN8YGq1jG/mkZJ/c61bM1EiQhtdsq3S4v8Az1j/AMKb/EqB4DFxH3q+6cloJBJF1S0cpUnpLp0YfIGnHfO+a6OGqr8sfy7if+tg/wDClGt0WUN1uz4lteKsCrS2BBBBBhmwQe4/jK5TzbybPZYd9Lxt+nHnSpJ2U53HlgnvnHfv+gc15XMCupV1DKwwVYAgj5g0lCzOTApo/L1KtVzyZI1u9zbjWqyzo0IBLKschUaf1th27/b5VSvO1R8uUHHkzSlKGS92HsxmmiSVLiErIiuuQ42YZGdtu9anL/s9luoeqs0aYZkZGDalZDgg48/76ppjHoPwoYwe4H4Vq12OuvH+n3P0NyNxZp7YLL/HQs0Ew2+OPbP3jB++rHXH/YnekTzw74aMSAeQ6baT+OsfhXYBXaLtH08M9cExWGAIwe3pWa+JQcHBwcHBIyM/Z51o6nGeBTiw4gJiVS3uZLuJj8Kr053UfLYqn2B2rbtYhLxm3mnXPWhe4CsPhQdURbEd+miMQezE1aJORzLbdC4mV8XBuAyRFPjdmkUgyNkNrcd9sjvivS85Sme+S7FxGuhemsXQJHT8WVJ6u5Os74H2Vz0s8nTlx5WRA9o7dJbkxqLZrnoY8XUChA2vbY7ZOnHyzXlPz5eKl04ggZbSXpO2pxnLlNh/WHrsCO/lvj2brpWEzA2q3HvAiMZ1/CF0F9eCmMj4c4Pevh/Z9OY7qM3aAXUglkxbnZg5fbMvbOPuFXxFrKezc43BuGiWOIKbT3uMksTjSDpbB9dQ2+VaUPPdy6WLLDCxvDKgUl1w0Umnvv4SCvlnY963rnkWUvHIt2Edbb3VyIAQygEAgM/hOCM9+22M15Q+z6VPdAl0uLRndMwZJMjBmBIkAxkbbZGaeIr6t/PT/poTe0C8WO4c28H+SyCOXxvuWYqAox+sCck9sbVu8S59lE0scESv0URyrFyzltJKppGBgN3OckV8T+zuZ0uUN2mLqRZZD7ucgqxbb67bc+nlW7FyTNHP14bsRSOipNiEMHKhQWUM50Z0531b08REspFz8+3XVuI44Ij0IvePGXQiPSjEEfrgSLtt2b5CvO75guri54YY2RFmRpBEdWkuqsG1kHLL6D7zv2kJuQJjNcyi7XNxC0B1QliEPTGSer4m0R4J23YnbtX2vIUoFoVuwr2odVcQd1c+QZyAwBIycjscU8RKy+d/H/BngHO0lxcrEBEv1siPE+pZVRQ2G8RAYllAKgZGfkSJLmnmKW2kiRURUkDlriYkRIVB0qcH4mbAG+d9g2DWnZcjsJ4Jpp1laA51iIpK+wC9Ry516fXAOMDPrt8x8qPcXUFyk4iaEFQDEJO53I1HCtgnuDghT5Vd6Oi16d+SvN7QLhre2mjhi+ulMDIzMCJAdtJ/VIPmMg+tfUntFliju+vDGJreSOIKjnSzP1PXfYRM3z+VfUPs2mWOKJbxNEMvXQG3J8W2M/WjIwP3n5Y9p/Zw0vvXWuFb3llkykOnQ6FiCNUjZXDuCO+439Z4jn/6/Pt/Jq8vLJ/DjGaOJJWtNTCLJU5Kb7jOryOf1a9/aEJ4ruG7SEXMUSFWiI1BC2csQMlcjbXjbSc1LcI5TmjvPe5boSv0+kVWEICv5jjsp+3PkcDevuCTG8NzDOqaokiaN4i6sEZ2ySHU58e2O2/fOxJ0aUJONepzS/urRrHqQRDpSXyO9u3g6T9PA09PYxkKx7fpbYK7WNOYbiO/4g8jIYraMZTxDw4LLoycdQlgCT/dXtd+zhmgMa3Ch3nNzLIYcgthgAiiQaEGttsk7963puSGe4nla4+ruUCzRLEBkhNOzMx0rnxYxnbvSmZ0zRFx+0GcRGVrdXUwNMpjL4Vg2NDsRj4d9Q/DzqwcmcxSXZcnpNGqRkNESCHbVqR0c6lK4GDjDA5B7gafD+ULmKHoe/toXaICILp8WfEdRLjGRjYb75G1SHK/K4tZZ5SyFp9GVij6SKEB+FdTYySSd+5qqzpHXasstKUrR3FKUoBSlKAUpSgFKUoBUXzV/Irr/UTf9jVKV5XMYZGU9mBU/ftQj4KRy7a8RNnbmO5thH0Y9IMDsQukYBIkwSB54rU5Ftr9rC3ME9ukRQ6VeF2YDUe5DjO/yqZ9m9wTZLCxGu3eS3cfONjjy/VIrHs5OiKe2OAba4mjwBjws2tTj0w37qylwcIxXh+xD8vW1+bm+EdxbhxMnVLQsQzdNcFQH2GnA3zuDW/x+z4kLacvcWxQRSllWBwSuk5APU2OK9+FYi4xeJsPeIYJ1wP5vKHz75J8v7Ks3E7fqwyx/ro6Y7fECP8A1okWMfC+fMqHLlrxE2luY7i2EZhiKBoHJClBgEiTc4qRNnxT/SrX/l3/AMSvX2dXXU4bat6RhD2/zfh8vLw1YjRI1CKcVv7nOuAW1+bm9Ec9uriZOqWhchm6a4KgPsNOBvncVP8AuXFP9Ktf+Xf/ABK8eW/DxPiaZOD7rIFOO7RsGI/Kv4VM8w8dis4TLKduyqO7H0Uev9lKpGYpKNt+5zXnO/vrK6t5pLiIsyMn1cZC6ARnWhYlviyCCO3l5xHDucrtHuZ43t8yOrSBlw5CrpDIjOMgKuSASf7agOY+NSXdw80mxOyr5Kg7KP7T6kk7ZxUbXFy32PDLM9T0vY6y3OMoYKeI2gzjLe6zaBq7BnDaVP2nvVjS24mwBF1aEEZBEDkH7+pXDbbiUsasiSOqOCrJklSDscqdjsfSpGx5ouI009afCqqxhJigQINhp0kMvbYjcDGa0przOkfqV/lf+y/cj2t8YpzBNBGvvM2epC7ZYEBiPrPhz5b4x+FT9oXLUttIJpGjbrsxJiRkUPsTsSd2yT38jUtyh7REtYBFJE8ja5JHdSgyZHJ2BIyd+23erB7TbmO54Uk8balMkUiEbZ1ZXcH+sdvUVXTibahPFs90jjlKUrkfPJ7gXAIp4y8l9b25DFdEpAYgAb7sNt8fdXonLcJnaL+ELYKqK/WJwhJJBUeL4gAD386rtKto6ao/pOk+z3hSQcTVYriO5Hu8jM8Pwr4lABwx3/8Aj1rrwrkfsSssy3E2NgqxA/NjqYfcFQ/eK65XaHB9L6b+yxSlYzWz0FRk5wnBI/gy7OCRkKMHHnXz9Mrj9l3n5RUnLzTAJmhTqTSJjqLDG0mjP6xAx93f5bHG1wPjkN2rvCSVRzGSVK+IKrEYYA7agNx3Bqfk5cv+4gvplcfsu8/KKx9Mrj9l3n5RVwyKZpXqXTLuVD6ZXH7LvPyin0yuP2XeflFW/NRnHeOw2io0zECSRYlwCfEwJHbsMAn7qfkOLW7kQf0yuP2XeflFPplcfsu8/KKm+F8fhnllhjLdSEgSKyOuCSQPiAz2O4rVvObbeK4Fs5k6x3VBFIdQ33UhcEeE/hT8k8r1Ed9Mrj9l3n5RT6ZXH7LvPyircDXi14gkWMuutgWVM+IhcZIHoMj8afkumXcq/wBMrj9l3n5RT6ZXH7LvPyirfmmaUxpl3Kh9Mrj9l3n5RT6ZXH7LvPyirfmsZpTGmXcqP0yuP2XeflFPplcfsu8/KKsN7xaKJZWZx9SmuQDcqpBIyBvuFOPXFfXCeJR3EKTRnKOMqSMbfZ652pXqSn+orn0yuP2XeflFPplcfsu8/KKt+aZpTLpl3Kh9Mrj9l3n5RWPplcfsu8/KKsHG+MxWsXVmJCAgFlVnwT2zpBIGdvvrZsLpZo0lQ5SRVdTgjKuMjY7jYilepKd1qKt9Mrj9l3n5RT6ZXH7LvPyirjimKV6l0S7lO+mVx+y7z8op9Mrj9l3n5RVxxTFK9Rol3KlBzfOzKp4bdqCQCxAwMnGT8h3q3VjFZqo0k1yxSlKGhSlKAVg1mlAc45jtZrbiCvDcNbQ3pVXdUicCZRhciQHAYDuPPNavEeF3VneRv786i8YRSXAghH1ij6sMpGk5GRkYI3q/8f4PHdQPDKMq3n5qR2YfMH+7tVOtZesj8J4gcThfqpsYEqjdXTP+cXHbz0nvvWGjzThT/b+PyanNnCru1MV41+7lGETydCJTHFKcM2kDDDVp2I+flViXgV8RkcVcj/Zrf/21r8vXxnSXh98Mzxrof0ljIwJFPnkYz6H07D75J4g0Rbh9wfroNo2O3Vh/QYZO5A2Ppj1zRJFSjfo/XzIPlnhd2s1zaR37w9BwwAghYMsw1axqG2WyMDYVY/4Av/2rJ/y1v/7a1ebR7pdQX6jwD/J7n/VuRpf/AHXx+OKuKNkZqpI1CC3Xb1Obtwu7j4mI/f3DzW+rr9CDLdJ8aNOMDAbOQMnPyqqe0e5lEywSXZujH4mzFFGEZvLwDxHHfO24+dXX2qXTW5tbuMgSRvLGMjO00ZyceeNA/H51xqRyxLMSzEkkk5JJ7kk9zXOe2x5M8lG4o+7iYu2ptIPbwIkY/LGoX91edbnDOFT3DaIInkbz0jYf1idlH2kVY7flJFt703DrFPbGPDFjo8SBtGw3LAgDGTnGM+eKZ51CUioUrArNQ5CtkcQl6Jg6jdIsHMefDqGcH5dyfmcE9hjWpQt0KClKAm7qKzaFnWeQSqvhiNsiajtsWiOPvO+x71v8Z5PWK3SeK6im1aFMaHUeo22lChbWc5G+OxqqGun+y3kwlheXCbDBgVu5P84QfL9X8fQ1qO/kejGuo60/kvXJHA/dLSOI/H8ch/ptufuGw+6p+sAVmvQfUiklSFfL9q+qUKc09jBHRuQ/8cJQZM98Fds7/rCT99bXNF2sc8FtaOIhd3Le9SRN4g4EQK5H8W7KynbB7HzJMvx3hXD1mEk8i280m2pbhrdpO3fQ6l/L1qRn5atnhWHpARo2tApKlXznUrA6g+STqznJrNbUcFBqOnscu4tzPdxxXqLNJ/k11045MgnQTINDHHiI6YOTk7mpN7y8SbiVvHdPI8aQdJpWQHXIYwdOQFDHUVCjA1EeZzV2bkyzMXSaHUmsyEM8hLORgsx1ZZsDuc1ocV4PwuJ294dI5JQuoy3LqzhGUjd5MsAUXf5VKZjpyXLKJNzVOisokuImaS3iljmYs0QHULGN28323YZGnGSCCsjzDc3tvGoklYL73GsWp0kfpyBzpkwDupQYYknxtudqud1yxYJDL1kUxuQ8ks0jFsgEKxkdtQwGIG+wJ9a8OG8ucMmjCwiOVEbOqOZn8WAAWKvksABjPYE4xk0pjpy4bNHk/wD/ACvFPth/saonmb/9gs/6kf8AbNV84by7bwSNLEhV3GHYySMW/ramOT8zuK8rrlW1kl67xky+UnVlDDv8JD+EbnYY7mmnY28TcUvW/c5hf8WuxFeyi8mHu910Y1BX4dTDxHGW2A27bfOpHrsOKdcu5b3FbjGrYtgHpjI2jJ/RG+T3q7vyTZEOOhkSMGkzJL4mXJBbx7nLE7+Zr1+idr1I5ell4lCIS7t4VOQDljqwe2c4ppZnpS7lE5bvb64jjuRM5RjOtwWkVV89HST9Er32wTgd+9Y4I17Lw975r6XKR3TdLC7lFbRuMbhhncH023q7QckWSOzrDgtns7gLqGCUAbwEjbK4NbNtyxbRwvAkZWGTZoxJJgg9x8WwPmBjPnmiTKsUvNnN+DcauweGzNdSOLmaSKSN9OnSsgXYADfB+3Py2r5i5juOrE63Dy670QtIp+pKEqQgRju2HzrCjYgZbANdDXkyzHTAhx0iTHiSXwknJK+PY5Ga1l5BsMYEOPHrGJJBgjyXDbLsNhtsPQU0sz0ppVfuUbh0LJ/DLrPKGiZ9JLD6wjq415XxEae3bvtUjwrik9zLY2rTOiNZid2iOh2fxAZZeyjSDgYz2ORtVwn5Ks3kklaHxSfHh3UHPc4VgASMg+uT6mszcm2ZREEWkR6umyPIrKHzqAZW1aTk5Gcbn1pTKsUkc5s+Y7yeLh/+UyI00z27smnxANHhiCuNQEhGdgcCtmDj9wltdBrtgYr3oqzKZJHQasoukZ1HTn5AEDG2L8eUrNhEBCAIc9LQ7poOckjQww2d9Xf51HcX5a4XGjC4CRLI4YmSd01OM75d928Tb9zqPrSmTpzW9+5ROL8Sma24jBI0pSNrVkSdg8iB5B4S2Tn7ye3211Pk3+QWn+zQf+Naj4uRrBtTCHIlCk4lk0sBuDs+DnvnzO9WCwskhjWOMYRRhRktgemWJOKqjTs3jxyjK2zZpWve3scSl5XVFHdnIUD7zWrHx62ZWZbiEqg1OwkQhVyRljnYZBGT6Vo7WiSpXlDcK4DKQysAVYHIIIyCCO4xXrQopWKzQClKUApSlAKUpQCoXmTlyG8j0SDDLkxyLsyN6g/+nY4FTVKEaTVM4td8vpBmG91wynIg4kskjRE7nS6s31ffH49sZPpDwSGZTbsDacRAzGxmlkjlHrGzMQVb0G4+eCK69eWiSoUkVXRhhlYAgj5g1QOO+z1gum1cNFkt7tcFmVT6xOPHG3375322rDieaWHTwjx5f4JYXQaGWKWK5T+Nt3uJzj+kuXIZOxB37j1GdbgXLtvHcNZXgk6nxW8ommRZo/QBWCh17YHf7smt8V4hcQsiXscquh+puthMhG4AcYW4QbbEgn1WpOTm+C7jEN9lXj8UN7CpyrDsxX4gdhkDYn9XYjOpeZz1wvdblg5y5AgFrI9usnVjGsBpJZdQX4lAZjuR6eYFULknldr240sGEKZMrDbt2UEjGonH3ZNXjlr2kRqhS8YnQdK3KRyFZAPVdOVfHfbHntWvHzXBbX7zxGQ2tyAZswyr05FGzgMoyGGxABJO/pRqLdiUcUpKRu8ycA4XYQ62jlyxISNJ5wXbHyk2G3xHtXJLq41sxA0gnOgM7AbY7uxJPzPr5VKc38fa9uWlOyDwxr6IO2f6R7n7ceVQtYk7ex5s2RSdR4FKUrJwFKxWR/8AH3+n20KbnCBD1o/edXR1fWaO+Pu3xnGcb4zjetrjXDFX62EOLeSQrCJSvVYeukblNQIB+zO9SXAOQ7u5wSnRjP8AnJQRt8l+I/fgfOur8r8kW9nhgOrLjHVk3I+Sjsg+zf1JrcYtnqxYJTVNV6lN5E9nJJWe8XABytufPtgyeg/ofj6V1kCgFZrtGKXB78eOMFSFKUqnQV5zzBFZj2UEn7Bua9K+JIwRg7g7EfbQHF+Y+N3N7aRXEvSWE3ipHGqtrUqr92JwQRnyG4H2CwcT56uRcXKQxahbyLGIlhllaQZIclk8MeMZGe+/et8+zSPQIhcziFZTMkQ6ZCsRjYshJwNhnPn3ya3n5GXryTR3M8XWx1ljKjqeuSFypO+64xk4xmsUzyqGQiOEc5zTXfRd44j1yogkidS0Q7FXJ/jDj4WAyDtW17T+GG5W2hX4nkl0/MpBK6j7CUA++t+LkherC7zySLA7SRowTYschS2NTIp3AJ+81J8W4I000EonaPoMXVVVCCSCpyWGd0Zl29c98EWnVG9EnFqRzZeMte8MMBzm2hlkuM7bQKeiPtLaW/8A5N285LgnH2t7XhltAFV7n4pGXIUa9zpBGWJJ89vnVnk5LjEdzHFI0QunLSlVUnSRgouRspJJ9RqbGNsa8XIarHbr15C9s5eGTSmQCclDkeJcjPkR+6lMwsc07K3c8/3XT8HT6sd17s+UIVw2rSw8XgPgYEeLuD8q2jzfer/CEbGHqWih1cRtpIBGpSC/mDsc7b1Jz+zmNowgnkU9Y3DyBY9TSEYB+HAAycAfrGtg8iKZbqRp3PvaMkihVGNXYrtsRj+/NSpDTlvn58oibLmq7e4s4tcQF1a9b+LOVfpuf19xqTONttvnUXFzzxD3WC6Pu5SSYwaNDgkkEg/F4RsfXt91WSz9nojkilF3OXhTpxkiIhVwRjBT4cMdu++civFfZsot47f3qXpxymZfDHkNjA/R7Dc/7x+VKkNOX58+5H3PPVzb++rMInkt2iSPQGVSZc98sdgBnuO1a97zvepBM4A+r6LLM9vLGriQAMulyMMrnIIJBA++rBN7Po5GuWlnkf3nSXwqLhkOVZcDYjtjfIJzmlzyF1LfoSXlw6+AeLQcKm4AGn1wdRyfCBnGcqkNOXfcibfmi+eV4XaJTJZm6ieNCSmVyM6jhiNxv54PyqG4LzHc2nD7aTWDFNLLqkMRkaLEj6tR6g6jOxyDgYCN8RIq6QcjBZllNxIxWAW2CqDMejTjtsf0s+vy2rx4ZyB0BGEu5SsYkUI6xshWQgsChGD4vFnvnHkMUpjRkskeG8eP8HtdSvHLoWZ9UIZVZUZtOA2SraQAQexzVNi53vZIiygYeG4fWtvLphaIOyjWx0SAqmnOdmPbbBvvBeXIre091GWQhwxbALa86s42HfsO21RPC+REiQxG5uJINMiiFnCqBKrKxOgAk4Y7Zxkk4zgi0zcozdHh7KOobEM7hg7ykeEhgS7aizFjqJbJzgd/PvVP5v49cXtncSHppbx3AhVNJLkrvq1asdiNsfpfLfo/KnLQsozGs0kik7ByAF3JOkKABkkkn+4VC3fs3icSos80cMriQwroK6h55ZS2O+2fMelSnVGZY5uCj/shbjna4RzBbqD0IIiF6MkrSMRHkZjPgXSx8RHcfZWzFzzO92sLFLYM1sUimifLJJguC+rCSYJA8OCRjuamW5CUTCaK6uIZNCxuyGPLhQACfBpDaQBsMbA4zkn0n5GRzGHmkaOORJVQhCQUx4eoyl9LYGckk77ilMKOTua/tH4fNKLY25UzQydZIWKgvoxuoPcrkbejnzxVRm42k8V87QiG7EKieNlJSRUcAnAKssgLKMknHh710njnAjPJBKszwvAWKlApzrxkMGG64Hb51F3fI6ye8M8zmW5Cq8ulNkXHgVcYAOldzk7Cq0WeOTdr5sVOyvJ2vOHIsiRILFJkURsyqGRg4xrBY4QgHOwOMHBLbXDOfrqZ0dIi8bTGMwrDKSqELpYyjwZyTkY2B7edT68hqHt3FxMr28QgDLpUtGpOFOBtsxXI3x896WHISws4jubhYXYv7urKEz5bgatI9M7gAHUM5lMihkRH8kc2z3cyrJJECFcywdJo3Ug+HSWc61x3GxB+2ugCq1wrlERXC3DTPK6RdFS6oCRnuxVQWfG2T/bVlFaV1udsakl4jNKUqmxSlKAUpSgFKUoBSlKA8bi3VwVdQynurAEH7QaqXFvZrYzZKoYG9YSFHb9UgqB9gFXOlRpMzKEZco5PeeymVQVgu8q3dJFZQe/fQSG8u4qPm5O4ukD24YPCQMxrKCDjfC9QAruOwwD867RSs6EcX9NDy2PzzNyNxBdzav8Ac0bf9rmvL6G3/wDokv4D++v0Vis1Okjn/RQ7s/P8Ps94ixwbcr82kix+5zUpZ+ym8bGt4Yx/WZz+AXH767ZSnTRpfSYzmvDfZLCMGaeST5IBGPL1yfwIq38G5VtLXBhhRWAxrI1P+Zsn99TdK2opHaOKEeEYxWaUqnQUpSgFKUoBSlKAUpSgFKUoBSlKAUpSgFKUoBSlKAUpSgFKUoBSlKAUpSgFKUoBSlKAUpSgFKUoBSlKAUpSgFKUoBSlKAUpSgFKUoBSlKAUpSgFKUoBSlKAUpSgFKUoBSlKAUpSgFKUoBSlKAUpSgFKUoBSlKAUpSgFKUoBSlKAUpSgFKUoBSlKAUpSgFKUo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18" descr="data:image/jpeg;base64,/9j/4AAQSkZJRgABAQAAAQABAAD/2wCEAAkGBxQSEhQUERQWFBQWGBYVGBgWFRgUFRYXGBYdGRgWFxQZHSkgGx0lGxcVITEiJSkrLi8uGB8zODMsNygtLisBCgoKDg0OGxAQGywkICYtLCwtKywsLCwsLCwtLCwsLCwsLCwsLCwsLCwsLCwsLCwsLCwsLCwsLCwsLCwsLCwsN//AABEIALMAswMBIgACEQEDEQH/xAAcAAADAAIDAQAAAAAAAAAAAAAABggEBQEDBwL/xABKEAABAgMEAQ0OBAYCAgMAAAABAgMABBEFBhIhMQcTMzQ1QVFSc3SUsrQUFRYiMmFxcpOxs9HS01NUgZEXIyVCkqFiZILxJENj/8QAGQEAAwEBAQAAAAAAAAAAAAAAAQIDAAQF/8QALhEAAgECBAUCBgIDAAAAAAAAAAECETEDBBIyBSFBUXETFCIzQlJhgcHwkdHh/9oADAMBAAIRAxEAPwB9u3ZCZhDzjrj5V3TNIymHkgJS+pKQEpUAAAAKRtvBZnjzHSn/AK46Li7A9zuc7SuPMdWmbcRPoCHFoGspyStSR5St4GOjDg8TE0pkJSUYamj1bwWZ48x0p/64PBZnjzHSn/ria++T34z3tV/ODvk9+M97Vfzjq9hP7iPuY9ilPBZnjzHSn/rg8FmePMdKf+uJr75PfjPe1X84O+T3473tV/ON7Gf3G9zHsUp4LM8eY6U/9cHgszx5jpT/ANcTX3ye/Ge9qv5wd8nvxnvar+cb2M/uN7mPYpPwWZ48x0p/6458FmePMdKf+uJqVaT34z3tV/OKqkdjR6qfdHPmMGWDSruWwsRYnQ1Pgszx5jpT/wBcc+CzPHmOlP8A1xxfpZFnzZBIIZXQg0INNIIiaxaT34z3tV/ODl8CWMm0wYuJGDpQpXwWZ48x0p/64PBZnjzHSn/ria++T34z3tV/ODvk9+M97Vfzjo9hP7iXuY9ilPBZnjzHSn/rg8FmePMdKf8Aria++T34z3tV/ODvk9+M97Vfzgexn9xvcx7FKeCzPHmOlP8A1weCzPHmOlP/AFxNffJ78d72q/nB3ye/Ge9qv5xvYz+43uY9ilPBZnjzHSn/AK4PBZnjzHSn/ria++T34z3tV/ODvk9+M97Vfzjexn9xvcx7FKeCzPHmOlP/AFxx4Ls8eY6U/wDXHgVz7QeM/JgvOkGYaBBcWQRjGRBMUyI5cfDlgySbL4cozVaCldRSu5wCpasLswkFS1LVhTMOJTVRNTRIA/SCOLq7XPLTXanIIR3FMy4uwvc7nO0LjzbVjsiYdnkKZYddTrSRVttSxXErKoEek3F2F7nc52lcMcGGK8PE1IZwU4UZLHg5OflJj2K/lGtcQUkggggkEHIgjIgiK4MSnb22pnlnviKj1MrmXitpo5MbBUEYUZrVjTCgFIl31JOYUllakkcIUBQxgmKb1P8Ac6U5FHuhs1jvCSaQuDhqboTouxJkAkyz4AFSSy4AANJJIpGBFU3j2rMci71DEqI0CBlsw8atUbGwlh0BWiK1kdjR6qfcIkpWiK1kdjR6qfcI5uI/T+y2U6mnv7udN8i57omMRTl/dzpvkXPdExiH4dtfkGb3II+8B4D+xjts7ZmuUb64isgItmcz6LXKtRMHB9REj4TwH9QafvHBihNWEf0x31m+uInsw+Xx/Vi3QTFw9DoFI+sB4D+x+UbC6+3ZPnDHxUxU9InmMy8FpUqPhYPqKtSR8B3wf2I/3HzFAatA/pi+Ua60eARTLY3qxrQTFw9Dobi5e6EnzhnriKiiXbl7oSfOGeuIqKODiG9eDqyu1ihdXa55aa7U5BBdXa55aa7U5BHK7hMy4uwvc7nO0rhjhcuLsL3O5ztK4Y4Sdy8NpwYlO3ttTPLPfEVFWGJTt7bUzyz3xFR38O3SObNWRgxTep/udKcij3RMkU3qf7nSnIo90U4jtiJlNzM+8e1ZjkXeoYlRGgRVd49qzHIu9QxKiNAheHfUHN9AVoitZHY0eqn3CJKVoitZHY0eqn3CBxH6f2bKdTT393Om+Rc90TGIpy/u503yLnuiYxD8O2vyDN7kZFnbM1yjfXEVkIk2ztma5RvriKyET4jeP7HylmJerFuW96zfXET0YoXVi3Le9ZvriJ6MWyHy35J5rcjZXX27J84l/ipiqIle6+3ZPnEv8VMVREOIb0Uyu1iLq0bmL5RrrRP8UBq0bmL5RrrRP8X4f8t+SWa3m4uXuhJ84Z64iool25e6EnzhnriKijn4hvXgtldrFC6u1zy012pyCC6u1zy012pyCOV3CZlxdhe53OdpXDHC5cXYXudznaVwxwk7l4bTgxKdvbameWe+IqKsMSnb22pnlnviKjv4dukc2asjBim9T/c6U5FHuiZIpvU/3OlORR7opxHbETKbmZ949qzHIu9QxKiNAiq7x7VmORd6hiVEaBC8O+oOb6ArRFayOxo9VPuESUrRFayOxo9VPuEDiP0/s2U6mnv7udN8i57omMRTl/dzpvkXPdExiH4dtfkGb3IyLO2ZrlG+uIrIRJtnbM1yjfXEVkInxG8f2PlLMS9WLct71m+uInoxQurFuW96zfXET0YtkPlvyTzW5Gyuvt2T5xL/ABUxVESvdfbsnziX+KmKoiHEN6KZXaxF1aNzF8o11on+KA1aNzF8o11on+L8P+W/JLNbzcXL3Qk+cM9cRUUS7cvdCT5wz1xFRRz8Q3rwWyu1ihdXa55aa7U5BBdXa55aa7U5BHK7hMy4uwvc7nO0rhjhcuLsL3O5ztK4Y4SVy8NpwYlO3ttTPLPfEVFWGJTt3bUzyz3xFR38O3M5s1ZGDFN6n+50pyKPdEyRTWp+f6dKcij3RTiO2ImV3M2F49qzHIu9QxKiNAiq7x7VmORd6hiVUaB6BC8O+oOb6BHobWq/OpAAaYyAHkr3v/KPPYI7p4UZ7kc0ZyjYebW1UpuYZcZcbZCXElBKUrBAPBVUI0EEHDw4w2qgJTcrnfZ2zNco31xFZCJNs7ZmuUb64ishHncRvH9nZlLMS9WLct71m+uInoxQmrDuY76zfXET3Fsh8t+Sea3Gyuvt2T5xL/FTFURK92NuyfOGPipipwYhxDeimVsxG1aNzF8o11on+Pf9Wjc1fKNdaPAKR0cP+W/JLNbzcXL3Qk+cM9cRUUS7cwf1CT5wz1xFQiObiG9eC2V2sUbq7XPLTXanIILq7XPLTXanII5XcYzLi7C9zuc7SuGOFy4uwvc7nO0rhjhJXKw2gRCo9qdWctSlKlwVKJUTiVmSak6eEw1wQIycbDNJ3FH+Gtm/lx/kr5wy2fJIYbQ00MKEAJSNNANAqYyRBBlOUrsCilY6plhLiFIWKpUkpI4QoUI/aFYamlm/lh/kv5w3QQFKUbMLincUf4bWb+WH+SvnB/DWzfy4/wAlfOG6CG9Wfd/5F9OPYUf4a2b+XH+SvnB/DWzfy4/yV84boI3qz7v/ACb049hTb1OLOSQoS4qCFDxlZEGoOnhENkEELKbldjJJWMO17Kammy0+gLbNCUnQaGo0RoP4cWb+WR+6vnDXBGjOSszOKYsS+p/Z7a0LRLpCkKStJqclJNQdPCBDOBBBGcnK7MopWMK2bIZmm9amEBbZIOE1pUaNEaH+HNm/lk/ur5w1wQVOUbMDindCzJ3CkGnEONy6UrQoLSanJSTUHTwwyxzBAcm7hSSsKF1drnlprtTkEF1drnlprtTkEUZAzLi7C9zuc7SuGMwuXF2F7nc52lcMcJO5aG00duW28wtKWpN+YBFSpothKTWlDjUDXKv6xp7EvyubCFsyEyWlqw65VoJT41CSMdaDPe3ocl6ISdRvctr13fiGHio6G2uwrrqudwvutbrzbEjMP6w4WlqQWsOIessGN3YdquPhZdlnZbCRQOlBKqjMjAoig88Id15ucRM2n3JLtPJM0rEXHy0QcAoAMCqim/Gwvva04mzJgzDSJdalNtAtOl3xHFBKlFWFOE5mGlhqulLsBS5VNq9fZK1qRIy704Umilt0SyDwa6shJPorHfZd61LeSxMSr8s4uuDGAttVBUgOoJTXzHON1Y9nNy7KGmQEtoSAKUzoNOWknTGWpMTbjZIbnepqLqW+meYD6EqQkqWiiqV8RWEnL0QXgt9MquWSpKlGYeSymlPFKt813soQdTe0J5EkBLSjbzeuO0WqY1o11w1GHAdEd16p2ccmLME1LIYSJxspKX9dKjwUwCmVc/NFfR+Nr+RNfwjpYl52Zh55gHC8yspUgnMgaFp4Rn+kbyseUWPdsTcxaakLLMwzN4mXk6UHWwaEf3IOVRDbdi86nHDKTqQzOIHk/wBjyfxGidI4RvQk8NLaMpOnM+F35bEtNzOtOYZV5TCk1TVZSU1UnOlPG388oz7dvO1KttKUla3HqBppsYnFqIrQDRlXMnKPNntyrZ5671kQ8W7d919MlMSriUTMsmqMYq2tK0ALQqmYqAM4eUIJ/wB7AUmzvs69ilPoYmZV+VW5XWysJWhdNIxtkgHzGM28N5mZPClzEt1exstpLjq/QgZ085yjWWfe5aXm5e0JdUq64cLawrXGHFcVDu8TwHOMK4aA9N2jMuZvJmDLprpbabSMITwAkmFcFdr/AKGvRMzF3vmUDG5ZkylvSSlTTiwOEtpVX9qxnMXraW/LMoSs90tKfQqlAEppkoHMHOGEiPPL2vPN2vJmWaS84Jd+iFL1pJBWmpx4TSBBKbpTuZ1ij0FZoCfNCadUBvuRmaSw6rX3iwhsFGPGFFIzJpmU/wC47XLXtShrZ7IGefdm9w7FHnsupYsmzChIUsT9UpJwgq15dElW8CrKsPh4Kd+/cWeJSx6RL3nmVLSk2ZNIBUAVFTNEgmhUaOVoNMNIhXlbRtMrQHJJhKCpIWoTRUUpr4ygnWhUgV34aBEpqjKIUrq7XPLTXanIILq7XPLTXanIIZkjLuLsL3O5ztK4Y4XLi7C9zuc7SuGOJzuVhtPlcKepdZrstZ7bT6C24FOEpJBNCskHIkZgw2KNMzGPZ8+2+gOMrS4g1opJqk0NDQ+mDqai0jNKtRAsV2ckpieIs999L8wXEKQtoDDSg8pYO9DK1W0Zd5mclHJZKhgo4pCioEeUnATShppjdPTzaHENKWlLjmIoQTRS8PlYU79KiPqRnG3kBbSgtBrQpNRUGhHprDSm3zoBRVhPs+btCQSGXZdU80jxW3mCkO4RoDjSyKkDfBz4I2NmWzOzDyayZlpcVxqfUnXVZeKENoJpnpJMMqzTM5UjXi3JbWkva83rSyEpXiGFSlGgAVvknKNq1c6GpTqaPUwsx2WkQ2+gtr1x1WEkE0UslJqCRopHN+bMdeds4tIKw1NoccIp4qADVRqfRohiatBpTqmUuJLqAFKRXx0g6CU6aGMh90ISVKISlIKiTkAAKkk+iBrerUZR+GgqXKsx1l+0VOoKEuzAW2TTxk4AKih4eGNlei7jc6gBVUOtnE06jJbSt4g74rpG/Ha/eWUQ226uYaS25XW1lYCV004Tvx1Sl7pF1aW25tha1miUpcSoqPAANJjNzb1GoqUERu7M4my7Rl1oLj7kwVpw0AdCktkrTU0zIOmmdRDRapnmFS70ugzDKWgh6XBSldQBRxtRyJGYIJjZv3skULLa5thK0nCUqcSkhXAanIxuG3EqAUkgg5gg1B9BENLEk+bQFBdGIk+3M2o7LpVKuSsuy8h9a3sIdWps1ShCEk0FdJMZtq2HMy80ucs/CvXQNfl1nAlwp0LbX/aumWdRGzVfGRDmtd1s65XDTGPKr5OLRXzRs5y0WmsGuuJRrighGIgYlq8lKeEmA5SXKhtK7i2u9U4oYW7LfDn/AOi2kNA8JcCiaegR0mzppVpSL7rYOCWeQ6pGxpcUQcIqa0yyjez16ZNhwtvTTLbgpVKnEpUK56DBIXpk3lhtmZZccNaJQsFRpmaAQatc1E1O7Nq4Mj6CP9R5M3d+bbsyRR3OtTrE4X1NgoCsAdUvSVUzBH7x6PK3hlnK628hVHdYyOh2ldb9MfKLyyhbcdEw3rbS9aWsqASlYp4qid/MQISlGyDJJmrl7zzalpSqy5lIUpIKi4xRIJoVGi60Gn9IaxC+b72d+dl/apjdSU2h5CXGlJWhQqlSTVJHCDvwJL8UCvIr3V2ueWmu1OQQXV2ueWmu1OQQzImZcXYXudznaVwxwuXF2F7nc52lcMcJO5aG065jyVeg+6E3Uc3KY9LnxDDo4moI4RSPObkW21ZjHcVoK7ncaUvCtYIbdQpRKVIXoOW9pho84NL8AfKSZsrz7sWV6s31UQo3JRNSzDk5K1ea198Pyx0lKV7Iz/zArUb8MrE2LRtSXflgoy0o26C6UlKHFu0GFsnygAkVIju1I0//AA3B/wBmY+JFdVIU8fyJSrGSzrYZm5YvMLC0KSr0g0zSobyhviPLm9wLO5zL/HhvvBd52WcXN2aBjWDr8tobmBTSkDyXPONMKZQRYUgCCCmaZqCDUEP5gjeMHDS5U7/7NJjTfcdyTcraCfIB7mmOScPirPqq/wBGO3VJm1LaZkmT/NnVhrL+1oULq/QE++Ga3rKTNS7rDnkuIKT5qjIjzg0MIeprJzD765icFFyqO4W8tJQf5i8+HxRWEi041fT+oLTrRdTsv8hqVdskFBLLTqhhCC4SlLVB4gBxbxjcWVeORdeQhqXcS4o+KVSa2wCATUrKAE5Axg6o02hmastxw4UIfcUpWdEp1oipp6RG7kr6yLy0ttzCVLWQlKQF1JO9ojS5wX96mXJsTLu2jItTFqCdUyCqZJSl0JKinAAcKSKnPgjNufZbzlmzzbOJlDzj/cgWClSGlJAHinNKSoKp5jGus27vdi7TKDrcw1Oa4w5TyVpbBAPCk6CIZJC9rzkm8ttjFOy/iuyxJScQ0lHCkipFIpN/b+BY/k1NhT8giXRIWhLiUXhDZS8jC04aUqh+mFVc861jN1RGUoRZiUCiUz0qEgZ5BWWcFr30s6YlVpWddWtBSJbW1KfxkZI1ulQa78aW0pJ5mQsZt+uuJm5bEDmU+NUJJ8woIEdyb5czO1Byv7JNmQnFltBXrDvjFIxZINDXTlHbc6SbEnKrDaAvWkeMEgKzSK50rH3fzc6c5B3qGNQ7bfcdjsuJFXSy2hpO+p1aQlAp6TX9IkquFPyM6KVTQ3gstVozMwiUo2iRGNBQAkOTx8eqiB/aAkfrDhdKcZnJNDobQMebiMAyeBosKTTygob8aKwdT91pkDu+aaUv+Y4lstBOurzWc2ydPnjru7LKsu0VSq3FOMzgLzbi6V7oTk4klIAqU4ToGiKSo00nYCqnWlz7kZBo27Mo1tGESrJw4E4alRqaUpD800EgJSAkDQAKAegCEqQH9fmT/wBRnrGHgxLFdvCHj1FC6u1zy012pyCC6u1zy012pyCC7kzMuLsL3O5ztK4ZIW7i7C9zuc7SuGOElcrDaBEdLrKF5KSlVN4gGn6GO2PNrHvSoWzMtrrrDyxLtq/tD7SK4a8JBOXmEGEHKtOhpSSpU9ISgAUAoOAZRwgADKlPNGmvjbfcco46M1+Q2OM6vJA/eNXqWzq3ZBAdrrjS3Gl4vKCkrNcXnzjaG4ajalqoN1Y+NbTwCmnRlXh9Mef2LZgm5q0kOOvJDc2ytOtuFJ8VuuHf8XPMQaoFndztl5t17E/NypUC4SlNHAKIG8k74grD+LTUGrlU9EJj5bQBWgArmab54YUNVZ5aJEKaUUOB5jCoGhBLgA9+iO+7V5lqcMpPJDU4nRvNzCR/9jROnzp3jWAsNuOpG1KtBocQDpAPpFY4DCdISP2EKGqU8pKZHCoprOy4NCRUFWYNN7zRnX1t5yXS01LJCpmZXrTIV5INKqcUOKkZxtDovyZyQw0A4BX9IAgA1pnw78KTFwmljFOPPzTp0rU8ttIP/BtBCUj/AHG0u7YBlC4EvvONKpgbeVrhaIrXCs+MQcsjXRAaXRhq+xt0y6MWIJTi4cIr++mPtaQdIB9PDCRcK0kpXaAeeSD3a7hC3ACE4EaAo5Ctf9xxqlWogy7QZeSVd0y2xuDFTXBXJJ0Q3pvVpBrVKjyqhyOiPkpGQoMtHmhN1WVESjdFKQFTDCSUqKDhK6K8YaMiY+Wbq2aFApfWSCCB3e6akHIU1zPPejLDWmrZnLnQdgYFJBpWEvVTecRLMlhZbc7pYSlQOgqVhz4RnojNu1eZTjhlZxIZnG9KdCHk/isk6Qd8aRA9N6NSDqVaDNQVrTPh34+qwm6oLqku2ZhURinWgaEioO8aaR5ocoDVEmavQUbq7XPLTXanIILq7XPLTXanIId3I1My4uwvc7nO0rhjhbuNsL3O5ztC4ZInO5WG06Zt8NoUtWhCSo+gCp90eY2BdtU3YpWMph11c62oZEPFWJBr6ABHps7KpdQptwVQsFKhWlQciKiOJGTQy2hppOFCAEpA3gNAhoz0rkZxqzzm79oKtmbYcWgpZkkBa0kEAzisqUPEAJpvV88ba5n8m0bTlt4rbmkDlUkLP7pENkhZzbOPWkhOuLU4qm+tWlX+o+U2U0HzMBP84o1sqqc0A1AI0aYaWInVJcgKPUU7pTCWbTtNl0hC3XGnmwo0xo1vCSmumhG9HGqe+lxMrLIIU85MsKSgGqsKFgqWQNCQN+Ga27uy82B3Q0lZT5KswpPqrBBH7x1WNdaVlVFbDQCzkVqJWsjgxqJNI2tatXU1HY0mq3tAcvL/ABRG7vNdxqdbCXKpWg4mnUZONLGhST6QMt+My1bKamUa2+jGjEldKkeMk1ScuAxmwuqiVOgdPN1PIrx2rMBclJzyf57c5LrQ8lNG5hsLpiHAoVFU+ccMNGqC0tp2Tn0ILiZRxeupSMStZdSErWB/xoD+8NFp2U1MBAdQFYFpcSTpStBCkqB3swIzFJrDeouXIGgxbOtJp9tLjLiXEKzCkqBH/vzR9M2g0txbaHEqcQAVpBBKQqtMQGitDGim7hyLiyvWi2pXlay44yFcOINqAMbSxbBl5RJTLNJbCjVVNKjwqUc1H0wj09BlUSLmXclZpy0VTLDbykzjqQVpCiE4EmnoqT+8fGqHdeTlmGXJeWaaX3TLDEhASaF0VFRww/2bZTUvrhZRh11ZdXmTiWQAVZ+YD9oLUspqZSEPIxpSpKwKkeMk1ScuAxX1nrrV0F0fDQVdVtAVKNJIqDMy4IOgguAEHzUrG3bujZ6VBSZWXCgQoEITUEGoI/WNjbVjMzbetzCMaKhVCSMxoOUahFwJAEKDGYII8dekGoPlQuv4UqhpzNfqq7Wl+dyvxRG6vPdpudQMRKHUHEy8jJxpY0EHfFdIOmM+1LJamEpS8nGlK0uAEkUUk1ScuAxmwuuiVOhqdzyS2LYmFTNnSs6jDMNTjKg4kHWn2601xB3jXIp3o9bBjDn7Laf1suoCi2tLiDvpWk1BB/SMyNOeqlEaKpUUbq7XPLTXanIILq7AeWmu1OwQzuSPld32QtZTrqcS1rITMPoTiUolRwpcAFTnlB3ia4z/AEqZ+5BBDVCw7xNcZ/pUz9yDvE1xn+lTP3IIIxONwNhNcZ/pUz9yA2E1xn+lTP3IIIFRkHeJrjP9KmfuQd4muM/0qZ+5BBGB1A2E1xn+lTP3IO8TXGf6VM/cggjVMHeJrjP9KmfuQd4muM/0qZ+5HEEapnc5FhNcZ/pUz9yA2E1xn+lTP3III3UDYd4muM/0qZ+5ALCa4z/Spn7kEEEzYCwmuM/0qZ+5B3ia4z/Spn7kEEAwd4muM/0qZ+5B3ia4z/Spn7kcQQRkc94muM/0qZ+5HBsJrjP9KmfuQQRqmRt7Is5tlpKGwQkYjmpSjVSiokqUSSSSTmd+CCCAwH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8" name="Picture 20" descr="http://www.heuft.com/images/large/2006-04_tum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941168"/>
            <a:ext cx="930139" cy="11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www.hazarapeople.com/wp-content/uploads/2010/07/Bamiyan-destruc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0" y="2708920"/>
            <a:ext cx="2043689" cy="31391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3059832" y="5561540"/>
            <a:ext cx="3744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altLang="it-IT" b="1" u="sng" dirty="0">
                <a:solidFill>
                  <a:srgbClr val="FF0000"/>
                </a:solidFill>
                <a:latin typeface="Calibri" pitchFamily="34" charset="0"/>
              </a:rPr>
              <a:t>Recuperare informazioni sulle tecniche pittoriche delle decorazioni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5805264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Statue giganti di Buddha</a:t>
            </a:r>
          </a:p>
          <a:p>
            <a:r>
              <a:rPr lang="it-IT" b="1" dirty="0"/>
              <a:t>distrutte dai Talebani nel Marzo 2001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4769345" y="4941168"/>
            <a:ext cx="325886" cy="6203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AD25369F-E512-40F3-9364-F00E7A81F099}"/>
              </a:ext>
            </a:extLst>
          </p:cNvPr>
          <p:cNvSpPr txBox="1">
            <a:spLocks/>
          </p:cNvSpPr>
          <p:nvPr/>
        </p:nvSpPr>
        <p:spPr>
          <a:xfrm>
            <a:off x="45479" y="144650"/>
            <a:ext cx="5310346" cy="653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FC95604-AC40-49AF-AEB3-B6AC31489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9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128"/>
            <a:ext cx="4608512" cy="3096232"/>
          </a:xfrm>
          <a:prstGeom prst="rect">
            <a:avLst/>
          </a:prstGeom>
          <a:noFill/>
        </p:spPr>
      </p:pic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4" cstate="print"/>
          <a:srcRect r="4027" b="76316"/>
          <a:stretch>
            <a:fillRect/>
          </a:stretch>
        </p:blipFill>
        <p:spPr bwMode="auto">
          <a:xfrm>
            <a:off x="1979712" y="1169079"/>
            <a:ext cx="7164288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8092" t="31579" r="4027"/>
          <a:stretch>
            <a:fillRect/>
          </a:stretch>
        </p:blipFill>
        <p:spPr bwMode="auto">
          <a:xfrm>
            <a:off x="205558" y="1672686"/>
            <a:ext cx="5220072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348237"/>
            <a:ext cx="5109368" cy="26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5630" y="2692317"/>
            <a:ext cx="3679674" cy="2798626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5615608" y="560201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Comic Sans MS" pitchFamily="66" charset="0"/>
              </a:rPr>
              <a:t>Immagini al microscopio ottico di </a:t>
            </a:r>
            <a:r>
              <a:rPr lang="it-IT" b="1" dirty="0" err="1">
                <a:solidFill>
                  <a:schemeClr val="tx2"/>
                </a:solidFill>
                <a:latin typeface="Comic Sans MS" pitchFamily="66" charset="0"/>
              </a:rPr>
              <a:t>cross-section</a:t>
            </a:r>
            <a:r>
              <a:rPr lang="it-IT" b="1" dirty="0">
                <a:solidFill>
                  <a:schemeClr val="tx2"/>
                </a:solidFill>
                <a:latin typeface="Comic Sans MS" pitchFamily="66" charset="0"/>
              </a:rPr>
              <a:t> di campioni dalle vesti</a:t>
            </a:r>
            <a:endParaRPr lang="en-GB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-339846" y="793138"/>
            <a:ext cx="1872208" cy="1140446"/>
            <a:chOff x="6660232" y="100930"/>
            <a:chExt cx="2304256" cy="1311846"/>
          </a:xfrm>
        </p:grpSpPr>
        <p:graphicFrame>
          <p:nvGraphicFramePr>
            <p:cNvPr id="12" name="Object 19"/>
            <p:cNvGraphicFramePr>
              <a:graphicFrameLocks noChangeAspect="1"/>
            </p:cNvGraphicFramePr>
            <p:nvPr>
              <p:extLst/>
            </p:nvPr>
          </p:nvGraphicFramePr>
          <p:xfrm>
            <a:off x="6689477" y="100930"/>
            <a:ext cx="2058987" cy="1239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4" name="Image" r:id="rId7" imgW="2971429" imgH="1587302" progId="">
                    <p:embed/>
                  </p:oleObj>
                </mc:Choice>
                <mc:Fallback>
                  <p:oleObj name="Image" r:id="rId7" imgW="2971429" imgH="1587302" progId="">
                    <p:embed/>
                    <p:pic>
                      <p:nvPicPr>
                        <p:cNvPr id="12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477" y="100930"/>
                          <a:ext cx="2058987" cy="12398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ttangolo 12"/>
            <p:cNvSpPr/>
            <p:nvPr/>
          </p:nvSpPr>
          <p:spPr>
            <a:xfrm>
              <a:off x="6660232" y="980728"/>
              <a:ext cx="2304256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512788"/>
              </p:ext>
            </p:extLst>
          </p:nvPr>
        </p:nvGraphicFramePr>
        <p:xfrm>
          <a:off x="1390696" y="1006082"/>
          <a:ext cx="585463" cy="591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Documento" r:id="rId9" imgW="889000" imgH="899160" progId="Word.Document.8">
                  <p:embed/>
                </p:oleObj>
              </mc:Choice>
              <mc:Fallback>
                <p:oleObj name="Documento" r:id="rId9" imgW="889000" imgH="899160" progId="Word.Document.8">
                  <p:embed/>
                  <p:pic>
                    <p:nvPicPr>
                      <p:cNvPr id="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696" y="1006082"/>
                        <a:ext cx="585463" cy="591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0" descr="http://www.heuft.com/images/large/2006-04_tum_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4" y="837742"/>
            <a:ext cx="588506" cy="7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42F435E2-B025-4082-85DD-BEC3883036E4}"/>
              </a:ext>
            </a:extLst>
          </p:cNvPr>
          <p:cNvSpPr txBox="1">
            <a:spLocks/>
          </p:cNvSpPr>
          <p:nvPr/>
        </p:nvSpPr>
        <p:spPr>
          <a:xfrm>
            <a:off x="45479" y="144650"/>
            <a:ext cx="5310346" cy="653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614B685-618A-4499-A9AF-8279A042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2" y="2071885"/>
            <a:ext cx="3409667" cy="474924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3465BF-07C9-4363-8F8A-D0291FA6226A}"/>
              </a:ext>
            </a:extLst>
          </p:cNvPr>
          <p:cNvSpPr txBox="1"/>
          <p:nvPr/>
        </p:nvSpPr>
        <p:spPr>
          <a:xfrm>
            <a:off x="4328999" y="2308329"/>
            <a:ext cx="40701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Come si scopre se un quadro è falso?</a:t>
            </a:r>
          </a:p>
          <a:p>
            <a:r>
              <a:rPr lang="it-IT" dirty="0"/>
              <a:t>Servono conoscenza profonda della storia dell’arte, ma anche analisi chimiche, informatica e alta tecnologia.</a:t>
            </a:r>
          </a:p>
          <a:p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60B799-1823-4748-867F-83CA5704CD48}"/>
              </a:ext>
            </a:extLst>
          </p:cNvPr>
          <p:cNvSpPr txBox="1"/>
          <p:nvPr/>
        </p:nvSpPr>
        <p:spPr>
          <a:xfrm>
            <a:off x="4642147" y="3785657"/>
            <a:ext cx="416795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Determinare l’autenticità di un’opera d’arte è un’operazione molto complessa. In mancanza di elementi certi, come ad esempio certificati d’autentica o menzione dettagliata in inventari o cataloghi, gli storici dell’arte e i periti devono fare i detective.</a:t>
            </a:r>
          </a:p>
          <a:p>
            <a:r>
              <a:rPr lang="it-IT" sz="1100" dirty="0"/>
              <a:t> </a:t>
            </a:r>
          </a:p>
          <a:p>
            <a:r>
              <a:rPr lang="it-IT" sz="1100" dirty="0"/>
              <a:t>In primo luogo il dipinto  viene analizzato dagli esperti d'arte che grazie alle loro conoscenze storico-biografiche sull’autore possono riconoscere se si tratta di un quadro autentico. Un “buon occhio” - allenato sull’insieme di opere note a riconoscere lo stile e la mano dell’artista - è in grado di dare una prima indicazione sull'autenticità. Poi però scendono in campo gli strumenti tecnologici.</a:t>
            </a:r>
          </a:p>
          <a:p>
            <a:r>
              <a:rPr lang="it-IT" sz="1100" dirty="0"/>
              <a:t> </a:t>
            </a:r>
          </a:p>
          <a:p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44B23C-C517-4339-AD80-27EC3D1F2693}"/>
              </a:ext>
            </a:extLst>
          </p:cNvPr>
          <p:cNvSpPr txBox="1"/>
          <p:nvPr/>
        </p:nvSpPr>
        <p:spPr>
          <a:xfrm>
            <a:off x="6197635" y="1189922"/>
            <a:ext cx="309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cap="all" dirty="0"/>
              <a:t>26 FEBBRAIO 2018</a:t>
            </a:r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AB19BF4-5817-4820-9D41-81AD3AE3B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" t="21118" r="20685" b="64411"/>
          <a:stretch/>
        </p:blipFill>
        <p:spPr>
          <a:xfrm>
            <a:off x="45479" y="1018923"/>
            <a:ext cx="5705300" cy="68363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5B91BA6-CCAE-4536-8BB3-EE5E02ED803E}"/>
              </a:ext>
            </a:extLst>
          </p:cNvPr>
          <p:cNvSpPr txBox="1">
            <a:spLocks/>
          </p:cNvSpPr>
          <p:nvPr/>
        </p:nvSpPr>
        <p:spPr>
          <a:xfrm>
            <a:off x="45479" y="144650"/>
            <a:ext cx="5310346" cy="653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801617-B2A3-4F83-8F08-7D2BCF84F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48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1734D5-E2D5-4B29-84AA-4D30259FCFE3}"/>
              </a:ext>
            </a:extLst>
          </p:cNvPr>
          <p:cNvSpPr txBox="1">
            <a:spLocks/>
          </p:cNvSpPr>
          <p:nvPr/>
        </p:nvSpPr>
        <p:spPr>
          <a:xfrm>
            <a:off x="107077" y="238126"/>
            <a:ext cx="5310346" cy="653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La chimica per l’arte</a:t>
            </a:r>
          </a:p>
        </p:txBody>
      </p:sp>
      <p:pic>
        <p:nvPicPr>
          <p:cNvPr id="3" name="VID-20180927-WA0010">
            <a:hlinkClick r:id="" action="ppaction://media"/>
            <a:extLst>
              <a:ext uri="{FF2B5EF4-FFF2-40B4-BE49-F238E27FC236}">
                <a16:creationId xmlns:a16="http://schemas.microsoft.com/office/drawing/2014/main" id="{DFF8B986-B618-4AA0-9262-87FD90FA6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73" y="1343025"/>
            <a:ext cx="9005453" cy="495299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E067A0D-132D-4832-9D0C-867C97355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706" y="32901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07C16970-1FE4-4640-BC80-D87FFA2AA1A3}"/>
              </a:ext>
            </a:extLst>
          </p:cNvPr>
          <p:cNvSpPr txBox="1">
            <a:spLocks/>
          </p:cNvSpPr>
          <p:nvPr/>
        </p:nvSpPr>
        <p:spPr>
          <a:xfrm>
            <a:off x="307102" y="476251"/>
            <a:ext cx="4750673" cy="1314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L’arte della chimica</a:t>
            </a:r>
            <a:br>
              <a:rPr lang="it-IT" sz="3600" dirty="0">
                <a:solidFill>
                  <a:srgbClr val="FF0000"/>
                </a:solidFill>
                <a:latin typeface="Cooper Black" panose="0208090404030B020404" pitchFamily="18" charset="0"/>
              </a:rPr>
            </a:br>
            <a:br>
              <a:rPr lang="it-IT" sz="3600" dirty="0">
                <a:solidFill>
                  <a:srgbClr val="FFFFFF"/>
                </a:solidFill>
                <a:latin typeface="Cooper Black" panose="0208090404030B020404" pitchFamily="18" charset="0"/>
              </a:rPr>
            </a:br>
            <a:endParaRPr lang="it-IT" sz="3600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BB5662-1597-41BD-B1F4-3BC09508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81B3D52A-2998-46F2-B59F-68B094938ABE}"/>
              </a:ext>
            </a:extLst>
          </p:cNvPr>
          <p:cNvSpPr txBox="1">
            <a:spLocks/>
          </p:cNvSpPr>
          <p:nvPr/>
        </p:nvSpPr>
        <p:spPr>
          <a:xfrm>
            <a:off x="307102" y="485775"/>
            <a:ext cx="4750673" cy="1314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L’arte della chimica</a:t>
            </a:r>
            <a:br>
              <a:rPr lang="it-IT" sz="3600" dirty="0">
                <a:solidFill>
                  <a:srgbClr val="FF0000"/>
                </a:solidFill>
                <a:latin typeface="Cooper Black" panose="0208090404030B020404" pitchFamily="18" charset="0"/>
              </a:rPr>
            </a:br>
            <a:br>
              <a:rPr lang="it-IT" sz="3600" dirty="0">
                <a:solidFill>
                  <a:srgbClr val="FFFFFF"/>
                </a:solidFill>
                <a:latin typeface="Cooper Black" panose="0208090404030B020404" pitchFamily="18" charset="0"/>
              </a:rPr>
            </a:br>
            <a:endParaRPr lang="it-IT" sz="3600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5E418F4-240E-470E-8C0D-34099FB9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706" y="5576"/>
            <a:ext cx="713294" cy="7193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0A8EB58-3246-440F-9662-0AECDB065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5" y="4106578"/>
            <a:ext cx="3921511" cy="261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A6A2817-64BF-446D-B0AB-128A4888A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790575"/>
            <a:ext cx="7620000" cy="1600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254A15-E480-4048-9CF9-4D663BAA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2819401"/>
            <a:ext cx="3714750" cy="37147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E2950D-B631-403F-A225-AB4D4D5B9738}"/>
              </a:ext>
            </a:extLst>
          </p:cNvPr>
          <p:cNvSpPr txBox="1"/>
          <p:nvPr/>
        </p:nvSpPr>
        <p:spPr>
          <a:xfrm>
            <a:off x="504825" y="3190875"/>
            <a:ext cx="3581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Chi crea i fuochi d'artificio mescola alla polvere diversi sali per ottenere i colori desiderati: </a:t>
            </a:r>
            <a:r>
              <a:rPr lang="it-IT" dirty="0">
                <a:solidFill>
                  <a:srgbClr val="FF0000"/>
                </a:solidFill>
                <a:highlight>
                  <a:srgbClr val="C0C0C0"/>
                </a:highlight>
              </a:rPr>
              <a:t>nitrato di bario per una colorazione rossa</a:t>
            </a:r>
            <a:r>
              <a:rPr lang="it-IT" dirty="0">
                <a:highlight>
                  <a:srgbClr val="C0C0C0"/>
                </a:highlight>
              </a:rPr>
              <a:t>, </a:t>
            </a:r>
            <a:r>
              <a:rPr lang="it-IT" dirty="0">
                <a:solidFill>
                  <a:srgbClr val="00B050"/>
                </a:solidFill>
                <a:highlight>
                  <a:srgbClr val="C0C0C0"/>
                </a:highlight>
              </a:rPr>
              <a:t>sali di rame per il verde e l'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highlight>
                  <a:srgbClr val="C0C0C0"/>
                </a:highlight>
              </a:rPr>
              <a:t>azzurro</a:t>
            </a:r>
            <a:r>
              <a:rPr lang="it-IT" dirty="0">
                <a:highlight>
                  <a:srgbClr val="C0C0C0"/>
                </a:highlight>
              </a:rPr>
              <a:t>, </a:t>
            </a:r>
            <a:r>
              <a:rPr lang="it-IT" dirty="0">
                <a:solidFill>
                  <a:srgbClr val="FFFF00"/>
                </a:solidFill>
                <a:highlight>
                  <a:srgbClr val="C0C0C0"/>
                </a:highlight>
              </a:rPr>
              <a:t>il sodio per il giallo</a:t>
            </a:r>
            <a:r>
              <a:rPr lang="it-IT" dirty="0">
                <a:highlight>
                  <a:srgbClr val="C0C0C0"/>
                </a:highlight>
              </a:rPr>
              <a:t>,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</a:rPr>
              <a:t>i sali di calcio per l'arancione</a:t>
            </a:r>
            <a:r>
              <a:rPr lang="it-IT" dirty="0">
                <a:highlight>
                  <a:srgbClr val="C0C0C0"/>
                </a:highlight>
              </a:rPr>
              <a:t>, </a:t>
            </a:r>
            <a:r>
              <a:rPr lang="it-IT" dirty="0">
                <a:solidFill>
                  <a:srgbClr val="7030A0"/>
                </a:solidFill>
                <a:highlight>
                  <a:srgbClr val="C0C0C0"/>
                </a:highlight>
              </a:rPr>
              <a:t>sali di potassio per una colorazione violetta </a:t>
            </a:r>
            <a:r>
              <a:rPr lang="it-IT" dirty="0"/>
              <a:t>e così via, miscelandoli fra loro per ottenere diverse sfumature ed effetti pirotecnici.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30755C2-84BF-419C-8FB5-E6A5683DE27A}"/>
              </a:ext>
            </a:extLst>
          </p:cNvPr>
          <p:cNvSpPr txBox="1">
            <a:spLocks/>
          </p:cNvSpPr>
          <p:nvPr/>
        </p:nvSpPr>
        <p:spPr>
          <a:xfrm>
            <a:off x="211852" y="276226"/>
            <a:ext cx="4750673" cy="1314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L’arte della chimica</a:t>
            </a:r>
            <a:br>
              <a:rPr lang="it-IT" sz="3600" dirty="0">
                <a:solidFill>
                  <a:srgbClr val="FF0000"/>
                </a:solidFill>
                <a:latin typeface="Cooper Black" panose="0208090404030B020404" pitchFamily="18" charset="0"/>
              </a:rPr>
            </a:br>
            <a:br>
              <a:rPr lang="it-IT" sz="3600" dirty="0">
                <a:solidFill>
                  <a:srgbClr val="FFFFFF"/>
                </a:solidFill>
                <a:latin typeface="Cooper Black" panose="0208090404030B020404" pitchFamily="18" charset="0"/>
              </a:rPr>
            </a:br>
            <a:endParaRPr lang="it-IT" sz="3600" dirty="0">
              <a:solidFill>
                <a:srgbClr val="00B050"/>
              </a:solidFill>
              <a:latin typeface="Cooper Black" panose="0208090404030B0204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C2231B7-D1E1-463D-98D7-34411043F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06" y="71185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5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6F538C-0D61-468B-84BD-585C075DE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66"/>
            <a:ext cx="5108891" cy="159119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7D15D48-DC15-4DAB-93F1-9A0576187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" y="1381901"/>
            <a:ext cx="9144000" cy="5142403"/>
          </a:xfrm>
          <a:prstGeom prst="rect">
            <a:avLst/>
          </a:prstGeom>
        </p:spPr>
      </p:pic>
      <p:pic>
        <p:nvPicPr>
          <p:cNvPr id="13" name="Immagine 12" descr="Immagine che contiene albero, torta&#10;&#10;Descrizione generata automaticamente">
            <a:extLst>
              <a:ext uri="{FF2B5EF4-FFF2-40B4-BE49-F238E27FC236}">
                <a16:creationId xmlns:a16="http://schemas.microsoft.com/office/drawing/2014/main" id="{E4D9FBA9-139A-44B6-B762-871EC564C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85" y="36203"/>
            <a:ext cx="1724025" cy="298132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66C2C4D-3F34-4B34-9D19-CBDA0BBC7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3" y="4864636"/>
            <a:ext cx="3133725" cy="19812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D10D68-3E66-4723-988C-FCBA5855B71D}"/>
              </a:ext>
            </a:extLst>
          </p:cNvPr>
          <p:cNvSpPr txBox="1"/>
          <p:nvPr/>
        </p:nvSpPr>
        <p:spPr>
          <a:xfrm>
            <a:off x="428625" y="1381901"/>
            <a:ext cx="240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>
                <a:solidFill>
                  <a:srgbClr val="FFFF00"/>
                </a:solidFill>
                <a:latin typeface="Comic Sans MS" panose="030F0702030302020204" pitchFamily="66" charset="0"/>
              </a:rPr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20363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470B022-1758-40B1-8E70-ABEC4C92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-180974"/>
            <a:ext cx="5332297" cy="33178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DD061AD-B221-4C1E-8E4E-DB236B98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7459"/>
            <a:ext cx="5108891" cy="159119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80F3F4-0868-4834-9D61-F3CFC9233160}"/>
              </a:ext>
            </a:extLst>
          </p:cNvPr>
          <p:cNvSpPr txBox="1"/>
          <p:nvPr/>
        </p:nvSpPr>
        <p:spPr>
          <a:xfrm>
            <a:off x="5291534" y="2441064"/>
            <a:ext cx="360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Le proteine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C55B1C9-2FA9-4DE6-9540-A254A0C42133}"/>
              </a:ext>
            </a:extLst>
          </p:cNvPr>
          <p:cNvGrpSpPr/>
          <p:nvPr/>
        </p:nvGrpSpPr>
        <p:grpSpPr>
          <a:xfrm>
            <a:off x="791737" y="2966224"/>
            <a:ext cx="7166514" cy="3836872"/>
            <a:chOff x="791737" y="2966224"/>
            <a:chExt cx="7166514" cy="383687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35DE8C7-2623-4D0A-A715-799970B7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2610" y="3163385"/>
              <a:ext cx="6791325" cy="3590925"/>
            </a:xfrm>
            <a:prstGeom prst="rect">
              <a:avLst/>
            </a:prstGeom>
          </p:spPr>
        </p:pic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40591CD1-CF01-4B9E-A5BC-2B544CC6C439}"/>
                </a:ext>
              </a:extLst>
            </p:cNvPr>
            <p:cNvSpPr/>
            <p:nvPr/>
          </p:nvSpPr>
          <p:spPr>
            <a:xfrm>
              <a:off x="791737" y="2966224"/>
              <a:ext cx="802887" cy="825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D6883BA-18C8-4F42-A03B-20460CBC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3509" y="4732528"/>
              <a:ext cx="804742" cy="823031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01B4F5C-C2EC-4F2E-A900-5F71DC801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326" y="5980065"/>
              <a:ext cx="804742" cy="823031"/>
            </a:xfrm>
            <a:prstGeom prst="rect">
              <a:avLst/>
            </a:prstGeom>
          </p:spPr>
        </p:pic>
      </p:grp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B060108C-DA8F-4661-A112-F2EC9B9820CD}"/>
              </a:ext>
            </a:extLst>
          </p:cNvPr>
          <p:cNvSpPr/>
          <p:nvPr/>
        </p:nvSpPr>
        <p:spPr>
          <a:xfrm>
            <a:off x="4238817" y="2100377"/>
            <a:ext cx="957652" cy="1456861"/>
          </a:xfrm>
          <a:custGeom>
            <a:avLst/>
            <a:gdLst>
              <a:gd name="connsiteX0" fmla="*/ 572701 w 1012080"/>
              <a:gd name="connsiteY0" fmla="*/ 0 h 2076450"/>
              <a:gd name="connsiteX1" fmla="*/ 991801 w 1012080"/>
              <a:gd name="connsiteY1" fmla="*/ 885825 h 2076450"/>
              <a:gd name="connsiteX2" fmla="*/ 1201 w 1012080"/>
              <a:gd name="connsiteY2" fmla="*/ 933450 h 2076450"/>
              <a:gd name="connsiteX3" fmla="*/ 772726 w 1012080"/>
              <a:gd name="connsiteY3" fmla="*/ 2076450 h 2076450"/>
              <a:gd name="connsiteX4" fmla="*/ 772726 w 1012080"/>
              <a:gd name="connsiteY4" fmla="*/ 2076450 h 2076450"/>
              <a:gd name="connsiteX5" fmla="*/ 877501 w 1012080"/>
              <a:gd name="connsiteY5" fmla="*/ 2057400 h 20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2080" h="2076450">
                <a:moveTo>
                  <a:pt x="572701" y="0"/>
                </a:moveTo>
                <a:cubicBezTo>
                  <a:pt x="829876" y="365125"/>
                  <a:pt x="1087051" y="730250"/>
                  <a:pt x="991801" y="885825"/>
                </a:cubicBezTo>
                <a:cubicBezTo>
                  <a:pt x="896551" y="1041400"/>
                  <a:pt x="37713" y="735013"/>
                  <a:pt x="1201" y="933450"/>
                </a:cubicBezTo>
                <a:cubicBezTo>
                  <a:pt x="-35311" y="1131887"/>
                  <a:pt x="772726" y="2076450"/>
                  <a:pt x="772726" y="2076450"/>
                </a:cubicBezTo>
                <a:lnTo>
                  <a:pt x="772726" y="2076450"/>
                </a:lnTo>
                <a:lnTo>
                  <a:pt x="877501" y="2057400"/>
                </a:lnTo>
              </a:path>
            </a:pathLst>
          </a:custGeom>
          <a:noFill/>
          <a:ln w="10795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83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06B9922-8E81-4486-8956-2C301AFE565C}"/>
              </a:ext>
            </a:extLst>
          </p:cNvPr>
          <p:cNvSpPr/>
          <p:nvPr/>
        </p:nvSpPr>
        <p:spPr>
          <a:xfrm>
            <a:off x="3869473" y="6328537"/>
            <a:ext cx="6177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https://cdn.rcsb.org/pdb101/molecular-machinery/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C8C9BF-6CF5-4078-8DD6-F1F48DE4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706" y="0"/>
            <a:ext cx="713294" cy="7193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66F928-8CF4-4B0E-B4E5-5F5191E16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4" t="11000" r="7801" b="9400"/>
          <a:stretch/>
        </p:blipFill>
        <p:spPr>
          <a:xfrm>
            <a:off x="0" y="715614"/>
            <a:ext cx="9196452" cy="549087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FB9D305-55D1-49F1-8BD7-8E1B2FB42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1006"/>
            <a:ext cx="5108891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D327F-99CD-AC40-B5D6-EB880E3EA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999345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988943" y="562131"/>
            <a:ext cx="2155057" cy="6295869"/>
          </a:xfrm>
          <a:prstGeom prst="rect">
            <a:avLst/>
          </a:prstGeom>
          <a:solidFill>
            <a:srgbClr val="25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69B79-14C3-E64F-9F20-267644C0CD18}"/>
              </a:ext>
            </a:extLst>
          </p:cNvPr>
          <p:cNvSpPr txBox="1"/>
          <p:nvPr/>
        </p:nvSpPr>
        <p:spPr>
          <a:xfrm rot="16200000">
            <a:off x="5236618" y="1388414"/>
            <a:ext cx="25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Protein Function</a:t>
            </a:r>
          </a:p>
          <a:p>
            <a:pPr algn="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ENZYMES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3D11E-EDAA-064B-9D08-4F2A92D296FB}"/>
              </a:ext>
            </a:extLst>
          </p:cNvPr>
          <p:cNvSpPr txBox="1"/>
          <p:nvPr/>
        </p:nvSpPr>
        <p:spPr>
          <a:xfrm>
            <a:off x="7104276" y="5970868"/>
            <a:ext cx="177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PDB Structure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1ppi</a:t>
            </a:r>
            <a:endParaRPr lang="en-US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8C9B2-0002-4849-A1E0-A8D0732047E7}"/>
              </a:ext>
            </a:extLst>
          </p:cNvPr>
          <p:cNvSpPr txBox="1"/>
          <p:nvPr/>
        </p:nvSpPr>
        <p:spPr>
          <a:xfrm>
            <a:off x="7348654" y="923832"/>
            <a:ext cx="1525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Gli enzimi catalizzano la miriade di reazioni necessarie alla vita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33FEBB-1212-4F1A-9E2F-53155C8BEE04}"/>
              </a:ext>
            </a:extLst>
          </p:cNvPr>
          <p:cNvSpPr txBox="1"/>
          <p:nvPr/>
        </p:nvSpPr>
        <p:spPr>
          <a:xfrm>
            <a:off x="7348654" y="2805752"/>
            <a:ext cx="1525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 azzurro l’</a:t>
            </a:r>
            <a:r>
              <a:rPr lang="it-IT" dirty="0">
                <a:solidFill>
                  <a:srgbClr val="00B0F0"/>
                </a:solidFill>
              </a:rPr>
              <a:t>amilasi</a:t>
            </a:r>
            <a:r>
              <a:rPr lang="it-IT" dirty="0">
                <a:solidFill>
                  <a:schemeClr val="bg1"/>
                </a:solidFill>
              </a:rPr>
              <a:t> che catalizza l’idrolisi di carboidrati complessi (</a:t>
            </a:r>
            <a:r>
              <a:rPr lang="it-IT" dirty="0">
                <a:solidFill>
                  <a:srgbClr val="FFFF00"/>
                </a:solidFill>
              </a:rPr>
              <a:t>amido</a:t>
            </a:r>
            <a:r>
              <a:rPr lang="it-IT" dirty="0">
                <a:solidFill>
                  <a:schemeClr val="bg1"/>
                </a:solidFill>
              </a:rPr>
              <a:t> in giallo) in zuccheri semplici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EFEB5F-DC22-4060-9EB8-D1C2AB68D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706" y="29242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1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875233-EDAC-3B48-BF64-C7276CD15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00946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988942" y="562131"/>
            <a:ext cx="2155057" cy="6295869"/>
          </a:xfrm>
          <a:prstGeom prst="rect">
            <a:avLst/>
          </a:prstGeom>
          <a:solidFill>
            <a:srgbClr val="280F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69B79-14C3-E64F-9F20-267644C0CD18}"/>
              </a:ext>
            </a:extLst>
          </p:cNvPr>
          <p:cNvSpPr txBox="1"/>
          <p:nvPr/>
        </p:nvSpPr>
        <p:spPr>
          <a:xfrm rot="16200000">
            <a:off x="5236618" y="1388414"/>
            <a:ext cx="25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Protein Function</a:t>
            </a:r>
          </a:p>
          <a:p>
            <a:pPr algn="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3D11E-EDAA-064B-9D08-4F2A92D296FB}"/>
              </a:ext>
            </a:extLst>
          </p:cNvPr>
          <p:cNvSpPr txBox="1"/>
          <p:nvPr/>
        </p:nvSpPr>
        <p:spPr>
          <a:xfrm>
            <a:off x="7103131" y="5454343"/>
            <a:ext cx="1771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PDB Structures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3w14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4zxb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4zwc</a:t>
            </a:r>
            <a:endParaRPr lang="en-US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49D632-D8ED-42CB-ADBB-B4DB3F77EA91}"/>
              </a:ext>
            </a:extLst>
          </p:cNvPr>
          <p:cNvSpPr txBox="1"/>
          <p:nvPr/>
        </p:nvSpPr>
        <p:spPr>
          <a:xfrm>
            <a:off x="7303710" y="1159909"/>
            <a:ext cx="15255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L’ormone </a:t>
            </a:r>
            <a:r>
              <a:rPr lang="it-IT" dirty="0">
                <a:solidFill>
                  <a:srgbClr val="FFFF00"/>
                </a:solidFill>
              </a:rPr>
              <a:t>insulina</a:t>
            </a:r>
            <a:r>
              <a:rPr lang="it-IT" dirty="0">
                <a:solidFill>
                  <a:schemeClr val="bg1"/>
                </a:solidFill>
              </a:rPr>
              <a:t> comunica alla cellula  i livelli di zucchero nel sangue legandosi al </a:t>
            </a:r>
            <a:r>
              <a:rPr lang="it-IT" dirty="0">
                <a:solidFill>
                  <a:srgbClr val="0070C0"/>
                </a:solidFill>
              </a:rPr>
              <a:t>recettore dell’insulina </a:t>
            </a:r>
            <a:r>
              <a:rPr lang="it-IT" dirty="0">
                <a:solidFill>
                  <a:schemeClr val="bg1"/>
                </a:solidFill>
              </a:rPr>
              <a:t>sulla superficie della cellula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716AA6-871F-44CE-A07D-952AF52CF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4159" y="0"/>
            <a:ext cx="71329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22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874</Words>
  <Application>Microsoft Office PowerPoint</Application>
  <PresentationFormat>Presentazione su schermo (4:3)</PresentationFormat>
  <Paragraphs>129</Paragraphs>
  <Slides>29</Slides>
  <Notes>7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41" baseType="lpstr">
      <vt:lpstr>Arial</vt:lpstr>
      <vt:lpstr>Bradley Hand ITC</vt:lpstr>
      <vt:lpstr>Calibri</vt:lpstr>
      <vt:lpstr>Calibri Light</vt:lpstr>
      <vt:lpstr>Comic Sans MS</vt:lpstr>
      <vt:lpstr>Cooper Black</vt:lpstr>
      <vt:lpstr>Forte</vt:lpstr>
      <vt:lpstr>Freestyle Script</vt:lpstr>
      <vt:lpstr>Times New Roman</vt:lpstr>
      <vt:lpstr>Tema di Office</vt:lpstr>
      <vt:lpstr>Documento</vt:lpstr>
      <vt:lpstr>Image</vt:lpstr>
      <vt:lpstr>L’arte della chimica  La chimica dell’arte La chimica e l’arte La chimica nell’arte La chimica per l’arte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L’arte della chimica  La chimica dell’arte  La chimica per l’arte</dc:title>
  <dc:creator>Leila Birolo</dc:creator>
  <cp:lastModifiedBy>LEILA BIROLO</cp:lastModifiedBy>
  <cp:revision>104</cp:revision>
  <dcterms:created xsi:type="dcterms:W3CDTF">2019-01-04T11:20:52Z</dcterms:created>
  <dcterms:modified xsi:type="dcterms:W3CDTF">2019-02-15T10:46:50Z</dcterms:modified>
</cp:coreProperties>
</file>