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364" r:id="rId2"/>
    <p:sldId id="278" r:id="rId3"/>
    <p:sldId id="280" r:id="rId4"/>
    <p:sldId id="363" r:id="rId5"/>
    <p:sldId id="281" r:id="rId6"/>
    <p:sldId id="282" r:id="rId7"/>
    <p:sldId id="283" r:id="rId8"/>
    <p:sldId id="285" r:id="rId9"/>
    <p:sldId id="345" r:id="rId10"/>
    <p:sldId id="357" r:id="rId11"/>
    <p:sldId id="295" r:id="rId12"/>
    <p:sldId id="287" r:id="rId13"/>
    <p:sldId id="288" r:id="rId14"/>
    <p:sldId id="362" r:id="rId15"/>
    <p:sldId id="291" r:id="rId16"/>
    <p:sldId id="346" r:id="rId17"/>
    <p:sldId id="351" r:id="rId18"/>
    <p:sldId id="353" r:id="rId19"/>
    <p:sldId id="352" r:id="rId20"/>
    <p:sldId id="292" r:id="rId21"/>
    <p:sldId id="358" r:id="rId22"/>
    <p:sldId id="360" r:id="rId23"/>
    <p:sldId id="361" r:id="rId24"/>
    <p:sldId id="359" r:id="rId25"/>
    <p:sldId id="365" r:id="rId26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78">
          <p15:clr>
            <a:srgbClr val="A4A3A4"/>
          </p15:clr>
        </p15:guide>
        <p15:guide id="2" pos="297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FF62"/>
    <a:srgbClr val="FD70FF"/>
    <a:srgbClr val="C258C4"/>
    <a:srgbClr val="31FF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95"/>
    <p:restoredTop sz="86395"/>
  </p:normalViewPr>
  <p:slideViewPr>
    <p:cSldViewPr>
      <p:cViewPr varScale="1">
        <p:scale>
          <a:sx n="110" d="100"/>
          <a:sy n="110" d="100"/>
        </p:scale>
        <p:origin x="1464" y="168"/>
      </p:cViewPr>
      <p:guideLst>
        <p:guide orient="horz" pos="2478"/>
        <p:guide pos="29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8BAD44ED-D1CB-7B42-ADE7-BFE64ECD252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028D2393-1D52-6C44-B305-605C0B5BA9E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172" name="Rectangle 4">
            <a:extLst>
              <a:ext uri="{FF2B5EF4-FFF2-40B4-BE49-F238E27FC236}">
                <a16:creationId xmlns:a16="http://schemas.microsoft.com/office/drawing/2014/main" id="{21454A2C-1965-144A-9F7E-F3E80F1E96FD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id="{A9BAD83E-5059-8346-AC62-5DA4E3BA1D9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7174" name="Rectangle 6">
            <a:extLst>
              <a:ext uri="{FF2B5EF4-FFF2-40B4-BE49-F238E27FC236}">
                <a16:creationId xmlns:a16="http://schemas.microsoft.com/office/drawing/2014/main" id="{79731672-AEEE-E644-8204-EDE63474DA6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175" name="Rectangle 7">
            <a:extLst>
              <a:ext uri="{FF2B5EF4-FFF2-40B4-BE49-F238E27FC236}">
                <a16:creationId xmlns:a16="http://schemas.microsoft.com/office/drawing/2014/main" id="{891324B5-5C22-4242-BC55-B94413A4DA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panose="020B0604020202020204" pitchFamily="34" charset="0"/>
              </a:defRPr>
            </a:lvl1pPr>
          </a:lstStyle>
          <a:p>
            <a:fld id="{D718A198-9705-8B41-BA74-F662D7A7384D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8A198-9705-8B41-BA74-F662D7A7384D}" type="slidenum">
              <a:rPr lang="it-IT" altLang="it-IT" smtClean="0"/>
              <a:pPr/>
              <a:t>2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836537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F1213D8-9A71-B945-86D7-7C8578605D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C152FEF-1220-1445-A0D3-67D11E3FFB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0D15540-CC82-DB49-93E2-0334BBAD4A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19481BF-EB01-3E43-9D7A-157316512130}" type="slidenum">
              <a:rPr lang="it-IT" altLang="it-IT" sz="1200"/>
              <a:pPr eaLnBrk="1" hangingPunct="1"/>
              <a:t>11</a:t>
            </a:fld>
            <a:endParaRPr lang="it-IT" altLang="it-IT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8A198-9705-8B41-BA74-F662D7A7384D}" type="slidenum">
              <a:rPr lang="it-IT" altLang="it-IT" smtClean="0"/>
              <a:pPr/>
              <a:t>12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883688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8A198-9705-8B41-BA74-F662D7A7384D}" type="slidenum">
              <a:rPr lang="it-IT" altLang="it-IT" smtClean="0"/>
              <a:pPr/>
              <a:t>14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239107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0D0878C3-1E06-1943-9A96-EBF0D6339D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38D6102-50B3-BB4A-80AE-4BE00A7227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48AD476-E900-2945-9D4B-2F455F4DE8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4071639-0AD3-8E41-B0DB-822619067B8B}" type="slidenum">
              <a:rPr lang="it-IT" altLang="it-IT" sz="1200"/>
              <a:pPr eaLnBrk="1" hangingPunct="1"/>
              <a:t>20</a:t>
            </a:fld>
            <a:endParaRPr lang="it-IT" altLang="it-IT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8A198-9705-8B41-BA74-F662D7A7384D}" type="slidenum">
              <a:rPr lang="it-IT" altLang="it-IT" smtClean="0"/>
              <a:pPr/>
              <a:t>25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44756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8A198-9705-8B41-BA74-F662D7A7384D}" type="slidenum">
              <a:rPr lang="it-IT" altLang="it-IT" smtClean="0"/>
              <a:pPr/>
              <a:t>3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86100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8A198-9705-8B41-BA74-F662D7A7384D}" type="slidenum">
              <a:rPr lang="it-IT" altLang="it-IT" smtClean="0"/>
              <a:pPr/>
              <a:t>4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12036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8A198-9705-8B41-BA74-F662D7A7384D}" type="slidenum">
              <a:rPr lang="it-IT" altLang="it-IT" smtClean="0"/>
              <a:pPr/>
              <a:t>5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71245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8A198-9705-8B41-BA74-F662D7A7384D}" type="slidenum">
              <a:rPr lang="it-IT" altLang="it-IT" smtClean="0"/>
              <a:pPr/>
              <a:t>6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932546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8A198-9705-8B41-BA74-F662D7A7384D}" type="slidenum">
              <a:rPr lang="it-IT" altLang="it-IT" smtClean="0"/>
              <a:pPr/>
              <a:t>7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112273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8A198-9705-8B41-BA74-F662D7A7384D}" type="slidenum">
              <a:rPr lang="it-IT" altLang="it-IT" smtClean="0"/>
              <a:pPr/>
              <a:t>8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606594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1">
            <a:extLst>
              <a:ext uri="{FF2B5EF4-FFF2-40B4-BE49-F238E27FC236}">
                <a16:creationId xmlns:a16="http://schemas.microsoft.com/office/drawing/2014/main" id="{D412F10C-1FDD-0E49-A5E2-DA0640A58E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9BCCFC5-9364-294B-AEAF-8719243C6489}" type="slidenum">
              <a:rPr lang="it-IT" altLang="it-IT" sz="1200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/>
              <a:t>9</a:t>
            </a:fld>
            <a:endParaRPr lang="it-IT" altLang="it-IT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531" name="Text Box 1">
            <a:extLst>
              <a:ext uri="{FF2B5EF4-FFF2-40B4-BE49-F238E27FC236}">
                <a16:creationId xmlns:a16="http://schemas.microsoft.com/office/drawing/2014/main" id="{2B14EBBF-7208-514D-ABF1-0917EE93A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1438" y="8686800"/>
            <a:ext cx="29718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5000"/>
              </a:lnSpc>
              <a:buSzPct val="100000"/>
            </a:pPr>
            <a:fld id="{72558247-7ED5-434C-BDB0-4DBCBB18543E}" type="slidenum">
              <a:rPr lang="it-IT" altLang="it-IT" sz="120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lnSpc>
                  <a:spcPct val="95000"/>
                </a:lnSpc>
                <a:buSzPct val="100000"/>
              </a:pPr>
              <a:t>9</a:t>
            </a:fld>
            <a:endParaRPr lang="it-IT" altLang="it-IT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532" name="Text Box 2">
            <a:extLst>
              <a:ext uri="{FF2B5EF4-FFF2-40B4-BE49-F238E27FC236}">
                <a16:creationId xmlns:a16="http://schemas.microsoft.com/office/drawing/2014/main" id="{4D1EF721-11F3-8D42-91BB-DE2C2C30F5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1438" y="8686800"/>
            <a:ext cx="2973387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5000"/>
              </a:lnSpc>
              <a:buSzPct val="100000"/>
            </a:pPr>
            <a:fld id="{80484967-BA94-644A-9C4A-BF52C0BA0739}" type="slidenum">
              <a:rPr lang="it-IT" altLang="it-IT" sz="120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lnSpc>
                  <a:spcPct val="95000"/>
                </a:lnSpc>
                <a:buSzPct val="100000"/>
              </a:pPr>
              <a:t>9</a:t>
            </a:fld>
            <a:endParaRPr lang="it-IT" altLang="it-IT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843" name="Text Box 3">
            <a:extLst>
              <a:ext uri="{FF2B5EF4-FFF2-40B4-BE49-F238E27FC236}">
                <a16:creationId xmlns:a16="http://schemas.microsoft.com/office/drawing/2014/main" id="{3B60FC26-9B99-D349-B208-3FDF672260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35844" name="Text Box 4">
            <a:extLst>
              <a:ext uri="{FF2B5EF4-FFF2-40B4-BE49-F238E27FC236}">
                <a16:creationId xmlns:a16="http://schemas.microsoft.com/office/drawing/2014/main" id="{2576756C-769F-B849-A28D-9F26FABD5A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8A198-9705-8B41-BA74-F662D7A7384D}" type="slidenum">
              <a:rPr lang="it-IT" altLang="it-IT" smtClean="0"/>
              <a:pPr/>
              <a:t>10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54570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11732A8-9B93-5342-A09C-0A94C3B3DC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3221876-63A2-2F4E-9E65-F5CF6BDCB7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2BEAE51-D550-4646-B3D4-CF6946B90B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FE61A4-A710-D14C-9B37-D67B00E9A2C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28231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FC8FB8D-4C82-F34D-9977-0EC0037DD2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E91EC0D-DCD6-1F4B-AA83-BA7BFF9FF4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83AF911-8DFA-944D-B022-F82C2BB869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C82269-3DC5-0742-973A-4C6FA266BA8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45241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BCDFD8A-EED2-D14F-AB97-C881E2BAED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E7785BE-8039-2847-9542-A6EFBDDA1F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8CE125B-076C-8942-A870-CBA22C05DA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B9CACE-4D26-F041-958F-4566FD13744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68441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74562FC-08DD-084A-9D5D-21B2979F70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A306C25-1491-3742-985D-C1DFDD7509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A5F56B3-D4E2-B44A-A1E7-8984CCDC9E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D8207D-1918-F644-93FB-243CDAFF094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6501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9D048C7-D580-F94E-A487-FB4898DA9E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975872F-5393-9B48-9BBB-3F112BA0B4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DC26CA8-F679-A043-B1CA-12E971E1C8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5E9B4B-AAF1-F746-857A-3B2BBD83F40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36754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826075-4516-1A4F-90EB-2CA2936B9A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C1837A-E0A2-9F42-AC4E-9D791431FB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5D4E2D-02FA-3844-8943-BCE35AEF60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06FB1C-0BD0-D240-BDAA-2EAC4A8C6AF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53578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D5E3369-7B94-3D4C-8C0E-EBCEAB943A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39E9CB6-341D-4045-B8D0-7A5566B7A5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7273ECC-2C42-574D-B954-DB8D36C6A8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88015B-496F-4847-919F-0A27DB6E538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54164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8784257-75D4-024F-AA79-C31A7381CA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FEEE919-656F-284A-8349-CB105B0C32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67442A1-1872-5F4D-A102-973DB5F382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478710-E77C-3A48-8448-082D0092381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0961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F0F4C83-0F54-204D-8D8C-E8D06D6AA8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B60DCC0-81F2-F64C-972A-C53D2353F8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6EBFEA2-F78E-734E-9B69-51766F8A7F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8F4168-695A-D646-A6DD-B5D6B5D87AE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03700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8B52E4-4319-324F-A490-AB34234008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ACD0F2-9801-B34A-B848-29601C80F5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1E7029-784B-8341-9B08-A4E8883A28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13A97E-1091-194D-819D-39CC0BFD2BD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29218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6FAB76-875F-5741-8B0A-0D0AC0F66D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764483-BCE0-1543-A15E-265F2848D9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41FE76-C78D-0441-96DC-4F304A6C9C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D253E2-6B85-A34E-88EE-36A13D25136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98026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38323FB-0EA6-724D-98CE-00CBA6F63B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812081B-31B7-8F43-9BB7-A389E9C249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5878BF1-673F-BC44-BB3C-3C048BA1C51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7F3F057-4450-2841-A11B-5ABD81616A5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6D21FFE-B379-C444-B90F-770936784F4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0E9E038-DAE1-5C46-9438-B26CCC787AFE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145C5E-D5CA-4E49-B02F-AD7AAB9CD723}"/>
              </a:ext>
            </a:extLst>
          </p:cNvPr>
          <p:cNvSpPr txBox="1">
            <a:spLocks/>
          </p:cNvSpPr>
          <p:nvPr/>
        </p:nvSpPr>
        <p:spPr>
          <a:xfrm>
            <a:off x="994405" y="1429107"/>
            <a:ext cx="7488832" cy="752291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it-IT" altLang="ja-JP" sz="2400" b="1" i="1" kern="0" dirty="0">
                <a:solidFill>
                  <a:schemeClr val="bg1"/>
                </a:solidFill>
                <a:latin typeface="Times" pitchFamily="2" charset="0"/>
                <a:ea typeface="ＭＳ Ｐゴシック" panose="020B0600070205080204" pitchFamily="34" charset="-128"/>
              </a:rPr>
              <a:t>DIPARTIMENTO DI MEDICINA MOLECOLARE E</a:t>
            </a:r>
            <a:br>
              <a:rPr lang="it-IT" altLang="ja-JP" sz="2400" b="1" i="1" kern="0" dirty="0">
                <a:solidFill>
                  <a:schemeClr val="bg1"/>
                </a:solidFill>
                <a:latin typeface="Times" pitchFamily="2" charset="0"/>
                <a:ea typeface="ＭＳ Ｐゴシック" panose="020B0600070205080204" pitchFamily="34" charset="-128"/>
              </a:rPr>
            </a:br>
            <a:r>
              <a:rPr lang="it-IT" altLang="ja-JP" sz="2400" b="1" i="1" kern="0" dirty="0">
                <a:solidFill>
                  <a:schemeClr val="bg1"/>
                </a:solidFill>
                <a:latin typeface="Times" pitchFamily="2" charset="0"/>
                <a:ea typeface="ＭＳ Ｐゴシック" panose="020B0600070205080204" pitchFamily="34" charset="-128"/>
              </a:rPr>
              <a:t>BIOTECNOLOGIE MEDICHE</a:t>
            </a:r>
            <a:endParaRPr lang="it-IT" altLang="it-IT" sz="2400" b="1" i="1" kern="0" dirty="0">
              <a:solidFill>
                <a:schemeClr val="bg1"/>
              </a:solidFill>
              <a:latin typeface="Times" pitchFamily="2" charset="0"/>
              <a:ea typeface="ＭＳ Ｐゴシック" panose="020B0600070205080204" pitchFamily="34" charset="-128"/>
            </a:endParaRPr>
          </a:p>
        </p:txBody>
      </p:sp>
      <p:pic>
        <p:nvPicPr>
          <p:cNvPr id="4" name="Immagine 5" descr="Unknown.jpeg">
            <a:extLst>
              <a:ext uri="{FF2B5EF4-FFF2-40B4-BE49-F238E27FC236}">
                <a16:creationId xmlns:a16="http://schemas.microsoft.com/office/drawing/2014/main" id="{5523823F-23F3-A841-941A-6B17E28D81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97" y="188640"/>
            <a:ext cx="2194379" cy="919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6">
            <a:extLst>
              <a:ext uri="{FF2B5EF4-FFF2-40B4-BE49-F238E27FC236}">
                <a16:creationId xmlns:a16="http://schemas.microsoft.com/office/drawing/2014/main" id="{B09C99D9-89F5-5841-9ADA-27924BCA0E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0272" y="6237312"/>
            <a:ext cx="1800201" cy="400110"/>
          </a:xfrm>
          <a:prstGeom prst="rect">
            <a:avLst/>
          </a:prstGeom>
          <a:solidFill>
            <a:srgbClr val="B4FF62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2000" b="1" dirty="0">
                <a:solidFill>
                  <a:srgbClr val="000000"/>
                </a:solidFill>
                <a:latin typeface="Times" pitchFamily="2" charset="0"/>
              </a:rPr>
              <a:t>Raffaela Pero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6349BBF-CF4C-E745-93BE-F0FF78991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776" y="260648"/>
            <a:ext cx="5681453" cy="752291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D09CDD0F-A1B3-C846-A038-1572B78EA2C9}"/>
              </a:ext>
            </a:extLst>
          </p:cNvPr>
          <p:cNvSpPr/>
          <p:nvPr/>
        </p:nvSpPr>
        <p:spPr>
          <a:xfrm>
            <a:off x="614629" y="2492896"/>
            <a:ext cx="8248384" cy="104854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prstTxWarp prst="textCanDown">
              <a:avLst>
                <a:gd name="adj" fmla="val 33333"/>
              </a:avLst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7200" b="1" i="1" dirty="0">
                <a:ln w="11430"/>
                <a:solidFill>
                  <a:srgbClr val="8CFF12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Ravie" pitchFamily="82" charset="77"/>
                <a:cs typeface="Ravie" panose="020F0502020204030204" pitchFamily="34" charset="0"/>
              </a:rPr>
              <a:t>IL VIVENTE CHE SI ILLUMINA:</a:t>
            </a:r>
            <a:br>
              <a:rPr lang="it-IT" sz="7200" b="1" i="1" dirty="0">
                <a:ln w="11430"/>
                <a:solidFill>
                  <a:srgbClr val="8CFF12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Ravie" pitchFamily="82" charset="77"/>
                <a:cs typeface="Ravie" panose="020F0502020204030204" pitchFamily="34" charset="0"/>
              </a:rPr>
            </a:br>
            <a:endParaRPr lang="it-IT" sz="7200" b="1" i="1" dirty="0">
              <a:ln w="11430"/>
              <a:solidFill>
                <a:srgbClr val="8CFF12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Ravie" pitchFamily="82" charset="77"/>
              <a:cs typeface="Ravie" panose="020F0502020204030204" pitchFamily="34" charset="0"/>
            </a:endParaRPr>
          </a:p>
        </p:txBody>
      </p:sp>
      <p:pic>
        <p:nvPicPr>
          <p:cNvPr id="9" name="Immagine 5" descr="1.jpeg">
            <a:extLst>
              <a:ext uri="{FF2B5EF4-FFF2-40B4-BE49-F238E27FC236}">
                <a16:creationId xmlns:a16="http://schemas.microsoft.com/office/drawing/2014/main" id="{768E828B-5EAB-C141-85C1-6C2BF40B50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00" y="3852938"/>
            <a:ext cx="6156771" cy="280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76296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1">
            <a:extLst>
              <a:ext uri="{FF2B5EF4-FFF2-40B4-BE49-F238E27FC236}">
                <a16:creationId xmlns:a16="http://schemas.microsoft.com/office/drawing/2014/main" id="{4FE988DB-C026-4448-AC73-CE8979AB99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875" y="188913"/>
            <a:ext cx="8135938" cy="12954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7520" rIns="0" bIns="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93000"/>
              </a:lnSpc>
              <a:buSzPct val="100000"/>
            </a:pPr>
            <a:r>
              <a:rPr lang="en-US" altLang="it-IT" sz="4800" b="1" i="1">
                <a:solidFill>
                  <a:srgbClr val="8CFF12"/>
                </a:solidFill>
              </a:rPr>
              <a:t>Green Fluorescent Protein</a:t>
            </a:r>
          </a:p>
        </p:txBody>
      </p:sp>
      <p:sp>
        <p:nvSpPr>
          <p:cNvPr id="23554" name="Text Box 2">
            <a:extLst>
              <a:ext uri="{FF2B5EF4-FFF2-40B4-BE49-F238E27FC236}">
                <a16:creationId xmlns:a16="http://schemas.microsoft.com/office/drawing/2014/main" id="{8286A459-E658-0149-AAB5-731D49A24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157788"/>
            <a:ext cx="8785225" cy="1439862"/>
          </a:xfrm>
          <a:prstGeom prst="rect">
            <a:avLst/>
          </a:prstGeom>
          <a:solidFill>
            <a:srgbClr val="8CFF1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6264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93000"/>
              </a:lnSpc>
              <a:buSzPct val="100000"/>
            </a:pPr>
            <a:r>
              <a:rPr lang="it-IT" altLang="it-IT" sz="2800" b="1">
                <a:solidFill>
                  <a:srgbClr val="000000"/>
                </a:solidFill>
              </a:rPr>
              <a:t>Premio Nobel </a:t>
            </a:r>
            <a:r>
              <a:rPr lang="it-IT" altLang="it-IT" sz="2800">
                <a:solidFill>
                  <a:srgbClr val="000000"/>
                </a:solidFill>
              </a:rPr>
              <a:t>per la Chimica 2008 “</a:t>
            </a:r>
            <a:r>
              <a:rPr lang="it-IT" altLang="ja-JP" sz="2800" b="1">
                <a:solidFill>
                  <a:srgbClr val="000000"/>
                </a:solidFill>
              </a:rPr>
              <a:t>for the discovery and development of the green fluorescent protein, GFP</a:t>
            </a:r>
            <a:r>
              <a:rPr lang="it-IT" altLang="it-IT" sz="2800">
                <a:solidFill>
                  <a:srgbClr val="000000"/>
                </a:solidFill>
              </a:rPr>
              <a:t>”</a:t>
            </a:r>
          </a:p>
        </p:txBody>
      </p:sp>
      <p:pic>
        <p:nvPicPr>
          <p:cNvPr id="23555" name="Immagine 6" descr="2.jpeg">
            <a:extLst>
              <a:ext uri="{FF2B5EF4-FFF2-40B4-BE49-F238E27FC236}">
                <a16:creationId xmlns:a16="http://schemas.microsoft.com/office/drawing/2014/main" id="{173E5064-A613-A049-A940-223B67AC27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700213"/>
            <a:ext cx="6913563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1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2">
            <a:extLst>
              <a:ext uri="{FF2B5EF4-FFF2-40B4-BE49-F238E27FC236}">
                <a16:creationId xmlns:a16="http://schemas.microsoft.com/office/drawing/2014/main" id="{12BD2BC9-EEA3-C948-8921-1A4C02073B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2338" y="539750"/>
            <a:ext cx="4491037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100000"/>
              <a:defRPr/>
            </a:pPr>
            <a:r>
              <a:rPr lang="en-US" sz="4400" b="1" i="1" kern="0" dirty="0">
                <a:solidFill>
                  <a:srgbClr val="21FF06"/>
                </a:solidFill>
                <a:latin typeface="Arial" charset="0"/>
                <a:ea typeface="ＭＳ Ｐゴシック" charset="0"/>
                <a:cs typeface="ＭＳ Ｐゴシック" charset="0"/>
              </a:rPr>
              <a:t>APPLICAZIONI: 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FC1C7968-EE84-D445-B5C8-D6AA568BB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773238"/>
            <a:ext cx="4106863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39" tIns="56821" rIns="81639" bIns="4082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3000"/>
              </a:lnSpc>
              <a:buSzPct val="100000"/>
              <a:defRPr/>
            </a:pPr>
            <a:r>
              <a:rPr lang="it-IT" sz="2800" dirty="0">
                <a:solidFill>
                  <a:srgbClr val="FFFFFF"/>
                </a:solidFill>
              </a:rPr>
              <a:t>Utilizzata come tracciante per studiare </a:t>
            </a:r>
            <a:endParaRPr lang="it-IT" sz="2800" b="1" dirty="0">
              <a:solidFill>
                <a:srgbClr val="FFFFFF"/>
              </a:solidFill>
            </a:endParaRPr>
          </a:p>
          <a:p>
            <a:pPr eaLnBrk="1" hangingPunct="1">
              <a:lnSpc>
                <a:spcPct val="93000"/>
              </a:lnSpc>
              <a:buSzPct val="100000"/>
              <a:defRPr/>
            </a:pPr>
            <a:endParaRPr lang="it-IT" sz="2800" b="1" dirty="0">
              <a:solidFill>
                <a:srgbClr val="FFFFFF"/>
              </a:solidFill>
            </a:endParaRPr>
          </a:p>
          <a:p>
            <a:pPr marL="285750" indent="-285750" eaLnBrk="1" hangingPunct="1">
              <a:lnSpc>
                <a:spcPct val="93000"/>
              </a:lnSpc>
              <a:buSzPct val="100000"/>
              <a:buFont typeface="Arial"/>
              <a:buChar char="•"/>
              <a:defRPr/>
            </a:pPr>
            <a:r>
              <a:rPr lang="it-IT" sz="2800" b="1" dirty="0">
                <a:solidFill>
                  <a:srgbClr val="FFFFFF"/>
                </a:solidFill>
              </a:rPr>
              <a:t>espressione</a:t>
            </a:r>
          </a:p>
          <a:p>
            <a:pPr eaLnBrk="1" hangingPunct="1">
              <a:lnSpc>
                <a:spcPct val="93000"/>
              </a:lnSpc>
              <a:buSzPct val="100000"/>
              <a:defRPr/>
            </a:pPr>
            <a:endParaRPr lang="it-IT" sz="2800" b="1" dirty="0">
              <a:solidFill>
                <a:srgbClr val="FFFFFF"/>
              </a:solidFill>
            </a:endParaRPr>
          </a:p>
          <a:p>
            <a:pPr marL="285750" indent="-285750" eaLnBrk="1" hangingPunct="1">
              <a:lnSpc>
                <a:spcPct val="93000"/>
              </a:lnSpc>
              <a:buSzPct val="100000"/>
              <a:buFont typeface="Arial"/>
              <a:buChar char="•"/>
              <a:defRPr/>
            </a:pPr>
            <a:r>
              <a:rPr lang="it-IT" sz="2800" b="1" dirty="0">
                <a:solidFill>
                  <a:srgbClr val="FFFFFF"/>
                </a:solidFill>
              </a:rPr>
              <a:t>funzione</a:t>
            </a:r>
            <a:r>
              <a:rPr lang="it-IT" sz="2800" dirty="0">
                <a:solidFill>
                  <a:srgbClr val="FFFFFF"/>
                </a:solidFill>
              </a:rPr>
              <a:t> </a:t>
            </a:r>
          </a:p>
          <a:p>
            <a:pPr eaLnBrk="1" hangingPunct="1">
              <a:lnSpc>
                <a:spcPct val="93000"/>
              </a:lnSpc>
              <a:buSzPct val="100000"/>
              <a:defRPr/>
            </a:pPr>
            <a:endParaRPr lang="it-IT" sz="2800" b="1" dirty="0">
              <a:solidFill>
                <a:srgbClr val="FFFFFF"/>
              </a:solidFill>
            </a:endParaRPr>
          </a:p>
          <a:p>
            <a:pPr marL="285750" indent="-285750" eaLnBrk="1" hangingPunct="1">
              <a:lnSpc>
                <a:spcPct val="93000"/>
              </a:lnSpc>
              <a:buSzPct val="100000"/>
              <a:buFont typeface="Arial"/>
              <a:buChar char="•"/>
              <a:defRPr/>
            </a:pPr>
            <a:r>
              <a:rPr lang="it-IT" sz="2800" b="1" dirty="0">
                <a:solidFill>
                  <a:srgbClr val="FFFFFF"/>
                </a:solidFill>
              </a:rPr>
              <a:t>destino</a:t>
            </a:r>
            <a:r>
              <a:rPr lang="it-IT" sz="2800" dirty="0">
                <a:solidFill>
                  <a:srgbClr val="FFFFFF"/>
                </a:solidFill>
              </a:rPr>
              <a:t> delle proteine.</a:t>
            </a:r>
          </a:p>
        </p:txBody>
      </p:sp>
      <p:pic>
        <p:nvPicPr>
          <p:cNvPr id="24580" name="Immagine 1" descr="app.jpeg">
            <a:extLst>
              <a:ext uri="{FF2B5EF4-FFF2-40B4-BE49-F238E27FC236}">
                <a16:creationId xmlns:a16="http://schemas.microsoft.com/office/drawing/2014/main" id="{24F33D5C-1BC4-734C-AE0C-24CF025313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89138"/>
            <a:ext cx="4464050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Immagine 1" descr="1.jpeg">
            <a:extLst>
              <a:ext uri="{FF2B5EF4-FFF2-40B4-BE49-F238E27FC236}">
                <a16:creationId xmlns:a16="http://schemas.microsoft.com/office/drawing/2014/main" id="{A7B9B6F1-1493-0441-B5A7-2CC548F9FB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548754"/>
            <a:ext cx="6697663" cy="3960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CasellaDiTesto 2">
            <a:extLst>
              <a:ext uri="{FF2B5EF4-FFF2-40B4-BE49-F238E27FC236}">
                <a16:creationId xmlns:a16="http://schemas.microsoft.com/office/drawing/2014/main" id="{F677B154-40C7-544D-8B4B-7FBB1020DC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653136"/>
            <a:ext cx="7848600" cy="1938992"/>
          </a:xfrm>
          <a:prstGeom prst="rect">
            <a:avLst/>
          </a:prstGeom>
          <a:solidFill>
            <a:srgbClr val="FD70FF"/>
          </a:solidFill>
          <a:ln>
            <a:solidFill>
              <a:srgbClr val="FD70FF"/>
            </a:solidFill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/>
            <a:r>
              <a:rPr lang="it-IT" altLang="it-IT" dirty="0"/>
              <a:t>Ricercatori dell'Harvard Brain Center hanno creato topi transgenici con neuroni fluorescenti multicolori </a:t>
            </a:r>
            <a:r>
              <a:rPr lang="it-IT" altLang="it-IT" i="1" dirty="0"/>
              <a:t>(Nature 2007)</a:t>
            </a:r>
            <a:r>
              <a:rPr lang="it-IT" altLang="it-IT" dirty="0"/>
              <a:t> per mappare le connessioni neuronali del cervello. (identificazione di circuiti difettosi in malattie neurodegenerative come </a:t>
            </a:r>
            <a:r>
              <a:rPr lang="it-IT" altLang="it-IT" dirty="0" err="1"/>
              <a:t>Altzheimer</a:t>
            </a:r>
            <a:r>
              <a:rPr lang="it-IT" altLang="it-IT" dirty="0"/>
              <a:t> e Parkinson).</a:t>
            </a:r>
          </a:p>
        </p:txBody>
      </p:sp>
      <p:pic>
        <p:nvPicPr>
          <p:cNvPr id="26627" name="Immagine 1" descr="cu.jpeg">
            <a:extLst>
              <a:ext uri="{FF2B5EF4-FFF2-40B4-BE49-F238E27FC236}">
                <a16:creationId xmlns:a16="http://schemas.microsoft.com/office/drawing/2014/main" id="{196F947B-D0D4-E74A-BA58-B30116A449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5" y="71661"/>
            <a:ext cx="341947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Immagine 1" descr="2.jpeg">
            <a:extLst>
              <a:ext uri="{FF2B5EF4-FFF2-40B4-BE49-F238E27FC236}">
                <a16:creationId xmlns:a16="http://schemas.microsoft.com/office/drawing/2014/main" id="{69415EE2-C2B9-3F49-8085-B1E7C38F35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4624"/>
            <a:ext cx="7704137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CasellaDiTesto 2">
            <a:extLst>
              <a:ext uri="{FF2B5EF4-FFF2-40B4-BE49-F238E27FC236}">
                <a16:creationId xmlns:a16="http://schemas.microsoft.com/office/drawing/2014/main" id="{E43AF4E1-0DA4-E240-8403-0BD32D090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3933056"/>
            <a:ext cx="8820150" cy="2862322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285750" indent="-285750" algn="just" eaLnBrk="1" hangingPunct="1">
              <a:buFontTx/>
              <a:buChar char="-"/>
            </a:pPr>
            <a:r>
              <a:rPr lang="it-IT" altLang="it-IT" sz="2000" b="1" dirty="0"/>
              <a:t>Topo transgenico:</a:t>
            </a:r>
            <a:r>
              <a:rPr lang="it-IT" altLang="it-IT" sz="2000" dirty="0"/>
              <a:t> Quando illuminato con luce blu (UV) diventa verde fluorescente.</a:t>
            </a:r>
          </a:p>
          <a:p>
            <a:pPr marL="285750" indent="-285750" algn="just" eaLnBrk="1" hangingPunct="1">
              <a:buFontTx/>
              <a:buChar char="-"/>
            </a:pPr>
            <a:endParaRPr lang="it-IT" altLang="it-IT" sz="2000" dirty="0"/>
          </a:p>
          <a:p>
            <a:pPr marL="285750" indent="-285750" algn="just" eaLnBrk="1" hangingPunct="1">
              <a:buFontTx/>
              <a:buChar char="-"/>
            </a:pPr>
            <a:r>
              <a:rPr lang="it-IT" altLang="it-IT" sz="2000" b="1" dirty="0"/>
              <a:t>Tumori umani </a:t>
            </a:r>
            <a:r>
              <a:rPr lang="it-IT" altLang="it-IT" sz="2000" dirty="0"/>
              <a:t>che esprimono la proteina </a:t>
            </a:r>
            <a:r>
              <a:rPr lang="it-IT" altLang="it-IT" sz="2000" dirty="0" err="1"/>
              <a:t>DsRed</a:t>
            </a:r>
            <a:r>
              <a:rPr lang="it-IT" altLang="it-IT" sz="2000" dirty="0"/>
              <a:t> (rossa)</a:t>
            </a:r>
            <a:br>
              <a:rPr lang="it-IT" altLang="it-IT" sz="2000" dirty="0"/>
            </a:br>
            <a:r>
              <a:rPr lang="it-IT" altLang="it-IT" sz="2000" dirty="0"/>
              <a:t>possono essere impiantati in questi topi. Il tumore sprigionerà una fluorescenza  rossa e le cellule tumorali possono essere facilmente osservate e monitorate in topi verdi vivi. Vasi sanguigni del topo (verde-GFP) nel tumore (rosso-</a:t>
            </a:r>
            <a:r>
              <a:rPr lang="it-IT" altLang="it-IT" sz="2000" dirty="0" err="1"/>
              <a:t>DsRed</a:t>
            </a:r>
            <a:r>
              <a:rPr lang="it-IT" altLang="it-IT" sz="2000" dirty="0"/>
              <a:t>). Topo con tumore cerebrale che esprime </a:t>
            </a:r>
            <a:r>
              <a:rPr lang="it-IT" altLang="it-IT" sz="2000" dirty="0" err="1"/>
              <a:t>DsRed</a:t>
            </a:r>
            <a:r>
              <a:rPr lang="it-IT" altLang="it-IT" sz="2000" dirty="0"/>
              <a:t>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luorescent proteins   sources  applications.mp4">
            <a:hlinkClick r:id="" action="ppaction://media"/>
            <a:extLst>
              <a:ext uri="{FF2B5EF4-FFF2-40B4-BE49-F238E27FC236}">
                <a16:creationId xmlns:a16="http://schemas.microsoft.com/office/drawing/2014/main" id="{C281C8CD-873F-0842-BF15-B7FE02A423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3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68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6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Immagine 1" descr="1.png">
            <a:extLst>
              <a:ext uri="{FF2B5EF4-FFF2-40B4-BE49-F238E27FC236}">
                <a16:creationId xmlns:a16="http://schemas.microsoft.com/office/drawing/2014/main" id="{580E3FEE-7C00-C14F-9376-18D72A8218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2713"/>
            <a:ext cx="8928100" cy="670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Immagine 1" descr="gfpb1.jpeg">
            <a:extLst>
              <a:ext uri="{FF2B5EF4-FFF2-40B4-BE49-F238E27FC236}">
                <a16:creationId xmlns:a16="http://schemas.microsoft.com/office/drawing/2014/main" id="{41B175B9-4498-E74B-B2D1-155841E691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188" y="974725"/>
            <a:ext cx="3657600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2" name="CasellaDiTesto 1">
            <a:extLst>
              <a:ext uri="{FF2B5EF4-FFF2-40B4-BE49-F238E27FC236}">
                <a16:creationId xmlns:a16="http://schemas.microsoft.com/office/drawing/2014/main" id="{5BBAAE80-E7FC-684B-9C01-3AEBC6958D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974725"/>
            <a:ext cx="3816350" cy="5262563"/>
          </a:xfrm>
          <a:prstGeom prst="rect">
            <a:avLst/>
          </a:prstGeom>
          <a:solidFill>
            <a:srgbClr val="21FF0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/>
              <a:t>Nasce a Rio de Janeiro</a:t>
            </a:r>
          </a:p>
          <a:p>
            <a:pPr eaLnBrk="1" hangingPunct="1"/>
            <a:r>
              <a:rPr lang="it-IT" altLang="it-IT" sz="2800"/>
              <a:t>nel 1962 </a:t>
            </a:r>
          </a:p>
          <a:p>
            <a:pPr eaLnBrk="1" hangingPunct="1"/>
            <a:endParaRPr lang="it-IT" altLang="it-IT" sz="2800"/>
          </a:p>
          <a:p>
            <a:pPr eaLnBrk="1" hangingPunct="1"/>
            <a:r>
              <a:rPr lang="it-IT" altLang="it-IT" sz="2800"/>
              <a:t>Negli anni ‘80 realizza progetti di telepresenza</a:t>
            </a:r>
          </a:p>
          <a:p>
            <a:pPr eaLnBrk="1" hangingPunct="1"/>
            <a:endParaRPr lang="it-IT" altLang="it-IT" sz="2800"/>
          </a:p>
          <a:p>
            <a:pPr eaLnBrk="1" hangingPunct="1"/>
            <a:r>
              <a:rPr lang="it-IT" altLang="it-IT" sz="2800"/>
              <a:t>Negli anni ‘90 crea le nuove categorie di Biotelematica e </a:t>
            </a:r>
            <a:r>
              <a:rPr lang="it-IT" altLang="it-IT" sz="2800" b="1"/>
              <a:t>Bio Arte</a:t>
            </a:r>
            <a:endParaRPr lang="it-IT" altLang="it-IT" sz="2800"/>
          </a:p>
        </p:txBody>
      </p:sp>
      <p:sp>
        <p:nvSpPr>
          <p:cNvPr id="30723" name="CasellaDiTesto 2">
            <a:extLst>
              <a:ext uri="{FF2B5EF4-FFF2-40B4-BE49-F238E27FC236}">
                <a16:creationId xmlns:a16="http://schemas.microsoft.com/office/drawing/2014/main" id="{8A90A327-6952-BE4A-A92D-52F0E9D720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0750" y="179388"/>
            <a:ext cx="24796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200" b="1"/>
              <a:t>BIOGRAFIA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CasellaDiTesto 1">
            <a:extLst>
              <a:ext uri="{FF2B5EF4-FFF2-40B4-BE49-F238E27FC236}">
                <a16:creationId xmlns:a16="http://schemas.microsoft.com/office/drawing/2014/main" id="{74251BB7-A1F3-5B4F-BC05-86E5DB69FE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1880" y="260648"/>
            <a:ext cx="197842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4000" b="1" i="1" dirty="0"/>
              <a:t>OPERE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5EE47C6-43B8-4648-83C3-D115AD7F393E}"/>
              </a:ext>
            </a:extLst>
          </p:cNvPr>
          <p:cNvSpPr txBox="1"/>
          <p:nvPr/>
        </p:nvSpPr>
        <p:spPr>
          <a:xfrm>
            <a:off x="755650" y="1125538"/>
            <a:ext cx="3967753" cy="18158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it-IT" sz="2800" dirty="0">
                <a:latin typeface="Arial" charset="0"/>
                <a:ea typeface="ＭＳ Ｐゴシック" charset="0"/>
                <a:cs typeface="ＭＳ Ｐゴシック" charset="0"/>
              </a:rPr>
              <a:t>GFP Bunny (2000)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it-IT" sz="2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it-IT" sz="2800" dirty="0">
                <a:latin typeface="Arial" charset="0"/>
                <a:ea typeface="ＭＳ Ｐゴシック" charset="0"/>
                <a:cs typeface="ＭＳ Ｐゴシック" charset="0"/>
              </a:rPr>
              <a:t>The </a:t>
            </a:r>
            <a:r>
              <a:rPr lang="it-IT" sz="2800" dirty="0" err="1">
                <a:latin typeface="Arial" charset="0"/>
                <a:ea typeface="ＭＳ Ｐゴシック" charset="0"/>
                <a:cs typeface="ＭＳ Ｐゴシック" charset="0"/>
              </a:rPr>
              <a:t>eight</a:t>
            </a:r>
            <a:r>
              <a:rPr lang="it-IT" sz="28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800" dirty="0" err="1">
                <a:latin typeface="Arial" charset="0"/>
                <a:ea typeface="ＭＳ Ｐゴシック" charset="0"/>
                <a:cs typeface="ＭＳ Ｐゴシック" charset="0"/>
              </a:rPr>
              <a:t>day</a:t>
            </a:r>
            <a:r>
              <a:rPr lang="it-IT" sz="2800" dirty="0">
                <a:latin typeface="Arial" charset="0"/>
                <a:ea typeface="ＭＳ Ｐゴシック" charset="0"/>
                <a:cs typeface="ＭＳ Ｐゴシック" charset="0"/>
              </a:rPr>
              <a:t> (2001)</a:t>
            </a:r>
          </a:p>
          <a:p>
            <a:pPr>
              <a:defRPr/>
            </a:pPr>
            <a:endParaRPr lang="it-IT" sz="2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1747" name="Immagine 1" descr="4.jpeg">
            <a:extLst>
              <a:ext uri="{FF2B5EF4-FFF2-40B4-BE49-F238E27FC236}">
                <a16:creationId xmlns:a16="http://schemas.microsoft.com/office/drawing/2014/main" id="{86E35283-2D7D-8A4F-92BC-D1DDAE5090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57" y="2995389"/>
            <a:ext cx="3961135" cy="3457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5F85D8E-7E06-0A45-8563-72E24E2FB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2947" y="2995388"/>
            <a:ext cx="3601095" cy="345794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Immagine 1" descr="Eduardo+Kac,+GFP+Bunny,+Alba,+2000.jpg">
            <a:extLst>
              <a:ext uri="{FF2B5EF4-FFF2-40B4-BE49-F238E27FC236}">
                <a16:creationId xmlns:a16="http://schemas.microsoft.com/office/drawing/2014/main" id="{955DE7F7-7F87-AF45-80AA-D517CCA2F9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052513"/>
            <a:ext cx="6769100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CasellaDiTesto 2">
            <a:extLst>
              <a:ext uri="{FF2B5EF4-FFF2-40B4-BE49-F238E27FC236}">
                <a16:creationId xmlns:a16="http://schemas.microsoft.com/office/drawing/2014/main" id="{785A289F-D414-2546-A8C3-5AA558336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550" y="5084763"/>
            <a:ext cx="6891338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2800"/>
              <a:t>Primo coniglio geneticamente modificato </a:t>
            </a:r>
          </a:p>
          <a:p>
            <a:pPr algn="ctr" eaLnBrk="1" hangingPunct="1"/>
            <a:r>
              <a:rPr lang="it-IT" altLang="it-IT" sz="2800"/>
              <a:t>di colore verde a causa della fluorescenza </a:t>
            </a:r>
          </a:p>
          <a:p>
            <a:pPr algn="ctr" eaLnBrk="1" hangingPunct="1"/>
            <a:r>
              <a:rPr lang="it-IT" altLang="it-IT" sz="2800"/>
              <a:t>dovuta alla proteina GFP</a:t>
            </a:r>
          </a:p>
        </p:txBody>
      </p:sp>
      <p:sp>
        <p:nvSpPr>
          <p:cNvPr id="33795" name="CasellaDiTesto 3">
            <a:extLst>
              <a:ext uri="{FF2B5EF4-FFF2-40B4-BE49-F238E27FC236}">
                <a16:creationId xmlns:a16="http://schemas.microsoft.com/office/drawing/2014/main" id="{010BD27C-D31D-134C-937C-0711B7CA60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0" y="324520"/>
            <a:ext cx="26706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200" b="1" i="1" dirty="0"/>
              <a:t>GFP BUNNY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FF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44C46C2D-9055-0B47-9E8F-D97B590EA5C7}"/>
              </a:ext>
            </a:extLst>
          </p:cNvPr>
          <p:cNvSpPr/>
          <p:nvPr/>
        </p:nvSpPr>
        <p:spPr>
          <a:xfrm>
            <a:off x="2339752" y="548680"/>
            <a:ext cx="3882202" cy="707306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877855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5400" b="1" spc="50" dirty="0">
                <a:ln w="11430"/>
                <a:solidFill>
                  <a:srgbClr val="00009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The </a:t>
            </a:r>
            <a:r>
              <a:rPr lang="it-IT" sz="5400" b="1" spc="50" dirty="0" err="1">
                <a:ln w="11430"/>
                <a:solidFill>
                  <a:srgbClr val="00009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eight</a:t>
            </a:r>
            <a:r>
              <a:rPr lang="it-IT" sz="5400" b="1" spc="50" dirty="0">
                <a:ln w="11430"/>
                <a:solidFill>
                  <a:srgbClr val="00009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5400" b="1" spc="50" dirty="0" err="1">
                <a:ln w="11430"/>
                <a:solidFill>
                  <a:srgbClr val="00009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day</a:t>
            </a:r>
            <a:endParaRPr lang="it-IT" sz="5400" b="1" spc="50" dirty="0">
              <a:ln w="11430"/>
              <a:solidFill>
                <a:srgbClr val="00009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Immagine 2" descr="Immagine che contiene interni, parete, pavimento, tavolo&#10;&#10;&#10;&#10;Descrizione generata automaticamente">
            <a:extLst>
              <a:ext uri="{FF2B5EF4-FFF2-40B4-BE49-F238E27FC236}">
                <a16:creationId xmlns:a16="http://schemas.microsoft.com/office/drawing/2014/main" id="{94864B4B-0D51-7844-AC92-16406A92C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412776"/>
            <a:ext cx="3142208" cy="4464496"/>
          </a:xfrm>
          <a:prstGeom prst="rect">
            <a:avLst/>
          </a:prstGeom>
        </p:spPr>
      </p:pic>
      <p:pic>
        <p:nvPicPr>
          <p:cNvPr id="6" name="Immagine 5" descr="Immagine che contiene cane, verde, erba, animale&#10;&#10;&#10;&#10;Descrizione generata automaticamente">
            <a:extLst>
              <a:ext uri="{FF2B5EF4-FFF2-40B4-BE49-F238E27FC236}">
                <a16:creationId xmlns:a16="http://schemas.microsoft.com/office/drawing/2014/main" id="{0F73944B-6CC0-8447-808C-92B6C6A1F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896" y="1412776"/>
            <a:ext cx="3006080" cy="2016224"/>
          </a:xfrm>
          <a:prstGeom prst="rect">
            <a:avLst/>
          </a:prstGeom>
        </p:spPr>
      </p:pic>
      <p:pic>
        <p:nvPicPr>
          <p:cNvPr id="8" name="Immagine 7" descr="Immagine che contiene animale, invertebrato, verde&#10;&#10;&#10;&#10;Descrizione generata automaticamente">
            <a:extLst>
              <a:ext uri="{FF2B5EF4-FFF2-40B4-BE49-F238E27FC236}">
                <a16:creationId xmlns:a16="http://schemas.microsoft.com/office/drawing/2014/main" id="{7DBFCF45-FCE7-9846-A17E-5D4621E488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7967" y="1124744"/>
            <a:ext cx="2053849" cy="233971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FE70E097-70DC-4941-86D2-A174ED662C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5896" y="3767446"/>
            <a:ext cx="3006080" cy="2109826"/>
          </a:xfrm>
          <a:prstGeom prst="rect">
            <a:avLst/>
          </a:prstGeom>
        </p:spPr>
      </p:pic>
      <p:pic>
        <p:nvPicPr>
          <p:cNvPr id="12" name="Immagine 11" descr="Immagine che contiene interni, sedendo, piccolo&#10;&#10;&#10;&#10;Descrizione generata automaticamente">
            <a:extLst>
              <a:ext uri="{FF2B5EF4-FFF2-40B4-BE49-F238E27FC236}">
                <a16:creationId xmlns:a16="http://schemas.microsoft.com/office/drawing/2014/main" id="{4E20475C-56F3-6A41-BB5B-816967BFEB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4144" y="3633563"/>
            <a:ext cx="2077672" cy="253805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1">
            <a:extLst>
              <a:ext uri="{FF2B5EF4-FFF2-40B4-BE49-F238E27FC236}">
                <a16:creationId xmlns:a16="http://schemas.microsoft.com/office/drawing/2014/main" id="{BC7B0279-6053-264C-B478-E8DF53387E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214660"/>
            <a:ext cx="8785225" cy="1054100"/>
          </a:xfrm>
          <a:prstGeom prst="rect">
            <a:avLst/>
          </a:prstGeom>
          <a:solidFill>
            <a:srgbClr val="0E1E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8880" rIns="0" bIns="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93000"/>
              </a:lnSpc>
              <a:buSzPct val="100000"/>
            </a:pPr>
            <a:r>
              <a:rPr lang="en-US" altLang="it-IT" sz="4400" b="1" i="1">
                <a:solidFill>
                  <a:srgbClr val="8CFF12"/>
                </a:solidFill>
              </a:rPr>
              <a:t>Green Fluorescent Protein</a:t>
            </a:r>
          </a:p>
        </p:txBody>
      </p:sp>
      <p:sp>
        <p:nvSpPr>
          <p:cNvPr id="15362" name="Text Box 2">
            <a:extLst>
              <a:ext uri="{FF2B5EF4-FFF2-40B4-BE49-F238E27FC236}">
                <a16:creationId xmlns:a16="http://schemas.microsoft.com/office/drawing/2014/main" id="{B70FC09F-7DB4-B246-A884-1E702237E3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339850"/>
            <a:ext cx="8112125" cy="1152525"/>
          </a:xfrm>
          <a:prstGeom prst="rect">
            <a:avLst/>
          </a:prstGeom>
          <a:solidFill>
            <a:srgbClr val="8CFF1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6264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lnSpc>
                <a:spcPct val="93000"/>
              </a:lnSpc>
              <a:buSzPct val="100000"/>
              <a:buFont typeface="Times New Roman" panose="02020603050405020304" pitchFamily="18" charset="0"/>
              <a:buNone/>
            </a:pPr>
            <a:r>
              <a:rPr lang="it-IT" altLang="it-IT">
                <a:solidFill>
                  <a:srgbClr val="000000"/>
                </a:solidFill>
              </a:rPr>
              <a:t>La </a:t>
            </a:r>
            <a:r>
              <a:rPr lang="it-IT" altLang="it-IT" b="1">
                <a:solidFill>
                  <a:srgbClr val="000000"/>
                </a:solidFill>
              </a:rPr>
              <a:t>green fluorescent protein </a:t>
            </a:r>
            <a:r>
              <a:rPr lang="it-IT" altLang="it-IT">
                <a:solidFill>
                  <a:srgbClr val="000000"/>
                </a:solidFill>
              </a:rPr>
              <a:t>(</a:t>
            </a:r>
            <a:r>
              <a:rPr lang="it-IT" altLang="it-IT" b="1">
                <a:solidFill>
                  <a:srgbClr val="000000"/>
                </a:solidFill>
              </a:rPr>
              <a:t>GFP</a:t>
            </a:r>
            <a:r>
              <a:rPr lang="it-IT" altLang="it-IT">
                <a:solidFill>
                  <a:srgbClr val="000000"/>
                </a:solidFill>
              </a:rPr>
              <a:t>) fu scoperta nel 1962 in una medusa, </a:t>
            </a:r>
            <a:r>
              <a:rPr lang="it-IT" altLang="it-IT" b="1">
                <a:solidFill>
                  <a:srgbClr val="000000"/>
                </a:solidFill>
              </a:rPr>
              <a:t>l’</a:t>
            </a:r>
            <a:r>
              <a:rPr lang="it-IT" altLang="ja-JP" b="1" i="1">
                <a:solidFill>
                  <a:srgbClr val="000000"/>
                </a:solidFill>
              </a:rPr>
              <a:t>Aequorea victoria</a:t>
            </a:r>
            <a:r>
              <a:rPr lang="it-IT" altLang="ja-JP">
                <a:solidFill>
                  <a:srgbClr val="000000"/>
                </a:solidFill>
              </a:rPr>
              <a:t>, così chiamata perché raccolta nella baia dell</a:t>
            </a:r>
            <a:r>
              <a:rPr lang="it-IT" altLang="it-IT">
                <a:solidFill>
                  <a:srgbClr val="000000"/>
                </a:solidFill>
              </a:rPr>
              <a:t>’</a:t>
            </a:r>
            <a:r>
              <a:rPr lang="it-IT" altLang="ja-JP">
                <a:solidFill>
                  <a:srgbClr val="000000"/>
                </a:solidFill>
              </a:rPr>
              <a:t>isola Victoria in Canada.</a:t>
            </a:r>
          </a:p>
          <a:p>
            <a:pPr algn="just" eaLnBrk="1" hangingPunct="1">
              <a:lnSpc>
                <a:spcPct val="93000"/>
              </a:lnSpc>
              <a:buSzPct val="100000"/>
              <a:buFont typeface="Times New Roman" panose="02020603050405020304" pitchFamily="18" charset="0"/>
              <a:buNone/>
            </a:pPr>
            <a:endParaRPr lang="it-IT" altLang="it-IT" sz="2000">
              <a:solidFill>
                <a:srgbClr val="000000"/>
              </a:solidFill>
            </a:endParaRPr>
          </a:p>
          <a:p>
            <a:pPr algn="just" eaLnBrk="1" hangingPunct="1">
              <a:lnSpc>
                <a:spcPct val="93000"/>
              </a:lnSpc>
              <a:buSzPct val="100000"/>
            </a:pPr>
            <a:endParaRPr lang="it-IT" altLang="it-IT" sz="2000">
              <a:solidFill>
                <a:srgbClr val="000000"/>
              </a:solidFill>
            </a:endParaRPr>
          </a:p>
        </p:txBody>
      </p:sp>
      <p:pic>
        <p:nvPicPr>
          <p:cNvPr id="15363" name="Immagine 1">
            <a:extLst>
              <a:ext uri="{FF2B5EF4-FFF2-40B4-BE49-F238E27FC236}">
                <a16:creationId xmlns:a16="http://schemas.microsoft.com/office/drawing/2014/main" id="{D6191A68-7D52-9A46-A2CD-37DD22355B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884488"/>
            <a:ext cx="8928100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CasellaDiTesto 2">
            <a:extLst>
              <a:ext uri="{FF2B5EF4-FFF2-40B4-BE49-F238E27FC236}">
                <a16:creationId xmlns:a16="http://schemas.microsoft.com/office/drawing/2014/main" id="{074D7C98-EEE4-1F40-84A9-F52D26BA06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338" y="2554446"/>
            <a:ext cx="3816350" cy="3754874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3400" dirty="0">
                <a:solidFill>
                  <a:srgbClr val="31FFF2"/>
                </a:solidFill>
              </a:rPr>
              <a:t>Disegno ottenuto su una piastra di coltura, strisciando colture batteriche esprimenti diverse forme proteine fluorescenti</a:t>
            </a:r>
          </a:p>
        </p:txBody>
      </p:sp>
      <p:pic>
        <p:nvPicPr>
          <p:cNvPr id="34818" name="Immagine 1" descr="LEGANERD_030430.jpg">
            <a:extLst>
              <a:ext uri="{FF2B5EF4-FFF2-40B4-BE49-F238E27FC236}">
                <a16:creationId xmlns:a16="http://schemas.microsoft.com/office/drawing/2014/main" id="{970814EB-AA28-1D43-BF98-98B32A2433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764704"/>
            <a:ext cx="4248150" cy="446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0800640-805A-BA4A-86F9-929BB429B78C}"/>
              </a:ext>
            </a:extLst>
          </p:cNvPr>
          <p:cNvSpPr txBox="1"/>
          <p:nvPr/>
        </p:nvSpPr>
        <p:spPr>
          <a:xfrm>
            <a:off x="251520" y="764704"/>
            <a:ext cx="4320480" cy="1224136"/>
          </a:xfrm>
          <a:prstGeom prst="rect">
            <a:avLst/>
          </a:prstGeom>
          <a:solidFill>
            <a:schemeClr val="tx1"/>
          </a:solidFill>
        </p:spPr>
        <p:txBody>
          <a:bodyPr>
            <a:prstTxWarp prst="textSlantUp">
              <a:avLst>
                <a:gd name="adj" fmla="val 53446"/>
              </a:avLst>
            </a:prstTxWarp>
            <a:spAutoFit/>
          </a:bodyPr>
          <a:lstStyle/>
          <a:p>
            <a:pPr>
              <a:defRPr/>
            </a:pPr>
            <a:r>
              <a:rPr lang="it-IT" sz="36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20FFFF"/>
                </a:solidFill>
                <a:latin typeface="Arial" charset="0"/>
                <a:ea typeface="ＭＳ Ｐゴシック" charset="0"/>
                <a:cs typeface="ＭＳ Ｐゴシック" charset="0"/>
              </a:rPr>
              <a:t>MICROBIAL ART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607CF50-F391-AE47-8B4C-2D7146C598C2}"/>
              </a:ext>
            </a:extLst>
          </p:cNvPr>
          <p:cNvSpPr txBox="1"/>
          <p:nvPr/>
        </p:nvSpPr>
        <p:spPr>
          <a:xfrm>
            <a:off x="5292080" y="5661248"/>
            <a:ext cx="3022015" cy="954107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2800" b="1" i="1" dirty="0">
                <a:ln w="11430"/>
                <a:solidFill>
                  <a:srgbClr val="20FF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“Beach scene”</a:t>
            </a:r>
          </a:p>
          <a:p>
            <a:pPr algn="ctr">
              <a:defRPr/>
            </a:pPr>
            <a:r>
              <a:rPr lang="it-IT" sz="2800" b="1" i="1" dirty="0">
                <a:ln w="11430"/>
                <a:solidFill>
                  <a:srgbClr val="20FF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- Roger </a:t>
            </a:r>
            <a:r>
              <a:rPr lang="it-IT" sz="2800" b="1" i="1" dirty="0" err="1">
                <a:ln w="11430"/>
                <a:solidFill>
                  <a:srgbClr val="20FF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Tsien</a:t>
            </a:r>
            <a:r>
              <a:rPr lang="it-IT" sz="2800" b="1" i="1" dirty="0">
                <a:ln w="11430"/>
                <a:solidFill>
                  <a:srgbClr val="20FF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-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Immagine 7" descr="dab88708-af04-4543-bb94-c17451c649d5-640x461.jpg">
            <a:extLst>
              <a:ext uri="{FF2B5EF4-FFF2-40B4-BE49-F238E27FC236}">
                <a16:creationId xmlns:a16="http://schemas.microsoft.com/office/drawing/2014/main" id="{7E92F2D0-D0B5-7043-AC36-10DE673719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124744"/>
            <a:ext cx="6264275" cy="304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CasellaDiTesto 8">
            <a:extLst>
              <a:ext uri="{FF2B5EF4-FFF2-40B4-BE49-F238E27FC236}">
                <a16:creationId xmlns:a16="http://schemas.microsoft.com/office/drawing/2014/main" id="{0B2FA4A3-041D-114F-BD42-59B59762EE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4258831"/>
            <a:ext cx="8352927" cy="2554545"/>
          </a:xfrm>
          <a:prstGeom prst="rect">
            <a:avLst/>
          </a:prstGeom>
          <a:solidFill>
            <a:srgbClr val="31FFF2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b="1" dirty="0"/>
              <a:t> Sono stati utilizzati ceppi di Salmonella geneticamente modificati che esprimono la proteina GFP</a:t>
            </a:r>
          </a:p>
          <a:p>
            <a:pPr eaLnBrk="1" hangingPunct="1"/>
            <a:endParaRPr lang="it-IT" altLang="it-IT" sz="2000" b="1" dirty="0"/>
          </a:p>
          <a:p>
            <a:pPr eaLnBrk="1" hangingPunct="1"/>
            <a:r>
              <a:rPr lang="it-IT" altLang="it-IT" sz="2000" b="1" dirty="0"/>
              <a:t>Ogni punto è una colonia batterica separata, visualizzata sotto luce UV. </a:t>
            </a:r>
          </a:p>
          <a:p>
            <a:pPr eaLnBrk="1" hangingPunct="1"/>
            <a:endParaRPr lang="it-IT" altLang="it-IT" sz="2000" b="1" dirty="0"/>
          </a:p>
          <a:p>
            <a:pPr eaLnBrk="1" hangingPunct="1"/>
            <a:r>
              <a:rPr lang="it-IT" altLang="it-IT" sz="2000" b="1" dirty="0"/>
              <a:t>In alto: Leo, Pegaso e Orsa minore. </a:t>
            </a:r>
          </a:p>
          <a:p>
            <a:pPr eaLnBrk="1" hangingPunct="1"/>
            <a:r>
              <a:rPr lang="it-IT" altLang="it-IT" sz="2000" b="1" dirty="0"/>
              <a:t>In basso: Orione, </a:t>
            </a:r>
            <a:r>
              <a:rPr lang="it-IT" altLang="it-IT" sz="2000" b="1" dirty="0" err="1"/>
              <a:t>Sourthen</a:t>
            </a:r>
            <a:r>
              <a:rPr lang="it-IT" altLang="it-IT" sz="2000" b="1" dirty="0"/>
              <a:t> </a:t>
            </a:r>
            <a:r>
              <a:rPr lang="it-IT" altLang="it-IT" sz="2000" b="1" dirty="0" err="1"/>
              <a:t>Crux</a:t>
            </a:r>
            <a:r>
              <a:rPr lang="it-IT" altLang="it-IT" sz="2000" b="1" dirty="0"/>
              <a:t>, Phoenix. </a:t>
            </a:r>
          </a:p>
        </p:txBody>
      </p:sp>
      <p:sp>
        <p:nvSpPr>
          <p:cNvPr id="36867" name="CasellaDiTesto 9">
            <a:extLst>
              <a:ext uri="{FF2B5EF4-FFF2-40B4-BE49-F238E27FC236}">
                <a16:creationId xmlns:a16="http://schemas.microsoft.com/office/drawing/2014/main" id="{79233A92-3401-6A4D-A1AE-E0D90398D0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4442" y="116632"/>
            <a:ext cx="4486613" cy="954107"/>
          </a:xfrm>
          <a:prstGeom prst="rect">
            <a:avLst/>
          </a:prstGeom>
          <a:solidFill>
            <a:srgbClr val="31FFF2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2800" b="1" dirty="0"/>
              <a:t>A </a:t>
            </a:r>
            <a:r>
              <a:rPr lang="it-IT" altLang="it-IT" sz="2800" b="1" dirty="0" err="1"/>
              <a:t>Salmonellosis</a:t>
            </a:r>
            <a:r>
              <a:rPr lang="it-IT" altLang="it-IT" sz="2800" b="1" dirty="0"/>
              <a:t> </a:t>
            </a:r>
            <a:r>
              <a:rPr lang="it-IT" altLang="it-IT" sz="2800" b="1" dirty="0" err="1"/>
              <a:t>odyssey</a:t>
            </a:r>
            <a:endParaRPr lang="it-IT" altLang="it-IT" sz="2800" b="1" dirty="0"/>
          </a:p>
          <a:p>
            <a:pPr algn="ctr" eaLnBrk="1" hangingPunct="1"/>
            <a:r>
              <a:rPr lang="it-IT" altLang="it-IT" sz="2800" dirty="0"/>
              <a:t>di Maria Laura </a:t>
            </a:r>
            <a:r>
              <a:rPr lang="it-IT" altLang="it-IT" sz="2800" dirty="0" err="1"/>
              <a:t>Echarren</a:t>
            </a:r>
            <a:endParaRPr lang="it-IT" altLang="it-IT" sz="2800" b="1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Turtles_1080x720.jpg">
            <a:extLst>
              <a:ext uri="{FF2B5EF4-FFF2-40B4-BE49-F238E27FC236}">
                <a16:creationId xmlns:a16="http://schemas.microsoft.com/office/drawing/2014/main" id="{8A051665-7E89-654D-81CA-AD4E31F2F8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101" y="1196752"/>
            <a:ext cx="7416824" cy="39604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78A2EA8A-4ABE-EA40-B55A-6D21A9B714E6}"/>
              </a:ext>
            </a:extLst>
          </p:cNvPr>
          <p:cNvSpPr txBox="1"/>
          <p:nvPr/>
        </p:nvSpPr>
        <p:spPr>
          <a:xfrm>
            <a:off x="2411760" y="188640"/>
            <a:ext cx="4680520" cy="811252"/>
          </a:xfrm>
          <a:prstGeom prst="rect">
            <a:avLst/>
          </a:prstGeom>
          <a:solidFill>
            <a:srgbClr val="20FFFF"/>
          </a:solidFill>
        </p:spPr>
        <p:txBody>
          <a:bodyPr wrap="none">
            <a:prstTxWarp prst="textWave1">
              <a:avLst/>
            </a:prstTxWarp>
            <a:spAutoFit/>
          </a:bodyPr>
          <a:lstStyle/>
          <a:p>
            <a:pPr>
              <a:defRPr/>
            </a:pPr>
            <a:r>
              <a:rPr lang="it-IT" sz="2800" b="1" i="1" dirty="0">
                <a:latin typeface="Arial" charset="0"/>
                <a:ea typeface="ＭＳ Ｐゴシック" charset="0"/>
                <a:cs typeface="ＭＳ Ｐゴシック" charset="0"/>
              </a:rPr>
              <a:t>Sea </a:t>
            </a:r>
            <a:r>
              <a:rPr lang="it-IT" sz="2800" b="1" i="1" dirty="0" err="1">
                <a:latin typeface="Arial" charset="0"/>
                <a:ea typeface="ＭＳ Ｐゴシック" charset="0"/>
                <a:cs typeface="ＭＳ Ｐゴシック" charset="0"/>
              </a:rPr>
              <a:t>turtle</a:t>
            </a:r>
            <a:r>
              <a:rPr lang="it-IT" sz="2800" b="1" i="1" dirty="0">
                <a:latin typeface="Arial" charset="0"/>
                <a:ea typeface="ＭＳ Ｐゴシック" charset="0"/>
                <a:cs typeface="ＭＳ Ｐゴシック" charset="0"/>
              </a:rPr>
              <a:t>  </a:t>
            </a:r>
          </a:p>
        </p:txBody>
      </p:sp>
      <p:sp>
        <p:nvSpPr>
          <p:cNvPr id="37891" name="CasellaDiTesto 3">
            <a:extLst>
              <a:ext uri="{FF2B5EF4-FFF2-40B4-BE49-F238E27FC236}">
                <a16:creationId xmlns:a16="http://schemas.microsoft.com/office/drawing/2014/main" id="{C4B772F4-6931-C540-B381-3FB630594B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5373216"/>
            <a:ext cx="7704138" cy="1384995"/>
          </a:xfrm>
          <a:prstGeom prst="rect">
            <a:avLst/>
          </a:prstGeom>
          <a:solidFill>
            <a:srgbClr val="B4FF62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dirty="0"/>
              <a:t>-Erik </a:t>
            </a:r>
            <a:r>
              <a:rPr lang="it-IT" altLang="it-IT" sz="2800" dirty="0" err="1"/>
              <a:t>Rodriguez</a:t>
            </a:r>
            <a:r>
              <a:rPr lang="it-IT" altLang="it-IT" sz="2800" dirty="0"/>
              <a:t> </a:t>
            </a:r>
            <a:r>
              <a:rPr lang="mr-IN" altLang="it-IT" sz="2800" dirty="0"/>
              <a:t>–</a:t>
            </a:r>
            <a:endParaRPr lang="it-IT" altLang="it-IT" sz="2800" dirty="0"/>
          </a:p>
          <a:p>
            <a:pPr eaLnBrk="1" hangingPunct="1"/>
            <a:r>
              <a:rPr lang="it-IT" altLang="it-IT" sz="2800" dirty="0"/>
              <a:t>Realizzata utilizzando batteri esprimenti proteine </a:t>
            </a:r>
            <a:r>
              <a:rPr lang="it-IT" altLang="it-IT" sz="2800" dirty="0" err="1"/>
              <a:t>fuorescenti</a:t>
            </a:r>
            <a:endParaRPr lang="it-IT" altLang="it-IT" sz="28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CasellaDiTesto 2">
            <a:extLst>
              <a:ext uri="{FF2B5EF4-FFF2-40B4-BE49-F238E27FC236}">
                <a16:creationId xmlns:a16="http://schemas.microsoft.com/office/drawing/2014/main" id="{CCF776D2-2582-F041-9E05-B321FED5D3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2204864"/>
            <a:ext cx="3455937" cy="3970318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2800" dirty="0"/>
              <a:t>Sono sati utilizzati ceppi di </a:t>
            </a:r>
            <a:r>
              <a:rPr lang="it-IT" altLang="it-IT" sz="2800" dirty="0" err="1"/>
              <a:t>used</a:t>
            </a:r>
            <a:r>
              <a:rPr lang="it-IT" altLang="it-IT" sz="2800" dirty="0"/>
              <a:t> Escherichia coli (</a:t>
            </a:r>
            <a:r>
              <a:rPr lang="it-IT" altLang="it-IT" sz="2800" dirty="0" err="1"/>
              <a:t>E.coli</a:t>
            </a:r>
            <a:r>
              <a:rPr lang="it-IT" altLang="it-IT" sz="2800" dirty="0"/>
              <a:t>) K12 esprimenti proteine fluorescenti verde, rossa and gialla</a:t>
            </a:r>
          </a:p>
          <a:p>
            <a:pPr algn="ctr" eaLnBrk="1" hangingPunct="1"/>
            <a:r>
              <a:rPr lang="it-IT" altLang="it-IT" sz="2800" dirty="0"/>
              <a:t>(GFP, RFP and YFP). </a:t>
            </a:r>
          </a:p>
        </p:txBody>
      </p:sp>
      <p:sp>
        <p:nvSpPr>
          <p:cNvPr id="38914" name="CasellaDiTesto 3">
            <a:extLst>
              <a:ext uri="{FF2B5EF4-FFF2-40B4-BE49-F238E27FC236}">
                <a16:creationId xmlns:a16="http://schemas.microsoft.com/office/drawing/2014/main" id="{88AABA12-9234-684F-8EB2-8D67D6A59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875" y="836712"/>
            <a:ext cx="3466013" cy="584775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200" b="1" i="1" dirty="0">
                <a:solidFill>
                  <a:schemeClr val="bg1"/>
                </a:solidFill>
              </a:rPr>
              <a:t>NYC </a:t>
            </a:r>
            <a:r>
              <a:rPr lang="it-IT" altLang="it-IT" sz="3200" b="1" i="1" dirty="0" err="1">
                <a:solidFill>
                  <a:schemeClr val="bg1"/>
                </a:solidFill>
              </a:rPr>
              <a:t>Biome</a:t>
            </a:r>
            <a:r>
              <a:rPr lang="it-IT" altLang="it-IT" sz="3200" b="1" i="1" dirty="0">
                <a:solidFill>
                  <a:schemeClr val="bg1"/>
                </a:solidFill>
              </a:rPr>
              <a:t> </a:t>
            </a:r>
            <a:r>
              <a:rPr lang="it-IT" altLang="it-IT" sz="3200" b="1" i="1" dirty="0" err="1">
                <a:solidFill>
                  <a:schemeClr val="bg1"/>
                </a:solidFill>
              </a:rPr>
              <a:t>Map</a:t>
            </a:r>
            <a:r>
              <a:rPr lang="it-IT" altLang="it-IT" sz="3200" b="1" i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8915" name="CasellaDiTesto 4">
            <a:extLst>
              <a:ext uri="{FF2B5EF4-FFF2-40B4-BE49-F238E27FC236}">
                <a16:creationId xmlns:a16="http://schemas.microsoft.com/office/drawing/2014/main" id="{406896CD-EFBC-F54D-A42A-4C6F27FF19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659" y="1412776"/>
            <a:ext cx="1889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800" dirty="0"/>
              <a:t>Christine </a:t>
            </a:r>
            <a:r>
              <a:rPr lang="it-IT" altLang="it-IT" sz="1800" dirty="0" err="1"/>
              <a:t>Marizzi</a:t>
            </a:r>
            <a:endParaRPr lang="it-IT" altLang="it-IT" sz="1800" dirty="0"/>
          </a:p>
        </p:txBody>
      </p:sp>
      <p:pic>
        <p:nvPicPr>
          <p:cNvPr id="38916" name="Immagine 7" descr="Screen Shot 2016-04-01 at 2.55.51 PM.png">
            <a:extLst>
              <a:ext uri="{FF2B5EF4-FFF2-40B4-BE49-F238E27FC236}">
                <a16:creationId xmlns:a16="http://schemas.microsoft.com/office/drawing/2014/main" id="{C361B9E0-5E3A-ED43-B8C3-913EC2060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913" y="488950"/>
            <a:ext cx="5435600" cy="610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nza titolo3.mp4">
            <a:hlinkClick r:id="" action="ppaction://media"/>
            <a:extLst>
              <a:ext uri="{FF2B5EF4-FFF2-40B4-BE49-F238E27FC236}">
                <a16:creationId xmlns:a16="http://schemas.microsoft.com/office/drawing/2014/main" id="{0F62B50C-A6E0-F041-A1BC-9C93E7B747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381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oggetto&#10;&#10;&#10;&#10;Descrizione generata automaticamente">
            <a:extLst>
              <a:ext uri="{FF2B5EF4-FFF2-40B4-BE49-F238E27FC236}">
                <a16:creationId xmlns:a16="http://schemas.microsoft.com/office/drawing/2014/main" id="{E720B62D-A670-0E47-95D0-82205CCCB7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2132856"/>
            <a:ext cx="6120680" cy="373222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346E3C7-C59B-EF4B-BCCE-49F443CB691D}"/>
              </a:ext>
            </a:extLst>
          </p:cNvPr>
          <p:cNvSpPr txBox="1"/>
          <p:nvPr/>
        </p:nvSpPr>
        <p:spPr>
          <a:xfrm>
            <a:off x="1043608" y="992922"/>
            <a:ext cx="71218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i="1" dirty="0">
                <a:solidFill>
                  <a:srgbClr val="B4FF62"/>
                </a:solidFill>
              </a:rPr>
              <a:t>GRAZIE PER L’ATTENZIONE</a:t>
            </a:r>
          </a:p>
        </p:txBody>
      </p:sp>
    </p:spTree>
    <p:extLst>
      <p:ext uri="{BB962C8B-B14F-4D97-AF65-F5344CB8AC3E}">
        <p14:creationId xmlns:p14="http://schemas.microsoft.com/office/powerpoint/2010/main" val="126903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1">
            <a:extLst>
              <a:ext uri="{FF2B5EF4-FFF2-40B4-BE49-F238E27FC236}">
                <a16:creationId xmlns:a16="http://schemas.microsoft.com/office/drawing/2014/main" id="{933BD0BB-76D2-3B48-B1E6-9F0D932C7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15888"/>
            <a:ext cx="8245475" cy="9032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8880" rIns="0" bIns="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93000"/>
              </a:lnSpc>
              <a:buSzPct val="100000"/>
            </a:pPr>
            <a:r>
              <a:rPr lang="en-US" altLang="it-IT" sz="4400" b="1" i="1">
                <a:solidFill>
                  <a:srgbClr val="8CFF12"/>
                </a:solidFill>
              </a:rPr>
              <a:t>Green Fluorescent Protein</a:t>
            </a:r>
          </a:p>
        </p:txBody>
      </p:sp>
      <p:sp>
        <p:nvSpPr>
          <p:cNvPr id="16386" name="Text Box 2">
            <a:extLst>
              <a:ext uri="{FF2B5EF4-FFF2-40B4-BE49-F238E27FC236}">
                <a16:creationId xmlns:a16="http://schemas.microsoft.com/office/drawing/2014/main" id="{5EA0CE0E-242A-D044-A8CB-C747A04846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4" y="1124744"/>
            <a:ext cx="8172449" cy="3240496"/>
          </a:xfrm>
          <a:prstGeom prst="rect">
            <a:avLst/>
          </a:prstGeom>
          <a:solidFill>
            <a:srgbClr val="8CFF1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6264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lnSpc>
                <a:spcPct val="93000"/>
              </a:lnSpc>
              <a:buSzPct val="100000"/>
            </a:pPr>
            <a:r>
              <a:rPr lang="it-IT" altLang="it-IT" sz="2200" dirty="0">
                <a:solidFill>
                  <a:srgbClr val="000000"/>
                </a:solidFill>
              </a:rPr>
              <a:t>La medusa  </a:t>
            </a:r>
            <a:r>
              <a:rPr lang="it-IT" altLang="it-IT" sz="2200" b="1" i="1" dirty="0" err="1">
                <a:solidFill>
                  <a:srgbClr val="000000"/>
                </a:solidFill>
              </a:rPr>
              <a:t>Aequorea</a:t>
            </a:r>
            <a:r>
              <a:rPr lang="it-IT" altLang="it-IT" sz="2200" b="1" i="1" dirty="0">
                <a:solidFill>
                  <a:srgbClr val="000000"/>
                </a:solidFill>
              </a:rPr>
              <a:t> victoria</a:t>
            </a:r>
            <a:r>
              <a:rPr lang="it-IT" altLang="it-IT" sz="2200" dirty="0">
                <a:solidFill>
                  <a:srgbClr val="000000"/>
                </a:solidFill>
              </a:rPr>
              <a:t>  se ne serve come richiamo, o per spaventare eventuali predatori:</a:t>
            </a:r>
          </a:p>
          <a:p>
            <a:pPr algn="just" eaLnBrk="1" hangingPunct="1">
              <a:lnSpc>
                <a:spcPct val="93000"/>
              </a:lnSpc>
              <a:buSzPct val="100000"/>
            </a:pPr>
            <a:r>
              <a:rPr lang="it-IT" altLang="it-IT" sz="2200" dirty="0">
                <a:solidFill>
                  <a:srgbClr val="000000"/>
                </a:solidFill>
              </a:rPr>
              <a:t>Produce 2 proteine:</a:t>
            </a:r>
          </a:p>
          <a:p>
            <a:pPr marL="457200" indent="-457200" algn="just" eaLnBrk="1" hangingPunct="1">
              <a:lnSpc>
                <a:spcPct val="93000"/>
              </a:lnSpc>
              <a:buSzPct val="100000"/>
              <a:buAutoNum type="arabicParenR"/>
            </a:pPr>
            <a:r>
              <a:rPr lang="it-IT" altLang="it-IT" sz="2200" b="1" dirty="0" err="1">
                <a:solidFill>
                  <a:srgbClr val="000000"/>
                </a:solidFill>
              </a:rPr>
              <a:t>Aequorina</a:t>
            </a:r>
            <a:endParaRPr lang="it-IT" altLang="it-IT" sz="2200" b="1" dirty="0">
              <a:solidFill>
                <a:srgbClr val="000000"/>
              </a:solidFill>
            </a:endParaRPr>
          </a:p>
          <a:p>
            <a:pPr marL="457200" indent="-457200" algn="just" eaLnBrk="1" hangingPunct="1">
              <a:lnSpc>
                <a:spcPct val="93000"/>
              </a:lnSpc>
              <a:buSzPct val="100000"/>
              <a:buAutoNum type="arabicParenR"/>
            </a:pPr>
            <a:r>
              <a:rPr lang="it-IT" altLang="it-IT" sz="2200" b="1" dirty="0">
                <a:solidFill>
                  <a:srgbClr val="000000"/>
                </a:solidFill>
              </a:rPr>
              <a:t>GFP</a:t>
            </a:r>
          </a:p>
          <a:p>
            <a:pPr algn="just" eaLnBrk="1" hangingPunct="1">
              <a:lnSpc>
                <a:spcPct val="93000"/>
              </a:lnSpc>
              <a:buSzPct val="100000"/>
            </a:pPr>
            <a:endParaRPr lang="it-IT" altLang="it-IT" sz="2200" dirty="0">
              <a:solidFill>
                <a:srgbClr val="000000"/>
              </a:solidFill>
            </a:endParaRPr>
          </a:p>
          <a:p>
            <a:pPr algn="just" eaLnBrk="1" hangingPunct="1">
              <a:lnSpc>
                <a:spcPct val="93000"/>
              </a:lnSpc>
              <a:buSzPct val="100000"/>
            </a:pPr>
            <a:r>
              <a:rPr lang="it-IT" altLang="it-IT" sz="2200" dirty="0">
                <a:solidFill>
                  <a:srgbClr val="000000"/>
                </a:solidFill>
              </a:rPr>
              <a:t>La GFP, se colpita ed eccitata da una radiazione ad una specifica lunghezza </a:t>
            </a:r>
            <a:r>
              <a:rPr lang="it-IT" altLang="it-IT" sz="2200" dirty="0" err="1">
                <a:solidFill>
                  <a:srgbClr val="000000"/>
                </a:solidFill>
              </a:rPr>
              <a:t>dʼonda</a:t>
            </a:r>
            <a:r>
              <a:rPr lang="it-IT" altLang="it-IT" sz="2200" dirty="0">
                <a:solidFill>
                  <a:srgbClr val="000000"/>
                </a:solidFill>
              </a:rPr>
              <a:t> (UV= 395 nm; luce blu visibile= 475 nm), è in grado di riemettere luce di  colore verde acceso (505 nm).</a:t>
            </a:r>
          </a:p>
          <a:p>
            <a:pPr algn="just" eaLnBrk="1" hangingPunct="1">
              <a:lnSpc>
                <a:spcPct val="93000"/>
              </a:lnSpc>
              <a:buSzPct val="100000"/>
            </a:pPr>
            <a:endParaRPr lang="it-IT" altLang="it-IT" sz="2200" dirty="0">
              <a:solidFill>
                <a:srgbClr val="000000"/>
              </a:solidFill>
            </a:endParaRPr>
          </a:p>
        </p:txBody>
      </p:sp>
      <p:grpSp>
        <p:nvGrpSpPr>
          <p:cNvPr id="16387" name="Gruppo 2">
            <a:extLst>
              <a:ext uri="{FF2B5EF4-FFF2-40B4-BE49-F238E27FC236}">
                <a16:creationId xmlns:a16="http://schemas.microsoft.com/office/drawing/2014/main" id="{1785D524-DA00-E044-B967-0C46EFE8C047}"/>
              </a:ext>
            </a:extLst>
          </p:cNvPr>
          <p:cNvGrpSpPr>
            <a:grpSpLocks/>
          </p:cNvGrpSpPr>
          <p:nvPr/>
        </p:nvGrpSpPr>
        <p:grpSpPr bwMode="auto">
          <a:xfrm>
            <a:off x="1547613" y="4509343"/>
            <a:ext cx="8641011" cy="2520057"/>
            <a:chOff x="-2376488" y="4356101"/>
            <a:chExt cx="10721976" cy="2586037"/>
          </a:xfrm>
        </p:grpSpPr>
        <p:grpSp>
          <p:nvGrpSpPr>
            <p:cNvPr id="16388" name="Group 3">
              <a:extLst>
                <a:ext uri="{FF2B5EF4-FFF2-40B4-BE49-F238E27FC236}">
                  <a16:creationId xmlns:a16="http://schemas.microsoft.com/office/drawing/2014/main" id="{7702FC6C-1C34-B34E-9DF6-1F3C861953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2376488" y="4356101"/>
              <a:ext cx="10721976" cy="2586037"/>
              <a:chOff x="-1497" y="2744"/>
              <a:chExt cx="6754" cy="1629"/>
            </a:xfrm>
          </p:grpSpPr>
          <p:grpSp>
            <p:nvGrpSpPr>
              <p:cNvPr id="16391" name="Group 4">
                <a:extLst>
                  <a:ext uri="{FF2B5EF4-FFF2-40B4-BE49-F238E27FC236}">
                    <a16:creationId xmlns:a16="http://schemas.microsoft.com/office/drawing/2014/main" id="{9B27F104-B1AC-214D-A05F-4E169B8F53E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1497" y="2744"/>
                <a:ext cx="6754" cy="1629"/>
                <a:chOff x="-1497" y="2744"/>
                <a:chExt cx="6754" cy="1629"/>
              </a:xfrm>
            </p:grpSpPr>
            <p:grpSp>
              <p:nvGrpSpPr>
                <p:cNvPr id="16394" name="Group 5">
                  <a:extLst>
                    <a:ext uri="{FF2B5EF4-FFF2-40B4-BE49-F238E27FC236}">
                      <a16:creationId xmlns:a16="http://schemas.microsoft.com/office/drawing/2014/main" id="{625CBF2D-AC51-0E4C-BB14-CBB4FE704C3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-1497" y="2744"/>
                  <a:ext cx="6754" cy="1629"/>
                  <a:chOff x="-1497" y="2744"/>
                  <a:chExt cx="6754" cy="1629"/>
                </a:xfrm>
              </p:grpSpPr>
              <p:pic>
                <p:nvPicPr>
                  <p:cNvPr id="16396" name="Picture 6">
                    <a:extLst>
                      <a:ext uri="{FF2B5EF4-FFF2-40B4-BE49-F238E27FC236}">
                        <a16:creationId xmlns:a16="http://schemas.microsoft.com/office/drawing/2014/main" id="{FD6110F5-B8CB-5145-81F9-2F70ECF29AF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1497" y="2744"/>
                    <a:ext cx="4713" cy="144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6397" name="AutoShape 7">
                    <a:extLst>
                      <a:ext uri="{FF2B5EF4-FFF2-40B4-BE49-F238E27FC236}">
                        <a16:creationId xmlns:a16="http://schemas.microsoft.com/office/drawing/2014/main" id="{B700D1A3-C431-1642-91DB-F5E2BFCB430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717" y="4241"/>
                    <a:ext cx="540" cy="132"/>
                  </a:xfrm>
                  <a:prstGeom prst="roundRect">
                    <a:avLst>
                      <a:gd name="adj" fmla="val 731"/>
                    </a:avLst>
                  </a:prstGeom>
                  <a:solidFill>
                    <a:srgbClr val="000000">
                      <a:alpha val="0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>
                      <a:lnSpc>
                        <a:spcPct val="93000"/>
                      </a:lnSpc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None/>
                    </a:pPr>
                    <a:endParaRPr lang="it-IT" altLang="it-IT" sz="1800"/>
                  </a:p>
                </p:txBody>
              </p:sp>
            </p:grpSp>
            <p:sp>
              <p:nvSpPr>
                <p:cNvPr id="16395" name="AutoShape 8">
                  <a:extLst>
                    <a:ext uri="{FF2B5EF4-FFF2-40B4-BE49-F238E27FC236}">
                      <a16:creationId xmlns:a16="http://schemas.microsoft.com/office/drawing/2014/main" id="{D7136B15-E84D-B946-B382-7BFE85A855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06" y="4241"/>
                  <a:ext cx="496" cy="132"/>
                </a:xfrm>
                <a:prstGeom prst="roundRect">
                  <a:avLst>
                    <a:gd name="adj" fmla="val 731"/>
                  </a:avLst>
                </a:prstGeom>
                <a:solidFill>
                  <a:srgbClr val="000000">
                    <a:alpha val="0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>
                    <a:lnSpc>
                      <a:spcPct val="93000"/>
                    </a:lnSpc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</a:pPr>
                  <a:endParaRPr lang="it-IT" altLang="it-IT" sz="1800"/>
                </a:p>
              </p:txBody>
            </p:sp>
          </p:grpSp>
          <p:sp>
            <p:nvSpPr>
              <p:cNvPr id="16392" name="Text Box 9">
                <a:extLst>
                  <a:ext uri="{FF2B5EF4-FFF2-40B4-BE49-F238E27FC236}">
                    <a16:creationId xmlns:a16="http://schemas.microsoft.com/office/drawing/2014/main" id="{F27A58FE-50D3-C44C-983E-7FFFE8AA2A9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59" y="4014"/>
                <a:ext cx="1493" cy="1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000" tIns="45000" rIns="90000" bIns="45000"/>
              <a:lstStyle>
                <a:lvl1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lnSpc>
                    <a:spcPct val="93000"/>
                  </a:lnSpc>
                  <a:buSzPct val="100000"/>
                </a:pPr>
                <a:r>
                  <a:rPr lang="it-IT" altLang="it-IT" sz="1500" b="1">
                    <a:solidFill>
                      <a:srgbClr val="00CC33"/>
                    </a:solidFill>
                  </a:rPr>
                  <a:t>Luce Verde</a:t>
                </a:r>
              </a:p>
            </p:txBody>
          </p:sp>
          <p:sp>
            <p:nvSpPr>
              <p:cNvPr id="16393" name="Text Box 10">
                <a:extLst>
                  <a:ext uri="{FF2B5EF4-FFF2-40B4-BE49-F238E27FC236}">
                    <a16:creationId xmlns:a16="http://schemas.microsoft.com/office/drawing/2014/main" id="{0951CCE6-D583-CF47-BB3E-0FB3057752E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8" y="4014"/>
                <a:ext cx="1493" cy="1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000" tIns="45000" rIns="90000" bIns="45000"/>
              <a:lstStyle>
                <a:lvl1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lnSpc>
                    <a:spcPct val="93000"/>
                  </a:lnSpc>
                  <a:buSzPct val="100000"/>
                </a:pPr>
                <a:r>
                  <a:rPr lang="it-IT" altLang="it-IT" sz="1500" b="1">
                    <a:solidFill>
                      <a:srgbClr val="0084D1"/>
                    </a:solidFill>
                  </a:rPr>
                  <a:t>Luce Azzurra</a:t>
                </a:r>
              </a:p>
            </p:txBody>
          </p:sp>
        </p:grpSp>
        <p:sp>
          <p:nvSpPr>
            <p:cNvPr id="16389" name="Rettangolo 1">
              <a:extLst>
                <a:ext uri="{FF2B5EF4-FFF2-40B4-BE49-F238E27FC236}">
                  <a16:creationId xmlns:a16="http://schemas.microsoft.com/office/drawing/2014/main" id="{CA854892-C7C7-7C4F-B801-04DCA7186D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200" y="6156101"/>
              <a:ext cx="936104" cy="21602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it-IT" altLang="it-IT" sz="1800"/>
            </a:p>
          </p:txBody>
        </p:sp>
        <p:sp>
          <p:nvSpPr>
            <p:cNvPr id="16390" name="Rettangolo 12">
              <a:extLst>
                <a:ext uri="{FF2B5EF4-FFF2-40B4-BE49-F238E27FC236}">
                  <a16:creationId xmlns:a16="http://schemas.microsoft.com/office/drawing/2014/main" id="{2D57E98B-AE6C-9740-984D-8115BD2B74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9912" y="6084093"/>
              <a:ext cx="936104" cy="21602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it-IT" altLang="it-IT" sz="1800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dusa.mp4">
            <a:hlinkClick r:id="" action="ppaction://media"/>
            <a:extLst>
              <a:ext uri="{FF2B5EF4-FFF2-40B4-BE49-F238E27FC236}">
                <a16:creationId xmlns:a16="http://schemas.microsoft.com/office/drawing/2014/main" id="{914772BB-8D11-554E-A9D0-C00D1BC738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3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27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1">
            <a:extLst>
              <a:ext uri="{FF2B5EF4-FFF2-40B4-BE49-F238E27FC236}">
                <a16:creationId xmlns:a16="http://schemas.microsoft.com/office/drawing/2014/main" id="{B075DCDE-B29B-9448-85C5-AA3C3873BE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260350"/>
            <a:ext cx="7272338" cy="11525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8880" rIns="0" bIns="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93000"/>
              </a:lnSpc>
              <a:buSzPct val="100000"/>
            </a:pPr>
            <a:r>
              <a:rPr lang="en-US" altLang="it-IT" sz="4400" b="1" i="1">
                <a:solidFill>
                  <a:srgbClr val="21FF06"/>
                </a:solidFill>
              </a:rPr>
              <a:t>Green Fluorescent Protein</a:t>
            </a:r>
          </a:p>
          <a:p>
            <a:pPr algn="ctr" eaLnBrk="1" hangingPunct="1">
              <a:lnSpc>
                <a:spcPct val="93000"/>
              </a:lnSpc>
              <a:buSzPct val="100000"/>
            </a:pPr>
            <a:r>
              <a:rPr lang="en-US" altLang="it-IT" sz="4400" b="1" i="1">
                <a:solidFill>
                  <a:srgbClr val="21FF06"/>
                </a:solidFill>
              </a:rPr>
              <a:t>1962</a:t>
            </a:r>
          </a:p>
        </p:txBody>
      </p:sp>
      <p:sp>
        <p:nvSpPr>
          <p:cNvPr id="17410" name="Text Box 2">
            <a:extLst>
              <a:ext uri="{FF2B5EF4-FFF2-40B4-BE49-F238E27FC236}">
                <a16:creationId xmlns:a16="http://schemas.microsoft.com/office/drawing/2014/main" id="{B69EC011-FEEA-9541-BA06-88AC7E4A71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690688"/>
            <a:ext cx="8775700" cy="224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6264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lnSpc>
                <a:spcPct val="93000"/>
              </a:lnSpc>
              <a:buSzPct val="100000"/>
            </a:pPr>
            <a:r>
              <a:rPr lang="it-IT" altLang="it-IT" sz="2200" b="1" dirty="0" err="1">
                <a:solidFill>
                  <a:srgbClr val="000000"/>
                </a:solidFill>
              </a:rPr>
              <a:t>Osamu</a:t>
            </a:r>
            <a:r>
              <a:rPr lang="it-IT" altLang="it-IT" sz="2200" b="1" dirty="0">
                <a:solidFill>
                  <a:srgbClr val="000000"/>
                </a:solidFill>
              </a:rPr>
              <a:t> </a:t>
            </a:r>
            <a:r>
              <a:rPr lang="it-IT" altLang="it-IT" sz="2200" b="1" dirty="0" err="1">
                <a:solidFill>
                  <a:srgbClr val="000000"/>
                </a:solidFill>
              </a:rPr>
              <a:t>Shimomura</a:t>
            </a:r>
            <a:r>
              <a:rPr lang="it-IT" altLang="it-IT" sz="2200" b="1" dirty="0">
                <a:solidFill>
                  <a:srgbClr val="000000"/>
                </a:solidFill>
              </a:rPr>
              <a:t> </a:t>
            </a:r>
            <a:r>
              <a:rPr lang="it-IT" altLang="it-IT" sz="2200" dirty="0">
                <a:solidFill>
                  <a:srgbClr val="000000"/>
                </a:solidFill>
              </a:rPr>
              <a:t>è stato il primo a isolare la  proteina GFP e a scoprire la sua fluorescenza verde.</a:t>
            </a:r>
          </a:p>
          <a:p>
            <a:pPr algn="just" eaLnBrk="1" hangingPunct="1">
              <a:lnSpc>
                <a:spcPct val="93000"/>
              </a:lnSpc>
              <a:buSzPct val="100000"/>
            </a:pPr>
            <a:endParaRPr lang="it-IT" altLang="it-IT" sz="2200" dirty="0">
              <a:solidFill>
                <a:srgbClr val="000000"/>
              </a:solidFill>
            </a:endParaRPr>
          </a:p>
          <a:p>
            <a:pPr algn="just" eaLnBrk="1" hangingPunct="1">
              <a:lnSpc>
                <a:spcPct val="93000"/>
              </a:lnSpc>
              <a:buSzPct val="100000"/>
            </a:pPr>
            <a:r>
              <a:rPr lang="it-IT" altLang="it-IT" sz="2200" dirty="0">
                <a:solidFill>
                  <a:srgbClr val="000000"/>
                </a:solidFill>
              </a:rPr>
              <a:t>Contiene un </a:t>
            </a:r>
            <a:r>
              <a:rPr lang="it-IT" altLang="it-IT" sz="2200" b="1" dirty="0" err="1">
                <a:solidFill>
                  <a:srgbClr val="000000"/>
                </a:solidFill>
              </a:rPr>
              <a:t>fluoroforo</a:t>
            </a:r>
            <a:r>
              <a:rPr lang="it-IT" altLang="it-IT" sz="2200" b="1" dirty="0">
                <a:solidFill>
                  <a:srgbClr val="000000"/>
                </a:solidFill>
              </a:rPr>
              <a:t> </a:t>
            </a:r>
            <a:r>
              <a:rPr lang="it-IT" altLang="it-IT" sz="2200" b="1" dirty="0">
                <a:solidFill>
                  <a:schemeClr val="accent6"/>
                </a:solidFill>
              </a:rPr>
              <a:t>(</a:t>
            </a:r>
            <a:r>
              <a:rPr lang="it-IT" sz="2000" b="1" dirty="0">
                <a:solidFill>
                  <a:schemeClr val="accent6"/>
                </a:solidFill>
              </a:rPr>
              <a:t>Ser(65)-</a:t>
            </a:r>
            <a:r>
              <a:rPr lang="it-IT" sz="2000" b="1" dirty="0" err="1">
                <a:solidFill>
                  <a:schemeClr val="accent6"/>
                </a:solidFill>
              </a:rPr>
              <a:t>Tyr-Gly</a:t>
            </a:r>
            <a:r>
              <a:rPr lang="it-IT" sz="2000" b="1" dirty="0">
                <a:solidFill>
                  <a:schemeClr val="accent6"/>
                </a:solidFill>
              </a:rPr>
              <a:t>)</a:t>
            </a:r>
            <a:r>
              <a:rPr lang="it-IT" altLang="it-IT" sz="2200" b="1" dirty="0">
                <a:solidFill>
                  <a:schemeClr val="accent6"/>
                </a:solidFill>
              </a:rPr>
              <a:t>, </a:t>
            </a:r>
            <a:r>
              <a:rPr lang="it-IT" altLang="it-IT" sz="2200" dirty="0">
                <a:solidFill>
                  <a:srgbClr val="000000"/>
                </a:solidFill>
              </a:rPr>
              <a:t>ovvero la porzione in grado di assorbire la luce ed emettere fluorescenza.</a:t>
            </a:r>
          </a:p>
          <a:p>
            <a:pPr algn="just" eaLnBrk="1" hangingPunct="1">
              <a:lnSpc>
                <a:spcPct val="93000"/>
              </a:lnSpc>
              <a:buSzPct val="100000"/>
            </a:pPr>
            <a:endParaRPr lang="it-IT" altLang="it-IT" sz="2000" dirty="0">
              <a:solidFill>
                <a:srgbClr val="000000"/>
              </a:solidFill>
            </a:endParaRPr>
          </a:p>
          <a:p>
            <a:pPr algn="just" eaLnBrk="1" hangingPunct="1">
              <a:lnSpc>
                <a:spcPct val="93000"/>
              </a:lnSpc>
              <a:buSzPct val="100000"/>
            </a:pPr>
            <a:endParaRPr lang="it-IT" altLang="it-IT" sz="2000" dirty="0">
              <a:solidFill>
                <a:srgbClr val="000000"/>
              </a:solidFill>
            </a:endParaRPr>
          </a:p>
          <a:p>
            <a:pPr algn="just" eaLnBrk="1" hangingPunct="1">
              <a:lnSpc>
                <a:spcPct val="93000"/>
              </a:lnSpc>
              <a:buSzPct val="100000"/>
            </a:pPr>
            <a:endParaRPr lang="it-IT" altLang="it-IT" sz="2000" dirty="0">
              <a:solidFill>
                <a:srgbClr val="000000"/>
              </a:solidFill>
            </a:endParaRPr>
          </a:p>
        </p:txBody>
      </p:sp>
      <p:pic>
        <p:nvPicPr>
          <p:cNvPr id="17411" name="Picture 3">
            <a:extLst>
              <a:ext uri="{FF2B5EF4-FFF2-40B4-BE49-F238E27FC236}">
                <a16:creationId xmlns:a16="http://schemas.microsoft.com/office/drawing/2014/main" id="{0D658C97-1364-0547-92C4-A5DEDBEE2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860800"/>
            <a:ext cx="6337300" cy="2781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31">
            <a:extLst>
              <a:ext uri="{FF2B5EF4-FFF2-40B4-BE49-F238E27FC236}">
                <a16:creationId xmlns:a16="http://schemas.microsoft.com/office/drawing/2014/main" id="{52DF848B-1FFD-394A-8653-9F5CA50D7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7667625" y="82550"/>
            <a:ext cx="1366838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e 1">
            <a:extLst>
              <a:ext uri="{FF2B5EF4-FFF2-40B4-BE49-F238E27FC236}">
                <a16:creationId xmlns:a16="http://schemas.microsoft.com/office/drawing/2014/main" id="{EB541CC8-0AEF-6344-9CF3-25DDFC5F8C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275" y="5229225"/>
            <a:ext cx="1584325" cy="1152525"/>
          </a:xfrm>
          <a:prstGeom prst="ellipse">
            <a:avLst/>
          </a:prstGeom>
          <a:noFill/>
          <a:ln w="38100">
            <a:solidFill>
              <a:srgbClr val="21FF06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it-IT">
              <a:solidFill>
                <a:schemeClr val="lt1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>
            <a:extLst>
              <a:ext uri="{FF2B5EF4-FFF2-40B4-BE49-F238E27FC236}">
                <a16:creationId xmlns:a16="http://schemas.microsoft.com/office/drawing/2014/main" id="{4AB9FAB1-3E98-DB4C-845F-78B6D9EF17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366713"/>
            <a:ext cx="7272338" cy="126206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8880" rIns="0" bIns="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93000"/>
              </a:lnSpc>
              <a:buSzPct val="100000"/>
            </a:pPr>
            <a:r>
              <a:rPr lang="en-US" altLang="it-IT" sz="4400" b="1">
                <a:solidFill>
                  <a:srgbClr val="21FF06"/>
                </a:solidFill>
              </a:rPr>
              <a:t>Green Fluorescent Protein</a:t>
            </a:r>
          </a:p>
          <a:p>
            <a:pPr algn="ctr" eaLnBrk="1" hangingPunct="1">
              <a:lnSpc>
                <a:spcPct val="93000"/>
              </a:lnSpc>
              <a:buSzPct val="100000"/>
            </a:pPr>
            <a:r>
              <a:rPr lang="en-US" altLang="it-IT" sz="4400" b="1">
                <a:solidFill>
                  <a:srgbClr val="21FF06"/>
                </a:solidFill>
              </a:rPr>
              <a:t>1994</a:t>
            </a:r>
          </a:p>
        </p:txBody>
      </p:sp>
      <p:sp>
        <p:nvSpPr>
          <p:cNvPr id="18434" name="Text Box 2">
            <a:extLst>
              <a:ext uri="{FF2B5EF4-FFF2-40B4-BE49-F238E27FC236}">
                <a16:creationId xmlns:a16="http://schemas.microsoft.com/office/drawing/2014/main" id="{2151DB95-8C66-854F-A1AE-59E64494DD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125" y="1774825"/>
            <a:ext cx="865505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6264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  <a:buSzPct val="100000"/>
            </a:pPr>
            <a:r>
              <a:rPr lang="it-IT" altLang="it-IT" sz="2200">
                <a:solidFill>
                  <a:srgbClr val="000000"/>
                </a:solidFill>
              </a:rPr>
              <a:t>M. Chalfie riuscì a clonare la proteina GFP per utilizzarla come </a:t>
            </a:r>
            <a:r>
              <a:rPr lang="it-IT" altLang="it-IT" sz="2200" b="1" i="1">
                <a:solidFill>
                  <a:srgbClr val="000000"/>
                </a:solidFill>
              </a:rPr>
              <a:t>tracciante</a:t>
            </a:r>
            <a:r>
              <a:rPr lang="it-IT" altLang="it-IT" sz="2200">
                <a:solidFill>
                  <a:srgbClr val="000000"/>
                </a:solidFill>
              </a:rPr>
              <a:t> e studiare così l’espressione e il destino delle proteine</a:t>
            </a:r>
            <a:endParaRPr lang="it-IT" altLang="it-IT" sz="2000">
              <a:solidFill>
                <a:srgbClr val="000000"/>
              </a:solidFill>
            </a:endParaRPr>
          </a:p>
          <a:p>
            <a:pPr eaLnBrk="1" hangingPunct="1">
              <a:lnSpc>
                <a:spcPct val="93000"/>
              </a:lnSpc>
              <a:buSzPct val="100000"/>
            </a:pPr>
            <a:endParaRPr lang="it-IT" altLang="it-IT" sz="2000">
              <a:solidFill>
                <a:srgbClr val="000000"/>
              </a:solidFill>
            </a:endParaRPr>
          </a:p>
        </p:txBody>
      </p:sp>
      <p:pic>
        <p:nvPicPr>
          <p:cNvPr id="18435" name="Picture 30">
            <a:extLst>
              <a:ext uri="{FF2B5EF4-FFF2-40B4-BE49-F238E27FC236}">
                <a16:creationId xmlns:a16="http://schemas.microsoft.com/office/drawing/2014/main" id="{27DA7CC9-D974-6248-B253-1001466BA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366713"/>
            <a:ext cx="1368425" cy="12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Immagine 2" descr="issue12gfp5_large.jpg">
            <a:extLst>
              <a:ext uri="{FF2B5EF4-FFF2-40B4-BE49-F238E27FC236}">
                <a16:creationId xmlns:a16="http://schemas.microsoft.com/office/drawing/2014/main" id="{851C0A9A-4EAA-0E4B-BBF1-881D6D0FBC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708275"/>
            <a:ext cx="871855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Rettangolo 1">
            <a:extLst>
              <a:ext uri="{FF2B5EF4-FFF2-40B4-BE49-F238E27FC236}">
                <a16:creationId xmlns:a16="http://schemas.microsoft.com/office/drawing/2014/main" id="{FAC5CF9D-08DE-7E49-966F-3B4513A538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4986338"/>
            <a:ext cx="8424863" cy="1755775"/>
          </a:xfrm>
          <a:prstGeom prst="rect">
            <a:avLst/>
          </a:prstGeom>
          <a:solidFill>
            <a:srgbClr val="8CFF1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/>
            <a:r>
              <a:rPr lang="it-IT" altLang="it-IT" sz="1800"/>
              <a:t>Il DNA a cui è stato aggiunto il gene della GFP è stato iniettato nelle gonadi di un esemplare di </a:t>
            </a:r>
            <a:r>
              <a:rPr lang="it-IT" altLang="it-IT" sz="1800" b="1" i="1"/>
              <a:t>C. elegans </a:t>
            </a:r>
            <a:r>
              <a:rPr lang="it-IT" altLang="it-IT" sz="1800"/>
              <a:t>(a). </a:t>
            </a:r>
          </a:p>
          <a:p>
            <a:pPr algn="just" eaLnBrk="1" hangingPunct="1"/>
            <a:r>
              <a:rPr lang="it-IT" altLang="it-IT" sz="1800"/>
              <a:t>Il verme è un ermafrodita, quindi può autofecondarsi, e il gene della GFP è presente in molte delle uova deposte (b). </a:t>
            </a:r>
          </a:p>
          <a:p>
            <a:pPr algn="just" eaLnBrk="1" hangingPunct="1"/>
            <a:r>
              <a:rPr lang="it-IT" altLang="it-IT" sz="1800"/>
              <a:t>Le uova si sono divise (c), formando nuovi individui (d) i cui neuroni meccanocettori si illuminano di verde se esposti a luce ultravioletta (e).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1">
            <a:extLst>
              <a:ext uri="{FF2B5EF4-FFF2-40B4-BE49-F238E27FC236}">
                <a16:creationId xmlns:a16="http://schemas.microsoft.com/office/drawing/2014/main" id="{6F2897E6-F1BD-E041-BB02-454550A689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71438"/>
            <a:ext cx="8640763" cy="9810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8880" rIns="0" bIns="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93000"/>
              </a:lnSpc>
              <a:buSzPct val="100000"/>
            </a:pPr>
            <a:r>
              <a:rPr lang="en-US" altLang="it-IT" sz="4400" b="1" i="1">
                <a:solidFill>
                  <a:srgbClr val="21FF06"/>
                </a:solidFill>
              </a:rPr>
              <a:t>Green Fluorescent Protein</a:t>
            </a:r>
          </a:p>
        </p:txBody>
      </p:sp>
      <p:pic>
        <p:nvPicPr>
          <p:cNvPr id="19458" name="Picture 3">
            <a:extLst>
              <a:ext uri="{FF2B5EF4-FFF2-40B4-BE49-F238E27FC236}">
                <a16:creationId xmlns:a16="http://schemas.microsoft.com/office/drawing/2014/main" id="{13A18072-4B7D-094D-99E1-21E597FED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123950"/>
            <a:ext cx="5616575" cy="571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4">
            <a:extLst>
              <a:ext uri="{FF2B5EF4-FFF2-40B4-BE49-F238E27FC236}">
                <a16:creationId xmlns:a16="http://schemas.microsoft.com/office/drawing/2014/main" id="{F15C62B6-76E8-074F-B78C-2D6796C55C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38" y="1341438"/>
            <a:ext cx="2600325" cy="52562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6084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93000"/>
              </a:lnSpc>
              <a:buSzPct val="100000"/>
            </a:pPr>
            <a:r>
              <a:rPr lang="it-IT" altLang="it-IT">
                <a:solidFill>
                  <a:schemeClr val="bg1"/>
                </a:solidFill>
              </a:rPr>
              <a:t>Successivamente</a:t>
            </a:r>
            <a:r>
              <a:rPr lang="mr-IN" altLang="it-IT">
                <a:solidFill>
                  <a:schemeClr val="bg1"/>
                </a:solidFill>
              </a:rPr>
              <a:t>…</a:t>
            </a:r>
            <a:endParaRPr lang="it-IT" altLang="it-IT">
              <a:solidFill>
                <a:schemeClr val="bg1"/>
              </a:solidFill>
            </a:endParaRPr>
          </a:p>
          <a:p>
            <a:pPr algn="ctr" eaLnBrk="1" hangingPunct="1">
              <a:lnSpc>
                <a:spcPct val="93000"/>
              </a:lnSpc>
              <a:buSzPct val="100000"/>
            </a:pPr>
            <a:r>
              <a:rPr lang="it-IT" altLang="it-IT">
                <a:solidFill>
                  <a:schemeClr val="bg1"/>
                </a:solidFill>
              </a:rPr>
              <a:t>Una studentessa del gruppo di Martin Chalfie, Ghia Euskirchen,</a:t>
            </a:r>
          </a:p>
          <a:p>
            <a:pPr algn="ctr" eaLnBrk="1" hangingPunct="1">
              <a:lnSpc>
                <a:spcPct val="93000"/>
              </a:lnSpc>
              <a:buSzPct val="100000"/>
            </a:pPr>
            <a:r>
              <a:rPr lang="it-IT" altLang="it-IT">
                <a:solidFill>
                  <a:schemeClr val="bg1"/>
                </a:solidFill>
              </a:rPr>
              <a:t>riuscì a incorporare il gene della GFP in </a:t>
            </a:r>
            <a:r>
              <a:rPr lang="it-IT" altLang="it-IT" i="1">
                <a:solidFill>
                  <a:schemeClr val="bg1"/>
                </a:solidFill>
              </a:rPr>
              <a:t>E. coli</a:t>
            </a:r>
            <a:r>
              <a:rPr lang="it-IT" altLang="it-IT">
                <a:solidFill>
                  <a:schemeClr val="bg1"/>
                </a:solidFill>
              </a:rPr>
              <a:t>, cosicché diventasse verde quando veniva illuminata</a:t>
            </a:r>
          </a:p>
          <a:p>
            <a:pPr algn="ctr" eaLnBrk="1" hangingPunct="1">
              <a:lnSpc>
                <a:spcPct val="93000"/>
              </a:lnSpc>
              <a:buSzPct val="100000"/>
            </a:pPr>
            <a:r>
              <a:rPr lang="it-IT" altLang="it-IT">
                <a:solidFill>
                  <a:schemeClr val="bg1"/>
                </a:solidFill>
              </a:rPr>
              <a:t>con luce blu.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1">
            <a:extLst>
              <a:ext uri="{FF2B5EF4-FFF2-40B4-BE49-F238E27FC236}">
                <a16:creationId xmlns:a16="http://schemas.microsoft.com/office/drawing/2014/main" id="{70A04F36-2715-694D-BF77-F051643820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250825"/>
            <a:ext cx="7200900" cy="12620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8880" rIns="0" bIns="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93000"/>
              </a:lnSpc>
              <a:buSzPct val="100000"/>
            </a:pPr>
            <a:r>
              <a:rPr lang="en-US" altLang="it-IT" sz="4400" b="1" i="1">
                <a:solidFill>
                  <a:srgbClr val="8CFF12"/>
                </a:solidFill>
              </a:rPr>
              <a:t>Green Fluorescent Protein</a:t>
            </a:r>
          </a:p>
        </p:txBody>
      </p:sp>
      <p:sp>
        <p:nvSpPr>
          <p:cNvPr id="20482" name="Text Box 2">
            <a:extLst>
              <a:ext uri="{FF2B5EF4-FFF2-40B4-BE49-F238E27FC236}">
                <a16:creationId xmlns:a16="http://schemas.microsoft.com/office/drawing/2014/main" id="{F77E0B06-B968-5949-AE9C-103C10C2A7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463" y="1628775"/>
            <a:ext cx="88201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6264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lnSpc>
                <a:spcPct val="93000"/>
              </a:lnSpc>
              <a:buSzPct val="100000"/>
            </a:pPr>
            <a:r>
              <a:rPr lang="it-IT" altLang="it-IT" sz="2000" b="1">
                <a:solidFill>
                  <a:srgbClr val="000000"/>
                </a:solidFill>
              </a:rPr>
              <a:t>Roger Tsien </a:t>
            </a:r>
            <a:r>
              <a:rPr lang="it-IT" altLang="it-IT" sz="2000">
                <a:solidFill>
                  <a:srgbClr val="000000"/>
                </a:solidFill>
              </a:rPr>
              <a:t>mise a punto nuove tecniche, produsse molte proteine mutanti, che emettono fluorescenza più </a:t>
            </a:r>
            <a:r>
              <a:rPr lang="it-IT" altLang="it-IT" sz="2000" b="1">
                <a:solidFill>
                  <a:srgbClr val="000000"/>
                </a:solidFill>
              </a:rPr>
              <a:t>rapidamente</a:t>
            </a:r>
            <a:r>
              <a:rPr lang="it-IT" altLang="it-IT" sz="2000">
                <a:solidFill>
                  <a:srgbClr val="000000"/>
                </a:solidFill>
              </a:rPr>
              <a:t>, con </a:t>
            </a:r>
            <a:r>
              <a:rPr lang="it-IT" altLang="it-IT" sz="2000" b="1">
                <a:solidFill>
                  <a:srgbClr val="000000"/>
                </a:solidFill>
              </a:rPr>
              <a:t>maggiore</a:t>
            </a:r>
            <a:r>
              <a:rPr lang="it-IT" altLang="it-IT" sz="2000">
                <a:solidFill>
                  <a:srgbClr val="000000"/>
                </a:solidFill>
              </a:rPr>
              <a:t> </a:t>
            </a:r>
            <a:r>
              <a:rPr lang="it-IT" altLang="it-IT" sz="2000" b="1">
                <a:solidFill>
                  <a:srgbClr val="000000"/>
                </a:solidFill>
              </a:rPr>
              <a:t>intensità</a:t>
            </a:r>
            <a:r>
              <a:rPr lang="it-IT" altLang="it-IT" sz="2000">
                <a:solidFill>
                  <a:srgbClr val="000000"/>
                </a:solidFill>
              </a:rPr>
              <a:t> e anche di </a:t>
            </a:r>
            <a:r>
              <a:rPr lang="it-IT" altLang="it-IT" sz="2000" b="1">
                <a:solidFill>
                  <a:srgbClr val="000000"/>
                </a:solidFill>
              </a:rPr>
              <a:t>diversi colori </a:t>
            </a:r>
          </a:p>
        </p:txBody>
      </p:sp>
      <p:pic>
        <p:nvPicPr>
          <p:cNvPr id="20483" name="Picture 3">
            <a:extLst>
              <a:ext uri="{FF2B5EF4-FFF2-40B4-BE49-F238E27FC236}">
                <a16:creationId xmlns:a16="http://schemas.microsoft.com/office/drawing/2014/main" id="{A51AC9DF-EAAE-D34D-B23E-9301B99FF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2720975"/>
            <a:ext cx="8707438" cy="394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29">
            <a:extLst>
              <a:ext uri="{FF2B5EF4-FFF2-40B4-BE49-F238E27FC236}">
                <a16:creationId xmlns:a16="http://schemas.microsoft.com/office/drawing/2014/main" id="{4C4C4C4C-9637-6641-A84C-36DFB80C7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144463"/>
            <a:ext cx="1370013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1">
            <a:extLst>
              <a:ext uri="{FF2B5EF4-FFF2-40B4-BE49-F238E27FC236}">
                <a16:creationId xmlns:a16="http://schemas.microsoft.com/office/drawing/2014/main" id="{68793E56-F9A1-1247-81F0-36B9C41C2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451" y="273050"/>
            <a:ext cx="8228013" cy="11461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5268" rIns="0" bIns="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93000"/>
              </a:lnSpc>
              <a:buSzPct val="100000"/>
            </a:pPr>
            <a:r>
              <a:rPr lang="en-US" altLang="it-IT" sz="4800" b="1" i="1" dirty="0">
                <a:solidFill>
                  <a:srgbClr val="8CFF12"/>
                </a:solidFill>
              </a:rPr>
              <a:t>Green Fluorescent Protein</a:t>
            </a:r>
          </a:p>
        </p:txBody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id="{CF330CEF-B0EE-AC48-8EB4-F64B972CF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4" y="5445224"/>
            <a:ext cx="8475662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39" tIns="56821" rIns="81639" bIns="4082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lnSpc>
                <a:spcPct val="93000"/>
              </a:lnSpc>
              <a:buSzPct val="100000"/>
            </a:pPr>
            <a:r>
              <a:rPr lang="it-IT" altLang="it-IT" dirty="0">
                <a:solidFill>
                  <a:srgbClr val="000000"/>
                </a:solidFill>
              </a:rPr>
              <a:t>….e da allora, a scopi scientifici, industriali e commerciali, cellule, alghe, batteri vermi e perfino conigli, maiali o pesci sono stati resi fluorescenti.</a:t>
            </a:r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41E62282-AA55-C549-8E1F-9685875FF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20" y="1763712"/>
            <a:ext cx="8489950" cy="333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7975</TotalTime>
  <Words>674</Words>
  <Application>Microsoft Macintosh PowerPoint</Application>
  <PresentationFormat>Presentazione su schermo (4:3)</PresentationFormat>
  <Paragraphs>101</Paragraphs>
  <Slides>25</Slides>
  <Notes>14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30" baseType="lpstr">
      <vt:lpstr>Arial</vt:lpstr>
      <vt:lpstr>Ravie</vt:lpstr>
      <vt:lpstr>Times</vt:lpstr>
      <vt:lpstr>Times New Roman</vt:lpstr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ANCI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CINO</dc:creator>
  <cp:lastModifiedBy>rosa casano</cp:lastModifiedBy>
  <cp:revision>133</cp:revision>
  <dcterms:created xsi:type="dcterms:W3CDTF">2011-02-19T21:18:33Z</dcterms:created>
  <dcterms:modified xsi:type="dcterms:W3CDTF">2019-02-13T05:43:17Z</dcterms:modified>
</cp:coreProperties>
</file>