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98" r:id="rId3"/>
    <p:sldId id="381" r:id="rId4"/>
    <p:sldId id="421" r:id="rId5"/>
    <p:sldId id="380" r:id="rId6"/>
    <p:sldId id="407" r:id="rId7"/>
    <p:sldId id="423" r:id="rId8"/>
    <p:sldId id="422" r:id="rId9"/>
    <p:sldId id="420" r:id="rId10"/>
    <p:sldId id="462" r:id="rId11"/>
    <p:sldId id="474" r:id="rId12"/>
    <p:sldId id="476" r:id="rId13"/>
    <p:sldId id="477" r:id="rId14"/>
    <p:sldId id="478" r:id="rId15"/>
    <p:sldId id="479" r:id="rId16"/>
    <p:sldId id="485" r:id="rId17"/>
    <p:sldId id="483" r:id="rId18"/>
    <p:sldId id="384" r:id="rId19"/>
    <p:sldId id="438" r:id="rId20"/>
    <p:sldId id="428" r:id="rId21"/>
    <p:sldId id="448" r:id="rId22"/>
    <p:sldId id="439" r:id="rId23"/>
    <p:sldId id="440" r:id="rId24"/>
    <p:sldId id="430" r:id="rId25"/>
    <p:sldId id="486" r:id="rId26"/>
    <p:sldId id="390" r:id="rId27"/>
    <p:sldId id="452" r:id="rId28"/>
    <p:sldId id="453" r:id="rId29"/>
    <p:sldId id="454" r:id="rId30"/>
    <p:sldId id="461" r:id="rId31"/>
    <p:sldId id="455" r:id="rId32"/>
    <p:sldId id="458" r:id="rId33"/>
    <p:sldId id="491" r:id="rId34"/>
    <p:sldId id="497" r:id="rId35"/>
    <p:sldId id="449" r:id="rId36"/>
    <p:sldId id="498" r:id="rId37"/>
    <p:sldId id="472" r:id="rId38"/>
    <p:sldId id="356" r:id="rId39"/>
    <p:sldId id="399" r:id="rId40"/>
    <p:sldId id="473" r:id="rId41"/>
    <p:sldId id="489" r:id="rId42"/>
    <p:sldId id="490" r:id="rId43"/>
    <p:sldId id="487" r:id="rId44"/>
    <p:sldId id="488" r:id="rId45"/>
    <p:sldId id="436" r:id="rId46"/>
    <p:sldId id="499" r:id="rId47"/>
    <p:sldId id="500" r:id="rId48"/>
    <p:sldId id="501" r:id="rId49"/>
    <p:sldId id="502" r:id="rId50"/>
    <p:sldId id="503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1"/>
  </p:normalViewPr>
  <p:slideViewPr>
    <p:cSldViewPr>
      <p:cViewPr>
        <p:scale>
          <a:sx n="114" d="100"/>
          <a:sy n="114" d="100"/>
        </p:scale>
        <p:origin x="-176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95320-54F4-4EC8-B533-6756D146F43B}" type="datetimeFigureOut">
              <a:rPr lang="it-IT" smtClean="0"/>
              <a:t>08/01/19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9CFE4-F467-448D-81CA-8571657287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2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CFE4-F467-448D-81CA-857165728742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77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C94F-5F33-456E-8002-CE556D9453D1}" type="datetime1">
              <a:rPr lang="it-IT" smtClean="0"/>
              <a:t>08/01/19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E2E-14D7-4C69-95FF-BDBAF64E66B7}" type="datetime1">
              <a:rPr lang="it-IT" smtClean="0"/>
              <a:t>08/01/19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F3CF-433B-48ED-929E-C7257009B09D}" type="datetime1">
              <a:rPr lang="it-IT" smtClean="0"/>
              <a:t>08/01/19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A9CD-8C21-4F17-B6A8-370D121DBFDA}" type="datetime1">
              <a:rPr lang="it-IT" smtClean="0"/>
              <a:t>08/01/19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7AF-1CB1-49C8-84C3-4BA9FE1A7184}" type="datetime1">
              <a:rPr lang="it-IT" smtClean="0"/>
              <a:t>08/01/19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1528-5688-4CF4-B5B9-A131C0063D70}" type="datetime1">
              <a:rPr lang="it-IT" smtClean="0"/>
              <a:t>08/01/19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D289-1B9B-4E3C-9F2B-E0BAE32366A2}" type="datetime1">
              <a:rPr lang="it-IT" smtClean="0"/>
              <a:t>08/01/19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D75-3B5F-4519-A60E-05F11863FE56}" type="datetime1">
              <a:rPr lang="it-IT" smtClean="0"/>
              <a:t>08/01/19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B512-2CD1-4960-A122-6B6FA199A372}" type="datetime1">
              <a:rPr lang="it-IT" smtClean="0"/>
              <a:t>08/01/19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187D-C225-4CB7-B8C3-DF12877A9B0B}" type="datetime1">
              <a:rPr lang="it-IT" smtClean="0"/>
              <a:t>08/01/19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F8E6-58A4-4283-BC12-D32313774A7B}" type="datetime1">
              <a:rPr lang="it-IT" smtClean="0"/>
              <a:t>08/01/19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830DF-E98E-40BD-ADF8-3DEC0C894068}" type="datetime1">
              <a:rPr lang="it-IT" smtClean="0"/>
              <a:t>08/01/19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Physics Forum: QM2018 - Apr. 4,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tif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liceinfo.cern.ch/Notes/node/76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6" Type="http://schemas.openxmlformats.org/officeDocument/2006/relationships/image" Target="../media/image160.png"/><Relationship Id="rId7" Type="http://schemas.openxmlformats.org/officeDocument/2006/relationships/image" Target="../media/image170.png"/><Relationship Id="rId8" Type="http://schemas.openxmlformats.org/officeDocument/2006/relationships/image" Target="../media/image180.png"/><Relationship Id="rId9" Type="http://schemas.openxmlformats.org/officeDocument/2006/relationships/image" Target="../media/image190.png"/><Relationship Id="rId10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00770/contributions/2876037/attachments/1591195/2518224/AnalysisTOF_pA8TeV.pdf" TargetMode="External"/><Relationship Id="rId4" Type="http://schemas.openxmlformats.org/officeDocument/2006/relationships/hyperlink" Target="https://indico.cern.ch/event/684087/contributions/2804253/attachments/1565576/2466912/Spectra-PAG_Meeting_Nov272017.pdf" TargetMode="External"/><Relationship Id="rId5" Type="http://schemas.openxmlformats.org/officeDocument/2006/relationships/hyperlink" Target="https://indico.cern.ch/event/687851/contributions/2880067/attachments/1594885/2525554/pisanos_APW_Frascati_Feb2018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cern.ch/event/708519/contributions/2913361/attachments/1606944/2550069/ITSsa_slides_260218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6" Type="http://schemas.openxmlformats.org/officeDocument/2006/relationships/image" Target="../media/image260.png"/><Relationship Id="rId7" Type="http://schemas.openxmlformats.org/officeDocument/2006/relationships/image" Target="../media/image270.png"/><Relationship Id="rId8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6" Type="http://schemas.openxmlformats.org/officeDocument/2006/relationships/image" Target="../media/image320.png"/><Relationship Id="rId7" Type="http://schemas.openxmlformats.org/officeDocument/2006/relationships/image" Target="../media/image330.png"/><Relationship Id="rId8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0.png"/><Relationship Id="rId6" Type="http://schemas.openxmlformats.org/officeDocument/2006/relationships/image" Target="../media/image47.emf"/><Relationship Id="rId7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emf"/><Relationship Id="rId3" Type="http://schemas.openxmlformats.org/officeDocument/2006/relationships/image" Target="../media/image8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6" Type="http://schemas.openxmlformats.org/officeDocument/2006/relationships/image" Target="../media/image95.emf"/><Relationship Id="rId7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5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434" y="3391822"/>
            <a:ext cx="9094280" cy="23884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Pavel </a:t>
            </a:r>
            <a:r>
              <a:rPr lang="it-IT" sz="2000" dirty="0" err="1" smtClean="0"/>
              <a:t>Larionov</a:t>
            </a:r>
            <a:r>
              <a:rPr lang="it-IT" sz="2000" dirty="0" smtClean="0"/>
              <a:t> (</a:t>
            </a:r>
            <a:r>
              <a:rPr lang="it-IT" sz="2000" dirty="0" err="1" smtClean="0"/>
              <a:t>ITSsa</a:t>
            </a:r>
            <a:r>
              <a:rPr lang="it-IT" sz="2000" dirty="0" smtClean="0"/>
              <a:t>), Paula </a:t>
            </a:r>
            <a:r>
              <a:rPr lang="it-IT" sz="2000" dirty="0" err="1" smtClean="0"/>
              <a:t>Matuoka</a:t>
            </a:r>
            <a:r>
              <a:rPr lang="it-IT" sz="2000" dirty="0" smtClean="0"/>
              <a:t> (TPC), Silvia Pisano (TPC),</a:t>
            </a:r>
          </a:p>
          <a:p>
            <a:r>
              <a:rPr lang="it-IT" sz="2000" u="sng" dirty="0" smtClean="0"/>
              <a:t>Marco Toppi</a:t>
            </a:r>
            <a:r>
              <a:rPr lang="it-IT" sz="2000" dirty="0" smtClean="0"/>
              <a:t> (TOF)</a:t>
            </a:r>
            <a:endParaRPr lang="it-IT" sz="2000" dirty="0"/>
          </a:p>
          <a:p>
            <a:endParaRPr lang="it-IT" sz="2000" dirty="0" smtClean="0"/>
          </a:p>
          <a:p>
            <a:r>
              <a:rPr lang="it-IT" dirty="0"/>
              <a:t>AN: </a:t>
            </a: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aliceinfo.cern.ch/Notes/node/769</a:t>
            </a:r>
            <a:endParaRPr lang="it-IT" dirty="0" smtClean="0"/>
          </a:p>
          <a:p>
            <a:r>
              <a:rPr lang="it-IT" sz="2600" dirty="0" smtClean="0">
                <a:solidFill>
                  <a:schemeClr val="tx1"/>
                </a:solidFill>
              </a:rPr>
              <a:t>ARC: Antonio </a:t>
            </a:r>
            <a:r>
              <a:rPr lang="it-IT" sz="2600" dirty="0" err="1" smtClean="0">
                <a:solidFill>
                  <a:schemeClr val="tx1"/>
                </a:solidFill>
              </a:rPr>
              <a:t>Ortiz</a:t>
            </a:r>
            <a:r>
              <a:rPr lang="it-IT" sz="2600" dirty="0" smtClean="0">
                <a:solidFill>
                  <a:schemeClr val="tx1"/>
                </a:solidFill>
              </a:rPr>
              <a:t> Velasquez</a:t>
            </a:r>
            <a:endParaRPr lang="it-IT" sz="26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8575" y="229444"/>
            <a:ext cx="1224136" cy="109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olo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41278" y="1253531"/>
                <a:ext cx="8545522" cy="2270657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it-IT" sz="3600" b="1" i="1">
                        <a:latin typeface="Cambria Math"/>
                        <a:ea typeface="Cambria Math"/>
                      </a:rPr>
                      <m:t>/</m:t>
                    </m:r>
                    <m:r>
                      <a:rPr lang="it-IT" sz="3600" b="1" i="1">
                        <a:latin typeface="Cambria Math"/>
                        <a:ea typeface="Cambria Math"/>
                      </a:rPr>
                      <m:t>𝑲</m:t>
                    </m:r>
                    <m:r>
                      <a:rPr lang="it-IT" sz="3600" b="1" i="1">
                        <a:latin typeface="Cambria Math"/>
                        <a:ea typeface="Cambria Math"/>
                      </a:rPr>
                      <m:t>/</m:t>
                    </m:r>
                    <m:r>
                      <a:rPr lang="it-IT" sz="3600" b="1" i="1">
                        <a:latin typeface="Cambria Math"/>
                        <a:ea typeface="Cambria Math"/>
                      </a:rPr>
                      <m:t>𝒑</m:t>
                    </m:r>
                    <m:r>
                      <a:rPr lang="it-IT" sz="36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sz="3600" b="1" dirty="0" smtClean="0"/>
                  <a:t>production in</a:t>
                </a:r>
                <a:br>
                  <a:rPr lang="it-IT" sz="3600" b="1" dirty="0" smtClean="0"/>
                </a:br>
                <a14:m>
                  <m:oMath xmlns:m="http://schemas.openxmlformats.org/officeDocument/2006/math">
                    <m:r>
                      <a:rPr lang="it-IT" sz="3600" b="1" i="1" smtClean="0">
                        <a:latin typeface="Cambria Math"/>
                      </a:rPr>
                      <m:t>𝒑𝑷𝒃</m:t>
                    </m:r>
                  </m:oMath>
                </a14:m>
                <a:r>
                  <a:rPr lang="it-IT" sz="3600" b="1" dirty="0" smtClean="0"/>
                  <a:t> collisions </a:t>
                </a:r>
                <a:r>
                  <a:rPr lang="it-IT" sz="3600" b="1" dirty="0" err="1" smtClean="0"/>
                  <a:t>at</a:t>
                </a:r>
                <a:r>
                  <a:rPr lang="it-IT" sz="3600" b="1" dirty="0" smtClean="0"/>
                  <a:t> 8.16 </a:t>
                </a:r>
                <a:r>
                  <a:rPr lang="it-IT" sz="3600" b="1" dirty="0" err="1" smtClean="0"/>
                  <a:t>TeV</a:t>
                </a:r>
                <a:endParaRPr lang="it-IT" sz="3600" b="1" dirty="0"/>
              </a:p>
            </p:txBody>
          </p:sp>
        </mc:Choice>
        <mc:Fallback xmlns="">
          <p:sp>
            <p:nvSpPr>
              <p:cNvPr id="9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1278" y="1253531"/>
                <a:ext cx="8545522" cy="2270657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9444"/>
            <a:ext cx="1328971" cy="967308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0661"/>
            <a:ext cx="1843470" cy="660519"/>
          </a:xfrm>
          <a:prstGeom prst="rect">
            <a:avLst/>
          </a:prstGeom>
        </p:spPr>
      </p:pic>
      <p:pic>
        <p:nvPicPr>
          <p:cNvPr id="14" name="Immagine 2"/>
          <p:cNvPicPr/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4802"/>
            <a:ext cx="1643465" cy="94080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85662" y="5914830"/>
            <a:ext cx="337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smtClean="0"/>
              <a:t>Forum QM 2018 </a:t>
            </a:r>
            <a:r>
              <a:rPr lang="it-IT" dirty="0" err="1" smtClean="0"/>
              <a:t>Approval</a:t>
            </a:r>
            <a:endParaRPr lang="it-IT" dirty="0" smtClean="0"/>
          </a:p>
          <a:p>
            <a:pPr algn="ctr"/>
            <a:r>
              <a:rPr lang="it-IT" dirty="0" smtClean="0"/>
              <a:t>23° April, 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 dirty="0"/>
          </a:p>
        </p:txBody>
      </p:sp>
      <p:pic>
        <p:nvPicPr>
          <p:cNvPr id="16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06" y="344143"/>
            <a:ext cx="2012518" cy="7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olo 1"/>
          <p:cNvSpPr txBox="1"/>
          <p:nvPr/>
        </p:nvSpPr>
        <p:spPr>
          <a:xfrm>
            <a:off x="611559" y="441377"/>
            <a:ext cx="69080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t>Status</a:t>
            </a:r>
          </a:p>
        </p:txBody>
      </p:sp>
      <p:sp>
        <p:nvSpPr>
          <p:cNvPr id="212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213" name="CasellaDiTesto 12"/>
          <p:cNvSpPr txBox="1"/>
          <p:nvPr/>
        </p:nvSpPr>
        <p:spPr>
          <a:xfrm>
            <a:off x="1007604" y="1556792"/>
            <a:ext cx="7164796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Courier New"/>
              <a:buChar char="o"/>
              <a:defRPr sz="1600"/>
            </a:pPr>
            <a:r>
              <a:rPr dirty="0" smtClean="0"/>
              <a:t>Track selection applied according to standard ITSsa track cuts;</a:t>
            </a:r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endParaRPr dirty="0" smtClean="0"/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r>
              <a:rPr dirty="0" smtClean="0"/>
              <a:t>Raw spectra obtained using the truncated mean PID method (asymmetric n-sigma);</a:t>
            </a:r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endParaRPr dirty="0"/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r>
              <a:rPr dirty="0"/>
              <a:t>Raw spectra corrected for efficiency;</a:t>
            </a:r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endParaRPr dirty="0"/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r>
              <a:rPr dirty="0"/>
              <a:t>Correction for the feed-down;</a:t>
            </a:r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endParaRPr dirty="0"/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r>
              <a:rPr dirty="0"/>
              <a:t>Geant3-Geant4, Geant-Fluka corrections for K</a:t>
            </a:r>
            <a:r>
              <a:rPr baseline="31999" dirty="0"/>
              <a:t>-</a:t>
            </a:r>
            <a:r>
              <a:rPr dirty="0"/>
              <a:t> and anti-p; </a:t>
            </a:r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endParaRPr dirty="0"/>
          </a:p>
          <a:p>
            <a:pPr marL="285750" indent="-285750">
              <a:buSzPct val="100000"/>
              <a:buFont typeface="Courier New"/>
              <a:buChar char="o"/>
              <a:defRPr sz="1600"/>
            </a:pPr>
            <a:r>
              <a:rPr dirty="0"/>
              <a:t>Systematic uncertainties: Bayesian PID, etc.</a:t>
            </a:r>
          </a:p>
        </p:txBody>
      </p:sp>
      <p:pic>
        <p:nvPicPr>
          <p:cNvPr id="5" name="Screen Shot 2018-04-02 at 07.40.51.png" descr="Screen Shot 2018-04-02 at 07.40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065" y="5157854"/>
            <a:ext cx="7449874" cy="7150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5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1"/>
          <p:cNvSpPr txBox="1"/>
          <p:nvPr/>
        </p:nvSpPr>
        <p:spPr>
          <a:xfrm>
            <a:off x="611559" y="441377"/>
            <a:ext cx="69080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t>Efficiency correction</a:t>
            </a:r>
          </a:p>
        </p:txBody>
      </p:sp>
      <p:pic>
        <p:nvPicPr>
          <p:cNvPr id="221" name="TrEff_All_bins0to6.pdf" descr="TrEff_All_bins0to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648" y="2188776"/>
            <a:ext cx="4814756" cy="3048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Screen Shot 2018-04-02 at 07.57.40.png" descr="Screen Shot 2018-04-02 at 07.57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184" y="3947190"/>
            <a:ext cx="3208200" cy="860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018FF335-8188-458F-9D88-D1836AD5A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58" y="1137150"/>
            <a:ext cx="4404538" cy="281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7C601D-21A6-4BA1-B169-DF4FAE9D0053}"/>
              </a:ext>
            </a:extLst>
          </p:cNvPr>
          <p:cNvSpPr txBox="1"/>
          <p:nvPr/>
        </p:nvSpPr>
        <p:spPr>
          <a:xfrm>
            <a:off x="5050465" y="5233875"/>
            <a:ext cx="40005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Tracking efficiency at the lowest and the highest multiplicity bins</a:t>
            </a:r>
          </a:p>
        </p:txBody>
      </p:sp>
      <p:sp>
        <p:nvSpPr>
          <p:cNvPr id="7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 smtClean="0"/>
              <a:t>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2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1"/>
          <p:cNvSpPr txBox="1"/>
          <p:nvPr/>
        </p:nvSpPr>
        <p:spPr>
          <a:xfrm>
            <a:off x="611559" y="429660"/>
            <a:ext cx="690803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Feed-down</a:t>
            </a:r>
            <a:r>
              <a:rPr dirty="0" smtClean="0"/>
              <a:t> </a:t>
            </a:r>
            <a:r>
              <a:rPr dirty="0"/>
              <a:t>correction</a:t>
            </a:r>
            <a:r>
              <a:rPr lang="en-US" dirty="0"/>
              <a:t>: DATA</a:t>
            </a:r>
            <a:endParaRPr dirty="0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5FC235E-C7A6-4CD6-AE68-9889B97AC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0" y="1085158"/>
            <a:ext cx="4497572" cy="3238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D2EEBC-B46E-4835-A030-C54C76579F24}"/>
              </a:ext>
            </a:extLst>
          </p:cNvPr>
          <p:cNvSpPr txBox="1"/>
          <p:nvPr/>
        </p:nvSpPr>
        <p:spPr>
          <a:xfrm>
            <a:off x="119616" y="4197203"/>
            <a:ext cx="4572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Anti-p, 80to100, 0.3. - 0.35 GeV/c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81F92E7-C2D2-46A6-A2D3-6BC3916D6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30" y="2006904"/>
            <a:ext cx="4324793" cy="30302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D27123-E411-4969-812D-7DEC670FB7EC}"/>
              </a:ext>
            </a:extLst>
          </p:cNvPr>
          <p:cNvSpPr txBox="1"/>
          <p:nvPr/>
        </p:nvSpPr>
        <p:spPr>
          <a:xfrm>
            <a:off x="4598581" y="5034516"/>
            <a:ext cx="4572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Pi Neg, 40to60, 0.45 - 0.5 GeV/c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3D7C1D-C31E-40EB-A7C5-6E74C68795E3}"/>
              </a:ext>
            </a:extLst>
          </p:cNvPr>
          <p:cNvSpPr txBox="1"/>
          <p:nvPr/>
        </p:nvSpPr>
        <p:spPr>
          <a:xfrm>
            <a:off x="2552900" y="5845582"/>
            <a:ext cx="4572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Double ratio for correction: 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ED83C95-3CF7-4689-B791-CE76C2CD0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118" y="5650930"/>
            <a:ext cx="2024333" cy="645726"/>
          </a:xfrm>
          <a:prstGeom prst="rect">
            <a:avLst/>
          </a:prstGeom>
        </p:spPr>
      </p:pic>
      <p:sp>
        <p:nvSpPr>
          <p:cNvPr id="9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 smtClean="0"/>
              <a:t>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8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1"/>
          <p:cNvSpPr txBox="1"/>
          <p:nvPr/>
        </p:nvSpPr>
        <p:spPr>
          <a:xfrm>
            <a:off x="611559" y="429660"/>
            <a:ext cx="690803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Feed-down</a:t>
            </a:r>
            <a:r>
              <a:rPr dirty="0" smtClean="0"/>
              <a:t> </a:t>
            </a:r>
            <a:r>
              <a:rPr dirty="0"/>
              <a:t>correction</a:t>
            </a:r>
            <a:r>
              <a:rPr lang="en-US" dirty="0"/>
              <a:t>: MC (</a:t>
            </a:r>
            <a:r>
              <a:rPr lang="en-US" dirty="0" err="1"/>
              <a:t>reco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5FC235E-C7A6-4CD6-AE68-9889B97AC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0" y="1085158"/>
            <a:ext cx="4497572" cy="3238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D2EEBC-B46E-4835-A030-C54C76579F24}"/>
              </a:ext>
            </a:extLst>
          </p:cNvPr>
          <p:cNvSpPr txBox="1"/>
          <p:nvPr/>
        </p:nvSpPr>
        <p:spPr>
          <a:xfrm>
            <a:off x="119616" y="4197203"/>
            <a:ext cx="4572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Anti-p, 80to100, </a:t>
            </a:r>
            <a:r>
              <a:rPr lang="en-US" dirty="0" smtClean="0"/>
              <a:t>0.3 </a:t>
            </a:r>
            <a:r>
              <a:rPr lang="en-US" dirty="0"/>
              <a:t>- 0.35 GeV/c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81F92E7-C2D2-46A6-A2D3-6BC3916D6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30" y="2006904"/>
            <a:ext cx="4324793" cy="30302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D27123-E411-4969-812D-7DEC670FB7EC}"/>
              </a:ext>
            </a:extLst>
          </p:cNvPr>
          <p:cNvSpPr txBox="1"/>
          <p:nvPr/>
        </p:nvSpPr>
        <p:spPr>
          <a:xfrm>
            <a:off x="4598581" y="5034516"/>
            <a:ext cx="4572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Pi Neg, 40to60, 0.45 - 0.5 GeV/c</a:t>
            </a:r>
          </a:p>
        </p:txBody>
      </p:sp>
      <p:pic>
        <p:nvPicPr>
          <p:cNvPr id="10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DE882A51-B886-41EC-A467-021BEAB8F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23" y="1885663"/>
            <a:ext cx="4524153" cy="3193000"/>
          </a:xfrm>
          <a:prstGeom prst="rect">
            <a:avLst/>
          </a:prstGeom>
        </p:spPr>
      </p:pic>
      <p:pic>
        <p:nvPicPr>
          <p:cNvPr id="13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77CF92B-3D22-4683-8874-B86A3FE58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58" y="1118567"/>
            <a:ext cx="4484281" cy="3185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0083BB-3C15-4D3C-8F25-20839F3CEBFD}"/>
              </a:ext>
            </a:extLst>
          </p:cNvPr>
          <p:cNvSpPr txBox="1"/>
          <p:nvPr/>
        </p:nvSpPr>
        <p:spPr>
          <a:xfrm>
            <a:off x="2545294" y="5659763"/>
            <a:ext cx="4572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MC </a:t>
            </a:r>
            <a:r>
              <a:rPr lang="en-US" dirty="0" err="1"/>
              <a:t>reco</a:t>
            </a:r>
            <a:r>
              <a:rPr lang="en-US" dirty="0"/>
              <a:t>: very limited statistics -&gt; correction for integrated multiplicity to be used</a:t>
            </a:r>
          </a:p>
        </p:txBody>
      </p:sp>
      <p:sp>
        <p:nvSpPr>
          <p:cNvPr id="11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 smtClean="0"/>
              <a:t>13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4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FD1CD19-F470-4E16-9145-1FC6C8CCF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32" y="3565922"/>
            <a:ext cx="3533954" cy="2903554"/>
          </a:xfrm>
          <a:prstGeom prst="rect">
            <a:avLst/>
          </a:prstGeom>
        </p:spPr>
      </p:pic>
      <p:sp>
        <p:nvSpPr>
          <p:cNvPr id="228" name="Titolo 1"/>
          <p:cNvSpPr txBox="1"/>
          <p:nvPr/>
        </p:nvSpPr>
        <p:spPr>
          <a:xfrm>
            <a:off x="611559" y="548093"/>
            <a:ext cx="612068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rPr lang="en-US" dirty="0"/>
              <a:t>Systematics: 0 to 5</a:t>
            </a:r>
            <a:endParaRPr dirty="0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5C1FD4F6-AE50-45BF-A9F0-40AC41F2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4" y="2991937"/>
            <a:ext cx="3275162" cy="2743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7E94AD-D687-45CD-88A2-1B559C9522B3}"/>
              </a:ext>
            </a:extLst>
          </p:cNvPr>
          <p:cNvSpPr txBox="1"/>
          <p:nvPr/>
        </p:nvSpPr>
        <p:spPr>
          <a:xfrm>
            <a:off x="1107057" y="3200400"/>
            <a:ext cx="7332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PiPos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CB74B70-78AB-4C8D-A4FB-CF315E32E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853" y="1132972"/>
            <a:ext cx="3533954" cy="29099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5DF784-4A93-4CC7-B140-4DE633E90DBF}"/>
              </a:ext>
            </a:extLst>
          </p:cNvPr>
          <p:cNvSpPr txBox="1"/>
          <p:nvPr/>
        </p:nvSpPr>
        <p:spPr>
          <a:xfrm>
            <a:off x="3781245" y="1561380"/>
            <a:ext cx="7332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KaPos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87E46A-FE8E-4CBC-AF0C-410F352C9ABB}"/>
              </a:ext>
            </a:extLst>
          </p:cNvPr>
          <p:cNvSpPr txBox="1"/>
          <p:nvPr/>
        </p:nvSpPr>
        <p:spPr>
          <a:xfrm>
            <a:off x="6656717" y="4192438"/>
            <a:ext cx="7332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PrNeg</a:t>
            </a:r>
          </a:p>
        </p:txBody>
      </p:sp>
      <p:sp>
        <p:nvSpPr>
          <p:cNvPr id="9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 smtClean="0"/>
              <a:t>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9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0C01442-7F98-4A6D-B4A5-33925FCF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306" y="3436141"/>
            <a:ext cx="3577087" cy="2904316"/>
          </a:xfrm>
          <a:prstGeom prst="rect">
            <a:avLst/>
          </a:prstGeom>
        </p:spPr>
      </p:pic>
      <p:pic>
        <p:nvPicPr>
          <p:cNvPr id="3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05B66A65-D1EC-4EE9-9E95-A6261716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8" y="2739956"/>
            <a:ext cx="3677728" cy="3074617"/>
          </a:xfrm>
          <a:prstGeom prst="rect">
            <a:avLst/>
          </a:prstGeom>
        </p:spPr>
      </p:pic>
      <p:sp>
        <p:nvSpPr>
          <p:cNvPr id="228" name="Titolo 1"/>
          <p:cNvSpPr txBox="1"/>
          <p:nvPr/>
        </p:nvSpPr>
        <p:spPr>
          <a:xfrm>
            <a:off x="611559" y="548093"/>
            <a:ext cx="612068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rPr lang="en-US" dirty="0"/>
              <a:t>Systematics: 40 to 60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7E94AD-D687-45CD-88A2-1B559C9522B3}"/>
              </a:ext>
            </a:extLst>
          </p:cNvPr>
          <p:cNvSpPr txBox="1"/>
          <p:nvPr/>
        </p:nvSpPr>
        <p:spPr>
          <a:xfrm>
            <a:off x="891397" y="3257909"/>
            <a:ext cx="7332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PiNeg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87E46A-FE8E-4CBC-AF0C-410F352C9ABB}"/>
              </a:ext>
            </a:extLst>
          </p:cNvPr>
          <p:cNvSpPr txBox="1"/>
          <p:nvPr/>
        </p:nvSpPr>
        <p:spPr>
          <a:xfrm>
            <a:off x="6354795" y="4264325"/>
            <a:ext cx="7332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PrPos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A7D83DD-22BF-43A7-8EE4-DA5EFB867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532" y="1133275"/>
            <a:ext cx="3634596" cy="29955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5DF784-4A93-4CC7-B140-4DE633E90DBF}"/>
              </a:ext>
            </a:extLst>
          </p:cNvPr>
          <p:cNvSpPr txBox="1"/>
          <p:nvPr/>
        </p:nvSpPr>
        <p:spPr>
          <a:xfrm>
            <a:off x="3910640" y="1561380"/>
            <a:ext cx="7332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KaNeg</a:t>
            </a:r>
          </a:p>
        </p:txBody>
      </p:sp>
      <p:sp>
        <p:nvSpPr>
          <p:cNvPr id="9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 smtClean="0"/>
              <a:t>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8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20539" y="1"/>
            <a:ext cx="2999333" cy="682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Systematics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59128"/>
              </p:ext>
            </p:extLst>
          </p:nvPr>
        </p:nvGraphicFramePr>
        <p:xfrm>
          <a:off x="438076" y="696530"/>
          <a:ext cx="5619020" cy="3418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4755">
                  <a:extLst>
                    <a:ext uri="{9D8B030D-6E8A-4147-A177-3AD203B41FA5}">
                      <a16:colId xmlns:a16="http://schemas.microsoft.com/office/drawing/2014/main" xmlns="" val="4216595564"/>
                    </a:ext>
                  </a:extLst>
                </a:gridCol>
                <a:gridCol w="1404755">
                  <a:extLst>
                    <a:ext uri="{9D8B030D-6E8A-4147-A177-3AD203B41FA5}">
                      <a16:colId xmlns:a16="http://schemas.microsoft.com/office/drawing/2014/main" xmlns="" val="3735257483"/>
                    </a:ext>
                  </a:extLst>
                </a:gridCol>
                <a:gridCol w="1404755">
                  <a:extLst>
                    <a:ext uri="{9D8B030D-6E8A-4147-A177-3AD203B41FA5}">
                      <a16:colId xmlns:a16="http://schemas.microsoft.com/office/drawing/2014/main" xmlns="" val="3684390611"/>
                    </a:ext>
                  </a:extLst>
                </a:gridCol>
                <a:gridCol w="140475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Cut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Default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Variation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status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42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ym typeface="Cambria"/>
                        </a:rPr>
                        <a:t>Vtx</a:t>
                      </a:r>
                      <a:r>
                        <a:rPr lang="en-US" sz="1600" dirty="0" smtClean="0">
                          <a:sym typeface="Cambria"/>
                        </a:rPr>
                        <a:t> + </a:t>
                      </a:r>
                      <a:r>
                        <a:rPr lang="en-US" sz="1600" dirty="0" err="1" smtClean="0">
                          <a:sym typeface="Cambria"/>
                        </a:rPr>
                        <a:t>dEdx</a:t>
                      </a:r>
                      <a:r>
                        <a:rPr lang="en-US" sz="1600" dirty="0" smtClean="0">
                          <a:sym typeface="Cambria"/>
                        </a:rPr>
                        <a:t> its</a:t>
                      </a:r>
                      <a:endParaRPr lang="en-US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ym typeface="Cambria"/>
                        </a:rPr>
                        <a:t>1 SPD + 3 SDD/SSD</a:t>
                      </a:r>
                      <a:endParaRPr lang="cs-CZ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>
                          <a:sym typeface="Cambria"/>
                        </a:rPr>
                        <a:t>1 SPD + 4 SDD/SSD, 2 SPD + 3 SDD/SSD</a:t>
                      </a:r>
                      <a:endParaRPr lang="sk-SK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done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96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Cambria"/>
                        </a:rPr>
                        <a:t>Chi^2 / </a:t>
                      </a:r>
                      <a:r>
                        <a:rPr lang="en-US" sz="1600" dirty="0" err="1" smtClean="0">
                          <a:sym typeface="Cambria"/>
                        </a:rPr>
                        <a:t>Ncls</a:t>
                      </a:r>
                      <a:endParaRPr lang="en-US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dirty="0" smtClean="0">
                          <a:sym typeface="Cambria"/>
                        </a:rPr>
                        <a:t>&lt; 2.5</a:t>
                      </a:r>
                      <a:endParaRPr lang="mr-IN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dirty="0" smtClean="0">
                          <a:sym typeface="Cambria"/>
                        </a:rPr>
                        <a:t>&lt; 5.</a:t>
                      </a:r>
                      <a:endParaRPr lang="mr-IN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done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546765"/>
                  </a:ext>
                </a:extLst>
              </a:tr>
              <a:tr h="303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ym typeface="Cambria"/>
                        </a:rPr>
                        <a:t>DCAxy</a:t>
                      </a:r>
                      <a:r>
                        <a:rPr lang="en-US" sz="1600" dirty="0" smtClean="0">
                          <a:sym typeface="Cambria"/>
                        </a:rPr>
                        <a:t> , </a:t>
                      </a:r>
                      <a:r>
                        <a:rPr lang="en-US" sz="1600" dirty="0" err="1" smtClean="0">
                          <a:sym typeface="Cambria"/>
                        </a:rPr>
                        <a:t>DCAz</a:t>
                      </a:r>
                      <a:endParaRPr lang="en-US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dirty="0" smtClean="0">
                          <a:sym typeface="Cambria"/>
                        </a:rPr>
                        <a:t>&lt; 7 </a:t>
                      </a:r>
                      <a:r>
                        <a:rPr lang="mr-IN" sz="1600" dirty="0" err="1" smtClean="0">
                          <a:sym typeface="Cambria"/>
                        </a:rPr>
                        <a:t>σ</a:t>
                      </a:r>
                      <a:endParaRPr lang="mr-IN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dirty="0" smtClean="0">
                          <a:sym typeface="Cambria"/>
                        </a:rPr>
                        <a:t>&lt; 10 </a:t>
                      </a:r>
                      <a:r>
                        <a:rPr lang="mr-IN" sz="1600" dirty="0" err="1" smtClean="0">
                          <a:sym typeface="Cambria"/>
                        </a:rPr>
                        <a:t>σ</a:t>
                      </a:r>
                      <a:endParaRPr lang="mr-IN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done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916802"/>
                  </a:ext>
                </a:extLst>
              </a:tr>
              <a:tr h="30357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PID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Truncated</a:t>
                      </a:r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mean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Bayesian</a:t>
                      </a:r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approach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done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03539"/>
              </p:ext>
            </p:extLst>
          </p:nvPr>
        </p:nvGraphicFramePr>
        <p:xfrm>
          <a:off x="420538" y="4168192"/>
          <a:ext cx="6339098" cy="2645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9549">
                  <a:extLst>
                    <a:ext uri="{9D8B030D-6E8A-4147-A177-3AD203B41FA5}">
                      <a16:colId xmlns:a16="http://schemas.microsoft.com/office/drawing/2014/main" xmlns="" val="4216595564"/>
                    </a:ext>
                  </a:extLst>
                </a:gridCol>
                <a:gridCol w="3169549">
                  <a:extLst>
                    <a:ext uri="{9D8B030D-6E8A-4147-A177-3AD203B41FA5}">
                      <a16:colId xmlns:a16="http://schemas.microsoft.com/office/drawing/2014/main" xmlns="" val="3735257483"/>
                    </a:ext>
                  </a:extLst>
                </a:gridCol>
              </a:tblGrid>
              <a:tr h="260803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Source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status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423830"/>
                  </a:ext>
                </a:extLst>
              </a:tr>
              <a:tr h="640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ym typeface="Cambria"/>
                        </a:rPr>
                        <a:t>Vz</a:t>
                      </a:r>
                      <a:r>
                        <a:rPr lang="en-US" sz="1600" dirty="0" smtClean="0">
                          <a:sym typeface="Cambria"/>
                        </a:rPr>
                        <a:t> component
(</a:t>
                      </a:r>
                      <a:r>
                        <a:rPr lang="en-US" sz="1600" dirty="0" err="1" smtClean="0">
                          <a:sym typeface="Cambria"/>
                        </a:rPr>
                        <a:t>Vtx</a:t>
                      </a:r>
                      <a:r>
                        <a:rPr lang="en-US" sz="1600" dirty="0" smtClean="0">
                          <a:sym typeface="Cambria"/>
                        </a:rPr>
                        <a:t> selection)</a:t>
                      </a:r>
                      <a:endParaRPr lang="en-US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done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964202"/>
                  </a:ext>
                </a:extLst>
              </a:tr>
              <a:tr h="640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ym typeface="Cambria"/>
                        </a:rPr>
                        <a:t>DCAxy</a:t>
                      </a:r>
                      <a:r>
                        <a:rPr lang="en-US" sz="1600" dirty="0" smtClean="0">
                          <a:sym typeface="Cambria"/>
                        </a:rPr>
                        <a:t> </a:t>
                      </a:r>
                      <a:r>
                        <a:rPr lang="en-US" sz="1600" dirty="0" err="1" smtClean="0">
                          <a:sym typeface="Cambria"/>
                        </a:rPr>
                        <a:t>distibution</a:t>
                      </a:r>
                      <a:r>
                        <a:rPr lang="en-US" sz="1600" dirty="0" smtClean="0">
                          <a:sym typeface="Cambria"/>
                        </a:rPr>
                        <a:t>
binning</a:t>
                      </a:r>
                      <a:endParaRPr lang="en-US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To be </a:t>
                      </a:r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done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546765"/>
                  </a:ext>
                </a:extLst>
              </a:tr>
              <a:tr h="450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ym typeface="Cambria"/>
                        </a:rPr>
                        <a:t>ExB</a:t>
                      </a:r>
                      <a:endParaRPr lang="en-US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3%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916802"/>
                  </a:ext>
                </a:extLst>
              </a:tr>
              <a:tr h="450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Cambria"/>
                        </a:rPr>
                        <a:t>Material budget
(MC simulation)</a:t>
                      </a:r>
                      <a:endParaRPr lang="en-US" sz="1600" dirty="0" smtClean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done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flipH="1">
            <a:off x="6498359" y="1961517"/>
            <a:ext cx="232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Systematics</a:t>
            </a:r>
            <a:r>
              <a:rPr lang="it-IT" b="1" dirty="0" smtClean="0"/>
              <a:t> for PID and for </a:t>
            </a:r>
            <a:r>
              <a:rPr lang="it-IT" b="1" dirty="0" err="1" smtClean="0"/>
              <a:t>track</a:t>
            </a:r>
            <a:r>
              <a:rPr lang="it-IT" b="1" dirty="0" smtClean="0"/>
              <a:t> </a:t>
            </a:r>
            <a:r>
              <a:rPr lang="it-IT" b="1" dirty="0" err="1" smtClean="0"/>
              <a:t>selection</a:t>
            </a:r>
            <a:endParaRPr lang="it-IT" b="1" dirty="0"/>
          </a:p>
        </p:txBody>
      </p:sp>
      <p:sp>
        <p:nvSpPr>
          <p:cNvPr id="14" name="Rectangle 13"/>
          <p:cNvSpPr/>
          <p:nvPr/>
        </p:nvSpPr>
        <p:spPr>
          <a:xfrm flipH="1">
            <a:off x="6955561" y="4826227"/>
            <a:ext cx="2188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Systematics</a:t>
            </a:r>
            <a:r>
              <a:rPr lang="it-IT" b="1" dirty="0" smtClean="0"/>
              <a:t> from </a:t>
            </a:r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/>
              <a:t>sources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359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5B383544-52AA-423A-84A9-80C12FDF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1560182"/>
            <a:ext cx="4583503" cy="3838278"/>
          </a:xfrm>
          <a:prstGeom prst="rect">
            <a:avLst/>
          </a:prstGeom>
        </p:spPr>
      </p:pic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7E46EA55-D4B6-41E5-B139-AD9642FF9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86" y="1610992"/>
            <a:ext cx="4669765" cy="3851675"/>
          </a:xfrm>
          <a:prstGeom prst="rect">
            <a:avLst/>
          </a:prstGeom>
        </p:spPr>
      </p:pic>
      <p:sp>
        <p:nvSpPr>
          <p:cNvPr id="265" name="K+"/>
          <p:cNvSpPr txBox="1"/>
          <p:nvPr/>
        </p:nvSpPr>
        <p:spPr>
          <a:xfrm>
            <a:off x="1318382" y="3694429"/>
            <a:ext cx="59288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300">
                <a:latin typeface="Charter"/>
                <a:ea typeface="Charter"/>
                <a:cs typeface="Charter"/>
                <a:sym typeface="Charter"/>
              </a:defRPr>
            </a:pPr>
            <a:r>
              <a:rPr dirty="0"/>
              <a:t>K</a:t>
            </a:r>
            <a:r>
              <a:rPr baseline="31999" dirty="0"/>
              <a:t>+</a:t>
            </a:r>
          </a:p>
        </p:txBody>
      </p:sp>
      <p:sp>
        <p:nvSpPr>
          <p:cNvPr id="266" name="K-"/>
          <p:cNvSpPr txBox="1"/>
          <p:nvPr/>
        </p:nvSpPr>
        <p:spPr>
          <a:xfrm>
            <a:off x="5788782" y="3694429"/>
            <a:ext cx="44923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300">
                <a:latin typeface="Charter"/>
                <a:ea typeface="Charter"/>
                <a:cs typeface="Charter"/>
                <a:sym typeface="Charter"/>
              </a:defRPr>
            </a:pPr>
            <a:r>
              <a:rPr dirty="0"/>
              <a:t>K</a:t>
            </a:r>
            <a:r>
              <a:rPr baseline="31999" dirty="0"/>
              <a:t>-</a:t>
            </a:r>
          </a:p>
        </p:txBody>
      </p:sp>
      <p:pic>
        <p:nvPicPr>
          <p:cNvPr id="267" name="Screen Shot 2018-04-02 at 07.40.51.png" descr="Screen Shot 2018-04-02 at 07.40.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4886" y="5666697"/>
            <a:ext cx="7403242" cy="71061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itolo 1"/>
          <p:cNvSpPr txBox="1"/>
          <p:nvPr/>
        </p:nvSpPr>
        <p:spPr>
          <a:xfrm>
            <a:off x="611559" y="441377"/>
            <a:ext cx="471128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rPr dirty="0" err="1"/>
              <a:t>ITSsa</a:t>
            </a:r>
            <a:r>
              <a:rPr dirty="0"/>
              <a:t> corrected spectra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 smtClean="0"/>
              <a:t>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8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383868" y="3191163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TPC </a:t>
            </a:r>
            <a:r>
              <a:rPr lang="it-IT" sz="3200" b="1" dirty="0" err="1" smtClean="0"/>
              <a:t>analysis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83062"/>
            <a:ext cx="3046172" cy="417897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056892"/>
            <a:ext cx="3024251" cy="416075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3" y="2012141"/>
            <a:ext cx="3105100" cy="4237437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484210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Status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611561" y="1366219"/>
                <a:ext cx="8075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it-IT" sz="1600" dirty="0" smtClean="0"/>
                  <a:t>Raw </a:t>
                </a:r>
                <a:r>
                  <a:rPr lang="it-IT" sz="1600" dirty="0" err="1" smtClean="0"/>
                  <a:t>yields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extracted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through</a:t>
                </a:r>
                <a:r>
                  <a:rPr lang="it-IT" sz="1600" dirty="0" smtClean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it-IT" sz="1600" dirty="0" smtClean="0"/>
                  <a:t> fit</a:t>
                </a:r>
                <a:endParaRPr lang="it-IT" sz="16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1366219"/>
                <a:ext cx="8075240" cy="338554"/>
              </a:xfrm>
              <a:prstGeom prst="rect">
                <a:avLst/>
              </a:prstGeom>
              <a:blipFill>
                <a:blip r:embed="rId6"/>
                <a:stretch>
                  <a:fillRect l="-377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940539" y="2570430"/>
                <a:ext cx="333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39" y="2570430"/>
                <a:ext cx="333361" cy="276999"/>
              </a:xfrm>
              <a:prstGeom prst="rect">
                <a:avLst/>
              </a:prstGeom>
              <a:blipFill>
                <a:blip r:embed="rId7"/>
                <a:stretch>
                  <a:fillRect l="-10909" r="-5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3734969" y="2570430"/>
                <a:ext cx="333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969" y="2570430"/>
                <a:ext cx="333361" cy="276999"/>
              </a:xfrm>
              <a:prstGeom prst="rect">
                <a:avLst/>
              </a:prstGeom>
              <a:blipFill>
                <a:blip r:embed="rId8"/>
                <a:stretch>
                  <a:fillRect l="-16667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6713316" y="2570430"/>
                <a:ext cx="183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16" y="2570430"/>
                <a:ext cx="183961" cy="276999"/>
              </a:xfrm>
              <a:prstGeom prst="rect">
                <a:avLst/>
              </a:prstGeom>
              <a:blipFill>
                <a:blip r:embed="rId9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951759" y="6217645"/>
                <a:ext cx="502230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600" dirty="0" err="1" smtClean="0"/>
                  <a:t>example</a:t>
                </a:r>
                <a:r>
                  <a:rPr lang="it-IT" sz="1600" dirty="0" smtClean="0"/>
                  <a:t> </a:t>
                </a:r>
                <a:r>
                  <a:rPr lang="it-IT" sz="1600" dirty="0" err="1"/>
                  <a:t>fits</a:t>
                </a:r>
                <a:r>
                  <a:rPr lang="it-IT" sz="1600" dirty="0"/>
                  <a:t> for </a:t>
                </a:r>
                <a:r>
                  <a:rPr lang="it-IT" sz="1600" dirty="0" err="1"/>
                  <a:t>different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particle</a:t>
                </a:r>
                <a:r>
                  <a:rPr lang="it-IT" sz="1600" dirty="0"/>
                  <a:t>/</a:t>
                </a:r>
                <a:r>
                  <a:rPr lang="it-IT" sz="1600" dirty="0" err="1"/>
                  <a:t>multiplicity</a:t>
                </a:r>
                <a:r>
                  <a:rPr lang="it-IT" sz="16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59" y="6217645"/>
                <a:ext cx="5022304" cy="338554"/>
              </a:xfrm>
              <a:prstGeom prst="rect">
                <a:avLst/>
              </a:prstGeom>
              <a:blipFill>
                <a:blip r:embed="rId10"/>
                <a:stretch>
                  <a:fillRect l="-607"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2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80393" y="364806"/>
            <a:ext cx="5328592" cy="403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Link to </a:t>
            </a:r>
            <a:r>
              <a:rPr lang="it-IT" sz="3200" b="1" dirty="0" err="1" smtClean="0"/>
              <a:t>relevant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presentations</a:t>
            </a:r>
            <a:endParaRPr lang="it-IT" sz="3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0393" y="1172140"/>
            <a:ext cx="6912768" cy="40318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dirty="0" err="1" smtClean="0">
                <a:latin typeface="Cambria" panose="02040503050406030204" pitchFamily="18" charset="0"/>
              </a:rPr>
              <a:t>ITSsa</a:t>
            </a:r>
            <a:r>
              <a:rPr lang="it-IT" sz="1600" dirty="0" smtClean="0">
                <a:latin typeface="Cambria" panose="02040503050406030204" pitchFamily="18" charset="0"/>
              </a:rPr>
              <a:t> (Pavel): </a:t>
            </a:r>
            <a:r>
              <a:rPr lang="it-IT" sz="160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it-IT" sz="1600" dirty="0" smtClean="0">
                <a:latin typeface="Cambria" panose="02040503050406030204" pitchFamily="18" charset="0"/>
                <a:hlinkClick r:id="rId2"/>
              </a:rPr>
              <a:t>indico.cern.ch/event/708519/contributions/2913361/attachments/1606944/2550069/ITSsa_slides_260218.pdf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16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latin typeface="Cambria" panose="02040503050406030204" pitchFamily="18" charset="0"/>
              </a:rPr>
              <a:t>TOF (Marco): </a:t>
            </a:r>
            <a:r>
              <a:rPr lang="it-IT" sz="1600" dirty="0">
                <a:latin typeface="Cambria" panose="02040503050406030204" pitchFamily="18" charset="0"/>
                <a:hlinkClick r:id="rId3"/>
              </a:rPr>
              <a:t>https://</a:t>
            </a:r>
            <a:r>
              <a:rPr lang="it-IT" sz="1600" dirty="0" smtClean="0">
                <a:latin typeface="Cambria" panose="02040503050406030204" pitchFamily="18" charset="0"/>
                <a:hlinkClick r:id="rId3"/>
              </a:rPr>
              <a:t>indico.cern.ch/event/700770/contributions/2876037/attachments/1591195/2518224/AnalysisTOF_pA8TeV.pdf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1600" dirty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latin typeface="Cambria" panose="02040503050406030204" pitchFamily="18" charset="0"/>
              </a:rPr>
              <a:t>TPC (Silvia): </a:t>
            </a:r>
            <a:r>
              <a:rPr lang="it-IT" sz="1600" dirty="0">
                <a:latin typeface="Cambria" panose="02040503050406030204" pitchFamily="18" charset="0"/>
                <a:hlinkClick r:id="rId4"/>
              </a:rPr>
              <a:t>https://</a:t>
            </a:r>
            <a:r>
              <a:rPr lang="it-IT" sz="1600" dirty="0" smtClean="0">
                <a:latin typeface="Cambria" panose="02040503050406030204" pitchFamily="18" charset="0"/>
                <a:hlinkClick r:id="rId4"/>
              </a:rPr>
              <a:t>indico.cern.ch/event/684087/contributions/2804253/attachments/1565576/2466912/Spectra-PAG_Meeting_Nov272017.pdf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 smtClean="0">
                <a:latin typeface="Cambria" panose="02040503050406030204" pitchFamily="18" charset="0"/>
              </a:rPr>
              <a:t>ALL – </a:t>
            </a:r>
            <a:r>
              <a:rPr lang="it-IT" sz="1600" dirty="0" err="1" smtClean="0">
                <a:latin typeface="Cambria" panose="02040503050406030204" pitchFamily="18" charset="0"/>
              </a:rPr>
              <a:t>latest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summary</a:t>
            </a:r>
            <a:r>
              <a:rPr lang="it-IT" sz="1600" dirty="0" smtClean="0">
                <a:latin typeface="Cambria" panose="02040503050406030204" pitchFamily="18" charset="0"/>
              </a:rPr>
              <a:t> (Feb. 5°, APW </a:t>
            </a:r>
            <a:r>
              <a:rPr lang="it-IT" sz="1600" dirty="0">
                <a:latin typeface="Cambria" panose="02040503050406030204" pitchFamily="18" charset="0"/>
              </a:rPr>
              <a:t>in Frascati): </a:t>
            </a:r>
            <a:r>
              <a:rPr lang="it-IT" sz="1600" dirty="0">
                <a:latin typeface="Cambria" panose="02040503050406030204" pitchFamily="18" charset="0"/>
                <a:hlinkClick r:id="rId5"/>
              </a:rPr>
              <a:t>https://</a:t>
            </a:r>
            <a:r>
              <a:rPr lang="it-IT" sz="1600" dirty="0" smtClean="0">
                <a:latin typeface="Cambria" panose="02040503050406030204" pitchFamily="18" charset="0"/>
                <a:hlinkClick r:id="rId5"/>
              </a:rPr>
              <a:t>indico.cern.ch/event/687851/contributions/2880067/attachments/1594885/2525554/pisanos_APW_Frascati_Feb2018.pdf</a:t>
            </a:r>
            <a:endParaRPr lang="it-IT" sz="1600" dirty="0" smtClean="0">
              <a:latin typeface="Cambria" panose="02040503050406030204" pitchFamily="18" charset="0"/>
            </a:endParaRPr>
          </a:p>
          <a:p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611560" y="5465563"/>
            <a:ext cx="4520133" cy="1077218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/>
              <a:t>Analysis crew: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Pavel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ITSsa</a:t>
            </a:r>
            <a:r>
              <a:rPr lang="en-US" dirty="0" smtClean="0"/>
              <a:t>          Paula</a:t>
            </a:r>
            <a:r>
              <a:rPr lang="en-US" dirty="0" smtClean="0">
                <a:sym typeface="Wingdings"/>
              </a:rPr>
              <a:t> TPC relativistic rise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ym typeface="Wingdings"/>
              </a:rPr>
              <a:t>SilviaTPC</a:t>
            </a:r>
            <a:r>
              <a:rPr lang="en-US" dirty="0" smtClean="0">
                <a:sym typeface="Wingdings"/>
              </a:rPr>
              <a:t>               Marco TOF unfolding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7671" y="5542507"/>
            <a:ext cx="244827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analysis code is not </a:t>
            </a:r>
            <a:r>
              <a:rPr lang="en-US" smtClean="0"/>
              <a:t>committed yet, but will be done very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484210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Status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366220"/>
            <a:ext cx="4531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2. </a:t>
            </a:r>
            <a:r>
              <a:rPr lang="it-IT" sz="1600" dirty="0" err="1" smtClean="0"/>
              <a:t>Corrected</a:t>
            </a:r>
            <a:r>
              <a:rPr lang="it-IT" sz="1600" dirty="0" smtClean="0"/>
              <a:t> for (</a:t>
            </a:r>
            <a:r>
              <a:rPr lang="it-IT" sz="1600" dirty="0" err="1" smtClean="0"/>
              <a:t>multiplicity</a:t>
            </a:r>
            <a:r>
              <a:rPr lang="it-IT" sz="1600" dirty="0" err="1"/>
              <a:t>-</a:t>
            </a:r>
            <a:r>
              <a:rPr lang="it-IT" sz="1600" dirty="0" err="1" smtClean="0"/>
              <a:t>dependent</a:t>
            </a:r>
            <a:r>
              <a:rPr lang="it-IT" sz="1600" dirty="0" smtClean="0"/>
              <a:t>) </a:t>
            </a:r>
            <a:r>
              <a:rPr lang="it-IT" sz="1600" dirty="0" err="1" smtClean="0"/>
              <a:t>efficiencies</a:t>
            </a:r>
            <a:endParaRPr lang="it-IT" sz="16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604332"/>
            <a:ext cx="4686387" cy="6033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4" y="2205184"/>
            <a:ext cx="4788739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61" y="2205184"/>
            <a:ext cx="4788739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3270" y="3645184"/>
            <a:ext cx="764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Pions</a:t>
            </a:r>
            <a:endParaRPr lang="en-US" sz="1400" b="1" dirty="0"/>
          </a:p>
          <a:p>
            <a:r>
              <a:rPr lang="en-US" sz="1400" b="1" dirty="0" smtClean="0">
                <a:solidFill>
                  <a:srgbClr val="3333FF"/>
                </a:solidFill>
              </a:rPr>
              <a:t>Kaons</a:t>
            </a:r>
            <a:endParaRPr lang="en-US" sz="1400" b="1" dirty="0">
              <a:solidFill>
                <a:srgbClr val="3333FF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33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662324"/>
            <a:ext cx="764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Pions</a:t>
            </a:r>
            <a:endParaRPr lang="en-US" sz="1400" b="1" dirty="0"/>
          </a:p>
          <a:p>
            <a:r>
              <a:rPr lang="en-US" sz="1400" b="1" dirty="0" smtClean="0">
                <a:solidFill>
                  <a:srgbClr val="3333FF"/>
                </a:solidFill>
              </a:rPr>
              <a:t>Kaons</a:t>
            </a:r>
            <a:endParaRPr lang="en-US" sz="1400" b="1" dirty="0">
              <a:solidFill>
                <a:srgbClr val="3333FF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3333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91680" y="2086146"/>
            <a:ext cx="1584176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ambria" panose="02040503050406030204" pitchFamily="18" charset="0"/>
              </a:rPr>
              <a:t>positive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19800" y="2086146"/>
            <a:ext cx="1864568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ambria" panose="02040503050406030204" pitchFamily="18" charset="0"/>
              </a:rPr>
              <a:t>negative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28" y="5441522"/>
            <a:ext cx="3094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Correction</a:t>
            </a:r>
            <a:r>
              <a:rPr lang="it-IT" sz="1600" dirty="0" smtClean="0"/>
              <a:t> for </a:t>
            </a:r>
            <a:r>
              <a:rPr lang="it-IT" sz="1600" dirty="0" err="1" smtClean="0"/>
              <a:t>antiprotons</a:t>
            </a:r>
            <a:r>
              <a:rPr lang="it-IT" sz="1600" dirty="0" smtClean="0"/>
              <a:t> and K</a:t>
            </a:r>
            <a:r>
              <a:rPr lang="it-IT" sz="1600" baseline="30000" dirty="0" smtClean="0"/>
              <a:t>-</a:t>
            </a:r>
            <a:r>
              <a:rPr lang="it-IT" sz="1600" dirty="0" smtClean="0"/>
              <a:t> </a:t>
            </a:r>
            <a:r>
              <a:rPr lang="it-IT" sz="1600" dirty="0" err="1" smtClean="0"/>
              <a:t>underestimation</a:t>
            </a:r>
            <a:r>
              <a:rPr lang="it-IT" sz="1600" dirty="0" smtClean="0"/>
              <a:t> by GEANT 3 </a:t>
            </a:r>
            <a:r>
              <a:rPr lang="it-IT" sz="1600" dirty="0" err="1" smtClean="0"/>
              <a:t>transport</a:t>
            </a:r>
            <a:r>
              <a:rPr lang="it-IT" sz="1600" dirty="0" smtClean="0"/>
              <a:t> code </a:t>
            </a:r>
            <a:r>
              <a:rPr lang="it-IT" sz="1600" dirty="0" err="1" smtClean="0"/>
              <a:t>already</a:t>
            </a:r>
            <a:r>
              <a:rPr lang="it-IT" sz="1600" dirty="0" smtClean="0"/>
              <a:t> </a:t>
            </a:r>
            <a:r>
              <a:rPr lang="it-IT" sz="1600" dirty="0" err="1" smtClean="0"/>
              <a:t>included</a:t>
            </a:r>
            <a:endParaRPr lang="it-IT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4948" y="4955575"/>
            <a:ext cx="9411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en-US" sz="1400" b="1" baseline="-25000" dirty="0" smtClean="0"/>
              <a:t>T</a:t>
            </a:r>
            <a:r>
              <a:rPr lang="en-US" sz="1400" b="1" dirty="0" smtClean="0"/>
              <a:t> (GeV/c)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45645" y="4950113"/>
            <a:ext cx="9411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en-US" sz="1400" b="1" baseline="-25000" dirty="0" smtClean="0"/>
              <a:t>T</a:t>
            </a:r>
            <a:r>
              <a:rPr lang="en-US" sz="1400" b="1" dirty="0" smtClean="0"/>
              <a:t> (GeV/c)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554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484210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Status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366219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3. (</a:t>
            </a:r>
            <a:r>
              <a:rPr lang="it-IT" sz="1600" b="1" dirty="0" err="1" smtClean="0">
                <a:solidFill>
                  <a:srgbClr val="FF0000"/>
                </a:solidFill>
              </a:rPr>
              <a:t>Pions</a:t>
            </a:r>
            <a:r>
              <a:rPr lang="it-IT" sz="1600" dirty="0" smtClean="0"/>
              <a:t> and </a:t>
            </a:r>
            <a:r>
              <a:rPr lang="it-IT" sz="1600" dirty="0" err="1" smtClean="0"/>
              <a:t>protons</a:t>
            </a:r>
            <a:r>
              <a:rPr lang="it-IT" sz="1600" dirty="0" smtClean="0"/>
              <a:t>) </a:t>
            </a:r>
            <a:r>
              <a:rPr lang="it-IT" sz="1600" dirty="0" err="1" smtClean="0"/>
              <a:t>corrected</a:t>
            </a:r>
            <a:r>
              <a:rPr lang="it-IT" sz="1600" dirty="0" smtClean="0"/>
              <a:t> for the </a:t>
            </a:r>
            <a:r>
              <a:rPr lang="it-IT" sz="1600" dirty="0" err="1" smtClean="0"/>
              <a:t>primary</a:t>
            </a:r>
            <a:r>
              <a:rPr lang="it-IT" sz="1600" dirty="0" smtClean="0"/>
              <a:t> </a:t>
            </a:r>
            <a:r>
              <a:rPr lang="it-IT" sz="1600" dirty="0" err="1" smtClean="0"/>
              <a:t>fractions</a:t>
            </a:r>
            <a:r>
              <a:rPr lang="it-IT" sz="1600" dirty="0" smtClean="0"/>
              <a:t> (</a:t>
            </a:r>
            <a:r>
              <a:rPr lang="it-IT" sz="1600" dirty="0" err="1" smtClean="0"/>
              <a:t>feed</a:t>
            </a:r>
            <a:r>
              <a:rPr lang="it-IT" sz="1600" dirty="0" smtClean="0"/>
              <a:t>-down </a:t>
            </a:r>
            <a:r>
              <a:rPr lang="it-IT" sz="1600" dirty="0" err="1" smtClean="0"/>
              <a:t>corrections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74" y="2204864"/>
            <a:ext cx="5133900" cy="38745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74" y="1412776"/>
            <a:ext cx="3337706" cy="24888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44" y="3861048"/>
            <a:ext cx="3253736" cy="2422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6156176" y="4157782"/>
                <a:ext cx="333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57782"/>
                <a:ext cx="333361" cy="276999"/>
              </a:xfrm>
              <a:prstGeom prst="rect">
                <a:avLst/>
              </a:prstGeom>
              <a:blipFill>
                <a:blip r:embed="rId6"/>
                <a:stretch>
                  <a:fillRect l="-10909" r="-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6156175" y="1658606"/>
                <a:ext cx="333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5" y="1658606"/>
                <a:ext cx="333361" cy="276999"/>
              </a:xfrm>
              <a:prstGeom prst="rect">
                <a:avLst/>
              </a:prstGeom>
              <a:blipFill>
                <a:blip r:embed="rId7"/>
                <a:stretch>
                  <a:fillRect l="-1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1248" y="173903"/>
            <a:ext cx="1416603" cy="11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484210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Status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3662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3. (</a:t>
            </a:r>
            <a:r>
              <a:rPr lang="it-IT" sz="1600" dirty="0" err="1" smtClean="0"/>
              <a:t>Pions</a:t>
            </a:r>
            <a:r>
              <a:rPr lang="it-IT" sz="1600" dirty="0" smtClean="0"/>
              <a:t> and </a:t>
            </a:r>
            <a:r>
              <a:rPr lang="it-IT" sz="1600" b="1" dirty="0" err="1" smtClean="0">
                <a:solidFill>
                  <a:srgbClr val="FF0000"/>
                </a:solidFill>
              </a:rPr>
              <a:t>protons</a:t>
            </a:r>
            <a:r>
              <a:rPr lang="it-IT" sz="1600" dirty="0" smtClean="0"/>
              <a:t>) </a:t>
            </a:r>
            <a:r>
              <a:rPr lang="it-IT" sz="1600" dirty="0" err="1" smtClean="0"/>
              <a:t>corrected</a:t>
            </a:r>
            <a:r>
              <a:rPr lang="it-IT" sz="1600" dirty="0" smtClean="0"/>
              <a:t> for the </a:t>
            </a:r>
            <a:r>
              <a:rPr lang="it-IT" sz="1600" dirty="0" err="1" smtClean="0"/>
              <a:t>primary</a:t>
            </a:r>
            <a:r>
              <a:rPr lang="it-IT" sz="1600" dirty="0" smtClean="0"/>
              <a:t> </a:t>
            </a:r>
            <a:r>
              <a:rPr lang="it-IT" sz="1600" dirty="0" err="1" smtClean="0"/>
              <a:t>fractions</a:t>
            </a:r>
            <a:r>
              <a:rPr lang="it-IT" sz="1600" dirty="0" smtClean="0"/>
              <a:t> (</a:t>
            </a:r>
            <a:r>
              <a:rPr lang="it-IT" sz="1600" dirty="0" err="1" smtClean="0"/>
              <a:t>feed</a:t>
            </a:r>
            <a:r>
              <a:rPr lang="it-IT" sz="1600" dirty="0" smtClean="0"/>
              <a:t>-down </a:t>
            </a:r>
            <a:r>
              <a:rPr lang="it-IT" sz="1600" dirty="0" err="1" smtClean="0"/>
              <a:t>corrections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9" y="2051864"/>
            <a:ext cx="5204550" cy="398160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71" y="1411674"/>
            <a:ext cx="3445660" cy="259339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37" y="3934259"/>
            <a:ext cx="3372856" cy="2492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6228184" y="1689307"/>
                <a:ext cx="183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689307"/>
                <a:ext cx="183960" cy="276999"/>
              </a:xfrm>
              <a:prstGeom prst="rect">
                <a:avLst/>
              </a:prstGeom>
              <a:blipFill>
                <a:blip r:embed="rId6"/>
                <a:stretch>
                  <a:fillRect l="-33333" r="-30000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6228184" y="4097158"/>
                <a:ext cx="183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97158"/>
                <a:ext cx="183960" cy="276999"/>
              </a:xfrm>
              <a:prstGeom prst="rect">
                <a:avLst/>
              </a:prstGeom>
              <a:blipFill>
                <a:blip r:embed="rId7"/>
                <a:stretch>
                  <a:fillRect l="-33333" r="-96667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magin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594" y="148452"/>
            <a:ext cx="1248726" cy="11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484210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Status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35584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4. Anti-</a:t>
            </a:r>
            <a:r>
              <a:rPr lang="it-IT" sz="1600" dirty="0" err="1" smtClean="0"/>
              <a:t>protons</a:t>
            </a:r>
            <a:r>
              <a:rPr lang="it-IT" sz="1600" dirty="0"/>
              <a:t> </a:t>
            </a:r>
            <a:r>
              <a:rPr lang="it-IT" sz="1600" dirty="0" smtClean="0"/>
              <a:t>and negative </a:t>
            </a:r>
            <a:r>
              <a:rPr lang="it-IT" sz="1600" dirty="0" err="1" smtClean="0"/>
              <a:t>kaons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</a:t>
            </a:r>
            <a:r>
              <a:rPr lang="it-IT" sz="1600" dirty="0" err="1" smtClean="0"/>
              <a:t>been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corrected</a:t>
            </a:r>
            <a:r>
              <a:rPr lang="it-IT" sz="1600" dirty="0" smtClean="0"/>
              <a:t> for Geant3/Geant4 and Geant3/</a:t>
            </a:r>
            <a:r>
              <a:rPr lang="it-IT" sz="1600" dirty="0" err="1" smtClean="0"/>
              <a:t>Fluka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corrections</a:t>
            </a:r>
            <a:r>
              <a:rPr lang="it-IT" sz="1600" dirty="0" smtClean="0"/>
              <a:t>, </a:t>
            </a:r>
            <a:r>
              <a:rPr lang="it-IT" sz="1600" dirty="0" err="1" smtClean="0"/>
              <a:t>respectively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69" y="2132300"/>
            <a:ext cx="4203039" cy="41770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132299"/>
            <a:ext cx="4123373" cy="4177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7484384" y="4941168"/>
                <a:ext cx="183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84" y="4941168"/>
                <a:ext cx="183960" cy="276999"/>
              </a:xfrm>
              <a:prstGeom prst="rect">
                <a:avLst/>
              </a:prstGeom>
              <a:blipFill>
                <a:blip r:embed="rId5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3635896" y="4942152"/>
                <a:ext cx="333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942152"/>
                <a:ext cx="333361" cy="276999"/>
              </a:xfrm>
              <a:prstGeom prst="rect">
                <a:avLst/>
              </a:prstGeom>
              <a:blipFill>
                <a:blip r:embed="rId6"/>
                <a:stretch>
                  <a:fillRect l="-1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5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484210"/>
            <a:ext cx="6120680" cy="7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Systematics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study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144748"/>
                  </p:ext>
                </p:extLst>
              </p:nvPr>
            </p:nvGraphicFramePr>
            <p:xfrm>
              <a:off x="611560" y="1844824"/>
              <a:ext cx="4104456" cy="351202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808312">
                      <a:extLst>
                        <a:ext uri="{9D8B030D-6E8A-4147-A177-3AD203B41FA5}">
                          <a16:colId xmlns:a16="http://schemas.microsoft.com/office/drawing/2014/main" xmlns="" val="4216595564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xmlns="" val="3735257483"/>
                        </a:ext>
                      </a:extLst>
                    </a:gridCol>
                  </a:tblGrid>
                  <a:tr h="323733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Source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Status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5423830"/>
                      </a:ext>
                    </a:extLst>
                  </a:tr>
                  <a:tr h="585141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PID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technique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(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fit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vs. bin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counting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Done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10964202"/>
                      </a:ext>
                    </a:extLst>
                  </a:tr>
                  <a:tr h="58514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𝐷𝐶𝐴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cut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(from ± 3 cm to ± 1 cm)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Done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92546765"/>
                      </a:ext>
                    </a:extLst>
                  </a:tr>
                  <a:tr h="585141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Different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MC for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efficiency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(DPMJET vs. EPOS)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Done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54916802"/>
                      </a:ext>
                    </a:extLst>
                  </a:tr>
                  <a:tr h="585141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Ncl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(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number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of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points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for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dE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/dx)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Done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72682873"/>
                      </a:ext>
                    </a:extLst>
                  </a:tr>
                  <a:tr h="585141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Track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selection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In progress (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see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next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slide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194993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144748"/>
                  </p:ext>
                </p:extLst>
              </p:nvPr>
            </p:nvGraphicFramePr>
            <p:xfrm>
              <a:off x="611560" y="1844824"/>
              <a:ext cx="4104456" cy="351202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808312">
                      <a:extLst>
                        <a:ext uri="{9D8B030D-6E8A-4147-A177-3AD203B41FA5}">
                          <a16:colId xmlns:a16="http://schemas.microsoft.com/office/drawing/2014/main" val="4216595564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373525748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Source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Status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23830"/>
                      </a:ext>
                    </a:extLst>
                  </a:tr>
                  <a:tr h="585141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PID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technique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(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fit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vs. bin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counting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Done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0964202"/>
                      </a:ext>
                    </a:extLst>
                  </a:tr>
                  <a:tr h="59836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7" t="-155556" r="-47072" b="-3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Done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2546765"/>
                      </a:ext>
                    </a:extLst>
                  </a:tr>
                  <a:tr h="585141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Different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MC for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efficiency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(DPMJET vs. EPOS)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Done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4916802"/>
                      </a:ext>
                    </a:extLst>
                  </a:tr>
                  <a:tr h="585141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Ncl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(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number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of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points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for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dE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/dx)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Done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268287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Track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selection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In progress (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see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next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slide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949935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uppo 12"/>
          <p:cNvGrpSpPr/>
          <p:nvPr/>
        </p:nvGrpSpPr>
        <p:grpSpPr>
          <a:xfrm>
            <a:off x="4881881" y="1661157"/>
            <a:ext cx="4080011" cy="4075155"/>
            <a:chOff x="4881881" y="1661157"/>
            <a:chExt cx="4080011" cy="407515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1881" y="1661157"/>
              <a:ext cx="4080011" cy="40751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/>
                <p:cNvSpPr txBox="1"/>
                <p:nvPr/>
              </p:nvSpPr>
              <p:spPr>
                <a:xfrm>
                  <a:off x="8093407" y="1923273"/>
                  <a:ext cx="518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" name="CasellaDiTes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407" y="1923273"/>
                  <a:ext cx="51802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asellaDiTesto 11"/>
            <p:cNvSpPr txBox="1"/>
            <p:nvPr/>
          </p:nvSpPr>
          <p:spPr>
            <a:xfrm>
              <a:off x="6948264" y="2924944"/>
              <a:ext cx="360040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cxnSp>
          <p:nvCxnSpPr>
            <p:cNvPr id="14" name="Connettore diritto 13"/>
            <p:cNvCxnSpPr/>
            <p:nvPr/>
          </p:nvCxnSpPr>
          <p:spPr>
            <a:xfrm>
              <a:off x="7092280" y="3068960"/>
              <a:ext cx="14401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7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55" y="3285304"/>
            <a:ext cx="3012841" cy="288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" y="188640"/>
            <a:ext cx="3012841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30" y="241462"/>
            <a:ext cx="3012841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06" y="3278458"/>
            <a:ext cx="3012841" cy="28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0" y="3271612"/>
            <a:ext cx="3012841" cy="28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43" y="328653"/>
            <a:ext cx="3012841" cy="2880000"/>
          </a:xfrm>
          <a:prstGeom prst="rect">
            <a:avLst/>
          </a:prstGeom>
        </p:spPr>
      </p:pic>
      <p:sp>
        <p:nvSpPr>
          <p:cNvPr id="12" name="Segnaposto numero diapositiva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 smtClean="0"/>
              <a:t>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9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383868" y="3191163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TOF </a:t>
            </a:r>
            <a:r>
              <a:rPr lang="it-IT" sz="3200" b="1" dirty="0" err="1" smtClean="0"/>
              <a:t>analysis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2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" y="2133336"/>
            <a:ext cx="4502646" cy="43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77" y="2133336"/>
            <a:ext cx="4502646" cy="43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813" y="1096734"/>
            <a:ext cx="842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spectra extracted with unfolding procedure through template </a:t>
            </a:r>
            <a:r>
              <a:rPr lang="en-US" dirty="0"/>
              <a:t>f</a:t>
            </a:r>
            <a:r>
              <a:rPr lang="en-US" dirty="0" smtClean="0"/>
              <a:t>its tuned on data.</a:t>
            </a:r>
          </a:p>
          <a:p>
            <a:r>
              <a:rPr lang="en-US" dirty="0" smtClean="0"/>
              <a:t>Three templates for </a:t>
            </a:r>
            <a:r>
              <a:rPr lang="en-US" dirty="0" err="1" smtClean="0"/>
              <a:t>pions</a:t>
            </a:r>
            <a:r>
              <a:rPr lang="en-US" dirty="0" smtClean="0"/>
              <a:t>, kaons and protons and one for TOF mismatching background</a:t>
            </a:r>
            <a:endParaRPr lang="en-US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85317" y="292798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Status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0194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28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0059" y="855690"/>
            <a:ext cx="702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spectra have been corrected by tracking and TOF matching efficiency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3" y="574603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Anti-p and K</a:t>
            </a:r>
            <a:r>
              <a:rPr lang="en-US" baseline="30000" dirty="0" smtClean="0"/>
              <a:t>-</a:t>
            </a:r>
            <a:r>
              <a:rPr lang="en-US" dirty="0" smtClean="0"/>
              <a:t> tracking efficiency include Geant3/Geant4 and Geant3/FLUKA corrections respectively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4405" y="5766355"/>
            <a:ext cx="414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slight dependence on multiplicity, but big statistical fluctuation: the MB is used to correct the spectra</a:t>
            </a:r>
            <a:endParaRPr lang="en-US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585317" y="292798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Status</a:t>
            </a:r>
            <a:endParaRPr lang="it-IT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70" y="1312239"/>
            <a:ext cx="4502647" cy="43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12239"/>
            <a:ext cx="450264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50" y="3285384"/>
            <a:ext cx="3752206" cy="360000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85317" y="292798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Status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29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221135" y="836712"/>
            <a:ext cx="456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fraction extracted from </a:t>
            </a:r>
            <a:r>
              <a:rPr lang="en-US" dirty="0" err="1" smtClean="0"/>
              <a:t>DCAxy</a:t>
            </a:r>
            <a:r>
              <a:rPr lang="en-US" dirty="0" smtClean="0"/>
              <a:t> distributions through template fit with TFF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579814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 for different multiplicity classes. Exponential fit to smooth and extract the correction at higher P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50" y="0"/>
            <a:ext cx="3752206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3" y="1480594"/>
            <a:ext cx="450264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751773"/>
            <a:ext cx="4320480" cy="519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Poster </a:t>
            </a:r>
            <a:r>
              <a:rPr lang="it-IT" sz="3200" b="1" dirty="0" err="1" smtClean="0"/>
              <a:t>at</a:t>
            </a:r>
            <a:r>
              <a:rPr lang="it-IT" sz="3200" b="1" dirty="0" smtClean="0"/>
              <a:t> QM2018</a:t>
            </a:r>
            <a:endParaRPr lang="it-IT" sz="3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79818"/>
            <a:ext cx="5133900" cy="10584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604" y="3316491"/>
            <a:ext cx="5228100" cy="211050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2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395536" y="27039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610" y="270390"/>
            <a:ext cx="7704806" cy="71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Systematics</a:t>
            </a:r>
            <a:r>
              <a:rPr lang="it-IT" sz="3200" b="1" dirty="0" smtClean="0"/>
              <a:t> from </a:t>
            </a:r>
            <a:r>
              <a:rPr lang="it-IT" sz="3200" b="1" dirty="0" err="1" smtClean="0"/>
              <a:t>track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selection</a:t>
            </a:r>
            <a:r>
              <a:rPr lang="it-IT" sz="3200" b="1" dirty="0" smtClean="0"/>
              <a:t> and PID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30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81838"/>
                  </p:ext>
                </p:extLst>
              </p:nvPr>
            </p:nvGraphicFramePr>
            <p:xfrm>
              <a:off x="345986" y="1051226"/>
              <a:ext cx="5368135" cy="27746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65618">
                      <a:extLst>
                        <a:ext uri="{9D8B030D-6E8A-4147-A177-3AD203B41FA5}">
                          <a16:colId xmlns:a16="http://schemas.microsoft.com/office/drawing/2014/main" xmlns="" val="4216595564"/>
                        </a:ext>
                      </a:extLst>
                    </a:gridCol>
                    <a:gridCol w="1182810">
                      <a:extLst>
                        <a:ext uri="{9D8B030D-6E8A-4147-A177-3AD203B41FA5}">
                          <a16:colId xmlns:a16="http://schemas.microsoft.com/office/drawing/2014/main" xmlns="" val="3735257483"/>
                        </a:ext>
                      </a:extLst>
                    </a:gridCol>
                    <a:gridCol w="1819707">
                      <a:extLst>
                        <a:ext uri="{9D8B030D-6E8A-4147-A177-3AD203B41FA5}">
                          <a16:colId xmlns:a16="http://schemas.microsoft.com/office/drawing/2014/main" xmlns="" val="3684390611"/>
                        </a:ext>
                      </a:extLst>
                    </a:gridCol>
                  </a:tblGrid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Cut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Default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Variation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5423830"/>
                      </a:ext>
                    </a:extLst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N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crossed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raws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70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60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(80)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10964202"/>
                      </a:ext>
                    </a:extLst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Max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 baseline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 baseline="0" smtClean="0"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it-IT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per cl. TPC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4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3, 5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54916802"/>
                      </a:ext>
                    </a:extLst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DCAz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2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1, 3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59241609"/>
                      </a:ext>
                    </a:extLst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DCAxy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7σ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7σ ± 10%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en-US" sz="16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SetCutGeoNcrNcl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2,130,1.5,0,0</a:t>
                          </a:r>
                        </a:p>
                        <a:p>
                          <a:pPr algn="ctr"/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3,130,1.5,0.85,0.7 </a:t>
                          </a:r>
                          <a:r>
                            <a:rPr lang="hr-HR" sz="14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and</a:t>
                          </a:r>
                          <a:r>
                            <a:rPr lang="hr-HR" sz="1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hr-HR" sz="1400" kern="1200" baseline="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all</a:t>
                          </a:r>
                          <a:r>
                            <a:rPr lang="hr-HR" sz="1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</a:t>
                          </a:r>
                          <a:endParaRPr lang="hr-HR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Sigma/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Tail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TOF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signal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86/82</a:t>
                          </a:r>
                          <a:r>
                            <a:rPr lang="it-IT" sz="1600" b="1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="1" dirty="0" err="1" smtClean="0">
                              <a:latin typeface="Cambria" panose="02040503050406030204" pitchFamily="18" charset="0"/>
                            </a:rPr>
                            <a:t>ps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+/- 10%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81838"/>
                  </p:ext>
                </p:extLst>
              </p:nvPr>
            </p:nvGraphicFramePr>
            <p:xfrm>
              <a:off x="345986" y="1051226"/>
              <a:ext cx="5368135" cy="27746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656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216595564"/>
                        </a:ext>
                      </a:extLst>
                    </a:gridCol>
                    <a:gridCol w="118281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35257483"/>
                        </a:ext>
                      </a:extLst>
                    </a:gridCol>
                    <a:gridCol w="181970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84390611"/>
                        </a:ext>
                      </a:extLst>
                    </a:gridCol>
                  </a:tblGrid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Cut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Default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Variation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5423830"/>
                      </a:ext>
                    </a:extLst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N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crossed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raws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70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60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(80)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10964202"/>
                      </a:ext>
                    </a:extLst>
                  </a:tr>
                  <a:tr h="3710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7" t="-206557" r="-127763" b="-4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4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3, 5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54916802"/>
                      </a:ext>
                    </a:extLst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DCAz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2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1, 3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59241609"/>
                      </a:ext>
                    </a:extLst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DCAxy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7σ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7σ ± 10%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6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SetCutGeoNcrNcl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2,130,1.5,0,0</a:t>
                          </a:r>
                        </a:p>
                        <a:p>
                          <a:pPr algn="ctr"/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3,130,1.5,0.85,0.7 </a:t>
                          </a:r>
                          <a:r>
                            <a:rPr lang="hr-HR" sz="14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and</a:t>
                          </a:r>
                          <a:r>
                            <a:rPr lang="hr-HR" sz="1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hr-HR" sz="1400" kern="1200" baseline="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all</a:t>
                          </a:r>
                          <a:r>
                            <a:rPr lang="hr-HR" sz="1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</a:t>
                          </a:r>
                          <a:endParaRPr lang="hr-HR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1008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Sigma/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Tail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TOF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signal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86/82</a:t>
                          </a:r>
                          <a:r>
                            <a:rPr lang="it-IT" sz="1600" b="1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="1" dirty="0" err="1" smtClean="0">
                              <a:latin typeface="Cambria" panose="02040503050406030204" pitchFamily="18" charset="0"/>
                            </a:rPr>
                            <a:t>ps</a:t>
                          </a:r>
                          <a:endParaRPr lang="it-IT" sz="16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+/- 10%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99" y="997745"/>
            <a:ext cx="3001765" cy="28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2" y="3907371"/>
            <a:ext cx="3001764" cy="28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99" y="3892558"/>
            <a:ext cx="3001764" cy="288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" y="3892443"/>
            <a:ext cx="30017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97" y="2909795"/>
            <a:ext cx="3752206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1" y="2780928"/>
            <a:ext cx="3752206" cy="360000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395536" y="256303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31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0576"/>
              </p:ext>
            </p:extLst>
          </p:nvPr>
        </p:nvGraphicFramePr>
        <p:xfrm>
          <a:off x="611560" y="1196752"/>
          <a:ext cx="7573579" cy="134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4216595564"/>
                    </a:ext>
                  </a:extLst>
                </a:gridCol>
                <a:gridCol w="3541131">
                  <a:extLst>
                    <a:ext uri="{9D8B030D-6E8A-4147-A177-3AD203B41FA5}">
                      <a16:colId xmlns:a16="http://schemas.microsoft.com/office/drawing/2014/main" xmlns="" val="3735257483"/>
                    </a:ext>
                  </a:extLst>
                </a:gridCol>
              </a:tblGrid>
              <a:tr h="151694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Crosschecks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Maximum</a:t>
                      </a:r>
                      <a:r>
                        <a:rPr lang="it-IT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Cambria" panose="02040503050406030204" pitchFamily="18" charset="0"/>
                        </a:rPr>
                        <a:t>difference</a:t>
                      </a:r>
                      <a:r>
                        <a:rPr lang="it-IT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Cambria" panose="02040503050406030204" pitchFamily="18" charset="0"/>
                        </a:rPr>
                        <a:t>observed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423830"/>
                  </a:ext>
                </a:extLst>
              </a:tr>
              <a:tr h="151694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Primary</a:t>
                      </a:r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correction</a:t>
                      </a:r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it-IT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TFractionFitter</a:t>
                      </a:r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Roofit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2%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964202"/>
                  </a:ext>
                </a:extLst>
              </a:tr>
              <a:tr h="151694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Matching</a:t>
                      </a:r>
                      <a:r>
                        <a:rPr lang="it-IT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Cambria" panose="02040503050406030204" pitchFamily="18" charset="0"/>
                        </a:rPr>
                        <a:t>efficiency</a:t>
                      </a:r>
                      <a:r>
                        <a:rPr lang="it-IT" sz="1600" baseline="0" dirty="0" smtClean="0">
                          <a:latin typeface="Cambria" panose="02040503050406030204" pitchFamily="18" charset="0"/>
                        </a:rPr>
                        <a:t>: Data/MC </a:t>
                      </a:r>
                      <a:r>
                        <a:rPr lang="it-IT" sz="1600" baseline="0" dirty="0" err="1" smtClean="0">
                          <a:latin typeface="Cambria" panose="02040503050406030204" pitchFamily="18" charset="0"/>
                        </a:rPr>
                        <a:t>comparison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5% (</a:t>
                      </a:r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pT</a:t>
                      </a:r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&lt;1Gev/c) - 2% (</a:t>
                      </a:r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pT</a:t>
                      </a:r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&gt;1GeV/c)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51694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ambria" panose="02040503050406030204" pitchFamily="18" charset="0"/>
                        </a:rPr>
                        <a:t>Matching</a:t>
                      </a:r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 ITS/TPC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mbria" panose="02040503050406030204" pitchFamily="18" charset="0"/>
                        </a:rPr>
                        <a:t>1%</a:t>
                      </a:r>
                      <a:endParaRPr lang="it-IT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54676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3313709"/>
            <a:ext cx="799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TFF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RooFit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4854" y="3313709"/>
            <a:ext cx="63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Data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85316" y="292798"/>
            <a:ext cx="4490739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Other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systematics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381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484210"/>
            <a:ext cx="3600400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TOF </a:t>
            </a:r>
            <a:r>
              <a:rPr lang="it-IT" sz="3200" b="1" dirty="0" err="1" smtClean="0"/>
              <a:t>spectra</a:t>
            </a:r>
            <a:r>
              <a:rPr lang="it-IT" sz="3200" b="1" dirty="0" smtClean="0"/>
              <a:t> - </a:t>
            </a:r>
            <a:r>
              <a:rPr lang="it-IT" sz="3200" b="1" dirty="0" err="1" smtClean="0"/>
              <a:t>pions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32</a:t>
            </a:fld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86" y="3236841"/>
            <a:ext cx="3752206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51692"/>
            <a:ext cx="4502647" cy="43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68" y="241475"/>
            <a:ext cx="3368184" cy="29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883097"/>
            <a:ext cx="774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electrons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43346" y="2002606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pions</a:t>
            </a:r>
            <a:endParaRPr lang="en-US" sz="1200" b="1" dirty="0"/>
          </a:p>
        </p:txBody>
      </p:sp>
      <p:sp>
        <p:nvSpPr>
          <p:cNvPr id="12" name="Segnaposto numero diapositiva 4"/>
          <p:cNvSpPr txBox="1">
            <a:spLocks/>
          </p:cNvSpPr>
          <p:nvPr/>
        </p:nvSpPr>
        <p:spPr>
          <a:xfrm>
            <a:off x="8422818" y="6404292"/>
            <a:ext cx="54167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33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383868" y="3191163"/>
            <a:ext cx="2376264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 smtClean="0"/>
              <a:t>Results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32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8142" y="299665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Combined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Spectra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34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51520" y="6037623"/>
            <a:ext cx="612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Combination strategy</a:t>
            </a:r>
            <a:r>
              <a:rPr lang="en-US" dirty="0" smtClean="0"/>
              <a:t>: first combined TPC and TOF and then ITS</a:t>
            </a:r>
          </a:p>
          <a:p>
            <a:r>
              <a:rPr lang="en-US" dirty="0" smtClean="0"/>
              <a:t>Correction for event loss applied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0" y="868191"/>
            <a:ext cx="3001765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78" y="856210"/>
            <a:ext cx="3001765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06" y="873931"/>
            <a:ext cx="3001765" cy="28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" y="3775739"/>
            <a:ext cx="3176203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15" y="3779551"/>
            <a:ext cx="3168000" cy="21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29" y="3746766"/>
            <a:ext cx="315414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3244" y="411038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Ratio of </a:t>
            </a:r>
            <a:r>
              <a:rPr lang="it-IT" sz="3200" b="1" dirty="0" err="1" smtClean="0"/>
              <a:t>kaons</a:t>
            </a:r>
            <a:r>
              <a:rPr lang="it-IT" sz="3200" b="1" dirty="0" smtClean="0"/>
              <a:t> and </a:t>
            </a:r>
            <a:r>
              <a:rPr lang="it-IT" sz="3200" b="1" dirty="0" err="1" smtClean="0"/>
              <a:t>protons</a:t>
            </a:r>
            <a:r>
              <a:rPr lang="it-IT" sz="3200" b="1" dirty="0" smtClean="0"/>
              <a:t> to </a:t>
            </a:r>
            <a:r>
              <a:rPr lang="it-IT" sz="3200" b="1" dirty="0" err="1" smtClean="0"/>
              <a:t>pions</a:t>
            </a:r>
            <a:r>
              <a:rPr lang="it-IT" sz="3200" b="1" dirty="0" smtClean="0"/>
              <a:t> in </a:t>
            </a:r>
            <a:r>
              <a:rPr lang="it-IT" sz="3200" b="1" dirty="0" err="1" smtClean="0"/>
              <a:t>pPb</a:t>
            </a:r>
            <a:r>
              <a:rPr lang="it-IT" sz="3200" b="1" dirty="0" smtClean="0"/>
              <a:t> @ 8TeV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35</a:t>
            </a:fld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61248"/>
            <a:ext cx="2448272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K/𝜋 </a:t>
            </a:r>
            <a:r>
              <a:rPr lang="en-US" dirty="0" smtClean="0"/>
              <a:t>: no significant evolution with multiplicity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9064" y="5637212"/>
            <a:ext cx="2707704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𝜋</a:t>
            </a:r>
            <a:r>
              <a:rPr lang="en-US" dirty="0"/>
              <a:t> </a:t>
            </a:r>
            <a:r>
              <a:rPr lang="en-US" dirty="0" smtClean="0"/>
              <a:t>: the protons </a:t>
            </a:r>
            <a:r>
              <a:rPr lang="en-US" smtClean="0"/>
              <a:t>production increases </a:t>
            </a:r>
            <a:r>
              <a:rPr lang="en-US" dirty="0" smtClean="0"/>
              <a:t>with multiplicity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4" y="1188848"/>
            <a:ext cx="4502647" cy="43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23694"/>
            <a:ext cx="450264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90476" y="6366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Ratio of </a:t>
            </a:r>
            <a:r>
              <a:rPr lang="it-IT" sz="3200" b="1" dirty="0" err="1" smtClean="0"/>
              <a:t>kaons</a:t>
            </a:r>
            <a:r>
              <a:rPr lang="it-IT" sz="3200" b="1" dirty="0" smtClean="0"/>
              <a:t> and </a:t>
            </a:r>
            <a:r>
              <a:rPr lang="it-IT" sz="3200" b="1" dirty="0" err="1" smtClean="0"/>
              <a:t>protons</a:t>
            </a:r>
            <a:r>
              <a:rPr lang="it-IT" sz="3200" b="1" dirty="0" smtClean="0"/>
              <a:t> to </a:t>
            </a:r>
            <a:r>
              <a:rPr lang="it-IT" sz="3200" b="1" dirty="0" err="1" smtClean="0"/>
              <a:t>pions</a:t>
            </a:r>
            <a:r>
              <a:rPr lang="it-IT" sz="3200" b="1" dirty="0" smtClean="0"/>
              <a:t> in </a:t>
            </a:r>
            <a:r>
              <a:rPr lang="it-IT" sz="3200" b="1" dirty="0" err="1" smtClean="0"/>
              <a:t>other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analysis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36</a:t>
            </a:fld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" y="1483975"/>
            <a:ext cx="3162302" cy="43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72" y="2132856"/>
            <a:ext cx="607823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90476" y="358672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Conclusion</a:t>
            </a:r>
            <a:r>
              <a:rPr lang="it-IT" sz="3200" b="1" dirty="0" smtClean="0"/>
              <a:t> and </a:t>
            </a:r>
            <a:r>
              <a:rPr lang="it-IT" sz="3200" b="1" dirty="0" err="1" smtClean="0"/>
              <a:t>next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steps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37</a:t>
            </a:fld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076056" y="2522096"/>
            <a:ext cx="943744" cy="1482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78644" y="1194911"/>
            <a:ext cx="78699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Reported the </a:t>
            </a:r>
            <a:r>
              <a:rPr lang="en-US" dirty="0" err="1" smtClean="0"/>
              <a:t>analisys</a:t>
            </a:r>
            <a:r>
              <a:rPr lang="en-US" dirty="0" smtClean="0"/>
              <a:t> of 𝜋/K/P spectra for p-</a:t>
            </a:r>
            <a:r>
              <a:rPr lang="en-US" dirty="0" err="1" smtClean="0"/>
              <a:t>Pb</a:t>
            </a:r>
            <a:r>
              <a:rPr lang="en-US" dirty="0" smtClean="0"/>
              <a:t> @ 8.16 </a:t>
            </a:r>
            <a:r>
              <a:rPr lang="en-US" dirty="0" err="1" smtClean="0"/>
              <a:t>TeV</a:t>
            </a:r>
            <a:r>
              <a:rPr lang="en-US" dirty="0" smtClean="0"/>
              <a:t> with </a:t>
            </a:r>
            <a:r>
              <a:rPr lang="en-US" dirty="0" err="1" smtClean="0"/>
              <a:t>ITSsa</a:t>
            </a:r>
            <a:r>
              <a:rPr lang="en-US" dirty="0" smtClean="0"/>
              <a:t>, TPC, TOF up to </a:t>
            </a:r>
            <a:r>
              <a:rPr lang="en-US" dirty="0" smtClean="0"/>
              <a:t>4 </a:t>
            </a:r>
            <a:r>
              <a:rPr lang="en-US" dirty="0" smtClean="0"/>
              <a:t>GeV/c. TPC relativistic rise ongoing (up to 20 GeV/c)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Still missing: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V0A estimator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smtClean="0"/>
              <a:t>MB spectra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smtClean="0"/>
              <a:t>Systematics </a:t>
            </a:r>
            <a:r>
              <a:rPr lang="en-US" dirty="0" smtClean="0"/>
              <a:t>[few to be finalized]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Study a different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cms</a:t>
            </a:r>
            <a:r>
              <a:rPr lang="en-US" dirty="0" smtClean="0"/>
              <a:t> interval (</a:t>
            </a:r>
            <a:r>
              <a:rPr lang="en-US" dirty="0"/>
              <a:t> </a:t>
            </a:r>
            <a:r>
              <a:rPr lang="en-US" dirty="0" smtClean="0"/>
              <a:t>|</a:t>
            </a:r>
            <a:r>
              <a:rPr lang="en-US" dirty="0" err="1" smtClean="0"/>
              <a:t>y</a:t>
            </a:r>
            <a:r>
              <a:rPr lang="en-US" baseline="-25000" dirty="0" err="1" smtClean="0"/>
              <a:t>cms</a:t>
            </a:r>
            <a:r>
              <a:rPr lang="en-US" dirty="0"/>
              <a:t>|</a:t>
            </a:r>
            <a:r>
              <a:rPr lang="en-US" dirty="0" smtClean="0"/>
              <a:t>&lt;0.2</a:t>
            </a:r>
            <a:r>
              <a:rPr lang="en-US" dirty="0"/>
              <a:t>) </a:t>
            </a:r>
            <a:r>
              <a:rPr lang="en-US" dirty="0" smtClean="0"/>
              <a:t> to be compared to the default one (0&lt;</a:t>
            </a:r>
            <a:r>
              <a:rPr lang="en-US" dirty="0" err="1" smtClean="0"/>
              <a:t>y</a:t>
            </a:r>
            <a:r>
              <a:rPr lang="en-US" baseline="-25000" dirty="0" err="1" smtClean="0"/>
              <a:t>cms</a:t>
            </a:r>
            <a:r>
              <a:rPr lang="en-US" dirty="0" smtClean="0"/>
              <a:t>&lt;0.5)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Crosscheck V0M vs V0A estimator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Next (future) steps</a:t>
            </a:r>
            <a:r>
              <a:rPr lang="en-US" dirty="0" smtClean="0"/>
              <a:t>:</a:t>
            </a:r>
            <a:endParaRPr lang="en-US" dirty="0" smtClean="0"/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Integrated spectra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Blast-wave fits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Comparison </a:t>
            </a:r>
            <a:r>
              <a:rPr lang="en-US" dirty="0"/>
              <a:t>with 𝜋/K/P spectra for p-</a:t>
            </a:r>
            <a:r>
              <a:rPr lang="en-US" dirty="0" err="1"/>
              <a:t>Pb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PbPb</a:t>
            </a:r>
            <a:r>
              <a:rPr lang="en-US" dirty="0" smtClean="0"/>
              <a:t> @ </a:t>
            </a:r>
            <a:r>
              <a:rPr lang="en-US" dirty="0"/>
              <a:t>5.02 </a:t>
            </a:r>
            <a:r>
              <a:rPr lang="en-US" dirty="0" err="1" smtClean="0"/>
              <a:t>TeV</a:t>
            </a:r>
            <a:r>
              <a:rPr lang="en-US" dirty="0"/>
              <a:t> </a:t>
            </a:r>
            <a:r>
              <a:rPr lang="en-US" dirty="0" smtClean="0"/>
              <a:t>and pp @ 13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409330" y="3184933"/>
            <a:ext cx="2325340" cy="488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/>
              <a:t>backup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8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90476" y="6366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ITSsa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analysis</a:t>
            </a:r>
            <a:r>
              <a:rPr lang="it-IT" sz="3200" b="1" dirty="0" smtClean="0"/>
              <a:t>: </a:t>
            </a:r>
            <a:r>
              <a:rPr lang="it-IT" sz="3200" b="1" dirty="0" err="1" smtClean="0"/>
              <a:t>track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cuts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⇾ Based on AliESDtrack::kITSpureSA and   AliESDtrack::kITSrefit;…"/>
              <p:cNvSpPr txBox="1"/>
              <p:nvPr/>
            </p:nvSpPr>
            <p:spPr>
              <a:xfrm>
                <a:off x="4865676" y="1524838"/>
                <a:ext cx="3695092" cy="464845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0" tIns="101600" rIns="101600" bIns="101600">
                <a:spAutoFit/>
              </a:bodyPr>
              <a:lstStyle/>
              <a:p>
                <a:pPr marL="0" marR="0">
                  <a:lnSpc>
                    <a:spcPct val="90000"/>
                  </a:lnSpc>
                  <a:spcBef>
                    <a:spcPts val="1000"/>
                  </a:spcBef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1600" dirty="0">
                    <a:latin typeface="Cambria" panose="02040503050406030204" pitchFamily="18" charset="0"/>
                  </a:rPr>
                  <a:t>⇾ Based on </a:t>
                </a:r>
                <a:r>
                  <a:rPr sz="1600" i="1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AliESDtrack</a:t>
                </a:r>
                <a:r>
                  <a:rPr sz="1600" i="1" dirty="0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::</a:t>
                </a:r>
                <a:r>
                  <a:rPr sz="1600" i="1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kITSpureSA</a:t>
                </a:r>
                <a:r>
                  <a:rPr sz="1600" dirty="0">
                    <a:latin typeface="Cambria" panose="02040503050406030204" pitchFamily="18" charset="0"/>
                  </a:rPr>
                  <a:t> and   </a:t>
                </a:r>
                <a:r>
                  <a:rPr sz="1600" i="1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AliESDtrack</a:t>
                </a:r>
                <a:r>
                  <a:rPr sz="1600" i="1" dirty="0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::</a:t>
                </a:r>
                <a:r>
                  <a:rPr sz="1600" i="1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kITSrefit</a:t>
                </a:r>
                <a:r>
                  <a:rPr sz="1600" dirty="0">
                    <a:latin typeface="Cambria" panose="02040503050406030204" pitchFamily="18" charset="0"/>
                  </a:rPr>
                  <a:t>;</a:t>
                </a:r>
              </a:p>
              <a:p>
                <a:pPr marL="0" marR="0">
                  <a:lnSpc>
                    <a:spcPct val="90000"/>
                  </a:lnSpc>
                  <a:spcBef>
                    <a:spcPts val="1000"/>
                  </a:spcBef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1600" dirty="0" smtClean="0">
                    <a:latin typeface="Cambria" panose="02040503050406030204" pitchFamily="18" charset="0"/>
                  </a:rPr>
                  <a:t>⇾ </a:t>
                </a:r>
                <a:r>
                  <a:rPr sz="1600" dirty="0">
                    <a:latin typeface="Cambria" panose="02040503050406030204" pitchFamily="18" charset="0"/>
                  </a:rPr>
                  <a:t>Track cuts relative to </a:t>
                </a:r>
                <a:r>
                  <a:rPr sz="1600" dirty="0" err="1">
                    <a:latin typeface="Cambria" panose="02040503050406030204" pitchFamily="18" charset="0"/>
                  </a:rPr>
                  <a:t>ITSsa</a:t>
                </a:r>
                <a:r>
                  <a:rPr sz="1600" dirty="0">
                    <a:latin typeface="Cambria" panose="02040503050406030204" pitchFamily="18" charset="0"/>
                  </a:rPr>
                  <a:t> analysis </a:t>
                </a:r>
                <a:r>
                  <a:rPr sz="1600" dirty="0" smtClean="0">
                    <a:latin typeface="Cambria" panose="02040503050406030204" pitchFamily="18" charset="0"/>
                  </a:rPr>
                  <a:t>implemented:</a:t>
                </a:r>
                <a:endParaRPr lang="it-IT" sz="1600" dirty="0" smtClean="0">
                  <a:latin typeface="Cambria" panose="02040503050406030204" pitchFamily="18" charset="0"/>
                </a:endParaRPr>
              </a:p>
              <a:p>
                <a:pPr marL="0" marR="0">
                  <a:lnSpc>
                    <a:spcPct val="90000"/>
                  </a:lnSpc>
                  <a:spcBef>
                    <a:spcPts val="1000"/>
                  </a:spcBef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1600" dirty="0" smtClean="0">
                    <a:latin typeface="Cambria" panose="02040503050406030204" pitchFamily="18" charset="0"/>
                  </a:rPr>
                  <a:t>Number </a:t>
                </a:r>
                <a:r>
                  <a:rPr sz="1600" dirty="0">
                    <a:latin typeface="Cambria" panose="02040503050406030204" pitchFamily="18" charset="0"/>
                  </a:rPr>
                  <a:t>of clusters (</a:t>
                </a:r>
                <a:r>
                  <a:rPr sz="1600" dirty="0" err="1">
                    <a:latin typeface="Cambria" panose="02040503050406030204" pitchFamily="18" charset="0"/>
                  </a:rPr>
                  <a:t>Ncls</a:t>
                </a:r>
                <a:r>
                  <a:rPr sz="1600" dirty="0">
                    <a:latin typeface="Cambria" panose="02040503050406030204" pitchFamily="18" charset="0"/>
                  </a:rPr>
                  <a:t>) in SPD ≥ 1,   </a:t>
                </a:r>
                <a:r>
                  <a:rPr sz="1600" dirty="0" err="1">
                    <a:latin typeface="Cambria" panose="02040503050406030204" pitchFamily="18" charset="0"/>
                  </a:rPr>
                  <a:t>Ncls</a:t>
                </a:r>
                <a:r>
                  <a:rPr sz="1600" dirty="0">
                    <a:latin typeface="Cambria" panose="02040503050406030204" pitchFamily="18" charset="0"/>
                  </a:rPr>
                  <a:t> (SDD+SSD) ≥ 3;</a:t>
                </a:r>
              </a:p>
              <a:p>
                <a:pPr marL="491807" indent="-502920">
                  <a:lnSpc>
                    <a:spcPct val="90000"/>
                  </a:lnSpc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/>
                  <a:buChar char="»"/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1600" dirty="0">
                    <a:latin typeface="Cambria" panose="02040503050406030204" pitchFamily="18" charset="0"/>
                  </a:rPr>
                  <a:t>χ</a:t>
                </a:r>
                <a:r>
                  <a:rPr sz="1600" baseline="31999" dirty="0">
                    <a:latin typeface="Cambria" panose="02040503050406030204" pitchFamily="18" charset="0"/>
                  </a:rPr>
                  <a:t>2</a:t>
                </a:r>
                <a:r>
                  <a:rPr sz="1600" dirty="0">
                    <a:latin typeface="Cambria" panose="02040503050406030204" pitchFamily="18" charset="0"/>
                  </a:rPr>
                  <a:t>/</a:t>
                </a:r>
                <a:r>
                  <a:rPr sz="1600" dirty="0" err="1">
                    <a:latin typeface="Cambria" panose="02040503050406030204" pitchFamily="18" charset="0"/>
                  </a:rPr>
                  <a:t>Ncls</a:t>
                </a:r>
                <a:r>
                  <a:rPr sz="1600" dirty="0">
                    <a:latin typeface="Cambria" panose="02040503050406030204" pitchFamily="18" charset="0"/>
                  </a:rPr>
                  <a:t> &lt; 2.5</a:t>
                </a:r>
                <a:r>
                  <a:rPr sz="1600" dirty="0" smtClean="0">
                    <a:latin typeface="Cambria" panose="02040503050406030204" pitchFamily="18" charset="0"/>
                  </a:rPr>
                  <a:t>;</a:t>
                </a:r>
                <a:endParaRPr lang="it-IT" sz="1600" dirty="0" smtClean="0">
                  <a:latin typeface="Cambria Math" panose="02040503050406030204" pitchFamily="18" charset="0"/>
                </a:endParaRPr>
              </a:p>
              <a:p>
                <a:pPr marL="491807" indent="-502920">
                  <a:lnSpc>
                    <a:spcPct val="90000"/>
                  </a:lnSpc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/>
                  <a:buChar char="»"/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endParaRPr lang="it-IT" sz="1600" dirty="0" smtClean="0">
                  <a:latin typeface="Cambria" panose="02040503050406030204" pitchFamily="18" charset="0"/>
                </a:endParaRPr>
              </a:p>
              <a:p>
                <a:pPr marL="491807" indent="-502920">
                  <a:lnSpc>
                    <a:spcPct val="90000"/>
                  </a:lnSpc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/>
                  <a:buChar char="»"/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lang="el-GR" sz="1600" dirty="0" smtClean="0">
                    <a:latin typeface="Cambria" panose="02040503050406030204" pitchFamily="18" charset="0"/>
                  </a:rPr>
                  <a:t>-</a:t>
                </a:r>
                <a:r>
                  <a:rPr lang="el-GR" sz="1600" dirty="0">
                    <a:latin typeface="Cambria" panose="02040503050406030204" pitchFamily="18" charset="0"/>
                  </a:rPr>
                  <a:t>0.8 &lt; η &lt; 0.8</a:t>
                </a:r>
                <a:r>
                  <a:rPr lang="el-GR" sz="1600" dirty="0" smtClean="0">
                    <a:latin typeface="Cambria" panose="02040503050406030204" pitchFamily="18" charset="0"/>
                  </a:rPr>
                  <a:t>;</a:t>
                </a:r>
                <a:endParaRPr lang="it-IT" sz="1600" dirty="0" smtClean="0">
                  <a:latin typeface="Cambria" panose="02040503050406030204" pitchFamily="18" charset="0"/>
                </a:endParaRPr>
              </a:p>
              <a:p>
                <a:pPr marL="491807" indent="-502920">
                  <a:lnSpc>
                    <a:spcPct val="90000"/>
                  </a:lnSpc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/>
                  <a:buChar char="»"/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1600" dirty="0" err="1" smtClean="0">
                    <a:latin typeface="Cambria" panose="02040503050406030204" pitchFamily="18" charset="0"/>
                  </a:rPr>
                  <a:t>DCAz</a:t>
                </a:r>
                <a:r>
                  <a:rPr sz="1600" dirty="0" smtClean="0">
                    <a:latin typeface="Cambria" panose="02040503050406030204" pitchFamily="18" charset="0"/>
                  </a:rPr>
                  <a:t> </a:t>
                </a:r>
                <a:r>
                  <a:rPr sz="1600" dirty="0">
                    <a:latin typeface="Cambria" panose="02040503050406030204" pitchFamily="18" charset="0"/>
                  </a:rPr>
                  <a:t>cut: maximum accepted value evaluated using the expression </a:t>
                </a:r>
                <a:r>
                  <a:rPr sz="1600" i="1" dirty="0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a×(b + c/|</a:t>
                </a:r>
                <a:r>
                  <a:rPr sz="1600" i="1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p</a:t>
                </a:r>
                <a:r>
                  <a:rPr sz="1600" i="1" baseline="-5999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T</a:t>
                </a:r>
                <a:r>
                  <a:rPr sz="1600" i="1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|</a:t>
                </a:r>
                <a:r>
                  <a:rPr sz="1600" i="1" baseline="31999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d</a:t>
                </a:r>
                <a:r>
                  <a:rPr sz="1600" i="1" dirty="0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)</a:t>
                </a:r>
                <a:r>
                  <a:rPr sz="1600" dirty="0">
                    <a:latin typeface="Cambria" panose="02040503050406030204" pitchFamily="18" charset="0"/>
                  </a:rPr>
                  <a:t>, parameters are taken from </a:t>
                </a:r>
                <a:r>
                  <a:rPr sz="1600" i="1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AliAnalysisTaskSEITSsaSpectra</a:t>
                </a:r>
                <a:r>
                  <a:rPr sz="1600" i="1" dirty="0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::</a:t>
                </a:r>
                <a:r>
                  <a:rPr sz="1600" i="1" dirty="0" err="1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CreateDCAcutFunctions</a:t>
                </a:r>
                <a:r>
                  <a:rPr sz="1600" i="1" dirty="0">
                    <a:latin typeface="Cambria" panose="02040503050406030204" pitchFamily="18" charset="0"/>
                    <a:ea typeface="Helvetica Neue"/>
                    <a:cs typeface="Helvetica Neue"/>
                    <a:sym typeface="Helvetica Neue"/>
                  </a:rPr>
                  <a:t>()</a:t>
                </a:r>
                <a:r>
                  <a:rPr sz="1600" dirty="0">
                    <a:latin typeface="Cambria" panose="02040503050406030204" pitchFamily="18" charset="0"/>
                  </a:rPr>
                  <a:t>;</a:t>
                </a:r>
              </a:p>
              <a:p>
                <a:pPr marL="491807" indent="-502920">
                  <a:lnSpc>
                    <a:spcPct val="90000"/>
                  </a:lnSpc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Arial"/>
                  <a:buChar char="»"/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1600" dirty="0" err="1">
                    <a:latin typeface="Cambria" panose="02040503050406030204" pitchFamily="18" charset="0"/>
                  </a:rPr>
                  <a:t>DCAxy</a:t>
                </a:r>
                <a:r>
                  <a:rPr sz="1600" dirty="0">
                    <a:latin typeface="Cambria" panose="02040503050406030204" pitchFamily="18" charset="0"/>
                  </a:rPr>
                  <a:t> cut: same as </a:t>
                </a:r>
                <a:r>
                  <a:rPr sz="1600" dirty="0" smtClean="0">
                    <a:latin typeface="Cambria" panose="02040503050406030204" pitchFamily="18" charset="0"/>
                  </a:rPr>
                  <a:t>above</a:t>
                </a:r>
                <a:endParaRPr sz="1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⇾ Based on AliESDtrack::kITSpureSA and   AliESDtrack::kITSrefit;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76" y="1524838"/>
                <a:ext cx="3695092" cy="4648452"/>
              </a:xfrm>
              <a:prstGeom prst="rect">
                <a:avLst/>
              </a:prstGeom>
              <a:blipFill>
                <a:blip r:embed="rId3"/>
                <a:stretch>
                  <a:fillRect l="-660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/>
          <p:cNvSpPr txBox="1"/>
          <p:nvPr/>
        </p:nvSpPr>
        <p:spPr>
          <a:xfrm rot="16200000">
            <a:off x="-222327" y="2678712"/>
            <a:ext cx="1008112" cy="3484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ambria" panose="02040503050406030204" pitchFamily="18" charset="0"/>
              </a:rPr>
              <a:t>negative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-183957" y="5111906"/>
            <a:ext cx="1008112" cy="3484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ambria" panose="02040503050406030204" pitchFamily="18" charset="0"/>
              </a:rPr>
              <a:t>positive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" y="1524838"/>
            <a:ext cx="4134154" cy="24210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5" y="3933056"/>
            <a:ext cx="4155206" cy="2409072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751773"/>
            <a:ext cx="4320480" cy="519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Physics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Motivation</a:t>
            </a:r>
            <a:endParaRPr lang="it-IT" sz="3200" b="1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611560" y="1577088"/>
                <a:ext cx="736590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it-IT" sz="2200" dirty="0" smtClean="0"/>
                  <a:t>Spectra are the </a:t>
                </a:r>
                <a:r>
                  <a:rPr lang="it-IT" sz="2200" dirty="0" err="1" smtClean="0"/>
                  <a:t>earlier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observable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that</a:t>
                </a:r>
                <a:r>
                  <a:rPr lang="it-IT" sz="2200" dirty="0" smtClean="0"/>
                  <a:t> can be </a:t>
                </a:r>
                <a:r>
                  <a:rPr lang="it-IT" sz="2200" dirty="0" err="1" smtClean="0"/>
                  <a:t>addressed</a:t>
                </a:r>
                <a:endParaRPr lang="it-IT" sz="2200" dirty="0" smtClean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it-IT" sz="2200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it-IT" sz="2200" dirty="0" smtClean="0"/>
                  <a:t>Light </a:t>
                </a:r>
                <a:r>
                  <a:rPr lang="it-IT" sz="2200" dirty="0" err="1" smtClean="0"/>
                  <a:t>flavors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containing</a:t>
                </a:r>
                <a:r>
                  <a:rPr lang="it-IT" sz="2200" dirty="0" smtClean="0"/>
                  <a:t>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sz="2200" dirty="0" smtClean="0"/>
                  <a:t> </a:t>
                </a:r>
                <a:r>
                  <a:rPr lang="it-IT" sz="2200" dirty="0" err="1" smtClean="0"/>
                  <a:t>quarks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represent</a:t>
                </a:r>
                <a:r>
                  <a:rPr lang="it-IT" sz="2200" dirty="0" smtClean="0"/>
                  <a:t> the </a:t>
                </a:r>
                <a:r>
                  <a:rPr lang="it-IT" sz="2200" dirty="0" err="1" smtClean="0"/>
                  <a:t>main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constituents</a:t>
                </a:r>
                <a:r>
                  <a:rPr lang="it-IT" sz="2200" dirty="0" smtClean="0"/>
                  <a:t> of the </a:t>
                </a:r>
                <a:r>
                  <a:rPr lang="it-IT" sz="2200" dirty="0" err="1" smtClean="0"/>
                  <a:t>particles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produced</a:t>
                </a:r>
                <a:endParaRPr lang="it-IT" sz="2200" dirty="0" smtClean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it-IT" sz="2200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it-IT" sz="2200" dirty="0" err="1" smtClean="0"/>
                  <a:t>Mandatory</a:t>
                </a:r>
                <a:r>
                  <a:rPr lang="it-IT" sz="2200" dirty="0" smtClean="0"/>
                  <a:t> for a </a:t>
                </a:r>
                <a:r>
                  <a:rPr lang="it-IT" sz="2200" dirty="0" err="1" smtClean="0"/>
                  <a:t>detailed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understanding</a:t>
                </a:r>
                <a:r>
                  <a:rPr lang="it-IT" sz="2200" dirty="0" smtClean="0"/>
                  <a:t> of the </a:t>
                </a:r>
                <a:r>
                  <a:rPr lang="it-IT" sz="2200" dirty="0" err="1" smtClean="0"/>
                  <a:t>collision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mechanism</a:t>
                </a:r>
                <a:endParaRPr lang="it-IT" sz="2200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it-IT" sz="2200" dirty="0" smtClean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𝑝𝑃𝑏</m:t>
                    </m:r>
                  </m:oMath>
                </a14:m>
                <a:r>
                  <a:rPr lang="en-US" sz="2200" dirty="0" smtClean="0"/>
                  <a:t> data 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200" dirty="0" smtClean="0"/>
                  <a:t>important </a:t>
                </a:r>
                <a:r>
                  <a:rPr lang="en-US" sz="2200" dirty="0"/>
                  <a:t>chance to test the emergence of possible initial state </a:t>
                </a:r>
                <a:r>
                  <a:rPr lang="en-US" sz="2200" dirty="0" smtClean="0"/>
                  <a:t>effects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US" sz="2200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200" dirty="0" smtClean="0"/>
                  <a:t>Spectra to be compared to </a:t>
                </a:r>
                <a:r>
                  <a:rPr lang="en-US" sz="2200" dirty="0"/>
                  <a:t>previous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𝑃𝑏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𝑃𝑏</m:t>
                    </m:r>
                  </m:oMath>
                </a14:m>
                <a:r>
                  <a:rPr lang="en-US" sz="2200" dirty="0" smtClean="0"/>
                  <a:t> data </a:t>
                </a:r>
                <a:r>
                  <a:rPr lang="en-US" sz="2200" dirty="0"/>
                  <a:t>in a wide transverse momentum </a:t>
                </a:r>
                <a:r>
                  <a:rPr lang="en-US" sz="2200" dirty="0" smtClean="0"/>
                  <a:t>range</a:t>
                </a:r>
                <a:endParaRPr lang="it-IT" sz="22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77088"/>
                <a:ext cx="7365900" cy="4493538"/>
              </a:xfrm>
              <a:prstGeom prst="rect">
                <a:avLst/>
              </a:prstGeom>
              <a:blipFill rotWithShape="0">
                <a:blip r:embed="rId2"/>
                <a:stretch>
                  <a:fillRect l="-910" t="-950" r="-662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3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primaries correction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40" y="1600200"/>
            <a:ext cx="5495119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776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470D3838-9886-49CD-83F7-C44841F5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08" y="1634285"/>
            <a:ext cx="4684143" cy="3963241"/>
          </a:xfrm>
          <a:prstGeom prst="rect">
            <a:avLst/>
          </a:prstGeom>
        </p:spPr>
      </p:pic>
      <p:pic>
        <p:nvPicPr>
          <p:cNvPr id="2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C2AF99E5-DF90-4EAA-B211-7288D50FC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1555706"/>
            <a:ext cx="4626633" cy="3976626"/>
          </a:xfrm>
          <a:prstGeom prst="rect">
            <a:avLst/>
          </a:prstGeom>
        </p:spPr>
      </p:pic>
      <p:sp>
        <p:nvSpPr>
          <p:cNvPr id="250" name="Titolo 1"/>
          <p:cNvSpPr txBox="1"/>
          <p:nvPr/>
        </p:nvSpPr>
        <p:spPr>
          <a:xfrm>
            <a:off x="611559" y="441377"/>
            <a:ext cx="471128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rPr dirty="0" err="1"/>
              <a:t>ITSsa</a:t>
            </a:r>
            <a:r>
              <a:rPr dirty="0"/>
              <a:t> corrected spectra</a:t>
            </a:r>
          </a:p>
        </p:txBody>
      </p:sp>
      <p:sp>
        <p:nvSpPr>
          <p:cNvPr id="255" name="π+"/>
          <p:cNvSpPr txBox="1"/>
          <p:nvPr/>
        </p:nvSpPr>
        <p:spPr>
          <a:xfrm>
            <a:off x="1318382" y="3694429"/>
            <a:ext cx="58245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300">
                <a:latin typeface="Charter"/>
                <a:ea typeface="Charter"/>
                <a:cs typeface="Charter"/>
                <a:sym typeface="Charter"/>
              </a:defRPr>
            </a:pPr>
            <a:r>
              <a:rPr dirty="0"/>
              <a:t>π</a:t>
            </a:r>
            <a:r>
              <a:rPr baseline="31999" dirty="0"/>
              <a:t>+</a:t>
            </a:r>
          </a:p>
        </p:txBody>
      </p:sp>
      <p:sp>
        <p:nvSpPr>
          <p:cNvPr id="256" name="π-"/>
          <p:cNvSpPr txBox="1"/>
          <p:nvPr/>
        </p:nvSpPr>
        <p:spPr>
          <a:xfrm>
            <a:off x="5788782" y="3694429"/>
            <a:ext cx="43879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300">
                <a:latin typeface="Charter"/>
                <a:ea typeface="Charter"/>
                <a:cs typeface="Charter"/>
                <a:sym typeface="Charter"/>
              </a:defRPr>
            </a:pPr>
            <a:r>
              <a:rPr dirty="0"/>
              <a:t>π</a:t>
            </a:r>
            <a:r>
              <a:rPr baseline="31999" dirty="0"/>
              <a:t>-</a:t>
            </a:r>
          </a:p>
        </p:txBody>
      </p:sp>
      <p:pic>
        <p:nvPicPr>
          <p:cNvPr id="257" name="Screen Shot 2018-04-02 at 07.40.51.png" descr="Screen Shot 2018-04-02 at 07.40.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5945" y="5717507"/>
            <a:ext cx="7449874" cy="7150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75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99B94E7-83EF-4A06-83CB-DCFCC474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13" y="1509623"/>
            <a:ext cx="4554747" cy="3853132"/>
          </a:xfrm>
          <a:prstGeom prst="rect">
            <a:avLst/>
          </a:prstGeom>
        </p:spPr>
      </p:pic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A24E8CA-998C-43A6-B9C0-22C77E61D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1503954"/>
            <a:ext cx="4741653" cy="3864471"/>
          </a:xfrm>
          <a:prstGeom prst="rect">
            <a:avLst/>
          </a:prstGeom>
        </p:spPr>
      </p:pic>
      <p:sp>
        <p:nvSpPr>
          <p:cNvPr id="276" name="p"/>
          <p:cNvSpPr txBox="1"/>
          <p:nvPr/>
        </p:nvSpPr>
        <p:spPr>
          <a:xfrm>
            <a:off x="1318382" y="3694429"/>
            <a:ext cx="33497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300"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r>
              <a:rPr dirty="0"/>
              <a:t>p</a:t>
            </a:r>
          </a:p>
        </p:txBody>
      </p:sp>
      <p:sp>
        <p:nvSpPr>
          <p:cNvPr id="277" name="anti-p"/>
          <p:cNvSpPr txBox="1"/>
          <p:nvPr/>
        </p:nvSpPr>
        <p:spPr>
          <a:xfrm>
            <a:off x="5509382" y="3694429"/>
            <a:ext cx="117624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300"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r>
              <a:rPr dirty="0"/>
              <a:t>anti-p</a:t>
            </a:r>
          </a:p>
        </p:txBody>
      </p:sp>
      <p:pic>
        <p:nvPicPr>
          <p:cNvPr id="278" name="Screen Shot 2018-04-02 at 07.40.51.png" descr="Screen Shot 2018-04-02 at 07.40.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2299" y="5661248"/>
            <a:ext cx="7300428" cy="70074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itolo 1"/>
          <p:cNvSpPr txBox="1"/>
          <p:nvPr/>
        </p:nvSpPr>
        <p:spPr>
          <a:xfrm>
            <a:off x="611559" y="441377"/>
            <a:ext cx="471128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/>
            </a:lvl1pPr>
          </a:lstStyle>
          <a:p>
            <a:r>
              <a:rPr dirty="0" err="1"/>
              <a:t>ITSsa</a:t>
            </a:r>
            <a:r>
              <a:rPr dirty="0"/>
              <a:t> corrected spectra</a:t>
            </a:r>
          </a:p>
        </p:txBody>
      </p:sp>
    </p:spTree>
    <p:extLst>
      <p:ext uri="{BB962C8B-B14F-4D97-AF65-F5344CB8AC3E}">
        <p14:creationId xmlns:p14="http://schemas.microsoft.com/office/powerpoint/2010/main" val="19830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484210"/>
            <a:ext cx="3600400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TOF </a:t>
            </a:r>
            <a:r>
              <a:rPr lang="it-IT" sz="3200" b="1" dirty="0" err="1" smtClean="0"/>
              <a:t>spectra</a:t>
            </a:r>
            <a:r>
              <a:rPr lang="it-IT" sz="3200" b="1" dirty="0" smtClean="0"/>
              <a:t> - </a:t>
            </a:r>
            <a:r>
              <a:rPr lang="it-IT" sz="3200" b="1" dirty="0" err="1" smtClean="0"/>
              <a:t>kaons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43</a:t>
            </a:fld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87" y="1268760"/>
            <a:ext cx="4502647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6" y="1268760"/>
            <a:ext cx="450264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59" y="484210"/>
            <a:ext cx="3983905" cy="47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TOF </a:t>
            </a:r>
            <a:r>
              <a:rPr lang="it-IT" sz="3200" b="1" dirty="0" err="1" smtClean="0"/>
              <a:t>spectra</a:t>
            </a:r>
            <a:r>
              <a:rPr lang="it-IT" sz="3200" b="1" dirty="0" smtClean="0"/>
              <a:t> - </a:t>
            </a:r>
            <a:r>
              <a:rPr lang="it-IT" sz="3200" b="1" dirty="0" err="1" smtClean="0"/>
              <a:t>protons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44</a:t>
            </a:fld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57" y="1362559"/>
            <a:ext cx="4502647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" y="1343269"/>
            <a:ext cx="450264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8142" y="299665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Combined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Spectra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45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15" y="868191"/>
            <a:ext cx="3001765" cy="28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" y="868191"/>
            <a:ext cx="3001765" cy="28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17" y="920873"/>
            <a:ext cx="3001765" cy="28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32991" y="3384714"/>
            <a:ext cx="2177008" cy="28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450345" y="3422854"/>
            <a:ext cx="2179921" cy="28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38576" y="3414316"/>
            <a:ext cx="2162846" cy="28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6037623"/>
            <a:ext cx="612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Combination strategy</a:t>
            </a:r>
            <a:r>
              <a:rPr lang="en-US" dirty="0" smtClean="0"/>
              <a:t>: first combined TPC and TOF and then ITS</a:t>
            </a:r>
          </a:p>
          <a:p>
            <a:r>
              <a:rPr lang="en-US" dirty="0" smtClean="0"/>
              <a:t>Correction for event loss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errors [0-5]% </a:t>
            </a:r>
            <a:r>
              <a:rPr lang="en-US" dirty="0" err="1" smtClean="0"/>
              <a:t>mult</a:t>
            </a:r>
            <a:r>
              <a:rPr lang="en-US" dirty="0" smtClean="0"/>
              <a:t> - ITS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Pions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0.10    76.69    1.54%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0.12    80.20    1.28%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0.14    80.70    1.24%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0.16    81.11    1.23%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0.18    78.84    1.23%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0.20    73.79    0.78%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0.25    66.24    0.81%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0.30    59.36    0.84%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0.35    53.11    0.89%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0.40    47.55    0.95%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0.45    42.10    1.00%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0.20    4.37    1.36%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0.25    4.92    1.22%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0.30    5.32    0.96%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0.35    5.69    0.93%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0.40    6.04    0.87%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0.45    6.18    0.84%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0.50    6.20    0.75%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0.55    6.15    0.73%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0.60    6.12    0.71%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0.30    1.29    9.35%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0.35    1.34    7.26%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0.40    1.30    6.12%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0.45    1.51    5.65%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0.50    1.63    5.21%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0.55    1.60    4.68%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0.60    1.63    4.56%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0.65    1.64    4.42%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0.70    1.64    4.30%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0.75    1.69    4.37%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9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errors [0-5]% </a:t>
            </a:r>
            <a:r>
              <a:rPr lang="en-US" dirty="0" err="1" smtClean="0"/>
              <a:t>mult</a:t>
            </a:r>
            <a:r>
              <a:rPr lang="en-US" dirty="0" smtClean="0"/>
              <a:t> - TPC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Pions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0.30    62.78    1.85%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0.35    54.25    1.74%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0.40    50.56    1.91%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0.45    44.43    1.84%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0.50    39.42    1.82%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0.55    35.57    1.88%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0.60    31.48    2.04%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0.65    29.81    2.49%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0.25    4.05    16.44%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0.30    4.80    15.54%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0.35    5.81    12.02%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0.45    1.49   12.81%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0.50    1.42   10.96%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0.55    1.59   9.56%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0.60    1.57   8.00%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0.65    1.54   9.07%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0.70    2.21   15.70%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0.75    1.70   14.32%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3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errors [0-5]%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TOF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Pions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0.70    27.20    0.32%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0.75    24.47    0.35%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0.80    22.17    0.37%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0.85    20.08    0.40%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0.90    18.03    0.42%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0.95    16.46    0.45%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1.00    14.19    0.36%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1.10    11.58    0.40%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1.20    9.56      0.44%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1.30    7.85      0.49%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1.40    6.46      0.54%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1.50    5.28      0.58%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1.60    4.44      0.63%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0.50    6.64    1.26%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0.55    6.17    1.12%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0.60    6.08    1.05%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0.65    5.85    1.02%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0.70    5.58    1.02%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0.75    5.32    1.03%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0.80    5.11    1.05%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0.85    4.85    1.08%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0.90    4.67    1.12%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0.95    4.26    1.14%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1.00    3.98    0.85%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1.10    3.64    0.90%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1.20    3.09    0.94%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0.60    1.61    1.57%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0.65    1.63    1.47%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0.70    1.67    1.39%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0.75    1.66    1.37%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0.80    1.68    1.35%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0.85    1.65    1.36%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0.90    1.64    1.36%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0.95    1.66    1.38%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1.00    1.58    1.02%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1.10    1.53    1.05%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1.20    1.39    1.10%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1.30    1.29    1.14%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1.40    1.18    1.18%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9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errors [0-5]% </a:t>
            </a:r>
            <a:r>
              <a:rPr lang="en-US" dirty="0" err="1" smtClean="0"/>
              <a:t>mult</a:t>
            </a:r>
            <a:r>
              <a:rPr lang="en-US" dirty="0" smtClean="0"/>
              <a:t> - TOF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Pions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1.70    3.72    0.68%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1.80    3.09    0.73%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1.90    2.67    0.80%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2.00    2.26    0.86%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2.10    1.89    0.93%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2.20    1.59    0.99%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2.30    1.38    1.07%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2.40    1.21    1.19%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2.50    1.02    1.33%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2.60    0.89    1.39%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2.70    0.77    1.50%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2.80    0.66    1.59%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1.20    3.09    0.94%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1.30    2.63    1.00%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1.40    2.21    1.05%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1.50    1.92    1.12%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1.60    1.66    1.18%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1.70    1.46    1.25%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1.80    1.22    1.35%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1.90    1.05    1.43%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2.00    0.88    1.51%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2.10    0.78    1.63%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2.20    0.64    1.73%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2.30    0.55    1.86%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1.40    1.18    1.18%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1.50    1.06    1.22%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1.60    0.96    1.27%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1.70    0.86    1.33%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1.80    0.76    1.40%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1.90    0.68    1.46%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2.00    0.62    1.53%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2.10    0.54    1.61%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2.20    0.50    1.75%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2.30    0.45    1.80%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2.40    0.37    1.90%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2.50    0.33    2.03%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539552" y="313777"/>
                <a:ext cx="7446292" cy="56852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it-IT" sz="3200" b="1" dirty="0" err="1" smtClean="0"/>
                  <a:t>Spectra</a:t>
                </a:r>
                <a:r>
                  <a:rPr lang="it-IT" sz="3200" b="1" dirty="0" smtClean="0"/>
                  <a:t> with the 8.16 </a:t>
                </a:r>
                <a:r>
                  <a:rPr lang="it-IT" sz="3200" b="1" dirty="0" err="1" smtClean="0"/>
                  <a:t>TeV</a:t>
                </a:r>
                <a:r>
                  <a:rPr lang="it-IT" sz="32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3200" b="1" i="1" smtClean="0">
                        <a:latin typeface="Cambria Math" panose="02040503050406030204" pitchFamily="18" charset="0"/>
                      </a:rPr>
                      <m:t>𝒑𝑷𝒃</m:t>
                    </m:r>
                  </m:oMath>
                </a14:m>
                <a:r>
                  <a:rPr lang="it-IT" sz="3200" b="1" dirty="0" smtClean="0"/>
                  <a:t> data-set</a:t>
                </a:r>
                <a:endParaRPr lang="it-IT" sz="3200" b="1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3777"/>
                <a:ext cx="7446292" cy="568526"/>
              </a:xfrm>
              <a:prstGeom prst="rect">
                <a:avLst/>
              </a:prstGeom>
              <a:blipFill rotWithShape="0">
                <a:blip r:embed="rId2"/>
                <a:stretch>
                  <a:fillRect l="-2129" t="-12766" b="-3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01" y="1618342"/>
            <a:ext cx="3184058" cy="4258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059528"/>
                  </p:ext>
                </p:extLst>
              </p:nvPr>
            </p:nvGraphicFramePr>
            <p:xfrm>
              <a:off x="438076" y="1113881"/>
              <a:ext cx="4709988" cy="268161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709988">
                      <a:extLst>
                        <a:ext uri="{9D8B030D-6E8A-4147-A177-3AD203B41FA5}">
                          <a16:colId xmlns:a16="http://schemas.microsoft.com/office/drawing/2014/main" xmlns="" val="1198428486"/>
                        </a:ext>
                      </a:extLst>
                    </a:gridCol>
                  </a:tblGrid>
                  <a:tr h="365133">
                    <a:tc>
                      <a:txBody>
                        <a:bodyPr/>
                        <a:lstStyle/>
                        <a:p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Data set: 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𝑷𝒃</m:t>
                              </m:r>
                            </m:oMath>
                          </a14:m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collisions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at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 8.16 </a:t>
                          </a:r>
                          <a:r>
                            <a:rPr lang="it-IT" sz="1600" dirty="0" err="1" smtClean="0">
                              <a:latin typeface="Cambria" panose="02040503050406030204" pitchFamily="18" charset="0"/>
                            </a:rPr>
                            <a:t>TeV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04025581"/>
                      </a:ext>
                    </a:extLst>
                  </a:tr>
                  <a:tr h="333584">
                    <a:tc>
                      <a:txBody>
                        <a:bodyPr/>
                        <a:lstStyle/>
                        <a:p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Period</a:t>
                          </a: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: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="1" dirty="0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LHC16r (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1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𝒑𝑷𝒃</m:t>
                              </m:r>
                            </m:oMath>
                          </a14:m>
                          <a:r>
                            <a:rPr lang="it-IT" sz="1600" b="1" dirty="0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)</a:t>
                          </a:r>
                          <a:r>
                            <a:rPr lang="it-IT" sz="1600" b="0" dirty="0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, </a:t>
                          </a:r>
                          <a:r>
                            <a:rPr lang="it-IT" sz="1600" b="0" dirty="0" smtClean="0">
                              <a:latin typeface="Cambria" panose="02040503050406030204" pitchFamily="18" charset="0"/>
                            </a:rPr>
                            <a:t>LHC16s (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𝑃𝑏𝑝</m:t>
                              </m:r>
                            </m:oMath>
                          </a14:m>
                          <a:r>
                            <a:rPr lang="it-IT" sz="1600" b="0" dirty="0" smtClean="0">
                              <a:latin typeface="Cambria" panose="02040503050406030204" pitchFamily="18" charset="0"/>
                            </a:rPr>
                            <a:t>)</a:t>
                          </a:r>
                          <a:endParaRPr lang="it-IT" sz="1600" b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98168226"/>
                      </a:ext>
                    </a:extLst>
                  </a:tr>
                  <a:tr h="567094">
                    <a:tc>
                      <a:txBody>
                        <a:bodyPr/>
                        <a:lstStyle/>
                        <a:p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Clusters: </a:t>
                          </a:r>
                          <a:r>
                            <a:rPr lang="it-IT" sz="1600" b="0" dirty="0" smtClean="0">
                              <a:latin typeface="Cambria" panose="02040503050406030204" pitchFamily="18" charset="0"/>
                            </a:rPr>
                            <a:t>FAST   -</a:t>
                          </a:r>
                          <a:r>
                            <a:rPr lang="it-IT" sz="1600" b="0" baseline="0" dirty="0" smtClean="0">
                              <a:latin typeface="Cambria" panose="02040503050406030204" pitchFamily="18" charset="0"/>
                            </a:rPr>
                            <a:t> no SDD in </a:t>
                          </a:r>
                          <a:r>
                            <a:rPr lang="it-IT" sz="1600" b="0" baseline="0" dirty="0" err="1" smtClean="0">
                              <a:latin typeface="Cambria" panose="02040503050406030204" pitchFamily="18" charset="0"/>
                            </a:rPr>
                            <a:t>readout</a:t>
                          </a:r>
                          <a:endParaRPr lang="it-IT" sz="1600" b="0" baseline="0" dirty="0" smtClean="0">
                            <a:latin typeface="Cambria" panose="02040503050406030204" pitchFamily="18" charset="0"/>
                          </a:endParaRPr>
                        </a:p>
                        <a:p>
                          <a:r>
                            <a:rPr lang="it-IT" sz="1600" b="1" baseline="0" dirty="0" smtClean="0">
                              <a:latin typeface="Cambria" panose="02040503050406030204" pitchFamily="18" charset="0"/>
                            </a:rPr>
                            <a:t>                   </a:t>
                          </a:r>
                          <a:r>
                            <a:rPr lang="it-IT" sz="1600" b="1" baseline="0" dirty="0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CENT -  SDD in </a:t>
                          </a:r>
                          <a:r>
                            <a:rPr lang="it-IT" sz="1600" b="1" baseline="0" dirty="0" err="1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readout</a:t>
                          </a:r>
                          <a:endParaRPr lang="it-IT" sz="1600" b="1" dirty="0">
                            <a:solidFill>
                              <a:srgbClr val="3333FF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440927"/>
                      </a:ext>
                    </a:extLst>
                  </a:tr>
                  <a:tr h="800603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Cambria" panose="02040503050406030204" pitchFamily="18" charset="0"/>
                            </a:rPr>
                            <a:t>Run Number</a:t>
                          </a:r>
                          <a:r>
                            <a:rPr lang="en-US" sz="1600" dirty="0" smtClean="0">
                              <a:latin typeface="Cambria" panose="02040503050406030204" pitchFamily="18" charset="0"/>
                            </a:rPr>
                            <a:t>: </a:t>
                          </a:r>
                          <a:r>
                            <a:rPr lang="is-IS" sz="1600" dirty="0" smtClean="0">
                              <a:latin typeface="Cambria" panose="02040503050406030204" pitchFamily="18" charset="0"/>
                            </a:rPr>
                            <a:t>266318, 266317, 266316, 266208, 266197, 266196, 266187, 265754, 265744, 265607, 265596, 265594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68648860"/>
                      </a:ext>
                    </a:extLst>
                  </a:tr>
                  <a:tr h="538681">
                    <a:tc>
                      <a:txBody>
                        <a:bodyPr/>
                        <a:lstStyle/>
                        <a:p>
                          <a:pPr marL="0" indent="0">
                            <a:buFont typeface="Courier New" panose="02070309020205020404" pitchFamily="49" charset="0"/>
                            <a:buNone/>
                          </a:pPr>
                          <a:r>
                            <a:rPr lang="en-US" sz="1600" b="1" dirty="0" smtClean="0">
                              <a:latin typeface="Cambria" panose="02040503050406030204" pitchFamily="18" charset="0"/>
                            </a:rPr>
                            <a:t>Total Data Events (after </a:t>
                          </a:r>
                          <a:r>
                            <a:rPr lang="en-US" sz="1600" b="1" dirty="0" err="1" smtClean="0">
                              <a:latin typeface="Cambria" panose="02040503050406030204" pitchFamily="18" charset="0"/>
                            </a:rPr>
                            <a:t>AcceptEvent</a:t>
                          </a:r>
                          <a:r>
                            <a:rPr lang="en-US" sz="1600" b="1" dirty="0" smtClean="0">
                              <a:latin typeface="Cambria" panose="02040503050406030204" pitchFamily="18" charset="0"/>
                            </a:rPr>
                            <a:t> selection)</a:t>
                          </a:r>
                          <a:r>
                            <a:rPr lang="en-US" sz="1600" dirty="0" smtClean="0">
                              <a:latin typeface="Cambria" panose="02040503050406030204" pitchFamily="18" charset="0"/>
                            </a:rPr>
                            <a:t>:</a:t>
                          </a:r>
                          <a:r>
                            <a:rPr lang="en-US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it-IT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14.6</m:t>
                              </m:r>
                              <m:r>
                                <a:rPr lang="it-IT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en-US" sz="1600" dirty="0" smtClean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039203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059528"/>
                  </p:ext>
                </p:extLst>
              </p:nvPr>
            </p:nvGraphicFramePr>
            <p:xfrm>
              <a:off x="438076" y="1113881"/>
              <a:ext cx="4709988" cy="268161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70998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198428486"/>
                        </a:ext>
                      </a:extLst>
                    </a:gridCol>
                  </a:tblGrid>
                  <a:tr h="3651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" t="-5000" r="-517" b="-6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0402558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" t="-114545" r="-517" b="-59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9816822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it-IT" sz="1600" b="1" dirty="0" smtClean="0">
                              <a:latin typeface="Cambria" panose="02040503050406030204" pitchFamily="18" charset="0"/>
                            </a:rPr>
                            <a:t>Clusters: </a:t>
                          </a:r>
                          <a:r>
                            <a:rPr lang="it-IT" sz="1600" b="0" dirty="0" smtClean="0">
                              <a:latin typeface="Cambria" panose="02040503050406030204" pitchFamily="18" charset="0"/>
                            </a:rPr>
                            <a:t>FAST   -</a:t>
                          </a:r>
                          <a:r>
                            <a:rPr lang="it-IT" sz="1600" b="0" baseline="0" dirty="0" smtClean="0">
                              <a:latin typeface="Cambria" panose="02040503050406030204" pitchFamily="18" charset="0"/>
                            </a:rPr>
                            <a:t> no SDD in </a:t>
                          </a:r>
                          <a:r>
                            <a:rPr lang="it-IT" sz="1600" b="0" baseline="0" dirty="0" err="1" smtClean="0">
                              <a:latin typeface="Cambria" panose="02040503050406030204" pitchFamily="18" charset="0"/>
                            </a:rPr>
                            <a:t>readout</a:t>
                          </a:r>
                          <a:endParaRPr lang="it-IT" sz="1600" b="0" baseline="0" dirty="0" smtClean="0">
                            <a:latin typeface="Cambria" panose="02040503050406030204" pitchFamily="18" charset="0"/>
                          </a:endParaRPr>
                        </a:p>
                        <a:p>
                          <a:r>
                            <a:rPr lang="it-IT" sz="1600" b="1" baseline="0" dirty="0" smtClean="0">
                              <a:latin typeface="Cambria" panose="02040503050406030204" pitchFamily="18" charset="0"/>
                            </a:rPr>
                            <a:t>                   </a:t>
                          </a:r>
                          <a:r>
                            <a:rPr lang="it-IT" sz="1600" b="1" baseline="0" dirty="0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CENT -  SDD in </a:t>
                          </a:r>
                          <a:r>
                            <a:rPr lang="it-IT" sz="1600" b="1" baseline="0" dirty="0" err="1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readout</a:t>
                          </a:r>
                          <a:endParaRPr lang="it-IT" sz="1600" b="1" dirty="0">
                            <a:solidFill>
                              <a:srgbClr val="3333FF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44092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Cambria" panose="02040503050406030204" pitchFamily="18" charset="0"/>
                            </a:rPr>
                            <a:t>Run Number</a:t>
                          </a:r>
                          <a:r>
                            <a:rPr lang="en-US" sz="1600" dirty="0" smtClean="0">
                              <a:latin typeface="Cambria" panose="02040503050406030204" pitchFamily="18" charset="0"/>
                            </a:rPr>
                            <a:t>: </a:t>
                          </a:r>
                          <a:r>
                            <a:rPr lang="is-IS" sz="1600" dirty="0" smtClean="0">
                              <a:latin typeface="Cambria" panose="02040503050406030204" pitchFamily="18" charset="0"/>
                            </a:rPr>
                            <a:t>266318, 266317, 266316, 266208, 266197, 266196, 266187, 265754, 265744, 265607, 265596, 265594</a:t>
                          </a: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16864886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29" t="-367368" r="-517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039203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65911"/>
                  </p:ext>
                </p:extLst>
              </p:nvPr>
            </p:nvGraphicFramePr>
            <p:xfrm>
              <a:off x="438076" y="3937478"/>
              <a:ext cx="4709988" cy="28041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709988">
                      <a:extLst>
                        <a:ext uri="{9D8B030D-6E8A-4147-A177-3AD203B41FA5}">
                          <a16:colId xmlns:a16="http://schemas.microsoft.com/office/drawing/2014/main" xmlns="" val="3982531505"/>
                        </a:ext>
                      </a:extLst>
                    </a:gridCol>
                  </a:tblGrid>
                  <a:tr h="21902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Production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anchored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to LHC16r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run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period</a:t>
                          </a:r>
                          <a:endParaRPr lang="it-IT" sz="1600" baseline="0" dirty="0" smtClean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35095186"/>
                      </a:ext>
                    </a:extLst>
                  </a:tr>
                  <a:tr h="4019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MC data set: </a:t>
                          </a:r>
                          <a:r>
                            <a:rPr lang="it-IT" sz="1600" b="1" dirty="0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LHC17f3a_cent_fix (EPOS-LHC)</a:t>
                          </a:r>
                        </a:p>
                        <a:p>
                          <a:endParaRPr lang="it-IT" sz="1600" dirty="0" smtClean="0">
                            <a:latin typeface="Cambria" panose="020405030504060302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MC data set: LHC17f3b_cent (DPMJET)</a:t>
                          </a:r>
                        </a:p>
                        <a:p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25598648"/>
                      </a:ext>
                    </a:extLst>
                  </a:tr>
                  <a:tr h="38718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Cambria" panose="02040503050406030204" pitchFamily="18" charset="0"/>
                            </a:rPr>
                            <a:t>Total MC Events EPOS (after </a:t>
                          </a:r>
                          <a:r>
                            <a:rPr lang="en-US" sz="1600" b="1" dirty="0" err="1" smtClean="0">
                              <a:latin typeface="Cambria" panose="02040503050406030204" pitchFamily="18" charset="0"/>
                            </a:rPr>
                            <a:t>AcceptEvent</a:t>
                          </a:r>
                          <a:r>
                            <a:rPr lang="en-US" sz="1600" b="1" dirty="0" smtClean="0">
                              <a:latin typeface="Cambria" panose="02040503050406030204" pitchFamily="18" charset="0"/>
                            </a:rPr>
                            <a:t> selection)</a:t>
                          </a:r>
                          <a:r>
                            <a:rPr lang="en-US" sz="1600" dirty="0" smtClean="0">
                              <a:latin typeface="Cambria" panose="02040503050406030204" pitchFamily="18" charset="0"/>
                            </a:rPr>
                            <a:t>:</a:t>
                          </a:r>
                          <a:r>
                            <a:rPr lang="en-US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it-IT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1.2</m:t>
                              </m:r>
                              <m:r>
                                <a:rPr lang="it-IT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95918058"/>
                      </a:ext>
                    </a:extLst>
                  </a:tr>
                  <a:tr h="38718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latin typeface="Cambria" panose="02040503050406030204" pitchFamily="18" charset="0"/>
                            </a:rPr>
                            <a:t>Total MC Events DPMJET (after </a:t>
                          </a:r>
                          <a:r>
                            <a:rPr lang="en-US" sz="1600" b="1" dirty="0" err="1" smtClean="0">
                              <a:latin typeface="Cambria" panose="02040503050406030204" pitchFamily="18" charset="0"/>
                            </a:rPr>
                            <a:t>AcceptEvent</a:t>
                          </a:r>
                          <a:r>
                            <a:rPr lang="en-US" sz="1600" b="1" dirty="0" smtClean="0">
                              <a:latin typeface="Cambria" panose="02040503050406030204" pitchFamily="18" charset="0"/>
                            </a:rPr>
                            <a:t> selection)</a:t>
                          </a:r>
                          <a:r>
                            <a:rPr lang="en-US" sz="1600" dirty="0" smtClean="0">
                              <a:latin typeface="Cambria" panose="02040503050406030204" pitchFamily="18" charset="0"/>
                            </a:rPr>
                            <a:t>:</a:t>
                          </a:r>
                          <a:r>
                            <a:rPr lang="en-US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it-IT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</m:t>
                              </m:r>
                              <m:r>
                                <a:rPr lang="it-IT" sz="1600" b="0" i="1" baseline="0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65911"/>
                  </p:ext>
                </p:extLst>
              </p:nvPr>
            </p:nvGraphicFramePr>
            <p:xfrm>
              <a:off x="438076" y="3937478"/>
              <a:ext cx="4709988" cy="28041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7099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9825315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Production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anchored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to LHC16r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run</a:t>
                          </a:r>
                          <a:r>
                            <a:rPr lang="it-IT" sz="16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it-IT" sz="1600" baseline="0" dirty="0" err="1" smtClean="0">
                              <a:latin typeface="Cambria" panose="02040503050406030204" pitchFamily="18" charset="0"/>
                            </a:rPr>
                            <a:t>period</a:t>
                          </a:r>
                          <a:endParaRPr lang="it-IT" sz="1600" baseline="0" dirty="0" smtClean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35095186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MC data set: </a:t>
                          </a:r>
                          <a:r>
                            <a:rPr lang="it-IT" sz="1600" b="1" dirty="0" smtClean="0">
                              <a:solidFill>
                                <a:srgbClr val="3333FF"/>
                              </a:solidFill>
                              <a:latin typeface="Cambria" panose="02040503050406030204" pitchFamily="18" charset="0"/>
                            </a:rPr>
                            <a:t>LHC17f3a_cent_fix (EPOS-LHC)</a:t>
                          </a:r>
                        </a:p>
                        <a:p>
                          <a:endParaRPr lang="it-IT" sz="1600" dirty="0" smtClean="0">
                            <a:latin typeface="Cambria" panose="020405030504060302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 smtClean="0">
                              <a:latin typeface="Cambria" panose="02040503050406030204" pitchFamily="18" charset="0"/>
                            </a:rPr>
                            <a:t>MC data set: LHC17f3b_cent (DPMJET)</a:t>
                          </a:r>
                        </a:p>
                        <a:p>
                          <a:endParaRPr lang="it-IT" sz="1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2559864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246316" r="-517" b="-14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9591805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243704" r="-517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5536201" y="1618342"/>
            <a:ext cx="3284271" cy="23191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errors [0-5]% </a:t>
            </a:r>
            <a:r>
              <a:rPr lang="en-US" dirty="0" err="1" smtClean="0"/>
              <a:t>mult</a:t>
            </a:r>
            <a:r>
              <a:rPr lang="en-US" dirty="0" smtClean="0"/>
              <a:t> - TOF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Pions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pT</a:t>
                      </a:r>
                      <a:r>
                        <a:rPr lang="en-US" b="1" baseline="0" dirty="0" smtClean="0"/>
                        <a:t>       </a:t>
                      </a:r>
                      <a:r>
                        <a:rPr lang="en-US" b="1" baseline="0" dirty="0" err="1" smtClean="0"/>
                        <a:t>val</a:t>
                      </a:r>
                      <a:r>
                        <a:rPr lang="en-US" b="1" baseline="0" dirty="0" smtClean="0"/>
                        <a:t>        </a:t>
                      </a:r>
                      <a:r>
                        <a:rPr lang="en-US" b="1" baseline="0" dirty="0" err="1" smtClean="0"/>
                        <a:t>e_stat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2.90    0.59    1.67%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3.00    0.48    1.35%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3.20    0.37    1.50%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3.40    0.28    1.69%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3.60    0.21    1.88%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3.80    0.20    2.20%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4.00    0.12    1.64%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4.50    0.08    2.07%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2.40    0.46    1.98%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2.50    0.39    2.15%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2.60    0.35    2.20%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2.70    0.29    2.44%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2.80    0.25    2.59%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2.90    0.19    2.78%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3.00    0.16    2.16%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3.20    0.13    2.47%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3.40    0.08    2.78%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3.60    0.07    3.16%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3.80    0.04    3.84%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4.00    0.03    2.69%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4.50    0.01    3.96%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2.60    0.29    2.10%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2.70    0.27    2.27%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2.80    0.22    2.39%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2.90    0.19    2.56%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3.00    0.16    1.97%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3.20    0.12    2.24%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3.40    0.09    2.66%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3.60    0.07    3.02%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3.80    0.06    3.45%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4.00    0.03    2.78%</a:t>
                      </a:r>
                    </a:p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4.50    0.02    3.65%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3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414660" y="404664"/>
            <a:ext cx="7632848" cy="492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Event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selection</a:t>
            </a:r>
            <a:r>
              <a:rPr lang="it-IT" sz="3200" b="1" dirty="0" smtClean="0"/>
              <a:t> common to the </a:t>
            </a:r>
            <a:r>
              <a:rPr lang="it-IT" sz="3200" b="1" dirty="0" err="1" smtClean="0"/>
              <a:t>analyses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38076" y="1197262"/>
            <a:ext cx="82487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/>
              <a:t>Trigger: </a:t>
            </a:r>
            <a:r>
              <a:rPr lang="it-IT" sz="2000" dirty="0" err="1" smtClean="0"/>
              <a:t>AliEvent</a:t>
            </a:r>
            <a:r>
              <a:rPr lang="it-IT" sz="2000" dirty="0" smtClean="0"/>
              <a:t>::kINT7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/>
              <a:t>INEL&gt;0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/>
              <a:t>DAQ </a:t>
            </a:r>
            <a:r>
              <a:rPr lang="it-IT" sz="2000" dirty="0" err="1" smtClean="0"/>
              <a:t>rejection</a:t>
            </a:r>
            <a:r>
              <a:rPr lang="it-IT" sz="2000" dirty="0" smtClean="0"/>
              <a:t>: </a:t>
            </a:r>
            <a:r>
              <a:rPr lang="it-IT" sz="2000" dirty="0" err="1" smtClean="0"/>
              <a:t>AliESDEvent</a:t>
            </a:r>
            <a:r>
              <a:rPr lang="it-IT" sz="2000" dirty="0" smtClean="0"/>
              <a:t>::</a:t>
            </a:r>
            <a:r>
              <a:rPr lang="it-IT" sz="2000" dirty="0" err="1" smtClean="0"/>
              <a:t>IsIncompleteDAQ</a:t>
            </a:r>
            <a:r>
              <a:rPr lang="it-IT" sz="2000" dirty="0" smtClean="0"/>
              <a:t>()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err="1" smtClean="0"/>
              <a:t>PileUpRejection</a:t>
            </a:r>
            <a:r>
              <a:rPr lang="it-IT" sz="2000" dirty="0" smtClean="0"/>
              <a:t>: </a:t>
            </a:r>
            <a:r>
              <a:rPr lang="it-IT" sz="2000" dirty="0" err="1" smtClean="0"/>
              <a:t>AliESDEvent</a:t>
            </a:r>
            <a:r>
              <a:rPr lang="it-IT" sz="2000" dirty="0" smtClean="0"/>
              <a:t>::</a:t>
            </a:r>
            <a:r>
              <a:rPr lang="it-IT" sz="2000" dirty="0" err="1" smtClean="0"/>
              <a:t>IsPileupFromSPDInMultBins</a:t>
            </a:r>
            <a:r>
              <a:rPr lang="it-IT" sz="2000" dirty="0" smtClean="0"/>
              <a:t>();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/>
              <a:t>Background </a:t>
            </a:r>
            <a:r>
              <a:rPr lang="it-IT" sz="2000" dirty="0" err="1" smtClean="0"/>
              <a:t>rejection</a:t>
            </a:r>
            <a:r>
              <a:rPr lang="it-IT" sz="2000" dirty="0" smtClean="0"/>
              <a:t>: </a:t>
            </a:r>
            <a:r>
              <a:rPr lang="it-IT" sz="2000" dirty="0" err="1" smtClean="0"/>
              <a:t>AliAnalysisUtils</a:t>
            </a:r>
            <a:r>
              <a:rPr lang="it-IT" sz="2000" dirty="0" smtClean="0"/>
              <a:t>::</a:t>
            </a:r>
            <a:r>
              <a:rPr lang="it-IT" sz="2000" dirty="0" err="1" smtClean="0"/>
              <a:t>IsSPDClusterVsTrackletBG</a:t>
            </a:r>
            <a:r>
              <a:rPr lang="it-IT" sz="2000" dirty="0" smtClean="0"/>
              <a:t>(</a:t>
            </a:r>
            <a:r>
              <a:rPr lang="it-IT" sz="2000" dirty="0" err="1" smtClean="0"/>
              <a:t>fESD</a:t>
            </a:r>
            <a:r>
              <a:rPr lang="it-IT" sz="2000" dirty="0" smtClean="0"/>
              <a:t>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err="1" smtClean="0"/>
              <a:t>Multiplicity</a:t>
            </a:r>
            <a:r>
              <a:rPr lang="it-IT" sz="2000" dirty="0" smtClean="0"/>
              <a:t> </a:t>
            </a:r>
            <a:r>
              <a:rPr lang="it-IT" sz="2000" dirty="0" err="1" smtClean="0"/>
              <a:t>selection</a:t>
            </a:r>
            <a:r>
              <a:rPr lang="it-IT" sz="2000" dirty="0" smtClean="0"/>
              <a:t>: </a:t>
            </a:r>
            <a:r>
              <a:rPr lang="it-IT" sz="2000" dirty="0" err="1" smtClean="0"/>
              <a:t>AliMultSelection</a:t>
            </a:r>
            <a:r>
              <a:rPr lang="it-IT" sz="2000" dirty="0" smtClean="0"/>
              <a:t>::</a:t>
            </a:r>
            <a:r>
              <a:rPr lang="it-IT" sz="2000" dirty="0" err="1" smtClean="0"/>
              <a:t>GetMultiplicityPercentile</a:t>
            </a:r>
            <a:r>
              <a:rPr lang="it-IT" sz="2000" dirty="0" smtClean="0"/>
              <a:t>("V0M",kFALSE);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err="1" smtClean="0"/>
              <a:t>Vertex</a:t>
            </a:r>
            <a:r>
              <a:rPr lang="it-IT" sz="2000" dirty="0" smtClean="0"/>
              <a:t> </a:t>
            </a:r>
            <a:r>
              <a:rPr lang="it-IT" sz="2000" dirty="0" err="1" smtClean="0"/>
              <a:t>quality</a:t>
            </a:r>
            <a:r>
              <a:rPr lang="it-IT" sz="2000" dirty="0" smtClean="0"/>
              <a:t>: |Z</a:t>
            </a:r>
            <a:r>
              <a:rPr lang="it-IT" sz="2000" baseline="-25000" dirty="0" smtClean="0"/>
              <a:t>SPD</a:t>
            </a:r>
            <a:r>
              <a:rPr lang="it-IT" sz="2000" dirty="0" smtClean="0"/>
              <a:t>- </a:t>
            </a:r>
            <a:r>
              <a:rPr lang="it-IT" sz="2000" dirty="0" err="1" smtClean="0"/>
              <a:t>Z</a:t>
            </a:r>
            <a:r>
              <a:rPr lang="it-IT" sz="2000" baseline="-25000" dirty="0" err="1" smtClean="0"/>
              <a:t>Trk</a:t>
            </a:r>
            <a:r>
              <a:rPr lang="it-IT" sz="2000" dirty="0" smtClean="0"/>
              <a:t>| &lt; 0.5 cm, Z</a:t>
            </a:r>
            <a:r>
              <a:rPr lang="it-IT" sz="2000" baseline="-25000" dirty="0" smtClean="0"/>
              <a:t>SPD</a:t>
            </a:r>
            <a:r>
              <a:rPr lang="it-IT" sz="2000" dirty="0" smtClean="0"/>
              <a:t> </a:t>
            </a:r>
            <a:r>
              <a:rPr lang="it-IT" sz="2000" dirty="0" err="1" smtClean="0"/>
              <a:t>dispersion</a:t>
            </a:r>
            <a:r>
              <a:rPr lang="it-IT" sz="2000" dirty="0" smtClean="0"/>
              <a:t> &lt; 0.04 cm and </a:t>
            </a:r>
            <a:r>
              <a:rPr lang="it-IT" sz="2000" dirty="0" err="1" smtClean="0"/>
              <a:t>resolution</a:t>
            </a:r>
            <a:r>
              <a:rPr lang="it-IT" sz="2000" dirty="0" smtClean="0"/>
              <a:t> </a:t>
            </a:r>
            <a:r>
              <a:rPr lang="it-IT" sz="2000" dirty="0" err="1" smtClean="0"/>
              <a:t>less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0.25 cm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err="1" smtClean="0"/>
              <a:t>Z-vertex</a:t>
            </a:r>
            <a:r>
              <a:rPr lang="it-IT" sz="2000" dirty="0" smtClean="0"/>
              <a:t> </a:t>
            </a:r>
            <a:r>
              <a:rPr lang="it-IT" sz="2000" dirty="0" err="1" smtClean="0"/>
              <a:t>selection</a:t>
            </a:r>
            <a:r>
              <a:rPr lang="it-IT" sz="2000" dirty="0" smtClean="0"/>
              <a:t>: | </a:t>
            </a:r>
            <a:r>
              <a:rPr lang="it-IT" sz="2000" dirty="0" err="1" smtClean="0"/>
              <a:t>Z</a:t>
            </a:r>
            <a:r>
              <a:rPr lang="it-IT" sz="2000" baseline="-25000" dirty="0" err="1" smtClean="0"/>
              <a:t>Vertex</a:t>
            </a:r>
            <a:r>
              <a:rPr lang="it-IT" sz="2000" dirty="0" smtClean="0"/>
              <a:t>| &lt; 10 cm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88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90476" y="6366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Track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selection</a:t>
            </a:r>
            <a:endParaRPr lang="it-IT" sz="3200" b="1" dirty="0"/>
          </a:p>
        </p:txBody>
      </p:sp>
      <p:sp>
        <p:nvSpPr>
          <p:cNvPr id="2" name="Rettangolo 1"/>
          <p:cNvSpPr/>
          <p:nvPr/>
        </p:nvSpPr>
        <p:spPr>
          <a:xfrm>
            <a:off x="952508" y="5478323"/>
            <a:ext cx="62464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Additional cuts for TOF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Cambria" panose="02040503050406030204" pitchFamily="18" charset="0"/>
              </a:rPr>
              <a:t>Time </a:t>
            </a:r>
            <a:r>
              <a:rPr lang="en-US" sz="1600" dirty="0">
                <a:latin typeface="Cambria" panose="02040503050406030204" pitchFamily="18" charset="0"/>
              </a:rPr>
              <a:t>measurement correctly assigned [TOF selection</a:t>
            </a:r>
            <a:r>
              <a:rPr lang="en-US" sz="1600" dirty="0" smtClean="0">
                <a:latin typeface="Cambria" panose="02040503050406030204" pitchFamily="18" charset="0"/>
              </a:rPr>
              <a:t>]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Cambria" panose="02040503050406030204" pitchFamily="18" charset="0"/>
              </a:rPr>
              <a:t>Match </a:t>
            </a:r>
            <a:r>
              <a:rPr lang="en-US" sz="1600" dirty="0">
                <a:latin typeface="Cambria" panose="02040503050406030204" pitchFamily="18" charset="0"/>
              </a:rPr>
              <a:t>with TOF [TOF selection</a:t>
            </a:r>
            <a:r>
              <a:rPr lang="en-US" sz="1600" dirty="0" smtClean="0">
                <a:latin typeface="Cambria" panose="02040503050406030204" pitchFamily="18" charset="0"/>
              </a:rPr>
              <a:t>]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23985" y="5072036"/>
            <a:ext cx="7428435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Implemented the </a:t>
            </a:r>
            <a:r>
              <a:rPr lang="en-US" sz="1600" b="1" dirty="0"/>
              <a:t>Standard ITS-TPC Track Cuts </a:t>
            </a:r>
            <a:r>
              <a:rPr lang="en-US" sz="1600" b="1" dirty="0" smtClean="0"/>
              <a:t>2015 (</a:t>
            </a:r>
            <a:r>
              <a:rPr lang="en-US" sz="1600" b="1" dirty="0" err="1" smtClean="0"/>
              <a:t>AliESDtrackCuts</a:t>
            </a:r>
            <a:r>
              <a:rPr lang="en-US" sz="1600" b="1" dirty="0"/>
              <a:t>::</a:t>
            </a:r>
            <a:r>
              <a:rPr lang="en-US" sz="1600" b="1" dirty="0" err="1" smtClean="0"/>
              <a:t>AcceptTrack</a:t>
            </a:r>
            <a:r>
              <a:rPr lang="en-US" sz="1600" b="1" dirty="0" smtClean="0"/>
              <a:t>)</a:t>
            </a:r>
            <a:endParaRPr lang="en-US" sz="1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934392" y="1969600"/>
                <a:ext cx="7102376" cy="912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91807" indent="-502920">
                  <a:lnSpc>
                    <a:spcPct val="90000"/>
                  </a:lnSpc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</a:rPr>
                      <m:t>0&lt;</m:t>
                    </m:r>
                    <m: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</a:rPr>
                      <m:t>𝑦𝑐𝑚𝑠</m:t>
                    </m:r>
                    <m: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</a:rPr>
                      <m:t>&lt;0.5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 b="0" i="0" smtClean="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   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asymmetric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interval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to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guarantee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an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uniform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detector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                                     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response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due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to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this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cms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Helvetica Neue Light"/>
                        <a:cs typeface="Helvetica Neue Light"/>
                        <a:sym typeface="Helvetica Neue Light"/>
                      </a:rPr>
                      <m:t>shift</m:t>
                    </m:r>
                  </m:oMath>
                </a14:m>
                <a:endParaRPr lang="it-IT" sz="1600" dirty="0">
                  <a:latin typeface="Cambria Math" panose="02040503050406030204" pitchFamily="18" charset="0"/>
                  <a:ea typeface="Helvetica Neue Light"/>
                  <a:cs typeface="Helvetica Neue Light"/>
                </a:endParaRPr>
              </a:p>
              <a:p>
                <a:pPr marL="491807" indent="-502920">
                  <a:lnSpc>
                    <a:spcPct val="90000"/>
                  </a:lnSpc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3600">
                    <a:uFillTx/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lang="el-GR" sz="1600" dirty="0">
                    <a:latin typeface="Cambria" panose="02040503050406030204" pitchFamily="18" charset="0"/>
                  </a:rPr>
                  <a:t>-0.8 &lt; η &lt; </a:t>
                </a:r>
                <a:r>
                  <a:rPr lang="el-GR" sz="1600" dirty="0" smtClean="0">
                    <a:latin typeface="Cambria" panose="02040503050406030204" pitchFamily="18" charset="0"/>
                  </a:rPr>
                  <a:t>0.8</a:t>
                </a:r>
                <a:endParaRPr lang="it-IT" sz="1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92" y="1969600"/>
                <a:ext cx="7102376" cy="912429"/>
              </a:xfrm>
              <a:prstGeom prst="rect">
                <a:avLst/>
              </a:prstGeom>
              <a:blipFill rotWithShape="0">
                <a:blip r:embed="rId2"/>
                <a:stretch>
                  <a:fillRect l="-343" t="-34667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o 15"/>
          <p:cNvGrpSpPr/>
          <p:nvPr/>
        </p:nvGrpSpPr>
        <p:grpSpPr>
          <a:xfrm>
            <a:off x="934392" y="1453988"/>
            <a:ext cx="4429696" cy="390836"/>
            <a:chOff x="934392" y="1598004"/>
            <a:chExt cx="4429696" cy="390836"/>
          </a:xfrm>
        </p:grpSpPr>
        <p:sp>
          <p:nvSpPr>
            <p:cNvPr id="8" name="CasellaDiTesto 7"/>
            <p:cNvSpPr txBox="1"/>
            <p:nvPr/>
          </p:nvSpPr>
          <p:spPr>
            <a:xfrm>
              <a:off x="934392" y="1598004"/>
              <a:ext cx="3110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Common to the </a:t>
              </a:r>
              <a:r>
                <a:rPr lang="it-IT" b="1" dirty="0" err="1" smtClean="0"/>
                <a:t>three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analyses</a:t>
              </a:r>
              <a:endParaRPr lang="it-IT" b="1" dirty="0"/>
            </a:p>
          </p:txBody>
        </p:sp>
        <p:cxnSp>
          <p:nvCxnSpPr>
            <p:cNvPr id="13" name="Connettore diritto 12"/>
            <p:cNvCxnSpPr/>
            <p:nvPr/>
          </p:nvCxnSpPr>
          <p:spPr>
            <a:xfrm>
              <a:off x="934392" y="1988840"/>
              <a:ext cx="44296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/>
          <p:cNvGrpSpPr/>
          <p:nvPr/>
        </p:nvGrpSpPr>
        <p:grpSpPr>
          <a:xfrm>
            <a:off x="909352" y="2852936"/>
            <a:ext cx="4429696" cy="390836"/>
            <a:chOff x="934392" y="2894148"/>
            <a:chExt cx="4429696" cy="390836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934392" y="2894148"/>
              <a:ext cx="1646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/>
                <a:t>ITSsa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track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cuts</a:t>
              </a:r>
              <a:endParaRPr lang="it-IT" b="1" dirty="0"/>
            </a:p>
          </p:txBody>
        </p:sp>
        <p:cxnSp>
          <p:nvCxnSpPr>
            <p:cNvPr id="15" name="Connettore diritto 14"/>
            <p:cNvCxnSpPr/>
            <p:nvPr/>
          </p:nvCxnSpPr>
          <p:spPr>
            <a:xfrm>
              <a:off x="934392" y="3284984"/>
              <a:ext cx="44296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>
            <a:off x="937700" y="4471039"/>
            <a:ext cx="4429696" cy="390836"/>
            <a:chOff x="934392" y="2894148"/>
            <a:chExt cx="4429696" cy="390836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934392" y="2894148"/>
              <a:ext cx="1379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TPC and TOF</a:t>
              </a:r>
              <a:endParaRPr lang="it-IT" b="1" dirty="0"/>
            </a:p>
          </p:txBody>
        </p:sp>
        <p:cxnSp>
          <p:nvCxnSpPr>
            <p:cNvPr id="20" name="Connettore diritto 19"/>
            <p:cNvCxnSpPr/>
            <p:nvPr/>
          </p:nvCxnSpPr>
          <p:spPr>
            <a:xfrm>
              <a:off x="934392" y="3284984"/>
              <a:ext cx="44296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38200" y="3384445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Courier New"/>
              <a:buChar char="o"/>
              <a:defRPr sz="1600"/>
            </a:pPr>
            <a:r>
              <a:rPr lang="en-US" dirty="0" err="1"/>
              <a:t>Ncls</a:t>
            </a:r>
            <a:r>
              <a:rPr lang="en-US" dirty="0"/>
              <a:t> in SPD (&gt;=1) and SDD/SSD (&gt;=3);</a:t>
            </a:r>
          </a:p>
          <a:p>
            <a:pPr marL="285750" indent="-285750">
              <a:spcBef>
                <a:spcPts val="600"/>
              </a:spcBef>
              <a:buSzPct val="100000"/>
              <a:buFont typeface="Courier New"/>
              <a:buChar char="o"/>
              <a:defRPr sz="1600">
                <a:latin typeface="Optima"/>
                <a:ea typeface="Optima"/>
                <a:cs typeface="Optima"/>
                <a:sym typeface="Optima"/>
              </a:defRPr>
            </a:pPr>
            <a:r>
              <a:rPr lang="en-US" dirty="0"/>
              <a:t>χ</a:t>
            </a:r>
            <a:r>
              <a:rPr lang="en-US" baseline="31999" dirty="0"/>
              <a:t>2</a:t>
            </a:r>
            <a:r>
              <a:rPr lang="en-US" dirty="0"/>
              <a:t>/</a:t>
            </a:r>
            <a:r>
              <a:rPr lang="en-US" dirty="0" err="1"/>
              <a:t>Ncls</a:t>
            </a:r>
            <a:r>
              <a:rPr lang="en-US" dirty="0"/>
              <a:t> &lt; 2.5; </a:t>
            </a:r>
          </a:p>
          <a:p>
            <a:pPr marL="285750" indent="-285750">
              <a:spcBef>
                <a:spcPts val="600"/>
              </a:spcBef>
              <a:buSzPct val="100000"/>
              <a:buFont typeface="Courier New"/>
              <a:buChar char="o"/>
              <a:defRPr sz="1600"/>
            </a:pPr>
            <a:r>
              <a:rPr lang="en-US" dirty="0" err="1"/>
              <a:t>DCAxy</a:t>
            </a:r>
            <a:r>
              <a:rPr lang="en-US" dirty="0"/>
              <a:t>, </a:t>
            </a:r>
            <a:r>
              <a:rPr lang="en-US" dirty="0" err="1"/>
              <a:t>DCAz</a:t>
            </a:r>
            <a:r>
              <a:rPr lang="en-US" dirty="0"/>
              <a:t> cuts &lt; 7 </a:t>
            </a:r>
            <a:r>
              <a:rPr lang="en-US" dirty="0" err="1"/>
              <a:t>σ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117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611560" y="332656"/>
            <a:ext cx="6408712" cy="640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err="1" smtClean="0"/>
              <a:t>Spectra</a:t>
            </a:r>
            <a:r>
              <a:rPr lang="it-IT" sz="3200" b="1" dirty="0" smtClean="0"/>
              <a:t> status and </a:t>
            </a:r>
            <a:r>
              <a:rPr lang="it-IT" sz="3200" b="1" dirty="0" err="1" smtClean="0"/>
              <a:t>ranges</a:t>
            </a:r>
            <a:r>
              <a:rPr lang="it-IT" sz="3200" b="1" dirty="0" smtClean="0"/>
              <a:t> for the </a:t>
            </a:r>
            <a:r>
              <a:rPr lang="it-IT" sz="3200" b="1" dirty="0" err="1" smtClean="0"/>
              <a:t>different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analyses</a:t>
            </a:r>
            <a:endParaRPr lang="it-IT" sz="3200" b="1" dirty="0"/>
          </a:p>
        </p:txBody>
      </p:sp>
      <p:sp>
        <p:nvSpPr>
          <p:cNvPr id="2" name="Rettangolo 1"/>
          <p:cNvSpPr/>
          <p:nvPr/>
        </p:nvSpPr>
        <p:spPr>
          <a:xfrm>
            <a:off x="755576" y="1333230"/>
            <a:ext cx="79312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2" marR="81278">
              <a:buClr>
                <a:srgbClr val="000000"/>
              </a:buClr>
              <a:buSzPct val="100000"/>
              <a:defRPr sz="4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err="1" smtClean="0">
                <a:latin typeface="+mj-lt"/>
              </a:rPr>
              <a:t>Raw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spectra</a:t>
            </a:r>
            <a:r>
              <a:rPr lang="it-IT" sz="1600" dirty="0" smtClean="0">
                <a:latin typeface="+mj-lt"/>
              </a:rPr>
              <a:t> are </a:t>
            </a:r>
            <a:r>
              <a:rPr lang="it-IT" sz="1600" dirty="0" err="1" smtClean="0">
                <a:latin typeface="+mj-lt"/>
              </a:rPr>
              <a:t>corrected</a:t>
            </a:r>
            <a:r>
              <a:rPr lang="it-IT" sz="1600" dirty="0" smtClean="0">
                <a:latin typeface="+mj-lt"/>
              </a:rPr>
              <a:t> for:</a:t>
            </a:r>
          </a:p>
          <a:p>
            <a:pPr marL="119062" marR="81278">
              <a:buClr>
                <a:srgbClr val="000000"/>
              </a:buClr>
              <a:buSzPct val="100000"/>
              <a:defRPr sz="4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>
              <a:latin typeface="+mj-lt"/>
            </a:endParaRPr>
          </a:p>
          <a:p>
            <a:pPr marL="461962" marR="81278" indent="-342900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4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err="1" smtClean="0">
                <a:latin typeface="+mj-lt"/>
              </a:rPr>
              <a:t>Efficiencies</a:t>
            </a:r>
            <a:endParaRPr lang="it-IT" sz="1600" dirty="0" smtClean="0">
              <a:latin typeface="+mj-lt"/>
            </a:endParaRPr>
          </a:p>
          <a:p>
            <a:pPr marL="461962" marR="81278" indent="-342900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4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err="1" smtClean="0">
                <a:latin typeface="+mj-lt"/>
              </a:rPr>
              <a:t>Primary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fractions</a:t>
            </a:r>
            <a:r>
              <a:rPr lang="it-IT" sz="1600" dirty="0" smtClean="0">
                <a:latin typeface="+mj-lt"/>
              </a:rPr>
              <a:t> (</a:t>
            </a:r>
            <a:r>
              <a:rPr lang="it-IT" sz="1600" dirty="0" err="1" smtClean="0">
                <a:latin typeface="+mj-lt"/>
              </a:rPr>
              <a:t>feed</a:t>
            </a:r>
            <a:r>
              <a:rPr lang="it-IT" sz="1600" dirty="0" smtClean="0">
                <a:latin typeface="+mj-lt"/>
              </a:rPr>
              <a:t>-down)</a:t>
            </a:r>
          </a:p>
          <a:p>
            <a:pPr marL="461962" marR="81278" indent="-342900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4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smtClean="0">
                <a:latin typeface="+mj-lt"/>
              </a:rPr>
              <a:t>Geant3/Geant4 for </a:t>
            </a:r>
            <a:r>
              <a:rPr lang="it-IT" sz="1600" dirty="0" err="1" smtClean="0">
                <a:latin typeface="+mj-lt"/>
              </a:rPr>
              <a:t>antiprotons</a:t>
            </a:r>
            <a:r>
              <a:rPr lang="it-IT" sz="1600" dirty="0" smtClean="0">
                <a:latin typeface="+mj-lt"/>
              </a:rPr>
              <a:t> and Geant3/</a:t>
            </a:r>
            <a:r>
              <a:rPr lang="it-IT" sz="1600" dirty="0" err="1" smtClean="0">
                <a:latin typeface="+mj-lt"/>
              </a:rPr>
              <a:t>Fluka</a:t>
            </a:r>
            <a:r>
              <a:rPr lang="it-IT" sz="1600" dirty="0" smtClean="0">
                <a:latin typeface="+mj-lt"/>
              </a:rPr>
              <a:t> for negative </a:t>
            </a:r>
            <a:r>
              <a:rPr lang="it-IT" sz="1600" dirty="0" err="1" smtClean="0">
                <a:latin typeface="+mj-lt"/>
              </a:rPr>
              <a:t>kaons</a:t>
            </a:r>
            <a:endParaRPr lang="it-IT" sz="1600" dirty="0" smtClean="0">
              <a:latin typeface="+mj-lt"/>
            </a:endParaRPr>
          </a:p>
          <a:p>
            <a:pPr marL="461962" marR="81278" indent="-342900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4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err="1" smtClean="0">
                <a:latin typeface="+mj-lt"/>
              </a:rPr>
              <a:t>Number</a:t>
            </a:r>
            <a:r>
              <a:rPr lang="it-IT" sz="1600" dirty="0" smtClean="0">
                <a:latin typeface="+mj-lt"/>
              </a:rPr>
              <a:t> of </a:t>
            </a:r>
            <a:r>
              <a:rPr lang="it-IT" sz="1600" dirty="0" err="1" smtClean="0">
                <a:latin typeface="+mj-lt"/>
              </a:rPr>
              <a:t>events</a:t>
            </a:r>
            <a:r>
              <a:rPr lang="it-IT" sz="1600" dirty="0" smtClean="0">
                <a:latin typeface="+mj-lt"/>
              </a:rPr>
              <a:t> per </a:t>
            </a:r>
            <a:r>
              <a:rPr lang="it-IT" sz="1600" dirty="0" err="1" smtClean="0">
                <a:latin typeface="+mj-lt"/>
              </a:rPr>
              <a:t>multiplicity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class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corrected</a:t>
            </a:r>
            <a:r>
              <a:rPr lang="it-IT" sz="1600" dirty="0" smtClean="0">
                <a:latin typeface="+mj-lt"/>
              </a:rPr>
              <a:t> for the </a:t>
            </a:r>
            <a:r>
              <a:rPr lang="it-IT" sz="1600" dirty="0" err="1" smtClean="0">
                <a:latin typeface="+mj-lt"/>
              </a:rPr>
              <a:t>vertex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finding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probability</a:t>
            </a:r>
            <a:endParaRPr lang="it-IT" sz="1600" dirty="0">
              <a:latin typeface="+mj-lt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460700"/>
                  </p:ext>
                </p:extLst>
              </p:nvPr>
            </p:nvGraphicFramePr>
            <p:xfrm>
              <a:off x="1113222" y="4005064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xmlns="" val="290339213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91725802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361702365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1421887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Pions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Kaons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Protons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33311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 err="1" smtClean="0"/>
                            <a:t>ITSsa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it-IT" b="0" i="1" smtClean="0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÷0.</m:t>
                                </m:r>
                                <m:r>
                                  <a:rPr lang="it-IT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÷0.</m:t>
                                </m:r>
                                <m:r>
                                  <a:rPr lang="it-IT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65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÷0.8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07105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 smtClean="0"/>
                            <a:t>TPC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÷0.7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÷0.4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÷0.8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38837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 smtClean="0"/>
                            <a:t>TOF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it-IT" b="0" dirty="0" smtClean="0"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it-IT" b="0" i="1" dirty="0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it-IT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it-IT" b="0" dirty="0" smtClean="0"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it-IT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4.0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it-IT" b="0" dirty="0" smtClean="0">
                                    <a:ea typeface="Cambria Math" panose="02040503050406030204" pitchFamily="18" charset="0"/>
                                  </a:rPr>
                                  <m:t>0.6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it-IT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63663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460700"/>
                  </p:ext>
                </p:extLst>
              </p:nvPr>
            </p:nvGraphicFramePr>
            <p:xfrm>
              <a:off x="1113222" y="4005064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0339213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1725802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1702365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21887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Pions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Kaons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Protons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33311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 err="1" smtClean="0"/>
                            <a:t>ITSsa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106452" r="-200797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800" t="-106452" r="-101600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00" t="-106452" r="-1600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07105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 smtClean="0"/>
                            <a:t>TPC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209836" r="-20079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800" t="-209836" r="-1016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00" t="-209836" r="-1600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38837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 smtClean="0"/>
                            <a:t>TOF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309836" r="-20079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800" t="-309836" r="-1016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00" t="-309836" r="-16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6366301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uppo 11"/>
          <p:cNvGrpSpPr/>
          <p:nvPr/>
        </p:nvGrpSpPr>
        <p:grpSpPr>
          <a:xfrm>
            <a:off x="1078408" y="3356992"/>
            <a:ext cx="4429696" cy="390836"/>
            <a:chOff x="934392" y="2894148"/>
            <a:chExt cx="4429696" cy="390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/>
                <p:cNvSpPr txBox="1"/>
                <p:nvPr/>
              </p:nvSpPr>
              <p:spPr>
                <a:xfrm>
                  <a:off x="934392" y="2894148"/>
                  <a:ext cx="2314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/>
                    <a:t>Ranges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𝑮𝒆𝑽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it-IT" b="1" dirty="0"/>
                </a:p>
              </p:txBody>
            </p:sp>
          </mc:Choice>
          <mc:Fallback xmlns="">
            <p:sp>
              <p:nvSpPr>
                <p:cNvPr id="13" name="CasellaDiTes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92" y="2894148"/>
                  <a:ext cx="231409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368" t="-10000" b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ttore diritto 13"/>
            <p:cNvCxnSpPr/>
            <p:nvPr/>
          </p:nvCxnSpPr>
          <p:spPr>
            <a:xfrm>
              <a:off x="934392" y="3284984"/>
              <a:ext cx="44296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1"/>
          <p:cNvGrpSpPr/>
          <p:nvPr/>
        </p:nvGrpSpPr>
        <p:grpSpPr>
          <a:xfrm>
            <a:off x="1055588" y="5592465"/>
            <a:ext cx="4429696" cy="390836"/>
            <a:chOff x="934392" y="2894148"/>
            <a:chExt cx="4429696" cy="390836"/>
          </a:xfrm>
        </p:grpSpPr>
        <p:sp>
          <p:nvSpPr>
            <p:cNvPr id="19" name="CasellaDiTesto 12"/>
            <p:cNvSpPr txBox="1"/>
            <p:nvPr/>
          </p:nvSpPr>
          <p:spPr>
            <a:xfrm>
              <a:off x="934392" y="2894148"/>
              <a:ext cx="3616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/>
                <a:t>Multiplicity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classes</a:t>
              </a:r>
              <a:r>
                <a:rPr lang="it-IT" b="1" dirty="0" smtClean="0"/>
                <a:t> (V0M estimator)</a:t>
              </a:r>
              <a:endParaRPr lang="it-IT" b="1" dirty="0"/>
            </a:p>
          </p:txBody>
        </p:sp>
        <p:cxnSp>
          <p:nvCxnSpPr>
            <p:cNvPr id="20" name="Connettore diritto 13"/>
            <p:cNvCxnSpPr/>
            <p:nvPr/>
          </p:nvCxnSpPr>
          <p:spPr>
            <a:xfrm>
              <a:off x="934392" y="3284984"/>
              <a:ext cx="44296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33426" y="6174383"/>
            <a:ext cx="77343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[</a:t>
            </a:r>
            <a:r>
              <a:rPr lang="mr-IN" sz="1600" dirty="0">
                <a:latin typeface="Calibri" charset="0"/>
                <a:ea typeface="Calibri" charset="0"/>
                <a:cs typeface="Calibri" charset="0"/>
              </a:rPr>
              <a:t>0-5</a:t>
            </a:r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]%,</a:t>
            </a:r>
            <a:r>
              <a:rPr lang="it-IT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[</a:t>
            </a:r>
            <a:r>
              <a:rPr lang="mr-IN" sz="1600" dirty="0">
                <a:latin typeface="Calibri" charset="0"/>
                <a:ea typeface="Calibri" charset="0"/>
                <a:cs typeface="Calibri" charset="0"/>
              </a:rPr>
              <a:t>5-10</a:t>
            </a:r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]%, [</a:t>
            </a:r>
            <a:r>
              <a:rPr lang="mr-IN" sz="1600" dirty="0">
                <a:latin typeface="Calibri" charset="0"/>
                <a:ea typeface="Calibri" charset="0"/>
                <a:cs typeface="Calibri" charset="0"/>
              </a:rPr>
              <a:t>10-20</a:t>
            </a:r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]%, [</a:t>
            </a:r>
            <a:r>
              <a:rPr lang="mr-IN" sz="1600" dirty="0">
                <a:latin typeface="Calibri" charset="0"/>
                <a:ea typeface="Calibri" charset="0"/>
                <a:cs typeface="Calibri" charset="0"/>
              </a:rPr>
              <a:t>20-40</a:t>
            </a:r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]%, [</a:t>
            </a:r>
            <a:r>
              <a:rPr lang="mr-IN" sz="1600" dirty="0">
                <a:latin typeface="Calibri" charset="0"/>
                <a:ea typeface="Calibri" charset="0"/>
                <a:cs typeface="Calibri" charset="0"/>
              </a:rPr>
              <a:t>40-60</a:t>
            </a:r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]%, [</a:t>
            </a:r>
            <a:r>
              <a:rPr lang="mr-IN" sz="1600" dirty="0">
                <a:latin typeface="Calibri" charset="0"/>
                <a:ea typeface="Calibri" charset="0"/>
                <a:cs typeface="Calibri" charset="0"/>
              </a:rPr>
              <a:t>60-80</a:t>
            </a:r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]%, [</a:t>
            </a:r>
            <a:r>
              <a:rPr lang="mr-IN" sz="1600" dirty="0">
                <a:latin typeface="Calibri" charset="0"/>
                <a:ea typeface="Calibri" charset="0"/>
                <a:cs typeface="Calibri" charset="0"/>
              </a:rPr>
              <a:t>80-100</a:t>
            </a:r>
            <a:r>
              <a:rPr lang="mr-IN" sz="1600" dirty="0" smtClean="0">
                <a:latin typeface="Calibri" charset="0"/>
                <a:ea typeface="Calibri" charset="0"/>
                <a:cs typeface="Calibri" charset="0"/>
              </a:rPr>
              <a:t>]%, MB</a:t>
            </a:r>
            <a:r>
              <a:rPr lang="it-IT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600" dirty="0" smtClean="0">
                <a:latin typeface="Calibri" charset="0"/>
                <a:ea typeface="Calibri" charset="0"/>
                <a:cs typeface="Calibri" charset="0"/>
              </a:rPr>
              <a:t>[0-100]%</a:t>
            </a:r>
            <a:endParaRPr lang="mr-IN" sz="16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38076" y="484210"/>
            <a:ext cx="7446292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411760" y="3169349"/>
            <a:ext cx="4320480" cy="519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ITS </a:t>
            </a:r>
            <a:r>
              <a:rPr lang="it-IT" sz="3200" b="1" dirty="0" err="1" smtClean="0"/>
              <a:t>standalone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analysis</a:t>
            </a:r>
            <a:endParaRPr lang="it-IT" sz="32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3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27218</TotalTime>
  <Words>1682</Words>
  <Application>Microsoft Macintosh PowerPoint</Application>
  <PresentationFormat>On-screen Show (4:3)</PresentationFormat>
  <Paragraphs>544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Calibri</vt:lpstr>
      <vt:lpstr>Cambria</vt:lpstr>
      <vt:lpstr>Cambria Math</vt:lpstr>
      <vt:lpstr>Charter</vt:lpstr>
      <vt:lpstr>Courier New</vt:lpstr>
      <vt:lpstr>Helvetica Neue</vt:lpstr>
      <vt:lpstr>Helvetica Neue Light</vt:lpstr>
      <vt:lpstr>Mangal</vt:lpstr>
      <vt:lpstr>Optima</vt:lpstr>
      <vt:lpstr>Wingdings</vt:lpstr>
      <vt:lpstr>Arial</vt:lpstr>
      <vt:lpstr>Tema di Office</vt:lpstr>
      <vt:lpstr>π/K/p production in pPb collisions at 8.16 TeV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ITS primaries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errors [0-5]% mult - ITS</vt:lpstr>
      <vt:lpstr>Statistical errors [0-5]% mult - TPC</vt:lpstr>
      <vt:lpstr>Statistical errors [0-5]% mult – TOF</vt:lpstr>
      <vt:lpstr>Statistical errors [0-5]% mult - TOF</vt:lpstr>
      <vt:lpstr>Statistical errors [0-5]% mult - TOF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Analysis Status</dc:title>
  <dc:creator>silvia pisano</dc:creator>
  <cp:lastModifiedBy>m.toppi83@gmail.com</cp:lastModifiedBy>
  <cp:revision>443</cp:revision>
  <cp:lastPrinted>2018-04-23T06:48:02Z</cp:lastPrinted>
  <dcterms:created xsi:type="dcterms:W3CDTF">2017-02-03T14:18:16Z</dcterms:created>
  <dcterms:modified xsi:type="dcterms:W3CDTF">2019-01-17T09:07:41Z</dcterms:modified>
</cp:coreProperties>
</file>