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256" r:id="rId3"/>
    <p:sldId id="257" r:id="rId4"/>
    <p:sldId id="282" r:id="rId5"/>
    <p:sldId id="260" r:id="rId6"/>
    <p:sldId id="268" r:id="rId7"/>
    <p:sldId id="262" r:id="rId8"/>
    <p:sldId id="281" r:id="rId9"/>
    <p:sldId id="264" r:id="rId10"/>
    <p:sldId id="265" r:id="rId11"/>
    <p:sldId id="266" r:id="rId12"/>
    <p:sldId id="280" r:id="rId13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4678"/>
  </p:normalViewPr>
  <p:slideViewPr>
    <p:cSldViewPr snapToGrid="0" snapToObjects="1" showGuides="1">
      <p:cViewPr>
        <p:scale>
          <a:sx n="80" d="100"/>
          <a:sy n="80" d="100"/>
        </p:scale>
        <p:origin x="2168" y="26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92934-2FBD-E549-BBEF-2E25CCE57D58}" type="datetimeFigureOut">
              <a:rPr lang="it-IT" smtClean="0"/>
              <a:t>29/01/19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F1477-A595-D548-AAA6-B713DDB0EA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60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1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91436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0" y="2612880"/>
            <a:ext cx="91436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85400" y="165456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0" y="261288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85400" y="261288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294408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091680" y="1654560"/>
            <a:ext cx="294408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183360" y="1654560"/>
            <a:ext cx="294408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0" y="2612880"/>
            <a:ext cx="294408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091680" y="2612880"/>
            <a:ext cx="294408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183360" y="2612880"/>
            <a:ext cx="294408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0" y="1654560"/>
            <a:ext cx="9143640" cy="1834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9143640" cy="183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4461840" cy="183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85400" y="1654560"/>
            <a:ext cx="4461840" cy="183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85400" y="1654560"/>
            <a:ext cx="4461840" cy="183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0" y="261288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0" y="1654560"/>
            <a:ext cx="9143640" cy="1834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4461840" cy="183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85400" y="165456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685400" y="261288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85400" y="165456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0" y="2612880"/>
            <a:ext cx="91436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91436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0" y="2612880"/>
            <a:ext cx="91436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85400" y="165456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0" y="261288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685400" y="261288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294408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091680" y="1654560"/>
            <a:ext cx="294408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183360" y="1654560"/>
            <a:ext cx="294408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0" y="2612880"/>
            <a:ext cx="294408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091680" y="2612880"/>
            <a:ext cx="294408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183360" y="2612880"/>
            <a:ext cx="294408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0" y="1654500"/>
            <a:ext cx="9144000" cy="18345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396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0" y="205975"/>
            <a:ext cx="8637900" cy="5040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Old Standard TT"/>
              <a:buNone/>
              <a:defRPr sz="2400" b="1" i="0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90225" y="938475"/>
            <a:ext cx="8915400" cy="39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Old Standard TT"/>
              <a:buChar char="●"/>
              <a:defRPr sz="22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600"/>
              <a:buFont typeface="Old Standard TT"/>
              <a:buChar char="○"/>
              <a:defRPr sz="1600" b="0" i="0" u="none" strike="noStrike" cap="none">
                <a:solidFill>
                  <a:srgbClr val="0B5394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ld Standard TT"/>
              <a:buChar char="■"/>
              <a:defRPr sz="1200" b="0" i="0" u="none" strike="noStrike" cap="none">
                <a:solidFill>
                  <a:srgbClr val="073763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●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○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ld Standard TT"/>
              <a:buChar char="■"/>
              <a:defRPr sz="1000" b="0" i="0" u="none" strike="noStrike" cap="none">
                <a:solidFill>
                  <a:schemeClr val="dk2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38000" y="205975"/>
            <a:ext cx="504003" cy="504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34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9143640" cy="183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4461840" cy="183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85400" y="1654560"/>
            <a:ext cx="4461840" cy="183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85400" y="1654560"/>
            <a:ext cx="4461840" cy="183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0" y="261288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4461840" cy="1834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85400" y="165456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85400" y="261288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0" y="165456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85400" y="1654560"/>
            <a:ext cx="44618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0" y="2612880"/>
            <a:ext cx="9143640" cy="874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6363000" y="18360"/>
            <a:ext cx="2478240" cy="17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r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Old Standard TT"/>
                <a:ea typeface="Old Standard TT"/>
              </a:rPr>
              <a:t>AIM, CSN5, 2019-2021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6" name="Google Shape;10;p1"/>
          <p:cNvPicPr/>
          <p:nvPr/>
        </p:nvPicPr>
        <p:blipFill>
          <a:blip r:embed="rId14"/>
          <a:stretch/>
        </p:blipFill>
        <p:spPr>
          <a:xfrm>
            <a:off x="8775360" y="1080"/>
            <a:ext cx="352080" cy="20592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0" y="0"/>
            <a:ext cx="9143640" cy="27424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393120" cy="20592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0B92BA81-E02B-4E56-8EA0-275285D32E02}" type="slidenum">
              <a:rPr lang="en-US" sz="800" b="0" strike="noStrike" spc="-1">
                <a:solidFill>
                  <a:srgbClr val="000000"/>
                </a:solidFill>
                <a:latin typeface="Old Standard TT"/>
                <a:ea typeface="Old Standard TT"/>
              </a:rPr>
              <a:t>‹#›</a:t>
            </a:fld>
            <a:endParaRPr lang="en-US" sz="800" b="0" strike="noStrike" spc="-1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6363000" y="18360"/>
            <a:ext cx="2478240" cy="17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/>
          <a:lstStyle/>
          <a:p>
            <a:pPr algn="r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Old Standard TT"/>
                <a:ea typeface="Old Standard TT"/>
              </a:rPr>
              <a:t>AIM, CSN5, 2019-2021</a:t>
            </a:r>
            <a:endParaRPr lang="en-US" sz="800" b="0" strike="noStrike" spc="-1">
              <a:latin typeface="Arial"/>
            </a:endParaRPr>
          </a:p>
        </p:txBody>
      </p:sp>
      <p:pic>
        <p:nvPicPr>
          <p:cNvPr id="42" name="Google Shape;10;p1"/>
          <p:cNvPicPr/>
          <p:nvPr/>
        </p:nvPicPr>
        <p:blipFill>
          <a:blip r:embed="rId16"/>
          <a:stretch/>
        </p:blipFill>
        <p:spPr>
          <a:xfrm>
            <a:off x="8775360" y="1080"/>
            <a:ext cx="352080" cy="205920"/>
          </a:xfrm>
          <a:prstGeom prst="rect">
            <a:avLst/>
          </a:prstGeom>
          <a:ln>
            <a:noFill/>
          </a:ln>
        </p:spPr>
      </p:pic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0" y="205920"/>
            <a:ext cx="8637480" cy="503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90360" y="938520"/>
            <a:ext cx="8915040" cy="3987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sldNum"/>
          </p:nvPr>
        </p:nvSpPr>
        <p:spPr>
          <a:xfrm>
            <a:off x="0" y="0"/>
            <a:ext cx="393120" cy="205920"/>
          </a:xfrm>
          <a:prstGeom prst="rect">
            <a:avLst/>
          </a:prstGeom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6BC1F88C-30EE-469D-AB28-3425435694FA}" type="slidenum">
              <a:rPr lang="en-US" sz="800" b="0" strike="noStrike" spc="-1">
                <a:solidFill>
                  <a:srgbClr val="000000"/>
                </a:solidFill>
                <a:latin typeface="Old Standard TT"/>
                <a:ea typeface="Old Standard TT"/>
              </a:rPr>
              <a:t>‹#›</a:t>
            </a:fld>
            <a:endParaRPr lang="en-US" sz="800" b="0" strike="noStrike" spc="-1">
              <a:latin typeface="Times New Roman"/>
            </a:endParaRPr>
          </a:p>
        </p:txBody>
      </p:sp>
      <p:pic>
        <p:nvPicPr>
          <p:cNvPr id="46" name="Google Shape;19;p3"/>
          <p:cNvPicPr/>
          <p:nvPr/>
        </p:nvPicPr>
        <p:blipFill>
          <a:blip r:embed="rId17"/>
          <a:stretch/>
        </p:blipFill>
        <p:spPr>
          <a:xfrm>
            <a:off x="8637840" y="205920"/>
            <a:ext cx="503640" cy="5036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7" r:id="rId13"/>
    <p:sldLayoutId id="214748368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0" y="0"/>
            <a:ext cx="9143640" cy="274248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en-US" sz="3000" b="1" strike="noStrike" spc="-1">
                <a:solidFill>
                  <a:srgbClr val="FFFFFF"/>
                </a:solidFill>
                <a:latin typeface="Montserrat"/>
                <a:ea typeface="Montserrat"/>
              </a:rPr>
              <a:t>A</a:t>
            </a:r>
            <a:r>
              <a:rPr lang="en-US" sz="3000" b="0" strike="noStrike" spc="-1">
                <a:solidFill>
                  <a:srgbClr val="FFFFFF"/>
                </a:solidFill>
                <a:latin typeface="Montserrat"/>
                <a:ea typeface="Montserrat"/>
              </a:rPr>
              <a:t>rtificial </a:t>
            </a:r>
            <a:br/>
            <a:r>
              <a:rPr lang="en-US" sz="3000" b="1" strike="noStrike" spc="-1">
                <a:solidFill>
                  <a:srgbClr val="FFFFFF"/>
                </a:solidFill>
                <a:latin typeface="Montserrat"/>
                <a:ea typeface="Montserrat"/>
              </a:rPr>
              <a:t>I</a:t>
            </a:r>
            <a:r>
              <a:rPr lang="en-US" sz="3000" b="0" strike="noStrike" spc="-1">
                <a:solidFill>
                  <a:srgbClr val="FFFFFF"/>
                </a:solidFill>
                <a:latin typeface="Montserrat"/>
                <a:ea typeface="Montserrat"/>
              </a:rPr>
              <a:t>ntelligence in</a:t>
            </a:r>
            <a:br/>
            <a:r>
              <a:rPr lang="en-US" sz="3000" b="1" strike="noStrike" spc="-1">
                <a:solidFill>
                  <a:srgbClr val="FFFFFF"/>
                </a:solidFill>
                <a:latin typeface="Montserrat"/>
                <a:ea typeface="Montserrat"/>
              </a:rPr>
              <a:t>M</a:t>
            </a:r>
            <a:r>
              <a:rPr lang="en-US" sz="3000" b="0" strike="noStrike" spc="-1">
                <a:solidFill>
                  <a:srgbClr val="FFFFFF"/>
                </a:solidFill>
                <a:latin typeface="Montserrat"/>
                <a:ea typeface="Montserrat"/>
              </a:rPr>
              <a:t>edicine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685800" y="2840040"/>
            <a:ext cx="7772040" cy="7844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algn="r">
              <a:lnSpc>
                <a:spcPct val="100000"/>
              </a:lnSpc>
            </a:pPr>
            <a:r>
              <a:rPr lang="en-US" sz="1800" b="0" strike="noStrike" spc="-1" dirty="0" err="1">
                <a:solidFill>
                  <a:srgbClr val="666666"/>
                </a:solidFill>
                <a:latin typeface="Old Standard TT"/>
                <a:ea typeface="Old Standard TT"/>
              </a:rPr>
              <a:t>Proposte</a:t>
            </a:r>
            <a:r>
              <a:rPr lang="en-US" sz="1800" b="0" strike="noStrike" spc="-1" dirty="0">
                <a:solidFill>
                  <a:srgbClr val="666666"/>
                </a:solidFill>
                <a:latin typeface="Old Standard TT"/>
                <a:ea typeface="Old Standard TT"/>
              </a:rPr>
              <a:t> di </a:t>
            </a:r>
            <a:r>
              <a:rPr lang="en-US" sz="1800" b="0" strike="noStrike" spc="-1" dirty="0" err="1">
                <a:solidFill>
                  <a:srgbClr val="666666"/>
                </a:solidFill>
                <a:latin typeface="Old Standard TT"/>
                <a:ea typeface="Old Standard TT"/>
              </a:rPr>
              <a:t>strumenti</a:t>
            </a:r>
            <a:r>
              <a:rPr lang="en-US" sz="1800" b="0" strike="noStrike" spc="-1" dirty="0">
                <a:solidFill>
                  <a:srgbClr val="666666"/>
                </a:solidFill>
                <a:latin typeface="Old Standard TT"/>
                <a:ea typeface="Old Standard TT"/>
              </a:rPr>
              <a:t> e framework di </a:t>
            </a:r>
            <a:r>
              <a:rPr lang="en-US" sz="1800" b="0" strike="noStrike" spc="-1" dirty="0" err="1">
                <a:solidFill>
                  <a:srgbClr val="666666"/>
                </a:solidFill>
                <a:latin typeface="Old Standard TT"/>
                <a:ea typeface="Old Standard TT"/>
              </a:rPr>
              <a:t>lavoro</a:t>
            </a:r>
            <a:r>
              <a:rPr lang="en-US" sz="1800" b="0" strike="noStrike" spc="-1" dirty="0">
                <a:solidFill>
                  <a:srgbClr val="666666"/>
                </a:solidFill>
                <a:latin typeface="Old Standard TT"/>
                <a:ea typeface="Old Standard TT"/>
              </a:rPr>
              <a:t> INFN </a:t>
            </a:r>
            <a:r>
              <a:rPr lang="en-US" sz="1800" b="0" strike="noStrike" spc="-1" dirty="0" err="1">
                <a:solidFill>
                  <a:srgbClr val="666666"/>
                </a:solidFill>
                <a:latin typeface="Old Standard TT"/>
                <a:ea typeface="Old Standard TT"/>
              </a:rPr>
              <a:t>condivisi</a:t>
            </a:r>
            <a:endParaRPr lang="en-US" sz="18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666666"/>
                </a:solidFill>
                <a:latin typeface="Old Standard TT"/>
                <a:ea typeface="Old Standard TT"/>
              </a:rPr>
              <a:t>A. </a:t>
            </a:r>
            <a:r>
              <a:rPr lang="en-US" sz="1800" b="0" strike="noStrike" spc="-1" dirty="0" err="1">
                <a:solidFill>
                  <a:srgbClr val="666666"/>
                </a:solidFill>
                <a:latin typeface="Old Standard TT"/>
                <a:ea typeface="Old Standard TT"/>
              </a:rPr>
              <a:t>Retico</a:t>
            </a:r>
            <a:r>
              <a:rPr lang="en-US" sz="1800" b="0" strike="noStrike" spc="-1" dirty="0">
                <a:solidFill>
                  <a:srgbClr val="666666"/>
                </a:solidFill>
                <a:latin typeface="Old Standard TT"/>
                <a:ea typeface="Old Standard TT"/>
              </a:rPr>
              <a:t> and F. </a:t>
            </a:r>
            <a:r>
              <a:rPr lang="en-US" sz="1800" b="0" strike="noStrike" spc="-1" dirty="0" err="1">
                <a:solidFill>
                  <a:srgbClr val="666666"/>
                </a:solidFill>
                <a:latin typeface="Old Standard TT"/>
                <a:ea typeface="Old Standard TT"/>
              </a:rPr>
              <a:t>Laruina</a:t>
            </a:r>
            <a:r>
              <a:rPr lang="en-US" sz="1800" b="0" strike="noStrike" spc="-1" dirty="0">
                <a:solidFill>
                  <a:srgbClr val="666666"/>
                </a:solidFill>
                <a:latin typeface="Old Standard TT"/>
                <a:ea typeface="Old Standard TT"/>
              </a:rPr>
              <a:t> [Pisa] 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666666"/>
                </a:solidFill>
                <a:latin typeface="Old Standard TT"/>
                <a:ea typeface="Old Standard TT"/>
              </a:rPr>
              <a:t>S. </a:t>
            </a:r>
            <a:r>
              <a:rPr lang="en-US" sz="1800" b="0" strike="noStrike" spc="-1" dirty="0" err="1">
                <a:solidFill>
                  <a:srgbClr val="666666"/>
                </a:solidFill>
                <a:latin typeface="Old Standard TT"/>
                <a:ea typeface="Old Standard TT"/>
              </a:rPr>
              <a:t>Tangaro</a:t>
            </a:r>
            <a:r>
              <a:rPr lang="en-US" sz="1800" b="0" strike="noStrike" spc="-1" dirty="0">
                <a:solidFill>
                  <a:srgbClr val="666666"/>
                </a:solidFill>
                <a:latin typeface="Old Standard TT"/>
                <a:ea typeface="Old Standard TT"/>
              </a:rPr>
              <a:t> [Bari]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666666"/>
                </a:solidFill>
                <a:latin typeface="Old Standard TT"/>
                <a:ea typeface="Old Standard TT"/>
              </a:rPr>
              <a:t>		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126" name="Google Shape;47;p9"/>
          <p:cNvPicPr/>
          <p:nvPr/>
        </p:nvPicPr>
        <p:blipFill>
          <a:blip r:embed="rId2"/>
          <a:stretch/>
        </p:blipFill>
        <p:spPr>
          <a:xfrm>
            <a:off x="5817960" y="0"/>
            <a:ext cx="2742480" cy="2742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0" y="205920"/>
            <a:ext cx="8637480" cy="50364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latin typeface="Montserrat"/>
                <a:ea typeface="Montserrat"/>
              </a:rPr>
              <a:t>Access to computing resources: ReCaS accounts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0" y="0"/>
            <a:ext cx="393120" cy="2059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4DD00339-A96B-4613-B51E-E6A1404EF583}" type="slidenum">
              <a:rPr lang="en-US" sz="800" b="0" strike="noStrike" spc="-1">
                <a:solidFill>
                  <a:srgbClr val="000000"/>
                </a:solidFill>
                <a:latin typeface="Old Standard TT"/>
                <a:ea typeface="Old Standard TT"/>
              </a:rPr>
              <a:t>10</a:t>
            </a:fld>
            <a:endParaRPr lang="en-US" sz="800" b="0" strike="noStrike" spc="-1">
              <a:latin typeface="Times New Roman"/>
            </a:endParaRPr>
          </a:p>
        </p:txBody>
      </p:sp>
      <p:sp>
        <p:nvSpPr>
          <p:cNvPr id="175" name="TextShape 3"/>
          <p:cNvSpPr txBox="1"/>
          <p:nvPr/>
        </p:nvSpPr>
        <p:spPr>
          <a:xfrm>
            <a:off x="90360" y="750240"/>
            <a:ext cx="8915040" cy="3987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457200" indent="-367920">
              <a:lnSpc>
                <a:spcPct val="100000"/>
              </a:lnSpc>
              <a:spcBef>
                <a:spcPts val="601"/>
              </a:spcBef>
              <a:buClr>
                <a:srgbClr val="666666"/>
              </a:buClr>
              <a:buFont typeface="Old Standard TT"/>
              <a:buChar char="●"/>
            </a:pPr>
            <a:r>
              <a:rPr lang="en-US" sz="1600" b="0" strike="noStrike" spc="-1">
                <a:solidFill>
                  <a:srgbClr val="666666"/>
                </a:solidFill>
                <a:latin typeface="Old Standard TT"/>
                <a:ea typeface="Old Standard TT"/>
              </a:rPr>
              <a:t>Farm Batch (HTC cluster);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67920">
              <a:lnSpc>
                <a:spcPct val="100000"/>
              </a:lnSpc>
              <a:spcBef>
                <a:spcPts val="601"/>
              </a:spcBef>
              <a:buClr>
                <a:srgbClr val="666666"/>
              </a:buClr>
              <a:buFont typeface="Old Standard TT"/>
              <a:buChar char="●"/>
            </a:pPr>
            <a:r>
              <a:rPr lang="en-US" sz="1600" b="0" strike="noStrike" spc="-1">
                <a:solidFill>
                  <a:srgbClr val="666666"/>
                </a:solidFill>
                <a:latin typeface="Old Standard TT"/>
                <a:ea typeface="Old Standard TT"/>
              </a:rPr>
              <a:t>Cluster HPC (with GPU-core)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6" name="Group 4"/>
          <p:cNvGrpSpPr/>
          <p:nvPr/>
        </p:nvGrpSpPr>
        <p:grpSpPr>
          <a:xfrm>
            <a:off x="318960" y="1555560"/>
            <a:ext cx="8625600" cy="3533040"/>
            <a:chOff x="318960" y="1555560"/>
            <a:chExt cx="8625600" cy="3533040"/>
          </a:xfrm>
        </p:grpSpPr>
        <p:pic>
          <p:nvPicPr>
            <p:cNvPr id="177" name="Immagine 17"/>
            <p:cNvPicPr/>
            <p:nvPr/>
          </p:nvPicPr>
          <p:blipFill>
            <a:blip r:embed="rId2"/>
            <a:stretch/>
          </p:blipFill>
          <p:spPr>
            <a:xfrm>
              <a:off x="318960" y="3777840"/>
              <a:ext cx="1314360" cy="127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Immagine 17"/>
            <p:cNvPicPr/>
            <p:nvPr/>
          </p:nvPicPr>
          <p:blipFill>
            <a:blip r:embed="rId2"/>
            <a:stretch/>
          </p:blipFill>
          <p:spPr>
            <a:xfrm>
              <a:off x="1942200" y="3777840"/>
              <a:ext cx="1314360" cy="127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Immagine 17"/>
            <p:cNvPicPr/>
            <p:nvPr/>
          </p:nvPicPr>
          <p:blipFill>
            <a:blip r:embed="rId2"/>
            <a:stretch/>
          </p:blipFill>
          <p:spPr>
            <a:xfrm>
              <a:off x="3520440" y="3699720"/>
              <a:ext cx="1314360" cy="1274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Immagine 12"/>
            <p:cNvPicPr/>
            <p:nvPr/>
          </p:nvPicPr>
          <p:blipFill>
            <a:blip r:embed="rId2"/>
            <a:stretch/>
          </p:blipFill>
          <p:spPr>
            <a:xfrm>
              <a:off x="6993000" y="3699720"/>
              <a:ext cx="1314360" cy="1274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1" name="CustomShape 5"/>
            <p:cNvSpPr/>
            <p:nvPr/>
          </p:nvSpPr>
          <p:spPr>
            <a:xfrm>
              <a:off x="5654880" y="4168440"/>
              <a:ext cx="687240" cy="699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4000" b="0" strike="noStrike" spc="-1">
                  <a:solidFill>
                    <a:srgbClr val="000090"/>
                  </a:solidFill>
                  <a:latin typeface="Arial"/>
                  <a:ea typeface="Arial"/>
                </a:rPr>
                <a:t>…</a:t>
              </a:r>
              <a:endParaRPr lang="en-US" sz="4000" b="0" strike="noStrike" spc="-1">
                <a:latin typeface="Arial"/>
              </a:endParaRPr>
            </a:p>
          </p:txBody>
        </p:sp>
        <p:pic>
          <p:nvPicPr>
            <p:cNvPr id="182" name="Picture 2"/>
            <p:cNvPicPr/>
            <p:nvPr/>
          </p:nvPicPr>
          <p:blipFill>
            <a:blip r:embed="rId3"/>
            <a:stretch/>
          </p:blipFill>
          <p:spPr>
            <a:xfrm>
              <a:off x="446760" y="1555560"/>
              <a:ext cx="1495080" cy="1151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Immagine 15"/>
            <p:cNvPicPr/>
            <p:nvPr/>
          </p:nvPicPr>
          <p:blipFill>
            <a:blip r:embed="rId4"/>
            <a:stretch/>
          </p:blipFill>
          <p:spPr>
            <a:xfrm>
              <a:off x="3750480" y="1648080"/>
              <a:ext cx="828000" cy="1283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4" name="Line 6"/>
            <p:cNvSpPr/>
            <p:nvPr/>
          </p:nvSpPr>
          <p:spPr>
            <a:xfrm>
              <a:off x="1941840" y="2131560"/>
              <a:ext cx="1808640" cy="158400"/>
            </a:xfrm>
            <a:prstGeom prst="line">
              <a:avLst/>
            </a:prstGeom>
            <a:ln w="25560">
              <a:solidFill>
                <a:srgbClr val="3A81BA"/>
              </a:solidFill>
              <a:round/>
              <a:tailEnd type="triangle" w="lg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" name="Line 7"/>
            <p:cNvSpPr/>
            <p:nvPr/>
          </p:nvSpPr>
          <p:spPr>
            <a:xfrm flipH="1">
              <a:off x="976320" y="2931840"/>
              <a:ext cx="3188160" cy="845640"/>
            </a:xfrm>
            <a:prstGeom prst="line">
              <a:avLst/>
            </a:prstGeom>
            <a:ln w="25560">
              <a:solidFill>
                <a:srgbClr val="3A81BA"/>
              </a:solidFill>
              <a:round/>
              <a:tailEnd type="triangle" w="lg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" name="Line 8"/>
            <p:cNvSpPr/>
            <p:nvPr/>
          </p:nvSpPr>
          <p:spPr>
            <a:xfrm flipH="1">
              <a:off x="2599200" y="2931840"/>
              <a:ext cx="1565280" cy="845640"/>
            </a:xfrm>
            <a:prstGeom prst="line">
              <a:avLst/>
            </a:prstGeom>
            <a:ln w="25560">
              <a:solidFill>
                <a:srgbClr val="3A81BA"/>
              </a:solidFill>
              <a:round/>
              <a:tailEnd type="triangle" w="lg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" name="Line 9"/>
            <p:cNvSpPr/>
            <p:nvPr/>
          </p:nvSpPr>
          <p:spPr>
            <a:xfrm>
              <a:off x="4164480" y="2954520"/>
              <a:ext cx="13320" cy="745200"/>
            </a:xfrm>
            <a:prstGeom prst="line">
              <a:avLst/>
            </a:prstGeom>
            <a:ln w="25560">
              <a:solidFill>
                <a:srgbClr val="3A81BA"/>
              </a:solidFill>
              <a:round/>
              <a:tailEnd type="triangle" w="lg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" name="CustomShape 10"/>
            <p:cNvSpPr/>
            <p:nvPr/>
          </p:nvSpPr>
          <p:spPr>
            <a:xfrm>
              <a:off x="4164840" y="2932200"/>
              <a:ext cx="64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3A81BA"/>
              </a:solidFill>
              <a:round/>
              <a:tailEnd type="triangle" w="med" len="med"/>
            </a:ln>
            <a:effectLst>
              <a:outerShdw dist="20160" dir="540000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" name="Line 11"/>
            <p:cNvSpPr/>
            <p:nvPr/>
          </p:nvSpPr>
          <p:spPr>
            <a:xfrm>
              <a:off x="4164480" y="2931840"/>
              <a:ext cx="3485520" cy="767880"/>
            </a:xfrm>
            <a:prstGeom prst="line">
              <a:avLst/>
            </a:prstGeom>
            <a:ln w="25560">
              <a:solidFill>
                <a:srgbClr val="3A81BA"/>
              </a:solidFill>
              <a:round/>
              <a:tailEnd type="triangle" w="lg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" name="CustomShape 12"/>
            <p:cNvSpPr/>
            <p:nvPr/>
          </p:nvSpPr>
          <p:spPr>
            <a:xfrm>
              <a:off x="4801320" y="2427840"/>
              <a:ext cx="70704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Server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191" name="CustomShape 13"/>
            <p:cNvSpPr/>
            <p:nvPr/>
          </p:nvSpPr>
          <p:spPr>
            <a:xfrm>
              <a:off x="1441440" y="4736880"/>
              <a:ext cx="62604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WN 1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192" name="CustomShape 14"/>
            <p:cNvSpPr/>
            <p:nvPr/>
          </p:nvSpPr>
          <p:spPr>
            <a:xfrm>
              <a:off x="3083760" y="4747680"/>
              <a:ext cx="79344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WN 2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193" name="CustomShape 15"/>
            <p:cNvSpPr/>
            <p:nvPr/>
          </p:nvSpPr>
          <p:spPr>
            <a:xfrm>
              <a:off x="4655160" y="4746960"/>
              <a:ext cx="62604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WN 3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194" name="CustomShape 16"/>
            <p:cNvSpPr/>
            <p:nvPr/>
          </p:nvSpPr>
          <p:spPr>
            <a:xfrm>
              <a:off x="8206560" y="4732200"/>
              <a:ext cx="626040" cy="303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  <a:ea typeface="Arial"/>
                </a:rPr>
                <a:t>WN n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195" name="CustomShape 17"/>
            <p:cNvSpPr/>
            <p:nvPr/>
          </p:nvSpPr>
          <p:spPr>
            <a:xfrm>
              <a:off x="4728600" y="2427840"/>
              <a:ext cx="822600" cy="369000"/>
            </a:xfrm>
            <a:prstGeom prst="rect">
              <a:avLst/>
            </a:prstGeom>
            <a:noFill/>
            <a:ln w="9360">
              <a:solidFill>
                <a:srgbClr val="357EB8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" name="CustomShape 18"/>
            <p:cNvSpPr/>
            <p:nvPr/>
          </p:nvSpPr>
          <p:spPr>
            <a:xfrm>
              <a:off x="8121960" y="4750920"/>
              <a:ext cx="822600" cy="337680"/>
            </a:xfrm>
            <a:prstGeom prst="rect">
              <a:avLst/>
            </a:prstGeom>
            <a:noFill/>
            <a:ln w="9360">
              <a:solidFill>
                <a:srgbClr val="357EB8"/>
              </a:solidFill>
              <a:round/>
            </a:ln>
            <a:effectLst>
              <a:outerShdw dist="23040" dir="540000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7" name="CustomShape 19"/>
          <p:cNvSpPr/>
          <p:nvPr/>
        </p:nvSpPr>
        <p:spPr>
          <a:xfrm>
            <a:off x="4629600" y="4763520"/>
            <a:ext cx="822600" cy="337680"/>
          </a:xfrm>
          <a:prstGeom prst="rect">
            <a:avLst/>
          </a:prstGeom>
          <a:noFill/>
          <a:ln w="9360">
            <a:solidFill>
              <a:srgbClr val="357EB8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CustomShape 20"/>
          <p:cNvSpPr/>
          <p:nvPr/>
        </p:nvSpPr>
        <p:spPr>
          <a:xfrm>
            <a:off x="3042000" y="4750920"/>
            <a:ext cx="822600" cy="337680"/>
          </a:xfrm>
          <a:prstGeom prst="rect">
            <a:avLst/>
          </a:prstGeom>
          <a:noFill/>
          <a:ln w="9360">
            <a:solidFill>
              <a:srgbClr val="357EB8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21"/>
          <p:cNvSpPr/>
          <p:nvPr/>
        </p:nvSpPr>
        <p:spPr>
          <a:xfrm>
            <a:off x="1441800" y="4763520"/>
            <a:ext cx="822600" cy="337680"/>
          </a:xfrm>
          <a:prstGeom prst="rect">
            <a:avLst/>
          </a:prstGeom>
          <a:noFill/>
          <a:ln w="9360">
            <a:solidFill>
              <a:srgbClr val="357EB8"/>
            </a:solidFill>
            <a:round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"/>
          <p:cNvSpPr txBox="1">
            <a:spLocks noGrp="1"/>
          </p:cNvSpPr>
          <p:nvPr>
            <p:ph type="body" idx="1"/>
          </p:nvPr>
        </p:nvSpPr>
        <p:spPr>
          <a:xfrm>
            <a:off x="0" y="1654500"/>
            <a:ext cx="9144000" cy="183450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5" name="Google Shape;35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9501" y="1654501"/>
            <a:ext cx="1834501" cy="183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3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>
            <a:off x="0" y="2957175"/>
            <a:ext cx="9144006" cy="45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93600" cy="2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040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0" y="205920"/>
            <a:ext cx="8637480" cy="50364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FFFF"/>
                </a:solidFill>
                <a:latin typeface="Montserrat"/>
                <a:ea typeface="Montserrat"/>
              </a:rPr>
              <a:t>Collaborative tools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90360" y="750240"/>
            <a:ext cx="8915040" cy="3987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457200" indent="-367920">
              <a:lnSpc>
                <a:spcPct val="100000"/>
              </a:lnSpc>
              <a:spcBef>
                <a:spcPts val="601"/>
              </a:spcBef>
              <a:buClr>
                <a:srgbClr val="666666"/>
              </a:buClr>
              <a:buFont typeface="Old Standard TT"/>
              <a:buChar char="●"/>
            </a:pPr>
            <a:r>
              <a:rPr lang="en-US" sz="1600" b="0" strike="noStrike" spc="-1">
                <a:solidFill>
                  <a:srgbClr val="666666"/>
                </a:solidFill>
                <a:latin typeface="Old Standard TT"/>
                <a:ea typeface="Old Standard TT"/>
              </a:rPr>
              <a:t>Repository of Project Documents  =&gt; PANDORA 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67920">
              <a:lnSpc>
                <a:spcPct val="100000"/>
              </a:lnSpc>
              <a:spcBef>
                <a:spcPts val="601"/>
              </a:spcBef>
              <a:buClr>
                <a:srgbClr val="666666"/>
              </a:buClr>
              <a:buFont typeface="Old Standard TT"/>
              <a:buChar char="●"/>
            </a:pPr>
            <a:r>
              <a:rPr lang="en-US" sz="1600" b="0" strike="noStrike" spc="-1">
                <a:solidFill>
                  <a:srgbClr val="666666"/>
                </a:solidFill>
                <a:latin typeface="Old Standard TT"/>
                <a:ea typeface="Old Standard TT"/>
              </a:rPr>
              <a:t>Sharing Office documents =&gt; M. Office 365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67920">
              <a:lnSpc>
                <a:spcPct val="100000"/>
              </a:lnSpc>
              <a:spcBef>
                <a:spcPts val="601"/>
              </a:spcBef>
              <a:buClr>
                <a:srgbClr val="666666"/>
              </a:buClr>
              <a:buFont typeface="Old Standard TT"/>
              <a:buChar char="●"/>
            </a:pPr>
            <a:r>
              <a:rPr lang="en-US" sz="1600" b="0" strike="noStrike" spc="-1">
                <a:solidFill>
                  <a:srgbClr val="666666"/>
                </a:solidFill>
                <a:latin typeface="Old Standard TT"/>
                <a:ea typeface="Old Standard TT"/>
              </a:rPr>
              <a:t>SW repository and versioning =&gt; BALTIG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-367920">
              <a:lnSpc>
                <a:spcPct val="100000"/>
              </a:lnSpc>
              <a:spcBef>
                <a:spcPts val="601"/>
              </a:spcBef>
              <a:buClr>
                <a:srgbClr val="666666"/>
              </a:buClr>
              <a:buFont typeface="Old Standard TT"/>
              <a:buChar char="●"/>
            </a:pPr>
            <a:r>
              <a:rPr lang="en-US" sz="1600" b="0" strike="noStrike" spc="-1">
                <a:solidFill>
                  <a:srgbClr val="666666"/>
                </a:solidFill>
                <a:latin typeface="Old Standard TT"/>
                <a:ea typeface="Old Standard TT"/>
              </a:rPr>
              <a:t>Access to computing resources =&gt; RECAS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TextShape 3"/>
          <p:cNvSpPr txBox="1"/>
          <p:nvPr/>
        </p:nvSpPr>
        <p:spPr>
          <a:xfrm>
            <a:off x="0" y="0"/>
            <a:ext cx="393120" cy="2059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0EE92F97-A4D3-4F51-BE73-B676C8FAB135}" type="slidenum">
              <a:rPr lang="en-US" sz="800" b="0" strike="noStrike" spc="-1">
                <a:solidFill>
                  <a:srgbClr val="000000"/>
                </a:solidFill>
                <a:latin typeface="Old Standard TT"/>
                <a:ea typeface="Old Standard TT"/>
              </a:rPr>
              <a:t>2</a:t>
            </a:fld>
            <a:endParaRPr lang="en-US" sz="800" b="0" strike="noStrike" spc="-1">
              <a:latin typeface="Times New Roman"/>
            </a:endParaRPr>
          </a:p>
        </p:txBody>
      </p:sp>
      <p:pic>
        <p:nvPicPr>
          <p:cNvPr id="130" name="Picture 5"/>
          <p:cNvPicPr/>
          <p:nvPr/>
        </p:nvPicPr>
        <p:blipFill>
          <a:blip r:embed="rId2"/>
          <a:srcRect r="1811"/>
          <a:stretch/>
        </p:blipFill>
        <p:spPr>
          <a:xfrm>
            <a:off x="282600" y="2299320"/>
            <a:ext cx="2300400" cy="2767320"/>
          </a:xfrm>
          <a:prstGeom prst="rect">
            <a:avLst/>
          </a:prstGeom>
          <a:ln>
            <a:solidFill>
              <a:srgbClr val="963334"/>
            </a:solidFill>
          </a:ln>
        </p:spPr>
      </p:pic>
      <p:pic>
        <p:nvPicPr>
          <p:cNvPr id="131" name="Picture 7"/>
          <p:cNvPicPr/>
          <p:nvPr/>
        </p:nvPicPr>
        <p:blipFill>
          <a:blip r:embed="rId3"/>
          <a:stretch/>
        </p:blipFill>
        <p:spPr>
          <a:xfrm>
            <a:off x="2860200" y="3330720"/>
            <a:ext cx="2435040" cy="1735920"/>
          </a:xfrm>
          <a:prstGeom prst="rect">
            <a:avLst/>
          </a:prstGeom>
          <a:ln>
            <a:solidFill>
              <a:srgbClr val="963334"/>
            </a:solidFill>
          </a:ln>
        </p:spPr>
      </p:pic>
      <p:pic>
        <p:nvPicPr>
          <p:cNvPr id="132" name="Picture 11"/>
          <p:cNvPicPr/>
          <p:nvPr/>
        </p:nvPicPr>
        <p:blipFill>
          <a:blip r:embed="rId4"/>
          <a:srcRect b="12004"/>
          <a:stretch/>
        </p:blipFill>
        <p:spPr>
          <a:xfrm>
            <a:off x="5572440" y="993600"/>
            <a:ext cx="3256560" cy="4073400"/>
          </a:xfrm>
          <a:prstGeom prst="rect">
            <a:avLst/>
          </a:prstGeom>
          <a:ln>
            <a:solidFill>
              <a:srgbClr val="963334"/>
            </a:solidFill>
          </a:ln>
        </p:spPr>
      </p:pic>
      <p:pic>
        <p:nvPicPr>
          <p:cNvPr id="133" name="Immagine 10"/>
          <p:cNvPicPr/>
          <p:nvPr/>
        </p:nvPicPr>
        <p:blipFill>
          <a:blip r:embed="rId5"/>
          <a:stretch/>
        </p:blipFill>
        <p:spPr>
          <a:xfrm>
            <a:off x="2958480" y="2152080"/>
            <a:ext cx="1478880" cy="1137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1FE95-AAF2-3F40-8252-3D2F0E8E0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Sharing</a:t>
            </a:r>
            <a:r>
              <a:rPr lang="it-IT" dirty="0"/>
              <a:t> </a:t>
            </a:r>
            <a:r>
              <a:rPr lang="it-IT" dirty="0" err="1"/>
              <a:t>project</a:t>
            </a:r>
            <a:r>
              <a:rPr lang="it-IT" dirty="0"/>
              <a:t> </a:t>
            </a:r>
            <a:r>
              <a:rPr lang="it-IT" dirty="0" err="1"/>
              <a:t>documents</a:t>
            </a:r>
            <a:r>
              <a:rPr lang="it-IT" dirty="0"/>
              <a:t>: PANDORA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E3072-2811-1141-8A71-EC969D801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725CA-DC1D-1B47-9E84-3644E2CFFF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B4533-F041-4F4E-9E41-EB2050846B91}"/>
              </a:ext>
            </a:extLst>
          </p:cNvPr>
          <p:cNvSpPr txBox="1"/>
          <p:nvPr/>
        </p:nvSpPr>
        <p:spPr>
          <a:xfrm>
            <a:off x="6524569" y="1352385"/>
            <a:ext cx="215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err="1">
                <a:solidFill>
                  <a:srgbClr val="C00000"/>
                </a:solidFill>
              </a:rPr>
              <a:t>Available</a:t>
            </a:r>
            <a:r>
              <a:rPr lang="it-IT" sz="1800" b="1" dirty="0">
                <a:solidFill>
                  <a:srgbClr val="C00000"/>
                </a:solidFill>
              </a:rPr>
              <a:t> 50 GB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6ACA5-907B-364D-B012-FF5519EE2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25" y="829612"/>
            <a:ext cx="5920096" cy="4205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E6F42-6530-A04F-ABDC-94D5CD516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5" y="819452"/>
            <a:ext cx="5909936" cy="5008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4A8BE7-2E31-9A49-9EF6-54EAC8291378}"/>
              </a:ext>
            </a:extLst>
          </p:cNvPr>
          <p:cNvSpPr txBox="1"/>
          <p:nvPr/>
        </p:nvSpPr>
        <p:spPr>
          <a:xfrm>
            <a:off x="6266329" y="819452"/>
            <a:ext cx="2724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/>
              <a:t>https</a:t>
            </a:r>
            <a:r>
              <a:rPr lang="it-IT" b="1" i="1" dirty="0"/>
              <a:t>://</a:t>
            </a:r>
            <a:r>
              <a:rPr lang="it-IT" b="1" i="1" dirty="0" err="1"/>
              <a:t>pandora.infn.it</a:t>
            </a:r>
            <a:endParaRPr lang="it-IT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C5424B-694F-A548-97D2-8B810011AF63}"/>
              </a:ext>
            </a:extLst>
          </p:cNvPr>
          <p:cNvSpPr txBox="1"/>
          <p:nvPr/>
        </p:nvSpPr>
        <p:spPr>
          <a:xfrm>
            <a:off x="6306870" y="4387949"/>
            <a:ext cx="2018983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C00000"/>
                </a:solidFill>
              </a:rPr>
              <a:t>also</a:t>
            </a:r>
            <a:r>
              <a:rPr lang="it-IT" sz="1200" dirty="0">
                <a:solidFill>
                  <a:srgbClr val="C00000"/>
                </a:solidFill>
              </a:rPr>
              <a:t> for Linux and </a:t>
            </a:r>
            <a:r>
              <a:rPr lang="it-IT" sz="1200" dirty="0" err="1">
                <a:solidFill>
                  <a:srgbClr val="C00000"/>
                </a:solidFill>
              </a:rPr>
              <a:t>Android</a:t>
            </a:r>
            <a:endParaRPr lang="it-IT" sz="1200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073D89-CBCA-1946-8E78-0F1B6D7DF8E7}"/>
              </a:ext>
            </a:extLst>
          </p:cNvPr>
          <p:cNvCxnSpPr/>
          <p:nvPr/>
        </p:nvCxnSpPr>
        <p:spPr>
          <a:xfrm>
            <a:off x="5955242" y="3085966"/>
            <a:ext cx="335586" cy="1337004"/>
          </a:xfrm>
          <a:prstGeom prst="line">
            <a:avLst/>
          </a:prstGeom>
          <a:ln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E3B5721-C5BC-774C-8DAE-2C50C1B60BAE}"/>
              </a:ext>
            </a:extLst>
          </p:cNvPr>
          <p:cNvGrpSpPr/>
          <p:nvPr/>
        </p:nvGrpSpPr>
        <p:grpSpPr>
          <a:xfrm>
            <a:off x="4509791" y="2383484"/>
            <a:ext cx="4480704" cy="1875362"/>
            <a:chOff x="4509791" y="2383484"/>
            <a:chExt cx="4480704" cy="187536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B9AA404-B8B8-104D-A8CA-29058110CCF3}"/>
                </a:ext>
              </a:extLst>
            </p:cNvPr>
            <p:cNvSpPr/>
            <p:nvPr/>
          </p:nvSpPr>
          <p:spPr>
            <a:xfrm>
              <a:off x="4509791" y="2383484"/>
              <a:ext cx="1579381" cy="1097280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1E8175-B3E3-8545-85EB-637574748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4569" y="2816126"/>
              <a:ext cx="2465926" cy="1442720"/>
            </a:xfrm>
            <a:prstGeom prst="rect">
              <a:avLst/>
            </a:prstGeom>
            <a:ln w="12700">
              <a:solidFill>
                <a:srgbClr val="FFFF00"/>
              </a:solidFill>
            </a:ln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7282E3E-CDFD-074C-9F83-162512CC4B9A}"/>
                </a:ext>
              </a:extLst>
            </p:cNvPr>
            <p:cNvCxnSpPr>
              <a:stCxn id="10" idx="6"/>
            </p:cNvCxnSpPr>
            <p:nvPr/>
          </p:nvCxnSpPr>
          <p:spPr>
            <a:xfrm>
              <a:off x="6089172" y="2932124"/>
              <a:ext cx="435397" cy="105716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51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0" y="205920"/>
            <a:ext cx="8637480" cy="50364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FFFF"/>
                </a:solidFill>
                <a:latin typeface="Montserrat"/>
                <a:ea typeface="Montserrat"/>
              </a:rPr>
              <a:t>Sistemi di versioning	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90360" y="938520"/>
            <a:ext cx="8915040" cy="3987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AB85D894-54CC-4BA5-B30B-EBFB9BA4DBEC}" type="slidenum">
              <a:rPr lang="en-US" sz="800" b="0" strike="noStrike" spc="-1">
                <a:solidFill>
                  <a:srgbClr val="000000"/>
                </a:solidFill>
                <a:latin typeface="Old Standard TT"/>
                <a:ea typeface="Old Standard TT"/>
              </a:rPr>
              <a:t>4</a:t>
            </a:fld>
            <a:endParaRPr lang="en-US" sz="800" b="0" strike="noStrike" spc="-1">
              <a:latin typeface="Arial"/>
            </a:endParaRPr>
          </a:p>
        </p:txBody>
      </p:sp>
      <p:sp>
        <p:nvSpPr>
          <p:cNvPr id="150" name="TextShape 3"/>
          <p:cNvSpPr txBox="1"/>
          <p:nvPr/>
        </p:nvSpPr>
        <p:spPr>
          <a:xfrm>
            <a:off x="365760" y="914400"/>
            <a:ext cx="8321040" cy="264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en-US" sz="1600" b="0" strike="noStrike" spc="-1" dirty="0">
                <a:latin typeface="Arial"/>
              </a:rPr>
              <a:t>Cosa </a:t>
            </a:r>
            <a:r>
              <a:rPr lang="en-US" sz="1600" spc="-1" dirty="0" err="1">
                <a:latin typeface="Arial"/>
              </a:rPr>
              <a:t>è</a:t>
            </a:r>
            <a:r>
              <a:rPr lang="en-US" sz="1600" b="0" strike="noStrike" spc="-1" dirty="0">
                <a:latin typeface="Arial"/>
              </a:rPr>
              <a:t> un </a:t>
            </a:r>
            <a:r>
              <a:rPr lang="en-US" sz="1600" b="0" strike="noStrike" spc="-1" dirty="0" err="1">
                <a:latin typeface="Arial"/>
              </a:rPr>
              <a:t>sistema</a:t>
            </a:r>
            <a:r>
              <a:rPr lang="en-US" sz="1600" b="0" strike="noStrike" spc="-1" dirty="0">
                <a:latin typeface="Arial"/>
              </a:rPr>
              <a:t> di </a:t>
            </a:r>
            <a:r>
              <a:rPr lang="en-US" sz="1600" b="0" strike="noStrike" spc="-1" dirty="0" err="1">
                <a:latin typeface="Arial"/>
              </a:rPr>
              <a:t>controllo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versione</a:t>
            </a:r>
            <a:r>
              <a:rPr lang="en-US" sz="1600" b="0" strike="noStrike" spc="-1" dirty="0">
                <a:latin typeface="Arial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600" b="0" strike="noStrike" spc="-1" dirty="0" err="1">
                <a:latin typeface="Arial"/>
              </a:rPr>
              <a:t>Supponiamo</a:t>
            </a:r>
            <a:r>
              <a:rPr lang="en-US" sz="1600" b="0" strike="noStrike" spc="-1" dirty="0">
                <a:latin typeface="Arial"/>
              </a:rPr>
              <a:t> di </a:t>
            </a:r>
            <a:r>
              <a:rPr lang="en-US" sz="1600" b="0" strike="noStrike" spc="-1" dirty="0" err="1">
                <a:latin typeface="Arial"/>
              </a:rPr>
              <a:t>avere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degli</a:t>
            </a:r>
            <a:r>
              <a:rPr lang="en-US" sz="1600" b="0" strike="noStrike" spc="-1" dirty="0">
                <a:latin typeface="Arial"/>
              </a:rPr>
              <a:t> script in </a:t>
            </a:r>
            <a:r>
              <a:rPr lang="en-US" sz="1600" b="0" strike="noStrike" spc="-1" dirty="0" err="1">
                <a:latin typeface="Arial"/>
              </a:rPr>
              <a:t>una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cartella</a:t>
            </a:r>
            <a:r>
              <a:rPr lang="en-US" sz="1600" b="0" strike="noStrike" spc="-1" dirty="0">
                <a:latin typeface="Arial"/>
              </a:rPr>
              <a:t> e di </a:t>
            </a:r>
            <a:r>
              <a:rPr lang="en-US" sz="1600" b="0" strike="noStrike" spc="-1" dirty="0" err="1">
                <a:latin typeface="Arial"/>
              </a:rPr>
              <a:t>volerli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modificare</a:t>
            </a:r>
            <a:r>
              <a:rPr lang="en-US" sz="1600" b="0" strike="noStrike" spc="-1" dirty="0">
                <a:latin typeface="Arial"/>
              </a:rPr>
              <a:t> senza</a:t>
            </a:r>
          </a:p>
          <a:p>
            <a:pPr>
              <a:lnSpc>
                <a:spcPct val="150000"/>
              </a:lnSpc>
            </a:pPr>
            <a:r>
              <a:rPr lang="en-US" sz="1600" b="0" strike="noStrike" spc="-1" dirty="0">
                <a:latin typeface="Arial"/>
              </a:rPr>
              <a:t>far </a:t>
            </a:r>
            <a:r>
              <a:rPr lang="en-US" sz="1600" b="0" strike="noStrike" spc="-1" dirty="0" err="1">
                <a:latin typeface="Arial"/>
              </a:rPr>
              <a:t>danni</a:t>
            </a:r>
            <a:r>
              <a:rPr lang="en-US" sz="1600" b="0" strike="noStrike" spc="-1" dirty="0">
                <a:latin typeface="Arial"/>
              </a:rPr>
              <a:t>: come </a:t>
            </a:r>
            <a:r>
              <a:rPr lang="en-US" sz="1600" b="0" strike="noStrike" spc="-1" dirty="0" err="1">
                <a:latin typeface="Arial"/>
              </a:rPr>
              <a:t>si</a:t>
            </a:r>
            <a:r>
              <a:rPr lang="en-US" sz="1600" b="0" strike="noStrike" spc="-1" dirty="0">
                <a:latin typeface="Arial"/>
              </a:rPr>
              <a:t> fa?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strike="noStrike" spc="-1" dirty="0" err="1">
                <a:latin typeface="Arial"/>
              </a:rPr>
              <a:t>Copia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incolla</a:t>
            </a:r>
            <a:r>
              <a:rPr lang="en-US" sz="1600" b="0" strike="noStrike" spc="-1" dirty="0">
                <a:latin typeface="Arial"/>
              </a:rPr>
              <a:t> e </a:t>
            </a:r>
            <a:r>
              <a:rPr lang="en-US" sz="1600" b="0" strike="noStrike" spc="-1" dirty="0" err="1">
                <a:latin typeface="Arial"/>
              </a:rPr>
              <a:t>rinomina</a:t>
            </a:r>
            <a:r>
              <a:rPr lang="en-US" sz="1600" b="0" strike="noStrike" spc="-1" dirty="0">
                <a:latin typeface="Arial"/>
              </a:rPr>
              <a:t> N-volte:</a:t>
            </a:r>
          </a:p>
          <a:p>
            <a:pPr>
              <a:lnSpc>
                <a:spcPct val="150000"/>
              </a:lnSpc>
            </a:pPr>
            <a:r>
              <a:rPr lang="en-US" sz="1600" b="0" strike="noStrike" spc="-1" dirty="0">
                <a:latin typeface="Arial"/>
              </a:rPr>
              <a:t>	Copia_cartella_1, Copia_cartella_2, </a:t>
            </a:r>
            <a:r>
              <a:rPr lang="en-US" sz="1600" b="0" strike="noStrike" spc="-1" dirty="0" err="1">
                <a:latin typeface="Arial"/>
              </a:rPr>
              <a:t>Copia_cartella_N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1600" b="0" strike="noStrike" spc="-1" dirty="0">
                <a:latin typeface="Arial"/>
              </a:rPr>
              <a:t>	</a:t>
            </a:r>
            <a:r>
              <a:rPr lang="en-US" sz="1600" b="0" strike="noStrike" spc="-1" dirty="0" err="1">
                <a:latin typeface="Arial"/>
              </a:rPr>
              <a:t>Copia_cartella_buona</a:t>
            </a:r>
            <a:r>
              <a:rPr lang="en-US" sz="1600" b="0" strike="noStrike" spc="-1" dirty="0">
                <a:latin typeface="Arial"/>
              </a:rPr>
              <a:t>, </a:t>
            </a:r>
            <a:r>
              <a:rPr lang="en-US" sz="1600" b="0" strike="noStrike" spc="-1" dirty="0" err="1">
                <a:latin typeface="Arial"/>
              </a:rPr>
              <a:t>cartella_con_copia_corretta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endParaRPr lang="en-US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1600" b="0" strike="noStrike" spc="-1" dirty="0" err="1">
                <a:latin typeface="Arial"/>
              </a:rPr>
              <a:t>Usare</a:t>
            </a:r>
            <a:r>
              <a:rPr lang="en-US" sz="1600" b="0" strike="noStrike" spc="-1" dirty="0">
                <a:latin typeface="Arial"/>
              </a:rPr>
              <a:t> un </a:t>
            </a:r>
            <a:r>
              <a:rPr lang="en-US" sz="1600" b="0" strike="noStrike" spc="-1" dirty="0" err="1">
                <a:latin typeface="Arial"/>
              </a:rPr>
              <a:t>sistema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che</a:t>
            </a:r>
            <a:r>
              <a:rPr lang="en-US" sz="1600" b="0" strike="noStrike" spc="-1" dirty="0">
                <a:latin typeface="Arial"/>
              </a:rPr>
              <a:t>  </a:t>
            </a:r>
            <a:r>
              <a:rPr lang="en-US" sz="1600" b="0" strike="noStrike" spc="-1" dirty="0" err="1">
                <a:latin typeface="Arial"/>
              </a:rPr>
              <a:t>permetta</a:t>
            </a:r>
            <a:r>
              <a:rPr lang="en-US" sz="1600" b="0" strike="noStrike" spc="-1" dirty="0">
                <a:latin typeface="Arial"/>
              </a:rPr>
              <a:t> di </a:t>
            </a:r>
            <a:r>
              <a:rPr lang="en-US" sz="1600" b="0" strike="noStrike" spc="-1" dirty="0" err="1">
                <a:latin typeface="Arial"/>
              </a:rPr>
              <a:t>scattare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istantanee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dei</a:t>
            </a:r>
            <a:r>
              <a:rPr lang="en-US" sz="1600" b="0" strike="noStrike" spc="-1" dirty="0">
                <a:latin typeface="Arial"/>
              </a:rPr>
              <a:t> file, </a:t>
            </a:r>
            <a:r>
              <a:rPr lang="en-US" sz="1600" b="0" strike="noStrike" spc="-1" dirty="0" err="1">
                <a:latin typeface="Arial"/>
              </a:rPr>
              <a:t>metterle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1600" b="0" strike="noStrike" spc="-1" dirty="0">
                <a:latin typeface="Arial"/>
              </a:rPr>
              <a:t>in un album e </a:t>
            </a:r>
            <a:r>
              <a:rPr lang="en-US" sz="1600" b="0" strike="noStrike" spc="-1" dirty="0" err="1">
                <a:latin typeface="Arial"/>
              </a:rPr>
              <a:t>che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consenta</a:t>
            </a:r>
            <a:r>
              <a:rPr lang="en-US" sz="1600" b="0" strike="noStrike" spc="-1" dirty="0">
                <a:latin typeface="Arial"/>
              </a:rPr>
              <a:t> di </a:t>
            </a:r>
            <a:r>
              <a:rPr lang="en-US" sz="1600" b="0" strike="noStrike" spc="-1" dirty="0" err="1">
                <a:latin typeface="Arial"/>
              </a:rPr>
              <a:t>ripescare</a:t>
            </a:r>
            <a:r>
              <a:rPr lang="en-US" sz="1600" b="0" strike="noStrike" spc="-1" dirty="0">
                <a:latin typeface="Arial"/>
              </a:rPr>
              <a:t> le </a:t>
            </a:r>
            <a:r>
              <a:rPr lang="en-US" sz="1600" b="0" strike="noStrike" spc="-1" dirty="0" err="1">
                <a:latin typeface="Arial"/>
              </a:rPr>
              <a:t>vecchie</a:t>
            </a:r>
            <a:r>
              <a:rPr lang="en-US" sz="1600" b="0" strike="noStrike" spc="-1" dirty="0">
                <a:latin typeface="Arial"/>
              </a:rPr>
              <a:t> </a:t>
            </a:r>
            <a:r>
              <a:rPr lang="en-US" sz="1600" b="0" strike="noStrike" spc="-1" dirty="0" err="1">
                <a:latin typeface="Arial"/>
              </a:rPr>
              <a:t>versioni</a:t>
            </a:r>
            <a:r>
              <a:rPr lang="en-US" sz="1600" b="0" strike="noStrike" spc="-1" dirty="0">
                <a:latin typeface="Arial"/>
              </a:rPr>
              <a:t> in </a:t>
            </a:r>
            <a:r>
              <a:rPr lang="en-US" sz="1600" b="0" strike="noStrike" spc="-1" dirty="0" err="1">
                <a:latin typeface="Arial"/>
              </a:rPr>
              <a:t>caso</a:t>
            </a:r>
            <a:r>
              <a:rPr lang="en-US" sz="1600" b="0" strike="noStrike" spc="-1" dirty="0">
                <a:latin typeface="Arial"/>
              </a:rPr>
              <a:t> di</a:t>
            </a:r>
          </a:p>
          <a:p>
            <a:pPr>
              <a:lnSpc>
                <a:spcPct val="150000"/>
              </a:lnSpc>
            </a:pPr>
            <a:r>
              <a:rPr lang="en-US" sz="1600" b="0" strike="noStrike" spc="-1" dirty="0" err="1">
                <a:latin typeface="Arial"/>
              </a:rPr>
              <a:t>problemi</a:t>
            </a:r>
            <a:r>
              <a:rPr lang="en-US" sz="1600" b="0" strike="noStrike" spc="-1" dirty="0">
                <a:latin typeface="Arial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0" y="205920"/>
            <a:ext cx="8637480" cy="50364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en-US" sz="2400" b="0" strike="noStrike" spc="-1" dirty="0" err="1">
                <a:solidFill>
                  <a:srgbClr val="FFFFFF"/>
                </a:solidFill>
                <a:latin typeface="Montserrat"/>
                <a:ea typeface="Montserrat"/>
              </a:rPr>
              <a:t>Sistemi</a:t>
            </a:r>
            <a:r>
              <a:rPr lang="en-US" sz="2400" b="0" strike="noStrike" spc="-1" dirty="0">
                <a:solidFill>
                  <a:srgbClr val="FFFFFF"/>
                </a:solidFill>
                <a:latin typeface="Montserrat"/>
                <a:ea typeface="Montserrat"/>
              </a:rPr>
              <a:t> di versioning	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Shape 3">
            <a:extLst>
              <a:ext uri="{FF2B5EF4-FFF2-40B4-BE49-F238E27FC236}">
                <a16:creationId xmlns:a16="http://schemas.microsoft.com/office/drawing/2014/main" id="{864B2C03-6292-7047-BDF9-D7154ADB5988}"/>
              </a:ext>
            </a:extLst>
          </p:cNvPr>
          <p:cNvSpPr txBox="1"/>
          <p:nvPr/>
        </p:nvSpPr>
        <p:spPr>
          <a:xfrm>
            <a:off x="412824" y="813546"/>
            <a:ext cx="7560816" cy="162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en-US" sz="1600" strike="noStrike" spc="-1" dirty="0">
                <a:latin typeface="Arial"/>
              </a:rPr>
              <a:t>Un </a:t>
            </a:r>
            <a:r>
              <a:rPr lang="en-US" sz="1600" strike="noStrike" spc="-1" dirty="0" err="1">
                <a:latin typeface="Arial"/>
              </a:rPr>
              <a:t>sistema</a:t>
            </a:r>
            <a:r>
              <a:rPr lang="en-US" sz="1600" strike="noStrike" spc="-1" dirty="0">
                <a:latin typeface="Arial"/>
              </a:rPr>
              <a:t> di </a:t>
            </a:r>
            <a:r>
              <a:rPr lang="en-US" sz="1600" strike="noStrike" spc="-1" dirty="0" err="1">
                <a:latin typeface="Arial"/>
              </a:rPr>
              <a:t>controllo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versione</a:t>
            </a:r>
            <a:r>
              <a:rPr lang="en-US" sz="1600" strike="noStrike" spc="-1" dirty="0">
                <a:latin typeface="Arial"/>
              </a:rPr>
              <a:t> (VCS) </a:t>
            </a:r>
            <a:r>
              <a:rPr lang="en-US" sz="1600" strike="noStrike" spc="-1" dirty="0" err="1">
                <a:latin typeface="Arial"/>
              </a:rPr>
              <a:t>permette</a:t>
            </a:r>
            <a:r>
              <a:rPr lang="en-US" sz="160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strike="noStrike" spc="-1" dirty="0">
                <a:latin typeface="Arial"/>
              </a:rPr>
              <a:t>di </a:t>
            </a:r>
            <a:r>
              <a:rPr lang="en-US" sz="1600" strike="noStrike" spc="-1" dirty="0" err="1">
                <a:latin typeface="Arial"/>
              </a:rPr>
              <a:t>tenere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traccia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dei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cambiamenti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apportati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ai</a:t>
            </a:r>
            <a:r>
              <a:rPr lang="en-US" sz="1600" strike="noStrike" spc="-1" dirty="0">
                <a:latin typeface="Arial"/>
              </a:rPr>
              <a:t> file</a:t>
            </a: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strike="noStrike" spc="-1" dirty="0">
                <a:latin typeface="Arial"/>
              </a:rPr>
              <a:t>lo </a:t>
            </a:r>
            <a:r>
              <a:rPr lang="en-US" sz="1600" strike="noStrike" spc="-1" dirty="0" err="1">
                <a:latin typeface="Arial"/>
              </a:rPr>
              <a:t>sviluppo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collaborativo</a:t>
            </a:r>
            <a:r>
              <a:rPr lang="en-US" sz="1600" strike="noStrike" spc="-1" dirty="0">
                <a:latin typeface="Arial"/>
              </a:rPr>
              <a:t> del </a:t>
            </a:r>
            <a:r>
              <a:rPr lang="en-US" sz="1600" strike="noStrike" spc="-1" dirty="0" err="1">
                <a:latin typeface="Arial"/>
              </a:rPr>
              <a:t>codice</a:t>
            </a:r>
            <a:endParaRPr lang="en-US" sz="1600" strike="noStrike" spc="-1" dirty="0"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strike="noStrike" spc="-1" dirty="0">
                <a:latin typeface="Arial"/>
              </a:rPr>
              <a:t>di </a:t>
            </a:r>
            <a:r>
              <a:rPr lang="en-US" sz="1600" strike="noStrike" spc="-1" dirty="0" err="1">
                <a:latin typeface="Arial"/>
              </a:rPr>
              <a:t>sapere</a:t>
            </a:r>
            <a:r>
              <a:rPr lang="en-US" sz="1600" strike="noStrike" spc="-1" dirty="0">
                <a:latin typeface="Arial"/>
              </a:rPr>
              <a:t> chi ha </a:t>
            </a:r>
            <a:r>
              <a:rPr lang="en-US" sz="1600" strike="noStrike" spc="-1" dirty="0" err="1">
                <a:latin typeface="Arial"/>
              </a:rPr>
              <a:t>modificato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cosa</a:t>
            </a:r>
            <a:r>
              <a:rPr lang="en-US" sz="1600" strike="noStrike" spc="-1" dirty="0">
                <a:latin typeface="Arial"/>
              </a:rPr>
              <a:t> e </a:t>
            </a:r>
            <a:r>
              <a:rPr lang="en-US" sz="1600" strike="noStrike" spc="-1" dirty="0" err="1">
                <a:latin typeface="Arial"/>
              </a:rPr>
              <a:t>quando</a:t>
            </a:r>
            <a:endParaRPr lang="en-US" sz="1600" strike="noStrike" spc="-1" dirty="0"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strike="noStrike" spc="-1" dirty="0">
                <a:latin typeface="Arial"/>
              </a:rPr>
              <a:t>di </a:t>
            </a:r>
            <a:r>
              <a:rPr lang="en-US" sz="1600" strike="noStrike" spc="-1" dirty="0" err="1">
                <a:latin typeface="Arial"/>
              </a:rPr>
              <a:t>tornare</a:t>
            </a:r>
            <a:r>
              <a:rPr lang="en-US" sz="1600" strike="noStrike" spc="-1" dirty="0">
                <a:latin typeface="Arial"/>
              </a:rPr>
              <a:t> a </a:t>
            </a:r>
            <a:r>
              <a:rPr lang="en-US" sz="1600" strike="noStrike" spc="-1" dirty="0" err="1">
                <a:latin typeface="Arial"/>
              </a:rPr>
              <a:t>una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versione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precedente</a:t>
            </a:r>
            <a:r>
              <a:rPr lang="en-US" sz="1600" strike="noStrike" spc="-1" dirty="0">
                <a:latin typeface="Arial"/>
              </a:rPr>
              <a:t> e </a:t>
            </a:r>
            <a:r>
              <a:rPr lang="en-US" sz="1600" strike="noStrike" spc="-1" dirty="0" err="1">
                <a:latin typeface="Arial"/>
              </a:rPr>
              <a:t>muoversi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avanti</a:t>
            </a:r>
            <a:r>
              <a:rPr lang="en-US" sz="1600" strike="noStrike" spc="-1" dirty="0">
                <a:latin typeface="Arial"/>
              </a:rPr>
              <a:t> e </a:t>
            </a:r>
            <a:r>
              <a:rPr lang="en-US" sz="1600" strike="noStrike" spc="-1" dirty="0" err="1">
                <a:latin typeface="Arial"/>
              </a:rPr>
              <a:t>indietro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nello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storico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dei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cambiamenti</a:t>
            </a:r>
            <a:endParaRPr lang="en-US" sz="1600" strike="noStrike" spc="-1" dirty="0"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CA3C5-2CC0-D641-9D45-43FF0ACECBC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63840" y="3219702"/>
            <a:ext cx="7309800" cy="1684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4111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0" y="205920"/>
            <a:ext cx="8637480" cy="50364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tIns="91440" bIns="91440" anchor="ctr"/>
          <a:lstStyle/>
          <a:p>
            <a:r>
              <a:rPr lang="en-US" sz="2400" spc="-1" dirty="0">
                <a:solidFill>
                  <a:srgbClr val="FFFFFF"/>
                </a:solidFill>
                <a:latin typeface="Montserrat"/>
              </a:rPr>
              <a:t>GIT e </a:t>
            </a:r>
            <a:r>
              <a:rPr lang="en-US" sz="2400" spc="-1" dirty="0" err="1">
                <a:solidFill>
                  <a:srgbClr val="FFFFFF"/>
                </a:solidFill>
                <a:latin typeface="Montserrat"/>
              </a:rPr>
              <a:t>piattaforme</a:t>
            </a:r>
            <a:r>
              <a:rPr lang="en-US" sz="2400" spc="-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latin typeface="Montserrat"/>
              </a:rPr>
              <a:t>famose</a:t>
            </a:r>
            <a:endParaRPr lang="en-US" sz="2400" spc="-1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0" y="0"/>
            <a:ext cx="393120" cy="2059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21F18483-8354-43CD-A28D-5FAD59D04C57}" type="slidenum">
              <a:rPr lang="en-US" sz="800" b="0" strike="noStrike" spc="-1">
                <a:solidFill>
                  <a:srgbClr val="000000"/>
                </a:solidFill>
                <a:latin typeface="Old Standard TT"/>
                <a:ea typeface="Old Standard TT"/>
              </a:rPr>
              <a:t>6</a:t>
            </a:fld>
            <a:endParaRPr lang="en-US" sz="800" b="0" strike="noStrike" spc="-1">
              <a:latin typeface="Times New Roman"/>
            </a:endParaRPr>
          </a:p>
        </p:txBody>
      </p:sp>
      <p:sp>
        <p:nvSpPr>
          <p:cNvPr id="157" name="TextShape 3"/>
          <p:cNvSpPr txBox="1"/>
          <p:nvPr/>
        </p:nvSpPr>
        <p:spPr>
          <a:xfrm>
            <a:off x="365760" y="914400"/>
            <a:ext cx="8595360" cy="137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600" strike="noStrike" spc="-1" dirty="0">
                <a:latin typeface="Arial"/>
              </a:rPr>
              <a:t>GIT </a:t>
            </a:r>
            <a:r>
              <a:rPr lang="en-US" sz="1600" strike="noStrike" spc="-1" dirty="0" err="1">
                <a:latin typeface="Arial"/>
              </a:rPr>
              <a:t>è</a:t>
            </a:r>
            <a:r>
              <a:rPr lang="en-US" sz="1600" strike="noStrike" spc="-1" dirty="0">
                <a:latin typeface="Arial"/>
              </a:rPr>
              <a:t> un </a:t>
            </a:r>
            <a:r>
              <a:rPr lang="en-US" sz="1600" strike="noStrike" spc="-1" dirty="0" err="1">
                <a:latin typeface="Arial"/>
              </a:rPr>
              <a:t>sistema</a:t>
            </a:r>
            <a:r>
              <a:rPr lang="en-US" sz="1600" strike="noStrike" spc="-1" dirty="0">
                <a:latin typeface="Arial"/>
              </a:rPr>
              <a:t> di versioning </a:t>
            </a:r>
            <a:r>
              <a:rPr lang="en-US" sz="1600" strike="noStrike" spc="-1" dirty="0" err="1">
                <a:latin typeface="Arial"/>
              </a:rPr>
              <a:t>distribuito</a:t>
            </a:r>
            <a:r>
              <a:rPr lang="en-US" sz="1600" strike="noStrike" spc="-1" dirty="0">
                <a:latin typeface="Arial"/>
              </a:rPr>
              <a:t>: </a:t>
            </a:r>
            <a:r>
              <a:rPr lang="en-US" sz="1600" strike="noStrike" spc="-1" dirty="0" err="1">
                <a:latin typeface="Arial"/>
              </a:rPr>
              <a:t>ogni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utente</a:t>
            </a:r>
            <a:r>
              <a:rPr lang="en-US" sz="1600" strike="noStrike" spc="-1" dirty="0">
                <a:latin typeface="Arial"/>
              </a:rPr>
              <a:t> ha </a:t>
            </a:r>
            <a:r>
              <a:rPr lang="en-US" sz="1600" strike="noStrike" spc="-1" dirty="0" err="1">
                <a:latin typeface="Arial"/>
              </a:rPr>
              <a:t>una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copia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dell’intero</a:t>
            </a:r>
            <a:r>
              <a:rPr lang="en-US" sz="1600" strike="noStrike" spc="-1" dirty="0">
                <a:latin typeface="Arial"/>
              </a:rPr>
              <a:t> repository (</a:t>
            </a:r>
            <a:r>
              <a:rPr lang="en-US" sz="1600" strike="noStrike" spc="-1" dirty="0" err="1">
                <a:latin typeface="Arial"/>
              </a:rPr>
              <a:t>alta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ridondanza</a:t>
            </a:r>
            <a:r>
              <a:rPr lang="en-US" sz="1600" strike="noStrike" spc="-1" dirty="0">
                <a:latin typeface="Arial"/>
              </a:rPr>
              <a:t>)</a:t>
            </a:r>
          </a:p>
          <a:p>
            <a:endParaRPr lang="en-US" sz="1600" strike="noStrike" spc="-1" dirty="0">
              <a:latin typeface="Arial"/>
            </a:endParaRPr>
          </a:p>
          <a:p>
            <a:r>
              <a:rPr lang="en-US" sz="1600" strike="noStrike" spc="-1" dirty="0" err="1">
                <a:latin typeface="Arial"/>
              </a:rPr>
              <a:t>Ognuno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lavora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sulla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sua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macchina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anche</a:t>
            </a:r>
            <a:r>
              <a:rPr lang="en-US" sz="1600" strike="noStrike" spc="-1" dirty="0">
                <a:latin typeface="Arial"/>
              </a:rPr>
              <a:t> in </a:t>
            </a:r>
            <a:r>
              <a:rPr lang="en-US" sz="1600" strike="noStrike" spc="-1" dirty="0" err="1">
                <a:latin typeface="Arial"/>
              </a:rPr>
              <a:t>assenza</a:t>
            </a:r>
            <a:r>
              <a:rPr lang="en-US" sz="1600" strike="noStrike" spc="-1" dirty="0">
                <a:latin typeface="Arial"/>
              </a:rPr>
              <a:t> di </a:t>
            </a:r>
            <a:r>
              <a:rPr lang="en-US" sz="1600" strike="noStrike" spc="-1" dirty="0" err="1">
                <a:latin typeface="Arial"/>
              </a:rPr>
              <a:t>connessione</a:t>
            </a:r>
            <a:r>
              <a:rPr lang="en-US" sz="1600" strike="noStrike" spc="-1" dirty="0">
                <a:latin typeface="Arial"/>
              </a:rPr>
              <a:t> e, se </a:t>
            </a:r>
            <a:r>
              <a:rPr lang="en-US" sz="1600" strike="noStrike" spc="-1" dirty="0" err="1">
                <a:latin typeface="Arial"/>
              </a:rPr>
              <a:t>vuole</a:t>
            </a:r>
            <a:r>
              <a:rPr lang="en-US" sz="1600" strike="noStrike" spc="-1" dirty="0">
                <a:latin typeface="Arial"/>
              </a:rPr>
              <a:t>, </a:t>
            </a:r>
            <a:r>
              <a:rPr lang="en-US" sz="1600" strike="noStrike" spc="-1" dirty="0" err="1">
                <a:latin typeface="Arial"/>
              </a:rPr>
              <a:t>si</a:t>
            </a:r>
            <a:r>
              <a:rPr lang="en-US" sz="1600" strike="noStrike" spc="-1" dirty="0">
                <a:latin typeface="Arial"/>
              </a:rPr>
              <a:t> </a:t>
            </a:r>
            <a:r>
              <a:rPr lang="en-US" sz="1600" strike="noStrike" spc="-1" dirty="0" err="1">
                <a:latin typeface="Arial"/>
              </a:rPr>
              <a:t>connette</a:t>
            </a:r>
            <a:r>
              <a:rPr lang="en-US" sz="1600" strike="noStrike" spc="-1" dirty="0">
                <a:latin typeface="Arial"/>
              </a:rPr>
              <a:t> per </a:t>
            </a:r>
            <a:r>
              <a:rPr lang="en-US" sz="1600" strike="noStrike" spc="-1" dirty="0" err="1">
                <a:latin typeface="Arial"/>
              </a:rPr>
              <a:t>sincronizzare</a:t>
            </a:r>
            <a:r>
              <a:rPr lang="en-US" sz="1600" strike="noStrike" spc="-1" dirty="0">
                <a:latin typeface="Arial"/>
              </a:rPr>
              <a:t> la </a:t>
            </a:r>
            <a:r>
              <a:rPr lang="en-US" sz="1600" strike="noStrike" spc="-1" dirty="0" err="1">
                <a:latin typeface="Arial"/>
              </a:rPr>
              <a:t>copia</a:t>
            </a:r>
            <a:r>
              <a:rPr lang="en-US" sz="1600" strike="noStrike" spc="-1" dirty="0">
                <a:latin typeface="Arial"/>
              </a:rPr>
              <a:t> locale </a:t>
            </a:r>
            <a:r>
              <a:rPr lang="en-US" sz="1600" strike="noStrike" spc="-1" dirty="0" err="1">
                <a:latin typeface="Arial"/>
              </a:rPr>
              <a:t>su</a:t>
            </a:r>
            <a:r>
              <a:rPr lang="en-US" sz="1600" strike="noStrike" spc="-1" dirty="0">
                <a:latin typeface="Arial"/>
              </a:rPr>
              <a:t> server </a:t>
            </a:r>
            <a:r>
              <a:rPr lang="en-US" sz="1600" strike="noStrike" spc="-1" dirty="0" err="1">
                <a:latin typeface="Arial"/>
              </a:rPr>
              <a:t>remoto</a:t>
            </a:r>
            <a:r>
              <a:rPr lang="en-US" sz="1600" strike="noStrike" spc="-1" dirty="0">
                <a:latin typeface="Arial"/>
              </a:rPr>
              <a:t>.</a:t>
            </a:r>
          </a:p>
        </p:txBody>
      </p:sp>
      <p:pic>
        <p:nvPicPr>
          <p:cNvPr id="158" name="Picture 157"/>
          <p:cNvPicPr/>
          <p:nvPr/>
        </p:nvPicPr>
        <p:blipFill>
          <a:blip r:embed="rId2"/>
          <a:srcRect t="28555" b="28574"/>
          <a:stretch/>
        </p:blipFill>
        <p:spPr>
          <a:xfrm>
            <a:off x="1600560" y="3017520"/>
            <a:ext cx="4800240" cy="1371240"/>
          </a:xfrm>
          <a:prstGeom prst="rect">
            <a:avLst/>
          </a:prstGeom>
          <a:ln>
            <a:noFill/>
          </a:ln>
        </p:spPr>
      </p:pic>
      <p:sp>
        <p:nvSpPr>
          <p:cNvPr id="159" name="TextShape 4"/>
          <p:cNvSpPr txBox="1"/>
          <p:nvPr/>
        </p:nvSpPr>
        <p:spPr>
          <a:xfrm>
            <a:off x="1920240" y="4480560"/>
            <a:ext cx="4572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latin typeface="Arial"/>
              </a:rPr>
              <a:t>nell’ordine: GitHub, GitLab, Bitbucket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0" y="205920"/>
            <a:ext cx="8637480" cy="50364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FFFF"/>
                </a:solidFill>
                <a:latin typeface="Montserrat"/>
                <a:ea typeface="Montserrat"/>
              </a:rPr>
              <a:t>BALTIG: la piattaforma GitLab sui server INFN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0" y="0"/>
            <a:ext cx="393120" cy="2059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35A679C2-46C0-4721-A552-F64E2ED75DC1}" type="slidenum">
              <a:rPr lang="en-US" sz="800" b="0" strike="noStrike" spc="-1">
                <a:solidFill>
                  <a:srgbClr val="000000"/>
                </a:solidFill>
                <a:latin typeface="Old Standard TT"/>
                <a:ea typeface="Old Standard TT"/>
              </a:rPr>
              <a:t>7</a:t>
            </a:fld>
            <a:endParaRPr lang="en-US" sz="800" b="0" strike="noStrike" spc="-1">
              <a:latin typeface="Times New Roman"/>
            </a:endParaRPr>
          </a:p>
        </p:txBody>
      </p:sp>
      <p:sp>
        <p:nvSpPr>
          <p:cNvPr id="164" name="TextShape 3"/>
          <p:cNvSpPr txBox="1"/>
          <p:nvPr/>
        </p:nvSpPr>
        <p:spPr>
          <a:xfrm>
            <a:off x="554485" y="1099524"/>
            <a:ext cx="2834640" cy="71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200" b="0" strike="noStrike" spc="-1" dirty="0">
                <a:latin typeface="Arial"/>
              </a:rPr>
              <a:t>https://</a:t>
            </a:r>
            <a:r>
              <a:rPr lang="en-US" sz="2200" b="0" strike="noStrike" spc="-1" dirty="0" err="1">
                <a:latin typeface="Arial"/>
              </a:rPr>
              <a:t>baltig.infn.it</a:t>
            </a:r>
            <a:endParaRPr lang="en-US" sz="2200" b="0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218DC-0DA6-2548-8D3A-BCBBB6AD6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65" y="915480"/>
            <a:ext cx="4640580" cy="402631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0745E1-3A2B-B146-896C-44FBC2350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1814844"/>
            <a:ext cx="4093239" cy="25885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49017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0" y="205920"/>
            <a:ext cx="8637480" cy="50364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FFFF"/>
                </a:solidFill>
                <a:latin typeface="Montserrat"/>
                <a:ea typeface="Montserrat"/>
              </a:rPr>
              <a:t>BALTIG: la piattaforma GitLab sui server INFN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0" y="0"/>
            <a:ext cx="393120" cy="2059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E46EF42B-9183-4A1B-AC5A-16EC49CEA643}" type="slidenum">
              <a:rPr lang="en-US" sz="800" b="0" strike="noStrike" spc="-1">
                <a:solidFill>
                  <a:srgbClr val="000000"/>
                </a:solidFill>
                <a:latin typeface="Old Standard TT"/>
                <a:ea typeface="Old Standard TT"/>
              </a:rPr>
              <a:t>8</a:t>
            </a:fld>
            <a:endParaRPr lang="en-US" sz="800" b="0" strike="noStrike" spc="-1">
              <a:latin typeface="Times New Roman"/>
            </a:endParaRPr>
          </a:p>
        </p:txBody>
      </p:sp>
      <p:sp>
        <p:nvSpPr>
          <p:cNvPr id="167" name="TextShape 3"/>
          <p:cNvSpPr txBox="1"/>
          <p:nvPr/>
        </p:nvSpPr>
        <p:spPr>
          <a:xfrm>
            <a:off x="633243" y="740092"/>
            <a:ext cx="237744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latin typeface="Arial"/>
              </a:rPr>
              <a:t>https://</a:t>
            </a:r>
            <a:r>
              <a:rPr lang="en-US" sz="1800" b="0" strike="noStrike" spc="-1" dirty="0" err="1">
                <a:latin typeface="Arial"/>
              </a:rPr>
              <a:t>baltig.infn.it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168" name="Picture 167"/>
          <p:cNvPicPr/>
          <p:nvPr/>
        </p:nvPicPr>
        <p:blipFill rotWithShape="1">
          <a:blip r:embed="rId2"/>
          <a:srcRect l="21276" r="23699" b="40692"/>
          <a:stretch/>
        </p:blipFill>
        <p:spPr>
          <a:xfrm>
            <a:off x="462327" y="1116944"/>
            <a:ext cx="8066376" cy="388234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0" y="205920"/>
            <a:ext cx="8637480" cy="503640"/>
          </a:xfrm>
          <a:prstGeom prst="rect">
            <a:avLst/>
          </a:prstGeom>
          <a:solidFill>
            <a:srgbClr val="007AA3"/>
          </a:solidFill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FFFF"/>
                </a:solidFill>
                <a:latin typeface="Montserrat"/>
                <a:ea typeface="Montserrat"/>
              </a:rPr>
              <a:t>Sharing Office documents: Office 365 (through INFN credentials)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TextShape 2"/>
          <p:cNvSpPr txBox="1"/>
          <p:nvPr/>
        </p:nvSpPr>
        <p:spPr>
          <a:xfrm>
            <a:off x="0" y="0"/>
            <a:ext cx="393120" cy="2059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>
              <a:lnSpc>
                <a:spcPct val="100000"/>
              </a:lnSpc>
            </a:pPr>
            <a:fld id="{D4064AB0-07C9-4E01-9D49-7490FF168427}" type="slidenum">
              <a:rPr lang="en-US" sz="800" b="0" strike="noStrike" spc="-1">
                <a:solidFill>
                  <a:srgbClr val="000000"/>
                </a:solidFill>
                <a:latin typeface="Old Standard TT"/>
                <a:ea typeface="Old Standard TT"/>
              </a:rPr>
              <a:t>9</a:t>
            </a:fld>
            <a:endParaRPr lang="en-US" sz="800" b="0" strike="noStrike" spc="-1">
              <a:latin typeface="Times New Roman"/>
            </a:endParaRPr>
          </a:p>
        </p:txBody>
      </p:sp>
      <p:pic>
        <p:nvPicPr>
          <p:cNvPr id="171" name="Immagine 7"/>
          <p:cNvPicPr/>
          <p:nvPr/>
        </p:nvPicPr>
        <p:blipFill>
          <a:blip r:embed="rId2"/>
          <a:stretch/>
        </p:blipFill>
        <p:spPr>
          <a:xfrm>
            <a:off x="393120" y="3408829"/>
            <a:ext cx="8244359" cy="1660712"/>
          </a:xfrm>
          <a:prstGeom prst="rect">
            <a:avLst/>
          </a:prstGeom>
          <a:ln>
            <a:noFill/>
          </a:ln>
        </p:spPr>
      </p:pic>
      <p:pic>
        <p:nvPicPr>
          <p:cNvPr id="172" name="Immagine 10"/>
          <p:cNvPicPr/>
          <p:nvPr/>
        </p:nvPicPr>
        <p:blipFill>
          <a:blip r:embed="rId3"/>
          <a:stretch/>
        </p:blipFill>
        <p:spPr>
          <a:xfrm>
            <a:off x="2925720" y="774720"/>
            <a:ext cx="3491280" cy="2686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</TotalTime>
  <Words>296</Words>
  <Application>Microsoft Macintosh PowerPoint</Application>
  <PresentationFormat>On-screen Show (16:9)</PresentationFormat>
  <Paragraphs>62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DejaVu Sans</vt:lpstr>
      <vt:lpstr>Montserrat</vt:lpstr>
      <vt:lpstr>Old Standard TT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Sharing project documents: PANDORA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 Intelligence in Medicine</dc:title>
  <dc:subject/>
  <dc:creator/>
  <dc:description/>
  <cp:lastModifiedBy>Microsoft Office User</cp:lastModifiedBy>
  <cp:revision>23</cp:revision>
  <dcterms:modified xsi:type="dcterms:W3CDTF">2019-01-29T16:31:22Z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On-screen Show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