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1"/>
  </p:sldMasterIdLst>
  <p:notesMasterIdLst>
    <p:notesMasterId r:id="rId22"/>
  </p:notesMasterIdLst>
  <p:sldIdLst>
    <p:sldId id="256" r:id="rId2"/>
    <p:sldId id="291" r:id="rId3"/>
    <p:sldId id="258" r:id="rId4"/>
    <p:sldId id="288" r:id="rId5"/>
    <p:sldId id="259" r:id="rId6"/>
    <p:sldId id="284" r:id="rId7"/>
    <p:sldId id="290" r:id="rId8"/>
    <p:sldId id="287" r:id="rId9"/>
    <p:sldId id="272" r:id="rId10"/>
    <p:sldId id="273" r:id="rId11"/>
    <p:sldId id="270" r:id="rId12"/>
    <p:sldId id="275" r:id="rId13"/>
    <p:sldId id="274" r:id="rId14"/>
    <p:sldId id="282" r:id="rId15"/>
    <p:sldId id="283" r:id="rId16"/>
    <p:sldId id="286" r:id="rId17"/>
    <p:sldId id="277" r:id="rId18"/>
    <p:sldId id="278" r:id="rId19"/>
    <p:sldId id="279" r:id="rId20"/>
    <p:sldId id="280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8312C2-CA71-4E00-A9AF-42BD7550784D}">
  <a:tblStyle styleId="{128312C2-CA71-4E00-A9AF-42BD7550784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1FD5933-AE5A-4046-861B-702F41DE238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0"/>
    <p:restoredTop sz="94652"/>
  </p:normalViewPr>
  <p:slideViewPr>
    <p:cSldViewPr snapToGrid="0">
      <p:cViewPr varScale="1">
        <p:scale>
          <a:sx n="82" d="100"/>
          <a:sy n="82" d="100"/>
        </p:scale>
        <p:origin x="192" y="696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2296fbff6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2296fbff6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22191ea1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22191ea1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22191ea1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22191ea1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22191ea1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22191ea1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582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453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0e8a0b5c1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0e8a0b5c1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0e8a0b5c1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0e8a0b5c1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325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0" y="-2"/>
            <a:ext cx="9144000" cy="27429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90225" y="938475"/>
            <a:ext cx="8915400" cy="3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38000" y="205975"/>
            <a:ext cx="504003" cy="50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57200" y="8953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2"/>
          </p:nvPr>
        </p:nvSpPr>
        <p:spPr>
          <a:xfrm>
            <a:off x="4692274" y="8953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38000" y="205975"/>
            <a:ext cx="504003" cy="50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38000" y="205975"/>
            <a:ext cx="504003" cy="50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0" y="1654500"/>
            <a:ext cx="9144000" cy="18345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ctrTitle"/>
          </p:nvPr>
        </p:nvSpPr>
        <p:spPr>
          <a:xfrm>
            <a:off x="0" y="207050"/>
            <a:ext cx="9144000" cy="23286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8"/>
          <p:cNvSpPr/>
          <p:nvPr/>
        </p:nvSpPr>
        <p:spPr>
          <a:xfrm>
            <a:off x="-5475" y="2541275"/>
            <a:ext cx="9144000" cy="260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44400" y="2597400"/>
            <a:ext cx="4395300" cy="24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2"/>
          </p:nvPr>
        </p:nvSpPr>
        <p:spPr>
          <a:xfrm>
            <a:off x="4704348" y="2597400"/>
            <a:ext cx="4395300" cy="24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0225" y="938475"/>
            <a:ext cx="8915400" cy="3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6362925" y="18500"/>
            <a:ext cx="27810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CSN5, 2019</a:t>
            </a:r>
            <a:endParaRPr sz="8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30059" y="1250"/>
            <a:ext cx="352383" cy="206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aim-resp@lists.pi.infn.it" TargetMode="External"/><Relationship Id="rId3" Type="http://schemas.openxmlformats.org/officeDocument/2006/relationships/hyperlink" Target="mailto:aim-pisa@lists.pi.infn.i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g"/><Relationship Id="rId12" Type="http://schemas.openxmlformats.org/officeDocument/2006/relationships/image" Target="../media/image14.png"/><Relationship Id="rId13" Type="http://schemas.openxmlformats.org/officeDocument/2006/relationships/image" Target="../media/image15.jp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ctrTitle"/>
          </p:nvPr>
        </p:nvSpPr>
        <p:spPr>
          <a:xfrm>
            <a:off x="0" y="-2"/>
            <a:ext cx="9144000" cy="27429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</a:pPr>
            <a:r>
              <a:rPr lang="en"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3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rtificial </a:t>
            </a:r>
            <a:endParaRPr sz="3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</a:pPr>
            <a:r>
              <a:rPr lang="en"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3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ntelligence in</a:t>
            </a:r>
            <a:endParaRPr sz="3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</a:pPr>
            <a:r>
              <a:rPr lang="en"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lang="en" sz="3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edicine</a:t>
            </a:r>
            <a:endParaRPr sz="3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</a:pPr>
            <a:r>
              <a:rPr lang="en" sz="18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INFN - CSN5</a:t>
            </a:r>
            <a:endParaRPr sz="18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</a:pPr>
            <a:r>
              <a:rPr lang="en" sz="18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2019-2021</a:t>
            </a:r>
            <a:endParaRPr sz="18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</a:pPr>
            <a:endParaRPr sz="18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</a:pPr>
            <a:endParaRPr sz="18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</a:pPr>
            <a:r>
              <a:rPr lang="en" sz="18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RN: </a:t>
            </a:r>
            <a:r>
              <a:rPr lang="en" dirty="0"/>
              <a:t> </a:t>
            </a:r>
            <a:r>
              <a:rPr lang="en" sz="18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A. </a:t>
            </a:r>
            <a:r>
              <a:rPr lang="en" sz="1800" b="0" i="0" u="none" strike="noStrike" cap="none" dirty="0" err="1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Retico</a:t>
            </a:r>
            <a:r>
              <a:rPr lang="en" sz="18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(INFN-PI)</a:t>
            </a:r>
            <a:endParaRPr sz="18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</a:pPr>
            <a:r>
              <a:rPr lang="en" dirty="0"/>
              <a:t>RL:  A. </a:t>
            </a:r>
            <a:r>
              <a:rPr lang="en" dirty="0" err="1"/>
              <a:t>Chincarini</a:t>
            </a:r>
            <a:r>
              <a:rPr lang="en" dirty="0"/>
              <a:t> (GE) / P. Oliva (CA) / D. </a:t>
            </a:r>
            <a:r>
              <a:rPr lang="en" dirty="0" err="1"/>
              <a:t>Remondini</a:t>
            </a:r>
            <a:r>
              <a:rPr lang="en" dirty="0"/>
              <a:t> (BO) / </a:t>
            </a:r>
            <a:endParaRPr dirty="0"/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</a:pPr>
            <a:r>
              <a:rPr lang="en" dirty="0"/>
              <a:t> S. </a:t>
            </a:r>
            <a:r>
              <a:rPr lang="en" dirty="0" err="1"/>
              <a:t>Tangaro</a:t>
            </a:r>
            <a:r>
              <a:rPr lang="en" dirty="0"/>
              <a:t> (BA) / M. </a:t>
            </a:r>
            <a:r>
              <a:rPr lang="en" dirty="0" err="1"/>
              <a:t>Marrale</a:t>
            </a:r>
            <a:r>
              <a:rPr lang="en" dirty="0"/>
              <a:t> (CT</a:t>
            </a:r>
            <a:r>
              <a:rPr lang="en" dirty="0" smtClean="0"/>
              <a:t>)</a:t>
            </a:r>
            <a:r>
              <a:rPr lang="en-US" dirty="0" smtClean="0"/>
              <a:t> </a:t>
            </a:r>
            <a:r>
              <a:rPr lang="en" dirty="0" smtClean="0"/>
              <a:t>/  </a:t>
            </a:r>
            <a:r>
              <a:rPr lang="en" dirty="0"/>
              <a:t>C. </a:t>
            </a:r>
            <a:r>
              <a:rPr lang="en" dirty="0" err="1"/>
              <a:t>Talamonti</a:t>
            </a:r>
            <a:r>
              <a:rPr lang="en" dirty="0"/>
              <a:t> (FI) / M.E. </a:t>
            </a:r>
            <a:r>
              <a:rPr lang="en" dirty="0" err="1"/>
              <a:t>Fantacci</a:t>
            </a:r>
            <a:r>
              <a:rPr lang="en" dirty="0"/>
              <a:t> (PI)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</a:pPr>
            <a:r>
              <a:rPr lang="en" sz="18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		</a:t>
            </a:r>
            <a:endParaRPr sz="18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47" name="Google Shape;4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7925" y="0"/>
            <a:ext cx="2742902" cy="27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Milestones</a:t>
            </a:r>
            <a:endParaRPr/>
          </a:p>
        </p:txBody>
      </p:sp>
      <p:graphicFrame>
        <p:nvGraphicFramePr>
          <p:cNvPr id="283" name="Google Shape;283;p26"/>
          <p:cNvGraphicFramePr/>
          <p:nvPr/>
        </p:nvGraphicFramePr>
        <p:xfrm>
          <a:off x="152988" y="765650"/>
          <a:ext cx="8886825" cy="4292196"/>
        </p:xfrm>
        <a:graphic>
          <a:graphicData uri="http://schemas.openxmlformats.org/drawingml/2006/table">
            <a:tbl>
              <a:tblPr>
                <a:noFill/>
                <a:tableStyleId>{21FD5933-AE5A-4046-861B-702F41DE2384}</a:tableStyleId>
              </a:tblPr>
              <a:tblGrid>
                <a:gridCol w="61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2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60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80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I year</a:t>
                      </a:r>
                      <a:endParaRPr sz="9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II year</a:t>
                      </a:r>
                      <a:endParaRPr sz="9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</a:rPr>
                        <a:t>III year</a:t>
                      </a:r>
                      <a:endParaRPr sz="9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8050">
                <a:tc rowSpan="5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</a:rPr>
                        <a:t>AIM3</a:t>
                      </a:r>
                      <a:endParaRPr sz="9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M3.1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31-12-2019</a:t>
                      </a:r>
                      <a:r>
                        <a:rPr lang="en" sz="900"/>
                        <a:t>) Creation of database for predictive models for Radiation Therapy treatments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M3.1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(31-12-2020) Software development for the selection of the most important features and first test on data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M3.1 (31-12-2021) Data analysis and study of results obtained in predicting: overall survival, radiation treatment response, distant metastases, recurrences, and radiation-related toxicity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4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M3.2a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30-06-2019</a:t>
                      </a:r>
                      <a:r>
                        <a:rPr lang="en" sz="900"/>
                        <a:t>) Development of a CNN for automatic classification of breast density according to the 4 BIRADS classes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M3.2a (30-06-20) Validation of the CNN on the available database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M3.2a  (30-06-2021) Development and validation of a CNN  for automatic classification of breast density according to the 4 BIRADS classes on the harmonized database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0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M3.2b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31-12-2019</a:t>
                      </a:r>
                      <a:r>
                        <a:rPr lang="en" sz="900"/>
                        <a:t>)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Database creation and development of analysis software for predictive models for</a:t>
                      </a:r>
                      <a:r>
                        <a:rPr lang="en" sz="900"/>
                        <a:t> Contrast Enhanced Spectral Mammography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M3.2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(31-12-2020) Further patient data acquisition and  application of the analysis software on the data acquired on the first year and validation of an automatic classification method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M3.2 (31-12-2021) Application of the analysis software on all data acquired and publication of the results 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M3.3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31-12-2019</a:t>
                      </a:r>
                      <a:r>
                        <a:rPr lang="en" sz="900"/>
                        <a:t>) Database creation and development of analysis software for predictive models for transcranial-MR-guided Focused Ultrasound Surgery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M3.3 (31-12-2020) Further patient data acquisition and  application of the analysis software on the data acquired on the first year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M3.3 (31-12-2021) Application of the analysis software on all data acquired and publication of the results 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M3.4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31-12-2019</a:t>
                      </a:r>
                      <a:r>
                        <a:rPr lang="en" sz="900"/>
                        <a:t>) Development of a pipeline for the integration of multiple omics data in relation to drug target identification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M3.4 (31-12-2020)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Application of the pipeline to real patient case studies for personalized targeting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--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84" name="Google Shape;284;p2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rPr lang="en"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AIM+: sharing the expertise</a:t>
            </a:r>
            <a:endParaRPr sz="2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23"/>
          <p:cNvSpPr txBox="1">
            <a:spLocks noGrp="1"/>
          </p:cNvSpPr>
          <p:nvPr>
            <p:ph type="body" idx="1"/>
          </p:nvPr>
        </p:nvSpPr>
        <p:spPr>
          <a:xfrm>
            <a:off x="125875" y="760145"/>
            <a:ext cx="6020282" cy="3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AIM role is grounded into expertise sharing: </a:t>
            </a:r>
            <a:endParaRPr sz="3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workshops: 2/year (</a:t>
            </a:r>
            <a:r>
              <a:rPr lang="en" sz="1600" dirty="0"/>
              <a:t>methods</a:t>
            </a: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</a:t>
            </a:r>
            <a:r>
              <a:rPr lang="en" sz="1600" dirty="0"/>
              <a:t>applications</a:t>
            </a: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)</a:t>
            </a:r>
            <a:endParaRPr sz="16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slots into INFN software schools</a:t>
            </a:r>
            <a:endParaRPr sz="16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shared PhD training</a:t>
            </a:r>
            <a:endParaRPr sz="16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generation of consortia for regional / EU / health-related applications</a:t>
            </a:r>
            <a:endParaRPr sz="16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sz="16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Connected to CNTT (e.g. DORIAN)</a:t>
            </a:r>
            <a:endParaRPr sz="16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Geared towards an INFN-Medicine infrastructure </a:t>
            </a:r>
            <a:endParaRPr sz="16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sz="16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55" name="Google Shape;255;p23" descr="Image result for infrastru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7369" y="3068515"/>
            <a:ext cx="2512931" cy="185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3" descr="Image result for worksho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0862" y="1347176"/>
            <a:ext cx="3349869" cy="122457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640FAA4-6BFF-F24C-8BB6-CA97A74B1334}"/>
              </a:ext>
            </a:extLst>
          </p:cNvPr>
          <p:cNvSpPr/>
          <p:nvPr/>
        </p:nvSpPr>
        <p:spPr>
          <a:xfrm>
            <a:off x="1402443" y="1798515"/>
            <a:ext cx="2223974" cy="3348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2EC1982-D05A-3140-8D83-0A678450ECEE}"/>
              </a:ext>
            </a:extLst>
          </p:cNvPr>
          <p:cNvSpPr/>
          <p:nvPr/>
        </p:nvSpPr>
        <p:spPr>
          <a:xfrm>
            <a:off x="2232280" y="4085863"/>
            <a:ext cx="2681174" cy="4726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13632F2-70FF-DC4D-9D5A-F6B77A991E2A}"/>
              </a:ext>
            </a:extLst>
          </p:cNvPr>
          <p:cNvSpPr/>
          <p:nvPr/>
        </p:nvSpPr>
        <p:spPr>
          <a:xfrm>
            <a:off x="555211" y="3684366"/>
            <a:ext cx="3443842" cy="4513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30DA56F-0185-D64D-98DF-37B89C1DF5A9}"/>
              </a:ext>
            </a:extLst>
          </p:cNvPr>
          <p:cNvSpPr/>
          <p:nvPr/>
        </p:nvSpPr>
        <p:spPr>
          <a:xfrm>
            <a:off x="555211" y="1347176"/>
            <a:ext cx="3918439" cy="4513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76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rPr lang="en"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AIM: Budget</a:t>
            </a:r>
            <a:endParaRPr sz="2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3" name="Google Shape;31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681" y="770614"/>
            <a:ext cx="6140409" cy="95523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8"/>
          <p:cNvSpPr txBox="1"/>
          <p:nvPr/>
        </p:nvSpPr>
        <p:spPr>
          <a:xfrm>
            <a:off x="7605869" y="1016484"/>
            <a:ext cx="1635925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People: 20.6 FTE (47 researchers)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5" name="Google Shape;315;p2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5372B3-A336-894F-8C06-51DFF12D7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968" y="1871246"/>
            <a:ext cx="6091963" cy="327225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EE7AD89-F6E3-AC45-A63F-8D9D7A11DD4F}"/>
              </a:ext>
            </a:extLst>
          </p:cNvPr>
          <p:cNvSpPr/>
          <p:nvPr/>
        </p:nvSpPr>
        <p:spPr>
          <a:xfrm>
            <a:off x="5434314" y="4438891"/>
            <a:ext cx="439838" cy="2720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E73A60-915B-0146-81C8-691556984FDC}"/>
              </a:ext>
            </a:extLst>
          </p:cNvPr>
          <p:cNvSpPr txBox="1"/>
          <p:nvPr/>
        </p:nvSpPr>
        <p:spPr>
          <a:xfrm>
            <a:off x="4852686" y="4710896"/>
            <a:ext cx="1765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i="1" dirty="0" err="1">
                <a:solidFill>
                  <a:srgbClr val="C00000"/>
                </a:solidFill>
              </a:rPr>
              <a:t>mainly</a:t>
            </a:r>
            <a:r>
              <a:rPr lang="it-IT" sz="1050" b="1" i="1" dirty="0">
                <a:solidFill>
                  <a:srgbClr val="C00000"/>
                </a:solidFill>
              </a:rPr>
              <a:t> </a:t>
            </a:r>
            <a:r>
              <a:rPr lang="it-IT" sz="1050" b="1" i="1" dirty="0" err="1">
                <a:solidFill>
                  <a:srgbClr val="C00000"/>
                </a:solidFill>
              </a:rPr>
              <a:t>Matlab</a:t>
            </a:r>
            <a:r>
              <a:rPr lang="it-IT" sz="1050" b="1" i="1" dirty="0">
                <a:solidFill>
                  <a:srgbClr val="C00000"/>
                </a:solidFill>
              </a:rPr>
              <a:t> </a:t>
            </a:r>
            <a:r>
              <a:rPr lang="it-IT" sz="1050" b="1" i="1" dirty="0" err="1">
                <a:solidFill>
                  <a:srgbClr val="C00000"/>
                </a:solidFill>
              </a:rPr>
              <a:t>licenses</a:t>
            </a:r>
            <a:r>
              <a:rPr lang="it-IT" sz="1050" b="1" i="1" dirty="0">
                <a:solidFill>
                  <a:srgbClr val="C00000"/>
                </a:solidFill>
              </a:rPr>
              <a:t>, … to be </a:t>
            </a:r>
            <a:r>
              <a:rPr lang="it-IT" sz="1050" b="1" i="1" dirty="0" err="1">
                <a:solidFill>
                  <a:srgbClr val="C00000"/>
                </a:solidFill>
              </a:rPr>
              <a:t>discussed</a:t>
            </a:r>
            <a:r>
              <a:rPr lang="it-IT" sz="1050" b="1" i="1" dirty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</a:t>
            </a:r>
            <a:endParaRPr/>
          </a:p>
        </p:txBody>
      </p:sp>
      <p:sp>
        <p:nvSpPr>
          <p:cNvPr id="290" name="Google Shape;290;p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91" name="Google Shape;2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925" y="2478275"/>
            <a:ext cx="2875951" cy="242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675" y="1339359"/>
            <a:ext cx="2803999" cy="79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3375" y="3935625"/>
            <a:ext cx="2875956" cy="9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1938" y="2729531"/>
            <a:ext cx="2875951" cy="104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19125" y="961225"/>
            <a:ext cx="2875949" cy="151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44025" y="3110736"/>
            <a:ext cx="3363150" cy="174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1850" y="961225"/>
            <a:ext cx="3267875" cy="200842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7"/>
          <p:cNvSpPr txBox="1"/>
          <p:nvPr/>
        </p:nvSpPr>
        <p:spPr>
          <a:xfrm>
            <a:off x="76200" y="633775"/>
            <a:ext cx="76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A86E8"/>
                </a:solidFill>
              </a:rPr>
              <a:t>BA</a:t>
            </a:r>
            <a:endParaRPr sz="1800" b="1">
              <a:solidFill>
                <a:srgbClr val="4A86E8"/>
              </a:solidFill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76200" y="2849490"/>
            <a:ext cx="76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A86E8"/>
                </a:solidFill>
              </a:rPr>
              <a:t>BO</a:t>
            </a:r>
            <a:endParaRPr sz="1800" b="1" dirty="0">
              <a:solidFill>
                <a:srgbClr val="4A86E8"/>
              </a:solidFill>
            </a:endParaRPr>
          </a:p>
        </p:txBody>
      </p:sp>
      <p:sp>
        <p:nvSpPr>
          <p:cNvPr id="300" name="Google Shape;300;p27"/>
          <p:cNvSpPr txBox="1"/>
          <p:nvPr/>
        </p:nvSpPr>
        <p:spPr>
          <a:xfrm>
            <a:off x="3321950" y="633775"/>
            <a:ext cx="76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A86E8"/>
                </a:solidFill>
              </a:rPr>
              <a:t>CA</a:t>
            </a:r>
            <a:endParaRPr sz="1800" b="1">
              <a:solidFill>
                <a:srgbClr val="4A86E8"/>
              </a:solidFill>
            </a:endParaRPr>
          </a:p>
        </p:txBody>
      </p:sp>
      <p:sp>
        <p:nvSpPr>
          <p:cNvPr id="301" name="Google Shape;301;p27"/>
          <p:cNvSpPr txBox="1"/>
          <p:nvPr/>
        </p:nvSpPr>
        <p:spPr>
          <a:xfrm>
            <a:off x="3321950" y="2402075"/>
            <a:ext cx="76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A86E8"/>
                </a:solidFill>
              </a:rPr>
              <a:t>CT</a:t>
            </a:r>
            <a:endParaRPr sz="1800" b="1">
              <a:solidFill>
                <a:srgbClr val="4A86E8"/>
              </a:solidFill>
            </a:endParaRPr>
          </a:p>
        </p:txBody>
      </p:sp>
      <p:sp>
        <p:nvSpPr>
          <p:cNvPr id="302" name="Google Shape;302;p27"/>
          <p:cNvSpPr txBox="1"/>
          <p:nvPr/>
        </p:nvSpPr>
        <p:spPr>
          <a:xfrm>
            <a:off x="3386425" y="3624225"/>
            <a:ext cx="76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A86E8"/>
                </a:solidFill>
              </a:rPr>
              <a:t>FI</a:t>
            </a:r>
            <a:endParaRPr sz="1800" b="1">
              <a:solidFill>
                <a:srgbClr val="4A86E8"/>
              </a:solidFill>
            </a:endParaRPr>
          </a:p>
        </p:txBody>
      </p:sp>
      <p:sp>
        <p:nvSpPr>
          <p:cNvPr id="303" name="Google Shape;303;p27"/>
          <p:cNvSpPr txBox="1"/>
          <p:nvPr/>
        </p:nvSpPr>
        <p:spPr>
          <a:xfrm>
            <a:off x="6285675" y="1011909"/>
            <a:ext cx="76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A86E8"/>
                </a:solidFill>
              </a:rPr>
              <a:t>GE</a:t>
            </a:r>
            <a:endParaRPr sz="1800" b="1">
              <a:solidFill>
                <a:srgbClr val="4A86E8"/>
              </a:solidFill>
            </a:endParaRPr>
          </a:p>
        </p:txBody>
      </p:sp>
      <p:sp>
        <p:nvSpPr>
          <p:cNvPr id="304" name="Google Shape;304;p27"/>
          <p:cNvSpPr txBox="1"/>
          <p:nvPr/>
        </p:nvSpPr>
        <p:spPr>
          <a:xfrm>
            <a:off x="6337300" y="2155819"/>
            <a:ext cx="76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A86E8"/>
                </a:solidFill>
              </a:rPr>
              <a:t>PI</a:t>
            </a:r>
            <a:endParaRPr sz="1800" b="1" dirty="0">
              <a:solidFill>
                <a:srgbClr val="4A86E8"/>
              </a:solidFill>
            </a:endParaRPr>
          </a:p>
        </p:txBody>
      </p:sp>
      <p:sp>
        <p:nvSpPr>
          <p:cNvPr id="18" name="Google Shape;314;p28">
            <a:extLst>
              <a:ext uri="{FF2B5EF4-FFF2-40B4-BE49-F238E27FC236}">
                <a16:creationId xmlns:a16="http://schemas.microsoft.com/office/drawing/2014/main" xmlns="" id="{C7DE2733-7271-9D42-83F5-7CE4513100F3}"/>
              </a:ext>
            </a:extLst>
          </p:cNvPr>
          <p:cNvSpPr txBox="1"/>
          <p:nvPr/>
        </p:nvSpPr>
        <p:spPr>
          <a:xfrm>
            <a:off x="7453749" y="709975"/>
            <a:ext cx="1635925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People: 20.6 FTE (47 researchers)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097CEA-0E70-DA4A-87E0-9A360965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Liste mail di AIM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E1C594B-5BAC-5C4A-A65C-CE3FAE0EF4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2226C3-35E5-0049-9F9D-FAD62725E029}"/>
              </a:ext>
            </a:extLst>
          </p:cNvPr>
          <p:cNvSpPr txBox="1"/>
          <p:nvPr/>
        </p:nvSpPr>
        <p:spPr>
          <a:xfrm>
            <a:off x="196800" y="824278"/>
            <a:ext cx="3158241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u="sng" dirty="0">
                <a:hlinkClick r:id="rId2"/>
              </a:rPr>
              <a:t>aim-resp@lists.pi.infn.it</a:t>
            </a:r>
            <a:r>
              <a:rPr lang="it-IT" sz="1050" dirty="0"/>
              <a:t> (</a:t>
            </a:r>
            <a:r>
              <a:rPr lang="it-IT" sz="1050" dirty="0" err="1"/>
              <a:t>Resp</a:t>
            </a:r>
            <a:r>
              <a:rPr lang="it-IT" sz="1050" dirty="0"/>
              <a:t>  locali) </a:t>
            </a:r>
          </a:p>
          <a:p>
            <a:r>
              <a:rPr lang="it-IT" sz="1050" dirty="0"/>
              <a:t/>
            </a:r>
            <a:br>
              <a:rPr lang="it-IT" sz="1050" dirty="0"/>
            </a:br>
            <a:r>
              <a:rPr lang="it-IT" sz="1050" u="sng" dirty="0">
                <a:hlinkClick r:id="rId2"/>
              </a:rPr>
              <a:t>aim-all@lists.pi.infn.it</a:t>
            </a:r>
            <a:endParaRPr lang="it-IT" sz="1050" dirty="0"/>
          </a:p>
          <a:p>
            <a:r>
              <a:rPr lang="it-IT" sz="1050" dirty="0"/>
              <a:t>59 iscritti - 25/01/2019</a:t>
            </a:r>
          </a:p>
          <a:p>
            <a:r>
              <a:rPr lang="it-IT" sz="1050" dirty="0"/>
              <a:t/>
            </a:r>
            <a:br>
              <a:rPr lang="it-IT" sz="1050" dirty="0"/>
            </a:br>
            <a:r>
              <a:rPr lang="it-IT" sz="1050" dirty="0">
                <a:solidFill>
                  <a:srgbClr val="C00000"/>
                </a:solidFill>
              </a:rPr>
              <a:t>(PISA)</a:t>
            </a:r>
            <a:r>
              <a:rPr lang="it-IT" sz="1050" dirty="0"/>
              <a:t> </a:t>
            </a:r>
            <a:r>
              <a:rPr lang="it-IT" sz="1050" u="sng" dirty="0">
                <a:hlinkClick r:id="rId3"/>
              </a:rPr>
              <a:t>aim-pisa@lists.pi.infn.it</a:t>
            </a:r>
            <a:endParaRPr lang="it-IT" sz="1050" u="sng" dirty="0"/>
          </a:p>
          <a:p>
            <a:r>
              <a:rPr lang="it-IT" sz="900" dirty="0" err="1"/>
              <a:t>alessandra.retico@pi.infn.it</a:t>
            </a:r>
            <a:endParaRPr lang="it-IT" sz="900" dirty="0"/>
          </a:p>
          <a:p>
            <a:r>
              <a:rPr lang="it-IT" sz="900" dirty="0"/>
              <a:t>Elisa Ferrari &lt;</a:t>
            </a:r>
            <a:r>
              <a:rPr lang="it-IT" sz="900" dirty="0" err="1"/>
              <a:t>elisa.ferrari@sns.it</a:t>
            </a:r>
            <a:r>
              <a:rPr lang="it-IT" sz="900" dirty="0"/>
              <a:t>&gt;, </a:t>
            </a:r>
          </a:p>
          <a:p>
            <a:r>
              <a:rPr lang="it-IT" sz="900" dirty="0"/>
              <a:t>letizia </a:t>
            </a:r>
            <a:r>
              <a:rPr lang="it-IT" sz="900" dirty="0" err="1"/>
              <a:t>palumbo</a:t>
            </a:r>
            <a:r>
              <a:rPr lang="it-IT" sz="900" dirty="0"/>
              <a:t> &lt;</a:t>
            </a:r>
            <a:r>
              <a:rPr lang="it-IT" sz="900" dirty="0" err="1"/>
              <a:t>letizia.palumbo@pi.infn.it</a:t>
            </a:r>
            <a:r>
              <a:rPr lang="it-IT" sz="900" dirty="0"/>
              <a:t>&gt;, </a:t>
            </a:r>
          </a:p>
          <a:p>
            <a:r>
              <a:rPr lang="it-IT" sz="900" dirty="0" err="1"/>
              <a:t>giovanna</a:t>
            </a:r>
            <a:r>
              <a:rPr lang="it-IT" sz="900" dirty="0"/>
              <a:t> spera &lt;</a:t>
            </a:r>
            <a:r>
              <a:rPr lang="it-IT" sz="900" dirty="0" err="1"/>
              <a:t>giovanna.spera@pi.infn.it</a:t>
            </a:r>
            <a:r>
              <a:rPr lang="it-IT" sz="900" dirty="0"/>
              <a:t>&gt;, </a:t>
            </a:r>
          </a:p>
          <a:p>
            <a:r>
              <a:rPr lang="it-IT" sz="900" dirty="0"/>
              <a:t>Paolo Bosco &lt;</a:t>
            </a:r>
            <a:r>
              <a:rPr lang="it-IT" sz="900" dirty="0" err="1"/>
              <a:t>paolo.bosco@pi.infn.it</a:t>
            </a:r>
            <a:r>
              <a:rPr lang="it-IT" sz="900" dirty="0"/>
              <a:t>&gt;, </a:t>
            </a:r>
          </a:p>
          <a:p>
            <a:r>
              <a:rPr lang="it-IT" sz="900" dirty="0"/>
              <a:t>Michela </a:t>
            </a:r>
            <a:r>
              <a:rPr lang="it-IT" sz="900" dirty="0" err="1"/>
              <a:t>Tosetti</a:t>
            </a:r>
            <a:r>
              <a:rPr lang="it-IT" sz="900" dirty="0"/>
              <a:t> &lt;</a:t>
            </a:r>
            <a:r>
              <a:rPr lang="it-IT" sz="900" dirty="0" err="1"/>
              <a:t>michela.tosetti@fsm.unipi.it</a:t>
            </a:r>
            <a:r>
              <a:rPr lang="it-IT" sz="900" dirty="0"/>
              <a:t>&gt;, </a:t>
            </a:r>
          </a:p>
          <a:p>
            <a:r>
              <a:rPr lang="it-IT" sz="900" dirty="0"/>
              <a:t>Laura Biagi &lt;</a:t>
            </a:r>
            <a:r>
              <a:rPr lang="it-IT" sz="900" dirty="0" err="1"/>
              <a:t>laura.biagi@fsm.unipi.it</a:t>
            </a:r>
            <a:r>
              <a:rPr lang="it-IT" sz="900" dirty="0"/>
              <a:t>&gt;, </a:t>
            </a:r>
          </a:p>
          <a:p>
            <a:r>
              <a:rPr lang="it-IT" sz="900" dirty="0"/>
              <a:t>Guido </a:t>
            </a:r>
            <a:r>
              <a:rPr lang="it-IT" sz="900" dirty="0" err="1"/>
              <a:t>Buonincontri</a:t>
            </a:r>
            <a:r>
              <a:rPr lang="it-IT" sz="900" dirty="0"/>
              <a:t> &lt;</a:t>
            </a:r>
            <a:r>
              <a:rPr lang="it-IT" sz="900" dirty="0" err="1"/>
              <a:t>guido.buonincontri@gmail.com</a:t>
            </a:r>
            <a:r>
              <a:rPr lang="it-IT" sz="900" dirty="0"/>
              <a:t>&gt;, </a:t>
            </a:r>
          </a:p>
          <a:p>
            <a:r>
              <a:rPr lang="it-IT" sz="900" dirty="0"/>
              <a:t>Mauro Costagli &lt;</a:t>
            </a:r>
            <a:r>
              <a:rPr lang="it-IT" sz="900" dirty="0" err="1"/>
              <a:t>mauro.costagli@fsm.unipi.it</a:t>
            </a:r>
            <a:r>
              <a:rPr lang="it-IT" sz="900" dirty="0"/>
              <a:t>&gt;,</a:t>
            </a:r>
          </a:p>
          <a:p>
            <a:r>
              <a:rPr lang="it-IT" sz="900" dirty="0"/>
              <a:t>Francesca Lizzi &lt;francescalizzi1@gmail.com&gt;</a:t>
            </a:r>
          </a:p>
          <a:p>
            <a:r>
              <a:rPr lang="it-IT" sz="900" dirty="0" err="1"/>
              <a:t>maria.evelina.fantacci@unipi.it</a:t>
            </a:r>
            <a:endParaRPr lang="it-IT" sz="900" dirty="0"/>
          </a:p>
          <a:p>
            <a:r>
              <a:rPr lang="it-IT" sz="900" dirty="0"/>
              <a:t>Alessia Alba &lt;alba.ale90@hotmail.it&gt;, </a:t>
            </a:r>
          </a:p>
          <a:p>
            <a:r>
              <a:rPr lang="it-IT" sz="900" dirty="0"/>
              <a:t>Capanni Leonardo - </a:t>
            </a:r>
            <a:r>
              <a:rPr lang="it-IT" sz="900" dirty="0" err="1"/>
              <a:t>Polynt</a:t>
            </a:r>
            <a:r>
              <a:rPr lang="it-IT" sz="900" dirty="0"/>
              <a:t> Group &lt;</a:t>
            </a:r>
            <a:r>
              <a:rPr lang="it-IT" sz="900" dirty="0" err="1"/>
              <a:t>Leonardo.Capanni@polynt.com</a:t>
            </a:r>
            <a:r>
              <a:rPr lang="it-IT" sz="900" dirty="0"/>
              <a:t>&gt;,</a:t>
            </a:r>
          </a:p>
          <a:p>
            <a:r>
              <a:rPr lang="it-IT" sz="900" dirty="0" err="1"/>
              <a:t>francesco.laruina</a:t>
            </a:r>
            <a:r>
              <a:rPr lang="it-IT" sz="900" dirty="0"/>
              <a:t> &lt;</a:t>
            </a:r>
            <a:r>
              <a:rPr lang="it-IT" sz="900" dirty="0" err="1"/>
              <a:t>francesco.laruina@pi.infn.it</a:t>
            </a:r>
            <a:r>
              <a:rPr lang="it-IT" sz="900" dirty="0"/>
              <a:t>&gt;</a:t>
            </a:r>
          </a:p>
          <a:p>
            <a:r>
              <a:rPr lang="it-IT" sz="900" dirty="0"/>
              <a:t>Davide Barbieri &lt;</a:t>
            </a:r>
            <a:r>
              <a:rPr lang="it-IT" sz="900" dirty="0" err="1"/>
              <a:t>brbr.davide@gmail.com</a:t>
            </a:r>
            <a:r>
              <a:rPr lang="it-IT" sz="900" dirty="0"/>
              <a:t>&gt;</a:t>
            </a:r>
          </a:p>
          <a:p>
            <a:r>
              <a:rPr lang="it-IT" sz="900" dirty="0"/>
              <a:t>Camilla </a:t>
            </a:r>
            <a:r>
              <a:rPr lang="it-IT" sz="900" dirty="0" err="1"/>
              <a:t>Scapicchio</a:t>
            </a:r>
            <a:r>
              <a:rPr lang="it-IT" sz="900" dirty="0"/>
              <a:t> &lt;</a:t>
            </a:r>
            <a:r>
              <a:rPr lang="it-IT" sz="900" dirty="0" err="1"/>
              <a:t>camillascapicchio@tiscali.it</a:t>
            </a:r>
            <a:r>
              <a:rPr lang="it-IT" sz="900" dirty="0"/>
              <a:t>&gt;</a:t>
            </a:r>
          </a:p>
          <a:p>
            <a:r>
              <a:rPr lang="it-IT" sz="900" dirty="0" err="1"/>
              <a:t>Jan</a:t>
            </a:r>
            <a:r>
              <a:rPr lang="it-IT" sz="900" dirty="0"/>
              <a:t> </a:t>
            </a:r>
            <a:r>
              <a:rPr lang="it-IT" sz="900" dirty="0" err="1"/>
              <a:t>Kurzawski</a:t>
            </a:r>
            <a:r>
              <a:rPr lang="it-IT" sz="900" dirty="0"/>
              <a:t> &lt;</a:t>
            </a:r>
            <a:r>
              <a:rPr lang="it-IT" sz="900" dirty="0" err="1"/>
              <a:t>jan.kurzawski@gmail.com</a:t>
            </a:r>
            <a:r>
              <a:rPr lang="it-IT" sz="900" dirty="0"/>
              <a:t>&gt;</a:t>
            </a:r>
          </a:p>
          <a:p>
            <a:r>
              <a:rPr lang="it-IT" sz="900" dirty="0" err="1"/>
              <a:t>matteo.cencini@gmail.com</a:t>
            </a:r>
            <a:endParaRPr lang="it-IT" sz="900" dirty="0"/>
          </a:p>
          <a:p>
            <a:r>
              <a:rPr lang="it-IT" sz="900" dirty="0"/>
              <a:t>Silvia Arezzini &lt;</a:t>
            </a:r>
            <a:r>
              <a:rPr lang="it-IT" sz="900" dirty="0" err="1"/>
              <a:t>silvia.arezzini@pi.infn.it</a:t>
            </a:r>
            <a:r>
              <a:rPr lang="it-IT" sz="900" dirty="0"/>
              <a:t>&gt;, </a:t>
            </a:r>
          </a:p>
          <a:p>
            <a:r>
              <a:rPr lang="it-IT" sz="900" dirty="0"/>
              <a:t>Enrico Mazzoni &lt;</a:t>
            </a:r>
            <a:r>
              <a:rPr lang="it-IT" sz="900" dirty="0" err="1"/>
              <a:t>enrico.mazzoni@infn.it</a:t>
            </a:r>
            <a:r>
              <a:rPr lang="it-IT" sz="900" dirty="0"/>
              <a:t>&gt;, </a:t>
            </a:r>
          </a:p>
          <a:p>
            <a:r>
              <a:rPr lang="it-IT" sz="900" dirty="0"/>
              <a:t>Alberto </a:t>
            </a:r>
            <a:r>
              <a:rPr lang="it-IT" sz="900" dirty="0" err="1"/>
              <a:t>Ciampa</a:t>
            </a:r>
            <a:r>
              <a:rPr lang="it-IT" sz="900" dirty="0"/>
              <a:t> &lt;</a:t>
            </a:r>
            <a:r>
              <a:rPr lang="it-IT" sz="900" dirty="0" err="1"/>
              <a:t>alberto.ciampa@pi.infn.it</a:t>
            </a:r>
            <a:r>
              <a:rPr lang="it-IT" sz="900" dirty="0"/>
              <a:t>&gt;</a:t>
            </a:r>
          </a:p>
          <a:p>
            <a:endParaRPr lang="it-IT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F5D639-2383-C944-A3AB-3693CC2E5F3E}"/>
              </a:ext>
            </a:extLst>
          </p:cNvPr>
          <p:cNvSpPr txBox="1"/>
          <p:nvPr/>
        </p:nvSpPr>
        <p:spPr>
          <a:xfrm>
            <a:off x="2992879" y="1402505"/>
            <a:ext cx="31582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rgbClr val="C00000"/>
                </a:solidFill>
              </a:rPr>
              <a:t>(BARI)</a:t>
            </a:r>
          </a:p>
          <a:p>
            <a:r>
              <a:rPr lang="it-IT" sz="900" dirty="0"/>
              <a:t>Sonia </a:t>
            </a:r>
            <a:r>
              <a:rPr lang="it-IT" sz="900" dirty="0" err="1"/>
              <a:t>Tangaro</a:t>
            </a:r>
            <a:r>
              <a:rPr lang="it-IT" sz="900" dirty="0"/>
              <a:t> &lt;</a:t>
            </a:r>
            <a:r>
              <a:rPr lang="it-IT" sz="900" dirty="0" err="1"/>
              <a:t>sonia.tangaro@ba.infn.it</a:t>
            </a:r>
            <a:r>
              <a:rPr lang="it-IT" sz="900" dirty="0"/>
              <a:t>&gt;,</a:t>
            </a:r>
          </a:p>
          <a:p>
            <a:r>
              <a:rPr lang="it-IT" sz="900" dirty="0"/>
              <a:t>Domenico Diacono </a:t>
            </a:r>
            <a:r>
              <a:rPr lang="it-IT" sz="900" dirty="0" err="1"/>
              <a:t>domenico.diacono@ba.infn.it</a:t>
            </a:r>
            <a:r>
              <a:rPr lang="it-IT" sz="900" dirty="0"/>
              <a:t> </a:t>
            </a:r>
          </a:p>
          <a:p>
            <a:r>
              <a:rPr lang="it-IT" sz="900" dirty="0"/>
              <a:t>Alfonso Monaco </a:t>
            </a:r>
            <a:r>
              <a:rPr lang="it-IT" sz="900" dirty="0" err="1"/>
              <a:t>alfonso.monaco@ba.infn.it</a:t>
            </a:r>
            <a:endParaRPr lang="it-IT" sz="900" dirty="0"/>
          </a:p>
          <a:p>
            <a:r>
              <a:rPr lang="it-IT" sz="900" dirty="0"/>
              <a:t>Angela Lombardi </a:t>
            </a:r>
            <a:r>
              <a:rPr lang="it-IT" sz="900" dirty="0" err="1"/>
              <a:t>angela.lombardi@ba.infn.it</a:t>
            </a:r>
            <a:endParaRPr lang="it-IT" sz="900" dirty="0"/>
          </a:p>
          <a:p>
            <a:r>
              <a:rPr lang="it-IT" sz="900" dirty="0"/>
              <a:t>Nicola Amoroso </a:t>
            </a:r>
            <a:r>
              <a:rPr lang="it-IT" sz="900" dirty="0" err="1"/>
              <a:t>nicola.amoroso@ba.infn.it</a:t>
            </a:r>
            <a:endParaRPr lang="it-IT" sz="900" dirty="0"/>
          </a:p>
          <a:p>
            <a:r>
              <a:rPr lang="it-IT" sz="900" dirty="0"/>
              <a:t>Eufemia Lella </a:t>
            </a:r>
            <a:r>
              <a:rPr lang="it-IT" sz="900" dirty="0" err="1"/>
              <a:t>eufemia.lella@ba.infn.it</a:t>
            </a:r>
            <a:endParaRPr lang="it-IT" sz="900" dirty="0"/>
          </a:p>
          <a:p>
            <a:r>
              <a:rPr lang="it-IT" sz="900" dirty="0"/>
              <a:t/>
            </a:r>
            <a:br>
              <a:rPr lang="it-IT" sz="900" dirty="0"/>
            </a:br>
            <a:r>
              <a:rPr lang="it-IT" sz="900" dirty="0">
                <a:solidFill>
                  <a:srgbClr val="C00000"/>
                </a:solidFill>
              </a:rPr>
              <a:t>(BOLOGNA)</a:t>
            </a:r>
          </a:p>
          <a:p>
            <a:r>
              <a:rPr lang="it-IT" sz="900" dirty="0"/>
              <a:t>Daniel </a:t>
            </a:r>
            <a:r>
              <a:rPr lang="it-IT" sz="900" dirty="0" err="1"/>
              <a:t>Remondini</a:t>
            </a:r>
            <a:r>
              <a:rPr lang="it-IT" sz="900" dirty="0"/>
              <a:t> </a:t>
            </a:r>
            <a:r>
              <a:rPr lang="it-IT" sz="900" dirty="0" err="1"/>
              <a:t>daniel.remondini@unibo.it</a:t>
            </a:r>
            <a:endParaRPr lang="it-IT" sz="900" dirty="0"/>
          </a:p>
          <a:p>
            <a:r>
              <a:rPr lang="it-IT" sz="900" dirty="0"/>
              <a:t>Castellani Gastone </a:t>
            </a:r>
            <a:r>
              <a:rPr lang="it-IT" sz="900" dirty="0" err="1"/>
              <a:t>gastone.castellani@unibo.it</a:t>
            </a:r>
            <a:endParaRPr lang="it-IT" sz="900" dirty="0"/>
          </a:p>
          <a:p>
            <a:r>
              <a:rPr lang="it-IT" sz="900" dirty="0"/>
              <a:t>Testa Claudia </a:t>
            </a:r>
            <a:r>
              <a:rPr lang="it-IT" sz="900" dirty="0" err="1"/>
              <a:t>claudia.testa@unibo.it</a:t>
            </a:r>
            <a:endParaRPr lang="it-IT" sz="900" dirty="0"/>
          </a:p>
          <a:p>
            <a:r>
              <a:rPr lang="it-IT" sz="900" dirty="0" err="1"/>
              <a:t>Giampieri</a:t>
            </a:r>
            <a:r>
              <a:rPr lang="it-IT" sz="900" dirty="0"/>
              <a:t> Enrico </a:t>
            </a:r>
            <a:r>
              <a:rPr lang="it-IT" sz="900" dirty="0" err="1"/>
              <a:t>enrico.giampieri@unibo.it</a:t>
            </a:r>
            <a:endParaRPr lang="it-IT" sz="900" dirty="0"/>
          </a:p>
          <a:p>
            <a:r>
              <a:rPr lang="it-IT" sz="900" dirty="0" err="1"/>
              <a:t>Brizi</a:t>
            </a:r>
            <a:r>
              <a:rPr lang="it-IT" sz="900" dirty="0"/>
              <a:t> Leonardo leonardo.brizi2@unibo.it</a:t>
            </a:r>
          </a:p>
          <a:p>
            <a:r>
              <a:rPr lang="it-IT" sz="900" dirty="0"/>
              <a:t>Vitali Silvia silvia.vitali4@unibo.it</a:t>
            </a:r>
          </a:p>
          <a:p>
            <a:r>
              <a:rPr lang="it-IT" sz="900" dirty="0"/>
              <a:t>Sala Claudia claudia.sala3@unibo.it</a:t>
            </a:r>
          </a:p>
          <a:p>
            <a:r>
              <a:rPr lang="it-IT" sz="900" dirty="0"/>
              <a:t>Curti Nico nico.curti2@unibo.it</a:t>
            </a:r>
          </a:p>
          <a:p>
            <a:r>
              <a:rPr lang="it-IT" sz="900" dirty="0"/>
              <a:t>Merlotti Alessandra alessandra.merlotti2@unibo.it</a:t>
            </a:r>
          </a:p>
          <a:p>
            <a:r>
              <a:rPr lang="it-IT" sz="900" dirty="0"/>
              <a:t>Barbieri Marco marco.barbieri21@unibo.it</a:t>
            </a:r>
          </a:p>
          <a:p>
            <a:r>
              <a:rPr lang="it-IT" sz="900" dirty="0" err="1"/>
              <a:t>Matteuzzi</a:t>
            </a:r>
            <a:r>
              <a:rPr lang="it-IT" sz="900" dirty="0"/>
              <a:t> Tommaso tommaso.matteuzzi2@unibo.it</a:t>
            </a:r>
          </a:p>
          <a:p>
            <a:r>
              <a:rPr lang="it-IT" sz="900" dirty="0">
                <a:solidFill>
                  <a:srgbClr val="C00000"/>
                </a:solidFill>
              </a:rPr>
              <a:t/>
            </a:r>
            <a:br>
              <a:rPr lang="it-IT" sz="900" dirty="0">
                <a:solidFill>
                  <a:srgbClr val="C00000"/>
                </a:solidFill>
              </a:rPr>
            </a:br>
            <a:r>
              <a:rPr lang="it-IT" sz="900" dirty="0">
                <a:solidFill>
                  <a:srgbClr val="C00000"/>
                </a:solidFill>
              </a:rPr>
              <a:t>(CAGLIARI)</a:t>
            </a:r>
          </a:p>
          <a:p>
            <a:r>
              <a:rPr lang="it-IT" sz="900" dirty="0"/>
              <a:t>Piernicola Oliva &lt;</a:t>
            </a:r>
            <a:r>
              <a:rPr lang="it-IT" sz="900" dirty="0" err="1"/>
              <a:t>oliva@uniss.it</a:t>
            </a:r>
            <a:r>
              <a:rPr lang="it-IT" sz="900" dirty="0"/>
              <a:t>&gt;</a:t>
            </a:r>
          </a:p>
          <a:p>
            <a:r>
              <a:rPr lang="it-IT" sz="900" dirty="0"/>
              <a:t>Bruno </a:t>
            </a:r>
            <a:r>
              <a:rPr lang="it-IT" sz="900" dirty="0" err="1"/>
              <a:t>Golosio</a:t>
            </a:r>
            <a:r>
              <a:rPr lang="it-IT" sz="900" dirty="0"/>
              <a:t> </a:t>
            </a:r>
            <a:r>
              <a:rPr lang="it-IT" sz="900" dirty="0" err="1"/>
              <a:t>golosio@unica.it</a:t>
            </a:r>
            <a:endParaRPr lang="it-IT" sz="900" dirty="0"/>
          </a:p>
          <a:p>
            <a:r>
              <a:rPr lang="it-IT" sz="900" dirty="0"/>
              <a:t>Alessandro Fanti &lt;</a:t>
            </a:r>
            <a:r>
              <a:rPr lang="it-IT" sz="900" dirty="0" err="1"/>
              <a:t>alessandro.fanti@diee.unica.it</a:t>
            </a:r>
            <a:r>
              <a:rPr lang="it-IT" sz="900" dirty="0"/>
              <a:t>&gt;</a:t>
            </a:r>
          </a:p>
          <a:p>
            <a:endParaRPr lang="it-IT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193C96-FE9D-B844-9B68-CC14826B1B6E}"/>
              </a:ext>
            </a:extLst>
          </p:cNvPr>
          <p:cNvSpPr txBox="1"/>
          <p:nvPr/>
        </p:nvSpPr>
        <p:spPr>
          <a:xfrm>
            <a:off x="5931971" y="1288202"/>
            <a:ext cx="3158241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/>
            </a:r>
            <a:br>
              <a:rPr lang="it-IT" sz="900" dirty="0"/>
            </a:br>
            <a:r>
              <a:rPr lang="it-IT" sz="900" dirty="0">
                <a:solidFill>
                  <a:srgbClr val="C00000"/>
                </a:solidFill>
              </a:rPr>
              <a:t>(CATANIA)</a:t>
            </a:r>
          </a:p>
          <a:p>
            <a:r>
              <a:rPr lang="it-IT" sz="900" dirty="0"/>
              <a:t>Maurizio </a:t>
            </a:r>
            <a:r>
              <a:rPr lang="it-IT" sz="900" dirty="0" err="1"/>
              <a:t>Marrale</a:t>
            </a:r>
            <a:r>
              <a:rPr lang="it-IT" sz="900" dirty="0"/>
              <a:t> &lt;</a:t>
            </a:r>
            <a:r>
              <a:rPr lang="it-IT" sz="900" dirty="0" err="1"/>
              <a:t>maurizio.marrale@unipa.it</a:t>
            </a:r>
            <a:r>
              <a:rPr lang="it-IT" sz="900" dirty="0"/>
              <a:t>&gt; </a:t>
            </a:r>
          </a:p>
          <a:p>
            <a:r>
              <a:rPr lang="it-IT" sz="900" dirty="0"/>
              <a:t>Giorgio </a:t>
            </a:r>
            <a:r>
              <a:rPr lang="it-IT" sz="900" dirty="0" err="1"/>
              <a:t>Collura</a:t>
            </a:r>
            <a:r>
              <a:rPr lang="it-IT" sz="900" dirty="0"/>
              <a:t> &lt;giorgio.collura01@unipa.it&gt;</a:t>
            </a:r>
          </a:p>
          <a:p>
            <a:r>
              <a:rPr lang="it-IT" sz="900" dirty="0"/>
              <a:t>Elio </a:t>
            </a:r>
            <a:r>
              <a:rPr lang="it-IT" sz="900" dirty="0" err="1"/>
              <a:t>Tomarchio</a:t>
            </a:r>
            <a:r>
              <a:rPr lang="it-IT" sz="900" dirty="0"/>
              <a:t> &lt;</a:t>
            </a:r>
            <a:r>
              <a:rPr lang="it-IT" sz="900" dirty="0" err="1"/>
              <a:t>elio.tomarchio@unipa.it</a:t>
            </a:r>
            <a:r>
              <a:rPr lang="it-IT" sz="900" dirty="0"/>
              <a:t>&gt;</a:t>
            </a:r>
          </a:p>
          <a:p>
            <a:r>
              <a:rPr lang="it-IT" sz="900" dirty="0"/>
              <a:t>Antonio </a:t>
            </a:r>
            <a:r>
              <a:rPr lang="it-IT" sz="900" dirty="0" err="1"/>
              <a:t>Bartolotta</a:t>
            </a:r>
            <a:r>
              <a:rPr lang="it-IT" sz="900" dirty="0"/>
              <a:t> &lt;</a:t>
            </a:r>
            <a:r>
              <a:rPr lang="it-IT" sz="900" dirty="0" err="1"/>
              <a:t>antonio.bartolotta@unipa.it</a:t>
            </a:r>
            <a:r>
              <a:rPr lang="it-IT" sz="900" dirty="0"/>
              <a:t>&gt;</a:t>
            </a:r>
          </a:p>
          <a:p>
            <a:r>
              <a:rPr lang="it-IT" sz="900" dirty="0"/>
              <a:t>Maria Cristina D’Oca &lt;</a:t>
            </a:r>
            <a:r>
              <a:rPr lang="it-IT" sz="900" dirty="0" err="1"/>
              <a:t>mariacristina.doca@unipa.it</a:t>
            </a:r>
            <a:r>
              <a:rPr lang="it-IT" sz="900" dirty="0"/>
              <a:t>&gt;</a:t>
            </a:r>
          </a:p>
          <a:p>
            <a:r>
              <a:rPr lang="it-IT" sz="900" dirty="0"/>
              <a:t/>
            </a:r>
            <a:br>
              <a:rPr lang="it-IT" sz="900" dirty="0"/>
            </a:br>
            <a:r>
              <a:rPr lang="it-IT" sz="900" dirty="0">
                <a:solidFill>
                  <a:srgbClr val="C00000"/>
                </a:solidFill>
              </a:rPr>
              <a:t>(FIRENZE)</a:t>
            </a:r>
          </a:p>
          <a:p>
            <a:r>
              <a:rPr lang="it-IT" sz="900" dirty="0"/>
              <a:t>Cinzia </a:t>
            </a:r>
            <a:r>
              <a:rPr lang="it-IT" sz="900" dirty="0" err="1"/>
              <a:t>Talamonti</a:t>
            </a:r>
            <a:r>
              <a:rPr lang="it-IT" sz="900" dirty="0"/>
              <a:t> &lt;</a:t>
            </a:r>
            <a:r>
              <a:rPr lang="it-IT" sz="900" dirty="0" err="1"/>
              <a:t>cinzia.talamonti@unifi.it</a:t>
            </a:r>
            <a:r>
              <a:rPr lang="it-IT" sz="900" dirty="0"/>
              <a:t>&gt;</a:t>
            </a:r>
          </a:p>
          <a:p>
            <a:r>
              <a:rPr lang="it-IT" sz="900" dirty="0"/>
              <a:t>Stefania Pallotta &lt;</a:t>
            </a:r>
            <a:r>
              <a:rPr lang="it-IT" sz="900" dirty="0" err="1"/>
              <a:t>stefania.pallotta@unifi.it</a:t>
            </a:r>
            <a:r>
              <a:rPr lang="it-IT" sz="900" dirty="0"/>
              <a:t>&gt;</a:t>
            </a:r>
          </a:p>
          <a:p>
            <a:r>
              <a:rPr lang="it-IT" sz="900" dirty="0"/>
              <a:t>Silvia </a:t>
            </a:r>
            <a:r>
              <a:rPr lang="it-IT" sz="900" dirty="0" err="1"/>
              <a:t>Calusi</a:t>
            </a:r>
            <a:r>
              <a:rPr lang="it-IT" sz="900" dirty="0"/>
              <a:t> &lt;</a:t>
            </a:r>
            <a:r>
              <a:rPr lang="it-IT" sz="900" dirty="0" err="1"/>
              <a:t>silvia.calusi@gmail.com</a:t>
            </a:r>
            <a:r>
              <a:rPr lang="it-IT" sz="900" dirty="0"/>
              <a:t>&gt;</a:t>
            </a:r>
          </a:p>
          <a:p>
            <a:r>
              <a:rPr lang="it-IT" sz="900" dirty="0"/>
              <a:t>Daniela Greto  &lt;</a:t>
            </a:r>
            <a:r>
              <a:rPr lang="it-IT" sz="900" dirty="0" err="1"/>
              <a:t>daniela.greto@gmail.com</a:t>
            </a:r>
            <a:r>
              <a:rPr lang="it-IT" sz="900" dirty="0"/>
              <a:t>&gt;</a:t>
            </a:r>
          </a:p>
          <a:p>
            <a:r>
              <a:rPr lang="it-IT" sz="900" dirty="0"/>
              <a:t>Silvia Scoccianti &lt;</a:t>
            </a:r>
            <a:r>
              <a:rPr lang="it-IT" sz="900" dirty="0" err="1"/>
              <a:t>silvia.scoccianti@unifi.it</a:t>
            </a:r>
            <a:r>
              <a:rPr lang="it-IT" sz="900" dirty="0"/>
              <a:t>&gt;</a:t>
            </a:r>
          </a:p>
          <a:p>
            <a:r>
              <a:rPr lang="it-IT" sz="900" dirty="0"/>
              <a:t>Antonio Ciccarone &lt;</a:t>
            </a:r>
            <a:r>
              <a:rPr lang="it-IT" sz="900" dirty="0" err="1"/>
              <a:t>antonio.ciccarone@meyer.it</a:t>
            </a:r>
            <a:r>
              <a:rPr lang="it-IT" sz="900" dirty="0"/>
              <a:t>&gt;</a:t>
            </a:r>
          </a:p>
          <a:p>
            <a:r>
              <a:rPr lang="it-IT" sz="900" dirty="0"/>
              <a:t/>
            </a:r>
            <a:br>
              <a:rPr lang="it-IT" sz="900" dirty="0"/>
            </a:br>
            <a:r>
              <a:rPr lang="it-IT" sz="900" dirty="0">
                <a:solidFill>
                  <a:srgbClr val="C00000"/>
                </a:solidFill>
              </a:rPr>
              <a:t>(GENOVA)</a:t>
            </a:r>
          </a:p>
          <a:p>
            <a:r>
              <a:rPr lang="it-IT" sz="900" dirty="0"/>
              <a:t>Andrea </a:t>
            </a:r>
            <a:r>
              <a:rPr lang="it-IT" sz="900" dirty="0" err="1"/>
              <a:t>Chincarini</a:t>
            </a:r>
            <a:r>
              <a:rPr lang="it-IT" sz="900" dirty="0"/>
              <a:t> </a:t>
            </a:r>
            <a:r>
              <a:rPr lang="it-IT" sz="900" dirty="0" err="1"/>
              <a:t>andrea.chincarini@ge.infn.it</a:t>
            </a:r>
            <a:endParaRPr lang="it-IT" sz="900" dirty="0"/>
          </a:p>
          <a:p>
            <a:r>
              <a:rPr lang="it-IT" sz="900" dirty="0"/>
              <a:t>Enrico </a:t>
            </a:r>
            <a:r>
              <a:rPr lang="it-IT" sz="900" dirty="0" err="1"/>
              <a:t>Peira</a:t>
            </a:r>
            <a:r>
              <a:rPr lang="it-IT" sz="900" dirty="0"/>
              <a:t> </a:t>
            </a:r>
            <a:r>
              <a:rPr lang="it-IT" sz="900" dirty="0" err="1"/>
              <a:t>enrico.peira@ge.infn.it</a:t>
            </a:r>
            <a:endParaRPr lang="it-IT" sz="900" dirty="0"/>
          </a:p>
          <a:p>
            <a:r>
              <a:rPr lang="it-IT" sz="900" dirty="0"/>
              <a:t>Nicola </a:t>
            </a:r>
            <a:r>
              <a:rPr lang="it-IT" sz="900" dirty="0" err="1"/>
              <a:t>Alchera</a:t>
            </a:r>
            <a:r>
              <a:rPr lang="it-IT" sz="900" dirty="0"/>
              <a:t> </a:t>
            </a:r>
            <a:r>
              <a:rPr lang="it-IT" sz="900" dirty="0" err="1"/>
              <a:t>nicola.alchera@ge.infn.it</a:t>
            </a:r>
            <a:endParaRPr lang="it-IT" sz="900" dirty="0"/>
          </a:p>
          <a:p>
            <a:r>
              <a:rPr lang="it-IT" sz="900" dirty="0"/>
              <a:t>Matteo </a:t>
            </a:r>
            <a:r>
              <a:rPr lang="it-IT" sz="900" dirty="0" err="1"/>
              <a:t>Grazzini</a:t>
            </a:r>
            <a:r>
              <a:rPr lang="it-IT" sz="900" dirty="0"/>
              <a:t> </a:t>
            </a:r>
            <a:r>
              <a:rPr lang="it-IT" sz="900" dirty="0" err="1"/>
              <a:t>matteo.grazzini@gmail.com</a:t>
            </a:r>
            <a:endParaRPr lang="it-IT" sz="900" dirty="0"/>
          </a:p>
          <a:p>
            <a:r>
              <a:rPr lang="it-IT" sz="900" dirty="0"/>
              <a:t/>
            </a:r>
            <a:br>
              <a:rPr lang="it-IT" sz="900" dirty="0"/>
            </a:br>
            <a:r>
              <a:rPr lang="it-IT" sz="900" dirty="0">
                <a:solidFill>
                  <a:srgbClr val="C00000"/>
                </a:solidFill>
              </a:rPr>
              <a:t>(ALTRI GRUPPI INTERESSATI)</a:t>
            </a:r>
          </a:p>
          <a:p>
            <a:r>
              <a:rPr lang="it-IT" sz="900" dirty="0"/>
              <a:t>Riccardo Faccini riccardo.faccini@roma1.infn.it</a:t>
            </a:r>
          </a:p>
          <a:p>
            <a:r>
              <a:rPr lang="it-IT" sz="900" dirty="0"/>
              <a:t>Cecilia </a:t>
            </a:r>
            <a:r>
              <a:rPr lang="it-IT" sz="900" dirty="0" err="1"/>
              <a:t>Voena</a:t>
            </a:r>
            <a:r>
              <a:rPr lang="it-IT" sz="900" dirty="0"/>
              <a:t> cecilia.voena@roma1.infn.it</a:t>
            </a:r>
          </a:p>
          <a:p>
            <a:r>
              <a:rPr lang="it-IT" sz="900" dirty="0"/>
              <a:t>Marco Aiello marcoaiello1978@gmail.com</a:t>
            </a:r>
          </a:p>
          <a:p>
            <a:r>
              <a:rPr lang="it-IT" sz="900" dirty="0"/>
              <a:t/>
            </a:r>
            <a:br>
              <a:rPr lang="it-IT" sz="900" dirty="0"/>
            </a:br>
            <a:r>
              <a:rPr lang="it-IT" sz="900" dirty="0"/>
              <a:t/>
            </a:r>
            <a:br>
              <a:rPr lang="it-IT" sz="900" dirty="0"/>
            </a:b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359839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7ADE5C-2ACC-8541-8FEF-49C96B1DB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Collaborative </a:t>
            </a:r>
            <a:r>
              <a:rPr lang="it-IT" dirty="0" err="1"/>
              <a:t>tools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D35648-230D-E24E-8BE7-54E81976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25" y="750216"/>
            <a:ext cx="8915400" cy="3987300"/>
          </a:xfrm>
        </p:spPr>
        <p:txBody>
          <a:bodyPr/>
          <a:lstStyle/>
          <a:p>
            <a:r>
              <a:rPr lang="it-IT" sz="1400" dirty="0" err="1"/>
              <a:t>Repository</a:t>
            </a:r>
            <a:r>
              <a:rPr lang="it-IT" sz="1400" dirty="0"/>
              <a:t> of Project </a:t>
            </a:r>
            <a:r>
              <a:rPr lang="it-IT" sz="1400" dirty="0" err="1"/>
              <a:t>Documents</a:t>
            </a:r>
            <a:r>
              <a:rPr lang="it-IT" sz="1400" dirty="0"/>
              <a:t>  =&gt; PANDORA, Office 635 (?) </a:t>
            </a:r>
          </a:p>
          <a:p>
            <a:r>
              <a:rPr lang="it-IT" sz="1400" dirty="0"/>
              <a:t>SW </a:t>
            </a:r>
            <a:r>
              <a:rPr lang="it-IT" sz="1400" dirty="0" err="1"/>
              <a:t>repository</a:t>
            </a:r>
            <a:r>
              <a:rPr lang="it-IT" sz="1400" dirty="0"/>
              <a:t> and </a:t>
            </a:r>
            <a:r>
              <a:rPr lang="it-IT" sz="1400" dirty="0" err="1"/>
              <a:t>versioning</a:t>
            </a:r>
            <a:r>
              <a:rPr lang="it-IT" sz="1400" dirty="0"/>
              <a:t> =&gt; BALTIG</a:t>
            </a:r>
          </a:p>
          <a:p>
            <a:r>
              <a:rPr lang="it-IT" sz="1400" dirty="0"/>
              <a:t>Access to </a:t>
            </a:r>
            <a:r>
              <a:rPr lang="it-IT" sz="1400" dirty="0" err="1"/>
              <a:t>computing</a:t>
            </a:r>
            <a:r>
              <a:rPr lang="it-IT" sz="1400" dirty="0"/>
              <a:t> </a:t>
            </a:r>
            <a:r>
              <a:rPr lang="it-IT" sz="1400" dirty="0" err="1"/>
              <a:t>resources</a:t>
            </a:r>
            <a:r>
              <a:rPr lang="it-IT" sz="1400" dirty="0"/>
              <a:t> =&gt; RECAS</a:t>
            </a:r>
          </a:p>
          <a:p>
            <a:r>
              <a:rPr lang="it-IT" sz="1400" dirty="0"/>
              <a:t>Collaboration website (?)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3BCEC93-79E5-D343-B639-B78C23D306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643960-1D78-264B-9CD2-E48AE60BB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1"/>
          <a:stretch/>
        </p:blipFill>
        <p:spPr>
          <a:xfrm>
            <a:off x="282462" y="2063460"/>
            <a:ext cx="2496989" cy="30037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C1C674-54A9-034F-B3FE-1306FA830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688" y="3330749"/>
            <a:ext cx="2435245" cy="173643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B0CB55-FBA3-2C4C-93B8-BAF142063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004"/>
          <a:stretch/>
        </p:blipFill>
        <p:spPr>
          <a:xfrm>
            <a:off x="5572498" y="993572"/>
            <a:ext cx="3256936" cy="407361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9" name="Immagine 10" descr="office365.png">
            <a:extLst>
              <a:ext uri="{FF2B5EF4-FFF2-40B4-BE49-F238E27FC236}">
                <a16:creationId xmlns:a16="http://schemas.microsoft.com/office/drawing/2014/main" xmlns="" id="{9E94E7C9-5E20-F449-967C-8D2D59378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2" y="2002552"/>
            <a:ext cx="1479337" cy="11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5B7122-AC09-A143-9926-03B103B6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Collaboration </a:t>
            </a:r>
            <a:r>
              <a:rPr lang="it-IT" dirty="0" err="1"/>
              <a:t>meetings</a:t>
            </a:r>
            <a:endParaRPr lang="it-I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7F931D-65F6-D045-92F0-2E6325E02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Meeting locali</a:t>
            </a:r>
          </a:p>
          <a:p>
            <a:endParaRPr lang="it-IT" dirty="0"/>
          </a:p>
          <a:p>
            <a:r>
              <a:rPr lang="it-IT" dirty="0"/>
              <a:t>Meeting telematici tra responsabili</a:t>
            </a:r>
          </a:p>
          <a:p>
            <a:pPr lvl="1"/>
            <a:r>
              <a:rPr lang="it-IT" dirty="0" err="1"/>
              <a:t>eZuce</a:t>
            </a:r>
            <a:r>
              <a:rPr lang="it-IT" dirty="0"/>
              <a:t> </a:t>
            </a:r>
            <a:r>
              <a:rPr lang="it-IT" dirty="0" err="1"/>
              <a:t>meetings</a:t>
            </a:r>
            <a:r>
              <a:rPr lang="it-IT" dirty="0"/>
              <a:t>: 1/</a:t>
            </a:r>
            <a:r>
              <a:rPr lang="it-IT" dirty="0" err="1"/>
              <a:t>month</a:t>
            </a:r>
            <a:r>
              <a:rPr lang="it-IT" dirty="0"/>
              <a:t> </a:t>
            </a:r>
          </a:p>
          <a:p>
            <a:pPr lvl="2"/>
            <a:r>
              <a:rPr lang="it-IT" sz="1400" dirty="0"/>
              <a:t>Proposta: primo lunedì del mese dalle 15:00 alle 17:00 </a:t>
            </a:r>
          </a:p>
          <a:p>
            <a:pPr marL="1066800" lvl="2" indent="0">
              <a:buNone/>
            </a:pPr>
            <a:r>
              <a:rPr lang="it-IT" sz="1400" dirty="0"/>
              <a:t>	[4 Febbraio, 4 Marzo, 2 Aprile (</a:t>
            </a:r>
            <a:r>
              <a:rPr lang="it-IT" sz="1400" dirty="0" err="1"/>
              <a:t>martedi</a:t>
            </a:r>
            <a:r>
              <a:rPr lang="it-IT" sz="1400" dirty="0"/>
              <a:t>), 6 Maggio, 3 </a:t>
            </a:r>
            <a:r>
              <a:rPr lang="it-IT" sz="1400" dirty="0" err="1"/>
              <a:t>Giigno</a:t>
            </a:r>
            <a:r>
              <a:rPr lang="it-IT" sz="1400" dirty="0"/>
              <a:t>, 1 Luglio, …)</a:t>
            </a:r>
          </a:p>
          <a:p>
            <a:endParaRPr lang="it-IT" dirty="0"/>
          </a:p>
          <a:p>
            <a:r>
              <a:rPr lang="it-IT" dirty="0"/>
              <a:t>Meeting di collaborazione</a:t>
            </a:r>
          </a:p>
          <a:p>
            <a:pPr lvl="1"/>
            <a:r>
              <a:rPr lang="it-IT" dirty="0"/>
              <a:t>Giugno, alternativa tra: </a:t>
            </a:r>
          </a:p>
          <a:p>
            <a:pPr lvl="2"/>
            <a:r>
              <a:rPr lang="it-IT" sz="1400" dirty="0"/>
              <a:t>WS tecnico + training (AIM+), de </a:t>
            </a:r>
            <a:r>
              <a:rPr lang="it-IT" sz="1400" dirty="0" err="1"/>
              <a:t>visu</a:t>
            </a:r>
            <a:endParaRPr lang="it-IT" sz="1400" dirty="0"/>
          </a:p>
          <a:p>
            <a:pPr lvl="2"/>
            <a:r>
              <a:rPr lang="it-IT" sz="1400" dirty="0"/>
              <a:t>WS tecnico (AIM+), via </a:t>
            </a:r>
            <a:r>
              <a:rPr lang="it-IT" sz="1400" dirty="0" err="1"/>
              <a:t>eZuce</a:t>
            </a:r>
            <a:endParaRPr lang="it-IT" sz="1400" dirty="0"/>
          </a:p>
          <a:p>
            <a:pPr lvl="1"/>
            <a:r>
              <a:rPr lang="it-IT" dirty="0"/>
              <a:t>Novembre - WS con </a:t>
            </a:r>
            <a:r>
              <a:rPr lang="it-IT" dirty="0" err="1"/>
              <a:t>referee</a:t>
            </a:r>
            <a:r>
              <a:rPr lang="it-IT" dirty="0"/>
              <a:t> e collaboratori clinici (AIM+)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34A3737-0A07-A34F-ABD2-0A2600FB90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0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Letters of interests</a:t>
            </a:r>
            <a:endParaRPr/>
          </a:p>
        </p:txBody>
      </p:sp>
      <p:pic>
        <p:nvPicPr>
          <p:cNvPr id="329" name="Google Shape;32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62375"/>
            <a:ext cx="2783706" cy="39503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30" name="Google Shape;33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7035" y="862375"/>
            <a:ext cx="2955172" cy="395037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31" name="Google Shape;33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5514" y="862375"/>
            <a:ext cx="2876087" cy="395037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332" name="Google Shape;332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1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Letters of interests</a:t>
            </a:r>
            <a:endParaRPr/>
          </a:p>
        </p:txBody>
      </p:sp>
      <p:pic>
        <p:nvPicPr>
          <p:cNvPr id="338" name="Google Shape;3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62375"/>
            <a:ext cx="2890890" cy="412872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39" name="Google Shape;33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5690" y="862375"/>
            <a:ext cx="2733680" cy="412872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40" name="Google Shape;34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1770" y="862375"/>
            <a:ext cx="2909831" cy="409474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341" name="Google Shape;341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Letters of interests</a:t>
            </a:r>
            <a:endParaRPr/>
          </a:p>
        </p:txBody>
      </p:sp>
      <p:pic>
        <p:nvPicPr>
          <p:cNvPr id="347" name="Google Shape;347;p32"/>
          <p:cNvPicPr preferRelativeResize="0"/>
          <p:nvPr/>
        </p:nvPicPr>
        <p:blipFill rotWithShape="1">
          <a:blip r:embed="rId3">
            <a:alphaModFix/>
          </a:blip>
          <a:srcRect l="1" r="2849"/>
          <a:stretch/>
        </p:blipFill>
        <p:spPr>
          <a:xfrm>
            <a:off x="99648" y="862375"/>
            <a:ext cx="2898529" cy="41287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48" name="Google Shape;3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2509" y="862374"/>
            <a:ext cx="3008879" cy="41287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349" name="Google Shape;349;p3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5078A7-40DB-2047-94D1-A9D27F949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499" y="862373"/>
            <a:ext cx="2919598" cy="412872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AIM in short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</a:t>
            </a:fld>
            <a:endParaRPr lang="uk-UA"/>
          </a:p>
        </p:txBody>
      </p:sp>
      <p:grpSp>
        <p:nvGrpSpPr>
          <p:cNvPr id="5" name="Group 4"/>
          <p:cNvGrpSpPr/>
          <p:nvPr/>
        </p:nvGrpSpPr>
        <p:grpSpPr>
          <a:xfrm>
            <a:off x="196800" y="1577710"/>
            <a:ext cx="8994136" cy="2249972"/>
            <a:chOff x="118085" y="4217544"/>
            <a:chExt cx="8994136" cy="2249972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B53B4361-A8D4-C446-8E3A-BC0F0FFE6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085" y="4217544"/>
              <a:ext cx="8428146" cy="224997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422098" y="4452081"/>
              <a:ext cx="4478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70C0"/>
                  </a:solidFill>
                </a:rPr>
                <a:t>INFN CSN5 funded projects</a:t>
              </a:r>
              <a:endParaRPr lang="en-US" i="1" dirty="0">
                <a:solidFill>
                  <a:srgbClr val="0070C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733126" y="5068217"/>
              <a:ext cx="0" cy="1399299"/>
            </a:xfrm>
            <a:prstGeom prst="line">
              <a:avLst/>
            </a:prstGeom>
            <a:ln w="28575">
              <a:solidFill>
                <a:srgbClr val="C164C2">
                  <a:alpha val="7607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733126" y="6139327"/>
              <a:ext cx="1379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ple Braille" charset="0"/>
                  <a:ea typeface="Apple Braille" charset="0"/>
                  <a:cs typeface="Apple Braille" charset="0"/>
                </a:rPr>
                <a:t>2019-2021 </a:t>
              </a:r>
              <a:endPara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Apple Braille" charset="0"/>
                <a:ea typeface="Apple Braille" charset="0"/>
                <a:cs typeface="Apple Braille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7804E3E7-8294-BF44-B280-31EE1E50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8274" y="5307518"/>
              <a:ext cx="917941" cy="846800"/>
            </a:xfrm>
            <a:prstGeom prst="rect">
              <a:avLst/>
            </a:prstGeom>
          </p:spPr>
        </p:pic>
      </p:grpSp>
      <p:sp>
        <p:nvSpPr>
          <p:cNvPr id="11" name="Google Shape;54;p10"/>
          <p:cNvSpPr txBox="1">
            <a:spLocks noGrp="1"/>
          </p:cNvSpPr>
          <p:nvPr>
            <p:ph type="body" idx="1"/>
          </p:nvPr>
        </p:nvSpPr>
        <p:spPr>
          <a:xfrm>
            <a:off x="90224" y="815814"/>
            <a:ext cx="8105922" cy="3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 </a:t>
            </a:r>
            <a:r>
              <a:rPr lang="en" sz="1600" b="1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network of expertise</a:t>
            </a: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in applied </a:t>
            </a:r>
            <a:r>
              <a:rPr lang="en" sz="1600" b="1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data analysis</a:t>
            </a:r>
            <a:endParaRPr sz="1600" b="1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</a:pPr>
            <a:r>
              <a:rPr lang="en" sz="1100" b="0" i="0" u="none" strike="noStrike" cap="none" dirty="0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focus on medical data &amp; radiomics </a:t>
            </a:r>
            <a:endParaRPr sz="1100" b="0" i="0" u="none" strike="noStrike" cap="none" dirty="0">
              <a:solidFill>
                <a:srgbClr val="0B5394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lang="en-US" sz="1600" b="0" i="0" u="none" strike="noStrike" cap="none" dirty="0" smtClean="0">
              <a:solidFill>
                <a:schemeClr val="dk2"/>
              </a:solidFill>
              <a:sym typeface="Old Standard T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lang="en-US" sz="16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lang="en-US" sz="1600" b="0" i="0" u="none" strike="noStrike" cap="none" dirty="0" smtClean="0">
              <a:solidFill>
                <a:schemeClr val="dk2"/>
              </a:solidFill>
              <a:sym typeface="Old Standard T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lang="en-US" sz="1600" b="0" i="0" u="none" strike="noStrike" cap="none" dirty="0" smtClean="0">
              <a:solidFill>
                <a:schemeClr val="dk2"/>
              </a:solidFill>
              <a:sym typeface="Old Standard T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sz="2800" b="0" i="0" u="none" strike="noStrike" cap="none" dirty="0">
              <a:solidFill>
                <a:schemeClr val="dk2"/>
              </a:solidFill>
              <a:sym typeface="Old Standard TT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en-US" sz="1600" b="0" i="0" u="none" strike="noStrike" cap="none" dirty="0" smtClean="0">
                <a:solidFill>
                  <a:schemeClr val="dk2"/>
                </a:solidFill>
                <a:sym typeface="Old Standard TT"/>
              </a:rPr>
              <a:t>AIM: </a:t>
            </a:r>
            <a:r>
              <a:rPr lang="en" sz="1600" b="0" i="0" u="none" strike="noStrike" cap="none" dirty="0" smtClean="0">
                <a:solidFill>
                  <a:schemeClr val="dk2"/>
                </a:solidFill>
                <a:sym typeface="Old Standard TT"/>
              </a:rPr>
              <a:t>INFN-wide collaboration</a:t>
            </a:r>
            <a:endParaRPr lang="en-US" sz="1600" dirty="0"/>
          </a:p>
          <a:p>
            <a:pPr marL="889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en-US" sz="1600" b="0" i="0" u="none" strike="noStrike" cap="none" dirty="0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	</a:t>
            </a:r>
            <a:r>
              <a:rPr lang="en" sz="1400" b="0" i="0" u="none" strike="noStrike" cap="none" dirty="0" smtClean="0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PI </a:t>
            </a:r>
            <a:r>
              <a:rPr lang="en" sz="1400" b="0" i="0" u="none" strike="noStrike" cap="none" dirty="0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/ GE / CA / BO / BA / CT/  FI / (RM / NA ) </a:t>
            </a:r>
            <a:endParaRPr sz="1400" b="0" i="0" u="none" strike="noStrike" cap="none" dirty="0">
              <a:solidFill>
                <a:srgbClr val="0B5394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6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</a:t>
            </a:r>
            <a:endParaRPr sz="16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742950" lvl="1" indent="-285750"/>
            <a:r>
              <a:rPr lang="en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Seeks to grow and develop existing and new </a:t>
            </a:r>
            <a:r>
              <a:rPr lang="en" b="0" i="0" u="none" strike="noStrike" cap="none" dirty="0" smtClean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curriculum </a:t>
            </a:r>
            <a:r>
              <a:rPr lang="en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 applied data science</a:t>
            </a:r>
            <a:endParaRPr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742950" lvl="1" indent="-285750"/>
            <a:endParaRPr sz="12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742950" lvl="1" indent="-285750"/>
            <a:r>
              <a:rPr lang="en" b="0" i="0" u="none" strike="noStrike" cap="none" dirty="0">
                <a:solidFill>
                  <a:schemeClr val="dk2"/>
                </a:solidFill>
                <a:sym typeface="Old Standard TT"/>
              </a:rPr>
              <a:t>Developments are </a:t>
            </a:r>
            <a:r>
              <a:rPr lang="en" b="0" i="0" u="none" strike="noStrike" cap="none" dirty="0" smtClean="0">
                <a:solidFill>
                  <a:schemeClr val="dk2"/>
                </a:solidFill>
                <a:sym typeface="Old Standard TT"/>
              </a:rPr>
              <a:t>CNTT-oriented</a:t>
            </a:r>
            <a:r>
              <a:rPr lang="en-US" dirty="0"/>
              <a:t> </a:t>
            </a:r>
            <a:r>
              <a:rPr lang="en" b="0" i="0" u="none" strike="noStrike" cap="none" dirty="0" smtClean="0">
                <a:solidFill>
                  <a:schemeClr val="dk2"/>
                </a:solidFill>
                <a:sym typeface="Old Standard TT"/>
              </a:rPr>
              <a:t>(e.g</a:t>
            </a:r>
            <a:r>
              <a:rPr lang="en" b="0" i="0" u="none" strike="noStrike" cap="none" dirty="0">
                <a:solidFill>
                  <a:schemeClr val="dk2"/>
                </a:solidFill>
                <a:sym typeface="Old Standard TT"/>
              </a:rPr>
              <a:t>. DORIAN  [A. </a:t>
            </a:r>
            <a:r>
              <a:rPr lang="en" b="0" i="0" u="none" strike="noStrike" cap="none" dirty="0" err="1">
                <a:solidFill>
                  <a:schemeClr val="dk2"/>
                </a:solidFill>
                <a:sym typeface="Old Standard TT"/>
              </a:rPr>
              <a:t>Chincarini</a:t>
            </a:r>
            <a:r>
              <a:rPr lang="en" b="0" i="0" u="none" strike="noStrike" cap="none" dirty="0">
                <a:solidFill>
                  <a:schemeClr val="dk2"/>
                </a:solidFill>
                <a:sym typeface="Old Standard TT"/>
              </a:rPr>
              <a:t>], R4I 2019)</a:t>
            </a:r>
            <a:endParaRPr sz="32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sz="16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5586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"/>
          <p:cNvSpPr txBox="1">
            <a:spLocks noGrp="1"/>
          </p:cNvSpPr>
          <p:nvPr>
            <p:ph type="body" idx="1"/>
          </p:nvPr>
        </p:nvSpPr>
        <p:spPr>
          <a:xfrm>
            <a:off x="0" y="1654500"/>
            <a:ext cx="9144000" cy="18345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5" name="Google Shape;35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9501" y="1654501"/>
            <a:ext cx="1834501" cy="183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3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>
            <a:off x="0" y="2957175"/>
            <a:ext cx="9144006" cy="45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body" idx="2"/>
          </p:nvPr>
        </p:nvSpPr>
        <p:spPr>
          <a:xfrm>
            <a:off x="4082674" y="7429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500" b="1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EU / consortia</a:t>
            </a:r>
            <a:endParaRPr sz="1500" b="1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sz="15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IMAGO7 (Fondazione di </a:t>
            </a:r>
            <a:r>
              <a:rPr lang="en" sz="1500" b="0" i="0" u="none" strike="noStrike" cap="none" dirty="0" err="1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Ricerca</a:t>
            </a:r>
            <a:r>
              <a:rPr lang="en" sz="15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)</a:t>
            </a:r>
            <a:endParaRPr sz="15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EADC (EU)</a:t>
            </a:r>
            <a:endParaRPr sz="15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ADNI (US)</a:t>
            </a:r>
            <a:endParaRPr sz="15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ABIDE (EU/US)</a:t>
            </a:r>
            <a:endParaRPr sz="15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 dirty="0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ENIGMA (WW)</a:t>
            </a:r>
            <a:endParaRPr sz="15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sz="15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72" name="Google Shape;72;p11" descr="Image result for irccs fatebenefratelli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0651" y="3785117"/>
            <a:ext cx="2675225" cy="58746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457200" y="7429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500" b="1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Clinical partners</a:t>
            </a:r>
            <a:endParaRPr sz="1500" b="0" i="0" u="none" strike="noStrike" cap="none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IRCCS S. Martino (GE)</a:t>
            </a:r>
            <a:endParaRPr sz="1500" b="0" i="0" u="none" strike="noStrike" cap="none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IRCCS Stella Maris (PI)</a:t>
            </a:r>
            <a:endParaRPr sz="1500" b="0" i="0" u="none" strike="noStrike" cap="none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IRCCS Gaslini (GE)</a:t>
            </a:r>
            <a:endParaRPr sz="1500" b="0" i="0" u="none" strike="noStrike" cap="none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IRCCS Centro S. G. di Dio (BS)</a:t>
            </a:r>
            <a:endParaRPr sz="1500" b="0" i="0" u="none" strike="noStrike" cap="none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IRCCS G.Paolo II (BA)</a:t>
            </a:r>
            <a:endParaRPr sz="1500" b="0" i="0" u="none" strike="noStrike" cap="none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IRCCS SDN (NA)</a:t>
            </a:r>
            <a:endParaRPr sz="1500" b="0" i="0" u="none" strike="noStrike" cap="none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AOUP (PI)</a:t>
            </a:r>
            <a:endParaRPr sz="1500" b="0" i="0" u="none" strike="noStrike" cap="none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Policlinico (BA)</a:t>
            </a:r>
            <a:endParaRPr sz="1500" b="0" i="0" u="none" strike="noStrike" cap="none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/>
              <a:t>Policlinico (PA)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Osp. Pediatrico Meyer (FI)</a:t>
            </a:r>
            <a:endParaRPr sz="1500" b="0" i="0" u="none" strike="noStrike" cap="none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rPr lang="en"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partners &amp; dataset</a:t>
            </a:r>
            <a:endParaRPr sz="2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75;p11" descr="Image result for irccs san martino genova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024" y="4409400"/>
            <a:ext cx="1863851" cy="7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" descr="Image result for irccs stella maris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78873" y="4464720"/>
            <a:ext cx="2425871" cy="67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 descr="Image result for irccs gaslini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0646" y="4409400"/>
            <a:ext cx="1558753" cy="7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 descr="Image result for eadc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24764" y="3701960"/>
            <a:ext cx="2675246" cy="7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1" descr="Image result for adni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00000" y="4409398"/>
            <a:ext cx="1120450" cy="73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35271" y="4409398"/>
            <a:ext cx="919179" cy="7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 descr="Image result for policlinico di bari log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67086" y="3757275"/>
            <a:ext cx="864664" cy="7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 descr="Image result for irccs giovanni paolo ii logo"/>
          <p:cNvPicPr preferRelativeResize="0"/>
          <p:nvPr/>
        </p:nvPicPr>
        <p:blipFill rotWithShape="1">
          <a:blip r:embed="rId11">
            <a:alphaModFix/>
          </a:blip>
          <a:srcRect l="7356" t="16087" r="53300" b="14083"/>
          <a:stretch/>
        </p:blipFill>
        <p:spPr>
          <a:xfrm>
            <a:off x="800349" y="3785950"/>
            <a:ext cx="676601" cy="6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" descr="Image result for meyer firenze log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600" y="4507925"/>
            <a:ext cx="1183050" cy="6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" descr="Image result for irccs sdn napoli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8600" y="3768000"/>
            <a:ext cx="919175" cy="6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98950" y="3128430"/>
            <a:ext cx="1221500" cy="11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11864" y="3128430"/>
            <a:ext cx="2053436" cy="53854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0A55B-7436-224C-B335-23EBA3888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65207C-B0EA-1C4A-B618-63BCF2C5F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40904D-250C-C84C-986A-5F929692A0E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9091CC2-6F68-B14C-9CB9-406B51641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89A1B7-C34B-AC4C-B368-881D0F975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00" y="400267"/>
            <a:ext cx="5154346" cy="443101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2AE5DF-F51A-2B48-97E7-BA91E7F0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74" y="277960"/>
            <a:ext cx="4750734" cy="480166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07470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rPr lang="en"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AIM: Project Implementation</a:t>
            </a:r>
            <a:endParaRPr sz="2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196800" y="1080832"/>
            <a:ext cx="3940302" cy="3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AIM+: Networking and Continuous Training</a:t>
            </a: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AIM+.T1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Annual workshop on Methods, Algorithms and Computing Resource Operability, including training for new members (MACRO workshop). 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AIM+.T2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Annual workshop on applications (APP workshop).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 1: Data harmonization </a:t>
            </a: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AIM1.T1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Multi-site data harmonization in MRI (PI, BA, </a:t>
            </a:r>
            <a:r>
              <a:rPr lang="en" sz="1000" b="0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BO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AIM1.T2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Multi-site data harmonization in mammography (PI, CA)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… AIM1.Tn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future tasks to be added during the project.</a:t>
            </a:r>
            <a:endParaRPr sz="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 2: Quantification</a:t>
            </a: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AIM2.T1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Quantification models in PET (GE, </a:t>
            </a:r>
            <a:r>
              <a:rPr lang="en" sz="1000" b="0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BO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AIM2.T2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Integrated quantification of PET and omics data (BO)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… AIM2.Tn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future tasks to be added during the project.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sz="22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B1D923-559A-9A4C-949F-AB0350D2F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" r="3201"/>
          <a:stretch/>
        </p:blipFill>
        <p:spPr>
          <a:xfrm>
            <a:off x="4298732" y="820254"/>
            <a:ext cx="4441422" cy="2390735"/>
          </a:xfrm>
          <a:prstGeom prst="rect">
            <a:avLst/>
          </a:prstGeom>
        </p:spPr>
      </p:pic>
      <p:sp>
        <p:nvSpPr>
          <p:cNvPr id="7" name="Google Shape;93;p12">
            <a:extLst>
              <a:ext uri="{FF2B5EF4-FFF2-40B4-BE49-F238E27FC236}">
                <a16:creationId xmlns:a16="http://schemas.microsoft.com/office/drawing/2014/main" xmlns="" id="{4B7906AB-7F37-B843-99B4-77F61D7468B3}"/>
              </a:ext>
            </a:extLst>
          </p:cNvPr>
          <p:cNvSpPr txBox="1">
            <a:spLocks/>
          </p:cNvSpPr>
          <p:nvPr/>
        </p:nvSpPr>
        <p:spPr>
          <a:xfrm>
            <a:off x="4251435" y="3210989"/>
            <a:ext cx="4729654" cy="166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 3: </a:t>
            </a:r>
            <a:r>
              <a:rPr lang="it-IT" sz="10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endParaRPr lang="it-IT" sz="1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AIM3.T1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Radiation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Therapy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treatments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(FI, GE, </a:t>
            </a:r>
            <a:r>
              <a:rPr lang="it-IT" sz="1000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PI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AIM3.T2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mammography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CESM</a:t>
            </a:r>
            <a:r>
              <a:rPr lang="it-IT" sz="1000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(PI, CA, BA)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AIM3.T3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transcranial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-MR-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guided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Focused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Ultrasound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Surgery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tcMRgFUS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(CT, </a:t>
            </a:r>
            <a:r>
              <a:rPr lang="it-IT" sz="1000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BO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AIM3.T4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Systems Medicine (BO)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… AIM3.Tn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future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tasks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be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added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during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the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project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it-IT"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… AIM </a:t>
            </a:r>
            <a:r>
              <a:rPr lang="it-IT" sz="10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it-IT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future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be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added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during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the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project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it-IT" sz="1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Font typeface="Old Standard TT"/>
              <a:buNone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D778D-C652-494E-937A-6D64EAFF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Feedback </a:t>
            </a:r>
            <a:r>
              <a:rPr lang="it-IT" dirty="0" err="1"/>
              <a:t>reviewer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2F847D-5B9F-224F-96BC-41C8189C4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5602" y="641582"/>
            <a:ext cx="3674386" cy="3987300"/>
          </a:xfrm>
        </p:spPr>
        <p:txBody>
          <a:bodyPr/>
          <a:lstStyle/>
          <a:p>
            <a:pPr marL="88900" indent="0">
              <a:buNone/>
            </a:pPr>
            <a:r>
              <a:rPr lang="it-IT" sz="1600" dirty="0"/>
              <a:t>http://</a:t>
            </a:r>
            <a:r>
              <a:rPr lang="it-IT" sz="1600" dirty="0" err="1"/>
              <a:t>www.ac.infn.it</a:t>
            </a:r>
            <a:r>
              <a:rPr lang="it-IT" sz="1600" dirty="0"/>
              <a:t>/assegnazioni/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461F0E-B90F-1E4D-A9F2-D49391E22D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33440E-FB6A-434B-ADCC-6B45C734BC47}"/>
              </a:ext>
            </a:extLst>
          </p:cNvPr>
          <p:cNvSpPr txBox="1"/>
          <p:nvPr/>
        </p:nvSpPr>
        <p:spPr>
          <a:xfrm>
            <a:off x="432254" y="935229"/>
            <a:ext cx="2695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https</a:t>
            </a:r>
            <a:r>
              <a:rPr lang="it-IT" sz="1200" dirty="0"/>
              <a:t>://</a:t>
            </a:r>
            <a:r>
              <a:rPr lang="it-IT" sz="1200" dirty="0" err="1"/>
              <a:t>iam.infn.it</a:t>
            </a:r>
            <a:r>
              <a:rPr lang="it-IT" sz="1200" dirty="0"/>
              <a:t>/Portale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79FDFA-9014-D44E-944E-F55263C1B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72" y="1212228"/>
            <a:ext cx="4385259" cy="3617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322FC0-1E61-A543-A266-39104C42D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996" y="1145582"/>
            <a:ext cx="6680525" cy="3899173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187FEB-F2CA-A846-908B-4031A283C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096" y="4193192"/>
            <a:ext cx="1191847" cy="35755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3600" y="2433234"/>
            <a:ext cx="706780" cy="4029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2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rPr lang="en"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AIM: Project Implementation</a:t>
            </a:r>
            <a:endParaRPr sz="2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196800" y="1080832"/>
            <a:ext cx="3962605" cy="3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1" i="0" u="none" strike="noStrike" cap="none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AIM+: Networking and Continuous Training</a:t>
            </a:r>
            <a:endParaRPr sz="1000" b="1" i="0" u="none" strike="noStrike" cap="none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AIM+.T1</a:t>
            </a:r>
            <a:r>
              <a:rPr lang="en" sz="1000" b="0" i="0" u="none" strike="noStrike" cap="none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- Annual workshop on Methods, Algorithms and Computing Resource Operability, including training for new members (MACRO workshop). </a:t>
            </a:r>
            <a:endParaRPr sz="1000" b="0" i="0" u="none" strike="noStrike" cap="none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AIM+.T2</a:t>
            </a:r>
            <a:r>
              <a:rPr lang="en" sz="1000" b="0" i="0" u="none" strike="noStrike" cap="none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- Annual workshop on applications (APP workshop).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 1: Data harmonization </a:t>
            </a: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AIM1.T1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Multi-site data harmonization in MRI (PI, BA, </a:t>
            </a:r>
            <a:r>
              <a:rPr lang="en" sz="1000" b="0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BO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AIM1.T2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Multi-site data harmonization in mammography (PI, CA)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   … AIM1.Tn</a:t>
            </a:r>
            <a:r>
              <a:rPr lang="en" sz="1000" b="0" i="0" u="none" strike="noStrike" cap="none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- future tasks to be added during the project.</a:t>
            </a:r>
            <a:endParaRPr sz="900" b="0" i="0" u="none" strike="noStrike" cap="none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000" b="1" i="0" u="none" strike="noStrike" cap="none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 2: Quantification</a:t>
            </a: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AIM2.T1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Quantification models in PET (GE, </a:t>
            </a:r>
            <a:r>
              <a:rPr lang="en" sz="1000" b="0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BO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AIM2.T2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Integrated quantification of PET and omics data (BO)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en" sz="1000" b="0" i="0" u="sng" strike="noStrike" cap="none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… AIM2.Tn</a:t>
            </a:r>
            <a:r>
              <a:rPr lang="en" sz="1000" b="0" i="0" u="none" strike="noStrike" cap="none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- future tasks to be added during the project.</a:t>
            </a:r>
            <a:endParaRPr sz="1000" b="0" i="0" u="none" strike="noStrike" cap="none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sz="22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B1D923-559A-9A4C-949F-AB0350D2F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" r="3201"/>
          <a:stretch/>
        </p:blipFill>
        <p:spPr>
          <a:xfrm>
            <a:off x="4298732" y="820254"/>
            <a:ext cx="4441422" cy="2390735"/>
          </a:xfrm>
          <a:prstGeom prst="rect">
            <a:avLst/>
          </a:prstGeom>
        </p:spPr>
      </p:pic>
      <p:sp>
        <p:nvSpPr>
          <p:cNvPr id="7" name="Google Shape;93;p12">
            <a:extLst>
              <a:ext uri="{FF2B5EF4-FFF2-40B4-BE49-F238E27FC236}">
                <a16:creationId xmlns:a16="http://schemas.microsoft.com/office/drawing/2014/main" xmlns="" id="{4B7906AB-7F37-B843-99B4-77F61D7468B3}"/>
              </a:ext>
            </a:extLst>
          </p:cNvPr>
          <p:cNvSpPr txBox="1">
            <a:spLocks/>
          </p:cNvSpPr>
          <p:nvPr/>
        </p:nvSpPr>
        <p:spPr>
          <a:xfrm>
            <a:off x="4251435" y="3210989"/>
            <a:ext cx="4729654" cy="166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 3: </a:t>
            </a:r>
            <a:r>
              <a:rPr lang="it-IT" sz="10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endParaRPr lang="it-IT" sz="1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AIM3.T1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Radiation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Therapy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treatments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(FI, GE, </a:t>
            </a:r>
            <a:r>
              <a:rPr lang="it-IT" sz="1000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PI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AIM3.T2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mammography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CESM</a:t>
            </a:r>
            <a:r>
              <a:rPr lang="it-IT" sz="1000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(PI, CA, BA)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AIM3.T3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transcranial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-MR-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guided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Focused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Ultrasound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Surgery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tcMRgFUS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(CT, </a:t>
            </a:r>
            <a:r>
              <a:rPr lang="it-IT" sz="1000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BO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AIM3.T4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Systems Medicine (BO)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   … AIM3.Tn</a:t>
            </a:r>
            <a:r>
              <a:rPr lang="it-IT" sz="100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- future </a:t>
            </a:r>
            <a:r>
              <a:rPr lang="it-IT" sz="1000" dirty="0" err="1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tasks</a:t>
            </a:r>
            <a:r>
              <a:rPr lang="it-IT" sz="100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to be </a:t>
            </a:r>
            <a:r>
              <a:rPr lang="it-IT" sz="1000" dirty="0" err="1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added</a:t>
            </a:r>
            <a:r>
              <a:rPr lang="it-IT" sz="100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during</a:t>
            </a:r>
            <a:r>
              <a:rPr lang="it-IT" sz="100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the </a:t>
            </a:r>
            <a:r>
              <a:rPr lang="it-IT" sz="1000" dirty="0" err="1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project</a:t>
            </a:r>
            <a:r>
              <a:rPr lang="it-IT" sz="100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it-IT"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b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… AIM </a:t>
            </a:r>
            <a:r>
              <a:rPr lang="it-IT" sz="1000" b="1" dirty="0" err="1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it-IT" sz="1000" b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future </a:t>
            </a:r>
            <a:r>
              <a:rPr lang="it-IT" sz="1000" dirty="0" err="1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aims</a:t>
            </a:r>
            <a:r>
              <a:rPr lang="it-IT" sz="100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to be </a:t>
            </a:r>
            <a:r>
              <a:rPr lang="it-IT" sz="1000" dirty="0" err="1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added</a:t>
            </a:r>
            <a:r>
              <a:rPr lang="it-IT" sz="100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during</a:t>
            </a:r>
            <a:r>
              <a:rPr lang="it-IT" sz="100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 the </a:t>
            </a:r>
            <a:r>
              <a:rPr lang="it-IT" sz="1000" dirty="0" err="1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project</a:t>
            </a:r>
            <a:r>
              <a:rPr lang="it-IT" sz="100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it-IT" sz="1000" b="1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Font typeface="Old Standard TT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90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007126-2D2F-5242-886D-E93188CE9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76"/>
          <a:stretch/>
        </p:blipFill>
        <p:spPr>
          <a:xfrm>
            <a:off x="4101067" y="2741759"/>
            <a:ext cx="4682449" cy="2275689"/>
          </a:xfrm>
          <a:prstGeom prst="rect">
            <a:avLst/>
          </a:prstGeom>
        </p:spPr>
      </p:pic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rPr lang="en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AIM: Project Implementation</a:t>
            </a:r>
            <a:endParaRPr sz="24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170482" y="769667"/>
            <a:ext cx="3311272" cy="3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 1: Data harmonization </a:t>
            </a: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AIM1.T1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Multi-site data harmonization in MRI </a:t>
            </a:r>
            <a:r>
              <a:rPr lang="en-US" sz="10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en" sz="10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PI, BA, </a:t>
            </a:r>
            <a:r>
              <a:rPr lang="en" sz="1000" b="0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BO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AIM1.T2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Multi-site data harmonization in </a:t>
            </a:r>
            <a:r>
              <a:rPr lang="en-US" sz="10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en" sz="10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mammography 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(PI, CA)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 2: Quantification</a:t>
            </a: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AIM2.T1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Quantification models in PET (GE, </a:t>
            </a:r>
            <a:r>
              <a:rPr lang="en" sz="1000" b="0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BO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r>
              <a:rPr lang="en" sz="10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AIM2.T2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Integrated quantification of PET and </a:t>
            </a:r>
            <a:r>
              <a:rPr lang="en-US" sz="10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en" sz="10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omics </a:t>
            </a:r>
            <a:r>
              <a:rPr lang="en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 (BO)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lang="en"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lang="en"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 3: </a:t>
            </a:r>
            <a:r>
              <a:rPr lang="it-IT" sz="10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endParaRPr lang="it-IT" sz="1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AIM3.T1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Radiation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Therapy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it-IT" sz="10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treatments</a:t>
            </a:r>
            <a:r>
              <a:rPr lang="it-IT" sz="1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(FI, GE, </a:t>
            </a:r>
            <a:r>
              <a:rPr lang="it-IT" sz="1000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PI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AIM3.T2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mammography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and 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CESM</a:t>
            </a:r>
            <a:r>
              <a:rPr lang="it-IT" sz="1000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(PI, CA, BA)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AIM3.T3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it-IT" sz="10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transcranial</a:t>
            </a:r>
            <a:r>
              <a:rPr lang="it-IT" sz="1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-MR-	</a:t>
            </a:r>
            <a:r>
              <a:rPr lang="it-IT" sz="10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guided</a:t>
            </a:r>
            <a:r>
              <a:rPr lang="it-IT" sz="1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Focused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Ultrasound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Surgery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(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tcMRgFUS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(CT, </a:t>
            </a:r>
            <a:r>
              <a:rPr lang="it-IT" sz="1000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BO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</a:p>
          <a:p>
            <a:pPr indent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AIM3.T4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Predictive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models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Systems Medicine </a:t>
            </a:r>
            <a:r>
              <a:rPr lang="it-IT" sz="1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(</a:t>
            </a:r>
            <a:r>
              <a:rPr lang="it-IT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BO)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None/>
            </a:pPr>
            <a:endParaRPr sz="2200" b="0" i="0" u="none" strike="noStrike" cap="none" dirty="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415EF4-8EDB-6B46-84CE-BA3716862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651" y="1206537"/>
            <a:ext cx="5020715" cy="144273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B712CD1C-48A1-6047-B50D-27E5AD2DFBB6}"/>
              </a:ext>
            </a:extLst>
          </p:cNvPr>
          <p:cNvCxnSpPr>
            <a:cxnSpLocks/>
          </p:cNvCxnSpPr>
          <p:nvPr/>
        </p:nvCxnSpPr>
        <p:spPr>
          <a:xfrm>
            <a:off x="3411415" y="1283677"/>
            <a:ext cx="832112" cy="32355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E4B94A8-B01F-6048-85DD-44C7BF0AD349}"/>
              </a:ext>
            </a:extLst>
          </p:cNvPr>
          <p:cNvCxnSpPr>
            <a:cxnSpLocks/>
          </p:cNvCxnSpPr>
          <p:nvPr/>
        </p:nvCxnSpPr>
        <p:spPr>
          <a:xfrm>
            <a:off x="3411415" y="1721048"/>
            <a:ext cx="806756" cy="16645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EF86D545-7DEA-CF4C-BE9F-F35C5B4288DA}"/>
              </a:ext>
            </a:extLst>
          </p:cNvPr>
          <p:cNvCxnSpPr>
            <a:cxnSpLocks/>
          </p:cNvCxnSpPr>
          <p:nvPr/>
        </p:nvCxnSpPr>
        <p:spPr>
          <a:xfrm flipV="1">
            <a:off x="3405440" y="2313770"/>
            <a:ext cx="838087" cy="13476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6483528-921D-C54C-9E4A-EA2C0EA25D49}"/>
              </a:ext>
            </a:extLst>
          </p:cNvPr>
          <p:cNvCxnSpPr>
            <a:cxnSpLocks/>
          </p:cNvCxnSpPr>
          <p:nvPr/>
        </p:nvCxnSpPr>
        <p:spPr>
          <a:xfrm flipV="1">
            <a:off x="3405440" y="1456841"/>
            <a:ext cx="838087" cy="11149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68C919F7-6A99-B748-AA85-003B0CB5304C}"/>
              </a:ext>
            </a:extLst>
          </p:cNvPr>
          <p:cNvCxnSpPr>
            <a:cxnSpLocks/>
          </p:cNvCxnSpPr>
          <p:nvPr/>
        </p:nvCxnSpPr>
        <p:spPr>
          <a:xfrm flipV="1">
            <a:off x="3405440" y="3016661"/>
            <a:ext cx="838087" cy="100338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84004E96-A8B7-FE4E-A512-D02C956700A0}"/>
              </a:ext>
            </a:extLst>
          </p:cNvPr>
          <p:cNvCxnSpPr>
            <a:cxnSpLocks/>
          </p:cNvCxnSpPr>
          <p:nvPr/>
        </p:nvCxnSpPr>
        <p:spPr>
          <a:xfrm flipV="1">
            <a:off x="3405440" y="4006960"/>
            <a:ext cx="838087" cy="50792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9828621F-72ED-4542-B6D1-B49AF85F352E}"/>
              </a:ext>
            </a:extLst>
          </p:cNvPr>
          <p:cNvCxnSpPr>
            <a:cxnSpLocks/>
          </p:cNvCxnSpPr>
          <p:nvPr/>
        </p:nvCxnSpPr>
        <p:spPr>
          <a:xfrm flipV="1">
            <a:off x="3405440" y="1844299"/>
            <a:ext cx="838087" cy="1053884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9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Milestones</a:t>
            </a:r>
            <a:endParaRPr/>
          </a:p>
        </p:txBody>
      </p:sp>
      <p:graphicFrame>
        <p:nvGraphicFramePr>
          <p:cNvPr id="276" name="Google Shape;276;p25"/>
          <p:cNvGraphicFramePr/>
          <p:nvPr/>
        </p:nvGraphicFramePr>
        <p:xfrm>
          <a:off x="152988" y="841850"/>
          <a:ext cx="8886825" cy="3826935"/>
        </p:xfrm>
        <a:graphic>
          <a:graphicData uri="http://schemas.openxmlformats.org/drawingml/2006/table">
            <a:tbl>
              <a:tblPr>
                <a:noFill/>
                <a:tableStyleId>{21FD5933-AE5A-4046-861B-702F41DE2384}</a:tableStyleId>
              </a:tblPr>
              <a:tblGrid>
                <a:gridCol w="61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80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8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667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3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I year</a:t>
                      </a:r>
                      <a:endParaRPr sz="9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II year</a:t>
                      </a:r>
                      <a:endParaRPr sz="9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</a:rPr>
                        <a:t>III year</a:t>
                      </a:r>
                      <a:endParaRPr sz="9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3825"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 dirty="0"/>
                        <a:t>AIM+</a:t>
                      </a:r>
                      <a:endParaRPr sz="900" b="1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dirty="0"/>
                        <a:t>M+.1 (</a:t>
                      </a:r>
                      <a:r>
                        <a:rPr lang="en" sz="900" dirty="0">
                          <a:solidFill>
                            <a:schemeClr val="dk1"/>
                          </a:solidFill>
                        </a:rPr>
                        <a:t>30-06-2019</a:t>
                      </a:r>
                      <a:r>
                        <a:rPr lang="en" sz="900" dirty="0"/>
                        <a:t>) Organization of the first MACRO workshop	</a:t>
                      </a:r>
                      <a:endParaRPr sz="9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M+.1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30-06-2020</a:t>
                      </a:r>
                      <a:r>
                        <a:rPr lang="en" sz="900"/>
                        <a:t>) Organization of the second MACRO workshop	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M+.1 (30-06-2021) Organization of the third MACRO workshop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dirty="0"/>
                        <a:t>M+.2 (</a:t>
                      </a:r>
                      <a:r>
                        <a:rPr lang="en" sz="900" dirty="0">
                          <a:solidFill>
                            <a:schemeClr val="dk1"/>
                          </a:solidFill>
                        </a:rPr>
                        <a:t>31-12-2019</a:t>
                      </a:r>
                      <a:r>
                        <a:rPr lang="en" sz="900" dirty="0"/>
                        <a:t>) Organization of the first APP workshop</a:t>
                      </a:r>
                      <a:endParaRPr sz="9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dirty="0"/>
                        <a:t>M+.2 (</a:t>
                      </a:r>
                      <a:r>
                        <a:rPr lang="en" sz="900" dirty="0">
                          <a:solidFill>
                            <a:schemeClr val="dk1"/>
                          </a:solidFill>
                        </a:rPr>
                        <a:t>31-12-2020</a:t>
                      </a:r>
                      <a:r>
                        <a:rPr lang="en" sz="900" dirty="0"/>
                        <a:t>) Organization of the second APP workshop</a:t>
                      </a:r>
                      <a:endParaRPr sz="9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</a:rPr>
                        <a:t>M+.2 (31-12-2021) Organization of the third APP workshop</a:t>
                      </a:r>
                      <a:endParaRPr sz="9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</a:rPr>
                        <a:t>AIM1</a:t>
                      </a:r>
                      <a:endParaRPr sz="9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M1.1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31-12-2019</a:t>
                      </a:r>
                      <a:r>
                        <a:rPr lang="en" sz="900"/>
                        <a:t>) Identification and coding of Generative Adversarial Network for MRI data harmonization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M1.1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(30-06-2020) </a:t>
                      </a:r>
                      <a:r>
                        <a:rPr lang="en" sz="900"/>
                        <a:t>Acquisition of suitable MRI data sample for testing (e.g. ABIDE, ADNI, ...),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identification of test metrics and validation.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M1.1 (31-12-2021) Comparison with standard techniques and publication 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M1.2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31-12-2019</a:t>
                      </a:r>
                      <a:r>
                        <a:rPr lang="en" sz="900"/>
                        <a:t>) Implementation of first prototype of the harmonization algorithm for mammograms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M1.2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31-12-2020) </a:t>
                      </a:r>
                      <a:r>
                        <a:rPr lang="en" sz="900"/>
                        <a:t>Database consolidation and validation of the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harmonization algorithm and publication of the results </a:t>
                      </a:r>
                      <a:r>
                        <a:rPr lang="en" sz="900"/>
                        <a:t>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--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</a:rPr>
                        <a:t>AIM2</a:t>
                      </a:r>
                      <a:endParaRPr sz="9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M2.1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31-12-2019</a:t>
                      </a:r>
                      <a:r>
                        <a:rPr lang="en" sz="900"/>
                        <a:t>) Paper submitted, describing an innovative method of amyloid- PET quantification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M2.1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31-12-2020</a:t>
                      </a:r>
                      <a:r>
                        <a:rPr lang="en" sz="900"/>
                        <a:t>) Method validation on EU multicentric dataset and all fluorinated tracers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--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M2.2 (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31-12-2019) </a:t>
                      </a:r>
                      <a:r>
                        <a:rPr lang="en" sz="900"/>
                        <a:t>Characterisation of PET dataset and its association to clinical variables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M2.2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(31-12-2020) </a:t>
                      </a:r>
                      <a:r>
                        <a:rPr lang="en" sz="900"/>
                        <a:t>Implementation and validation of methods to combine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quantitative PET measures and omics data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</a:rPr>
                        <a:t>M2.2 (30-06-2021) Publication of the results </a:t>
                      </a:r>
                      <a:endParaRPr sz="9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6ADC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77" name="Google Shape;277;p2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1366</Words>
  <Application>Microsoft Macintosh PowerPoint</Application>
  <PresentationFormat>On-screen Show (16:9)</PresentationFormat>
  <Paragraphs>291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Apple Braille</vt:lpstr>
      <vt:lpstr>Montserrat</vt:lpstr>
      <vt:lpstr>Old Standard TT</vt:lpstr>
      <vt:lpstr>Arial</vt:lpstr>
      <vt:lpstr>Simple Light</vt:lpstr>
      <vt:lpstr>Artificial  Intelligence in Medicine</vt:lpstr>
      <vt:lpstr>AIM in short</vt:lpstr>
      <vt:lpstr>partners &amp; dataset</vt:lpstr>
      <vt:lpstr>PowerPoint Presentation</vt:lpstr>
      <vt:lpstr>AIM: Project Implementation</vt:lpstr>
      <vt:lpstr>Feedback reviewer</vt:lpstr>
      <vt:lpstr>AIM: Project Implementation</vt:lpstr>
      <vt:lpstr>AIM: Project Implementation</vt:lpstr>
      <vt:lpstr>Milestones</vt:lpstr>
      <vt:lpstr>Milestones</vt:lpstr>
      <vt:lpstr>AIM+: sharing the expertise</vt:lpstr>
      <vt:lpstr>AIM: Budget</vt:lpstr>
      <vt:lpstr>People</vt:lpstr>
      <vt:lpstr>Liste mail di AIM</vt:lpstr>
      <vt:lpstr>Collaborative tools</vt:lpstr>
      <vt:lpstr>Collaboration meetings</vt:lpstr>
      <vt:lpstr>Letters of interests</vt:lpstr>
      <vt:lpstr>Letters of interests</vt:lpstr>
      <vt:lpstr>Letters of interests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 Intelligence in Medicine</dc:title>
  <cp:lastModifiedBy>Alessandra Retico</cp:lastModifiedBy>
  <cp:revision>49</cp:revision>
  <dcterms:modified xsi:type="dcterms:W3CDTF">2019-01-30T08:10:42Z</dcterms:modified>
</cp:coreProperties>
</file>