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2" r:id="rId2"/>
    <p:sldId id="328" r:id="rId3"/>
    <p:sldId id="260" r:id="rId4"/>
    <p:sldId id="345" r:id="rId5"/>
    <p:sldId id="344" r:id="rId6"/>
    <p:sldId id="282" r:id="rId7"/>
    <p:sldId id="336" r:id="rId8"/>
    <p:sldId id="292" r:id="rId9"/>
    <p:sldId id="301" r:id="rId10"/>
    <p:sldId id="296" r:id="rId11"/>
    <p:sldId id="275" r:id="rId12"/>
    <p:sldId id="337" r:id="rId13"/>
    <p:sldId id="317" r:id="rId14"/>
    <p:sldId id="321" r:id="rId15"/>
    <p:sldId id="326" r:id="rId16"/>
    <p:sldId id="343" r:id="rId17"/>
    <p:sldId id="327" r:id="rId18"/>
    <p:sldId id="281" r:id="rId19"/>
    <p:sldId id="263" r:id="rId20"/>
    <p:sldId id="331" r:id="rId21"/>
    <p:sldId id="332" r:id="rId22"/>
    <p:sldId id="308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CC00CC"/>
    <a:srgbClr val="FF66FF"/>
    <a:srgbClr val="92D050"/>
    <a:srgbClr val="FFFF00"/>
    <a:srgbClr val="FF99FF"/>
    <a:srgbClr val="FF99CC"/>
    <a:srgbClr val="FF99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7" autoAdjust="0"/>
    <p:restoredTop sz="83424" autoAdjust="0"/>
  </p:normalViewPr>
  <p:slideViewPr>
    <p:cSldViewPr snapToGrid="0">
      <p:cViewPr varScale="1">
        <p:scale>
          <a:sx n="69" d="100"/>
          <a:sy n="69" d="100"/>
        </p:scale>
        <p:origin x="7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6D407-0EDA-42FA-9322-7A5C83A2A5E7}" type="datetimeFigureOut">
              <a:rPr lang="it-IT" smtClean="0"/>
              <a:t>15/01/2019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541C3-D4ED-4EBC-9653-BFF768B2DF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46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69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677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44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071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032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3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26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143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899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251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4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16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148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11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1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41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728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875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49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5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66CE-D554-47DE-954E-E6F1F3FDD45F}" type="datetime1">
              <a:rPr lang="it-IT" smtClean="0"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90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D3DCF-A62E-4146-81A0-C5DE864808E4}" type="datetime1">
              <a:rPr lang="it-IT" smtClean="0"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9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343B-FAC2-4F0D-8C28-5A824F219658}" type="datetime1">
              <a:rPr lang="it-IT" smtClean="0"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55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4F42C-F946-4C36-99C7-A1C72B624612}" type="datetime1">
              <a:rPr lang="it-IT" smtClean="0"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2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099-913D-478F-AA11-12AE7280CB84}" type="datetime1">
              <a:rPr lang="it-IT" smtClean="0"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67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2F8F-45AE-453C-91F8-645E0D766BA9}" type="datetime1">
              <a:rPr lang="it-IT" smtClean="0"/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18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5E60-4811-4010-9D42-6E25775D6F49}" type="datetime1">
              <a:rPr lang="it-IT" smtClean="0"/>
              <a:t>15/01/2019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1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C8DE-6D3F-489F-B296-1BBEB7BB16B0}" type="datetime1">
              <a:rPr lang="it-IT" smtClean="0"/>
              <a:t>15/01/2019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75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E8ABA-BA30-4681-96C5-36A12990B35D}" type="datetime1">
              <a:rPr lang="it-IT" smtClean="0"/>
              <a:t>15/01/2019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03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983C-B2CD-43F4-9467-F5793B829B14}" type="datetime1">
              <a:rPr lang="it-IT" smtClean="0"/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91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CFD4-28CF-4E16-AB09-D679C0DC8A59}" type="datetime1">
              <a:rPr lang="it-IT" smtClean="0"/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EF3DD-75C3-470C-9FC8-B0AD24798E40}" type="datetime1">
              <a:rPr lang="it-IT" smtClean="0"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5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.gif"/><Relationship Id="rId5" Type="http://schemas.microsoft.com/office/2007/relationships/hdphoto" Target="../media/hdphoto5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93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gif"/><Relationship Id="rId10" Type="http://schemas.openxmlformats.org/officeDocument/2006/relationships/image" Target="../media/image70.jpg"/><Relationship Id="rId4" Type="http://schemas.openxmlformats.org/officeDocument/2006/relationships/image" Target="../media/image62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83.png"/><Relationship Id="rId4" Type="http://schemas.openxmlformats.org/officeDocument/2006/relationships/image" Target="../media/image23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.gif"/><Relationship Id="rId4" Type="http://schemas.openxmlformats.org/officeDocument/2006/relationships/image" Target="../media/image25.gif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4.jpeg"/><Relationship Id="rId4" Type="http://schemas.openxmlformats.org/officeDocument/2006/relationships/image" Target="../media/image24.png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465190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178334" y="101954"/>
            <a:ext cx="5601277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Riunione di fisica applicata a Bologna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038600" y="6486980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3901980" y="1022120"/>
            <a:ext cx="4251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Innanzitutto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grazie di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essere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qui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160180" y="1727873"/>
            <a:ext cx="115860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Fisica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applicata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a Bologna ha diverse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realtà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copo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di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questa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riunione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Conoscersi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meglio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come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persone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e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soprattutto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conoscere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meglio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le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aree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di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ricerca</a:t>
            </a:r>
            <a:endParaRPr lang="en-US" sz="24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Sarebbe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bello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sentirsi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parte di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una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unità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(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ovviamente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mantenendo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le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proprie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attività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Magari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in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futuro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potremo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partecipare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insieme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qualche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ricerca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160175" y="3722938"/>
            <a:ext cx="54420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Le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persone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coinvolte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rea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fisica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medica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(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ora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o in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passato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Area di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fisica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nucleare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60175" y="5228675"/>
            <a:ext cx="11103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Settore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fortemente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in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espansione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anche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il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numero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di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studenti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interessati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alle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nostre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tesi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lo 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dimostrano</a:t>
            </a:r>
            <a:endParaRPr lang="en-US" sz="24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magine 12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B48E">
                <a:alpha val="6000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61" y="1795485"/>
            <a:ext cx="1640080" cy="1958520"/>
          </a:xfrm>
          <a:prstGeom prst="rect">
            <a:avLst/>
          </a:prstGeom>
        </p:spPr>
      </p:pic>
      <p:pic>
        <p:nvPicPr>
          <p:cNvPr id="118" name="Immagin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20" y="640507"/>
            <a:ext cx="2176123" cy="2553330"/>
          </a:xfrm>
          <a:prstGeom prst="rect">
            <a:avLst/>
          </a:prstGeom>
        </p:spPr>
      </p:pic>
      <p:sp>
        <p:nvSpPr>
          <p:cNvPr id="125" name="Rettangolo arrotondato 124"/>
          <p:cNvSpPr/>
          <p:nvPr/>
        </p:nvSpPr>
        <p:spPr>
          <a:xfrm>
            <a:off x="5358915" y="1902684"/>
            <a:ext cx="5456163" cy="4876721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Rettangolo arrotondato 123"/>
          <p:cNvSpPr/>
          <p:nvPr/>
        </p:nvSpPr>
        <p:spPr>
          <a:xfrm>
            <a:off x="60342" y="3193836"/>
            <a:ext cx="3914381" cy="3351741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4" name="Gruppo 63"/>
          <p:cNvGrpSpPr/>
          <p:nvPr/>
        </p:nvGrpSpPr>
        <p:grpSpPr>
          <a:xfrm>
            <a:off x="196565" y="41386"/>
            <a:ext cx="5806064" cy="1691855"/>
            <a:chOff x="2433788" y="2236717"/>
            <a:chExt cx="5806064" cy="1691855"/>
          </a:xfrm>
        </p:grpSpPr>
        <p:sp>
          <p:nvSpPr>
            <p:cNvPr id="65" name="Rettangolo 64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6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109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107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1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2" name="Cilindro 71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75" name="Immagine 7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76" name="Connettore 1 75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/>
          </p:nvCxnSpPr>
          <p:spPr>
            <a:xfrm flipV="1">
              <a:off x="6132938" y="2775683"/>
              <a:ext cx="1390481" cy="152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ttangolo 82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Rettangolo 83"/>
            <p:cNvSpPr/>
            <p:nvPr/>
          </p:nvSpPr>
          <p:spPr>
            <a:xfrm>
              <a:off x="3047456" y="2885492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....... 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85" name="Connettore 1 84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ttangolo 85"/>
            <p:cNvSpPr/>
            <p:nvPr/>
          </p:nvSpPr>
          <p:spPr>
            <a:xfrm>
              <a:off x="3316539" y="2300063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FOOT</a:t>
              </a:r>
              <a:endParaRPr lang="it-IT" dirty="0"/>
            </a:p>
          </p:txBody>
        </p:sp>
        <p:sp>
          <p:nvSpPr>
            <p:cNvPr id="87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ttangolo 90"/>
            <p:cNvSpPr/>
            <p:nvPr/>
          </p:nvSpPr>
          <p:spPr>
            <a:xfrm rot="21231650">
              <a:off x="4047263" y="2841862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92" name="Connettore 1 91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ttangolo 93"/>
            <p:cNvSpPr/>
            <p:nvPr/>
          </p:nvSpPr>
          <p:spPr>
            <a:xfrm rot="21231650">
              <a:off x="4924397" y="2733150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95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ttangolo 97"/>
            <p:cNvSpPr/>
            <p:nvPr/>
          </p:nvSpPr>
          <p:spPr>
            <a:xfrm rot="21231650">
              <a:off x="6024966" y="2605006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99" name="Rettangolo 98"/>
            <p:cNvSpPr/>
            <p:nvPr/>
          </p:nvSpPr>
          <p:spPr>
            <a:xfrm rot="21231650">
              <a:off x="7338300" y="2449014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0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01" name="Connettore 2 100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ttangolo 102"/>
            <p:cNvSpPr/>
            <p:nvPr/>
          </p:nvSpPr>
          <p:spPr>
            <a:xfrm rot="399849">
              <a:off x="7435066" y="3282974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4" name="Rettangolo 103"/>
            <p:cNvSpPr/>
            <p:nvPr/>
          </p:nvSpPr>
          <p:spPr>
            <a:xfrm rot="354077">
              <a:off x="6075766" y="3142639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5" name="Rettangolo 104"/>
            <p:cNvSpPr/>
            <p:nvPr/>
          </p:nvSpPr>
          <p:spPr>
            <a:xfrm rot="227179">
              <a:off x="4932862" y="3016781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6" name="Rettangolo 105"/>
            <p:cNvSpPr/>
            <p:nvPr/>
          </p:nvSpPr>
          <p:spPr>
            <a:xfrm rot="435330">
              <a:off x="4051499" y="295616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6863272" y="73954"/>
            <a:ext cx="3922625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FF3300"/>
                </a:solidFill>
              </a:rPr>
              <a:t>downstream </a:t>
            </a:r>
            <a:r>
              <a:rPr lang="it-IT" sz="2800" i="1" dirty="0" err="1" smtClean="0">
                <a:solidFill>
                  <a:srgbClr val="FF3300"/>
                </a:solidFill>
              </a:rPr>
              <a:t>region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414952" y="6414280"/>
            <a:ext cx="594641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10</a:t>
            </a:fld>
            <a:endParaRPr lang="it-IT" dirty="0"/>
          </a:p>
        </p:txBody>
      </p:sp>
      <p:sp>
        <p:nvSpPr>
          <p:cNvPr id="63" name="Rettangolo arrotondato 62"/>
          <p:cNvSpPr/>
          <p:nvPr/>
        </p:nvSpPr>
        <p:spPr>
          <a:xfrm>
            <a:off x="4824307" y="367574"/>
            <a:ext cx="1152196" cy="1352603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TextBox 4"/>
          <p:cNvSpPr txBox="1"/>
          <p:nvPr/>
        </p:nvSpPr>
        <p:spPr>
          <a:xfrm>
            <a:off x="216215" y="4962420"/>
            <a:ext cx="3828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b="1" dirty="0">
                <a:solidFill>
                  <a:prstClr val="black"/>
                </a:solidFill>
                <a:cs typeface="Comic Sans MS"/>
              </a:rPr>
              <a:t>4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0 x 2 cm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plastic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scintillator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bars</a:t>
            </a:r>
            <a:endParaRPr lang="it-IT" b="1" dirty="0" smtClean="0">
              <a:solidFill>
                <a:prstClr val="black"/>
              </a:solidFill>
              <a:cs typeface="Comic Sans MS"/>
            </a:endParaRPr>
          </a:p>
          <a:p>
            <a:pPr lvl="0" algn="just"/>
            <a:r>
              <a:rPr lang="it-IT" b="1" dirty="0" smtClean="0">
                <a:cs typeface="Comic Sans MS"/>
              </a:rPr>
              <a:t>3 mm </a:t>
            </a:r>
            <a:r>
              <a:rPr lang="it-IT" b="1" dirty="0" err="1" smtClean="0">
                <a:cs typeface="Comic Sans MS"/>
              </a:rPr>
              <a:t>thickness</a:t>
            </a:r>
            <a:endParaRPr lang="it-IT" b="1" dirty="0" smtClean="0">
              <a:cs typeface="Comic Sans MS"/>
            </a:endParaRPr>
          </a:p>
          <a:p>
            <a:pPr lvl="0" algn="just"/>
            <a:r>
              <a:rPr lang="it-IT" b="1" dirty="0" smtClean="0">
                <a:cs typeface="Comic Sans MS"/>
              </a:rPr>
              <a:t>2 </a:t>
            </a:r>
            <a:r>
              <a:rPr lang="it-IT" b="1" dirty="0" err="1" smtClean="0">
                <a:cs typeface="Comic Sans MS"/>
              </a:rPr>
              <a:t>layers</a:t>
            </a:r>
            <a:r>
              <a:rPr lang="it-IT" b="1" dirty="0" smtClean="0">
                <a:cs typeface="Comic Sans MS"/>
              </a:rPr>
              <a:t> of 20 </a:t>
            </a:r>
            <a:r>
              <a:rPr lang="it-IT" b="1" dirty="0" err="1" smtClean="0">
                <a:cs typeface="Comic Sans MS"/>
              </a:rPr>
              <a:t>bars</a:t>
            </a:r>
            <a:endParaRPr lang="it-IT" b="1" dirty="0" smtClean="0">
              <a:cs typeface="Comic Sans MS"/>
            </a:endParaRPr>
          </a:p>
          <a:p>
            <a:pPr lvl="0" algn="just"/>
            <a:r>
              <a:rPr lang="it-IT" b="1" dirty="0" err="1" smtClean="0">
                <a:cs typeface="Comic Sans MS"/>
              </a:rPr>
              <a:t>Silicon</a:t>
            </a:r>
            <a:r>
              <a:rPr lang="it-IT" b="1" dirty="0" smtClean="0">
                <a:cs typeface="Comic Sans MS"/>
              </a:rPr>
              <a:t> </a:t>
            </a:r>
            <a:r>
              <a:rPr lang="it-IT" b="1" dirty="0" err="1" smtClean="0">
                <a:cs typeface="Comic Sans MS"/>
              </a:rPr>
              <a:t>PhotoMultiplier</a:t>
            </a:r>
            <a:r>
              <a:rPr lang="it-IT" b="1" dirty="0" smtClean="0">
                <a:cs typeface="Comic Sans MS"/>
              </a:rPr>
              <a:t> (</a:t>
            </a:r>
            <a:r>
              <a:rPr lang="it-IT" b="1" dirty="0" err="1" smtClean="0">
                <a:cs typeface="Comic Sans MS"/>
              </a:rPr>
              <a:t>SiPM</a:t>
            </a:r>
            <a:r>
              <a:rPr lang="it-IT" b="1" dirty="0" smtClean="0">
                <a:cs typeface="Comic Sans MS"/>
              </a:rPr>
              <a:t>) </a:t>
            </a:r>
          </a:p>
          <a:p>
            <a:pPr lvl="0" algn="just"/>
            <a:endParaRPr lang="en-US" b="1" dirty="0">
              <a:cs typeface="Comic Sans MS"/>
            </a:endParaRPr>
          </a:p>
        </p:txBody>
      </p:sp>
      <p:pic>
        <p:nvPicPr>
          <p:cNvPr id="57" name="s-l300.jpg" descr="s-l300.jpg"/>
          <p:cNvPicPr>
            <a:picLocks/>
          </p:cNvPicPr>
          <p:nvPr/>
        </p:nvPicPr>
        <p:blipFill rotWithShape="1">
          <a:blip r:embed="rId8">
            <a:extLst/>
          </a:blip>
          <a:srcRect l="9285" t="2848" r="10659" b="4791"/>
          <a:stretch/>
        </p:blipFill>
        <p:spPr>
          <a:xfrm>
            <a:off x="5468207" y="2409476"/>
            <a:ext cx="2395690" cy="226897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8" name="SiPM_50mu-2.jpg" descr="SiPM_50mu-2.jpg"/>
          <p:cNvPicPr>
            <a:picLocks/>
          </p:cNvPicPr>
          <p:nvPr/>
        </p:nvPicPr>
        <p:blipFill rotWithShape="1">
          <a:blip r:embed="rId9">
            <a:extLst/>
          </a:blip>
          <a:srcRect l="6776" t="11187" r="11349" b="14142"/>
          <a:stretch/>
        </p:blipFill>
        <p:spPr>
          <a:xfrm>
            <a:off x="8327019" y="4817147"/>
            <a:ext cx="2095882" cy="180267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8060084" y="2408655"/>
            <a:ext cx="2201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BGO </a:t>
            </a:r>
            <a:r>
              <a:rPr lang="it-IT" b="1" dirty="0"/>
              <a:t>– </a:t>
            </a:r>
            <a:r>
              <a:rPr lang="it-IT" b="1" dirty="0" smtClean="0"/>
              <a:t>(Bi</a:t>
            </a:r>
            <a:r>
              <a:rPr lang="it-IT" b="1" baseline="-25000" dirty="0" smtClean="0"/>
              <a:t>4</a:t>
            </a:r>
            <a:r>
              <a:rPr lang="it-IT" b="1" dirty="0" smtClean="0"/>
              <a:t>Ge</a:t>
            </a:r>
            <a:r>
              <a:rPr lang="it-IT" b="1" baseline="-25000" dirty="0" smtClean="0"/>
              <a:t>3</a:t>
            </a:r>
            <a:r>
              <a:rPr lang="it-IT" b="1" dirty="0" smtClean="0"/>
              <a:t>O</a:t>
            </a:r>
            <a:r>
              <a:rPr lang="it-IT" b="1" baseline="-25000" dirty="0" smtClean="0"/>
              <a:t>12</a:t>
            </a:r>
            <a:r>
              <a:rPr lang="it-IT" b="1" dirty="0" smtClean="0"/>
              <a:t>)</a:t>
            </a:r>
          </a:p>
          <a:p>
            <a:r>
              <a:rPr lang="it-IT" b="1" dirty="0" err="1" smtClean="0"/>
              <a:t>Inorganic</a:t>
            </a:r>
            <a:r>
              <a:rPr lang="it-IT" b="1" dirty="0" smtClean="0"/>
              <a:t> </a:t>
            </a:r>
            <a:r>
              <a:rPr lang="it-IT" b="1" dirty="0" err="1" smtClean="0"/>
              <a:t>scintillator</a:t>
            </a:r>
            <a:endParaRPr lang="it-IT" b="1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6265029" y="2913253"/>
            <a:ext cx="1252445" cy="145174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4"/>
          <p:cNvSpPr txBox="1"/>
          <p:nvPr/>
        </p:nvSpPr>
        <p:spPr>
          <a:xfrm>
            <a:off x="8119124" y="3430196"/>
            <a:ext cx="2181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Z</a:t>
            </a:r>
            <a:r>
              <a:rPr lang="it-IT" b="1" baseline="-25000" dirty="0" err="1" smtClean="0">
                <a:solidFill>
                  <a:prstClr val="black"/>
                </a:solidFill>
                <a:cs typeface="Comic Sans MS"/>
              </a:rPr>
              <a:t>Bi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= 83</a:t>
            </a:r>
          </a:p>
          <a:p>
            <a:pPr lvl="0"/>
            <a:r>
              <a:rPr lang="el-GR" b="1" dirty="0" smtClean="0">
                <a:solidFill>
                  <a:prstClr val="black"/>
                </a:solidFill>
                <a:cs typeface="Comic Sans MS"/>
              </a:rPr>
              <a:t>Ρ</a:t>
            </a:r>
            <a:r>
              <a:rPr lang="it-IT" b="1" baseline="-25000" dirty="0" smtClean="0">
                <a:solidFill>
                  <a:prstClr val="black"/>
                </a:solidFill>
                <a:cs typeface="Comic Sans MS"/>
              </a:rPr>
              <a:t>BGO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= 7.13 </a:t>
            </a:r>
            <a:r>
              <a:rPr lang="it-IT" b="1" i="1" dirty="0" smtClean="0">
                <a:solidFill>
                  <a:prstClr val="black"/>
                </a:solidFill>
                <a:cs typeface="Comic Sans MS"/>
              </a:rPr>
              <a:t>g/cm</a:t>
            </a:r>
            <a:r>
              <a:rPr lang="it-IT" b="1" i="1" baseline="30000" dirty="0" smtClean="0">
                <a:solidFill>
                  <a:prstClr val="black"/>
                </a:solidFill>
                <a:cs typeface="Comic Sans MS"/>
              </a:rPr>
              <a:t>3</a:t>
            </a:r>
          </a:p>
          <a:p>
            <a:pPr lvl="0"/>
            <a:r>
              <a:rPr lang="it-IT" b="1" i="1" dirty="0" err="1" smtClean="0">
                <a:solidFill>
                  <a:prstClr val="black"/>
                </a:solidFill>
                <a:cs typeface="Comic Sans MS"/>
              </a:rPr>
              <a:t>Weight</a:t>
            </a:r>
            <a:r>
              <a:rPr lang="it-IT" b="1" i="1" dirty="0" smtClean="0">
                <a:solidFill>
                  <a:prstClr val="black"/>
                </a:solidFill>
                <a:cs typeface="Comic Sans MS"/>
              </a:rPr>
              <a:t> = 1.027 kg</a:t>
            </a:r>
          </a:p>
          <a:p>
            <a:pPr lvl="0"/>
            <a:r>
              <a:rPr lang="it-IT" b="1" i="1" dirty="0" smtClean="0">
                <a:solidFill>
                  <a:prstClr val="black"/>
                </a:solidFill>
                <a:cs typeface="Comic Sans MS"/>
              </a:rPr>
              <a:t>Total </a:t>
            </a:r>
            <a:r>
              <a:rPr lang="it-IT" b="1" i="1" dirty="0" err="1" smtClean="0">
                <a:solidFill>
                  <a:prstClr val="black"/>
                </a:solidFill>
                <a:cs typeface="Comic Sans MS"/>
              </a:rPr>
              <a:t>weight</a:t>
            </a:r>
            <a:r>
              <a:rPr lang="it-IT" b="1" i="1" dirty="0" smtClean="0">
                <a:solidFill>
                  <a:prstClr val="black"/>
                </a:solidFill>
                <a:cs typeface="Comic Sans MS"/>
              </a:rPr>
              <a:t> 330 Kg</a:t>
            </a:r>
          </a:p>
        </p:txBody>
      </p:sp>
      <p:sp>
        <p:nvSpPr>
          <p:cNvPr id="112" name="Rettangolo 111"/>
          <p:cNvSpPr/>
          <p:nvPr/>
        </p:nvSpPr>
        <p:spPr>
          <a:xfrm>
            <a:off x="5595548" y="5025722"/>
            <a:ext cx="2566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 smtClean="0"/>
              <a:t>SiPM</a:t>
            </a:r>
            <a:endParaRPr lang="it-IT" b="1" dirty="0" smtClean="0"/>
          </a:p>
          <a:p>
            <a:r>
              <a:rPr lang="it-IT" b="1" dirty="0" smtClean="0"/>
              <a:t>Pitch 50 </a:t>
            </a:r>
            <a:r>
              <a:rPr lang="el-GR" b="1" dirty="0" smtClean="0"/>
              <a:t>μ</a:t>
            </a:r>
            <a:r>
              <a:rPr lang="it-IT" b="1" dirty="0" smtClean="0"/>
              <a:t>m</a:t>
            </a:r>
          </a:p>
          <a:p>
            <a:r>
              <a:rPr lang="it-IT" b="1" dirty="0" smtClean="0"/>
              <a:t>Voltage breakdown 53 V</a:t>
            </a:r>
            <a:endParaRPr lang="it-IT" b="1" dirty="0"/>
          </a:p>
        </p:txBody>
      </p:sp>
      <p:sp>
        <p:nvSpPr>
          <p:cNvPr id="113" name="Rettangolo 112"/>
          <p:cNvSpPr/>
          <p:nvPr/>
        </p:nvSpPr>
        <p:spPr>
          <a:xfrm rot="18524234">
            <a:off x="6700738" y="3453970"/>
            <a:ext cx="80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24 cm</a:t>
            </a:r>
            <a:endParaRPr lang="it-IT" b="1" dirty="0"/>
          </a:p>
        </p:txBody>
      </p:sp>
      <p:cxnSp>
        <p:nvCxnSpPr>
          <p:cNvPr id="114" name="Connettore 2 113"/>
          <p:cNvCxnSpPr/>
          <p:nvPr/>
        </p:nvCxnSpPr>
        <p:spPr>
          <a:xfrm rot="540000">
            <a:off x="5764752" y="4183182"/>
            <a:ext cx="388139" cy="16542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ttangolo 114"/>
          <p:cNvSpPr/>
          <p:nvPr/>
        </p:nvSpPr>
        <p:spPr>
          <a:xfrm rot="1815382">
            <a:off x="5417012" y="4175592"/>
            <a:ext cx="80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2 cm</a:t>
            </a:r>
            <a:endParaRPr lang="it-IT" b="1" dirty="0"/>
          </a:p>
        </p:txBody>
      </p:sp>
      <p:cxnSp>
        <p:nvCxnSpPr>
          <p:cNvPr id="116" name="Connettore 2 115"/>
          <p:cNvCxnSpPr/>
          <p:nvPr/>
        </p:nvCxnSpPr>
        <p:spPr>
          <a:xfrm rot="300000">
            <a:off x="7197591" y="2414441"/>
            <a:ext cx="457359" cy="26214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ttangolo 116"/>
          <p:cNvSpPr/>
          <p:nvPr/>
        </p:nvSpPr>
        <p:spPr>
          <a:xfrm rot="1740000">
            <a:off x="7111409" y="2198517"/>
            <a:ext cx="80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3</a:t>
            </a:r>
            <a:r>
              <a:rPr lang="it-IT" b="1" dirty="0" smtClean="0"/>
              <a:t> cm</a:t>
            </a:r>
            <a:endParaRPr lang="it-IT" b="1" dirty="0"/>
          </a:p>
        </p:txBody>
      </p:sp>
      <p:pic>
        <p:nvPicPr>
          <p:cNvPr id="120" name="Immagine 1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125">
            <a:off x="650083" y="3114335"/>
            <a:ext cx="2891918" cy="2293782"/>
          </a:xfrm>
          <a:prstGeom prst="rect">
            <a:avLst/>
          </a:prstGeom>
        </p:spPr>
      </p:pic>
      <p:sp>
        <p:nvSpPr>
          <p:cNvPr id="121" name="TextBox 4"/>
          <p:cNvSpPr txBox="1"/>
          <p:nvPr/>
        </p:nvSpPr>
        <p:spPr>
          <a:xfrm>
            <a:off x="2072563" y="6120381"/>
            <a:ext cx="1282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l-GR" sz="2400" b="1" dirty="0" smtClean="0">
                <a:solidFill>
                  <a:schemeClr val="bg1"/>
                </a:solidFill>
                <a:cs typeface="Comic Sans MS"/>
              </a:rPr>
              <a:t>Δ</a:t>
            </a:r>
            <a:r>
              <a:rPr lang="it-IT" sz="2400" b="1" dirty="0" smtClean="0">
                <a:solidFill>
                  <a:schemeClr val="bg1"/>
                </a:solidFill>
                <a:cs typeface="Comic Sans MS"/>
              </a:rPr>
              <a:t>E-</a:t>
            </a:r>
            <a:r>
              <a:rPr lang="it-IT" sz="2400" b="1" dirty="0" err="1" smtClean="0">
                <a:solidFill>
                  <a:schemeClr val="bg1"/>
                </a:solidFill>
                <a:cs typeface="Comic Sans MS"/>
              </a:rPr>
              <a:t>Tof</a:t>
            </a:r>
            <a:endParaRPr lang="en-US" sz="2400" b="1" dirty="0">
              <a:solidFill>
                <a:schemeClr val="bg1"/>
              </a:solidFill>
              <a:cs typeface="Comic Sans MS"/>
            </a:endParaRPr>
          </a:p>
        </p:txBody>
      </p:sp>
      <p:pic>
        <p:nvPicPr>
          <p:cNvPr id="122" name="Picture 6" descr="FOOT_log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69038"/>
            <a:ext cx="491039" cy="49103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640872" y="6473917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127" name="Rettangolo 126"/>
          <p:cNvSpPr/>
          <p:nvPr/>
        </p:nvSpPr>
        <p:spPr>
          <a:xfrm>
            <a:off x="4768233" y="68122"/>
            <a:ext cx="567784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SCN</a:t>
            </a:r>
            <a:endParaRPr lang="it-IT" b="1" dirty="0"/>
          </a:p>
        </p:txBody>
      </p:sp>
      <p:sp>
        <p:nvSpPr>
          <p:cNvPr id="128" name="Rettangolo 127"/>
          <p:cNvSpPr/>
          <p:nvPr/>
        </p:nvSpPr>
        <p:spPr>
          <a:xfrm>
            <a:off x="5351710" y="76829"/>
            <a:ext cx="543739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CAL</a:t>
            </a:r>
            <a:endParaRPr lang="it-IT" b="1" dirty="0"/>
          </a:p>
        </p:txBody>
      </p:sp>
      <p:sp>
        <p:nvSpPr>
          <p:cNvPr id="129" name="TextBox 4"/>
          <p:cNvSpPr txBox="1"/>
          <p:nvPr/>
        </p:nvSpPr>
        <p:spPr>
          <a:xfrm>
            <a:off x="893440" y="3136725"/>
            <a:ext cx="253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smtClean="0">
                <a:solidFill>
                  <a:schemeClr val="bg1"/>
                </a:solidFill>
                <a:cs typeface="Comic Sans MS"/>
              </a:rPr>
              <a:t>Scintillator (SCN)</a:t>
            </a:r>
            <a:endParaRPr lang="en-US" sz="2400" b="1" dirty="0">
              <a:solidFill>
                <a:schemeClr val="bg1"/>
              </a:solidFill>
              <a:cs typeface="Comic Sans MS"/>
            </a:endParaRPr>
          </a:p>
        </p:txBody>
      </p:sp>
      <p:sp>
        <p:nvSpPr>
          <p:cNvPr id="130" name="TextBox 4"/>
          <p:cNvSpPr txBox="1"/>
          <p:nvPr/>
        </p:nvSpPr>
        <p:spPr>
          <a:xfrm>
            <a:off x="7467515" y="1853102"/>
            <a:ext cx="253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smtClean="0">
                <a:solidFill>
                  <a:schemeClr val="bg1"/>
                </a:solidFill>
                <a:cs typeface="Comic Sans MS"/>
              </a:rPr>
              <a:t>Calorimeter (CAL)</a:t>
            </a:r>
            <a:endParaRPr lang="en-US" sz="2400" b="1" dirty="0">
              <a:solidFill>
                <a:schemeClr val="bg1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962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6" r="9424"/>
          <a:stretch/>
        </p:blipFill>
        <p:spPr>
          <a:xfrm>
            <a:off x="7384474" y="3815468"/>
            <a:ext cx="4792539" cy="2788622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571164" y="6559392"/>
            <a:ext cx="535242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11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25587" y="37238"/>
            <a:ext cx="599875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Performances: </a:t>
            </a:r>
            <a:r>
              <a:rPr lang="it-IT" sz="2800" i="1" dirty="0" err="1" smtClean="0">
                <a:solidFill>
                  <a:srgbClr val="FF3300"/>
                </a:solidFill>
              </a:rPr>
              <a:t>charge</a:t>
            </a:r>
            <a:r>
              <a:rPr lang="it-IT" sz="2800" i="1" dirty="0" smtClean="0">
                <a:solidFill>
                  <a:srgbClr val="FF3300"/>
                </a:solidFill>
              </a:rPr>
              <a:t> Z </a:t>
            </a:r>
            <a:r>
              <a:rPr lang="it-IT" sz="2800" i="1" dirty="0" err="1" smtClean="0">
                <a:solidFill>
                  <a:srgbClr val="FF3300"/>
                </a:solidFill>
              </a:rPr>
              <a:t>reconstruction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517" y="732974"/>
            <a:ext cx="6146222" cy="657403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9396993" y="1159975"/>
            <a:ext cx="255950" cy="3213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555023" y="1125624"/>
            <a:ext cx="527839" cy="2753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/>
          <p:cNvGrpSpPr/>
          <p:nvPr/>
        </p:nvGrpSpPr>
        <p:grpSpPr>
          <a:xfrm>
            <a:off x="41483" y="1896767"/>
            <a:ext cx="5142178" cy="2951378"/>
            <a:chOff x="916835" y="1590001"/>
            <a:chExt cx="5142178" cy="2951378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8572" r="9142" b="2601"/>
            <a:stretch/>
          </p:blipFill>
          <p:spPr>
            <a:xfrm>
              <a:off x="916835" y="1590001"/>
              <a:ext cx="5142178" cy="2951378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1809280" y="1680383"/>
              <a:ext cx="27815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energy deposited in </a:t>
              </a:r>
              <a:r>
                <a:rPr lang="en-US" sz="20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SCN</a:t>
              </a:r>
              <a:endParaRPr lang="it-IT" b="1" dirty="0"/>
            </a:p>
          </p:txBody>
        </p:sp>
      </p:grpSp>
      <p:sp>
        <p:nvSpPr>
          <p:cNvPr id="17" name="Rettangolo 16"/>
          <p:cNvSpPr/>
          <p:nvPr/>
        </p:nvSpPr>
        <p:spPr>
          <a:xfrm>
            <a:off x="9372007" y="3896402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reconstructed Z</a:t>
            </a:r>
            <a:endParaRPr lang="it-IT" b="1" dirty="0"/>
          </a:p>
        </p:txBody>
      </p:sp>
      <p:sp>
        <p:nvSpPr>
          <p:cNvPr id="21" name="Rettangolo 20"/>
          <p:cNvSpPr/>
          <p:nvPr/>
        </p:nvSpPr>
        <p:spPr>
          <a:xfrm>
            <a:off x="231780" y="813401"/>
            <a:ext cx="51661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Fragment univocally defined by Z and A</a:t>
            </a:r>
            <a:endParaRPr lang="en-US" sz="2200" b="1" dirty="0"/>
          </a:p>
        </p:txBody>
      </p:sp>
      <p:sp>
        <p:nvSpPr>
          <p:cNvPr id="24" name="Rettangolo 23"/>
          <p:cNvSpPr/>
          <p:nvPr/>
        </p:nvSpPr>
        <p:spPr>
          <a:xfrm>
            <a:off x="43377" y="5945269"/>
            <a:ext cx="4116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 </a:t>
            </a:r>
            <a:r>
              <a:rPr lang="en-US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Resolution heavy fragments : </a:t>
            </a:r>
            <a:r>
              <a:rPr lang="en-US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2-3</a:t>
            </a:r>
            <a:r>
              <a:rPr lang="en-US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% </a:t>
            </a:r>
            <a:endParaRPr lang="it-IT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60363"/>
              </p:ext>
            </p:extLst>
          </p:nvPr>
        </p:nvGraphicFramePr>
        <p:xfrm>
          <a:off x="4495" y="4918839"/>
          <a:ext cx="733007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154"/>
                <a:gridCol w="1047154"/>
                <a:gridCol w="1047154"/>
                <a:gridCol w="1047154"/>
                <a:gridCol w="1047154"/>
                <a:gridCol w="1047154"/>
                <a:gridCol w="1047154"/>
              </a:tblGrid>
              <a:tr h="2940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Li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</a:tr>
              <a:tr h="29402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6FCD0"/>
                    </a:solidFill>
                  </a:tcPr>
                </a:tc>
              </a:tr>
              <a:tr h="2940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2.01±0.06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3.03±0.08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4.05±0.09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5.06±0.10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6.09±0.12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7.11±0.14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8.15±0.15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</a:tr>
            </a:tbl>
          </a:graphicData>
        </a:graphic>
      </p:graphicFrame>
      <p:sp>
        <p:nvSpPr>
          <p:cNvPr id="20" name="Rettangolo 19"/>
          <p:cNvSpPr/>
          <p:nvPr/>
        </p:nvSpPr>
        <p:spPr>
          <a:xfrm>
            <a:off x="440696" y="6372453"/>
            <a:ext cx="353173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kern="0" dirty="0" smtClean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wrong charge assignment &lt; 1%</a:t>
            </a:r>
            <a:endParaRPr lang="it-IT" b="1" dirty="0">
              <a:solidFill>
                <a:srgbClr val="0033CC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6929740" y="89082"/>
            <a:ext cx="4679527" cy="400110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Fluka</a:t>
            </a:r>
            <a:r>
              <a:rPr lang="en-US" sz="2000" b="1" dirty="0" smtClean="0"/>
              <a:t> simulation </a:t>
            </a:r>
            <a:r>
              <a:rPr lang="en-US" sz="2000" b="1" baseline="30000" dirty="0" smtClean="0"/>
              <a:t>16</a:t>
            </a:r>
            <a:r>
              <a:rPr lang="en-US" sz="2000" b="1" dirty="0" smtClean="0"/>
              <a:t>O </a:t>
            </a:r>
            <a:r>
              <a:rPr lang="en-US" sz="2000" b="1" dirty="0" smtClean="0"/>
              <a:t>(200 MeV/u)</a:t>
            </a:r>
            <a:r>
              <a:rPr lang="en-US" sz="2000" b="1" dirty="0" smtClean="0">
                <a:sym typeface="Wingdings" panose="05000000000000000000" pitchFamily="2" charset="2"/>
              </a:rPr>
              <a:t> C</a:t>
            </a:r>
            <a:r>
              <a:rPr lang="en-US" sz="2000" b="1" baseline="-25000" dirty="0" smtClean="0">
                <a:sym typeface="Wingdings" panose="05000000000000000000" pitchFamily="2" charset="2"/>
              </a:rPr>
              <a:t>2</a:t>
            </a:r>
            <a:r>
              <a:rPr lang="en-US" sz="2000" b="1" dirty="0" smtClean="0">
                <a:sym typeface="Wingdings" panose="05000000000000000000" pitchFamily="2" charset="2"/>
              </a:rPr>
              <a:t>H</a:t>
            </a:r>
            <a:r>
              <a:rPr lang="en-US" sz="2000" b="1" baseline="-25000" dirty="0" smtClean="0">
                <a:sym typeface="Wingdings" panose="05000000000000000000" pitchFamily="2" charset="2"/>
              </a:rPr>
              <a:t>4</a:t>
            </a:r>
            <a:endParaRPr lang="en-US" sz="2000" b="1" baseline="-25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901387" y="6432117"/>
            <a:ext cx="2076994" cy="365125"/>
          </a:xfrm>
        </p:spPr>
        <p:txBody>
          <a:bodyPr/>
          <a:lstStyle/>
          <a:p>
            <a:pPr algn="l"/>
            <a:r>
              <a:rPr lang="it-IT" dirty="0" smtClean="0"/>
              <a:t>R. Spighi: Riunione di Bologna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5" t="10628" r="13083" b="62326"/>
          <a:stretch/>
        </p:blipFill>
        <p:spPr>
          <a:xfrm>
            <a:off x="11513855" y="3631344"/>
            <a:ext cx="593883" cy="1213189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4234676" y="1666250"/>
            <a:ext cx="975768" cy="1273879"/>
            <a:chOff x="5283877" y="1584175"/>
            <a:chExt cx="975768" cy="1273879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10628" r="11075" b="62326"/>
            <a:stretch/>
          </p:blipFill>
          <p:spPr>
            <a:xfrm>
              <a:off x="5286952" y="1584175"/>
              <a:ext cx="972693" cy="12738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ttangolo 32"/>
            <p:cNvSpPr/>
            <p:nvPr/>
          </p:nvSpPr>
          <p:spPr>
            <a:xfrm>
              <a:off x="5283877" y="2492879"/>
              <a:ext cx="173595" cy="35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Connettore 1 33"/>
            <p:cNvCxnSpPr/>
            <p:nvPr/>
          </p:nvCxnSpPr>
          <p:spPr>
            <a:xfrm>
              <a:off x="5478666" y="1588308"/>
              <a:ext cx="0" cy="126383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tangolo 34"/>
            <p:cNvSpPr/>
            <p:nvPr/>
          </p:nvSpPr>
          <p:spPr>
            <a:xfrm>
              <a:off x="5504898" y="2693014"/>
              <a:ext cx="152930" cy="95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5492243" y="2822521"/>
              <a:ext cx="152930" cy="29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6693919" y="2031367"/>
            <a:ext cx="5001817" cy="1463674"/>
            <a:chOff x="2433788" y="2236717"/>
            <a:chExt cx="5806064" cy="1699018"/>
          </a:xfrm>
        </p:grpSpPr>
        <p:sp>
          <p:nvSpPr>
            <p:cNvPr id="29" name="Rettangolo 28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0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78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76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" name="Cilindro 40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44" name="Immagin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45" name="Connettore 1 44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 flipV="1">
              <a:off x="6132937" y="2792805"/>
              <a:ext cx="1302672" cy="135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ttangolo 51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3047456" y="2825574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....... 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54" name="Connettore 1 53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ttangolo 54"/>
            <p:cNvSpPr/>
            <p:nvPr/>
          </p:nvSpPr>
          <p:spPr>
            <a:xfrm>
              <a:off x="4345787" y="3474070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FOOT</a:t>
              </a:r>
              <a:endParaRPr lang="it-IT" dirty="0"/>
            </a:p>
          </p:txBody>
        </p:sp>
        <p:sp>
          <p:nvSpPr>
            <p:cNvPr id="56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ttangolo 59"/>
            <p:cNvSpPr/>
            <p:nvPr/>
          </p:nvSpPr>
          <p:spPr>
            <a:xfrm rot="21231650">
              <a:off x="4004465" y="278194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Connettore 1 60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ttangolo 62"/>
            <p:cNvSpPr/>
            <p:nvPr/>
          </p:nvSpPr>
          <p:spPr>
            <a:xfrm rot="21231650">
              <a:off x="4898718" y="2681792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64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ttangolo 66"/>
            <p:cNvSpPr/>
            <p:nvPr/>
          </p:nvSpPr>
          <p:spPr>
            <a:xfrm rot="21231650">
              <a:off x="5999287" y="2545088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ttangolo 67"/>
            <p:cNvSpPr/>
            <p:nvPr/>
          </p:nvSpPr>
          <p:spPr>
            <a:xfrm rot="21231650">
              <a:off x="7286942" y="2406216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69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70" name="Connettore 2 69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ttangolo 71"/>
            <p:cNvSpPr/>
            <p:nvPr/>
          </p:nvSpPr>
          <p:spPr>
            <a:xfrm rot="399849">
              <a:off x="7409387" y="3240176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73" name="Rettangolo 72"/>
            <p:cNvSpPr/>
            <p:nvPr/>
          </p:nvSpPr>
          <p:spPr>
            <a:xfrm rot="354077">
              <a:off x="6067207" y="3091281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74" name="Rettangolo 73"/>
            <p:cNvSpPr/>
            <p:nvPr/>
          </p:nvSpPr>
          <p:spPr>
            <a:xfrm rot="227179">
              <a:off x="4915742" y="2965423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75" name="Rettangolo 74"/>
            <p:cNvSpPr/>
            <p:nvPr/>
          </p:nvSpPr>
          <p:spPr>
            <a:xfrm rot="435330">
              <a:off x="4025820" y="2887685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Ovale 12"/>
          <p:cNvSpPr/>
          <p:nvPr/>
        </p:nvSpPr>
        <p:spPr>
          <a:xfrm>
            <a:off x="6838278" y="2526640"/>
            <a:ext cx="434768" cy="651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Ovale 79"/>
          <p:cNvSpPr/>
          <p:nvPr/>
        </p:nvSpPr>
        <p:spPr>
          <a:xfrm>
            <a:off x="10868217" y="2151782"/>
            <a:ext cx="519624" cy="1337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17"/>
          <p:cNvCxnSpPr/>
          <p:nvPr/>
        </p:nvCxnSpPr>
        <p:spPr>
          <a:xfrm flipH="1">
            <a:off x="7273046" y="1837622"/>
            <a:ext cx="1499948" cy="7373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/>
          <p:cNvCxnSpPr/>
          <p:nvPr/>
        </p:nvCxnSpPr>
        <p:spPr>
          <a:xfrm>
            <a:off x="9341752" y="1823539"/>
            <a:ext cx="1607647" cy="431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8772994" y="1437512"/>
            <a:ext cx="59824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2" name="Connettore 2 81"/>
          <p:cNvCxnSpPr/>
          <p:nvPr/>
        </p:nvCxnSpPr>
        <p:spPr>
          <a:xfrm>
            <a:off x="7640556" y="1781615"/>
            <a:ext cx="3129421" cy="6264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7071449" y="1415606"/>
            <a:ext cx="60465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SCN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 arrotondato 131"/>
          <p:cNvSpPr/>
          <p:nvPr/>
        </p:nvSpPr>
        <p:spPr>
          <a:xfrm>
            <a:off x="2793049" y="4046065"/>
            <a:ext cx="9398951" cy="2739781"/>
          </a:xfrm>
          <a:prstGeom prst="roundRect">
            <a:avLst/>
          </a:prstGeom>
          <a:solidFill>
            <a:srgbClr val="FF66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5" r="25464" b="50838"/>
          <a:stretch/>
        </p:blipFill>
        <p:spPr>
          <a:xfrm>
            <a:off x="9482689" y="1566698"/>
            <a:ext cx="2469825" cy="2439026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1" r="50648" b="50838"/>
          <a:stretch/>
        </p:blipFill>
        <p:spPr>
          <a:xfrm>
            <a:off x="5359165" y="1583847"/>
            <a:ext cx="2442303" cy="2411848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85" b="50808"/>
          <a:stretch/>
        </p:blipFill>
        <p:spPr>
          <a:xfrm>
            <a:off x="1103540" y="1570864"/>
            <a:ext cx="2476667" cy="2426439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565777" y="6568303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12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39283" y="12740"/>
            <a:ext cx="6647589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Performances: </a:t>
            </a:r>
            <a:r>
              <a:rPr lang="it-IT" sz="2800" i="1" dirty="0" err="1" smtClean="0">
                <a:solidFill>
                  <a:srgbClr val="FF3300"/>
                </a:solidFill>
              </a:rPr>
              <a:t>Number</a:t>
            </a:r>
            <a:r>
              <a:rPr lang="it-IT" sz="2800" i="1" dirty="0" smtClean="0">
                <a:solidFill>
                  <a:srgbClr val="FF3300"/>
                </a:solidFill>
              </a:rPr>
              <a:t> of mass A (ex of </a:t>
            </a:r>
            <a:r>
              <a:rPr lang="it-IT" sz="2800" i="1" baseline="30000" dirty="0" smtClean="0">
                <a:solidFill>
                  <a:srgbClr val="FF3300"/>
                </a:solidFill>
              </a:rPr>
              <a:t>12</a:t>
            </a:r>
            <a:r>
              <a:rPr lang="it-IT" sz="2800" i="1" dirty="0" smtClean="0">
                <a:solidFill>
                  <a:srgbClr val="FF3300"/>
                </a:solidFill>
              </a:rPr>
              <a:t>C)</a:t>
            </a:r>
            <a:endParaRPr lang="it-IT" sz="2800" i="1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/>
              <p:cNvSpPr txBox="1"/>
              <p:nvPr/>
            </p:nvSpPr>
            <p:spPr>
              <a:xfrm>
                <a:off x="32432" y="1932362"/>
                <a:ext cx="1142429" cy="521040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2" name="CasellaDiTes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2" y="1932362"/>
                <a:ext cx="1142429" cy="5210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/>
              <p:cNvSpPr txBox="1"/>
              <p:nvPr/>
            </p:nvSpPr>
            <p:spPr>
              <a:xfrm>
                <a:off x="4064499" y="1913750"/>
                <a:ext cx="1494255" cy="561885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499" y="1913750"/>
                <a:ext cx="1494255" cy="5618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/>
              <p:cNvSpPr txBox="1"/>
              <p:nvPr/>
            </p:nvSpPr>
            <p:spPr>
              <a:xfrm>
                <a:off x="8208274" y="1869182"/>
                <a:ext cx="1646412" cy="620106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𝑘𝑖𝑛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4" name="CasellaDiTes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274" y="1869182"/>
                <a:ext cx="1646412" cy="6201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ttangolo 50"/>
          <p:cNvSpPr/>
          <p:nvPr/>
        </p:nvSpPr>
        <p:spPr>
          <a:xfrm>
            <a:off x="2609879" y="2747369"/>
            <a:ext cx="123403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12.14 </a:t>
            </a:r>
            <a:r>
              <a:rPr lang="en-US" sz="1600" b="1" kern="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± </a:t>
            </a:r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0.53</a:t>
            </a:r>
            <a:endParaRPr lang="it-IT" sz="1600" b="1" dirty="0">
              <a:solidFill>
                <a:srgbClr val="0000FF"/>
              </a:solidFill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6838489" y="2717724"/>
            <a:ext cx="123403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11.97 </a:t>
            </a:r>
            <a:r>
              <a:rPr lang="en-US" sz="1600" b="1" kern="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± </a:t>
            </a:r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0.45</a:t>
            </a:r>
            <a:endParaRPr lang="it-IT" sz="1600" b="1" dirty="0">
              <a:solidFill>
                <a:srgbClr val="0000FF"/>
              </a:solidFill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11101514" y="2560166"/>
            <a:ext cx="1016848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12.4 </a:t>
            </a:r>
            <a:r>
              <a:rPr lang="en-US" sz="1600" b="1" kern="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± </a:t>
            </a:r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1.2</a:t>
            </a:r>
            <a:endParaRPr lang="it-IT" sz="1600" b="1" dirty="0">
              <a:solidFill>
                <a:srgbClr val="0000FF"/>
              </a:solidFill>
            </a:endParaRPr>
          </a:p>
        </p:txBody>
      </p:sp>
      <p:pic>
        <p:nvPicPr>
          <p:cNvPr id="54" name="Immagine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4" r="75261"/>
          <a:stretch/>
        </p:blipFill>
        <p:spPr>
          <a:xfrm>
            <a:off x="3263372" y="4271947"/>
            <a:ext cx="2580670" cy="2393209"/>
          </a:xfrm>
          <a:prstGeom prst="rect">
            <a:avLst/>
          </a:prstGeom>
        </p:spPr>
      </p:pic>
      <p:sp>
        <p:nvSpPr>
          <p:cNvPr id="58" name="Rettangolo 57"/>
          <p:cNvSpPr/>
          <p:nvPr/>
        </p:nvSpPr>
        <p:spPr>
          <a:xfrm>
            <a:off x="3356838" y="4143182"/>
            <a:ext cx="623889" cy="369332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altLang="it-IT" b="1" kern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ALM</a:t>
            </a:r>
            <a:endParaRPr lang="it-IT" dirty="0"/>
          </a:p>
        </p:txBody>
      </p:sp>
      <p:sp>
        <p:nvSpPr>
          <p:cNvPr id="60" name="Rettangolo 59"/>
          <p:cNvSpPr/>
          <p:nvPr/>
        </p:nvSpPr>
        <p:spPr>
          <a:xfrm>
            <a:off x="4384768" y="5511706"/>
            <a:ext cx="123403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12.01 </a:t>
            </a:r>
            <a:r>
              <a:rPr lang="en-US" sz="1600" b="1" kern="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± </a:t>
            </a:r>
            <a:r>
              <a:rPr lang="en-US" sz="1600" b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0.41</a:t>
            </a:r>
            <a:endParaRPr lang="it-IT" sz="1600" b="1" dirty="0">
              <a:solidFill>
                <a:srgbClr val="0000FF"/>
              </a:solidFill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8208274" y="130290"/>
            <a:ext cx="3910088" cy="400110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Fluka</a:t>
            </a:r>
            <a:r>
              <a:rPr lang="en-US" sz="2000" dirty="0" smtClean="0"/>
              <a:t> </a:t>
            </a:r>
            <a:r>
              <a:rPr lang="en-US" sz="2000" dirty="0" err="1" smtClean="0"/>
              <a:t>simul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 (200 MeV/u)</a:t>
            </a:r>
            <a:r>
              <a:rPr lang="en-US" sz="2000" dirty="0" smtClean="0">
                <a:sym typeface="Wingdings" panose="05000000000000000000" pitchFamily="2" charset="2"/>
              </a:rPr>
              <a:t> C</a:t>
            </a:r>
            <a:r>
              <a:rPr lang="en-US" sz="2000" baseline="-25000" dirty="0" smtClean="0"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sym typeface="Wingdings" panose="05000000000000000000" pitchFamily="2" charset="2"/>
              </a:rPr>
              <a:t>H</a:t>
            </a:r>
            <a:r>
              <a:rPr lang="en-US" sz="2000" baseline="-25000" dirty="0" smtClean="0">
                <a:sym typeface="Wingdings" panose="05000000000000000000" pitchFamily="2" charset="2"/>
              </a:rPr>
              <a:t>4</a:t>
            </a:r>
            <a:endParaRPr lang="en-US" sz="2000" baseline="-25000" dirty="0"/>
          </a:p>
        </p:txBody>
      </p:sp>
      <p:sp>
        <p:nvSpPr>
          <p:cNvPr id="62" name="TextBox 4"/>
          <p:cNvSpPr txBox="1"/>
          <p:nvPr/>
        </p:nvSpPr>
        <p:spPr>
          <a:xfrm>
            <a:off x="2515223" y="551256"/>
            <a:ext cx="6619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rgbClr val="FF0000"/>
                </a:solidFill>
                <a:cs typeface="Comic Sans MS"/>
              </a:rPr>
              <a:t>REDUNDANT Detector</a:t>
            </a:r>
            <a:r>
              <a:rPr lang="it-IT" sz="2000" dirty="0">
                <a:solidFill>
                  <a:prstClr val="black"/>
                </a:solidFill>
                <a:cs typeface="Comic Sans MS"/>
              </a:rPr>
              <a:t> </a:t>
            </a:r>
            <a:r>
              <a:rPr lang="it-IT" sz="2000" dirty="0" smtClean="0">
                <a:solidFill>
                  <a:prstClr val="black"/>
                </a:solidFill>
                <a:cs typeface="Comic Sans MS"/>
                <a:sym typeface="Wingdings" panose="05000000000000000000" pitchFamily="2" charset="2"/>
              </a:rPr>
              <a:t> </a:t>
            </a:r>
            <a:r>
              <a:rPr lang="it-IT" sz="2000" dirty="0" err="1" smtClean="0">
                <a:solidFill>
                  <a:prstClr val="black"/>
                </a:solidFill>
                <a:cs typeface="Comic Sans MS"/>
                <a:sym typeface="Wingdings" panose="05000000000000000000" pitchFamily="2" charset="2"/>
              </a:rPr>
              <a:t>different</a:t>
            </a:r>
            <a:r>
              <a:rPr lang="it-IT" sz="2000" dirty="0" smtClean="0">
                <a:solidFill>
                  <a:prstClr val="black"/>
                </a:solidFill>
                <a:cs typeface="Comic Sans MS"/>
                <a:sym typeface="Wingdings" panose="05000000000000000000" pitchFamily="2" charset="2"/>
              </a:rPr>
              <a:t> ways to </a:t>
            </a:r>
            <a:r>
              <a:rPr lang="it-IT" sz="2000" dirty="0" err="1" smtClean="0">
                <a:solidFill>
                  <a:prstClr val="black"/>
                </a:solidFill>
                <a:cs typeface="Comic Sans MS"/>
                <a:sym typeface="Wingdings" panose="05000000000000000000" pitchFamily="2" charset="2"/>
              </a:rPr>
              <a:t>determine</a:t>
            </a:r>
            <a:r>
              <a:rPr lang="it-IT" sz="2000" dirty="0" smtClean="0">
                <a:solidFill>
                  <a:prstClr val="black"/>
                </a:solidFill>
                <a:cs typeface="Comic Sans MS"/>
                <a:sym typeface="Wingdings" panose="05000000000000000000" pitchFamily="2" charset="2"/>
              </a:rPr>
              <a:t> A</a:t>
            </a:r>
            <a:endParaRPr lang="en-US" sz="2000" dirty="0">
              <a:cs typeface="Comic Sans M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6042375" y="4272225"/>
            <a:ext cx="2416276" cy="2101865"/>
            <a:chOff x="5987044" y="3725506"/>
            <a:chExt cx="2416276" cy="2101865"/>
          </a:xfrm>
        </p:grpSpPr>
        <p:pic>
          <p:nvPicPr>
            <p:cNvPr id="67" name="Immagine 6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57" t="51942" r="49857"/>
            <a:stretch/>
          </p:blipFill>
          <p:spPr>
            <a:xfrm>
              <a:off x="6182634" y="3725506"/>
              <a:ext cx="2220686" cy="2101865"/>
            </a:xfrm>
            <a:prstGeom prst="rect">
              <a:avLst/>
            </a:prstGeom>
          </p:spPr>
        </p:pic>
        <p:sp>
          <p:nvSpPr>
            <p:cNvPr id="68" name="TextBox 4"/>
            <p:cNvSpPr txBox="1"/>
            <p:nvPr/>
          </p:nvSpPr>
          <p:spPr>
            <a:xfrm>
              <a:off x="5987044" y="3772494"/>
              <a:ext cx="41903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>
                  <a:cs typeface="Comic Sans MS"/>
                </a:rPr>
                <a:t>χ</a:t>
              </a:r>
              <a:r>
                <a:rPr lang="it-IT" sz="2000" baseline="30000" dirty="0" smtClean="0">
                  <a:cs typeface="Comic Sans MS"/>
                </a:rPr>
                <a:t>2</a:t>
              </a:r>
              <a:endParaRPr lang="en-US" sz="2000" baseline="30000" dirty="0">
                <a:cs typeface="Comic Sans MS"/>
              </a:endParaRPr>
            </a:p>
          </p:txBody>
        </p:sp>
        <p:sp>
          <p:nvSpPr>
            <p:cNvPr id="69" name="TextBox 4"/>
            <p:cNvSpPr txBox="1"/>
            <p:nvPr/>
          </p:nvSpPr>
          <p:spPr>
            <a:xfrm>
              <a:off x="7801468" y="5425402"/>
              <a:ext cx="41903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smtClean="0">
                  <a:cs typeface="Comic Sans MS"/>
                </a:rPr>
                <a:t>A</a:t>
              </a:r>
              <a:endParaRPr lang="en-US" sz="2000" baseline="30000" dirty="0">
                <a:cs typeface="Comic Sans MS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089" y="1059783"/>
            <a:ext cx="2316503" cy="675017"/>
            <a:chOff x="3191434" y="68281"/>
            <a:chExt cx="2316503" cy="675017"/>
          </a:xfrm>
        </p:grpSpPr>
        <p:sp>
          <p:nvSpPr>
            <p:cNvPr id="31" name="Rettangolo 30"/>
            <p:cNvSpPr/>
            <p:nvPr/>
          </p:nvSpPr>
          <p:spPr>
            <a:xfrm>
              <a:off x="3191434" y="68281"/>
              <a:ext cx="2316503" cy="675017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oup 32"/>
            <p:cNvGrpSpPr/>
            <p:nvPr/>
          </p:nvGrpSpPr>
          <p:grpSpPr>
            <a:xfrm rot="16200000">
              <a:off x="4291828" y="305433"/>
              <a:ext cx="372154" cy="272499"/>
              <a:chOff x="6974084" y="3422947"/>
              <a:chExt cx="1712721" cy="1257903"/>
            </a:xfrm>
          </p:grpSpPr>
          <p:sp>
            <p:nvSpPr>
              <p:cNvPr id="85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14"/>
            <p:cNvGrpSpPr/>
            <p:nvPr/>
          </p:nvGrpSpPr>
          <p:grpSpPr>
            <a:xfrm rot="16200000">
              <a:off x="3963697" y="317276"/>
              <a:ext cx="274255" cy="227735"/>
              <a:chOff x="6974084" y="3422947"/>
              <a:chExt cx="1712721" cy="1257903"/>
            </a:xfrm>
          </p:grpSpPr>
          <p:sp>
            <p:nvSpPr>
              <p:cNvPr id="83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Cube 27"/>
            <p:cNvSpPr/>
            <p:nvPr/>
          </p:nvSpPr>
          <p:spPr>
            <a:xfrm flipH="1">
              <a:off x="4271244" y="330534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28"/>
            <p:cNvSpPr/>
            <p:nvPr/>
          </p:nvSpPr>
          <p:spPr>
            <a:xfrm flipH="1">
              <a:off x="4226361" y="330534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ilindro 37"/>
            <p:cNvSpPr/>
            <p:nvPr/>
          </p:nvSpPr>
          <p:spPr>
            <a:xfrm rot="16200000">
              <a:off x="3285467" y="414504"/>
              <a:ext cx="130334" cy="5491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Cube 6"/>
            <p:cNvSpPr/>
            <p:nvPr/>
          </p:nvSpPr>
          <p:spPr>
            <a:xfrm flipH="1">
              <a:off x="5164952" y="208950"/>
              <a:ext cx="136963" cy="50406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202" y="430380"/>
              <a:ext cx="60932" cy="69860"/>
            </a:xfrm>
            <a:prstGeom prst="rect">
              <a:avLst/>
            </a:prstGeom>
          </p:spPr>
        </p:pic>
        <p:pic>
          <p:nvPicPr>
            <p:cNvPr id="41" name="Immagine 4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3237113" y="387142"/>
              <a:ext cx="27834" cy="22528"/>
            </a:xfrm>
            <a:prstGeom prst="rect">
              <a:avLst/>
            </a:prstGeom>
          </p:spPr>
        </p:pic>
        <p:cxnSp>
          <p:nvCxnSpPr>
            <p:cNvPr id="45" name="Connettore 1 44"/>
            <p:cNvCxnSpPr/>
            <p:nvPr/>
          </p:nvCxnSpPr>
          <p:spPr>
            <a:xfrm flipV="1">
              <a:off x="3952387" y="418187"/>
              <a:ext cx="80096" cy="87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 flipV="1">
              <a:off x="4214739" y="376952"/>
              <a:ext cx="173019" cy="18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/>
          </p:nvCxnSpPr>
          <p:spPr>
            <a:xfrm flipV="1">
              <a:off x="4667321" y="283318"/>
              <a:ext cx="554774" cy="60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 flipV="1">
              <a:off x="4605833" y="344228"/>
              <a:ext cx="88120" cy="96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 rot="660000" flipV="1">
              <a:off x="3949386" y="476122"/>
              <a:ext cx="80096" cy="87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/>
          </p:nvCxnSpPr>
          <p:spPr>
            <a:xfrm rot="660000" flipV="1">
              <a:off x="4211237" y="499516"/>
              <a:ext cx="173019" cy="18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4812746" y="557157"/>
              <a:ext cx="409801" cy="428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ttangolo 70"/>
            <p:cNvSpPr/>
            <p:nvPr/>
          </p:nvSpPr>
          <p:spPr>
            <a:xfrm>
              <a:off x="3812631" y="426988"/>
              <a:ext cx="27119" cy="527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Cube 40"/>
            <p:cNvSpPr/>
            <p:nvPr/>
          </p:nvSpPr>
          <p:spPr>
            <a:xfrm flipH="1">
              <a:off x="3942468" y="330951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40"/>
            <p:cNvSpPr/>
            <p:nvPr/>
          </p:nvSpPr>
          <p:spPr>
            <a:xfrm flipH="1">
              <a:off x="3910377" y="330951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ube 39"/>
            <p:cNvSpPr/>
            <p:nvPr/>
          </p:nvSpPr>
          <p:spPr>
            <a:xfrm flipH="1">
              <a:off x="3887935" y="330951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ube 42"/>
            <p:cNvSpPr/>
            <p:nvPr/>
          </p:nvSpPr>
          <p:spPr>
            <a:xfrm flipH="1">
              <a:off x="3858738" y="330951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ttore 1 75"/>
            <p:cNvCxnSpPr/>
            <p:nvPr/>
          </p:nvCxnSpPr>
          <p:spPr>
            <a:xfrm rot="21060000">
              <a:off x="3830137" y="460983"/>
              <a:ext cx="43055" cy="112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 rot="720000" flipV="1">
              <a:off x="3843914" y="435384"/>
              <a:ext cx="36824" cy="121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ube 42"/>
            <p:cNvSpPr/>
            <p:nvPr/>
          </p:nvSpPr>
          <p:spPr>
            <a:xfrm flipH="1">
              <a:off x="4768671" y="291677"/>
              <a:ext cx="65015" cy="309104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ube 42"/>
            <p:cNvSpPr/>
            <p:nvPr/>
          </p:nvSpPr>
          <p:spPr>
            <a:xfrm flipH="1">
              <a:off x="4715505" y="291677"/>
              <a:ext cx="65015" cy="309104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ube 42"/>
            <p:cNvSpPr/>
            <p:nvPr/>
          </p:nvSpPr>
          <p:spPr>
            <a:xfrm flipH="1">
              <a:off x="4667534" y="293205"/>
              <a:ext cx="65015" cy="309104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ube 26"/>
            <p:cNvSpPr/>
            <p:nvPr/>
          </p:nvSpPr>
          <p:spPr>
            <a:xfrm flipH="1">
              <a:off x="3756970" y="364457"/>
              <a:ext cx="85930" cy="157604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82" name="Connettore 1 81"/>
            <p:cNvCxnSpPr/>
            <p:nvPr/>
          </p:nvCxnSpPr>
          <p:spPr>
            <a:xfrm rot="720000" flipV="1">
              <a:off x="4610687" y="538483"/>
              <a:ext cx="88120" cy="96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ttangolo 28"/>
          <p:cNvSpPr/>
          <p:nvPr/>
        </p:nvSpPr>
        <p:spPr>
          <a:xfrm>
            <a:off x="-10044" y="913250"/>
            <a:ext cx="136287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 &amp; TRACKER</a:t>
            </a:r>
            <a:endParaRPr lang="en-US" sz="14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7" name="Gruppo 86"/>
          <p:cNvGrpSpPr/>
          <p:nvPr/>
        </p:nvGrpSpPr>
        <p:grpSpPr>
          <a:xfrm>
            <a:off x="4480245" y="1038255"/>
            <a:ext cx="2316503" cy="675017"/>
            <a:chOff x="3191434" y="68281"/>
            <a:chExt cx="2316503" cy="675017"/>
          </a:xfrm>
        </p:grpSpPr>
        <p:sp>
          <p:nvSpPr>
            <p:cNvPr id="88" name="Rettangolo 87"/>
            <p:cNvSpPr/>
            <p:nvPr/>
          </p:nvSpPr>
          <p:spPr>
            <a:xfrm>
              <a:off x="3191434" y="68281"/>
              <a:ext cx="2316503" cy="675017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Cube 6"/>
            <p:cNvSpPr/>
            <p:nvPr/>
          </p:nvSpPr>
          <p:spPr>
            <a:xfrm flipH="1">
              <a:off x="5187061" y="208950"/>
              <a:ext cx="220893" cy="498822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0" name="Cilindro 89"/>
            <p:cNvSpPr/>
            <p:nvPr/>
          </p:nvSpPr>
          <p:spPr>
            <a:xfrm rot="16200000">
              <a:off x="3285467" y="414504"/>
              <a:ext cx="130334" cy="5491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Cube 6"/>
            <p:cNvSpPr/>
            <p:nvPr/>
          </p:nvSpPr>
          <p:spPr>
            <a:xfrm flipH="1">
              <a:off x="5164952" y="208950"/>
              <a:ext cx="136963" cy="50406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92" name="Immagine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202" y="430380"/>
              <a:ext cx="60932" cy="69860"/>
            </a:xfrm>
            <a:prstGeom prst="rect">
              <a:avLst/>
            </a:prstGeom>
          </p:spPr>
        </p:pic>
        <p:pic>
          <p:nvPicPr>
            <p:cNvPr id="93" name="Immagine 9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3237113" y="387142"/>
              <a:ext cx="27834" cy="22528"/>
            </a:xfrm>
            <a:prstGeom prst="rect">
              <a:avLst/>
            </a:prstGeom>
          </p:spPr>
        </p:pic>
        <p:cxnSp>
          <p:nvCxnSpPr>
            <p:cNvPr id="94" name="Connettore 1 93"/>
            <p:cNvCxnSpPr>
              <a:stCxn id="97" idx="4"/>
            </p:cNvCxnSpPr>
            <p:nvPr/>
          </p:nvCxnSpPr>
          <p:spPr>
            <a:xfrm flipV="1">
              <a:off x="3798016" y="283318"/>
              <a:ext cx="1424079" cy="180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>
              <a:stCxn id="97" idx="4"/>
            </p:cNvCxnSpPr>
            <p:nvPr/>
          </p:nvCxnSpPr>
          <p:spPr>
            <a:xfrm>
              <a:off x="3798016" y="463782"/>
              <a:ext cx="1433451" cy="1183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ttangolo 95"/>
            <p:cNvSpPr/>
            <p:nvPr/>
          </p:nvSpPr>
          <p:spPr>
            <a:xfrm>
              <a:off x="3812631" y="426988"/>
              <a:ext cx="27119" cy="527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Cube 26"/>
            <p:cNvSpPr/>
            <p:nvPr/>
          </p:nvSpPr>
          <p:spPr>
            <a:xfrm flipH="1">
              <a:off x="3756970" y="364457"/>
              <a:ext cx="85930" cy="157604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98" name="Rettangolo 97"/>
          <p:cNvSpPr/>
          <p:nvPr/>
        </p:nvSpPr>
        <p:spPr>
          <a:xfrm>
            <a:off x="4480250" y="959271"/>
            <a:ext cx="10839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 &amp; CALO</a:t>
            </a:r>
            <a:endParaRPr lang="en-US" sz="14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9" name="Gruppo 98"/>
          <p:cNvGrpSpPr/>
          <p:nvPr/>
        </p:nvGrpSpPr>
        <p:grpSpPr>
          <a:xfrm>
            <a:off x="8784375" y="975776"/>
            <a:ext cx="2316503" cy="675017"/>
            <a:chOff x="3245709" y="1942427"/>
            <a:chExt cx="2316503" cy="675017"/>
          </a:xfrm>
        </p:grpSpPr>
        <p:sp>
          <p:nvSpPr>
            <p:cNvPr id="100" name="Rettangolo 99"/>
            <p:cNvSpPr/>
            <p:nvPr/>
          </p:nvSpPr>
          <p:spPr>
            <a:xfrm>
              <a:off x="3245709" y="1942427"/>
              <a:ext cx="2316503" cy="675017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Cube 6"/>
            <p:cNvSpPr/>
            <p:nvPr/>
          </p:nvSpPr>
          <p:spPr>
            <a:xfrm flipH="1">
              <a:off x="5228704" y="2074891"/>
              <a:ext cx="220893" cy="498822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102" name="Group 32"/>
            <p:cNvGrpSpPr/>
            <p:nvPr/>
          </p:nvGrpSpPr>
          <p:grpSpPr>
            <a:xfrm rot="16200000">
              <a:off x="4346103" y="2170659"/>
              <a:ext cx="372154" cy="272499"/>
              <a:chOff x="6974084" y="3422947"/>
              <a:chExt cx="1712721" cy="1257903"/>
            </a:xfrm>
          </p:grpSpPr>
          <p:sp>
            <p:nvSpPr>
              <p:cNvPr id="129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4"/>
            <p:cNvGrpSpPr/>
            <p:nvPr/>
          </p:nvGrpSpPr>
          <p:grpSpPr>
            <a:xfrm rot="16200000">
              <a:off x="4017972" y="2182502"/>
              <a:ext cx="274255" cy="227735"/>
              <a:chOff x="6974084" y="3422947"/>
              <a:chExt cx="1712721" cy="1257903"/>
            </a:xfrm>
          </p:grpSpPr>
          <p:sp>
            <p:nvSpPr>
              <p:cNvPr id="127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Cube 27"/>
            <p:cNvSpPr/>
            <p:nvPr/>
          </p:nvSpPr>
          <p:spPr>
            <a:xfrm flipH="1">
              <a:off x="4325519" y="2195760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ube 28"/>
            <p:cNvSpPr/>
            <p:nvPr/>
          </p:nvSpPr>
          <p:spPr>
            <a:xfrm flipH="1">
              <a:off x="4280636" y="2195760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" name="Immagine 10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477" y="2295606"/>
              <a:ext cx="60932" cy="69860"/>
            </a:xfrm>
            <a:prstGeom prst="rect">
              <a:avLst/>
            </a:prstGeom>
          </p:spPr>
        </p:pic>
        <p:pic>
          <p:nvPicPr>
            <p:cNvPr id="107" name="Immagine 10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3291388" y="2252368"/>
              <a:ext cx="27834" cy="22528"/>
            </a:xfrm>
            <a:prstGeom prst="rect">
              <a:avLst/>
            </a:prstGeom>
          </p:spPr>
        </p:pic>
        <p:cxnSp>
          <p:nvCxnSpPr>
            <p:cNvPr id="108" name="Connettore 1 107"/>
            <p:cNvCxnSpPr/>
            <p:nvPr/>
          </p:nvCxnSpPr>
          <p:spPr>
            <a:xfrm flipV="1">
              <a:off x="4006662" y="2283413"/>
              <a:ext cx="80096" cy="87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>
            <a:xfrm flipV="1">
              <a:off x="4269014" y="2242178"/>
              <a:ext cx="173019" cy="18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/>
          </p:nvCxnSpPr>
          <p:spPr>
            <a:xfrm flipV="1">
              <a:off x="4721596" y="2148544"/>
              <a:ext cx="554774" cy="60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/>
          </p:nvCxnSpPr>
          <p:spPr>
            <a:xfrm flipV="1">
              <a:off x="4660108" y="2209454"/>
              <a:ext cx="88120" cy="96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/>
          </p:nvCxnSpPr>
          <p:spPr>
            <a:xfrm rot="660000" flipV="1">
              <a:off x="4003661" y="2341348"/>
              <a:ext cx="80096" cy="87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/>
          </p:nvCxnSpPr>
          <p:spPr>
            <a:xfrm rot="660000" flipV="1">
              <a:off x="4265512" y="2364742"/>
              <a:ext cx="173019" cy="18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/>
          </p:nvCxnSpPr>
          <p:spPr>
            <a:xfrm>
              <a:off x="4867021" y="2422383"/>
              <a:ext cx="409801" cy="428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ttangolo 114"/>
            <p:cNvSpPr/>
            <p:nvPr/>
          </p:nvSpPr>
          <p:spPr>
            <a:xfrm>
              <a:off x="3866906" y="2292214"/>
              <a:ext cx="27119" cy="527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Cube 40"/>
            <p:cNvSpPr/>
            <p:nvPr/>
          </p:nvSpPr>
          <p:spPr>
            <a:xfrm flipH="1">
              <a:off x="3996743" y="2196177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ube 40"/>
            <p:cNvSpPr/>
            <p:nvPr/>
          </p:nvSpPr>
          <p:spPr>
            <a:xfrm flipH="1">
              <a:off x="3964652" y="2196177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ube 39"/>
            <p:cNvSpPr/>
            <p:nvPr/>
          </p:nvSpPr>
          <p:spPr>
            <a:xfrm flipH="1">
              <a:off x="3942210" y="2196177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ube 42"/>
            <p:cNvSpPr/>
            <p:nvPr/>
          </p:nvSpPr>
          <p:spPr>
            <a:xfrm flipH="1">
              <a:off x="3913013" y="2196177"/>
              <a:ext cx="44884" cy="229786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Connettore 1 119"/>
            <p:cNvCxnSpPr/>
            <p:nvPr/>
          </p:nvCxnSpPr>
          <p:spPr>
            <a:xfrm rot="21060000">
              <a:off x="3884412" y="2326209"/>
              <a:ext cx="43055" cy="112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/>
          </p:nvCxnSpPr>
          <p:spPr>
            <a:xfrm rot="720000" flipV="1">
              <a:off x="3898189" y="2300610"/>
              <a:ext cx="36824" cy="121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ube 42"/>
            <p:cNvSpPr/>
            <p:nvPr/>
          </p:nvSpPr>
          <p:spPr>
            <a:xfrm flipH="1">
              <a:off x="4822946" y="2156903"/>
              <a:ext cx="65015" cy="309104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ube 42"/>
            <p:cNvSpPr/>
            <p:nvPr/>
          </p:nvSpPr>
          <p:spPr>
            <a:xfrm flipH="1">
              <a:off x="4769780" y="2156903"/>
              <a:ext cx="65015" cy="309104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Cube 42"/>
            <p:cNvSpPr/>
            <p:nvPr/>
          </p:nvSpPr>
          <p:spPr>
            <a:xfrm flipH="1">
              <a:off x="4721809" y="2158431"/>
              <a:ext cx="65015" cy="309104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Cube 26"/>
            <p:cNvSpPr/>
            <p:nvPr/>
          </p:nvSpPr>
          <p:spPr>
            <a:xfrm flipH="1">
              <a:off x="3811245" y="2229683"/>
              <a:ext cx="85930" cy="157604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26" name="Connettore 1 125"/>
            <p:cNvCxnSpPr/>
            <p:nvPr/>
          </p:nvCxnSpPr>
          <p:spPr>
            <a:xfrm rot="720000" flipV="1">
              <a:off x="4664962" y="2403709"/>
              <a:ext cx="88120" cy="96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ttangolo 36"/>
          <p:cNvSpPr/>
          <p:nvPr/>
        </p:nvSpPr>
        <p:spPr>
          <a:xfrm>
            <a:off x="8777948" y="811893"/>
            <a:ext cx="14718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14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TRACKER &amp; CALO</a:t>
            </a:r>
            <a:endParaRPr lang="en-US" sz="14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71493" y="6474292"/>
            <a:ext cx="4114800" cy="365125"/>
          </a:xfrm>
        </p:spPr>
        <p:txBody>
          <a:bodyPr/>
          <a:lstStyle/>
          <a:p>
            <a:pPr algn="l"/>
            <a:r>
              <a:rPr lang="it-IT" smtClean="0"/>
              <a:t>R. Spighi: Riunione di Bologna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-49178" y="4486403"/>
            <a:ext cx="1640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000" b="1" dirty="0">
                <a:solidFill>
                  <a:srgbClr val="FF0000"/>
                </a:solidFill>
                <a:cs typeface="Comic Sans MS"/>
              </a:rPr>
              <a:t>FIT </a:t>
            </a:r>
            <a:r>
              <a:rPr lang="it-IT" sz="2000" b="1" dirty="0" err="1">
                <a:solidFill>
                  <a:srgbClr val="FF0000"/>
                </a:solidFill>
                <a:cs typeface="Comic Sans MS"/>
              </a:rPr>
              <a:t>Methods</a:t>
            </a:r>
            <a:r>
              <a:rPr lang="it-IT" sz="2000" b="1" dirty="0">
                <a:solidFill>
                  <a:srgbClr val="FF0000"/>
                </a:solidFill>
                <a:cs typeface="Comic Sans MS"/>
              </a:rPr>
              <a:t>: </a:t>
            </a:r>
          </a:p>
        </p:txBody>
      </p:sp>
      <p:sp>
        <p:nvSpPr>
          <p:cNvPr id="6" name="Rettangolo 5"/>
          <p:cNvSpPr/>
          <p:nvPr/>
        </p:nvSpPr>
        <p:spPr>
          <a:xfrm>
            <a:off x="29384" y="4804217"/>
            <a:ext cx="2682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altLang="it-IT" sz="2000" b="1" kern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Standard </a:t>
            </a:r>
            <a:r>
              <a:rPr lang="el-GR" altLang="it-IT" sz="2000" b="1" kern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χ</a:t>
            </a:r>
            <a:r>
              <a:rPr lang="it-IT" altLang="it-IT" sz="2000" b="1" kern="0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altLang="it-IT" sz="2000" b="1" kern="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Augmented</a:t>
            </a:r>
            <a:r>
              <a:rPr lang="it-IT" altLang="it-IT" sz="2000" b="1" kern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b="1" kern="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Lagrangian</a:t>
            </a:r>
            <a:r>
              <a:rPr lang="it-IT" altLang="it-IT" sz="2000" b="1" kern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(ALM)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8814006" y="4086467"/>
            <a:ext cx="2990698" cy="2578689"/>
            <a:chOff x="9163628" y="4086467"/>
            <a:chExt cx="2990698" cy="2578689"/>
          </a:xfrm>
        </p:grpSpPr>
        <p:pic>
          <p:nvPicPr>
            <p:cNvPr id="64" name="Immagine 6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7" t="52753" r="25578"/>
            <a:stretch/>
          </p:blipFill>
          <p:spPr>
            <a:xfrm>
              <a:off x="9424189" y="4086467"/>
              <a:ext cx="2730137" cy="2578689"/>
            </a:xfrm>
            <a:prstGeom prst="rect">
              <a:avLst/>
            </a:prstGeom>
          </p:spPr>
        </p:pic>
        <p:sp>
          <p:nvSpPr>
            <p:cNvPr id="65" name="Rettangolo 64"/>
            <p:cNvSpPr/>
            <p:nvPr/>
          </p:nvSpPr>
          <p:spPr>
            <a:xfrm>
              <a:off x="9163628" y="4227795"/>
              <a:ext cx="1144865" cy="369332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altLang="it-IT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ALM</a:t>
              </a:r>
              <a:r>
                <a:rPr lang="en-US" altLang="it-IT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altLang="it-IT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χ</a:t>
              </a:r>
              <a:r>
                <a:rPr lang="it-IT" altLang="it-IT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it-IT" altLang="it-IT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&lt;5</a:t>
              </a:r>
              <a:r>
                <a:rPr lang="en-US" altLang="it-IT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it-IT" dirty="0"/>
            </a:p>
          </p:txBody>
        </p:sp>
        <p:sp>
          <p:nvSpPr>
            <p:cNvPr id="66" name="Rettangolo 65"/>
            <p:cNvSpPr/>
            <p:nvPr/>
          </p:nvSpPr>
          <p:spPr>
            <a:xfrm>
              <a:off x="10387927" y="5354445"/>
              <a:ext cx="1234039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0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12.01 </a:t>
              </a:r>
              <a:r>
                <a:rPr lang="en-US" sz="16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± </a:t>
              </a:r>
              <a:r>
                <a:rPr lang="en-US" sz="1600" b="1" kern="0" dirty="0" smtClean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0.41</a:t>
              </a:r>
              <a:endParaRPr lang="it-IT" sz="1600" b="1" dirty="0">
                <a:solidFill>
                  <a:srgbClr val="0000FF"/>
                </a:solidFill>
              </a:endParaRPr>
            </a:p>
          </p:txBody>
        </p:sp>
        <p:pic>
          <p:nvPicPr>
            <p:cNvPr id="131" name="Immagine 1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25" t="56464" r="41732" b="35638"/>
            <a:stretch/>
          </p:blipFill>
          <p:spPr>
            <a:xfrm>
              <a:off x="9851506" y="4639654"/>
              <a:ext cx="495620" cy="431075"/>
            </a:xfrm>
            <a:prstGeom prst="rect">
              <a:avLst/>
            </a:prstGeom>
          </p:spPr>
        </p:pic>
      </p:grpSp>
      <p:sp>
        <p:nvSpPr>
          <p:cNvPr id="70" name="Rettangolo 69"/>
          <p:cNvSpPr/>
          <p:nvPr/>
        </p:nvSpPr>
        <p:spPr>
          <a:xfrm>
            <a:off x="5284724" y="6452371"/>
            <a:ext cx="46461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kern="0" dirty="0" smtClean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Fit cut the wrong reconstructed fragments</a:t>
            </a:r>
            <a:endParaRPr lang="it-IT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5541729" y="6474111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13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495066" y="34597"/>
            <a:ext cx="5621219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FOOT Performances: </a:t>
            </a:r>
            <a:r>
              <a:rPr lang="it-IT" sz="2800" i="1" dirty="0" err="1" smtClean="0">
                <a:solidFill>
                  <a:srgbClr val="FF3300"/>
                </a:solidFill>
              </a:rPr>
              <a:t>Number</a:t>
            </a:r>
            <a:r>
              <a:rPr lang="it-IT" sz="2800" i="1" dirty="0" smtClean="0">
                <a:solidFill>
                  <a:srgbClr val="FF3300"/>
                </a:solidFill>
              </a:rPr>
              <a:t> of mass</a:t>
            </a:r>
            <a:endParaRPr lang="it-IT" sz="2800" i="1" dirty="0">
              <a:solidFill>
                <a:srgbClr val="FF33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9" r="4757"/>
          <a:stretch/>
        </p:blipFill>
        <p:spPr>
          <a:xfrm>
            <a:off x="341615" y="4039015"/>
            <a:ext cx="3151975" cy="2447161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71615" y="695047"/>
            <a:ext cx="3419835" cy="3280356"/>
            <a:chOff x="403285" y="3356505"/>
            <a:chExt cx="3603782" cy="340408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74" r="75834"/>
            <a:stretch/>
          </p:blipFill>
          <p:spPr>
            <a:xfrm>
              <a:off x="403285" y="3356505"/>
              <a:ext cx="3603782" cy="3404085"/>
            </a:xfrm>
            <a:prstGeom prst="rect">
              <a:avLst/>
            </a:prstGeom>
          </p:spPr>
        </p:pic>
        <p:sp>
          <p:nvSpPr>
            <p:cNvPr id="48" name="Rettangolo 47"/>
            <p:cNvSpPr/>
            <p:nvPr/>
          </p:nvSpPr>
          <p:spPr>
            <a:xfrm>
              <a:off x="2631925" y="4717891"/>
              <a:ext cx="1375142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 = 12.0 </a:t>
              </a:r>
              <a:r>
                <a:rPr lang="en-US" sz="15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± </a:t>
              </a:r>
              <a:r>
                <a:rPr lang="en-US" sz="15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0.4</a:t>
              </a:r>
              <a:endParaRPr lang="it-IT" sz="1500" b="1" dirty="0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1006893" y="3755424"/>
              <a:ext cx="80884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kern="0" baseline="30000" dirty="0" smtClean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  <a:r>
                <a:rPr lang="en-US" sz="24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Rettangolo 39"/>
          <p:cNvSpPr/>
          <p:nvPr/>
        </p:nvSpPr>
        <p:spPr>
          <a:xfrm>
            <a:off x="9242455" y="161284"/>
            <a:ext cx="2776933" cy="400110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aseline="30000" dirty="0" smtClean="0"/>
              <a:t>16</a:t>
            </a:r>
            <a:r>
              <a:rPr lang="en-US" sz="2000" dirty="0" smtClean="0"/>
              <a:t>O (200 MeV/u)</a:t>
            </a:r>
            <a:r>
              <a:rPr lang="en-US" sz="2000" dirty="0" smtClean="0">
                <a:sym typeface="Wingdings" panose="05000000000000000000" pitchFamily="2" charset="2"/>
              </a:rPr>
              <a:t> C</a:t>
            </a:r>
            <a:r>
              <a:rPr lang="en-US" sz="2000" baseline="-25000" dirty="0" smtClean="0"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sym typeface="Wingdings" panose="05000000000000000000" pitchFamily="2" charset="2"/>
              </a:rPr>
              <a:t>H</a:t>
            </a:r>
            <a:r>
              <a:rPr lang="en-US" sz="2000" baseline="-25000" dirty="0" smtClean="0">
                <a:sym typeface="Wingdings" panose="05000000000000000000" pitchFamily="2" charset="2"/>
              </a:rPr>
              <a:t>4</a:t>
            </a:r>
            <a:endParaRPr lang="en-US" sz="2000" baseline="-25000" dirty="0"/>
          </a:p>
        </p:txBody>
      </p:sp>
      <p:sp>
        <p:nvSpPr>
          <p:cNvPr id="41" name="Rettangolo 40"/>
          <p:cNvSpPr/>
          <p:nvPr/>
        </p:nvSpPr>
        <p:spPr>
          <a:xfrm>
            <a:off x="4655153" y="695047"/>
            <a:ext cx="346383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Conservative </a:t>
            </a:r>
            <a:r>
              <a:rPr lang="it-IT" sz="2000" b="1" dirty="0" err="1" smtClean="0">
                <a:solidFill>
                  <a:prstClr val="black"/>
                </a:solidFill>
              </a:rPr>
              <a:t>Resolutions</a:t>
            </a:r>
            <a:r>
              <a:rPr lang="it-IT" sz="2000" b="1" dirty="0" smtClean="0">
                <a:solidFill>
                  <a:prstClr val="black"/>
                </a:solidFill>
              </a:rPr>
              <a:t> 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 smtClean="0">
                <a:solidFill>
                  <a:prstClr val="black"/>
                </a:solidFill>
              </a:rPr>
              <a:t>Δp</a:t>
            </a:r>
            <a:r>
              <a:rPr lang="it-IT" sz="2000" b="1" dirty="0" smtClean="0">
                <a:solidFill>
                  <a:prstClr val="black"/>
                </a:solidFill>
              </a:rPr>
              <a:t>/p        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4%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 smtClean="0">
                <a:solidFill>
                  <a:prstClr val="black"/>
                </a:solidFill>
              </a:rPr>
              <a:t>ΔE</a:t>
            </a:r>
            <a:r>
              <a:rPr lang="it-IT" sz="2000" b="1" baseline="-25000" dirty="0" err="1" smtClean="0">
                <a:solidFill>
                  <a:prstClr val="black"/>
                </a:solidFill>
              </a:rPr>
              <a:t>kin</a:t>
            </a:r>
            <a:r>
              <a:rPr lang="it-IT" sz="2000" b="1" dirty="0" smtClean="0">
                <a:solidFill>
                  <a:prstClr val="black"/>
                </a:solidFill>
              </a:rPr>
              <a:t>/</a:t>
            </a:r>
            <a:r>
              <a:rPr lang="it-IT" sz="2000" b="1" dirty="0" err="1" smtClean="0">
                <a:solidFill>
                  <a:prstClr val="black"/>
                </a:solidFill>
              </a:rPr>
              <a:t>E</a:t>
            </a:r>
            <a:r>
              <a:rPr lang="it-IT" sz="2000" b="1" baseline="-25000" dirty="0" err="1" smtClean="0">
                <a:solidFill>
                  <a:prstClr val="black"/>
                </a:solidFill>
              </a:rPr>
              <a:t>kin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  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1.5%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 smtClean="0">
                <a:solidFill>
                  <a:prstClr val="black"/>
                </a:solidFill>
              </a:rPr>
              <a:t>Δtof</a:t>
            </a:r>
            <a:r>
              <a:rPr lang="it-IT" sz="2000" b="1" dirty="0" smtClean="0">
                <a:solidFill>
                  <a:prstClr val="black"/>
                </a:solidFill>
              </a:rPr>
              <a:t>         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>
                <a:solidFill>
                  <a:prstClr val="black"/>
                </a:solidFill>
              </a:rPr>
              <a:t>7</a:t>
            </a:r>
            <a:r>
              <a:rPr lang="it-IT" sz="2000" b="1" dirty="0" smtClean="0">
                <a:solidFill>
                  <a:prstClr val="black"/>
                </a:solidFill>
              </a:rPr>
              <a:t>0 – 140 </a:t>
            </a:r>
            <a:r>
              <a:rPr lang="it-IT" sz="2000" b="1" dirty="0" err="1" smtClean="0">
                <a:solidFill>
                  <a:prstClr val="black"/>
                </a:solidFill>
              </a:rPr>
              <a:t>ps</a:t>
            </a:r>
            <a:endParaRPr lang="it-IT" sz="2000" b="1" dirty="0" smtClean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prstClr val="black"/>
                </a:solidFill>
              </a:rPr>
              <a:t>Δ(</a:t>
            </a:r>
            <a:r>
              <a:rPr lang="it-IT" sz="2000" b="1" dirty="0" err="1" smtClean="0">
                <a:solidFill>
                  <a:prstClr val="black"/>
                </a:solidFill>
              </a:rPr>
              <a:t>dE</a:t>
            </a:r>
            <a:r>
              <a:rPr lang="it-IT" sz="2000" b="1" dirty="0" smtClean="0">
                <a:solidFill>
                  <a:prstClr val="black"/>
                </a:solidFill>
              </a:rPr>
              <a:t>)/</a:t>
            </a:r>
            <a:r>
              <a:rPr lang="it-IT" sz="2000" b="1" dirty="0" err="1" smtClean="0">
                <a:solidFill>
                  <a:prstClr val="black"/>
                </a:solidFill>
              </a:rPr>
              <a:t>dE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 3 -10%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endParaRPr lang="it-IT" sz="2000" b="1" dirty="0"/>
          </a:p>
        </p:txBody>
      </p:sp>
      <p:sp>
        <p:nvSpPr>
          <p:cNvPr id="51" name="Rettangolo 50"/>
          <p:cNvSpPr/>
          <p:nvPr/>
        </p:nvSpPr>
        <p:spPr>
          <a:xfrm>
            <a:off x="4312515" y="6074273"/>
            <a:ext cx="3837777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smtClean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Possibility to disentangle isotopes</a:t>
            </a:r>
            <a:endParaRPr lang="it-IT" sz="2000" b="1" dirty="0">
              <a:solidFill>
                <a:srgbClr val="0033CC"/>
              </a:solidFill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629949" y="423520"/>
            <a:ext cx="273894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</a:rPr>
              <a:t>Simulation</a:t>
            </a:r>
            <a:r>
              <a:rPr lang="it-IT" sz="2000" b="1" dirty="0" smtClean="0">
                <a:solidFill>
                  <a:srgbClr val="FF0000"/>
                </a:solidFill>
              </a:rPr>
              <a:t> by </a:t>
            </a:r>
            <a:r>
              <a:rPr lang="it-IT" sz="2000" b="1" dirty="0" err="1" smtClean="0">
                <a:solidFill>
                  <a:srgbClr val="FF0000"/>
                </a:solidFill>
              </a:rPr>
              <a:t>Fluka</a:t>
            </a:r>
            <a:endParaRPr lang="it-IT" sz="2000" dirty="0">
              <a:solidFill>
                <a:srgbClr val="FF0000"/>
              </a:solidFill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4440702" y="2339301"/>
            <a:ext cx="3587954" cy="3673289"/>
            <a:chOff x="8245019" y="2409952"/>
            <a:chExt cx="3814491" cy="3905214"/>
          </a:xfrm>
        </p:grpSpPr>
        <p:sp>
          <p:nvSpPr>
            <p:cNvPr id="30" name="Rettangolo 29"/>
            <p:cNvSpPr/>
            <p:nvPr/>
          </p:nvSpPr>
          <p:spPr>
            <a:xfrm>
              <a:off x="8245019" y="2409952"/>
              <a:ext cx="3814491" cy="294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1" name="Immagin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9" r="7837"/>
            <a:stretch/>
          </p:blipFill>
          <p:spPr>
            <a:xfrm>
              <a:off x="8245019" y="2707393"/>
              <a:ext cx="3814491" cy="3607773"/>
            </a:xfrm>
            <a:prstGeom prst="rect">
              <a:avLst/>
            </a:prstGeom>
          </p:spPr>
        </p:pic>
        <p:sp>
          <p:nvSpPr>
            <p:cNvPr id="32" name="Rettangolo 31"/>
            <p:cNvSpPr/>
            <p:nvPr/>
          </p:nvSpPr>
          <p:spPr>
            <a:xfrm>
              <a:off x="10039677" y="2510712"/>
              <a:ext cx="463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9604248" y="3238258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10558992" y="4021648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10790786" y="5043551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14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9272442" y="5043873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</p:grp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782256" y="6490901"/>
            <a:ext cx="2408567" cy="365125"/>
          </a:xfrm>
        </p:spPr>
        <p:txBody>
          <a:bodyPr/>
          <a:lstStyle/>
          <a:p>
            <a:r>
              <a:rPr lang="it-IT" dirty="0" smtClean="0"/>
              <a:t>R. Spighi: Riunione di Bologna</a:t>
            </a:r>
            <a:endParaRPr lang="it-IT" dirty="0"/>
          </a:p>
        </p:txBody>
      </p:sp>
      <p:sp>
        <p:nvSpPr>
          <p:cNvPr id="50" name="Rettangolo 49"/>
          <p:cNvSpPr/>
          <p:nvPr/>
        </p:nvSpPr>
        <p:spPr>
          <a:xfrm>
            <a:off x="546980" y="6417988"/>
            <a:ext cx="2741244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smtClean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Mass Resolution ~ 3-4%</a:t>
            </a:r>
            <a:endParaRPr lang="it-IT" sz="2000" b="1" dirty="0">
              <a:solidFill>
                <a:srgbClr val="0033CC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8494678" y="1609524"/>
            <a:ext cx="346383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Resolutions</a:t>
            </a:r>
            <a:r>
              <a:rPr lang="it-IT" sz="2000" b="1" dirty="0" smtClean="0">
                <a:solidFill>
                  <a:prstClr val="black"/>
                </a:solidFill>
              </a:rPr>
              <a:t> from Test </a:t>
            </a:r>
            <a:r>
              <a:rPr lang="it-IT" sz="2000" b="1" dirty="0" err="1" smtClean="0">
                <a:solidFill>
                  <a:prstClr val="black"/>
                </a:solidFill>
              </a:rPr>
              <a:t>Beam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 smtClean="0">
                <a:solidFill>
                  <a:prstClr val="black"/>
                </a:solidFill>
              </a:rPr>
              <a:t>Δp</a:t>
            </a:r>
            <a:r>
              <a:rPr lang="it-IT" sz="2000" b="1" dirty="0" smtClean="0">
                <a:solidFill>
                  <a:prstClr val="black"/>
                </a:solidFill>
              </a:rPr>
              <a:t>/p        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4%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 smtClean="0">
                <a:solidFill>
                  <a:srgbClr val="0000FF"/>
                </a:solidFill>
              </a:rPr>
              <a:t>ΔE</a:t>
            </a:r>
            <a:r>
              <a:rPr lang="it-IT" sz="2000" b="1" baseline="-25000" dirty="0" err="1" smtClean="0">
                <a:solidFill>
                  <a:srgbClr val="0000FF"/>
                </a:solidFill>
              </a:rPr>
              <a:t>kin</a:t>
            </a:r>
            <a:r>
              <a:rPr lang="it-IT" sz="2000" b="1" dirty="0" smtClean="0">
                <a:solidFill>
                  <a:srgbClr val="0000FF"/>
                </a:solidFill>
              </a:rPr>
              <a:t>/</a:t>
            </a:r>
            <a:r>
              <a:rPr lang="it-IT" sz="2000" b="1" dirty="0" err="1" smtClean="0">
                <a:solidFill>
                  <a:srgbClr val="0000FF"/>
                </a:solidFill>
              </a:rPr>
              <a:t>E</a:t>
            </a:r>
            <a:r>
              <a:rPr lang="it-IT" sz="2000" b="1" baseline="-25000" dirty="0" err="1" smtClean="0">
                <a:solidFill>
                  <a:srgbClr val="0000FF"/>
                </a:solidFill>
              </a:rPr>
              <a:t>kin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  </a:t>
            </a:r>
            <a:r>
              <a:rPr lang="it-IT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1.0%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 smtClean="0">
                <a:solidFill>
                  <a:srgbClr val="0000FF"/>
                </a:solidFill>
              </a:rPr>
              <a:t>Δtof</a:t>
            </a:r>
            <a:r>
              <a:rPr lang="it-IT" sz="2000" b="1" dirty="0" smtClean="0">
                <a:solidFill>
                  <a:srgbClr val="0000FF"/>
                </a:solidFill>
              </a:rPr>
              <a:t>         </a:t>
            </a:r>
            <a:r>
              <a:rPr lang="it-IT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</a:t>
            </a:r>
            <a:r>
              <a:rPr lang="it-IT" sz="2000" b="1" dirty="0" smtClean="0">
                <a:solidFill>
                  <a:srgbClr val="0000FF"/>
                </a:solidFill>
              </a:rPr>
              <a:t> 50 – 100 </a:t>
            </a:r>
            <a:r>
              <a:rPr lang="it-IT" sz="2000" b="1" dirty="0" err="1" smtClean="0">
                <a:solidFill>
                  <a:srgbClr val="0000FF"/>
                </a:solidFill>
              </a:rPr>
              <a:t>ps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prstClr val="black"/>
                </a:solidFill>
              </a:rPr>
              <a:t>Δ(</a:t>
            </a:r>
            <a:r>
              <a:rPr lang="it-IT" sz="2000" b="1" dirty="0" err="1" smtClean="0">
                <a:solidFill>
                  <a:prstClr val="black"/>
                </a:solidFill>
              </a:rPr>
              <a:t>dE</a:t>
            </a:r>
            <a:r>
              <a:rPr lang="it-IT" sz="2000" b="1" dirty="0" smtClean="0">
                <a:solidFill>
                  <a:prstClr val="black"/>
                </a:solidFill>
              </a:rPr>
              <a:t>)/</a:t>
            </a:r>
            <a:r>
              <a:rPr lang="it-IT" sz="2000" b="1" dirty="0" err="1" smtClean="0">
                <a:solidFill>
                  <a:prstClr val="black"/>
                </a:solidFill>
              </a:rPr>
              <a:t>dE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 3-10%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endParaRPr lang="it-IT" sz="2000" b="1" dirty="0"/>
          </a:p>
        </p:txBody>
      </p:sp>
      <p:grpSp>
        <p:nvGrpSpPr>
          <p:cNvPr id="24" name="Gruppo 23"/>
          <p:cNvGrpSpPr/>
          <p:nvPr/>
        </p:nvGrpSpPr>
        <p:grpSpPr>
          <a:xfrm>
            <a:off x="8503327" y="3297382"/>
            <a:ext cx="3600247" cy="3449735"/>
            <a:chOff x="8212297" y="3018518"/>
            <a:chExt cx="3891278" cy="3728599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297" y="3018518"/>
              <a:ext cx="3891278" cy="3728599"/>
            </a:xfrm>
            <a:prstGeom prst="rect">
              <a:avLst/>
            </a:prstGeom>
          </p:spPr>
        </p:pic>
        <p:sp>
          <p:nvSpPr>
            <p:cNvPr id="26" name="Rettangolo 25"/>
            <p:cNvSpPr/>
            <p:nvPr/>
          </p:nvSpPr>
          <p:spPr>
            <a:xfrm>
              <a:off x="9866660" y="3113778"/>
              <a:ext cx="463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9496544" y="3749501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10254191" y="4572464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10603552" y="5620493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14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9215838" y="5542437"/>
              <a:ext cx="46358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en-US" b="1" kern="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447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981908" y="15069"/>
            <a:ext cx="589001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Mars </a:t>
            </a:r>
            <a:r>
              <a:rPr lang="it-IT" sz="2800" i="1" dirty="0" err="1" smtClean="0">
                <a:solidFill>
                  <a:srgbClr val="FF3300"/>
                </a:solidFill>
              </a:rPr>
              <a:t>mission</a:t>
            </a:r>
            <a:r>
              <a:rPr lang="it-IT" sz="2800" i="1" dirty="0" smtClean="0">
                <a:solidFill>
                  <a:srgbClr val="FF3300"/>
                </a:solidFill>
              </a:rPr>
              <a:t>: radio </a:t>
            </a:r>
            <a:r>
              <a:rPr lang="it-IT" sz="2800" i="1" dirty="0" err="1" smtClean="0">
                <a:solidFill>
                  <a:srgbClr val="FF3300"/>
                </a:solidFill>
              </a:rPr>
              <a:t>protection</a:t>
            </a:r>
            <a:r>
              <a:rPr lang="it-IT" sz="2800" i="1" dirty="0" smtClean="0">
                <a:solidFill>
                  <a:srgbClr val="FF3300"/>
                </a:solidFill>
              </a:rPr>
              <a:t> in </a:t>
            </a:r>
            <a:r>
              <a:rPr lang="it-IT" sz="2800" i="1" dirty="0" err="1" smtClean="0">
                <a:solidFill>
                  <a:srgbClr val="FF3300"/>
                </a:solidFill>
              </a:rPr>
              <a:t>space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410044" y="5499706"/>
            <a:ext cx="4440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90% of </a:t>
            </a:r>
            <a:r>
              <a:rPr lang="it-IT" sz="2000" b="1" dirty="0" err="1" smtClean="0">
                <a:solidFill>
                  <a:prstClr val="black"/>
                </a:solidFill>
              </a:rPr>
              <a:t>particles</a:t>
            </a:r>
            <a:r>
              <a:rPr lang="it-IT" sz="2000" b="1" dirty="0" smtClean="0">
                <a:solidFill>
                  <a:prstClr val="black"/>
                </a:solidFill>
              </a:rPr>
              <a:t> are </a:t>
            </a:r>
            <a:r>
              <a:rPr lang="it-IT" sz="2000" b="1" dirty="0" err="1" smtClean="0">
                <a:solidFill>
                  <a:prstClr val="black"/>
                </a:solidFill>
              </a:rPr>
              <a:t>proton</a:t>
            </a:r>
            <a:r>
              <a:rPr lang="it-IT" sz="2000" b="1" dirty="0" smtClean="0">
                <a:solidFill>
                  <a:prstClr val="black"/>
                </a:solidFill>
              </a:rPr>
              <a:t> (9% </a:t>
            </a:r>
            <a:r>
              <a:rPr lang="it-IT" sz="2000" b="1" baseline="30000" dirty="0" smtClean="0">
                <a:solidFill>
                  <a:prstClr val="black"/>
                </a:solidFill>
              </a:rPr>
              <a:t>4</a:t>
            </a:r>
            <a:r>
              <a:rPr lang="it-IT" sz="2000" b="1" dirty="0" smtClean="0">
                <a:solidFill>
                  <a:prstClr val="black"/>
                </a:solidFill>
              </a:rPr>
              <a:t>He, …) </a:t>
            </a:r>
            <a:endParaRPr lang="it-IT" sz="2000" dirty="0"/>
          </a:p>
        </p:txBody>
      </p:sp>
      <p:sp>
        <p:nvSpPr>
          <p:cNvPr id="16" name="Rettangolo 15"/>
          <p:cNvSpPr/>
          <p:nvPr/>
        </p:nvSpPr>
        <p:spPr>
          <a:xfrm>
            <a:off x="4345169" y="6156990"/>
            <a:ext cx="7719614" cy="400110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Large </a:t>
            </a:r>
            <a:r>
              <a:rPr lang="it-IT" sz="2000" b="1" dirty="0" err="1" smtClean="0">
                <a:solidFill>
                  <a:prstClr val="black"/>
                </a:solidFill>
              </a:rPr>
              <a:t>Intersection</a:t>
            </a:r>
            <a:r>
              <a:rPr lang="it-IT" sz="2000" b="1" dirty="0" smtClean="0">
                <a:solidFill>
                  <a:prstClr val="black"/>
                </a:solidFill>
              </a:rPr>
              <a:t> with the </a:t>
            </a:r>
            <a:r>
              <a:rPr lang="it-IT" sz="2000" b="1" dirty="0" err="1" smtClean="0">
                <a:solidFill>
                  <a:prstClr val="black"/>
                </a:solidFill>
              </a:rPr>
              <a:t>hadrontherapy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measures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but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higher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energy</a:t>
            </a:r>
            <a:endParaRPr lang="it-IT" sz="2000" dirty="0"/>
          </a:p>
        </p:txBody>
      </p:sp>
      <p:sp>
        <p:nvSpPr>
          <p:cNvPr id="17" name="Rettangolo 16"/>
          <p:cNvSpPr/>
          <p:nvPr/>
        </p:nvSpPr>
        <p:spPr>
          <a:xfrm>
            <a:off x="68244" y="673846"/>
            <a:ext cx="332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Mars: NO </a:t>
            </a:r>
            <a:r>
              <a:rPr lang="it-IT" sz="2000" b="1" dirty="0" err="1" smtClean="0">
                <a:solidFill>
                  <a:prstClr val="black"/>
                </a:solidFill>
              </a:rPr>
              <a:t>magnetosphere</a:t>
            </a:r>
            <a:r>
              <a:rPr lang="it-IT" sz="2000" b="1" dirty="0" smtClean="0">
                <a:solidFill>
                  <a:prstClr val="black"/>
                </a:solidFill>
              </a:rPr>
              <a:t> and </a:t>
            </a:r>
            <a:r>
              <a:rPr lang="it-IT" sz="2000" b="1" dirty="0" err="1" smtClean="0">
                <a:solidFill>
                  <a:prstClr val="black"/>
                </a:solidFill>
              </a:rPr>
              <a:t>very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thin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atmosphere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7547" y="1605977"/>
            <a:ext cx="477541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 smtClean="0">
                <a:solidFill>
                  <a:prstClr val="black"/>
                </a:solidFill>
              </a:rPr>
              <a:t>Radiation</a:t>
            </a:r>
            <a:r>
              <a:rPr lang="it-IT" sz="2000" b="1" dirty="0" smtClean="0">
                <a:solidFill>
                  <a:prstClr val="black"/>
                </a:solidFill>
              </a:rPr>
              <a:t>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prstClr val="black"/>
                </a:solidFill>
              </a:rPr>
              <a:t>Travel:        1.8 </a:t>
            </a:r>
            <a:r>
              <a:rPr lang="it-IT" sz="2000" b="1" dirty="0" err="1" smtClean="0">
                <a:solidFill>
                  <a:prstClr val="black"/>
                </a:solidFill>
              </a:rPr>
              <a:t>mSv</a:t>
            </a:r>
            <a:r>
              <a:rPr lang="it-IT" sz="2000" b="1" dirty="0" smtClean="0">
                <a:solidFill>
                  <a:prstClr val="black"/>
                </a:solidFill>
              </a:rPr>
              <a:t>/</a:t>
            </a:r>
            <a:r>
              <a:rPr lang="it-IT" sz="2000" b="1" dirty="0" err="1" smtClean="0">
                <a:solidFill>
                  <a:prstClr val="black"/>
                </a:solidFill>
              </a:rPr>
              <a:t>day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>
                <a:solidFill>
                  <a:prstClr val="black"/>
                </a:solidFill>
              </a:rPr>
              <a:t>(</a:t>
            </a:r>
            <a:r>
              <a:rPr lang="it-IT" sz="2000" b="1" dirty="0" smtClean="0">
                <a:solidFill>
                  <a:prstClr val="black"/>
                </a:solidFill>
              </a:rPr>
              <a:t>GCR + SPE)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prstClr val="black"/>
                </a:solidFill>
              </a:rPr>
              <a:t>On Mars:   0.64 </a:t>
            </a:r>
            <a:r>
              <a:rPr lang="it-IT" sz="2000" b="1" dirty="0" err="1" smtClean="0">
                <a:solidFill>
                  <a:prstClr val="black"/>
                </a:solidFill>
              </a:rPr>
              <a:t>mSv</a:t>
            </a:r>
            <a:r>
              <a:rPr lang="it-IT" sz="2000" b="1" dirty="0" smtClean="0">
                <a:solidFill>
                  <a:prstClr val="black"/>
                </a:solidFill>
              </a:rPr>
              <a:t>/</a:t>
            </a:r>
            <a:r>
              <a:rPr lang="it-IT" sz="2000" b="1" dirty="0" err="1" smtClean="0">
                <a:solidFill>
                  <a:prstClr val="black"/>
                </a:solidFill>
              </a:rPr>
              <a:t>day</a:t>
            </a:r>
            <a:endParaRPr lang="it-IT" sz="2000" b="1" dirty="0" smtClean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endParaRPr lang="it-IT" sz="2000" b="1" dirty="0" smtClean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smtClean="0">
                <a:solidFill>
                  <a:prstClr val="black"/>
                </a:solidFill>
              </a:rPr>
              <a:t>On </a:t>
            </a:r>
            <a:r>
              <a:rPr lang="it-IT" sz="2000" b="1" dirty="0" err="1" smtClean="0">
                <a:solidFill>
                  <a:prstClr val="black"/>
                </a:solidFill>
              </a:rPr>
              <a:t>earth</a:t>
            </a:r>
            <a:r>
              <a:rPr lang="it-IT" sz="2000" b="1" dirty="0" smtClean="0">
                <a:solidFill>
                  <a:prstClr val="black"/>
                </a:solidFill>
              </a:rPr>
              <a:t>:  2.64 </a:t>
            </a:r>
            <a:r>
              <a:rPr lang="it-IT" sz="2000" b="1" dirty="0" err="1" smtClean="0">
                <a:solidFill>
                  <a:prstClr val="black"/>
                </a:solidFill>
              </a:rPr>
              <a:t>mSv</a:t>
            </a:r>
            <a:r>
              <a:rPr lang="it-IT" sz="2000" b="1" dirty="0" smtClean="0">
                <a:solidFill>
                  <a:prstClr val="black"/>
                </a:solidFill>
              </a:rPr>
              <a:t>/</a:t>
            </a:r>
            <a:r>
              <a:rPr lang="it-IT" sz="2000" b="1" dirty="0" err="1" smtClean="0">
                <a:solidFill>
                  <a:prstClr val="black"/>
                </a:solidFill>
              </a:rPr>
              <a:t>year</a:t>
            </a:r>
            <a:endParaRPr lang="it-IT" sz="2000" dirty="0"/>
          </a:p>
        </p:txBody>
      </p:sp>
      <p:sp>
        <p:nvSpPr>
          <p:cNvPr id="22" name="Freccia in giù 21"/>
          <p:cNvSpPr/>
          <p:nvPr/>
        </p:nvSpPr>
        <p:spPr>
          <a:xfrm rot="16200000">
            <a:off x="3381773" y="760841"/>
            <a:ext cx="563204" cy="535112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055764" y="832098"/>
            <a:ext cx="3664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no </a:t>
            </a:r>
            <a:r>
              <a:rPr lang="it-IT" sz="2000" b="1" dirty="0" err="1" smtClean="0">
                <a:solidFill>
                  <a:prstClr val="black"/>
                </a:solidFill>
              </a:rPr>
              <a:t>protection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>
                <a:solidFill>
                  <a:prstClr val="black"/>
                </a:solidFill>
              </a:rPr>
              <a:t>from </a:t>
            </a:r>
            <a:r>
              <a:rPr lang="it-IT" sz="2000" b="1" dirty="0" smtClean="0">
                <a:solidFill>
                  <a:prstClr val="black"/>
                </a:solidFill>
              </a:rPr>
              <a:t>GCR and SPE</a:t>
            </a:r>
            <a:endParaRPr lang="it-IT" sz="20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8756521" y="18394"/>
            <a:ext cx="3312556" cy="2833652"/>
            <a:chOff x="8273190" y="710724"/>
            <a:chExt cx="3312556" cy="2833652"/>
          </a:xfrm>
        </p:grpSpPr>
        <p:sp>
          <p:nvSpPr>
            <p:cNvPr id="24" name="Rettangolo 23"/>
            <p:cNvSpPr/>
            <p:nvPr/>
          </p:nvSpPr>
          <p:spPr>
            <a:xfrm>
              <a:off x="8302952" y="3144266"/>
              <a:ext cx="325339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chemeClr val="bg1"/>
                  </a:solidFill>
                </a:rPr>
                <a:t>&lt;Travel time&gt; ~ 270 </a:t>
              </a:r>
              <a:r>
                <a:rPr lang="it-IT" sz="2000" b="1" dirty="0" err="1" smtClean="0">
                  <a:solidFill>
                    <a:schemeClr val="bg1"/>
                  </a:solidFill>
                </a:rPr>
                <a:t>days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2952" y="710724"/>
              <a:ext cx="3253399" cy="2433542"/>
            </a:xfrm>
            <a:prstGeom prst="rect">
              <a:avLst/>
            </a:prstGeom>
          </p:spPr>
        </p:pic>
        <p:sp>
          <p:nvSpPr>
            <p:cNvPr id="25" name="Rettangolo 24"/>
            <p:cNvSpPr/>
            <p:nvPr/>
          </p:nvSpPr>
          <p:spPr>
            <a:xfrm>
              <a:off x="10140992" y="1468230"/>
              <a:ext cx="1444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err="1" smtClean="0">
                  <a:solidFill>
                    <a:schemeClr val="bg1"/>
                  </a:solidFill>
                </a:rPr>
                <a:t>Period</a:t>
              </a:r>
              <a:r>
                <a:rPr lang="it-IT" b="1" dirty="0" smtClean="0">
                  <a:solidFill>
                    <a:schemeClr val="bg1"/>
                  </a:solidFill>
                </a:rPr>
                <a:t> 1 </a:t>
              </a:r>
              <a:r>
                <a:rPr lang="it-IT" b="1" dirty="0" err="1" smtClean="0">
                  <a:solidFill>
                    <a:schemeClr val="bg1"/>
                  </a:solidFill>
                </a:rPr>
                <a:t>year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8273190" y="736850"/>
              <a:ext cx="16226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err="1" smtClean="0">
                  <a:solidFill>
                    <a:schemeClr val="bg1"/>
                  </a:solidFill>
                </a:rPr>
                <a:t>Period</a:t>
              </a:r>
              <a:r>
                <a:rPr lang="it-IT" b="1" dirty="0" smtClean="0">
                  <a:solidFill>
                    <a:schemeClr val="bg1"/>
                  </a:solidFill>
                </a:rPr>
                <a:t> 1.9 </a:t>
              </a:r>
              <a:r>
                <a:rPr lang="it-IT" b="1" dirty="0" err="1" smtClean="0">
                  <a:solidFill>
                    <a:schemeClr val="bg1"/>
                  </a:solidFill>
                </a:rPr>
                <a:t>year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Freccia in giù 26"/>
          <p:cNvSpPr/>
          <p:nvPr/>
        </p:nvSpPr>
        <p:spPr>
          <a:xfrm>
            <a:off x="6085940" y="2857677"/>
            <a:ext cx="461846" cy="494269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/>
              <p:cNvSpPr txBox="1"/>
              <p:nvPr/>
            </p:nvSpPr>
            <p:spPr>
              <a:xfrm>
                <a:off x="5396401" y="3539611"/>
                <a:ext cx="2464649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𝑅𝑎𝑑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𝑀𝑎𝑟𝑠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𝑅𝑎𝑑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𝐸𝑎𝑟𝑡h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𝟐𝟖𝟎</m:t>
                      </m:r>
                    </m:oMath>
                  </m:oMathPara>
                </a14:m>
                <a:endParaRPr lang="it-IT" b="1" dirty="0"/>
              </a:p>
            </p:txBody>
          </p:sp>
        </mc:Choice>
        <mc:Fallback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401" y="3539611"/>
                <a:ext cx="2464649" cy="5259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ccia in giù 29"/>
          <p:cNvSpPr/>
          <p:nvPr/>
        </p:nvSpPr>
        <p:spPr>
          <a:xfrm rot="16200000">
            <a:off x="4563590" y="5340584"/>
            <a:ext cx="510987" cy="712694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entesi graffa chiusa 12"/>
          <p:cNvSpPr/>
          <p:nvPr/>
        </p:nvSpPr>
        <p:spPr>
          <a:xfrm>
            <a:off x="4792957" y="1960948"/>
            <a:ext cx="379934" cy="680751"/>
          </a:xfrm>
          <a:prstGeom prst="rightBrace">
            <a:avLst>
              <a:gd name="adj1" fmla="val 21652"/>
              <a:gd name="adj2" fmla="val 5013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5286503" y="2022890"/>
            <a:ext cx="30389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CC00CC"/>
                </a:solidFill>
              </a:rPr>
              <a:t>~ 1 </a:t>
            </a:r>
            <a:r>
              <a:rPr lang="it-IT" sz="2000" b="1" dirty="0" err="1" smtClean="0">
                <a:solidFill>
                  <a:srgbClr val="CC00CC"/>
                </a:solidFill>
              </a:rPr>
              <a:t>Sv</a:t>
            </a:r>
            <a:r>
              <a:rPr lang="it-IT" sz="2000" b="1" dirty="0" smtClean="0">
                <a:solidFill>
                  <a:srgbClr val="CC00CC"/>
                </a:solidFill>
              </a:rPr>
              <a:t> (</a:t>
            </a:r>
            <a:r>
              <a:rPr lang="it-IT" sz="2000" b="1" dirty="0" err="1" smtClean="0">
                <a:solidFill>
                  <a:srgbClr val="CC00CC"/>
                </a:solidFill>
              </a:rPr>
              <a:t>increase</a:t>
            </a:r>
            <a:r>
              <a:rPr lang="it-IT" sz="2000" b="1" dirty="0" smtClean="0">
                <a:solidFill>
                  <a:srgbClr val="CC00CC"/>
                </a:solidFill>
              </a:rPr>
              <a:t> the </a:t>
            </a:r>
            <a:r>
              <a:rPr lang="it-IT" sz="2000" b="1" dirty="0" err="1" smtClean="0">
                <a:solidFill>
                  <a:srgbClr val="CC00CC"/>
                </a:solidFill>
              </a:rPr>
              <a:t>cancer</a:t>
            </a:r>
            <a:r>
              <a:rPr lang="it-IT" sz="2000" b="1" dirty="0" smtClean="0">
                <a:solidFill>
                  <a:srgbClr val="CC00CC"/>
                </a:solidFill>
              </a:rPr>
              <a:t> </a:t>
            </a:r>
            <a:r>
              <a:rPr lang="it-IT" sz="2000" b="1" dirty="0" err="1" smtClean="0">
                <a:solidFill>
                  <a:srgbClr val="CC00CC"/>
                </a:solidFill>
              </a:rPr>
              <a:t>probability</a:t>
            </a:r>
            <a:r>
              <a:rPr lang="it-IT" sz="2000" b="1" dirty="0" smtClean="0">
                <a:solidFill>
                  <a:srgbClr val="CC00CC"/>
                </a:solidFill>
              </a:rPr>
              <a:t> of ~3%)</a:t>
            </a:r>
            <a:endParaRPr lang="it-IT" sz="2000" dirty="0">
              <a:solidFill>
                <a:srgbClr val="CC00CC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848993" y="1960948"/>
            <a:ext cx="3973726" cy="660478"/>
          </a:xfrm>
          <a:prstGeom prst="roundRect">
            <a:avLst/>
          </a:prstGeom>
          <a:solidFill>
            <a:srgbClr val="FF99CC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8564666" y="3016388"/>
            <a:ext cx="3583794" cy="2518118"/>
            <a:chOff x="7963772" y="3016388"/>
            <a:chExt cx="3583794" cy="2518118"/>
          </a:xfrm>
        </p:grpSpPr>
        <p:pic>
          <p:nvPicPr>
            <p:cNvPr id="33" name="Picture 2" descr="Risk of Cancer Death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19"/>
            <a:stretch/>
          </p:blipFill>
          <p:spPr bwMode="auto">
            <a:xfrm>
              <a:off x="8002548" y="3030842"/>
              <a:ext cx="3545018" cy="2503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7963772" y="3016388"/>
              <a:ext cx="27943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charset="0"/>
                  <a:ea typeface="ＭＳ Ｐゴシック" charset="0"/>
                </a:rPr>
                <a:t>Durante &amp; </a:t>
              </a:r>
              <a:r>
                <a:rPr lang="en-US" sz="900" b="1" dirty="0" err="1">
                  <a:latin typeface="Arial" charset="0"/>
                  <a:ea typeface="ＭＳ Ｐゴシック" charset="0"/>
                </a:rPr>
                <a:t>Cucinotta</a:t>
              </a:r>
              <a:r>
                <a:rPr lang="en-US" sz="900" b="1" dirty="0">
                  <a:latin typeface="Arial" charset="0"/>
                  <a:ea typeface="ＭＳ Ｐゴシック" charset="0"/>
                </a:rPr>
                <a:t>, </a:t>
              </a:r>
              <a:r>
                <a:rPr lang="en-US" sz="900" b="1" i="1" dirty="0">
                  <a:latin typeface="Arial" charset="0"/>
                  <a:ea typeface="ＭＳ Ｐゴシック" charset="0"/>
                </a:rPr>
                <a:t>Nature Rev. Cancer</a:t>
              </a:r>
              <a:r>
                <a:rPr lang="en-US" sz="900" b="1" dirty="0">
                  <a:latin typeface="Arial" charset="0"/>
                  <a:ea typeface="ＭＳ Ｐゴシック" charset="0"/>
                </a:rPr>
                <a:t> (2008)</a:t>
              </a:r>
              <a:endParaRPr lang="it-IT" sz="900" b="1" dirty="0"/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2643" y="3351946"/>
            <a:ext cx="4185480" cy="3479927"/>
            <a:chOff x="42643" y="3351946"/>
            <a:chExt cx="4185480" cy="3479927"/>
          </a:xfrm>
        </p:grpSpPr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" y="3351946"/>
              <a:ext cx="4185480" cy="3479927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2702925" y="3548798"/>
              <a:ext cx="137409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 smtClean="0">
                  <a:solidFill>
                    <a:prstClr val="black"/>
                  </a:solidFill>
                </a:rPr>
                <a:t>Solar Minimum </a:t>
              </a:r>
              <a:endParaRPr lang="it-IT" sz="1400" dirty="0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2924302" y="3869638"/>
              <a:ext cx="9828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 smtClean="0">
                  <a:solidFill>
                    <a:prstClr val="black"/>
                  </a:solidFill>
                </a:rPr>
                <a:t>Maximum </a:t>
              </a:r>
              <a:endParaRPr lang="it-IT" sz="1400" dirty="0"/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608947" y="5827561"/>
              <a:ext cx="2421153" cy="31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688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fontAlgn="base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sz="1400" b="1" dirty="0" smtClean="0">
                  <a:latin typeface="Times New Roman" charset="0"/>
                </a:rPr>
                <a:t>GCR (Galactic Cosmic Rays)</a:t>
              </a:r>
            </a:p>
          </p:txBody>
        </p:sp>
      </p:grpSp>
      <p:sp>
        <p:nvSpPr>
          <p:cNvPr id="34" name="Freccia in giù 33"/>
          <p:cNvSpPr/>
          <p:nvPr/>
        </p:nvSpPr>
        <p:spPr>
          <a:xfrm>
            <a:off x="6068521" y="4290238"/>
            <a:ext cx="461846" cy="494269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4282278" y="4816083"/>
            <a:ext cx="4318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 smtClean="0">
                <a:solidFill>
                  <a:prstClr val="black"/>
                </a:solidFill>
              </a:rPr>
              <a:t>shielding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is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needed</a:t>
            </a:r>
            <a:r>
              <a:rPr lang="it-IT" sz="2000" b="1" dirty="0" smtClean="0">
                <a:solidFill>
                  <a:prstClr val="black"/>
                </a:solidFill>
              </a:rPr>
              <a:t> (</a:t>
            </a:r>
            <a:r>
              <a:rPr lang="it-IT" sz="2000" b="1" dirty="0" err="1" smtClean="0">
                <a:solidFill>
                  <a:prstClr val="black"/>
                </a:solidFill>
              </a:rPr>
              <a:t>interaction</a:t>
            </a:r>
            <a:r>
              <a:rPr lang="it-IT" sz="2000" b="1" dirty="0" smtClean="0">
                <a:solidFill>
                  <a:prstClr val="black"/>
                </a:solidFill>
              </a:rPr>
              <a:t> on </a:t>
            </a:r>
            <a:r>
              <a:rPr lang="it-IT" sz="2000" b="1" dirty="0" err="1" smtClean="0">
                <a:solidFill>
                  <a:prstClr val="black"/>
                </a:solidFill>
              </a:rPr>
              <a:t>it</a:t>
            </a:r>
            <a:r>
              <a:rPr lang="it-IT" sz="2000" b="1" dirty="0" smtClean="0">
                <a:solidFill>
                  <a:prstClr val="black"/>
                </a:solidFill>
              </a:rPr>
              <a:t>?) </a:t>
            </a:r>
            <a:endParaRPr lang="it-IT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565358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8963299" y="6500043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tangolo arrotondato 42"/>
          <p:cNvSpPr/>
          <p:nvPr/>
        </p:nvSpPr>
        <p:spPr>
          <a:xfrm>
            <a:off x="9134912" y="0"/>
            <a:ext cx="3076853" cy="4928915"/>
          </a:xfrm>
          <a:prstGeom prst="roundRect">
            <a:avLst/>
          </a:prstGeom>
          <a:solidFill>
            <a:srgbClr val="FFFF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9454" y="9485"/>
            <a:ext cx="6201169" cy="461665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24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Problems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with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higher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energy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example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of  </a:t>
            </a:r>
            <a:r>
              <a:rPr lang="it-IT" altLang="it-IT" sz="2400" b="1" i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12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lang="en-US" sz="24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702585" y="6460470"/>
            <a:ext cx="710753" cy="365125"/>
          </a:xfrm>
        </p:spPr>
        <p:txBody>
          <a:bodyPr/>
          <a:lstStyle/>
          <a:p>
            <a:fld id="{775E4957-3B3E-4B92-B19B-2D9CF3BA0EB5}" type="slidenum">
              <a:rPr lang="it-IT" smtClean="0"/>
              <a:t>15</a:t>
            </a:fld>
            <a:endParaRPr lang="it-IT" dirty="0"/>
          </a:p>
        </p:txBody>
      </p:sp>
      <p:sp>
        <p:nvSpPr>
          <p:cNvPr id="50" name="Rettangolo 49"/>
          <p:cNvSpPr/>
          <p:nvPr/>
        </p:nvSpPr>
        <p:spPr>
          <a:xfrm>
            <a:off x="55716" y="549970"/>
            <a:ext cx="7771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 smtClean="0">
                <a:solidFill>
                  <a:prstClr val="black"/>
                </a:solidFill>
              </a:rPr>
              <a:t>Fragments</a:t>
            </a:r>
            <a:r>
              <a:rPr lang="it-IT" sz="2000" b="1" dirty="0" smtClean="0">
                <a:solidFill>
                  <a:prstClr val="black"/>
                </a:solidFill>
              </a:rPr>
              <a:t> with </a:t>
            </a:r>
            <a:r>
              <a:rPr lang="it-IT" sz="2000" b="1" dirty="0" err="1" smtClean="0">
                <a:solidFill>
                  <a:prstClr val="black"/>
                </a:solidFill>
              </a:rPr>
              <a:t>larger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energy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it-IT" sz="20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higher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probability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to </a:t>
            </a:r>
            <a:r>
              <a:rPr lang="it-IT" sz="20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fragment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in CALO</a:t>
            </a:r>
            <a:endParaRPr lang="it-IT" sz="2000" dirty="0"/>
          </a:p>
        </p:txBody>
      </p:sp>
      <p:sp>
        <p:nvSpPr>
          <p:cNvPr id="52" name="Rettangolo 51"/>
          <p:cNvSpPr/>
          <p:nvPr/>
        </p:nvSpPr>
        <p:spPr>
          <a:xfrm>
            <a:off x="2988981" y="1648614"/>
            <a:ext cx="3155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 smtClean="0">
                <a:solidFill>
                  <a:prstClr val="black"/>
                </a:solidFill>
              </a:rPr>
              <a:t>Larger</a:t>
            </a:r>
            <a:r>
              <a:rPr lang="it-IT" sz="2000" b="1" dirty="0" smtClean="0">
                <a:solidFill>
                  <a:prstClr val="black"/>
                </a:solidFill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</a:rPr>
              <a:t>neutrons</a:t>
            </a:r>
            <a:r>
              <a:rPr lang="it-IT" sz="2000" b="1" dirty="0" smtClean="0">
                <a:solidFill>
                  <a:prstClr val="black"/>
                </a:solidFill>
              </a:rPr>
              <a:t> production </a:t>
            </a:r>
            <a:endParaRPr lang="it-IT" sz="2000" b="1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27" name="Freccia in giù 26"/>
          <p:cNvSpPr/>
          <p:nvPr/>
        </p:nvSpPr>
        <p:spPr>
          <a:xfrm>
            <a:off x="4153761" y="1041554"/>
            <a:ext cx="569003" cy="588597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68096" y="4224225"/>
            <a:ext cx="2519855" cy="2596300"/>
            <a:chOff x="2801423" y="1727247"/>
            <a:chExt cx="2519855" cy="25963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2" t="52171" r="52284"/>
            <a:stretch/>
          </p:blipFill>
          <p:spPr>
            <a:xfrm>
              <a:off x="2801423" y="1727247"/>
              <a:ext cx="2519855" cy="2596300"/>
            </a:xfrm>
            <a:prstGeom prst="rect">
              <a:avLst/>
            </a:prstGeom>
          </p:spPr>
        </p:pic>
        <p:sp>
          <p:nvSpPr>
            <p:cNvPr id="59" name="Rettangolo 58"/>
            <p:cNvSpPr/>
            <p:nvPr/>
          </p:nvSpPr>
          <p:spPr>
            <a:xfrm>
              <a:off x="3584266" y="2137217"/>
              <a:ext cx="12203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2000" b="1" i="1" dirty="0" err="1">
                  <a:solidFill>
                    <a:prstClr val="black"/>
                  </a:solidFill>
                </a:rPr>
                <a:t>t</a:t>
              </a:r>
              <a:r>
                <a:rPr lang="it-IT" sz="2000" b="1" i="1" dirty="0" err="1" smtClean="0">
                  <a:solidFill>
                    <a:prstClr val="black"/>
                  </a:solidFill>
                </a:rPr>
                <a:t>ail</a:t>
              </a:r>
              <a:r>
                <a:rPr lang="it-IT" sz="2000" b="1" i="1" dirty="0" smtClean="0">
                  <a:solidFill>
                    <a:prstClr val="black"/>
                  </a:solidFill>
                </a:rPr>
                <a:t> = 77%</a:t>
              </a:r>
              <a:endParaRPr lang="it-IT" sz="2000" i="1" dirty="0"/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3599400" y="1739433"/>
              <a:ext cx="125425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7</a:t>
              </a:r>
              <a:r>
                <a:rPr lang="it-IT" b="1" dirty="0" smtClean="0">
                  <a:solidFill>
                    <a:srgbClr val="FF0000"/>
                  </a:solidFill>
                </a:rPr>
                <a:t>00 </a:t>
              </a:r>
              <a:r>
                <a:rPr lang="it-IT" b="1" dirty="0" err="1" smtClean="0">
                  <a:solidFill>
                    <a:srgbClr val="FF0000"/>
                  </a:solidFill>
                </a:rPr>
                <a:t>MeV</a:t>
              </a:r>
              <a:r>
                <a:rPr lang="it-IT" b="1" dirty="0" smtClean="0">
                  <a:solidFill>
                    <a:srgbClr val="FF0000"/>
                  </a:solidFill>
                </a:rPr>
                <a:t>/u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Rettangolo 32"/>
          <p:cNvSpPr/>
          <p:nvPr/>
        </p:nvSpPr>
        <p:spPr>
          <a:xfrm>
            <a:off x="35331" y="1056217"/>
            <a:ext cx="281123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 smtClean="0">
                <a:solidFill>
                  <a:prstClr val="black"/>
                </a:solidFill>
              </a:rPr>
              <a:t>Fraction</a:t>
            </a:r>
            <a:r>
              <a:rPr lang="it-IT" sz="1600" b="1" dirty="0" smtClean="0">
                <a:solidFill>
                  <a:prstClr val="black"/>
                </a:solidFill>
              </a:rPr>
              <a:t> of </a:t>
            </a:r>
            <a:r>
              <a:rPr lang="it-IT" sz="1600" b="1" dirty="0" err="1" smtClean="0">
                <a:solidFill>
                  <a:prstClr val="black"/>
                </a:solidFill>
              </a:rPr>
              <a:t>deposited</a:t>
            </a:r>
            <a:r>
              <a:rPr lang="it-IT" sz="1600" b="1" dirty="0" smtClean="0">
                <a:solidFill>
                  <a:prstClr val="black"/>
                </a:solidFill>
              </a:rPr>
              <a:t> </a:t>
            </a:r>
            <a:r>
              <a:rPr lang="it-IT" sz="1600" b="1" dirty="0" err="1" smtClean="0">
                <a:solidFill>
                  <a:prstClr val="black"/>
                </a:solidFill>
              </a:rPr>
              <a:t>energy</a:t>
            </a:r>
            <a:endParaRPr lang="it-IT" sz="1600" dirty="0"/>
          </a:p>
        </p:txBody>
      </p:sp>
      <p:grpSp>
        <p:nvGrpSpPr>
          <p:cNvPr id="17" name="Gruppo 16"/>
          <p:cNvGrpSpPr/>
          <p:nvPr/>
        </p:nvGrpSpPr>
        <p:grpSpPr>
          <a:xfrm>
            <a:off x="9279041" y="26122"/>
            <a:ext cx="2791041" cy="2378067"/>
            <a:chOff x="9122285" y="261256"/>
            <a:chExt cx="2791041" cy="2378067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721" r="76166" b="54898"/>
            <a:stretch/>
          </p:blipFill>
          <p:spPr>
            <a:xfrm>
              <a:off x="9122285" y="261256"/>
              <a:ext cx="2791041" cy="23780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/>
                <p:cNvSpPr txBox="1"/>
                <p:nvPr/>
              </p:nvSpPr>
              <p:spPr>
                <a:xfrm>
                  <a:off x="10810580" y="1599172"/>
                  <a:ext cx="1021454" cy="466208"/>
                </a:xfrm>
                <a:prstGeom prst="rect">
                  <a:avLst/>
                </a:prstGeom>
                <a:solidFill>
                  <a:srgbClr val="FF99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13" name="CasellaDiTes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0580" y="1599172"/>
                  <a:ext cx="1021454" cy="46620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632" b="-263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ttangolo 18"/>
            <p:cNvSpPr/>
            <p:nvPr/>
          </p:nvSpPr>
          <p:spPr>
            <a:xfrm>
              <a:off x="10684153" y="312344"/>
              <a:ext cx="1193347" cy="601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4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Res: ~3%</a:t>
              </a:r>
            </a:p>
            <a:p>
              <a:pPr lvl="0" algn="ctr"/>
              <a:endParaRPr lang="en-US" sz="14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9131" y="1481010"/>
            <a:ext cx="2523856" cy="2625209"/>
            <a:chOff x="23402" y="1698338"/>
            <a:chExt cx="2523856" cy="262520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5" t="52224" r="52272"/>
            <a:stretch/>
          </p:blipFill>
          <p:spPr>
            <a:xfrm>
              <a:off x="23402" y="1705925"/>
              <a:ext cx="2523856" cy="2617622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772484" y="1698338"/>
              <a:ext cx="125425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200 </a:t>
              </a:r>
              <a:r>
                <a:rPr lang="it-IT" b="1" dirty="0" err="1" smtClean="0">
                  <a:solidFill>
                    <a:srgbClr val="FF0000"/>
                  </a:solidFill>
                </a:rPr>
                <a:t>MeV</a:t>
              </a:r>
              <a:r>
                <a:rPr lang="it-IT" b="1" dirty="0" smtClean="0">
                  <a:solidFill>
                    <a:srgbClr val="FF0000"/>
                  </a:solidFill>
                </a:rPr>
                <a:t>/u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392567" y="2302680"/>
              <a:ext cx="12203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2000" b="1" i="1" dirty="0" err="1">
                  <a:solidFill>
                    <a:prstClr val="black"/>
                  </a:solidFill>
                </a:rPr>
                <a:t>t</a:t>
              </a:r>
              <a:r>
                <a:rPr lang="it-IT" sz="2000" b="1" i="1" dirty="0" err="1" smtClean="0">
                  <a:solidFill>
                    <a:prstClr val="black"/>
                  </a:solidFill>
                </a:rPr>
                <a:t>ail</a:t>
              </a:r>
              <a:r>
                <a:rPr lang="it-IT" sz="2000" b="1" i="1" dirty="0" smtClean="0">
                  <a:solidFill>
                    <a:prstClr val="black"/>
                  </a:solidFill>
                </a:rPr>
                <a:t> = 17%</a:t>
              </a:r>
              <a:endParaRPr lang="it-IT" sz="2000" i="1" dirty="0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2794414" y="4399940"/>
            <a:ext cx="2725189" cy="2415751"/>
            <a:chOff x="2794414" y="4399940"/>
            <a:chExt cx="2725189" cy="2415751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3" t="3731" r="52617" b="54181"/>
            <a:stretch/>
          </p:blipFill>
          <p:spPr>
            <a:xfrm>
              <a:off x="2794414" y="4402182"/>
              <a:ext cx="2600546" cy="24135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sellaDiTesto 13"/>
                <p:cNvSpPr txBox="1"/>
                <p:nvPr/>
              </p:nvSpPr>
              <p:spPr>
                <a:xfrm>
                  <a:off x="4179416" y="5676721"/>
                  <a:ext cx="1333522" cy="502309"/>
                </a:xfrm>
                <a:prstGeom prst="rect">
                  <a:avLst/>
                </a:prstGeom>
                <a:solidFill>
                  <a:srgbClr val="FF99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it-IT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14" name="CasellaDiTes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9416" y="5676721"/>
                  <a:ext cx="1333522" cy="50230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ttangolo 33"/>
            <p:cNvSpPr/>
            <p:nvPr/>
          </p:nvSpPr>
          <p:spPr>
            <a:xfrm>
              <a:off x="4327413" y="4399940"/>
              <a:ext cx="1192190" cy="601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4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Res:~ 4%</a:t>
              </a:r>
            </a:p>
            <a:p>
              <a:pPr lvl="0" algn="ctr"/>
              <a:endParaRPr lang="en-US" sz="14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r="5833" b="9325"/>
          <a:stretch/>
        </p:blipFill>
        <p:spPr>
          <a:xfrm>
            <a:off x="9345711" y="2453888"/>
            <a:ext cx="2714671" cy="235146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324934" y="2843170"/>
            <a:ext cx="2432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missed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energy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in CAL</a:t>
            </a:r>
            <a:endParaRPr lang="it-IT" sz="2000" dirty="0"/>
          </a:p>
        </p:txBody>
      </p:sp>
      <p:sp>
        <p:nvSpPr>
          <p:cNvPr id="30" name="Freccia in giù 29"/>
          <p:cNvSpPr/>
          <p:nvPr/>
        </p:nvSpPr>
        <p:spPr>
          <a:xfrm>
            <a:off x="4149405" y="2225920"/>
            <a:ext cx="569003" cy="588597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in giù 31"/>
          <p:cNvSpPr/>
          <p:nvPr/>
        </p:nvSpPr>
        <p:spPr>
          <a:xfrm rot="16200000">
            <a:off x="7029120" y="1964420"/>
            <a:ext cx="569003" cy="1573216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6195762" y="2066416"/>
            <a:ext cx="2326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A with </a:t>
            </a:r>
            <a:r>
              <a:rPr lang="it-IT" sz="20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Tof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&amp; </a:t>
            </a:r>
            <a:r>
              <a:rPr lang="it-IT" sz="20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Tracker</a:t>
            </a:r>
            <a:endParaRPr lang="it-IT" sz="2000" dirty="0"/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r="6579" b="10219"/>
          <a:stretch/>
        </p:blipFill>
        <p:spPr>
          <a:xfrm>
            <a:off x="9797143" y="4928915"/>
            <a:ext cx="2243899" cy="1916948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5671646" y="3526971"/>
            <a:ext cx="3341725" cy="1855805"/>
            <a:chOff x="5671646" y="3526971"/>
            <a:chExt cx="3341725" cy="1855805"/>
          </a:xfrm>
        </p:grpSpPr>
        <p:sp>
          <p:nvSpPr>
            <p:cNvPr id="18" name="Rettangolo arrotondato 17"/>
            <p:cNvSpPr/>
            <p:nvPr/>
          </p:nvSpPr>
          <p:spPr>
            <a:xfrm>
              <a:off x="5671646" y="3526971"/>
              <a:ext cx="3341725" cy="1855805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6217612" y="3651901"/>
              <a:ext cx="21920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</a:rPr>
                <a:t>FOOT </a:t>
              </a:r>
              <a:r>
                <a:rPr lang="it-IT" sz="2000" b="1" dirty="0" err="1" smtClean="0">
                  <a:solidFill>
                    <a:srgbClr val="FF0000"/>
                  </a:solidFill>
                </a:rPr>
                <a:t>redundancy</a:t>
              </a:r>
              <a:r>
                <a:rPr lang="it-IT" sz="2000" b="1" dirty="0" smtClean="0">
                  <a:solidFill>
                    <a:srgbClr val="FF0000"/>
                  </a:solidFill>
                </a:rPr>
                <a:t> </a:t>
              </a:r>
              <a:endParaRPr lang="it-IT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5878109" y="4816175"/>
              <a:ext cx="29676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~</a:t>
              </a:r>
              <a:r>
                <a:rPr lang="it-IT" b="1" dirty="0" smtClean="0">
                  <a:solidFill>
                    <a:srgbClr val="FF0000"/>
                  </a:solidFill>
                </a:rPr>
                <a:t> </a:t>
              </a:r>
              <a:r>
                <a:rPr lang="it-IT" b="1" dirty="0">
                  <a:solidFill>
                    <a:srgbClr val="FF0000"/>
                  </a:solidFill>
                </a:rPr>
                <a:t>performance </a:t>
              </a:r>
              <a:r>
                <a:rPr lang="it-IT" b="1" dirty="0" smtClean="0">
                  <a:solidFill>
                    <a:srgbClr val="FF0000"/>
                  </a:solidFill>
                </a:rPr>
                <a:t>@ </a:t>
              </a:r>
              <a:r>
                <a:rPr lang="it-IT" b="1" dirty="0">
                  <a:solidFill>
                    <a:srgbClr val="FF0000"/>
                  </a:solidFill>
                </a:rPr>
                <a:t>700 </a:t>
              </a:r>
              <a:r>
                <a:rPr lang="it-IT" b="1" dirty="0" err="1">
                  <a:solidFill>
                    <a:srgbClr val="FF0000"/>
                  </a:solidFill>
                </a:rPr>
                <a:t>MeV</a:t>
              </a:r>
              <a:r>
                <a:rPr lang="it-IT" b="1" dirty="0">
                  <a:solidFill>
                    <a:srgbClr val="FF0000"/>
                  </a:solidFill>
                </a:rPr>
                <a:t>/u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41" name="Freccia in giù 40"/>
            <p:cNvSpPr/>
            <p:nvPr/>
          </p:nvSpPr>
          <p:spPr>
            <a:xfrm>
              <a:off x="6997114" y="4133103"/>
              <a:ext cx="569003" cy="588597"/>
            </a:xfrm>
            <a:prstGeom prst="downArrow">
              <a:avLst/>
            </a:prstGeom>
            <a:solidFill>
              <a:srgbClr val="FF0066"/>
            </a:solidFill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7" name="Rettangolo 46"/>
          <p:cNvSpPr/>
          <p:nvPr/>
        </p:nvSpPr>
        <p:spPr>
          <a:xfrm>
            <a:off x="6462642" y="5777485"/>
            <a:ext cx="3003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20% of </a:t>
            </a:r>
            <a:r>
              <a:rPr lang="it-IT" sz="20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well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reconstructed</a:t>
            </a:r>
            <a:r>
              <a:rPr lang="it-IT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it-IT" sz="2000" dirty="0"/>
          </a:p>
        </p:txBody>
      </p:sp>
      <p:grpSp>
        <p:nvGrpSpPr>
          <p:cNvPr id="48" name="Gruppo 47"/>
          <p:cNvGrpSpPr/>
          <p:nvPr/>
        </p:nvGrpSpPr>
        <p:grpSpPr>
          <a:xfrm>
            <a:off x="8565979" y="6177595"/>
            <a:ext cx="1722224" cy="222071"/>
            <a:chOff x="8565979" y="6177595"/>
            <a:chExt cx="1722224" cy="222071"/>
          </a:xfrm>
        </p:grpSpPr>
        <p:cxnSp>
          <p:nvCxnSpPr>
            <p:cNvPr id="23" name="Connettore 2 22"/>
            <p:cNvCxnSpPr/>
            <p:nvPr/>
          </p:nvCxnSpPr>
          <p:spPr>
            <a:xfrm>
              <a:off x="8565979" y="6399666"/>
              <a:ext cx="17222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>
              <a:off x="8571955" y="6177595"/>
              <a:ext cx="12754" cy="217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4417425" y="6486980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87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275066" y="6373748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033365" y="103665"/>
            <a:ext cx="2611805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FOOT in Bologna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4650328" y="14863"/>
            <a:ext cx="754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Tracks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Reconstruction: 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M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. </a:t>
            </a:r>
            <a:r>
              <a:rPr lang="en-US" sz="2000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Franchini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, A. </a:t>
            </a:r>
            <a:r>
              <a:rPr lang="en-US" sz="2000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Mengarelli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and R. </a:t>
            </a:r>
            <a:r>
              <a:rPr lang="en-US" sz="2000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Ridolfi</a:t>
            </a:r>
            <a:endParaRPr lang="en-US" sz="2000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2598" y="6373748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37816" y="977026"/>
            <a:ext cx="2615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11 people involved </a:t>
            </a:r>
            <a:endParaRPr lang="it-IT" dirty="0"/>
          </a:p>
        </p:txBody>
      </p:sp>
      <p:graphicFrame>
        <p:nvGraphicFramePr>
          <p:cNvPr id="41" name="Tabella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3315"/>
              </p:ext>
            </p:extLst>
          </p:nvPr>
        </p:nvGraphicFramePr>
        <p:xfrm>
          <a:off x="318658" y="1615753"/>
          <a:ext cx="4041221" cy="4332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585"/>
                <a:gridCol w="1824856"/>
                <a:gridCol w="818780"/>
              </a:tblGrid>
              <a:tr h="37030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NOME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RUOLO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FTE</a:t>
                      </a:r>
                      <a:endParaRPr lang="it-IT" sz="1400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S. Biondi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Ass</a:t>
                      </a:r>
                      <a:r>
                        <a:rPr lang="it-IT" sz="1400" b="1" dirty="0" smtClean="0"/>
                        <a:t>. di Ricerca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0.3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G. Bruni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Dirigente Ricerca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0.2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M. Franchini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Ass</a:t>
                      </a:r>
                      <a:r>
                        <a:rPr lang="it-IT" sz="1400" b="1" dirty="0" smtClean="0"/>
                        <a:t>.</a:t>
                      </a:r>
                      <a:r>
                        <a:rPr lang="it-IT" sz="1400" b="1" baseline="0" dirty="0" smtClean="0"/>
                        <a:t> </a:t>
                      </a:r>
                      <a:r>
                        <a:rPr lang="it-IT" sz="1400" b="1" dirty="0" smtClean="0"/>
                        <a:t>di Ricerca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0.3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M. Garbini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Ric.</a:t>
                      </a:r>
                      <a:r>
                        <a:rPr lang="it-IT" sz="1400" b="1" baseline="0" dirty="0" smtClean="0"/>
                        <a:t> Centro Fermi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0.2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A. Mengarelli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Ass</a:t>
                      </a:r>
                      <a:r>
                        <a:rPr lang="it-IT" sz="1400" b="1" dirty="0" smtClean="0"/>
                        <a:t>. di Ricerca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1.0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G. Sartorelli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Prof. </a:t>
                      </a:r>
                      <a:r>
                        <a:rPr lang="it-IT" sz="1400" b="1" dirty="0" err="1" smtClean="0"/>
                        <a:t>Ord</a:t>
                      </a:r>
                      <a:r>
                        <a:rPr lang="it-IT" sz="1400" b="1" dirty="0" smtClean="0"/>
                        <a:t>.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0.2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R. </a:t>
                      </a:r>
                      <a:r>
                        <a:rPr lang="it-IT" sz="1400" b="1" dirty="0" err="1" smtClean="0"/>
                        <a:t>Ridolfi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PhD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1.0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M. Selvi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Ric.</a:t>
                      </a:r>
                      <a:r>
                        <a:rPr lang="it-IT" sz="1400" b="1" baseline="0" dirty="0" smtClean="0"/>
                        <a:t> INFN </a:t>
                      </a:r>
                      <a:r>
                        <a:rPr lang="it-IT" sz="1400" b="1" dirty="0" smtClean="0"/>
                        <a:t> III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0.2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 Spighi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Ric.</a:t>
                      </a:r>
                      <a:r>
                        <a:rPr lang="it-IT" sz="1400" b="1" baseline="0" dirty="0" smtClean="0"/>
                        <a:t> INFN </a:t>
                      </a:r>
                      <a:r>
                        <a:rPr lang="it-IT" sz="1400" b="1" dirty="0" smtClean="0"/>
                        <a:t> II</a:t>
                      </a:r>
                      <a:r>
                        <a:rPr lang="it-IT" sz="1400" b="1" baseline="0" dirty="0" smtClean="0"/>
                        <a:t> 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1.0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M. Villa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Prof. </a:t>
                      </a:r>
                      <a:r>
                        <a:rPr lang="it-IT" sz="1400" b="1" dirty="0" err="1" smtClean="0"/>
                        <a:t>Ord</a:t>
                      </a:r>
                      <a:r>
                        <a:rPr lang="it-IT" sz="1400" b="1" dirty="0" smtClean="0"/>
                        <a:t>.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0.3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A. Zoccoli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Prof. </a:t>
                      </a:r>
                      <a:r>
                        <a:rPr lang="it-IT" sz="1400" b="1" dirty="0" err="1" smtClean="0"/>
                        <a:t>Ord</a:t>
                      </a:r>
                      <a:r>
                        <a:rPr lang="it-IT" sz="1400" b="1" dirty="0" smtClean="0"/>
                        <a:t>.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0.2</a:t>
                      </a:r>
                      <a:endParaRPr lang="it-IT" sz="1400" b="1" dirty="0"/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solidFill>
                            <a:srgbClr val="FF0000"/>
                          </a:solidFill>
                        </a:rPr>
                        <a:t>TOTALE (2019)</a:t>
                      </a:r>
                      <a:endParaRPr lang="it-IT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FF0000"/>
                          </a:solidFill>
                        </a:rPr>
                        <a:t>4.9</a:t>
                      </a:r>
                      <a:endParaRPr lang="it-IT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6236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solidFill>
                            <a:srgbClr val="0000FF"/>
                          </a:solidFill>
                        </a:rPr>
                        <a:t>Totale (2018)</a:t>
                      </a:r>
                      <a:endParaRPr lang="it-IT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0000FF"/>
                          </a:solidFill>
                        </a:rPr>
                        <a:t>2.1</a:t>
                      </a:r>
                      <a:endParaRPr lang="it-IT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Rettangolo 41"/>
          <p:cNvSpPr/>
          <p:nvPr/>
        </p:nvSpPr>
        <p:spPr>
          <a:xfrm>
            <a:off x="4681679" y="2135822"/>
            <a:ext cx="5601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Analysis  (fragment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identification): 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R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. Spighi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4695384" y="4352663"/>
            <a:ext cx="6679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Global data acquisition: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M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. Villa, S. Biondi and R. </a:t>
            </a:r>
            <a:r>
              <a:rPr lang="en-US" sz="2000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Ridolfi</a:t>
            </a:r>
            <a:endParaRPr lang="en-US" sz="2000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347555" y="535079"/>
            <a:ext cx="5001817" cy="1457503"/>
            <a:chOff x="2433788" y="2236717"/>
            <a:chExt cx="5806064" cy="1691855"/>
          </a:xfrm>
        </p:grpSpPr>
        <p:sp>
          <p:nvSpPr>
            <p:cNvPr id="11" name="Rettangolo 10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60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58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Cilindro 17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22" name="Connettore 1 21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flipV="1">
              <a:off x="6132937" y="2792805"/>
              <a:ext cx="1302672" cy="135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3047456" y="2825574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....... 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Connettore 1 31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32"/>
            <p:cNvSpPr/>
            <p:nvPr/>
          </p:nvSpPr>
          <p:spPr>
            <a:xfrm>
              <a:off x="2689325" y="2267899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FOOT</a:t>
              </a:r>
              <a:endParaRPr lang="it-IT" dirty="0"/>
            </a:p>
          </p:txBody>
        </p:sp>
        <p:sp>
          <p:nvSpPr>
            <p:cNvPr id="34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/>
            <p:cNvSpPr/>
            <p:nvPr/>
          </p:nvSpPr>
          <p:spPr>
            <a:xfrm rot="21231650">
              <a:off x="4004465" y="278194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40" name="Connettore 1 39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ttangolo 44"/>
            <p:cNvSpPr/>
            <p:nvPr/>
          </p:nvSpPr>
          <p:spPr>
            <a:xfrm rot="21231650">
              <a:off x="4898718" y="2681792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46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 rot="21231650">
              <a:off x="5999287" y="2545088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50" name="Rettangolo 49"/>
            <p:cNvSpPr/>
            <p:nvPr/>
          </p:nvSpPr>
          <p:spPr>
            <a:xfrm rot="21231650">
              <a:off x="7286942" y="2406216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51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2" name="Connettore 2 51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ttangolo 53"/>
            <p:cNvSpPr/>
            <p:nvPr/>
          </p:nvSpPr>
          <p:spPr>
            <a:xfrm rot="399849">
              <a:off x="7409387" y="3240176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55" name="Rettangolo 54"/>
            <p:cNvSpPr/>
            <p:nvPr/>
          </p:nvSpPr>
          <p:spPr>
            <a:xfrm rot="354077">
              <a:off x="6067207" y="3091281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56" name="Rettangolo 55"/>
            <p:cNvSpPr/>
            <p:nvPr/>
          </p:nvSpPr>
          <p:spPr>
            <a:xfrm rot="227179">
              <a:off x="4915742" y="2965423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ttangolo 56"/>
            <p:cNvSpPr/>
            <p:nvPr/>
          </p:nvSpPr>
          <p:spPr>
            <a:xfrm rot="435330">
              <a:off x="4025820" y="2887685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Ovale 1"/>
          <p:cNvSpPr/>
          <p:nvPr/>
        </p:nvSpPr>
        <p:spPr>
          <a:xfrm>
            <a:off x="7421619" y="813104"/>
            <a:ext cx="2880042" cy="1042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0" name="Gruppo 109"/>
          <p:cNvGrpSpPr/>
          <p:nvPr/>
        </p:nvGrpSpPr>
        <p:grpSpPr>
          <a:xfrm>
            <a:off x="6347542" y="2668678"/>
            <a:ext cx="5001817" cy="1457503"/>
            <a:chOff x="2433788" y="2236717"/>
            <a:chExt cx="5806064" cy="1691855"/>
          </a:xfrm>
        </p:grpSpPr>
        <p:sp>
          <p:nvSpPr>
            <p:cNvPr id="111" name="Rettangolo 110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2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155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153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7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8" name="Cilindro 117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20" name="Immagine 1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121" name="Immagine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122" name="Connettore 1 121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/>
          </p:nvCxnSpPr>
          <p:spPr>
            <a:xfrm flipV="1">
              <a:off x="6132937" y="2792805"/>
              <a:ext cx="1302672" cy="135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ttangolo 128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0" name="Rettangolo 129"/>
            <p:cNvSpPr/>
            <p:nvPr/>
          </p:nvSpPr>
          <p:spPr>
            <a:xfrm>
              <a:off x="3047456" y="2825574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....... 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31" name="Connettore 1 130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ttangolo 131"/>
            <p:cNvSpPr/>
            <p:nvPr/>
          </p:nvSpPr>
          <p:spPr>
            <a:xfrm>
              <a:off x="2689325" y="2267899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FOOT</a:t>
              </a:r>
              <a:endParaRPr lang="it-IT" dirty="0"/>
            </a:p>
          </p:txBody>
        </p:sp>
        <p:sp>
          <p:nvSpPr>
            <p:cNvPr id="133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ttangolo 136"/>
            <p:cNvSpPr/>
            <p:nvPr/>
          </p:nvSpPr>
          <p:spPr>
            <a:xfrm rot="21231650">
              <a:off x="4004465" y="278194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38" name="Connettore 1 137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ttangolo 139"/>
            <p:cNvSpPr/>
            <p:nvPr/>
          </p:nvSpPr>
          <p:spPr>
            <a:xfrm rot="21231650">
              <a:off x="4898718" y="2681792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41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ttangolo 143"/>
            <p:cNvSpPr/>
            <p:nvPr/>
          </p:nvSpPr>
          <p:spPr>
            <a:xfrm rot="21231650">
              <a:off x="5999287" y="2545088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45" name="Rettangolo 144"/>
            <p:cNvSpPr/>
            <p:nvPr/>
          </p:nvSpPr>
          <p:spPr>
            <a:xfrm rot="21231650">
              <a:off x="7286942" y="2406216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46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47" name="Connettore 2 146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ttangolo 148"/>
            <p:cNvSpPr/>
            <p:nvPr/>
          </p:nvSpPr>
          <p:spPr>
            <a:xfrm rot="399849">
              <a:off x="7409387" y="3240176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50" name="Rettangolo 149"/>
            <p:cNvSpPr/>
            <p:nvPr/>
          </p:nvSpPr>
          <p:spPr>
            <a:xfrm rot="354077">
              <a:off x="6067207" y="3091281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51" name="Rettangolo 150"/>
            <p:cNvSpPr/>
            <p:nvPr/>
          </p:nvSpPr>
          <p:spPr>
            <a:xfrm rot="227179">
              <a:off x="4915742" y="2965423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52" name="Rettangolo 151"/>
            <p:cNvSpPr/>
            <p:nvPr/>
          </p:nvSpPr>
          <p:spPr>
            <a:xfrm rot="435330">
              <a:off x="4025820" y="2887685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9" name="Ovale 108"/>
          <p:cNvSpPr/>
          <p:nvPr/>
        </p:nvSpPr>
        <p:spPr>
          <a:xfrm>
            <a:off x="7689254" y="2921007"/>
            <a:ext cx="3660105" cy="112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7" name="Gruppo 156"/>
          <p:cNvGrpSpPr/>
          <p:nvPr/>
        </p:nvGrpSpPr>
        <p:grpSpPr>
          <a:xfrm>
            <a:off x="6347547" y="4885411"/>
            <a:ext cx="5001817" cy="1457503"/>
            <a:chOff x="2433788" y="2236717"/>
            <a:chExt cx="5806064" cy="1691855"/>
          </a:xfrm>
        </p:grpSpPr>
        <p:sp>
          <p:nvSpPr>
            <p:cNvPr id="158" name="Rettangolo 157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59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202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200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1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4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5" name="Cilindro 164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6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67" name="Immagine 1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168" name="Immagine 16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169" name="Connettore 1 168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/>
          </p:nvCxnSpPr>
          <p:spPr>
            <a:xfrm flipV="1">
              <a:off x="6132937" y="2792805"/>
              <a:ext cx="1302672" cy="135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ttangolo 175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7" name="Rettangolo 176"/>
            <p:cNvSpPr/>
            <p:nvPr/>
          </p:nvSpPr>
          <p:spPr>
            <a:xfrm>
              <a:off x="3047456" y="2825574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....... 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78" name="Connettore 1 177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Rettangolo 178"/>
            <p:cNvSpPr/>
            <p:nvPr/>
          </p:nvSpPr>
          <p:spPr>
            <a:xfrm>
              <a:off x="2689325" y="2267899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FOOT</a:t>
              </a:r>
              <a:endParaRPr lang="it-IT" dirty="0"/>
            </a:p>
          </p:txBody>
        </p:sp>
        <p:sp>
          <p:nvSpPr>
            <p:cNvPr id="180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ttangolo 183"/>
            <p:cNvSpPr/>
            <p:nvPr/>
          </p:nvSpPr>
          <p:spPr>
            <a:xfrm rot="21231650">
              <a:off x="4004465" y="278194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85" name="Connettore 1 184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ttangolo 186"/>
            <p:cNvSpPr/>
            <p:nvPr/>
          </p:nvSpPr>
          <p:spPr>
            <a:xfrm rot="21231650">
              <a:off x="4898718" y="2681792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88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ttangolo 190"/>
            <p:cNvSpPr/>
            <p:nvPr/>
          </p:nvSpPr>
          <p:spPr>
            <a:xfrm rot="21231650">
              <a:off x="5999287" y="2545088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92" name="Rettangolo 191"/>
            <p:cNvSpPr/>
            <p:nvPr/>
          </p:nvSpPr>
          <p:spPr>
            <a:xfrm rot="21231650">
              <a:off x="7286942" y="2406216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93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94" name="Connettore 2 193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Rettangolo 195"/>
            <p:cNvSpPr/>
            <p:nvPr/>
          </p:nvSpPr>
          <p:spPr>
            <a:xfrm rot="399849">
              <a:off x="7409387" y="3240176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97" name="Rettangolo 196"/>
            <p:cNvSpPr/>
            <p:nvPr/>
          </p:nvSpPr>
          <p:spPr>
            <a:xfrm rot="354077">
              <a:off x="6067207" y="3091281"/>
              <a:ext cx="567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98" name="Rettangolo 197"/>
            <p:cNvSpPr/>
            <p:nvPr/>
          </p:nvSpPr>
          <p:spPr>
            <a:xfrm rot="227179">
              <a:off x="4915742" y="2965423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99" name="Rettangolo 198"/>
            <p:cNvSpPr/>
            <p:nvPr/>
          </p:nvSpPr>
          <p:spPr>
            <a:xfrm rot="435330">
              <a:off x="4025820" y="2887685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ttangolo arrotondato 5"/>
          <p:cNvSpPr/>
          <p:nvPr/>
        </p:nvSpPr>
        <p:spPr>
          <a:xfrm>
            <a:off x="7200043" y="6429168"/>
            <a:ext cx="3772760" cy="365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5" name="Rettangolo 204"/>
          <p:cNvSpPr/>
          <p:nvPr/>
        </p:nvSpPr>
        <p:spPr>
          <a:xfrm>
            <a:off x="7694940" y="6357413"/>
            <a:ext cx="3039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Global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daq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and trigger 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07" name="Connettore 2 206"/>
          <p:cNvCxnSpPr/>
          <p:nvPr/>
        </p:nvCxnSpPr>
        <p:spPr>
          <a:xfrm>
            <a:off x="6750515" y="5892578"/>
            <a:ext cx="580285" cy="4811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ttore 2 207"/>
          <p:cNvCxnSpPr/>
          <p:nvPr/>
        </p:nvCxnSpPr>
        <p:spPr>
          <a:xfrm>
            <a:off x="7166159" y="5823304"/>
            <a:ext cx="495512" cy="546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ttore 2 208"/>
          <p:cNvCxnSpPr/>
          <p:nvPr/>
        </p:nvCxnSpPr>
        <p:spPr>
          <a:xfrm>
            <a:off x="7942997" y="5905590"/>
            <a:ext cx="356805" cy="508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ttore 2 209"/>
          <p:cNvCxnSpPr/>
          <p:nvPr/>
        </p:nvCxnSpPr>
        <p:spPr>
          <a:xfrm>
            <a:off x="8691264" y="5961264"/>
            <a:ext cx="252994" cy="424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nettore 2 210"/>
          <p:cNvCxnSpPr/>
          <p:nvPr/>
        </p:nvCxnSpPr>
        <p:spPr>
          <a:xfrm flipH="1">
            <a:off x="9521126" y="6044401"/>
            <a:ext cx="207521" cy="3533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nettore 2 211"/>
          <p:cNvCxnSpPr/>
          <p:nvPr/>
        </p:nvCxnSpPr>
        <p:spPr>
          <a:xfrm flipH="1">
            <a:off x="10018352" y="6044978"/>
            <a:ext cx="777683" cy="340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ttore 2 212"/>
          <p:cNvCxnSpPr/>
          <p:nvPr/>
        </p:nvCxnSpPr>
        <p:spPr>
          <a:xfrm flipH="1">
            <a:off x="10608783" y="6075027"/>
            <a:ext cx="476957" cy="32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3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91735" y="1560464"/>
            <a:ext cx="8963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Test beam during 2018-2019 at CNAO, Trento, Catania to finalize the detector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GSI: </a:t>
            </a:r>
            <a:r>
              <a:rPr lang="en-US" sz="2000" dirty="0"/>
              <a:t>4</a:t>
            </a:r>
            <a:r>
              <a:rPr lang="en-US" sz="2000" dirty="0" smtClean="0"/>
              <a:t>/2019 Data taking with almost complete apparatus (~ first data taking)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2020-21 Data taking with the complete apparatus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25332" r="6105" b="10096"/>
          <a:stretch/>
        </p:blipFill>
        <p:spPr>
          <a:xfrm>
            <a:off x="9509760" y="94621"/>
            <a:ext cx="2635841" cy="141506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41715" y="91441"/>
            <a:ext cx="3589951" cy="461665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Future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perspective</a:t>
            </a:r>
            <a:endParaRPr lang="en-US" sz="24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001650" y="6473533"/>
            <a:ext cx="710753" cy="365125"/>
          </a:xfrm>
        </p:spPr>
        <p:txBody>
          <a:bodyPr/>
          <a:lstStyle/>
          <a:p>
            <a:fld id="{775E4957-3B3E-4B92-B19B-2D9CF3BA0EB5}" type="slidenum">
              <a:rPr lang="it-IT" smtClean="0"/>
              <a:t>17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61" y="3768654"/>
            <a:ext cx="1152617" cy="12322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280" y="132460"/>
            <a:ext cx="772522" cy="268703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9459060" y="3148107"/>
            <a:ext cx="2686541" cy="1441897"/>
            <a:chOff x="9293087" y="3148107"/>
            <a:chExt cx="2686541" cy="144189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5" b="5352"/>
            <a:stretch/>
          </p:blipFill>
          <p:spPr>
            <a:xfrm>
              <a:off x="9293087" y="3159229"/>
              <a:ext cx="2686541" cy="1430775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4135" y="3148107"/>
              <a:ext cx="495299" cy="424794"/>
            </a:xfrm>
            <a:prstGeom prst="rect">
              <a:avLst/>
            </a:prstGeom>
          </p:spPr>
        </p:pic>
      </p:grpSp>
      <p:grpSp>
        <p:nvGrpSpPr>
          <p:cNvPr id="15" name="Gruppo 14"/>
          <p:cNvGrpSpPr/>
          <p:nvPr/>
        </p:nvGrpSpPr>
        <p:grpSpPr>
          <a:xfrm>
            <a:off x="9533030" y="1582338"/>
            <a:ext cx="2612571" cy="1449500"/>
            <a:chOff x="9278576" y="1582338"/>
            <a:chExt cx="2612571" cy="14495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576" y="1582338"/>
              <a:ext cx="2612571" cy="1449500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154" y="1606031"/>
              <a:ext cx="908350" cy="39245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8" name="Gruppo 17"/>
          <p:cNvGrpSpPr/>
          <p:nvPr/>
        </p:nvGrpSpPr>
        <p:grpSpPr>
          <a:xfrm>
            <a:off x="9459064" y="4717395"/>
            <a:ext cx="2686537" cy="1704975"/>
            <a:chOff x="9293091" y="4717395"/>
            <a:chExt cx="2686537" cy="1704975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3578" y="4717395"/>
              <a:ext cx="2686050" cy="1704975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>
              <a:off x="9293091" y="4737199"/>
              <a:ext cx="239033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Trento Proton Therapy Center</a:t>
              </a:r>
              <a:endParaRPr lang="it-IT" sz="1400" b="1" dirty="0"/>
            </a:p>
          </p:txBody>
        </p:sp>
      </p:grpSp>
      <p:sp>
        <p:nvSpPr>
          <p:cNvPr id="19" name="Rettangolo 18"/>
          <p:cNvSpPr/>
          <p:nvPr/>
        </p:nvSpPr>
        <p:spPr>
          <a:xfrm>
            <a:off x="43538" y="1087352"/>
            <a:ext cx="2735364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Test Beam / Data Taking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36620" y="3674339"/>
            <a:ext cx="6038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0000"/>
            </a:pPr>
            <a:endParaRPr lang="en-US" sz="2000" dirty="0"/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SCN </a:t>
            </a:r>
            <a:r>
              <a:rPr lang="en-US" sz="2000" dirty="0" smtClean="0"/>
              <a:t>detector </a:t>
            </a:r>
            <a:r>
              <a:rPr lang="en-US" sz="2000" dirty="0"/>
              <a:t>in </a:t>
            </a:r>
            <a:r>
              <a:rPr lang="en-US" sz="2000" dirty="0" smtClean="0"/>
              <a:t>publication on NIM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EMC detector 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submitted </a:t>
            </a:r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it-IT" sz="2000" dirty="0"/>
              <a:t>Open </a:t>
            </a:r>
            <a:r>
              <a:rPr lang="it-IT" sz="2000" dirty="0" err="1"/>
              <a:t>Physics</a:t>
            </a:r>
            <a:r>
              <a:rPr lang="it-IT" sz="2000" dirty="0"/>
              <a:t> Journal</a:t>
            </a:r>
            <a:r>
              <a:rPr lang="it-IT" sz="2000" dirty="0" smtClean="0"/>
              <a:t>.</a:t>
            </a:r>
            <a:endParaRPr lang="en-US" sz="2000" dirty="0"/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General Apparatus </a:t>
            </a:r>
            <a:r>
              <a:rPr lang="en-US" sz="2000" dirty="0" smtClean="0"/>
              <a:t>Paper: in preparation</a:t>
            </a:r>
            <a:endParaRPr lang="en-US" sz="2000" dirty="0"/>
          </a:p>
        </p:txBody>
      </p:sp>
      <p:sp>
        <p:nvSpPr>
          <p:cNvPr id="21" name="Rettangolo 20"/>
          <p:cNvSpPr/>
          <p:nvPr/>
        </p:nvSpPr>
        <p:spPr>
          <a:xfrm>
            <a:off x="65307" y="3368544"/>
            <a:ext cx="1480855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Publications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513106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74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6428066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18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730520" y="2907180"/>
            <a:ext cx="291998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FF3300"/>
                </a:solidFill>
              </a:rPr>
              <a:t>Backup </a:t>
            </a:r>
            <a:r>
              <a:rPr lang="it-IT" sz="2800" i="1" dirty="0" err="1" smtClean="0">
                <a:solidFill>
                  <a:srgbClr val="FF3300"/>
                </a:solidFill>
              </a:rPr>
              <a:t>slides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142" name="Segnaposto piè di pagina 1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4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b="15381"/>
          <a:stretch/>
        </p:blipFill>
        <p:spPr>
          <a:xfrm>
            <a:off x="8061998" y="967063"/>
            <a:ext cx="4077252" cy="285860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67543" y="37239"/>
            <a:ext cx="3454215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 smtClean="0">
                <a:solidFill>
                  <a:srgbClr val="FF3300"/>
                </a:solidFill>
              </a:rPr>
              <a:t>Hadrontherapy</a:t>
            </a:r>
            <a:r>
              <a:rPr lang="it-IT" sz="2800" i="1" dirty="0" smtClean="0">
                <a:solidFill>
                  <a:srgbClr val="FF3300"/>
                </a:solidFill>
              </a:rPr>
              <a:t> in </a:t>
            </a:r>
            <a:r>
              <a:rPr lang="it-IT" sz="2800" i="1" dirty="0" err="1" smtClean="0">
                <a:solidFill>
                  <a:srgbClr val="FF3300"/>
                </a:solidFill>
              </a:rPr>
              <a:t>Italy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3707164" y="4360543"/>
            <a:ext cx="378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</a:rPr>
              <a:t>proton beam till 250 MeV</a:t>
            </a: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</a:rPr>
              <a:t>Carbon beam till 400 MeV</a:t>
            </a: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</a:rPr>
              <a:t>Active since 2011</a:t>
            </a: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</a:rPr>
              <a:t>First 5 years </a:t>
            </a:r>
            <a:r>
              <a:rPr lang="en-US" sz="20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828 patients (70-90% success)</a:t>
            </a: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Till now 1200 patients</a:t>
            </a:r>
            <a:endParaRPr lang="en-US" sz="2000" kern="0" dirty="0" smtClean="0">
              <a:solidFill>
                <a:prstClr val="black"/>
              </a:solidFill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116746" y="5271332"/>
            <a:ext cx="3697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</a:rPr>
              <a:t>Proton beam (till 60 MeV) </a:t>
            </a:r>
            <a:endParaRPr lang="en-US" sz="2000" kern="0" dirty="0">
              <a:solidFill>
                <a:prstClr val="black"/>
              </a:solidFill>
            </a:endParaRP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</a:rPr>
              <a:t>Active since 2002</a:t>
            </a: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prstClr val="black"/>
                </a:solidFill>
              </a:rPr>
              <a:t>Eye </a:t>
            </a:r>
            <a:r>
              <a:rPr lang="en-US" sz="2000" kern="0" dirty="0" err="1" smtClean="0">
                <a:solidFill>
                  <a:prstClr val="black"/>
                </a:solidFill>
              </a:rPr>
              <a:t>tumour</a:t>
            </a:r>
            <a:r>
              <a:rPr lang="en-US" sz="2000" kern="0" dirty="0" smtClean="0">
                <a:solidFill>
                  <a:prstClr val="black"/>
                </a:solidFill>
              </a:rPr>
              <a:t>: 363 patients (98% survived) 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381853"/>
            <a:ext cx="4500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CATANA Proton </a:t>
            </a:r>
            <a:r>
              <a:rPr lang="it-IT" sz="2400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Therapy</a:t>
            </a:r>
            <a:r>
              <a:rPr lang="it-IT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beam</a:t>
            </a:r>
            <a:r>
              <a:rPr lang="it-IT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 line</a:t>
            </a:r>
            <a:endParaRPr lang="it-IT" sz="2400" dirty="0">
              <a:solidFill>
                <a:srgbClr val="0033CC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9" y="882506"/>
            <a:ext cx="2689711" cy="4119006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7994763" y="420841"/>
            <a:ext cx="4112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Proton </a:t>
            </a:r>
            <a:r>
              <a:rPr lang="it-IT" sz="2400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therapy</a:t>
            </a:r>
            <a:r>
              <a:rPr lang="it-IT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 Center - Trento</a:t>
            </a:r>
            <a:endParaRPr lang="it-IT" sz="2400" dirty="0">
              <a:solidFill>
                <a:srgbClr val="0033CC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269941" y="4680262"/>
            <a:ext cx="35231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rgbClr val="2F2B20"/>
                </a:solidFill>
              </a:rPr>
              <a:t>Active </a:t>
            </a:r>
            <a:r>
              <a:rPr lang="it-IT" sz="2000" dirty="0" err="1" smtClean="0">
                <a:solidFill>
                  <a:srgbClr val="2F2B20"/>
                </a:solidFill>
              </a:rPr>
              <a:t>since</a:t>
            </a:r>
            <a:r>
              <a:rPr lang="it-IT" sz="2000" dirty="0" smtClean="0">
                <a:solidFill>
                  <a:srgbClr val="2F2B20"/>
                </a:solidFill>
              </a:rPr>
              <a:t> 2015</a:t>
            </a:r>
            <a:endParaRPr lang="it-IT" sz="2000" dirty="0">
              <a:solidFill>
                <a:srgbClr val="2F2B20"/>
              </a:solidFill>
            </a:endParaRP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rgbClr val="2F2B20"/>
                </a:solidFill>
              </a:rPr>
              <a:t>Proton </a:t>
            </a:r>
            <a:r>
              <a:rPr lang="it-IT" sz="2000" dirty="0" err="1" smtClean="0">
                <a:solidFill>
                  <a:srgbClr val="2F2B20"/>
                </a:solidFill>
              </a:rPr>
              <a:t>beam</a:t>
            </a:r>
            <a:r>
              <a:rPr lang="it-IT" sz="2000" dirty="0" smtClean="0">
                <a:solidFill>
                  <a:srgbClr val="2F2B20"/>
                </a:solidFill>
              </a:rPr>
              <a:t> (60-230 </a:t>
            </a:r>
            <a:r>
              <a:rPr lang="it-IT" sz="2000" dirty="0" err="1" smtClean="0">
                <a:solidFill>
                  <a:srgbClr val="2F2B20"/>
                </a:solidFill>
              </a:rPr>
              <a:t>MeV</a:t>
            </a:r>
            <a:r>
              <a:rPr lang="it-IT" sz="2000" dirty="0" smtClean="0">
                <a:solidFill>
                  <a:srgbClr val="2F2B20"/>
                </a:solidFill>
              </a:rPr>
              <a:t>)</a:t>
            </a:r>
            <a:endParaRPr lang="it-IT" sz="2000" dirty="0">
              <a:solidFill>
                <a:srgbClr val="2F2B20"/>
              </a:solidFill>
            </a:endParaRP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 smtClean="0">
                <a:solidFill>
                  <a:srgbClr val="2F2B20"/>
                </a:solidFill>
              </a:rPr>
              <a:t>Full body treatment </a:t>
            </a:r>
          </a:p>
          <a:p>
            <a:pPr marL="342900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 err="1" smtClean="0">
                <a:solidFill>
                  <a:srgbClr val="2F2B20"/>
                </a:solidFill>
              </a:rPr>
              <a:t>Experimental</a:t>
            </a:r>
            <a:r>
              <a:rPr lang="it-IT" sz="2000" dirty="0" smtClean="0">
                <a:solidFill>
                  <a:srgbClr val="2F2B20"/>
                </a:solidFill>
              </a:rPr>
              <a:t> </a:t>
            </a:r>
            <a:r>
              <a:rPr lang="it-IT" sz="2000" dirty="0" err="1" smtClean="0">
                <a:solidFill>
                  <a:srgbClr val="2F2B20"/>
                </a:solidFill>
              </a:rPr>
              <a:t>halls</a:t>
            </a:r>
            <a:endParaRPr lang="it-IT" sz="2000" dirty="0"/>
          </a:p>
        </p:txBody>
      </p:sp>
      <p:sp>
        <p:nvSpPr>
          <p:cNvPr id="11" name="Rettangolo 10"/>
          <p:cNvSpPr/>
          <p:nvPr/>
        </p:nvSpPr>
        <p:spPr>
          <a:xfrm>
            <a:off x="3184912" y="1043884"/>
            <a:ext cx="4827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CNAO Pavia</a:t>
            </a:r>
          </a:p>
          <a:p>
            <a:pPr algn="ctr"/>
            <a:r>
              <a:rPr lang="it-IT" sz="2400" dirty="0">
                <a:solidFill>
                  <a:srgbClr val="0033CC"/>
                </a:solidFill>
                <a:latin typeface="Calibri" panose="020F0502020204030204" pitchFamily="34" charset="0"/>
              </a:rPr>
              <a:t>Centro Nazionale Terapia Oncologica</a:t>
            </a:r>
            <a:endParaRPr lang="it-IT" sz="2400" dirty="0">
              <a:solidFill>
                <a:srgbClr val="0033CC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295" y="2087469"/>
            <a:ext cx="3922683" cy="2152500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8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373749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8322683" y="63789"/>
            <a:ext cx="270189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FOOT </a:t>
            </a:r>
            <a:r>
              <a:rPr lang="it-IT" sz="2800" i="1" dirty="0" err="1" smtClean="0">
                <a:solidFill>
                  <a:srgbClr val="FF3300"/>
                </a:solidFill>
              </a:rPr>
              <a:t>experiment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601409" y="4527292"/>
            <a:ext cx="744254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Physics program: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err="1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Hadrontherapy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Nuclear fragmentation @ 200 MeV/u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Radioprotection in Space: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Nuclear fragmentation @ 700 MeV/u</a:t>
            </a:r>
            <a:endParaRPr lang="en-US" sz="2000" b="1" dirty="0">
              <a:solidFill>
                <a:srgbClr val="0033CC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82891" y="2467875"/>
            <a:ext cx="3844916" cy="4150646"/>
            <a:chOff x="7612336" y="2653525"/>
            <a:chExt cx="3844916" cy="4150646"/>
          </a:xfrm>
        </p:grpSpPr>
        <p:grpSp>
          <p:nvGrpSpPr>
            <p:cNvPr id="12" name="Group 21"/>
            <p:cNvGrpSpPr/>
            <p:nvPr/>
          </p:nvGrpSpPr>
          <p:grpSpPr>
            <a:xfrm>
              <a:off x="7829514" y="2676429"/>
              <a:ext cx="3627738" cy="4127742"/>
              <a:chOff x="5440921" y="225649"/>
              <a:chExt cx="3627738" cy="4127742"/>
            </a:xfrm>
          </p:grpSpPr>
          <p:pic>
            <p:nvPicPr>
              <p:cNvPr id="13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b="7646"/>
              <a:stretch/>
            </p:blipFill>
            <p:spPr>
              <a:xfrm>
                <a:off x="5440921" y="225649"/>
                <a:ext cx="3627738" cy="4127742"/>
              </a:xfrm>
              <a:prstGeom prst="rect">
                <a:avLst/>
              </a:prstGeom>
            </p:spPr>
          </p:pic>
          <p:pic>
            <p:nvPicPr>
              <p:cNvPr id="14" name="Picture 9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8776" y="1032130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5" name="Picture 10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6791" y="785395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6" name="Picture 11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6694" y="1400207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7" name="Picture 12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88" y="1722558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8" name="Picture 13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9284" y="2550581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9" name="Picture 14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6252" y="808154"/>
                <a:ext cx="352810" cy="352810"/>
              </a:xfrm>
              <a:prstGeom prst="rect">
                <a:avLst/>
              </a:prstGeom>
              <a:noFill/>
            </p:spPr>
          </p:pic>
          <p:pic>
            <p:nvPicPr>
              <p:cNvPr id="20" name="Picture 15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95" y="615442"/>
                <a:ext cx="339903" cy="339903"/>
              </a:xfrm>
              <a:prstGeom prst="rect">
                <a:avLst/>
              </a:prstGeom>
              <a:noFill/>
            </p:spPr>
          </p:pic>
          <p:pic>
            <p:nvPicPr>
              <p:cNvPr id="21" name="Picture 16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8698" y="2062461"/>
                <a:ext cx="352810" cy="352810"/>
              </a:xfrm>
              <a:prstGeom prst="rect">
                <a:avLst/>
              </a:prstGeom>
              <a:noFill/>
            </p:spPr>
          </p:pic>
          <p:pic>
            <p:nvPicPr>
              <p:cNvPr id="22" name="Picture 17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9187" y="3775147"/>
                <a:ext cx="352810" cy="352810"/>
              </a:xfrm>
              <a:prstGeom prst="rect">
                <a:avLst/>
              </a:prstGeom>
              <a:noFill/>
            </p:spPr>
          </p:pic>
          <p:pic>
            <p:nvPicPr>
              <p:cNvPr id="23" name="Picture 18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88" y="2062461"/>
                <a:ext cx="466829" cy="466829"/>
              </a:xfrm>
              <a:prstGeom prst="rect">
                <a:avLst/>
              </a:prstGeom>
            </p:spPr>
          </p:pic>
          <p:pic>
            <p:nvPicPr>
              <p:cNvPr id="24" name="Picture 19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4414" y="615443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25" name="Picture 20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7585" y="1087408"/>
                <a:ext cx="339903" cy="339903"/>
              </a:xfrm>
              <a:prstGeom prst="rect">
                <a:avLst/>
              </a:prstGeom>
            </p:spPr>
          </p:pic>
        </p:grp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9166214" y="2653525"/>
              <a:ext cx="2214588" cy="3530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169200">
                <a:spcBef>
                  <a:spcPts val="300"/>
                </a:spcBef>
              </a:pPr>
              <a:r>
                <a:rPr lang="en-US" sz="1800" b="1" dirty="0" smtClean="0">
                  <a:solidFill>
                    <a:srgbClr val="008000"/>
                  </a:solidFill>
                  <a:cs typeface="Arial"/>
                </a:rPr>
                <a:t>INFN sections/labs</a:t>
              </a:r>
              <a:r>
                <a:rPr lang="en-US" sz="1800" b="1" dirty="0" smtClean="0">
                  <a:cs typeface="Arial"/>
                </a:rPr>
                <a:t>:</a:t>
              </a: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9798190" y="3045060"/>
              <a:ext cx="66697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Trento</a:t>
              </a:r>
              <a:endParaRPr lang="it-IT" sz="1400" b="1" dirty="0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8239356" y="2923139"/>
              <a:ext cx="7120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Milano</a:t>
              </a:r>
              <a:endParaRPr lang="it-IT" sz="1400" b="1" dirty="0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7612336" y="3171334"/>
              <a:ext cx="65485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Torino</a:t>
              </a:r>
              <a:endParaRPr lang="it-IT" sz="1400" b="1" dirty="0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9336633" y="3550161"/>
              <a:ext cx="79220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Bologna</a:t>
              </a:r>
              <a:endParaRPr lang="it-IT" sz="1400" b="1" dirty="0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8043409" y="3955106"/>
              <a:ext cx="48603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Pisa</a:t>
              </a:r>
              <a:endParaRPr lang="it-IT" sz="1400" b="1" dirty="0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9676267" y="4111858"/>
              <a:ext cx="74603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Perugia</a:t>
              </a:r>
              <a:endParaRPr lang="it-IT" sz="1400" b="1" dirty="0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8461424" y="4634374"/>
              <a:ext cx="89005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/>
                <a:t>Roma 1-2</a:t>
              </a:r>
            </a:p>
            <a:p>
              <a:pPr algn="ctr"/>
              <a:r>
                <a:rPr lang="en-US" sz="1400" b="1" dirty="0" err="1" smtClean="0"/>
                <a:t>Frascati</a:t>
              </a:r>
              <a:endParaRPr lang="it-IT" sz="1400" b="1" dirty="0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10420851" y="4974011"/>
              <a:ext cx="67358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Napoli</a:t>
              </a:r>
              <a:endParaRPr lang="it-IT" sz="1400" b="1" dirty="0"/>
            </a:p>
          </p:txBody>
        </p:sp>
      </p:grpSp>
      <p:sp>
        <p:nvSpPr>
          <p:cNvPr id="38" name="Rettangolo 37"/>
          <p:cNvSpPr/>
          <p:nvPr/>
        </p:nvSpPr>
        <p:spPr>
          <a:xfrm>
            <a:off x="4734185" y="2488138"/>
            <a:ext cx="730977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101 members (60% staff):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10 INFN Sections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laboratories: </a:t>
            </a:r>
            <a:r>
              <a:rPr lang="en-US" sz="2000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Frascati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, CNAO, Trento, GSI,IPHC (Strasbourg)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12 Italian Universities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  <a:r>
              <a:rPr lang="en-US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foreign Universities: </a:t>
            </a:r>
            <a:r>
              <a:rPr lang="en-GB" sz="2000" dirty="0" smtClean="0"/>
              <a:t>Aachen, Nagoya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Centro Fermi</a:t>
            </a:r>
            <a:endParaRPr lang="en-US" sz="2000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10107" y="606474"/>
            <a:ext cx="7082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approved by the INFN CSN3 on September 2017 (CSN3)</a:t>
            </a:r>
            <a:endParaRPr lang="it-IT" dirty="0"/>
          </a:p>
        </p:txBody>
      </p:sp>
      <p:sp>
        <p:nvSpPr>
          <p:cNvPr id="39" name="Rettangolo 38"/>
          <p:cNvSpPr/>
          <p:nvPr/>
        </p:nvSpPr>
        <p:spPr>
          <a:xfrm>
            <a:off x="110102" y="1202224"/>
            <a:ext cx="2671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Under construction </a:t>
            </a:r>
            <a:endParaRPr lang="it-IT" dirty="0"/>
          </a:p>
        </p:txBody>
      </p:sp>
      <p:sp>
        <p:nvSpPr>
          <p:cNvPr id="41" name="Rettangolo 40"/>
          <p:cNvSpPr/>
          <p:nvPr/>
        </p:nvSpPr>
        <p:spPr>
          <a:xfrm>
            <a:off x="110097" y="1784121"/>
            <a:ext cx="3686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P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hysical data taking in 2020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41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148622" y="6395838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133030"/>
              </p:ext>
            </p:extLst>
          </p:nvPr>
        </p:nvGraphicFramePr>
        <p:xfrm>
          <a:off x="331685" y="652192"/>
          <a:ext cx="7375400" cy="592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387"/>
                <a:gridCol w="1345675"/>
                <a:gridCol w="2218669"/>
                <a:gridCol w="2218669"/>
              </a:tblGrid>
              <a:tr h="305619">
                <a:tc>
                  <a:txBody>
                    <a:bodyPr/>
                    <a:lstStyle/>
                    <a:p>
                      <a:r>
                        <a:rPr lang="it-IT" b="1" dirty="0" err="1" smtClean="0">
                          <a:solidFill>
                            <a:schemeClr val="bg1"/>
                          </a:solidFill>
                        </a:rPr>
                        <a:t>Reaction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err="1" smtClean="0"/>
                        <a:t>E</a:t>
                      </a:r>
                      <a:r>
                        <a:rPr lang="it-IT" b="1" baseline="-25000" dirty="0" err="1" smtClean="0"/>
                        <a:t>Kin</a:t>
                      </a:r>
                      <a:r>
                        <a:rPr lang="it-IT" b="1" dirty="0" smtClean="0"/>
                        <a:t> </a:t>
                      </a:r>
                      <a:r>
                        <a:rPr lang="it-IT" b="1" dirty="0" err="1" smtClean="0"/>
                        <a:t>MeV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/>
                        <a:t>σ</a:t>
                      </a:r>
                      <a:r>
                        <a:rPr lang="it-IT" b="1" baseline="-25000" dirty="0" err="1" smtClean="0"/>
                        <a:t>TOT</a:t>
                      </a:r>
                      <a:r>
                        <a:rPr lang="it-IT" b="1" dirty="0" smtClean="0"/>
                        <a:t> (mb)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p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10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300</a:t>
                      </a:r>
                      <a:endParaRPr lang="it-IT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100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30</a:t>
                      </a:r>
                      <a:endParaRPr lang="it-IT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180-500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25-35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600-2000</a:t>
                      </a:r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45-50</a:t>
                      </a:r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it-IT" b="1" baseline="300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4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He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150-600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110-120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it-IT" b="1" baseline="300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9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Be</a:t>
                      </a:r>
                      <a:endParaRPr lang="it-IT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200-600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230-250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it-IT" b="1" baseline="300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12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C</a:t>
                      </a:r>
                      <a:endParaRPr lang="it-IT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50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450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100-200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230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200-1000</a:t>
                      </a:r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280-350</a:t>
                      </a:r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it-IT" b="1" baseline="300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16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O</a:t>
                      </a:r>
                      <a:endParaRPr lang="it-IT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20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550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50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400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200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350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200-600</a:t>
                      </a:r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350-400</a:t>
                      </a:r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it-IT" b="1" baseline="300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40</a:t>
                      </a:r>
                      <a:r>
                        <a:rPr lang="it-IT" b="1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Ca</a:t>
                      </a:r>
                      <a:endParaRPr lang="it-IT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30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900</a:t>
                      </a:r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100-200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500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89" y="997242"/>
            <a:ext cx="2060968" cy="14981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31" y="832913"/>
            <a:ext cx="2470977" cy="1662525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>
            <a:off x="7576457" y="2142312"/>
            <a:ext cx="836023" cy="522514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120" y="2664826"/>
            <a:ext cx="2536356" cy="1834773"/>
          </a:xfrm>
          <a:prstGeom prst="rect">
            <a:avLst/>
          </a:prstGeom>
        </p:spPr>
      </p:pic>
      <p:cxnSp>
        <p:nvCxnSpPr>
          <p:cNvPr id="31" name="Connettore 2 30"/>
          <p:cNvCxnSpPr/>
          <p:nvPr/>
        </p:nvCxnSpPr>
        <p:spPr>
          <a:xfrm flipH="1" flipV="1">
            <a:off x="7582940" y="3038388"/>
            <a:ext cx="827297" cy="344895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294" y="3255563"/>
            <a:ext cx="1593763" cy="114662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811" y="4499599"/>
            <a:ext cx="1926727" cy="130161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0899" y="4647758"/>
            <a:ext cx="2453909" cy="2139651"/>
          </a:xfrm>
          <a:prstGeom prst="rect">
            <a:avLst/>
          </a:prstGeom>
        </p:spPr>
      </p:pic>
      <p:cxnSp>
        <p:nvCxnSpPr>
          <p:cNvPr id="36" name="Connettore 2 35"/>
          <p:cNvCxnSpPr/>
          <p:nvPr/>
        </p:nvCxnSpPr>
        <p:spPr>
          <a:xfrm flipH="1">
            <a:off x="7527455" y="5615915"/>
            <a:ext cx="882782" cy="502177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1460402" y="36736"/>
            <a:ext cx="794993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brief </a:t>
            </a:r>
            <a:r>
              <a:rPr lang="it-IT" sz="2800" i="1" dirty="0" err="1" smtClean="0">
                <a:solidFill>
                  <a:srgbClr val="FF3300"/>
                </a:solidFill>
              </a:rPr>
              <a:t>experimental</a:t>
            </a:r>
            <a:r>
              <a:rPr lang="it-IT" sz="2800" i="1" dirty="0" smtClean="0">
                <a:solidFill>
                  <a:srgbClr val="FF3300"/>
                </a:solidFill>
              </a:rPr>
              <a:t> panorama on </a:t>
            </a:r>
            <a:r>
              <a:rPr lang="it-IT" sz="2800" i="1" dirty="0" err="1" smtClean="0">
                <a:solidFill>
                  <a:srgbClr val="FF3300"/>
                </a:solidFill>
              </a:rPr>
              <a:t>proton</a:t>
            </a:r>
            <a:r>
              <a:rPr lang="it-IT" sz="2800" i="1" dirty="0" smtClean="0">
                <a:solidFill>
                  <a:srgbClr val="FF3300"/>
                </a:solidFill>
              </a:rPr>
              <a:t> cross </a:t>
            </a:r>
            <a:r>
              <a:rPr lang="it-IT" sz="2800" i="1" dirty="0" err="1" smtClean="0">
                <a:solidFill>
                  <a:srgbClr val="FF3300"/>
                </a:solidFill>
              </a:rPr>
              <a:t>section</a:t>
            </a:r>
            <a:r>
              <a:rPr lang="it-IT" sz="2800" i="1" dirty="0" smtClean="0">
                <a:solidFill>
                  <a:srgbClr val="FF3300"/>
                </a:solidFill>
              </a:rPr>
              <a:t> 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14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169" y="6539232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15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6428066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21</a:t>
            </a:fld>
            <a:endParaRPr lang="it-IT"/>
          </a:p>
        </p:txBody>
      </p:sp>
      <p:sp>
        <p:nvSpPr>
          <p:cNvPr id="142" name="Segnaposto piè di pagina 141"/>
          <p:cNvSpPr>
            <a:spLocks noGrp="1"/>
          </p:cNvSpPr>
          <p:nvPr>
            <p:ph type="ftr" sz="quarter" idx="11"/>
          </p:nvPr>
        </p:nvSpPr>
        <p:spPr>
          <a:xfrm>
            <a:off x="3058894" y="6492875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539" y="656162"/>
            <a:ext cx="6198045" cy="567569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60402" y="36736"/>
            <a:ext cx="9951379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brief </a:t>
            </a:r>
            <a:r>
              <a:rPr lang="it-IT" sz="2800" i="1" dirty="0" err="1" smtClean="0">
                <a:solidFill>
                  <a:srgbClr val="FF3300"/>
                </a:solidFill>
              </a:rPr>
              <a:t>experimental</a:t>
            </a:r>
            <a:r>
              <a:rPr lang="it-IT" sz="2800" i="1" dirty="0" smtClean="0">
                <a:solidFill>
                  <a:srgbClr val="FF3300"/>
                </a:solidFill>
              </a:rPr>
              <a:t> panorama on p </a:t>
            </a:r>
            <a:r>
              <a:rPr lang="it-IT" sz="2800" i="1" dirty="0" smtClean="0">
                <a:solidFill>
                  <a:srgbClr val="FF3300"/>
                </a:solidFill>
                <a:sym typeface="Wingdings" panose="05000000000000000000" pitchFamily="2" charset="2"/>
              </a:rPr>
              <a:t> </a:t>
            </a:r>
            <a:r>
              <a:rPr lang="it-IT" sz="2800" i="1" baseline="30000" dirty="0" smtClean="0">
                <a:solidFill>
                  <a:srgbClr val="FF3300"/>
                </a:solidFill>
              </a:rPr>
              <a:t>12</a:t>
            </a:r>
            <a:r>
              <a:rPr lang="it-IT" sz="2800" i="1" dirty="0" smtClean="0">
                <a:solidFill>
                  <a:srgbClr val="FF3300"/>
                </a:solidFill>
              </a:rPr>
              <a:t>C  </a:t>
            </a:r>
            <a:r>
              <a:rPr lang="it-IT" sz="2800" i="1" dirty="0" err="1" smtClean="0">
                <a:solidFill>
                  <a:srgbClr val="FF3300"/>
                </a:solidFill>
              </a:rPr>
              <a:t>differential</a:t>
            </a:r>
            <a:r>
              <a:rPr lang="it-IT" sz="2800" i="1" dirty="0" smtClean="0">
                <a:solidFill>
                  <a:srgbClr val="FF3300"/>
                </a:solidFill>
              </a:rPr>
              <a:t> cross </a:t>
            </a:r>
            <a:r>
              <a:rPr lang="it-IT" sz="2800" i="1" dirty="0" err="1" smtClean="0">
                <a:solidFill>
                  <a:srgbClr val="FF3300"/>
                </a:solidFill>
              </a:rPr>
              <a:t>section</a:t>
            </a:r>
            <a:r>
              <a:rPr lang="it-IT" sz="2800" i="1" dirty="0" smtClean="0">
                <a:solidFill>
                  <a:srgbClr val="FF3300"/>
                </a:solidFill>
              </a:rPr>
              <a:t> 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686373" y="783842"/>
            <a:ext cx="437940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432445" y="779486"/>
            <a:ext cx="437940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195932" y="779486"/>
            <a:ext cx="538930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695080" y="2516852"/>
            <a:ext cx="538930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9271333" y="2512496"/>
            <a:ext cx="62549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1204639" y="2512496"/>
            <a:ext cx="49725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682017" y="4228089"/>
            <a:ext cx="49725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9428089" y="4223733"/>
            <a:ext cx="494046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1191576" y="4223733"/>
            <a:ext cx="494046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7377223" y="5992501"/>
            <a:ext cx="3321267" cy="3638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0" y="1371601"/>
            <a:ext cx="5352956" cy="3444461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1712276" y="1497944"/>
            <a:ext cx="31931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288529" y="1493588"/>
            <a:ext cx="31931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777693" y="1493588"/>
            <a:ext cx="341760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720983" y="2982759"/>
            <a:ext cx="309700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3127417" y="2978403"/>
            <a:ext cx="559769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742857" y="2987110"/>
            <a:ext cx="559769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baseline="30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</a:t>
            </a:r>
            <a:endParaRPr lang="en-US" sz="2000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1873392" y="4498980"/>
            <a:ext cx="2163033" cy="3638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0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4627344" y="37786"/>
            <a:ext cx="4662752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FF3300"/>
                </a:solidFill>
              </a:rPr>
              <a:t>FOOT: </a:t>
            </a:r>
            <a:r>
              <a:rPr lang="it-IT" sz="2800" i="1" dirty="0" err="1" smtClean="0">
                <a:solidFill>
                  <a:srgbClr val="FF3300"/>
                </a:solidFill>
              </a:rPr>
              <a:t>Emulsion</a:t>
            </a:r>
            <a:r>
              <a:rPr lang="it-IT" sz="2800" i="1" dirty="0" smtClean="0">
                <a:solidFill>
                  <a:srgbClr val="FF3300"/>
                </a:solidFill>
              </a:rPr>
              <a:t> </a:t>
            </a:r>
            <a:r>
              <a:rPr lang="it-IT" sz="2800" i="1" dirty="0" err="1" smtClean="0">
                <a:solidFill>
                  <a:srgbClr val="FF3300"/>
                </a:solidFill>
              </a:rPr>
              <a:t>chamber</a:t>
            </a:r>
            <a:r>
              <a:rPr lang="it-IT" sz="2800" i="1" dirty="0" smtClean="0">
                <a:solidFill>
                  <a:srgbClr val="FF3300"/>
                </a:solidFill>
              </a:rPr>
              <a:t> setup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050858" y="6476181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22</a:t>
            </a:fld>
            <a:endParaRPr lang="it-IT"/>
          </a:p>
        </p:txBody>
      </p:sp>
      <p:pic>
        <p:nvPicPr>
          <p:cNvPr id="77" name="Picture 3"/>
          <p:cNvPicPr>
            <a:picLocks noChangeAspect="1"/>
          </p:cNvPicPr>
          <p:nvPr/>
        </p:nvPicPr>
        <p:blipFill rotWithShape="1">
          <a:blip r:embed="rId3"/>
          <a:srcRect t="19742" r="50128" b="15094"/>
          <a:stretch/>
        </p:blipFill>
        <p:spPr>
          <a:xfrm>
            <a:off x="9622007" y="3656264"/>
            <a:ext cx="2370880" cy="2865482"/>
          </a:xfrm>
          <a:prstGeom prst="rect">
            <a:avLst/>
          </a:prstGeom>
        </p:spPr>
      </p:pic>
      <p:sp>
        <p:nvSpPr>
          <p:cNvPr id="78" name="TextBox 5"/>
          <p:cNvSpPr txBox="1"/>
          <p:nvPr/>
        </p:nvSpPr>
        <p:spPr>
          <a:xfrm>
            <a:off x="9079611" y="6539309"/>
            <a:ext cx="3078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G. De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Lellis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et al. JINST 2, 2007, P06004</a:t>
            </a:r>
          </a:p>
        </p:txBody>
      </p:sp>
      <p:sp>
        <p:nvSpPr>
          <p:cNvPr id="80" name="TextBox 8"/>
          <p:cNvSpPr txBox="1"/>
          <p:nvPr/>
        </p:nvSpPr>
        <p:spPr>
          <a:xfrm>
            <a:off x="306190" y="611088"/>
            <a:ext cx="347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/>
              </a:rPr>
              <a:t>C on C </a:t>
            </a:r>
            <a:r>
              <a:rPr lang="en-US" sz="2000" b="1" dirty="0">
                <a:latin typeface="Calibri"/>
              </a:rPr>
              <a:t>@</a:t>
            </a:r>
            <a:r>
              <a:rPr lang="en-US" sz="2000" b="1" dirty="0" smtClean="0">
                <a:latin typeface="Calibri"/>
              </a:rPr>
              <a:t> 200 MeV/</a:t>
            </a:r>
            <a:r>
              <a:rPr lang="en-US" sz="2000" b="1" dirty="0" err="1" smtClean="0">
                <a:latin typeface="Calibri"/>
              </a:rPr>
              <a:t>nucl</a:t>
            </a:r>
            <a:r>
              <a:rPr lang="en-US" sz="2000" b="1" dirty="0">
                <a:latin typeface="Calibri"/>
              </a:rPr>
              <a:t> </a:t>
            </a:r>
            <a:r>
              <a:rPr lang="en-US" sz="2000" b="1" dirty="0" smtClean="0">
                <a:latin typeface="Calibri"/>
              </a:rPr>
              <a:t>FLUKA </a:t>
            </a:r>
            <a:endParaRPr lang="en-US" sz="2000" b="1" dirty="0">
              <a:latin typeface="Calibri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4733265" y="612541"/>
            <a:ext cx="5570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2000" dirty="0" smtClean="0">
                <a:solidFill>
                  <a:prstClr val="black"/>
                </a:solidFill>
                <a:cs typeface="Comic Sans MS"/>
              </a:rPr>
              <a:t>Light </a:t>
            </a:r>
            <a:r>
              <a:rPr lang="it-IT" sz="2000" dirty="0" err="1" smtClean="0">
                <a:solidFill>
                  <a:prstClr val="black"/>
                </a:solidFill>
                <a:cs typeface="Comic Sans MS"/>
              </a:rPr>
              <a:t>fragments</a:t>
            </a:r>
            <a:r>
              <a:rPr lang="it-IT" sz="2000" dirty="0" smtClean="0">
                <a:solidFill>
                  <a:prstClr val="black"/>
                </a:solidFill>
                <a:cs typeface="Comic Sans MS"/>
              </a:rPr>
              <a:t> (Z&lt;3) </a:t>
            </a:r>
            <a:r>
              <a:rPr lang="it-IT" sz="2000" dirty="0" err="1" smtClean="0">
                <a:solidFill>
                  <a:prstClr val="black"/>
                </a:solidFill>
                <a:cs typeface="Comic Sans MS"/>
              </a:rPr>
              <a:t>produced</a:t>
            </a:r>
            <a:r>
              <a:rPr lang="it-IT" sz="2000" dirty="0" smtClean="0">
                <a:solidFill>
                  <a:prstClr val="black"/>
                </a:solidFill>
                <a:cs typeface="Comic Sans MS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cs typeface="Comic Sans MS"/>
              </a:rPr>
              <a:t>at</a:t>
            </a:r>
            <a:r>
              <a:rPr lang="it-IT" sz="2000" dirty="0" smtClean="0">
                <a:solidFill>
                  <a:prstClr val="black"/>
                </a:solidFill>
                <a:cs typeface="Comic Sans MS"/>
              </a:rPr>
              <a:t> wide angle (~75°)</a:t>
            </a:r>
            <a:endParaRPr lang="en-US" b="1" dirty="0">
              <a:cs typeface="Comic Sans MS"/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-7633" y="3349369"/>
            <a:ext cx="4956180" cy="3413523"/>
            <a:chOff x="3670621" y="2361820"/>
            <a:chExt cx="4956180" cy="3413523"/>
          </a:xfrm>
        </p:grpSpPr>
        <p:pic>
          <p:nvPicPr>
            <p:cNvPr id="49" name="Picture 9" descr="3-7-FIG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97" l="0" r="9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t="19572" b="17797"/>
            <a:stretch/>
          </p:blipFill>
          <p:spPr>
            <a:xfrm>
              <a:off x="3714981" y="3395971"/>
              <a:ext cx="4911820" cy="1812723"/>
            </a:xfrm>
            <a:prstGeom prst="rect">
              <a:avLst/>
            </a:prstGeom>
          </p:spPr>
        </p:pic>
        <p:cxnSp>
          <p:nvCxnSpPr>
            <p:cNvPr id="50" name="Connettore 1 49"/>
            <p:cNvCxnSpPr/>
            <p:nvPr/>
          </p:nvCxnSpPr>
          <p:spPr>
            <a:xfrm>
              <a:off x="3990011" y="3507093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/>
          </p:nvCxnSpPr>
          <p:spPr>
            <a:xfrm>
              <a:off x="4255369" y="5206939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>
              <a:off x="8388441" y="3755684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8125912" y="3507093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/>
          </p:nvCxnSpPr>
          <p:spPr>
            <a:xfrm>
              <a:off x="3995390" y="3508660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>
              <a:off x="3992839" y="4952969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ttangolo 55"/>
            <p:cNvSpPr/>
            <p:nvPr/>
          </p:nvSpPr>
          <p:spPr>
            <a:xfrm>
              <a:off x="5235425" y="5229204"/>
              <a:ext cx="6078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1 mm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7912905" y="5260630"/>
              <a:ext cx="6078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1 mm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58" name="Connettore 2 57"/>
            <p:cNvCxnSpPr/>
            <p:nvPr/>
          </p:nvCxnSpPr>
          <p:spPr>
            <a:xfrm>
              <a:off x="5393905" y="5260630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>
              <a:off x="8060712" y="5260630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ttangolo 59"/>
            <p:cNvSpPr/>
            <p:nvPr/>
          </p:nvSpPr>
          <p:spPr>
            <a:xfrm>
              <a:off x="7708191" y="5467566"/>
              <a:ext cx="7837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000000"/>
                  </a:solidFill>
                </a:rPr>
                <a:t>Pb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 layer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5133422" y="5465055"/>
              <a:ext cx="8803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C or C</a:t>
              </a:r>
              <a:r>
                <a:rPr lang="en-US" sz="1400" b="1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H</a:t>
              </a:r>
              <a:r>
                <a:rPr lang="en-US" sz="1400" b="1" baseline="-25000" dirty="0">
                  <a:solidFill>
                    <a:srgbClr val="000000"/>
                  </a:solidFill>
                </a:rPr>
                <a:t>4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3986729" y="5226420"/>
              <a:ext cx="7457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300 </a:t>
              </a:r>
              <a:r>
                <a:rPr lang="en-US" sz="1400" b="1" dirty="0" err="1">
                  <a:solidFill>
                    <a:srgbClr val="000000"/>
                  </a:solidFill>
                </a:rPr>
                <a:t>μ</a:t>
              </a:r>
              <a:r>
                <a:rPr lang="en-US" sz="1400" b="1" dirty="0" err="1" smtClean="0">
                  <a:solidFill>
                    <a:srgbClr val="000000"/>
                  </a:solidFill>
                </a:rPr>
                <a:t>m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Connettore 2 62"/>
            <p:cNvCxnSpPr/>
            <p:nvPr/>
          </p:nvCxnSpPr>
          <p:spPr>
            <a:xfrm>
              <a:off x="4217442" y="5261871"/>
              <a:ext cx="2001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/>
            <p:cNvSpPr/>
            <p:nvPr/>
          </p:nvSpPr>
          <p:spPr>
            <a:xfrm>
              <a:off x="3670621" y="5465218"/>
              <a:ext cx="127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Emulsion layer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Parentesi graffa aperta 64"/>
            <p:cNvSpPr/>
            <p:nvPr/>
          </p:nvSpPr>
          <p:spPr>
            <a:xfrm rot="5400000">
              <a:off x="4667240" y="2624918"/>
              <a:ext cx="208762" cy="1528557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Parentesi graffa aperta 65"/>
            <p:cNvSpPr/>
            <p:nvPr/>
          </p:nvSpPr>
          <p:spPr>
            <a:xfrm rot="5400000">
              <a:off x="6068005" y="2764834"/>
              <a:ext cx="205771" cy="1247322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Parentesi graffa aperta 66"/>
            <p:cNvSpPr/>
            <p:nvPr/>
          </p:nvSpPr>
          <p:spPr>
            <a:xfrm rot="5400000">
              <a:off x="7366324" y="2726308"/>
              <a:ext cx="187815" cy="1331359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4384210" y="2692828"/>
              <a:ext cx="82766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Section 1</a:t>
              </a:r>
            </a:p>
            <a:p>
              <a:pPr algn="ctr"/>
              <a:r>
                <a:rPr lang="en-US" sz="1300" b="1" dirty="0" err="1" smtClean="0">
                  <a:solidFill>
                    <a:srgbClr val="FF3300"/>
                  </a:solidFill>
                </a:rPr>
                <a:t>vertexing</a:t>
              </a:r>
              <a:endParaRPr lang="en-US" sz="1300" b="1" dirty="0">
                <a:solidFill>
                  <a:srgbClr val="FF3300"/>
                </a:solidFill>
              </a:endParaRPr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5356278" y="2687965"/>
              <a:ext cx="162922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Section 2</a:t>
              </a:r>
            </a:p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Charge Identification</a:t>
              </a:r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6996463" y="2698257"/>
              <a:ext cx="100226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Section 3</a:t>
              </a:r>
            </a:p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momentum</a:t>
              </a:r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5883185" y="5300888"/>
              <a:ext cx="127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Emulsion layer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Connettore 2 71"/>
            <p:cNvCxnSpPr/>
            <p:nvPr/>
          </p:nvCxnSpPr>
          <p:spPr>
            <a:xfrm>
              <a:off x="3995390" y="2655962"/>
              <a:ext cx="4003334" cy="0"/>
            </a:xfrm>
            <a:prstGeom prst="straightConnector1">
              <a:avLst/>
            </a:prstGeom>
            <a:ln w="28575">
              <a:solidFill>
                <a:srgbClr val="FF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ttangolo 80"/>
            <p:cNvSpPr/>
            <p:nvPr/>
          </p:nvSpPr>
          <p:spPr>
            <a:xfrm>
              <a:off x="5668183" y="2361820"/>
              <a:ext cx="59984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10 cm</a:t>
              </a:r>
            </a:p>
          </p:txBody>
        </p:sp>
      </p:grpSp>
      <p:sp>
        <p:nvSpPr>
          <p:cNvPr id="2" name="Freccia a destra 1"/>
          <p:cNvSpPr/>
          <p:nvPr/>
        </p:nvSpPr>
        <p:spPr>
          <a:xfrm>
            <a:off x="3888817" y="596541"/>
            <a:ext cx="743640" cy="491173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3" name="Immagine 7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8235" r="9691" b="2491"/>
          <a:stretch/>
        </p:blipFill>
        <p:spPr>
          <a:xfrm>
            <a:off x="9710" y="1004719"/>
            <a:ext cx="4151627" cy="2397147"/>
          </a:xfrm>
          <a:prstGeom prst="rect">
            <a:avLst/>
          </a:prstGeom>
        </p:spPr>
      </p:pic>
      <p:sp>
        <p:nvSpPr>
          <p:cNvPr id="74" name="TextBox 8"/>
          <p:cNvSpPr txBox="1"/>
          <p:nvPr/>
        </p:nvSpPr>
        <p:spPr>
          <a:xfrm>
            <a:off x="2091323" y="1428168"/>
            <a:ext cx="151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/>
              </a:rPr>
              <a:t>n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0033CC"/>
                </a:solidFill>
                <a:latin typeface="Calibri"/>
              </a:rPr>
              <a:t>p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0033CC"/>
                </a:solidFill>
                <a:latin typeface="Calibri"/>
              </a:rPr>
              <a:t>D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0033CC"/>
                </a:solidFill>
                <a:latin typeface="Calibri"/>
              </a:rPr>
              <a:t>T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D60093"/>
                </a:solidFill>
                <a:latin typeface="Calibri"/>
              </a:rPr>
              <a:t>He</a:t>
            </a:r>
            <a:r>
              <a:rPr lang="en-US" b="1" dirty="0" smtClean="0">
                <a:latin typeface="Calibri"/>
              </a:rPr>
              <a:t> </a:t>
            </a:r>
            <a:endParaRPr lang="en-US" b="1" dirty="0">
              <a:latin typeface="Calibri"/>
            </a:endParaRPr>
          </a:p>
        </p:txBody>
      </p:sp>
      <p:sp>
        <p:nvSpPr>
          <p:cNvPr id="76" name="Rettangolo 75"/>
          <p:cNvSpPr/>
          <p:nvPr/>
        </p:nvSpPr>
        <p:spPr>
          <a:xfrm>
            <a:off x="7936117" y="3025431"/>
            <a:ext cx="1578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movement </a:t>
            </a:r>
            <a:r>
              <a:rPr lang="en-US" sz="1600" b="1" dirty="0"/>
              <a:t>to avoid </a:t>
            </a:r>
            <a:r>
              <a:rPr lang="en-US" sz="1600" b="1" dirty="0" smtClean="0"/>
              <a:t>pile-up</a:t>
            </a:r>
            <a:endParaRPr lang="en-US" sz="1600" b="1" dirty="0"/>
          </a:p>
        </p:txBody>
      </p:sp>
      <p:grpSp>
        <p:nvGrpSpPr>
          <p:cNvPr id="4" name="Gruppo 3"/>
          <p:cNvGrpSpPr/>
          <p:nvPr/>
        </p:nvGrpSpPr>
        <p:grpSpPr>
          <a:xfrm>
            <a:off x="4439765" y="1218956"/>
            <a:ext cx="4647067" cy="4726267"/>
            <a:chOff x="4318742" y="1138274"/>
            <a:chExt cx="4647067" cy="4726267"/>
          </a:xfrm>
        </p:grpSpPr>
        <p:grpSp>
          <p:nvGrpSpPr>
            <p:cNvPr id="83" name="Gruppo 82"/>
            <p:cNvGrpSpPr/>
            <p:nvPr/>
          </p:nvGrpSpPr>
          <p:grpSpPr>
            <a:xfrm>
              <a:off x="4893461" y="1138274"/>
              <a:ext cx="4072348" cy="4726267"/>
              <a:chOff x="2623409" y="1114209"/>
              <a:chExt cx="4072348" cy="4726267"/>
            </a:xfrm>
          </p:grpSpPr>
          <p:sp>
            <p:nvSpPr>
              <p:cNvPr id="84" name="Cubo 83"/>
              <p:cNvSpPr/>
              <p:nvPr/>
            </p:nvSpPr>
            <p:spPr>
              <a:xfrm flipH="1">
                <a:off x="5018814" y="2736556"/>
                <a:ext cx="1673950" cy="251101"/>
              </a:xfrm>
              <a:prstGeom prst="cube">
                <a:avLst>
                  <a:gd name="adj" fmla="val 42949"/>
                </a:avLst>
              </a:prstGeom>
              <a:solidFill>
                <a:srgbClr val="00C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5" name="Picture 1" descr="Screen Shot 2017-03-20 at 11.49.28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9514" l="881" r="994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3409" y="1560843"/>
                <a:ext cx="3306203" cy="4279633"/>
              </a:xfrm>
              <a:prstGeom prst="rect">
                <a:avLst/>
              </a:prstGeom>
            </p:spPr>
          </p:pic>
          <p:sp>
            <p:nvSpPr>
              <p:cNvPr id="86" name="TextBox 8"/>
              <p:cNvSpPr txBox="1"/>
              <p:nvPr/>
            </p:nvSpPr>
            <p:spPr>
              <a:xfrm>
                <a:off x="3184915" y="2121787"/>
                <a:ext cx="7826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Calibri"/>
                  </a:rPr>
                  <a:t>Beam</a:t>
                </a:r>
                <a:endParaRPr lang="en-US" sz="1600" b="1" dirty="0">
                  <a:latin typeface="Calibri"/>
                </a:endParaRPr>
              </a:p>
            </p:txBody>
          </p:sp>
          <p:cxnSp>
            <p:nvCxnSpPr>
              <p:cNvPr id="87" name="Connettore 1 86"/>
              <p:cNvCxnSpPr/>
              <p:nvPr/>
            </p:nvCxnSpPr>
            <p:spPr>
              <a:xfrm>
                <a:off x="3060551" y="2491119"/>
                <a:ext cx="86256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1 87"/>
              <p:cNvCxnSpPr/>
              <p:nvPr/>
            </p:nvCxnSpPr>
            <p:spPr>
              <a:xfrm>
                <a:off x="2634167" y="2492912"/>
                <a:ext cx="22036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"/>
              <p:cNvSpPr txBox="1"/>
              <p:nvPr/>
            </p:nvSpPr>
            <p:spPr>
              <a:xfrm>
                <a:off x="5644633" y="1644711"/>
                <a:ext cx="1032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Calibri"/>
                  </a:rPr>
                  <a:t>Emulsion Chamber</a:t>
                </a:r>
                <a:endParaRPr lang="en-US" sz="1600" b="1" dirty="0">
                  <a:latin typeface="Calibri"/>
                </a:endParaRPr>
              </a:p>
            </p:txBody>
          </p:sp>
          <p:grpSp>
            <p:nvGrpSpPr>
              <p:cNvPr id="90" name="Gruppo 89"/>
              <p:cNvGrpSpPr/>
              <p:nvPr/>
            </p:nvGrpSpPr>
            <p:grpSpPr>
              <a:xfrm>
                <a:off x="5562218" y="2166559"/>
                <a:ext cx="1133539" cy="668336"/>
                <a:chOff x="5282997" y="5396248"/>
                <a:chExt cx="2293631" cy="846472"/>
              </a:xfrm>
            </p:grpSpPr>
            <p:pic>
              <p:nvPicPr>
                <p:cNvPr id="93" name="Picture 9" descr="3-7-FIG2.png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99497" l="0" r="9973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82" t="19572" b="17797"/>
                <a:stretch/>
              </p:blipFill>
              <p:spPr>
                <a:xfrm>
                  <a:off x="5282997" y="5396248"/>
                  <a:ext cx="2293631" cy="846472"/>
                </a:xfrm>
                <a:prstGeom prst="rect">
                  <a:avLst/>
                </a:prstGeom>
              </p:spPr>
            </p:pic>
            <p:cxnSp>
              <p:nvCxnSpPr>
                <p:cNvPr id="94" name="Connettore 1 93"/>
                <p:cNvCxnSpPr/>
                <p:nvPr/>
              </p:nvCxnSpPr>
              <p:spPr>
                <a:xfrm>
                  <a:off x="5411425" y="5448138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/>
                <p:cNvCxnSpPr/>
                <p:nvPr/>
              </p:nvCxnSpPr>
              <p:spPr>
                <a:xfrm>
                  <a:off x="5535337" y="6241900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/>
                <p:cNvCxnSpPr/>
                <p:nvPr/>
              </p:nvCxnSpPr>
              <p:spPr>
                <a:xfrm>
                  <a:off x="7465323" y="5564220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ttore 1 96"/>
                <p:cNvCxnSpPr/>
                <p:nvPr/>
              </p:nvCxnSpPr>
              <p:spPr>
                <a:xfrm>
                  <a:off x="7342732" y="5448138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ttore 1 97"/>
                <p:cNvCxnSpPr/>
                <p:nvPr/>
              </p:nvCxnSpPr>
              <p:spPr>
                <a:xfrm>
                  <a:off x="5413937" y="5448869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ttore 1 98"/>
                <p:cNvCxnSpPr/>
                <p:nvPr/>
              </p:nvCxnSpPr>
              <p:spPr>
                <a:xfrm>
                  <a:off x="5412746" y="6123306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ttore 1 99"/>
                <p:cNvCxnSpPr/>
                <p:nvPr/>
              </p:nvCxnSpPr>
              <p:spPr>
                <a:xfrm>
                  <a:off x="5534992" y="5563467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ttore 1 100"/>
                <p:cNvCxnSpPr/>
                <p:nvPr/>
              </p:nvCxnSpPr>
              <p:spPr>
                <a:xfrm rot="180000">
                  <a:off x="5415080" y="5452254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ttore 1 101"/>
                <p:cNvCxnSpPr/>
                <p:nvPr/>
              </p:nvCxnSpPr>
              <p:spPr>
                <a:xfrm>
                  <a:off x="5537504" y="5564198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TextBox 8"/>
              <p:cNvSpPr txBox="1"/>
              <p:nvPr/>
            </p:nvSpPr>
            <p:spPr>
              <a:xfrm>
                <a:off x="3281331" y="1114209"/>
                <a:ext cx="14795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Calibri"/>
                  </a:rPr>
                  <a:t>Beam monitor</a:t>
                </a:r>
                <a:endParaRPr lang="en-US" sz="1600" b="1" dirty="0">
                  <a:latin typeface="Calibri"/>
                </a:endParaRPr>
              </a:p>
            </p:txBody>
          </p:sp>
          <p:cxnSp>
            <p:nvCxnSpPr>
              <p:cNvPr id="92" name="Connettore 2 91"/>
              <p:cNvCxnSpPr/>
              <p:nvPr/>
            </p:nvCxnSpPr>
            <p:spPr>
              <a:xfrm>
                <a:off x="4021096" y="1468152"/>
                <a:ext cx="430865" cy="81800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Connettore 2 102"/>
            <p:cNvCxnSpPr/>
            <p:nvPr/>
          </p:nvCxnSpPr>
          <p:spPr>
            <a:xfrm>
              <a:off x="4803010" y="1644617"/>
              <a:ext cx="430865" cy="8180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8"/>
            <p:cNvSpPr txBox="1"/>
            <p:nvPr/>
          </p:nvSpPr>
          <p:spPr>
            <a:xfrm>
              <a:off x="4318742" y="1371356"/>
              <a:ext cx="1479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libri"/>
                </a:rPr>
                <a:t>Start counter</a:t>
              </a:r>
              <a:endParaRPr lang="en-US" sz="1600" b="1" dirty="0">
                <a:latin typeface="Calibri"/>
              </a:endParaRPr>
            </a:p>
          </p:txBody>
        </p:sp>
      </p:grp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47159" y="6486980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pic>
        <p:nvPicPr>
          <p:cNvPr id="75" name="Immagin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2" t="10928" r="13676" b="61904"/>
          <a:stretch/>
        </p:blipFill>
        <p:spPr>
          <a:xfrm>
            <a:off x="3520213" y="1002092"/>
            <a:ext cx="622143" cy="13880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0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3286" r="15321"/>
          <a:stretch/>
        </p:blipFill>
        <p:spPr>
          <a:xfrm>
            <a:off x="9778961" y="618363"/>
            <a:ext cx="1698172" cy="2358274"/>
          </a:xfrm>
          <a:prstGeom prst="rect">
            <a:avLst/>
          </a:prstGeom>
        </p:spPr>
      </p:pic>
      <p:sp>
        <p:nvSpPr>
          <p:cNvPr id="79" name="Rettangolo 78"/>
          <p:cNvSpPr/>
          <p:nvPr/>
        </p:nvSpPr>
        <p:spPr>
          <a:xfrm>
            <a:off x="9743429" y="2871815"/>
            <a:ext cx="2128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High speed </a:t>
            </a:r>
          </a:p>
          <a:p>
            <a:pPr algn="ctr"/>
            <a:r>
              <a:rPr lang="en-US" sz="1600" b="1" dirty="0" smtClean="0"/>
              <a:t>automated scanning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899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373749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8729593" y="853017"/>
            <a:ext cx="3178342" cy="1692771"/>
            <a:chOff x="8729593" y="1637562"/>
            <a:chExt cx="3178342" cy="1692771"/>
          </a:xfrm>
        </p:grpSpPr>
        <p:sp>
          <p:nvSpPr>
            <p:cNvPr id="24" name="Rettangolo 23"/>
            <p:cNvSpPr/>
            <p:nvPr/>
          </p:nvSpPr>
          <p:spPr>
            <a:xfrm>
              <a:off x="8729593" y="1637562"/>
              <a:ext cx="3178342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00FF"/>
                </a:buClr>
                <a:buSzPct val="71000"/>
                <a:defRPr/>
              </a:pPr>
              <a:r>
                <a:rPr lang="en-US" sz="2400" kern="0" dirty="0" smtClean="0">
                  <a:solidFill>
                    <a:srgbClr val="009900"/>
                  </a:solidFill>
                </a:rPr>
                <a:t>Proton/</a:t>
              </a:r>
              <a:r>
                <a:rPr lang="en-US" sz="2400" kern="0" dirty="0" smtClean="0">
                  <a:solidFill>
                    <a:srgbClr val="FF0000"/>
                  </a:solidFill>
                </a:rPr>
                <a:t>charged ion</a:t>
              </a:r>
            </a:p>
            <a:p>
              <a:pPr marL="457200" indent="-457200">
                <a:buClr>
                  <a:srgbClr val="009900"/>
                </a:buClr>
                <a:buSzPct val="71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smtClean="0">
                  <a:solidFill>
                    <a:srgbClr val="009900"/>
                  </a:solidFill>
                </a:rPr>
                <a:t>Ioniz</a:t>
              </a:r>
              <a:r>
                <a:rPr lang="en-US" sz="2000" kern="0" dirty="0" smtClean="0">
                  <a:solidFill>
                    <a:srgbClr val="FF0000"/>
                  </a:solidFill>
                </a:rPr>
                <a:t>ation</a:t>
              </a:r>
              <a:endParaRPr lang="en-US" sz="2000" kern="0" dirty="0">
                <a:solidFill>
                  <a:srgbClr val="FF0000"/>
                </a:solidFill>
              </a:endParaRPr>
            </a:p>
            <a:p>
              <a:pPr marL="457200" indent="-457200">
                <a:buClr>
                  <a:srgbClr val="009900"/>
                </a:buClr>
                <a:buSzPct val="71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smtClean="0">
                  <a:solidFill>
                    <a:srgbClr val="009900"/>
                  </a:solidFill>
                </a:rPr>
                <a:t>Excit</a:t>
              </a:r>
              <a:r>
                <a:rPr lang="en-US" sz="2000" kern="0" dirty="0" smtClean="0">
                  <a:solidFill>
                    <a:srgbClr val="FF0000"/>
                  </a:solidFill>
                </a:rPr>
                <a:t>ation</a:t>
              </a:r>
              <a:endParaRPr lang="en-US" sz="2000" kern="0" dirty="0">
                <a:solidFill>
                  <a:srgbClr val="FF0000"/>
                </a:solidFill>
              </a:endParaRPr>
            </a:p>
            <a:p>
              <a:pPr marL="457200" indent="-457200">
                <a:buClr>
                  <a:srgbClr val="009900"/>
                </a:buClr>
                <a:buSzPct val="71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smtClean="0">
                  <a:solidFill>
                    <a:srgbClr val="009900"/>
                  </a:solidFill>
                </a:rPr>
                <a:t>Bremss</a:t>
              </a:r>
              <a:r>
                <a:rPr lang="en-US" sz="2000" kern="0" dirty="0" smtClean="0">
                  <a:solidFill>
                    <a:srgbClr val="FF0000"/>
                  </a:solidFill>
                </a:rPr>
                <a:t>trahlung</a:t>
              </a:r>
            </a:p>
            <a:p>
              <a:pPr marL="457200" indent="-457200">
                <a:buClr>
                  <a:srgbClr val="009900"/>
                </a:buClr>
                <a:buSzPct val="71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smtClean="0">
                  <a:solidFill>
                    <a:srgbClr val="009900"/>
                  </a:solidFill>
                </a:rPr>
                <a:t>Fragme</a:t>
              </a:r>
              <a:r>
                <a:rPr lang="en-US" sz="2000" kern="0" dirty="0" smtClean="0">
                  <a:solidFill>
                    <a:srgbClr val="FF0000"/>
                  </a:solidFill>
                </a:rPr>
                <a:t>ntation</a:t>
              </a:r>
              <a:endParaRPr lang="en-US" sz="2000" kern="0" dirty="0">
                <a:solidFill>
                  <a:srgbClr val="FF0000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9092551" y="2992464"/>
              <a:ext cx="1801872" cy="2850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3498104" y="8485"/>
            <a:ext cx="481195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 smtClean="0">
                <a:solidFill>
                  <a:srgbClr val="FF3300"/>
                </a:solidFill>
              </a:rPr>
              <a:t>Hadrontherapy</a:t>
            </a:r>
            <a:r>
              <a:rPr lang="it-IT" sz="2800" i="1" dirty="0" smtClean="0">
                <a:solidFill>
                  <a:srgbClr val="FF3300"/>
                </a:solidFill>
              </a:rPr>
              <a:t> vs </a:t>
            </a:r>
            <a:r>
              <a:rPr lang="it-IT" sz="2800" i="1" dirty="0" err="1" smtClean="0">
                <a:solidFill>
                  <a:srgbClr val="FF3300"/>
                </a:solidFill>
              </a:rPr>
              <a:t>Radiotherapy</a:t>
            </a:r>
            <a:endParaRPr lang="it-IT" sz="2800" i="1" dirty="0">
              <a:solidFill>
                <a:srgbClr val="FF3300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3496356" y="892365"/>
            <a:ext cx="5221826" cy="3878964"/>
            <a:chOff x="3496356" y="731001"/>
            <a:chExt cx="5221826" cy="3878964"/>
          </a:xfrm>
        </p:grpSpPr>
        <p:pic>
          <p:nvPicPr>
            <p:cNvPr id="13" name="Picture 1" descr="DoseDepth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256" y="734148"/>
              <a:ext cx="4005085" cy="3719716"/>
            </a:xfrm>
            <a:prstGeom prst="rect">
              <a:avLst/>
            </a:prstGeom>
          </p:spPr>
        </p:pic>
        <p:cxnSp>
          <p:nvCxnSpPr>
            <p:cNvPr id="15" name="Connettore 2 14"/>
            <p:cNvCxnSpPr/>
            <p:nvPr/>
          </p:nvCxnSpPr>
          <p:spPr>
            <a:xfrm flipV="1">
              <a:off x="6513087" y="1567074"/>
              <a:ext cx="2205095" cy="895142"/>
            </a:xfrm>
            <a:prstGeom prst="straightConnector1">
              <a:avLst/>
            </a:prstGeom>
            <a:ln w="38100">
              <a:solidFill>
                <a:srgbClr val="33CC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ttangolo 4"/>
            <p:cNvSpPr/>
            <p:nvPr/>
          </p:nvSpPr>
          <p:spPr>
            <a:xfrm>
              <a:off x="5131710" y="3052354"/>
              <a:ext cx="61955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CCFF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kern="0" dirty="0" smtClean="0">
                  <a:solidFill>
                    <a:srgbClr val="33CCFF"/>
                  </a:solidFill>
                </a:rPr>
                <a:t>γ</a:t>
              </a:r>
              <a:r>
                <a:rPr lang="en-US" sz="1200" b="1" kern="0" dirty="0" smtClean="0">
                  <a:solidFill>
                    <a:srgbClr val="33CCFF"/>
                  </a:solidFill>
                </a:rPr>
                <a:t> </a:t>
              </a:r>
              <a:r>
                <a:rPr lang="en-US" sz="1200" b="1" kern="0" baseline="30000" dirty="0" smtClean="0">
                  <a:solidFill>
                    <a:srgbClr val="33CCFF"/>
                  </a:solidFill>
                </a:rPr>
                <a:t>60</a:t>
              </a:r>
              <a:r>
                <a:rPr lang="en-US" sz="1200" b="1" kern="0" dirty="0" smtClean="0">
                  <a:solidFill>
                    <a:srgbClr val="33CCFF"/>
                  </a:solidFill>
                </a:rPr>
                <a:t>Co</a:t>
              </a:r>
              <a:endParaRPr lang="it-IT" sz="1200" b="1" dirty="0">
                <a:solidFill>
                  <a:srgbClr val="33CCFF"/>
                </a:solidFill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4396000" y="2532894"/>
              <a:ext cx="134363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FF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400" b="1" kern="0" dirty="0" err="1" smtClean="0">
                  <a:solidFill>
                    <a:srgbClr val="0066FF"/>
                  </a:solidFill>
                </a:rPr>
                <a:t>Photon</a:t>
              </a:r>
              <a:r>
                <a:rPr lang="it-IT" sz="1400" b="1" kern="0" dirty="0" smtClean="0">
                  <a:solidFill>
                    <a:srgbClr val="0066FF"/>
                  </a:solidFill>
                </a:rPr>
                <a:t> 18 </a:t>
              </a:r>
              <a:r>
                <a:rPr lang="it-IT" sz="1400" b="1" kern="0" dirty="0" err="1" smtClean="0">
                  <a:solidFill>
                    <a:srgbClr val="0066FF"/>
                  </a:solidFill>
                </a:rPr>
                <a:t>MeV</a:t>
              </a:r>
              <a:endParaRPr lang="it-IT" sz="1400" b="1" dirty="0">
                <a:solidFill>
                  <a:srgbClr val="0066FF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5233768" y="3684568"/>
              <a:ext cx="932429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CC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kern="0" dirty="0" smtClean="0">
                  <a:solidFill>
                    <a:srgbClr val="CC00CC"/>
                  </a:solidFill>
                </a:rPr>
                <a:t>γ</a:t>
              </a:r>
              <a:r>
                <a:rPr lang="it-IT" sz="1200" b="1" kern="0" dirty="0" smtClean="0">
                  <a:solidFill>
                    <a:srgbClr val="CC00CC"/>
                  </a:solidFill>
                </a:rPr>
                <a:t> 120 </a:t>
              </a:r>
              <a:r>
                <a:rPr lang="it-IT" sz="1200" b="1" kern="0" dirty="0" err="1" smtClean="0">
                  <a:solidFill>
                    <a:srgbClr val="CC00CC"/>
                  </a:solidFill>
                </a:rPr>
                <a:t>KeV</a:t>
              </a:r>
              <a:endParaRPr lang="it-IT" sz="1200" b="1" dirty="0">
                <a:solidFill>
                  <a:srgbClr val="CC00CC"/>
                </a:solidFill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4860414" y="1675328"/>
              <a:ext cx="140294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CC66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400" b="1" kern="0" dirty="0" smtClean="0">
                  <a:solidFill>
                    <a:srgbClr val="00CC66"/>
                  </a:solidFill>
                </a:rPr>
                <a:t>Proton 135 </a:t>
              </a:r>
              <a:r>
                <a:rPr lang="it-IT" sz="1400" b="1" kern="0" dirty="0" err="1" smtClean="0">
                  <a:solidFill>
                    <a:srgbClr val="00CC66"/>
                  </a:solidFill>
                </a:rPr>
                <a:t>MeV</a:t>
              </a:r>
              <a:endParaRPr lang="it-IT" sz="1400" b="1" dirty="0">
                <a:solidFill>
                  <a:srgbClr val="00CC66"/>
                </a:solidFill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5403751" y="800479"/>
              <a:ext cx="130730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kern="0" dirty="0" smtClean="0">
                  <a:solidFill>
                    <a:srgbClr val="FF0066"/>
                  </a:solidFill>
                </a:rPr>
                <a:t>C-</a:t>
              </a:r>
              <a:r>
                <a:rPr lang="it-IT" sz="1400" b="1" kern="0" dirty="0" err="1" smtClean="0">
                  <a:solidFill>
                    <a:srgbClr val="FF0066"/>
                  </a:solidFill>
                </a:rPr>
                <a:t>Ion</a:t>
              </a:r>
              <a:r>
                <a:rPr lang="it-IT" sz="1400" b="1" kern="0" dirty="0" smtClean="0">
                  <a:solidFill>
                    <a:srgbClr val="FF0066"/>
                  </a:solidFill>
                </a:rPr>
                <a:t> 254 </a:t>
              </a:r>
              <a:r>
                <a:rPr lang="it-IT" sz="1400" b="1" kern="0" dirty="0" err="1" smtClean="0">
                  <a:solidFill>
                    <a:srgbClr val="FF0066"/>
                  </a:solidFill>
                </a:rPr>
                <a:t>MeV</a:t>
              </a:r>
              <a:endParaRPr lang="it-IT" sz="1400" b="1" dirty="0">
                <a:solidFill>
                  <a:srgbClr val="FF0066"/>
                </a:solidFill>
              </a:endParaRP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3806204" y="4302188"/>
              <a:ext cx="4023823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1400" b="1" kern="0" dirty="0" smtClean="0"/>
                <a:t>                  Depth in water (cm)  </a:t>
              </a:r>
              <a:endParaRPr lang="it-IT" sz="1400" b="1" dirty="0"/>
            </a:p>
          </p:txBody>
        </p:sp>
        <p:sp>
          <p:nvSpPr>
            <p:cNvPr id="49" name="Rettangolo 48"/>
            <p:cNvSpPr/>
            <p:nvPr/>
          </p:nvSpPr>
          <p:spPr>
            <a:xfrm rot="16200000">
              <a:off x="1950518" y="2516594"/>
              <a:ext cx="3878964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kern="0" dirty="0" smtClean="0"/>
                <a:t>Relative dose</a:t>
              </a:r>
              <a:endParaRPr lang="it-IT" sz="1400" b="1" dirty="0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7117466" y="1608561"/>
              <a:ext cx="531750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it-IT" sz="1400" b="1" dirty="0">
                <a:solidFill>
                  <a:srgbClr val="FF0066"/>
                </a:solidFill>
              </a:endParaRPr>
            </a:p>
          </p:txBody>
        </p:sp>
        <p:cxnSp>
          <p:nvCxnSpPr>
            <p:cNvPr id="7" name="Connettore 2 6"/>
            <p:cNvCxnSpPr/>
            <p:nvPr/>
          </p:nvCxnSpPr>
          <p:spPr>
            <a:xfrm>
              <a:off x="3496356" y="2342228"/>
              <a:ext cx="959238" cy="563760"/>
            </a:xfrm>
            <a:prstGeom prst="straightConnector1">
              <a:avLst/>
            </a:prstGeom>
            <a:ln w="3810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7117466" y="1243868"/>
              <a:ext cx="1478702" cy="5945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/>
            <p:cNvSpPr/>
            <p:nvPr/>
          </p:nvSpPr>
          <p:spPr>
            <a:xfrm>
              <a:off x="6743975" y="1034157"/>
              <a:ext cx="1278731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kern="0" dirty="0" smtClean="0">
                  <a:solidFill>
                    <a:srgbClr val="FF0066"/>
                  </a:solidFill>
                </a:rPr>
                <a:t>C-</a:t>
              </a:r>
              <a:r>
                <a:rPr lang="it-IT" sz="1400" b="1" kern="0" dirty="0" err="1" smtClean="0">
                  <a:solidFill>
                    <a:srgbClr val="FF0066"/>
                  </a:solidFill>
                </a:rPr>
                <a:t>Ion</a:t>
              </a:r>
              <a:r>
                <a:rPr lang="it-IT" sz="1400" b="1" kern="0" dirty="0" smtClean="0">
                  <a:solidFill>
                    <a:srgbClr val="FF0066"/>
                  </a:solidFill>
                </a:rPr>
                <a:t> 300 </a:t>
              </a:r>
              <a:r>
                <a:rPr lang="it-IT" sz="1400" b="1" kern="0" dirty="0" err="1" smtClean="0">
                  <a:solidFill>
                    <a:srgbClr val="FF0066"/>
                  </a:solidFill>
                </a:rPr>
                <a:t>MeV</a:t>
              </a:r>
              <a:endParaRPr lang="it-IT" sz="14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50" name="Picture 10" descr="SOB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4" y="4788659"/>
            <a:ext cx="3232914" cy="208310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233113" y="4476999"/>
            <a:ext cx="969818" cy="2071561"/>
          </a:xfrm>
          <a:prstGeom prst="rect">
            <a:avLst/>
          </a:prstGeom>
          <a:solidFill>
            <a:srgbClr val="FFD89F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422614" y="1811094"/>
            <a:ext cx="3329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1000"/>
              <a:defRPr/>
            </a:pPr>
            <a:r>
              <a:rPr lang="en-US" sz="2400" kern="0" dirty="0" smtClean="0">
                <a:solidFill>
                  <a:srgbClr val="0000FF"/>
                </a:solidFill>
              </a:rPr>
              <a:t>Gamma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Photoelectric (~Z</a:t>
            </a:r>
            <a:r>
              <a:rPr lang="en-US" sz="2000" kern="0" baseline="30000" dirty="0" smtClean="0">
                <a:solidFill>
                  <a:srgbClr val="0000FF"/>
                </a:solidFill>
              </a:rPr>
              <a:t>4</a:t>
            </a:r>
            <a:r>
              <a:rPr lang="en-US" sz="2000" kern="0" dirty="0" smtClean="0">
                <a:solidFill>
                  <a:srgbClr val="0000FF"/>
                </a:solidFill>
              </a:rPr>
              <a:t>/E</a:t>
            </a:r>
            <a:r>
              <a:rPr lang="en-US" sz="2000" kern="0" baseline="30000" dirty="0" smtClean="0">
                <a:solidFill>
                  <a:srgbClr val="0000FF"/>
                </a:solidFill>
              </a:rPr>
              <a:t>3</a:t>
            </a:r>
            <a:r>
              <a:rPr lang="en-US" sz="2000" kern="0" dirty="0" smtClean="0">
                <a:solidFill>
                  <a:srgbClr val="0000FF"/>
                </a:solidFill>
              </a:rPr>
              <a:t>)</a:t>
            </a:r>
            <a:endParaRPr lang="en-US" sz="2000" kern="0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Compton (~Z/E)</a:t>
            </a:r>
            <a:endParaRPr lang="en-US" sz="2000" kern="0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Pair prod </a:t>
            </a:r>
            <a:r>
              <a:rPr lang="en-US" sz="2000" kern="0" dirty="0">
                <a:solidFill>
                  <a:srgbClr val="0000FF"/>
                </a:solidFill>
              </a:rPr>
              <a:t>(~</a:t>
            </a:r>
            <a:r>
              <a:rPr lang="en-US" sz="2000" kern="0" dirty="0" smtClean="0">
                <a:solidFill>
                  <a:srgbClr val="0000FF"/>
                </a:solidFill>
              </a:rPr>
              <a:t>Z</a:t>
            </a:r>
            <a:r>
              <a:rPr lang="en-US" sz="2000" kern="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kern="0" dirty="0" smtClean="0">
                <a:solidFill>
                  <a:srgbClr val="0000FF"/>
                </a:solidFill>
              </a:rPr>
              <a:t>/</a:t>
            </a:r>
            <a:r>
              <a:rPr lang="en-US" sz="2000" kern="0" dirty="0" err="1" smtClean="0">
                <a:solidFill>
                  <a:srgbClr val="0000FF"/>
                </a:solidFill>
              </a:rPr>
              <a:t>lnE</a:t>
            </a:r>
            <a:r>
              <a:rPr lang="en-US" sz="2000" kern="0" dirty="0" smtClean="0">
                <a:solidFill>
                  <a:srgbClr val="0000FF"/>
                </a:solidFill>
              </a:rPr>
              <a:t>)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09" y="4777844"/>
            <a:ext cx="4676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>
                <a:solidFill>
                  <a:prstClr val="black"/>
                </a:solidFill>
              </a:rPr>
              <a:t>dose release maximum at the end 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>
                <a:solidFill>
                  <a:prstClr val="black"/>
                </a:solidFill>
              </a:rPr>
              <a:t>Penetration depends </a:t>
            </a:r>
            <a:r>
              <a:rPr lang="en-US" sz="2000" kern="0" dirty="0">
                <a:solidFill>
                  <a:prstClr val="black"/>
                </a:solidFill>
              </a:rPr>
              <a:t>on energy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>
                <a:solidFill>
                  <a:prstClr val="black"/>
                </a:solidFill>
              </a:rPr>
              <a:t>Hadron &gt; </a:t>
            </a:r>
            <a:r>
              <a:rPr lang="en-US" sz="2000" kern="0" dirty="0">
                <a:solidFill>
                  <a:prstClr val="black"/>
                </a:solidFill>
              </a:rPr>
              <a:t>efficient than γ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>
                <a:solidFill>
                  <a:prstClr val="black"/>
                </a:solidFill>
              </a:rPr>
              <a:t>Hadron &lt; </a:t>
            </a:r>
            <a:r>
              <a:rPr lang="en-US" sz="2000" kern="0" dirty="0">
                <a:solidFill>
                  <a:prstClr val="black"/>
                </a:solidFill>
              </a:rPr>
              <a:t>damage outside tumor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prstClr val="black"/>
                </a:solidFill>
              </a:rPr>
              <a:t>MORE expensive than γ</a:t>
            </a:r>
            <a:endParaRPr lang="it-IT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8674935" y="231495"/>
            <a:ext cx="1563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prstClr val="black"/>
                </a:solidFill>
              </a:rPr>
              <a:t>Bragg Peak</a:t>
            </a:r>
            <a:endParaRPr lang="it-IT" dirty="0"/>
          </a:p>
        </p:txBody>
      </p:sp>
      <p:cxnSp>
        <p:nvCxnSpPr>
          <p:cNvPr id="292" name="Connettore 2 291"/>
          <p:cNvCxnSpPr/>
          <p:nvPr/>
        </p:nvCxnSpPr>
        <p:spPr>
          <a:xfrm flipV="1">
            <a:off x="7096207" y="520296"/>
            <a:ext cx="1478702" cy="5945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897294" y="4186974"/>
            <a:ext cx="1915909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prstClr val="black"/>
                </a:solidFill>
              </a:rPr>
              <a:t>Pros and cons</a:t>
            </a:r>
            <a:endParaRPr lang="it-IT" dirty="0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5"/>
          <a:srcRect l="2219" t="13285" r="51035" b="12809"/>
          <a:stretch/>
        </p:blipFill>
        <p:spPr>
          <a:xfrm>
            <a:off x="8684846" y="2795014"/>
            <a:ext cx="2794566" cy="1715574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5"/>
          <a:srcRect l="50044" t="19428" r="3471" b="14203"/>
          <a:stretch/>
        </p:blipFill>
        <p:spPr>
          <a:xfrm>
            <a:off x="8688318" y="5051937"/>
            <a:ext cx="2791094" cy="1748288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8695070" y="4710425"/>
            <a:ext cx="278434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Hadrontherapy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</a:rPr>
              <a:t>proton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8684846" y="2662598"/>
            <a:ext cx="285020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70C0"/>
                </a:solidFill>
              </a:rPr>
              <a:t>Radiotherapy</a:t>
            </a:r>
            <a:r>
              <a:rPr lang="it-IT" b="1" dirty="0" smtClean="0">
                <a:solidFill>
                  <a:srgbClr val="0070C0"/>
                </a:solidFill>
              </a:rPr>
              <a:t>, IMRT 7 </a:t>
            </a:r>
            <a:r>
              <a:rPr lang="it-IT" b="1" dirty="0" err="1" smtClean="0">
                <a:solidFill>
                  <a:srgbClr val="0070C0"/>
                </a:solidFill>
              </a:rPr>
              <a:t>fields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569718" y="6460854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6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840686" y="6445406"/>
            <a:ext cx="379024" cy="365125"/>
          </a:xfrm>
        </p:spPr>
        <p:txBody>
          <a:bodyPr/>
          <a:lstStyle/>
          <a:p>
            <a:fld id="{1C460F69-22A2-40AC-9215-90FEE51507A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685859" y="27175"/>
            <a:ext cx="421096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 smtClean="0">
                <a:solidFill>
                  <a:srgbClr val="FF3300"/>
                </a:solidFill>
              </a:rPr>
              <a:t>Hadrontherapy</a:t>
            </a:r>
            <a:r>
              <a:rPr lang="it-IT" sz="2800" i="1" dirty="0" smtClean="0">
                <a:solidFill>
                  <a:srgbClr val="FF3300"/>
                </a:solidFill>
              </a:rPr>
              <a:t> in the world</a:t>
            </a:r>
            <a:endParaRPr lang="it-IT" sz="2800" i="1" dirty="0">
              <a:solidFill>
                <a:srgbClr val="FF33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" y="77690"/>
            <a:ext cx="5380516" cy="389647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334147" y="665784"/>
            <a:ext cx="3767634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 smtClean="0">
                <a:solidFill>
                  <a:srgbClr val="FF0000"/>
                </a:solidFill>
              </a:rPr>
              <a:t>Facility (end of 2016):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Operative 70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61 proton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5 protons and Carbon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4 Carbon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9485" y="837200"/>
            <a:ext cx="3142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0" dirty="0" smtClean="0">
                <a:solidFill>
                  <a:srgbClr val="FF0000"/>
                </a:solidFill>
              </a:rPr>
              <a:t>Fast </a:t>
            </a:r>
            <a:r>
              <a:rPr lang="en-US" sz="1600" b="1" kern="0" dirty="0" smtClean="0">
                <a:solidFill>
                  <a:srgbClr val="FF0000"/>
                </a:solidFill>
              </a:rPr>
              <a:t>expansion </a:t>
            </a:r>
            <a:r>
              <a:rPr lang="en-US" sz="1600" b="1" kern="0" dirty="0" smtClean="0">
                <a:solidFill>
                  <a:srgbClr val="FF0000"/>
                </a:solidFill>
              </a:rPr>
              <a:t>in the last 50 years 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347211" y="2295253"/>
            <a:ext cx="4849404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 smtClean="0">
                <a:solidFill>
                  <a:srgbClr val="FF0000"/>
                </a:solidFill>
              </a:rPr>
              <a:t>Treated patients (end 2016):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174512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149345 with p (in USA 64516)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21580 with 12C (in Japan 17331)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prstClr val="black"/>
                </a:solidFill>
              </a:rPr>
              <a:t>The remnants other particles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624236" y="1356483"/>
            <a:ext cx="2344597" cy="707886"/>
          </a:xfrm>
          <a:prstGeom prst="rect">
            <a:avLst/>
          </a:prstGeom>
          <a:solidFill>
            <a:srgbClr val="FFFF66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smtClean="0">
                <a:solidFill>
                  <a:srgbClr val="0000FF"/>
                </a:solidFill>
              </a:rPr>
              <a:t>From 2010:  </a:t>
            </a:r>
            <a:endParaRPr lang="en-US" sz="2000" b="1" kern="0" dirty="0" smtClean="0">
              <a:solidFill>
                <a:srgbClr val="0000FF"/>
              </a:solidFill>
            </a:endParaRPr>
          </a:p>
          <a:p>
            <a:pPr algn="ctr"/>
            <a:r>
              <a:rPr lang="en-US" sz="2000" b="1" kern="0" dirty="0" smtClean="0">
                <a:solidFill>
                  <a:srgbClr val="0000FF"/>
                </a:solidFill>
              </a:rPr>
              <a:t>10000 patients/year 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4069303"/>
            <a:ext cx="7421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>
                <a:solidFill>
                  <a:prstClr val="black"/>
                </a:solidFill>
              </a:rPr>
              <a:t>Italy</a:t>
            </a:r>
            <a:r>
              <a:rPr lang="it-IT" b="1" dirty="0" smtClean="0">
                <a:solidFill>
                  <a:prstClr val="black"/>
                </a:solidFill>
              </a:rPr>
              <a:t>: 18/3/2017  </a:t>
            </a:r>
            <a:r>
              <a:rPr lang="it-IT" b="1" dirty="0" err="1" smtClean="0">
                <a:solidFill>
                  <a:prstClr val="black"/>
                </a:solidFill>
              </a:rPr>
              <a:t>hadrontherapy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 smtClean="0">
                <a:solidFill>
                  <a:prstClr val="black"/>
                </a:solidFill>
              </a:rPr>
              <a:t>in </a:t>
            </a:r>
            <a:r>
              <a:rPr lang="it-IT" b="1" dirty="0" smtClean="0">
                <a:solidFill>
                  <a:prstClr val="black"/>
                </a:solidFill>
              </a:rPr>
              <a:t>LEA (Livelli </a:t>
            </a:r>
            <a:r>
              <a:rPr lang="it-IT" b="1" dirty="0">
                <a:solidFill>
                  <a:prstClr val="black"/>
                </a:solidFill>
              </a:rPr>
              <a:t>Essenziali </a:t>
            </a:r>
            <a:r>
              <a:rPr lang="it-IT" b="1" dirty="0" smtClean="0">
                <a:solidFill>
                  <a:prstClr val="black"/>
                </a:solidFill>
              </a:rPr>
              <a:t>di Assistenza</a:t>
            </a:r>
            <a:r>
              <a:rPr lang="it-IT" sz="2000" dirty="0" smtClean="0">
                <a:solidFill>
                  <a:prstClr val="black"/>
                </a:solidFill>
              </a:rPr>
              <a:t>)</a:t>
            </a:r>
            <a:endParaRPr lang="it-IT" sz="2000" dirty="0">
              <a:solidFill>
                <a:prstClr val="black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1619" y="624824"/>
            <a:ext cx="96430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B050"/>
                </a:solidFill>
              </a:rPr>
              <a:t>patients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360463" y="842632"/>
            <a:ext cx="97603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facilities</a:t>
            </a:r>
            <a:endParaRPr lang="it-IT" b="1" dirty="0">
              <a:solidFill>
                <a:srgbClr val="FF0000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8575230" y="3992885"/>
            <a:ext cx="3429538" cy="2769442"/>
            <a:chOff x="8943240" y="4290063"/>
            <a:chExt cx="3061528" cy="247226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7" r="19593"/>
            <a:stretch/>
          </p:blipFill>
          <p:spPr>
            <a:xfrm>
              <a:off x="8947799" y="4290063"/>
              <a:ext cx="3056969" cy="2472264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8943240" y="4303126"/>
              <a:ext cx="228620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b="1" kern="0" dirty="0" smtClean="0">
                  <a:solidFill>
                    <a:prstClr val="black"/>
                  </a:solidFill>
                </a:rPr>
                <a:t>Centers in Europe (2015</a:t>
              </a:r>
              <a:r>
                <a:rPr lang="en-US" sz="1600" kern="0" dirty="0" smtClean="0">
                  <a:solidFill>
                    <a:prstClr val="black"/>
                  </a:solidFill>
                </a:rPr>
                <a:t>)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3"/>
          <a:stretch/>
        </p:blipFill>
        <p:spPr>
          <a:xfrm>
            <a:off x="245352" y="4945044"/>
            <a:ext cx="1454064" cy="180315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651" y="4994042"/>
            <a:ext cx="3171998" cy="174057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b="15381"/>
          <a:stretch/>
        </p:blipFill>
        <p:spPr>
          <a:xfrm>
            <a:off x="5940966" y="5021752"/>
            <a:ext cx="2424429" cy="1699793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98939" y="4864009"/>
            <a:ext cx="180109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CATANA </a:t>
            </a:r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(</a:t>
            </a:r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LNS)</a:t>
            </a:r>
            <a:endParaRPr lang="it-IT" sz="2000" b="1" dirty="0">
              <a:solidFill>
                <a:srgbClr val="0033CC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849412" y="4877117"/>
            <a:ext cx="230653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CNAO (Pavia) </a:t>
            </a:r>
            <a:endParaRPr lang="it-IT" sz="2000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5778092" y="4738567"/>
            <a:ext cx="2619649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Proton </a:t>
            </a:r>
            <a:r>
              <a:rPr lang="it-IT" sz="2000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therapy</a:t>
            </a:r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Center</a:t>
            </a:r>
          </a:p>
          <a:p>
            <a:pPr algn="ctr"/>
            <a:r>
              <a:rPr lang="it-IT" sz="2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Trento</a:t>
            </a:r>
            <a:endParaRPr lang="it-IT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41525" y="6480318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5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6076" y="50587"/>
            <a:ext cx="4795352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To be </a:t>
            </a:r>
            <a:r>
              <a:rPr lang="it-IT" sz="2800" i="1" dirty="0" err="1" smtClean="0">
                <a:solidFill>
                  <a:srgbClr val="FF3300"/>
                </a:solidFill>
              </a:rPr>
              <a:t>studied</a:t>
            </a:r>
            <a:r>
              <a:rPr lang="it-IT" sz="2800" i="1" dirty="0" smtClean="0">
                <a:solidFill>
                  <a:srgbClr val="FF3300"/>
                </a:solidFill>
              </a:rPr>
              <a:t> on </a:t>
            </a:r>
            <a:r>
              <a:rPr lang="it-IT" sz="2800" i="1" dirty="0" err="1" smtClean="0">
                <a:solidFill>
                  <a:srgbClr val="FF3300"/>
                </a:solidFill>
              </a:rPr>
              <a:t>hadrontherapy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 rot="20015962">
            <a:off x="2921842" y="1325280"/>
            <a:ext cx="1887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 smtClean="0">
                <a:solidFill>
                  <a:prstClr val="black"/>
                </a:solidFill>
              </a:rPr>
              <a:t>Proton therapy</a:t>
            </a:r>
            <a:endParaRPr lang="it-IT" sz="2000" dirty="0"/>
          </a:p>
        </p:txBody>
      </p:sp>
      <p:sp>
        <p:nvSpPr>
          <p:cNvPr id="15" name="Rettangolo 14"/>
          <p:cNvSpPr/>
          <p:nvPr/>
        </p:nvSpPr>
        <p:spPr>
          <a:xfrm>
            <a:off x="261534" y="1321153"/>
            <a:ext cx="1024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 smtClean="0">
                <a:solidFill>
                  <a:prstClr val="black"/>
                </a:solidFill>
              </a:rPr>
              <a:t>beam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1782522" y="3114228"/>
            <a:ext cx="15563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kern="0" dirty="0" smtClean="0">
                <a:solidFill>
                  <a:prstClr val="black"/>
                </a:solidFill>
              </a:rPr>
              <a:t>H, C, O (95%)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47" y="1842175"/>
            <a:ext cx="1368252" cy="1130535"/>
          </a:xfrm>
          <a:prstGeom prst="rect">
            <a:avLst/>
          </a:prstGeom>
          <a:noFill/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8" y="2514248"/>
            <a:ext cx="533734" cy="533734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1149813" y="2233511"/>
            <a:ext cx="843108" cy="288604"/>
          </a:xfrm>
          <a:prstGeom prst="righ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20040653" flipV="1">
            <a:off x="3001351" y="1679026"/>
            <a:ext cx="2118916" cy="197733"/>
          </a:xfrm>
          <a:prstGeom prst="rightArrow">
            <a:avLst/>
          </a:prstGeom>
          <a:solidFill>
            <a:srgbClr val="FF0066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5177324" y="599739"/>
            <a:ext cx="3543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kern="0" dirty="0">
                <a:solidFill>
                  <a:srgbClr val="0033CC"/>
                </a:solidFill>
              </a:rPr>
              <a:t>p</a:t>
            </a:r>
            <a:r>
              <a:rPr lang="en-US" sz="2400" kern="0" dirty="0" smtClean="0">
                <a:solidFill>
                  <a:prstClr val="black"/>
                </a:solidFill>
              </a:rPr>
              <a:t> + C,O </a:t>
            </a:r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target fragments low Energy </a:t>
            </a:r>
            <a:r>
              <a:rPr lang="en-US" sz="2400" b="1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low range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5164645" y="3262722"/>
            <a:ext cx="371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kern="0" dirty="0">
                <a:solidFill>
                  <a:srgbClr val="0033CC"/>
                </a:solidFill>
              </a:rPr>
              <a:t>C</a:t>
            </a:r>
            <a:r>
              <a:rPr lang="en-US" sz="2400" kern="0" dirty="0" smtClean="0">
                <a:solidFill>
                  <a:prstClr val="black"/>
                </a:solidFill>
              </a:rPr>
              <a:t> + H </a:t>
            </a:r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projectile fragments</a:t>
            </a:r>
          </a:p>
          <a:p>
            <a:pPr algn="r"/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High Energy </a:t>
            </a:r>
            <a:r>
              <a:rPr lang="en-US" sz="2400" b="1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Long range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78967" y="751862"/>
            <a:ext cx="3765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kern="0" dirty="0" smtClean="0"/>
              <a:t>EM and nuclear interactions</a:t>
            </a:r>
            <a:endParaRPr lang="it-IT" dirty="0"/>
          </a:p>
        </p:txBody>
      </p:sp>
      <p:sp>
        <p:nvSpPr>
          <p:cNvPr id="24" name="Rettangolo 23"/>
          <p:cNvSpPr/>
          <p:nvPr/>
        </p:nvSpPr>
        <p:spPr>
          <a:xfrm>
            <a:off x="208936" y="1801564"/>
            <a:ext cx="42616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0033CC"/>
                </a:solidFill>
              </a:rPr>
              <a:t>p</a:t>
            </a:r>
            <a:endParaRPr lang="it-IT" b="1" dirty="0">
              <a:solidFill>
                <a:srgbClr val="0033CC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86525" y="2532185"/>
            <a:ext cx="42616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0033CC"/>
                </a:solidFill>
              </a:rPr>
              <a:t>C</a:t>
            </a:r>
            <a:endParaRPr lang="it-IT" b="1" dirty="0">
              <a:solidFill>
                <a:srgbClr val="0033CC"/>
              </a:solidFill>
            </a:endParaRPr>
          </a:p>
        </p:txBody>
      </p:sp>
      <p:sp>
        <p:nvSpPr>
          <p:cNvPr id="26" name="Freccia a destra 25"/>
          <p:cNvSpPr/>
          <p:nvPr/>
        </p:nvSpPr>
        <p:spPr>
          <a:xfrm rot="2012207">
            <a:off x="2912672" y="3135016"/>
            <a:ext cx="2160508" cy="161579"/>
          </a:xfrm>
          <a:prstGeom prst="rightArrow">
            <a:avLst/>
          </a:prstGeom>
          <a:solidFill>
            <a:srgbClr val="FF0066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8889089" y="768864"/>
            <a:ext cx="3260478" cy="461665"/>
          </a:xfrm>
          <a:prstGeom prst="rect">
            <a:avLst/>
          </a:prstGeom>
          <a:solidFill>
            <a:srgbClr val="FF6969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Target fragmentation</a:t>
            </a:r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8888705" y="3442165"/>
            <a:ext cx="3260478" cy="461665"/>
          </a:xfrm>
          <a:prstGeom prst="rect">
            <a:avLst/>
          </a:prstGeom>
          <a:solidFill>
            <a:srgbClr val="66FF66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Projectile fragmentation</a:t>
            </a:r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>
            <a:off x="8902152" y="4495295"/>
            <a:ext cx="3260478" cy="461665"/>
          </a:xfrm>
          <a:prstGeom prst="rect">
            <a:avLst/>
          </a:prstGeom>
          <a:solidFill>
            <a:srgbClr val="FF9933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both</a:t>
            </a:r>
            <a:endParaRPr lang="it-IT" dirty="0"/>
          </a:p>
        </p:txBody>
      </p:sp>
      <p:sp>
        <p:nvSpPr>
          <p:cNvPr id="31" name="Rettangolo 30"/>
          <p:cNvSpPr/>
          <p:nvPr/>
        </p:nvSpPr>
        <p:spPr>
          <a:xfrm rot="2015848">
            <a:off x="3261733" y="2719458"/>
            <a:ext cx="1485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prstClr val="black"/>
                </a:solidFill>
              </a:rPr>
              <a:t>I</a:t>
            </a:r>
            <a:r>
              <a:rPr lang="en-US" sz="2000" kern="0" dirty="0" smtClean="0">
                <a:solidFill>
                  <a:prstClr val="black"/>
                </a:solidFill>
              </a:rPr>
              <a:t>on therapy</a:t>
            </a:r>
            <a:endParaRPr lang="it-IT" sz="20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91369" y="4241077"/>
            <a:ext cx="4196538" cy="2514687"/>
            <a:chOff x="36076" y="3743106"/>
            <a:chExt cx="4937383" cy="2958622"/>
          </a:xfrm>
        </p:grpSpPr>
        <p:pic>
          <p:nvPicPr>
            <p:cNvPr id="6" name="Content Placeholder 4"/>
            <p:cNvPicPr>
              <a:picLocks noChangeAspect="1" noChangeArrowheads="1"/>
            </p:cNvPicPr>
            <p:nvPr/>
          </p:nvPicPr>
          <p:blipFill>
            <a:blip r:embed="rId5" cstate="print"/>
            <a:srcRect l="3191" t="1662"/>
            <a:stretch>
              <a:fillRect/>
            </a:stretch>
          </p:blipFill>
          <p:spPr bwMode="auto">
            <a:xfrm>
              <a:off x="36076" y="3743106"/>
              <a:ext cx="4583936" cy="295862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33" name="Rettangolo 32"/>
            <p:cNvSpPr/>
            <p:nvPr/>
          </p:nvSpPr>
          <p:spPr>
            <a:xfrm>
              <a:off x="578602" y="3923466"/>
              <a:ext cx="2147120" cy="3983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b="1" kern="0" dirty="0" smtClean="0">
                  <a:solidFill>
                    <a:prstClr val="black"/>
                  </a:solidFill>
                </a:rPr>
                <a:t>C beam 400 MeV/c</a:t>
              </a:r>
              <a:endParaRPr lang="it-IT" sz="1600" b="1" dirty="0"/>
            </a:p>
          </p:txBody>
        </p:sp>
        <p:cxnSp>
          <p:nvCxnSpPr>
            <p:cNvPr id="8" name="Connettore 2 7"/>
            <p:cNvCxnSpPr/>
            <p:nvPr/>
          </p:nvCxnSpPr>
          <p:spPr>
            <a:xfrm flipH="1">
              <a:off x="3546813" y="5634814"/>
              <a:ext cx="194283" cy="520575"/>
            </a:xfrm>
            <a:prstGeom prst="straightConnector1">
              <a:avLst/>
            </a:prstGeom>
            <a:ln w="3810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/>
            <p:cNvSpPr/>
            <p:nvPr/>
          </p:nvSpPr>
          <p:spPr>
            <a:xfrm>
              <a:off x="2971128" y="5040203"/>
              <a:ext cx="2002331" cy="651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kern="0" dirty="0" smtClean="0">
                  <a:solidFill>
                    <a:prstClr val="black"/>
                  </a:solidFill>
                </a:rPr>
                <a:t>projectile fragmentation</a:t>
              </a:r>
              <a:endParaRPr lang="it-IT" sz="1500" b="1" dirty="0"/>
            </a:p>
          </p:txBody>
        </p:sp>
        <p:cxnSp>
          <p:nvCxnSpPr>
            <p:cNvPr id="35" name="Connettore 2 34"/>
            <p:cNvCxnSpPr/>
            <p:nvPr/>
          </p:nvCxnSpPr>
          <p:spPr>
            <a:xfrm>
              <a:off x="1509097" y="5176822"/>
              <a:ext cx="339620" cy="1000262"/>
            </a:xfrm>
            <a:prstGeom prst="straightConnector1">
              <a:avLst/>
            </a:prstGeom>
            <a:ln w="3810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558582" y="4591815"/>
              <a:ext cx="1837222" cy="651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kern="0" dirty="0" smtClean="0">
                  <a:solidFill>
                    <a:prstClr val="black"/>
                  </a:solidFill>
                </a:rPr>
                <a:t>Target fragmentation</a:t>
              </a:r>
              <a:endParaRPr lang="it-IT" sz="1500" b="1" dirty="0"/>
            </a:p>
          </p:txBody>
        </p:sp>
      </p:grpSp>
      <p:sp>
        <p:nvSpPr>
          <p:cNvPr id="83" name="Rettangolo 82"/>
          <p:cNvSpPr/>
          <p:nvPr/>
        </p:nvSpPr>
        <p:spPr>
          <a:xfrm>
            <a:off x="5231094" y="96932"/>
            <a:ext cx="93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33CC"/>
                </a:solidFill>
              </a:rPr>
              <a:t>p</a:t>
            </a:r>
            <a:r>
              <a:rPr lang="en-US" sz="2400" kern="0" dirty="0" smtClean="0">
                <a:solidFill>
                  <a:prstClr val="black"/>
                </a:solidFill>
              </a:rPr>
              <a:t> + H</a:t>
            </a:r>
            <a:endParaRPr lang="it-IT" dirty="0"/>
          </a:p>
        </p:txBody>
      </p:sp>
      <p:sp>
        <p:nvSpPr>
          <p:cNvPr id="84" name="Rettangolo 83"/>
          <p:cNvSpPr/>
          <p:nvPr/>
        </p:nvSpPr>
        <p:spPr>
          <a:xfrm>
            <a:off x="8897796" y="111365"/>
            <a:ext cx="326047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No fragmentation</a:t>
            </a:r>
            <a:endParaRPr lang="it-IT" dirty="0"/>
          </a:p>
        </p:txBody>
      </p:sp>
      <p:sp>
        <p:nvSpPr>
          <p:cNvPr id="4" name="Parentesi graffa aperta 3"/>
          <p:cNvSpPr/>
          <p:nvPr/>
        </p:nvSpPr>
        <p:spPr>
          <a:xfrm>
            <a:off x="5111846" y="111365"/>
            <a:ext cx="167444" cy="1219201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Parentesi graffa aperta 84"/>
          <p:cNvSpPr/>
          <p:nvPr/>
        </p:nvSpPr>
        <p:spPr>
          <a:xfrm>
            <a:off x="5055238" y="3383043"/>
            <a:ext cx="222082" cy="1404834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2" name="Gruppo 81"/>
          <p:cNvGrpSpPr/>
          <p:nvPr/>
        </p:nvGrpSpPr>
        <p:grpSpPr>
          <a:xfrm>
            <a:off x="9119943" y="1374484"/>
            <a:ext cx="3023899" cy="1856089"/>
            <a:chOff x="328390" y="999230"/>
            <a:chExt cx="3184323" cy="1954558"/>
          </a:xfrm>
        </p:grpSpPr>
        <p:pic>
          <p:nvPicPr>
            <p:cNvPr id="86" name="Picture 4" descr="Table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" t="3721" r="6391" b="10394"/>
            <a:stretch/>
          </p:blipFill>
          <p:spPr>
            <a:xfrm>
              <a:off x="328390" y="999230"/>
              <a:ext cx="3145134" cy="1872715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87" name="Rettangolo arrotondato 86"/>
            <p:cNvSpPr/>
            <p:nvPr/>
          </p:nvSpPr>
          <p:spPr>
            <a:xfrm>
              <a:off x="2771087" y="1053861"/>
              <a:ext cx="741626" cy="189992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03" y="5305960"/>
            <a:ext cx="2052645" cy="1466175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4" t="43971" r="1" b="9296"/>
          <a:stretch/>
        </p:blipFill>
        <p:spPr>
          <a:xfrm>
            <a:off x="8347165" y="5343631"/>
            <a:ext cx="1580605" cy="1390831"/>
          </a:xfrm>
          <a:prstGeom prst="rect">
            <a:avLst/>
          </a:prstGeom>
        </p:spPr>
      </p:pic>
      <p:sp>
        <p:nvSpPr>
          <p:cNvPr id="90" name="Rettangolo 89"/>
          <p:cNvSpPr/>
          <p:nvPr/>
        </p:nvSpPr>
        <p:spPr>
          <a:xfrm>
            <a:off x="9927770" y="5407580"/>
            <a:ext cx="2264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dirty="0" smtClean="0">
                <a:solidFill>
                  <a:srgbClr val="669900"/>
                </a:solidFill>
              </a:rPr>
              <a:t>Tail present only when using Carbon</a:t>
            </a:r>
            <a:endParaRPr lang="it-IT" sz="2000" b="1" dirty="0">
              <a:solidFill>
                <a:srgbClr val="669900"/>
              </a:solidFill>
            </a:endParaRPr>
          </a:p>
        </p:txBody>
      </p:sp>
      <p:pic>
        <p:nvPicPr>
          <p:cNvPr id="88" name="Immagin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5097">
            <a:off x="7324213" y="5834344"/>
            <a:ext cx="1306754" cy="1306754"/>
          </a:xfrm>
          <a:prstGeom prst="rect">
            <a:avLst/>
          </a:prstGeom>
        </p:spPr>
      </p:pic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823752" y="6460854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  <p:sp>
        <p:nvSpPr>
          <p:cNvPr id="19" name="Ovale 18"/>
          <p:cNvSpPr/>
          <p:nvPr/>
        </p:nvSpPr>
        <p:spPr>
          <a:xfrm>
            <a:off x="791433" y="2029763"/>
            <a:ext cx="161267" cy="161267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5980867" y="669014"/>
            <a:ext cx="6224983" cy="3343235"/>
            <a:chOff x="5980867" y="669014"/>
            <a:chExt cx="6224983" cy="3343235"/>
          </a:xfrm>
        </p:grpSpPr>
        <p:sp>
          <p:nvSpPr>
            <p:cNvPr id="32" name="Rettangolo arrotondato 31"/>
            <p:cNvSpPr/>
            <p:nvPr/>
          </p:nvSpPr>
          <p:spPr>
            <a:xfrm>
              <a:off x="8841445" y="669014"/>
              <a:ext cx="3350555" cy="655460"/>
            </a:xfrm>
            <a:prstGeom prst="round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arrotondato 46"/>
            <p:cNvSpPr/>
            <p:nvPr/>
          </p:nvSpPr>
          <p:spPr>
            <a:xfrm>
              <a:off x="8855295" y="3356789"/>
              <a:ext cx="3350555" cy="655460"/>
            </a:xfrm>
            <a:prstGeom prst="round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7" name="Connettore 1 36"/>
            <p:cNvCxnSpPr/>
            <p:nvPr/>
          </p:nvCxnSpPr>
          <p:spPr>
            <a:xfrm flipH="1">
              <a:off x="7592292" y="1307298"/>
              <a:ext cx="1276863" cy="708610"/>
            </a:xfrm>
            <a:prstGeom prst="line">
              <a:avLst/>
            </a:prstGeom>
            <a:ln w="381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/>
          </p:nvCxnSpPr>
          <p:spPr>
            <a:xfrm flipH="1" flipV="1">
              <a:off x="7606147" y="2514248"/>
              <a:ext cx="1276864" cy="870861"/>
            </a:xfrm>
            <a:prstGeom prst="line">
              <a:avLst/>
            </a:prstGeom>
            <a:ln w="381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ttangolo 51"/>
            <p:cNvSpPr/>
            <p:nvPr/>
          </p:nvSpPr>
          <p:spPr>
            <a:xfrm>
              <a:off x="5980867" y="2027795"/>
              <a:ext cx="1621969" cy="461665"/>
            </a:xfrm>
            <a:prstGeom prst="rect">
              <a:avLst/>
            </a:prstGeom>
            <a:ln w="38100">
              <a:solidFill>
                <a:srgbClr val="CC00C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 smtClean="0"/>
                <a:t>FOOT goals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8742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885295" y="188351"/>
            <a:ext cx="330390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solidFill>
                  <a:srgbClr val="FF3300"/>
                </a:solidFill>
              </a:rPr>
              <a:t>Target </a:t>
            </a:r>
            <a:r>
              <a:rPr lang="it-IT" sz="2800" i="1" dirty="0" err="1">
                <a:solidFill>
                  <a:srgbClr val="FF3300"/>
                </a:solidFill>
              </a:rPr>
              <a:t>f</a:t>
            </a:r>
            <a:r>
              <a:rPr lang="it-IT" sz="2800" i="1" dirty="0" err="1" smtClean="0">
                <a:solidFill>
                  <a:srgbClr val="FF3300"/>
                </a:solidFill>
              </a:rPr>
              <a:t>ragmentation</a:t>
            </a:r>
            <a:r>
              <a:rPr lang="it-IT" sz="2800" i="1" dirty="0" smtClean="0">
                <a:solidFill>
                  <a:srgbClr val="FF3300"/>
                </a:solidFill>
              </a:rPr>
              <a:t> 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64" name="Freccia a destra 63"/>
          <p:cNvSpPr/>
          <p:nvPr/>
        </p:nvSpPr>
        <p:spPr>
          <a:xfrm rot="10800000" flipH="1">
            <a:off x="2690066" y="4759948"/>
            <a:ext cx="710457" cy="27733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65"/>
          <p:cNvSpPr/>
          <p:nvPr/>
        </p:nvSpPr>
        <p:spPr>
          <a:xfrm>
            <a:off x="1177734" y="3570003"/>
            <a:ext cx="2541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lvl="0" indent="-234000" algn="ctr"/>
            <a:r>
              <a:rPr lang="en-US" sz="2000" b="1" dirty="0" smtClean="0">
                <a:solidFill>
                  <a:srgbClr val="FF0000"/>
                </a:solidFill>
                <a:cs typeface="Times New Roman"/>
              </a:rPr>
              <a:t>INVERSE KINEMATIC</a:t>
            </a:r>
            <a:endParaRPr lang="en-US" sz="2000" b="1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1192664" y="5733306"/>
            <a:ext cx="1863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lvl="0" indent="-234000" algn="ctr"/>
            <a:r>
              <a:rPr lang="en-US" sz="2000" b="1" dirty="0" smtClean="0">
                <a:solidFill>
                  <a:prstClr val="black"/>
                </a:solidFill>
                <a:cs typeface="Times New Roman"/>
              </a:rPr>
              <a:t>C,O 200 MeV/A</a:t>
            </a:r>
            <a:endParaRPr lang="en-US" sz="2000" b="1" dirty="0">
              <a:solidFill>
                <a:prstClr val="black"/>
              </a:solidFill>
              <a:cs typeface="Times New Roman"/>
            </a:endParaRPr>
          </a:p>
        </p:txBody>
      </p:sp>
      <p:sp>
        <p:nvSpPr>
          <p:cNvPr id="69" name="Ovale 68"/>
          <p:cNvSpPr/>
          <p:nvPr/>
        </p:nvSpPr>
        <p:spPr>
          <a:xfrm>
            <a:off x="3941207" y="4807867"/>
            <a:ext cx="164905" cy="16490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70"/>
          <p:cNvSpPr/>
          <p:nvPr/>
        </p:nvSpPr>
        <p:spPr>
          <a:xfrm>
            <a:off x="51998" y="1025634"/>
            <a:ext cx="540552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>
                <a:solidFill>
                  <a:prstClr val="black"/>
                </a:solidFill>
              </a:rPr>
              <a:t>p</a:t>
            </a:r>
            <a:r>
              <a:rPr lang="en-US" sz="2400" kern="0" dirty="0" smtClean="0">
                <a:solidFill>
                  <a:prstClr val="black"/>
                </a:solidFill>
              </a:rPr>
              <a:t> + C,O  </a:t>
            </a:r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 fragments (remain in target)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endParaRPr lang="it-IT" dirty="0"/>
          </a:p>
        </p:txBody>
      </p:sp>
      <p:sp>
        <p:nvSpPr>
          <p:cNvPr id="47" name="Rettangolo 46"/>
          <p:cNvSpPr/>
          <p:nvPr/>
        </p:nvSpPr>
        <p:spPr>
          <a:xfrm>
            <a:off x="9369857" y="2096658"/>
            <a:ext cx="16068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Target (2mm)</a:t>
            </a:r>
            <a:endParaRPr lang="it-IT" sz="2000" b="1" dirty="0"/>
          </a:p>
        </p:txBody>
      </p:sp>
      <p:grpSp>
        <p:nvGrpSpPr>
          <p:cNvPr id="11" name="Gruppo 10"/>
          <p:cNvGrpSpPr/>
          <p:nvPr/>
        </p:nvGrpSpPr>
        <p:grpSpPr>
          <a:xfrm>
            <a:off x="9083360" y="2542804"/>
            <a:ext cx="2189535" cy="1116169"/>
            <a:chOff x="8954087" y="2075238"/>
            <a:chExt cx="2189535" cy="1116169"/>
          </a:xfrm>
        </p:grpSpPr>
        <p:sp>
          <p:nvSpPr>
            <p:cNvPr id="9" name="Rettangolo 8"/>
            <p:cNvSpPr/>
            <p:nvPr/>
          </p:nvSpPr>
          <p:spPr>
            <a:xfrm>
              <a:off x="8954087" y="2075238"/>
              <a:ext cx="2189535" cy="1116169"/>
            </a:xfrm>
            <a:prstGeom prst="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8988830" y="2098351"/>
              <a:ext cx="2140724" cy="1064921"/>
            </a:xfrm>
            <a:prstGeom prst="rect">
              <a:avLst/>
            </a:prstGeom>
            <a:solidFill>
              <a:srgbClr val="FF006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8975767" y="2103375"/>
              <a:ext cx="1094135" cy="1059897"/>
            </a:xfrm>
            <a:prstGeom prst="rect">
              <a:avLst/>
            </a:prstGeom>
            <a:solidFill>
              <a:srgbClr val="0099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9413302" y="2382971"/>
              <a:ext cx="3481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C</a:t>
              </a:r>
              <a:endParaRPr lang="it-IT" dirty="0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10266135" y="2374007"/>
              <a:ext cx="7489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r>
                <a:rPr lang="en-US" sz="2400" baseline="-25000" dirty="0" smtClean="0">
                  <a:solidFill>
                    <a:prstClr val="black"/>
                  </a:solidFill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</a:rPr>
                <a:t>H</a:t>
              </a:r>
              <a:r>
                <a:rPr lang="en-US" sz="2400" baseline="-25000" dirty="0" smtClean="0">
                  <a:solidFill>
                    <a:prstClr val="black"/>
                  </a:solidFill>
                </a:rPr>
                <a:t>4</a:t>
              </a:r>
              <a:endParaRPr lang="it-IT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/>
              <p:cNvSpPr txBox="1"/>
              <p:nvPr/>
            </p:nvSpPr>
            <p:spPr>
              <a:xfrm>
                <a:off x="8264863" y="3737130"/>
                <a:ext cx="3928575" cy="636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it-IT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50" name="CasellaDiTes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863" y="3737130"/>
                <a:ext cx="3928575" cy="636393"/>
              </a:xfrm>
              <a:prstGeom prst="rect">
                <a:avLst/>
              </a:prstGeom>
              <a:blipFill rotWithShape="0">
                <a:blip r:embed="rId3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uppo 41"/>
          <p:cNvGrpSpPr/>
          <p:nvPr/>
        </p:nvGrpSpPr>
        <p:grpSpPr>
          <a:xfrm flipH="1">
            <a:off x="1634467" y="3936174"/>
            <a:ext cx="791654" cy="1819867"/>
            <a:chOff x="5976807" y="2370962"/>
            <a:chExt cx="1236782" cy="2578695"/>
          </a:xfrm>
        </p:grpSpPr>
        <p:pic>
          <p:nvPicPr>
            <p:cNvPr id="43" name="Immagin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37"/>
            <a:stretch/>
          </p:blipFill>
          <p:spPr>
            <a:xfrm>
              <a:off x="5976807" y="2370962"/>
              <a:ext cx="1236782" cy="2578695"/>
            </a:xfrm>
            <a:prstGeom prst="rect">
              <a:avLst/>
            </a:prstGeom>
          </p:spPr>
        </p:pic>
        <p:pic>
          <p:nvPicPr>
            <p:cNvPr id="53" name="Immagine 5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08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84" r="14237"/>
            <a:stretch/>
          </p:blipFill>
          <p:spPr>
            <a:xfrm>
              <a:off x="6032072" y="4362458"/>
              <a:ext cx="1087903" cy="499379"/>
            </a:xfrm>
            <a:prstGeom prst="rect">
              <a:avLst/>
            </a:prstGeom>
          </p:spPr>
        </p:pic>
        <p:pic>
          <p:nvPicPr>
            <p:cNvPr id="55" name="Immagin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291" b="92032" l="0" r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76" r="51305" b="7376"/>
            <a:stretch/>
          </p:blipFill>
          <p:spPr>
            <a:xfrm>
              <a:off x="5976928" y="4311958"/>
              <a:ext cx="705151" cy="431074"/>
            </a:xfrm>
            <a:prstGeom prst="rect">
              <a:avLst/>
            </a:prstGeom>
          </p:spPr>
        </p:pic>
      </p:grpSp>
      <p:sp>
        <p:nvSpPr>
          <p:cNvPr id="70" name="Rettangolo 69"/>
          <p:cNvSpPr/>
          <p:nvPr/>
        </p:nvSpPr>
        <p:spPr>
          <a:xfrm>
            <a:off x="3397047" y="3996035"/>
            <a:ext cx="1342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lvl="0" indent="-234000" algn="ctr"/>
            <a:r>
              <a:rPr lang="en-US" sz="2000" b="1" dirty="0" smtClean="0">
                <a:solidFill>
                  <a:prstClr val="black"/>
                </a:solidFill>
                <a:cs typeface="Times New Roman"/>
              </a:rPr>
              <a:t>Proton (H)</a:t>
            </a:r>
          </a:p>
          <a:p>
            <a:pPr marL="234000" lvl="0" indent="-234000" algn="ctr"/>
            <a:r>
              <a:rPr lang="en-US" sz="2000" b="1" dirty="0">
                <a:solidFill>
                  <a:prstClr val="black"/>
                </a:solidFill>
                <a:cs typeface="Times New Roman"/>
              </a:rPr>
              <a:t>a</a:t>
            </a:r>
            <a:r>
              <a:rPr lang="en-US" sz="2000" b="1" dirty="0" smtClean="0">
                <a:solidFill>
                  <a:prstClr val="black"/>
                </a:solidFill>
                <a:cs typeface="Times New Roman"/>
              </a:rPr>
              <a:t>t rest</a:t>
            </a:r>
          </a:p>
        </p:txBody>
      </p:sp>
      <p:sp>
        <p:nvSpPr>
          <p:cNvPr id="76" name="TextBox 4"/>
          <p:cNvSpPr txBox="1"/>
          <p:nvPr/>
        </p:nvSpPr>
        <p:spPr>
          <a:xfrm>
            <a:off x="589016" y="2330520"/>
            <a:ext cx="493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cs typeface="Comic Sans MS"/>
              </a:rPr>
              <a:t>Impossible to detect fragments</a:t>
            </a:r>
            <a:endParaRPr lang="en-US" sz="2400" dirty="0">
              <a:solidFill>
                <a:prstClr val="black"/>
              </a:solidFill>
              <a:cs typeface="Comic Sans MS"/>
            </a:endParaRPr>
          </a:p>
        </p:txBody>
      </p:sp>
      <p:sp>
        <p:nvSpPr>
          <p:cNvPr id="77" name="Freccia in giù 76"/>
          <p:cNvSpPr/>
          <p:nvPr/>
        </p:nvSpPr>
        <p:spPr>
          <a:xfrm>
            <a:off x="2189902" y="1664715"/>
            <a:ext cx="525345" cy="620982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974759" y="6256502"/>
            <a:ext cx="299893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 smtClean="0">
                <a:solidFill>
                  <a:prstClr val="black"/>
                </a:solidFill>
              </a:rPr>
              <a:t>C,O + p  </a:t>
            </a:r>
            <a:r>
              <a:rPr lang="en-US" sz="2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 fragments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endParaRPr lang="it-IT" dirty="0"/>
          </a:p>
        </p:txBody>
      </p:sp>
      <p:sp>
        <p:nvSpPr>
          <p:cNvPr id="54" name="Rettangolo 53"/>
          <p:cNvSpPr/>
          <p:nvPr/>
        </p:nvSpPr>
        <p:spPr>
          <a:xfrm>
            <a:off x="3178191" y="5229247"/>
            <a:ext cx="19820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kern="0" dirty="0" smtClean="0">
                <a:solidFill>
                  <a:prstClr val="black"/>
                </a:solidFill>
              </a:rPr>
              <a:t>A the end Lorentz boost</a:t>
            </a:r>
            <a:endParaRPr lang="it-IT" sz="20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78191" y="6407175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420500" y="6473917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6</a:t>
            </a:fld>
            <a:endParaRPr lang="it-IT" dirty="0"/>
          </a:p>
        </p:txBody>
      </p:sp>
      <p:sp>
        <p:nvSpPr>
          <p:cNvPr id="63" name="Ovale 62"/>
          <p:cNvSpPr/>
          <p:nvPr/>
        </p:nvSpPr>
        <p:spPr>
          <a:xfrm>
            <a:off x="6139944" y="1276402"/>
            <a:ext cx="164905" cy="16490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reccia a destra 64"/>
          <p:cNvSpPr/>
          <p:nvPr/>
        </p:nvSpPr>
        <p:spPr>
          <a:xfrm>
            <a:off x="6672194" y="1217713"/>
            <a:ext cx="710457" cy="27733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ettangolo 71"/>
          <p:cNvSpPr/>
          <p:nvPr/>
        </p:nvSpPr>
        <p:spPr>
          <a:xfrm>
            <a:off x="7139204" y="113213"/>
            <a:ext cx="139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000" lvl="0" indent="-234000" algn="ctr"/>
            <a:r>
              <a:rPr lang="en-US" sz="2000" b="1" dirty="0" smtClean="0">
                <a:cs typeface="Times New Roman"/>
              </a:rPr>
              <a:t>C,O at rest</a:t>
            </a:r>
            <a:endParaRPr lang="en-US" sz="2000" b="1" dirty="0">
              <a:cs typeface="Times New Roman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5634058" y="775943"/>
            <a:ext cx="1167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lvl="0" indent="-234000" algn="ctr"/>
            <a:r>
              <a:rPr lang="en-US" sz="2000" b="1" dirty="0">
                <a:solidFill>
                  <a:prstClr val="black"/>
                </a:solidFill>
                <a:cs typeface="Times New Roman"/>
              </a:rPr>
              <a:t>p</a:t>
            </a:r>
            <a:r>
              <a:rPr lang="en-US" sz="2000" b="1" dirty="0" smtClean="0">
                <a:solidFill>
                  <a:prstClr val="black"/>
                </a:solidFill>
                <a:cs typeface="Times New Roman"/>
              </a:rPr>
              <a:t>roton </a:t>
            </a:r>
          </a:p>
        </p:txBody>
      </p:sp>
      <p:grpSp>
        <p:nvGrpSpPr>
          <p:cNvPr id="74" name="Gruppo 73"/>
          <p:cNvGrpSpPr/>
          <p:nvPr/>
        </p:nvGrpSpPr>
        <p:grpSpPr>
          <a:xfrm>
            <a:off x="7482049" y="417214"/>
            <a:ext cx="791654" cy="1819867"/>
            <a:chOff x="5976807" y="2370962"/>
            <a:chExt cx="1236782" cy="2578695"/>
          </a:xfrm>
        </p:grpSpPr>
        <p:pic>
          <p:nvPicPr>
            <p:cNvPr id="75" name="Immagine 7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37"/>
            <a:stretch/>
          </p:blipFill>
          <p:spPr>
            <a:xfrm>
              <a:off x="5976807" y="2370962"/>
              <a:ext cx="1236782" cy="2578695"/>
            </a:xfrm>
            <a:prstGeom prst="rect">
              <a:avLst/>
            </a:prstGeom>
          </p:spPr>
        </p:pic>
        <p:pic>
          <p:nvPicPr>
            <p:cNvPr id="78" name="Immagine 7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08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84" r="14237"/>
            <a:stretch/>
          </p:blipFill>
          <p:spPr>
            <a:xfrm>
              <a:off x="6032072" y="4362458"/>
              <a:ext cx="1087903" cy="499379"/>
            </a:xfrm>
            <a:prstGeom prst="rect">
              <a:avLst/>
            </a:prstGeom>
          </p:spPr>
        </p:pic>
        <p:pic>
          <p:nvPicPr>
            <p:cNvPr id="79" name="Immagin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291" b="92032" l="0" r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76" r="51305" b="7376"/>
            <a:stretch/>
          </p:blipFill>
          <p:spPr>
            <a:xfrm>
              <a:off x="5976928" y="4311958"/>
              <a:ext cx="705151" cy="431074"/>
            </a:xfrm>
            <a:prstGeom prst="rect">
              <a:avLst/>
            </a:prstGeom>
          </p:spPr>
        </p:pic>
      </p:grpSp>
      <p:sp>
        <p:nvSpPr>
          <p:cNvPr id="80" name="Freccia in giù 79"/>
          <p:cNvSpPr/>
          <p:nvPr/>
        </p:nvSpPr>
        <p:spPr>
          <a:xfrm>
            <a:off x="2163370" y="2949141"/>
            <a:ext cx="525345" cy="620982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Freccia in giù 80"/>
          <p:cNvSpPr/>
          <p:nvPr/>
        </p:nvSpPr>
        <p:spPr>
          <a:xfrm rot="14700000">
            <a:off x="6839939" y="3085567"/>
            <a:ext cx="302525" cy="1762670"/>
          </a:xfrm>
          <a:prstGeom prst="downArrow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TextBox 4"/>
          <p:cNvSpPr txBox="1"/>
          <p:nvPr/>
        </p:nvSpPr>
        <p:spPr>
          <a:xfrm rot="20113104">
            <a:off x="4915967" y="3472157"/>
            <a:ext cx="344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cs typeface="Comic Sans MS"/>
              </a:rPr>
              <a:t>Difficult to use a H target</a:t>
            </a:r>
            <a:endParaRPr lang="en-US" sz="2400" dirty="0">
              <a:solidFill>
                <a:prstClr val="black"/>
              </a:solidFill>
              <a:cs typeface="Comic Sans MS"/>
            </a:endParaRPr>
          </a:p>
        </p:txBody>
      </p:sp>
      <p:sp>
        <p:nvSpPr>
          <p:cNvPr id="83" name="Rettangolo 82"/>
          <p:cNvSpPr/>
          <p:nvPr/>
        </p:nvSpPr>
        <p:spPr>
          <a:xfrm>
            <a:off x="7363660" y="5108374"/>
            <a:ext cx="4636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1000"/>
              <a:defRPr/>
            </a:pPr>
            <a:r>
              <a:rPr lang="en-US" sz="2400" kern="0" dirty="0" smtClean="0">
                <a:solidFill>
                  <a:srgbClr val="0000FF"/>
                </a:solidFill>
              </a:rPr>
              <a:t>Target fragmentation</a:t>
            </a: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 smtClean="0"/>
              <a:t>d</a:t>
            </a:r>
            <a:r>
              <a:rPr lang="el-GR" sz="2000" kern="0" dirty="0" smtClean="0"/>
              <a:t>σ</a:t>
            </a:r>
            <a:r>
              <a:rPr lang="it-IT" sz="2000" kern="0" dirty="0" smtClean="0"/>
              <a:t>/</a:t>
            </a:r>
            <a:r>
              <a:rPr lang="it-IT" sz="2000" kern="0" dirty="0" err="1" smtClean="0"/>
              <a:t>dE</a:t>
            </a:r>
            <a:r>
              <a:rPr lang="it-IT" sz="2000" kern="0" dirty="0" smtClean="0"/>
              <a:t> </a:t>
            </a:r>
            <a:r>
              <a:rPr lang="it-IT" sz="2000" kern="0" dirty="0" smtClean="0">
                <a:sym typeface="Wingdings" panose="05000000000000000000" pitchFamily="2" charset="2"/>
              </a:rPr>
              <a:t></a:t>
            </a:r>
            <a:r>
              <a:rPr lang="it-IT" sz="2000" kern="0" dirty="0" smtClean="0"/>
              <a:t> 5% in inverse </a:t>
            </a:r>
            <a:r>
              <a:rPr lang="it-IT" sz="2000" kern="0" dirty="0" err="1" smtClean="0"/>
              <a:t>kinematics</a:t>
            </a:r>
            <a:r>
              <a:rPr lang="en-US" sz="2000" kern="0" dirty="0" smtClean="0"/>
              <a:t> </a:t>
            </a: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endParaRPr lang="en-US" sz="2000" kern="0" dirty="0" smtClean="0"/>
          </a:p>
          <a:p>
            <a:pPr>
              <a:buClr>
                <a:srgbClr val="0000FF"/>
              </a:buClr>
              <a:buSzPct val="71000"/>
              <a:defRPr/>
            </a:pPr>
            <a:r>
              <a:rPr lang="en-US" sz="2400" kern="0" dirty="0">
                <a:solidFill>
                  <a:srgbClr val="0000FF"/>
                </a:solidFill>
              </a:rPr>
              <a:t>Projectile fragmentation</a:t>
            </a: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it-IT" sz="2000" kern="0" dirty="0" err="1"/>
              <a:t>same</a:t>
            </a:r>
            <a:r>
              <a:rPr lang="it-IT" sz="2000" kern="0" dirty="0"/>
              <a:t> </a:t>
            </a:r>
            <a:r>
              <a:rPr lang="it-IT" sz="2000" kern="0" dirty="0" err="1"/>
              <a:t>but</a:t>
            </a:r>
            <a:r>
              <a:rPr lang="it-IT" sz="2000" kern="0" dirty="0"/>
              <a:t> in </a:t>
            </a:r>
            <a:r>
              <a:rPr lang="it-IT" sz="2000" kern="0" dirty="0" err="1"/>
              <a:t>direct</a:t>
            </a:r>
            <a:r>
              <a:rPr lang="it-IT" sz="2000" kern="0" dirty="0"/>
              <a:t> </a:t>
            </a:r>
            <a:r>
              <a:rPr lang="it-IT" sz="2000" kern="0" dirty="0" err="1" smtClean="0"/>
              <a:t>kinematics</a:t>
            </a:r>
            <a:endParaRPr lang="it-IT" sz="2000" kern="0" dirty="0"/>
          </a:p>
        </p:txBody>
      </p:sp>
    </p:spTree>
    <p:extLst>
      <p:ext uri="{BB962C8B-B14F-4D97-AF65-F5344CB8AC3E}">
        <p14:creationId xmlns:p14="http://schemas.microsoft.com/office/powerpoint/2010/main" val="31898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9381311" y="6447791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7</a:t>
            </a:fld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25255" y="36857"/>
            <a:ext cx="498353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FF3300"/>
                </a:solidFill>
              </a:rPr>
              <a:t>FOOT Detector (in </a:t>
            </a:r>
            <a:r>
              <a:rPr lang="it-IT" sz="2800" i="1" dirty="0" err="1" smtClean="0">
                <a:solidFill>
                  <a:srgbClr val="FF3300"/>
                </a:solidFill>
              </a:rPr>
              <a:t>construction</a:t>
            </a:r>
            <a:r>
              <a:rPr lang="it-IT" sz="2800" i="1" dirty="0" smtClean="0">
                <a:solidFill>
                  <a:srgbClr val="FF3300"/>
                </a:solidFill>
              </a:rPr>
              <a:t>)</a:t>
            </a:r>
            <a:endParaRPr lang="it-IT" sz="2800" i="1" dirty="0">
              <a:solidFill>
                <a:srgbClr val="FF330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159829" y="37620"/>
            <a:ext cx="7007366" cy="3476986"/>
            <a:chOff x="4324862" y="37620"/>
            <a:chExt cx="7842333" cy="3891288"/>
          </a:xfrm>
        </p:grpSpPr>
        <p:sp>
          <p:nvSpPr>
            <p:cNvPr id="38" name="Rettangolo arrotondato 37"/>
            <p:cNvSpPr/>
            <p:nvPr/>
          </p:nvSpPr>
          <p:spPr>
            <a:xfrm>
              <a:off x="9017899" y="96824"/>
              <a:ext cx="3136228" cy="3284870"/>
            </a:xfrm>
            <a:prstGeom prst="roundRect">
              <a:avLst/>
            </a:prstGeom>
            <a:solidFill>
              <a:srgbClr val="FF9933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arrotondato 38"/>
            <p:cNvSpPr/>
            <p:nvPr/>
          </p:nvSpPr>
          <p:spPr>
            <a:xfrm>
              <a:off x="4324862" y="37620"/>
              <a:ext cx="2355590" cy="3388268"/>
            </a:xfrm>
            <a:prstGeom prst="roundRect">
              <a:avLst/>
            </a:prstGeom>
            <a:solidFill>
              <a:srgbClr val="66FF3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arrotondato 39"/>
            <p:cNvSpPr/>
            <p:nvPr/>
          </p:nvSpPr>
          <p:spPr>
            <a:xfrm>
              <a:off x="6671824" y="59390"/>
              <a:ext cx="2333007" cy="3322304"/>
            </a:xfrm>
            <a:prstGeom prst="roundRect">
              <a:avLst/>
            </a:prstGeom>
            <a:solidFill>
              <a:srgbClr val="FFFF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1" name="Gruppo 40"/>
            <p:cNvGrpSpPr/>
            <p:nvPr/>
          </p:nvGrpSpPr>
          <p:grpSpPr>
            <a:xfrm>
              <a:off x="5299245" y="236978"/>
              <a:ext cx="6867950" cy="3189694"/>
              <a:chOff x="3169995" y="563548"/>
              <a:chExt cx="6867950" cy="3189694"/>
            </a:xfrm>
          </p:grpSpPr>
          <p:pic>
            <p:nvPicPr>
              <p:cNvPr id="64" name="Image" descr="Image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57922" r="99915"/>
                        </a14:imgEffect>
                      </a14:imgLayer>
                    </a14:imgProps>
                  </a:ext>
                </a:extLst>
              </a:blip>
              <a:srcRect b="3780"/>
              <a:stretch/>
            </p:blipFill>
            <p:spPr>
              <a:xfrm>
                <a:off x="3169995" y="564332"/>
                <a:ext cx="6854882" cy="31889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" name="Image" descr="Image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rcRect b="3780"/>
              <a:stretch/>
            </p:blipFill>
            <p:spPr>
              <a:xfrm>
                <a:off x="3183063" y="563548"/>
                <a:ext cx="6854882" cy="31889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" name="Rettangolo 42"/>
            <p:cNvSpPr/>
            <p:nvPr/>
          </p:nvSpPr>
          <p:spPr>
            <a:xfrm>
              <a:off x="4415247" y="1014894"/>
              <a:ext cx="1676324" cy="723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Beam Monitor</a:t>
              </a: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5173169" y="2885289"/>
              <a:ext cx="1676324" cy="41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Start Counter</a:t>
              </a:r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6080003" y="969807"/>
              <a:ext cx="947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Target</a:t>
              </a: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7197640" y="2735363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Tracker</a:t>
              </a:r>
            </a:p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Silicon Pixel</a:t>
              </a:r>
              <a:endParaRPr lang="it-IT" b="1" dirty="0"/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7595947" y="807960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Tracker</a:t>
              </a:r>
            </a:p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Silicon Strip</a:t>
              </a:r>
              <a:endParaRPr lang="it-IT" b="1" dirty="0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6041738" y="451299"/>
              <a:ext cx="2233668" cy="41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Magnets</a:t>
              </a: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9065355" y="2739282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b="1" dirty="0" smtClean="0"/>
                <a:t>Δ</a:t>
              </a:r>
              <a:r>
                <a:rPr lang="it-IT" b="1" dirty="0" smtClean="0"/>
                <a:t>E-TOF</a:t>
              </a:r>
            </a:p>
            <a:p>
              <a:pPr algn="ctr"/>
              <a:r>
                <a:rPr lang="it-IT" b="1" dirty="0" err="1" smtClean="0"/>
                <a:t>scintillator</a:t>
              </a:r>
              <a:endParaRPr lang="it-IT" b="1" dirty="0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8844258" y="96824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Calorimeter </a:t>
              </a:r>
            </a:p>
            <a:p>
              <a:pPr algn="ctr"/>
              <a:r>
                <a:rPr lang="en-US" b="1" kern="0" dirty="0" smtClean="0">
                  <a:solidFill>
                    <a:prstClr val="black"/>
                  </a:solidFill>
                </a:rPr>
                <a:t>BGO</a:t>
              </a:r>
            </a:p>
          </p:txBody>
        </p:sp>
        <p:cxnSp>
          <p:nvCxnSpPr>
            <p:cNvPr id="51" name="Connettore 2 50"/>
            <p:cNvCxnSpPr/>
            <p:nvPr/>
          </p:nvCxnSpPr>
          <p:spPr>
            <a:xfrm flipH="1" flipV="1">
              <a:off x="6910254" y="2299060"/>
              <a:ext cx="838162" cy="4885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/>
            <p:cNvCxnSpPr/>
            <p:nvPr/>
          </p:nvCxnSpPr>
          <p:spPr>
            <a:xfrm flipH="1" flipV="1">
              <a:off x="7371815" y="2139372"/>
              <a:ext cx="389669" cy="6514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/>
            <p:cNvCxnSpPr/>
            <p:nvPr/>
          </p:nvCxnSpPr>
          <p:spPr>
            <a:xfrm flipH="1">
              <a:off x="7957424" y="1403374"/>
              <a:ext cx="428939" cy="4774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/>
            <p:cNvCxnSpPr/>
            <p:nvPr/>
          </p:nvCxnSpPr>
          <p:spPr>
            <a:xfrm>
              <a:off x="7262953" y="820631"/>
              <a:ext cx="204609" cy="6830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54"/>
            <p:cNvCxnSpPr/>
            <p:nvPr/>
          </p:nvCxnSpPr>
          <p:spPr>
            <a:xfrm flipH="1">
              <a:off x="7067733" y="842752"/>
              <a:ext cx="31426" cy="7051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55"/>
            <p:cNvCxnSpPr/>
            <p:nvPr/>
          </p:nvCxnSpPr>
          <p:spPr>
            <a:xfrm>
              <a:off x="5502580" y="1672418"/>
              <a:ext cx="540575" cy="2960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/>
            <p:cNvCxnSpPr/>
            <p:nvPr/>
          </p:nvCxnSpPr>
          <p:spPr>
            <a:xfrm flipH="1" flipV="1">
              <a:off x="5679141" y="2452017"/>
              <a:ext cx="218904" cy="5001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/>
            <p:cNvCxnSpPr/>
            <p:nvPr/>
          </p:nvCxnSpPr>
          <p:spPr>
            <a:xfrm flipV="1">
              <a:off x="9903517" y="2136903"/>
              <a:ext cx="507584" cy="6507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>
              <a:off x="9903517" y="438236"/>
              <a:ext cx="977847" cy="2447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/>
            <p:cNvCxnSpPr/>
            <p:nvPr/>
          </p:nvCxnSpPr>
          <p:spPr>
            <a:xfrm>
              <a:off x="6503777" y="1306155"/>
              <a:ext cx="132801" cy="7792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/>
            <p:cNvSpPr/>
            <p:nvPr/>
          </p:nvSpPr>
          <p:spPr>
            <a:xfrm>
              <a:off x="4379898" y="3489835"/>
              <a:ext cx="2329267" cy="400110"/>
            </a:xfrm>
            <a:prstGeom prst="rect">
              <a:avLst/>
            </a:prstGeom>
            <a:solidFill>
              <a:srgbClr val="66FF33">
                <a:alpha val="4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Pre-target region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6739925" y="3485479"/>
              <a:ext cx="2329267" cy="40011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Tracking region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9165264" y="3481123"/>
              <a:ext cx="2839504" cy="447785"/>
            </a:xfrm>
            <a:prstGeom prst="rect">
              <a:avLst/>
            </a:prstGeom>
            <a:solidFill>
              <a:srgbClr val="FF9900">
                <a:alpha val="4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downstream region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  <p:pic>
          <p:nvPicPr>
            <p:cNvPr id="66" name="Picture 6" descr="FOOT_logo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882" y="69038"/>
              <a:ext cx="491039" cy="491039"/>
            </a:xfrm>
            <a:prstGeom prst="rect">
              <a:avLst/>
            </a:prstGeom>
          </p:spPr>
        </p:pic>
        <p:cxnSp>
          <p:nvCxnSpPr>
            <p:cNvPr id="67" name="Connettore 2 66"/>
            <p:cNvCxnSpPr/>
            <p:nvPr/>
          </p:nvCxnSpPr>
          <p:spPr>
            <a:xfrm flipV="1">
              <a:off x="6688830" y="1766118"/>
              <a:ext cx="3884004" cy="467627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67"/>
            <p:cNvSpPr/>
            <p:nvPr/>
          </p:nvSpPr>
          <p:spPr>
            <a:xfrm rot="21186831">
              <a:off x="8676121" y="2038171"/>
              <a:ext cx="5421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rgbClr val="0000FF"/>
                  </a:solidFill>
                </a:rPr>
                <a:t>1 m</a:t>
              </a:r>
              <a:endParaRPr lang="it-IT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686757" y="6450055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25255" y="2530194"/>
            <a:ext cx="4244817" cy="2450955"/>
            <a:chOff x="4920447" y="4077692"/>
            <a:chExt cx="4244817" cy="245095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" t="8235" r="9691" b="2491"/>
            <a:stretch/>
          </p:blipFill>
          <p:spPr>
            <a:xfrm>
              <a:off x="4920447" y="4077692"/>
              <a:ext cx="4244817" cy="2450955"/>
            </a:xfrm>
            <a:prstGeom prst="rect">
              <a:avLst/>
            </a:prstGeom>
          </p:spPr>
        </p:pic>
        <p:cxnSp>
          <p:nvCxnSpPr>
            <p:cNvPr id="6" name="Connettore 1 5"/>
            <p:cNvCxnSpPr/>
            <p:nvPr/>
          </p:nvCxnSpPr>
          <p:spPr>
            <a:xfrm>
              <a:off x="7229658" y="4428308"/>
              <a:ext cx="0" cy="18184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2" t="10928" r="13676" b="61904"/>
            <a:stretch/>
          </p:blipFill>
          <p:spPr>
            <a:xfrm>
              <a:off x="8536364" y="4084932"/>
              <a:ext cx="622143" cy="1388029"/>
            </a:xfrm>
            <a:prstGeom prst="rect">
              <a:avLst/>
            </a:prstGeom>
          </p:spPr>
        </p:pic>
      </p:grpSp>
      <p:grpSp>
        <p:nvGrpSpPr>
          <p:cNvPr id="94" name="Gruppo 93"/>
          <p:cNvGrpSpPr/>
          <p:nvPr/>
        </p:nvGrpSpPr>
        <p:grpSpPr>
          <a:xfrm>
            <a:off x="7336929" y="3783440"/>
            <a:ext cx="4325942" cy="2979452"/>
            <a:chOff x="3670621" y="2361820"/>
            <a:chExt cx="4956180" cy="3413523"/>
          </a:xfrm>
        </p:grpSpPr>
        <p:pic>
          <p:nvPicPr>
            <p:cNvPr id="95" name="Picture 9" descr="3-7-FIG2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97" l="0" r="9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t="19572" b="17797"/>
            <a:stretch/>
          </p:blipFill>
          <p:spPr>
            <a:xfrm>
              <a:off x="3714981" y="3395971"/>
              <a:ext cx="4911820" cy="1812723"/>
            </a:xfrm>
            <a:prstGeom prst="rect">
              <a:avLst/>
            </a:prstGeom>
          </p:spPr>
        </p:pic>
        <p:cxnSp>
          <p:nvCxnSpPr>
            <p:cNvPr id="96" name="Connettore 1 95"/>
            <p:cNvCxnSpPr/>
            <p:nvPr/>
          </p:nvCxnSpPr>
          <p:spPr>
            <a:xfrm>
              <a:off x="3990011" y="3507093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/>
          </p:nvCxnSpPr>
          <p:spPr>
            <a:xfrm>
              <a:off x="4255369" y="5206939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/>
          </p:nvCxnSpPr>
          <p:spPr>
            <a:xfrm>
              <a:off x="8388441" y="3755684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/>
          </p:nvCxnSpPr>
          <p:spPr>
            <a:xfrm>
              <a:off x="8125912" y="3507093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/>
          </p:nvCxnSpPr>
          <p:spPr>
            <a:xfrm>
              <a:off x="3995390" y="3508660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/>
          </p:nvCxnSpPr>
          <p:spPr>
            <a:xfrm>
              <a:off x="3992839" y="4952969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ttangolo 101"/>
            <p:cNvSpPr/>
            <p:nvPr/>
          </p:nvSpPr>
          <p:spPr>
            <a:xfrm>
              <a:off x="5235425" y="5229204"/>
              <a:ext cx="6078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1 mm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03" name="Rettangolo 102"/>
            <p:cNvSpPr/>
            <p:nvPr/>
          </p:nvSpPr>
          <p:spPr>
            <a:xfrm>
              <a:off x="7912905" y="5260630"/>
              <a:ext cx="6078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1 mm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04" name="Connettore 2 103"/>
            <p:cNvCxnSpPr/>
            <p:nvPr/>
          </p:nvCxnSpPr>
          <p:spPr>
            <a:xfrm>
              <a:off x="5393905" y="5260630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2 104"/>
            <p:cNvCxnSpPr/>
            <p:nvPr/>
          </p:nvCxnSpPr>
          <p:spPr>
            <a:xfrm>
              <a:off x="8060712" y="5260630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ttangolo 105"/>
            <p:cNvSpPr/>
            <p:nvPr/>
          </p:nvSpPr>
          <p:spPr>
            <a:xfrm>
              <a:off x="7708191" y="5467566"/>
              <a:ext cx="7837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000000"/>
                  </a:solidFill>
                </a:rPr>
                <a:t>Pb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 layer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07" name="Rettangolo 106"/>
            <p:cNvSpPr/>
            <p:nvPr/>
          </p:nvSpPr>
          <p:spPr>
            <a:xfrm>
              <a:off x="5133422" y="5465055"/>
              <a:ext cx="8803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C or C</a:t>
              </a:r>
              <a:r>
                <a:rPr lang="en-US" sz="1400" b="1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H</a:t>
              </a:r>
              <a:r>
                <a:rPr lang="en-US" sz="1400" b="1" baseline="-25000" dirty="0">
                  <a:solidFill>
                    <a:srgbClr val="000000"/>
                  </a:solidFill>
                </a:rPr>
                <a:t>4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08" name="Rettangolo 107"/>
            <p:cNvSpPr/>
            <p:nvPr/>
          </p:nvSpPr>
          <p:spPr>
            <a:xfrm>
              <a:off x="3986729" y="5226420"/>
              <a:ext cx="7457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300 </a:t>
              </a:r>
              <a:r>
                <a:rPr lang="en-US" sz="1400" b="1" dirty="0" err="1">
                  <a:solidFill>
                    <a:srgbClr val="000000"/>
                  </a:solidFill>
                </a:rPr>
                <a:t>μ</a:t>
              </a:r>
              <a:r>
                <a:rPr lang="en-US" sz="1400" b="1" dirty="0" err="1" smtClean="0">
                  <a:solidFill>
                    <a:srgbClr val="000000"/>
                  </a:solidFill>
                </a:rPr>
                <a:t>m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09" name="Connettore 2 108"/>
            <p:cNvCxnSpPr/>
            <p:nvPr/>
          </p:nvCxnSpPr>
          <p:spPr>
            <a:xfrm>
              <a:off x="4217442" y="5261871"/>
              <a:ext cx="2001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ttangolo 109"/>
            <p:cNvSpPr/>
            <p:nvPr/>
          </p:nvSpPr>
          <p:spPr>
            <a:xfrm>
              <a:off x="3670621" y="5465218"/>
              <a:ext cx="127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Emulsion layer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1" name="Parentesi graffa aperta 110"/>
            <p:cNvSpPr/>
            <p:nvPr/>
          </p:nvSpPr>
          <p:spPr>
            <a:xfrm rot="5400000">
              <a:off x="4667240" y="2624918"/>
              <a:ext cx="208762" cy="1528557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Parentesi graffa aperta 111"/>
            <p:cNvSpPr/>
            <p:nvPr/>
          </p:nvSpPr>
          <p:spPr>
            <a:xfrm rot="5400000">
              <a:off x="6068005" y="2764834"/>
              <a:ext cx="205771" cy="1247322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Parentesi graffa aperta 112"/>
            <p:cNvSpPr/>
            <p:nvPr/>
          </p:nvSpPr>
          <p:spPr>
            <a:xfrm rot="5400000">
              <a:off x="7366324" y="2726308"/>
              <a:ext cx="187815" cy="1331359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Rettangolo 113"/>
            <p:cNvSpPr/>
            <p:nvPr/>
          </p:nvSpPr>
          <p:spPr>
            <a:xfrm>
              <a:off x="4384210" y="2692828"/>
              <a:ext cx="82766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Section 1</a:t>
              </a:r>
            </a:p>
            <a:p>
              <a:pPr algn="ctr"/>
              <a:r>
                <a:rPr lang="en-US" sz="1300" b="1" dirty="0" err="1" smtClean="0">
                  <a:solidFill>
                    <a:srgbClr val="FF3300"/>
                  </a:solidFill>
                </a:rPr>
                <a:t>vertexing</a:t>
              </a:r>
              <a:endParaRPr lang="en-US" sz="1300" b="1" dirty="0">
                <a:solidFill>
                  <a:srgbClr val="FF3300"/>
                </a:solidFill>
              </a:endParaRPr>
            </a:p>
          </p:txBody>
        </p:sp>
        <p:sp>
          <p:nvSpPr>
            <p:cNvPr id="115" name="Rettangolo 114"/>
            <p:cNvSpPr/>
            <p:nvPr/>
          </p:nvSpPr>
          <p:spPr>
            <a:xfrm>
              <a:off x="5692584" y="2687965"/>
              <a:ext cx="956617" cy="5641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Section 2</a:t>
              </a:r>
            </a:p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Charge Id</a:t>
              </a:r>
            </a:p>
          </p:txBody>
        </p:sp>
        <p:sp>
          <p:nvSpPr>
            <p:cNvPr id="116" name="Rettangolo 115"/>
            <p:cNvSpPr/>
            <p:nvPr/>
          </p:nvSpPr>
          <p:spPr>
            <a:xfrm>
              <a:off x="6996463" y="2698257"/>
              <a:ext cx="100226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Section 3</a:t>
              </a:r>
            </a:p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momentum</a:t>
              </a:r>
            </a:p>
          </p:txBody>
        </p:sp>
        <p:sp>
          <p:nvSpPr>
            <p:cNvPr id="117" name="Rettangolo 116"/>
            <p:cNvSpPr/>
            <p:nvPr/>
          </p:nvSpPr>
          <p:spPr>
            <a:xfrm>
              <a:off x="5958016" y="5241024"/>
              <a:ext cx="127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Emulsion layer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18" name="Connettore 2 117"/>
            <p:cNvCxnSpPr/>
            <p:nvPr/>
          </p:nvCxnSpPr>
          <p:spPr>
            <a:xfrm>
              <a:off x="3995390" y="2655962"/>
              <a:ext cx="4003334" cy="0"/>
            </a:xfrm>
            <a:prstGeom prst="straightConnector1">
              <a:avLst/>
            </a:prstGeom>
            <a:ln w="28575">
              <a:solidFill>
                <a:srgbClr val="FF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ttangolo 118"/>
            <p:cNvSpPr/>
            <p:nvPr/>
          </p:nvSpPr>
          <p:spPr>
            <a:xfrm>
              <a:off x="5668183" y="2361820"/>
              <a:ext cx="59984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3300"/>
                  </a:solidFill>
                </a:rPr>
                <a:t>10 cm</a:t>
              </a:r>
            </a:p>
          </p:txBody>
        </p:sp>
      </p:grpSp>
      <p:sp>
        <p:nvSpPr>
          <p:cNvPr id="120" name="Freccia in giù 119"/>
          <p:cNvSpPr/>
          <p:nvPr/>
        </p:nvSpPr>
        <p:spPr>
          <a:xfrm rot="13735230">
            <a:off x="4965431" y="1707689"/>
            <a:ext cx="283799" cy="1948593"/>
          </a:xfrm>
          <a:prstGeom prst="downArrow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9097865">
            <a:off x="3995538" y="2278436"/>
            <a:ext cx="1798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33CC"/>
              </a:buClr>
              <a:buSzPct val="70000"/>
            </a:pPr>
            <a:r>
              <a:rPr lang="en-US" b="1" dirty="0" smtClean="0">
                <a:solidFill>
                  <a:srgbClr val="FF0000"/>
                </a:solidFill>
                <a:cs typeface="Comic Sans MS"/>
              </a:rPr>
              <a:t>Heavy fragments</a:t>
            </a:r>
            <a:endParaRPr lang="en-US" b="1" dirty="0"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121" name="Freccia in giù 120"/>
          <p:cNvSpPr/>
          <p:nvPr/>
        </p:nvSpPr>
        <p:spPr>
          <a:xfrm rot="17520000">
            <a:off x="5236586" y="3513707"/>
            <a:ext cx="248583" cy="1930438"/>
          </a:xfrm>
          <a:prstGeom prst="downArrow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Rettangolo 121"/>
          <p:cNvSpPr/>
          <p:nvPr/>
        </p:nvSpPr>
        <p:spPr>
          <a:xfrm rot="1345146">
            <a:off x="4538254" y="4008328"/>
            <a:ext cx="17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33CC"/>
              </a:buClr>
              <a:buSzPct val="70000"/>
            </a:pPr>
            <a:r>
              <a:rPr lang="en-US" b="1" dirty="0" smtClean="0">
                <a:solidFill>
                  <a:srgbClr val="FF0000"/>
                </a:solidFill>
                <a:cs typeface="Comic Sans MS"/>
              </a:rPr>
              <a:t>Light  fragments</a:t>
            </a:r>
            <a:endParaRPr lang="en-US" b="1" dirty="0"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11" name="Rettangolo 10"/>
          <p:cNvSpPr/>
          <p:nvPr/>
        </p:nvSpPr>
        <p:spPr>
          <a:xfrm rot="19099649">
            <a:off x="4156859" y="2739717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33CC"/>
              </a:buClr>
              <a:buSzPct val="70000"/>
            </a:pPr>
            <a:r>
              <a:rPr lang="en-US" b="1" dirty="0" smtClean="0">
                <a:solidFill>
                  <a:srgbClr val="FF0000"/>
                </a:solidFill>
                <a:cs typeface="Comic Sans MS"/>
              </a:rPr>
              <a:t>Angular open </a:t>
            </a:r>
            <a:r>
              <a:rPr lang="en-US" b="1" dirty="0" smtClean="0">
                <a:solidFill>
                  <a:srgbClr val="FF0000"/>
                </a:solidFill>
                <a:cs typeface="Comic Sans MS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FF0000"/>
                </a:solidFill>
                <a:cs typeface="Comic Sans MS"/>
                <a:sym typeface="Wingdings" panose="05000000000000000000" pitchFamily="2" charset="2"/>
              </a:rPr>
              <a:t>± 10°</a:t>
            </a:r>
            <a:endParaRPr lang="en-US" b="1" dirty="0"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124" name="Rettangolo 123"/>
          <p:cNvSpPr/>
          <p:nvPr/>
        </p:nvSpPr>
        <p:spPr>
          <a:xfrm rot="1373490">
            <a:off x="4285156" y="462222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33CC"/>
              </a:buClr>
              <a:buSzPct val="70000"/>
            </a:pPr>
            <a:r>
              <a:rPr lang="en-US" b="1" dirty="0" smtClean="0">
                <a:solidFill>
                  <a:srgbClr val="FF0000"/>
                </a:solidFill>
                <a:cs typeface="Comic Sans MS"/>
              </a:rPr>
              <a:t>Angular open</a:t>
            </a:r>
            <a:r>
              <a:rPr lang="en-US" b="1" dirty="0" smtClean="0">
                <a:solidFill>
                  <a:srgbClr val="FF0000"/>
                </a:solidFill>
                <a:cs typeface="Comic Sans MS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FF0000"/>
                </a:solidFill>
                <a:cs typeface="Comic Sans MS"/>
                <a:sym typeface="Wingdings" panose="05000000000000000000" pitchFamily="2" charset="2"/>
              </a:rPr>
              <a:t>± </a:t>
            </a:r>
            <a:r>
              <a:rPr lang="en-US" b="1" dirty="0" smtClean="0">
                <a:solidFill>
                  <a:srgbClr val="FF0000"/>
                </a:solidFill>
                <a:cs typeface="Comic Sans MS"/>
                <a:sym typeface="Wingdings" panose="05000000000000000000" pitchFamily="2" charset="2"/>
              </a:rPr>
              <a:t>70</a:t>
            </a:r>
            <a:r>
              <a:rPr lang="en-US" b="1" dirty="0">
                <a:solidFill>
                  <a:srgbClr val="FF0000"/>
                </a:solidFill>
                <a:cs typeface="Comic Sans MS"/>
                <a:sym typeface="Wingdings" panose="05000000000000000000" pitchFamily="2" charset="2"/>
              </a:rPr>
              <a:t>°</a:t>
            </a:r>
            <a:endParaRPr lang="en-US" b="1" dirty="0"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3025034" y="924645"/>
            <a:ext cx="2235126" cy="461665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kern="0" dirty="0" smtClean="0">
                <a:solidFill>
                  <a:srgbClr val="0033CC"/>
                </a:solidFill>
              </a:rPr>
              <a:t>Electronic Setup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3844331" y="5518404"/>
            <a:ext cx="3366903" cy="461665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kern="0" dirty="0" smtClean="0">
                <a:solidFill>
                  <a:srgbClr val="0033CC"/>
                </a:solidFill>
              </a:rPr>
              <a:t>Emulsion Chamber Setup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2326457" y="3034901"/>
            <a:ext cx="151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/>
              </a:rPr>
              <a:t>n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0033CC"/>
                </a:solidFill>
                <a:latin typeface="Calibri"/>
              </a:rPr>
              <a:t>p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0033CC"/>
                </a:solidFill>
                <a:latin typeface="Calibri"/>
              </a:rPr>
              <a:t>D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0033CC"/>
                </a:solidFill>
                <a:latin typeface="Calibri"/>
              </a:rPr>
              <a:t>T</a:t>
            </a:r>
            <a:r>
              <a:rPr lang="en-US" b="1" dirty="0" smtClean="0">
                <a:latin typeface="Calibri"/>
              </a:rPr>
              <a:t>, </a:t>
            </a:r>
            <a:r>
              <a:rPr lang="en-US" b="1" dirty="0" smtClean="0">
                <a:solidFill>
                  <a:srgbClr val="D60093"/>
                </a:solidFill>
                <a:latin typeface="Calibri"/>
              </a:rPr>
              <a:t>He</a:t>
            </a:r>
            <a:r>
              <a:rPr lang="en-US" b="1" dirty="0" smtClean="0">
                <a:latin typeface="Calibri"/>
              </a:rPr>
              <a:t> </a:t>
            </a:r>
            <a:endParaRPr lang="en-US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0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o 64"/>
          <p:cNvGrpSpPr/>
          <p:nvPr/>
        </p:nvGrpSpPr>
        <p:grpSpPr>
          <a:xfrm>
            <a:off x="3191434" y="68280"/>
            <a:ext cx="5806064" cy="1691855"/>
            <a:chOff x="2433788" y="2236717"/>
            <a:chExt cx="5806064" cy="1691855"/>
          </a:xfrm>
        </p:grpSpPr>
        <p:sp>
          <p:nvSpPr>
            <p:cNvPr id="66" name="Rettangolo 65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7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156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108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2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3" name="Cilindro 72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75" name="Immagine 7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76" name="Immagine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77" name="Connettore 1 76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/>
          </p:nvCxnSpPr>
          <p:spPr>
            <a:xfrm flipV="1">
              <a:off x="6132938" y="2775683"/>
              <a:ext cx="1390481" cy="152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ttangolo 83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Rettangolo 84"/>
            <p:cNvSpPr/>
            <p:nvPr/>
          </p:nvSpPr>
          <p:spPr>
            <a:xfrm>
              <a:off x="3047456" y="2885492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....... 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86" name="Connettore 1 85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ttangolo 86"/>
            <p:cNvSpPr/>
            <p:nvPr/>
          </p:nvSpPr>
          <p:spPr>
            <a:xfrm>
              <a:off x="4818768" y="2260874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FOOT</a:t>
              </a:r>
              <a:endParaRPr lang="it-IT" dirty="0"/>
            </a:p>
          </p:txBody>
        </p:sp>
        <p:sp>
          <p:nvSpPr>
            <p:cNvPr id="88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ttangolo 91"/>
            <p:cNvSpPr/>
            <p:nvPr/>
          </p:nvSpPr>
          <p:spPr>
            <a:xfrm rot="21231650">
              <a:off x="4047263" y="2841862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93" name="Connettore 1 92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ttangolo 94"/>
            <p:cNvSpPr/>
            <p:nvPr/>
          </p:nvSpPr>
          <p:spPr>
            <a:xfrm rot="21231650">
              <a:off x="4924397" y="2733150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96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tangolo 98"/>
            <p:cNvSpPr/>
            <p:nvPr/>
          </p:nvSpPr>
          <p:spPr>
            <a:xfrm rot="21231650">
              <a:off x="6024966" y="2605006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0" name="Rettangolo 99"/>
            <p:cNvSpPr/>
            <p:nvPr/>
          </p:nvSpPr>
          <p:spPr>
            <a:xfrm rot="21231650">
              <a:off x="7338300" y="2449014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1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02" name="Connettore 2 101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ttangolo 103"/>
            <p:cNvSpPr/>
            <p:nvPr/>
          </p:nvSpPr>
          <p:spPr>
            <a:xfrm rot="399849">
              <a:off x="7435066" y="3282974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5" name="Rettangolo 104"/>
            <p:cNvSpPr/>
            <p:nvPr/>
          </p:nvSpPr>
          <p:spPr>
            <a:xfrm rot="354077">
              <a:off x="6075766" y="3142639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6" name="Rettangolo 105"/>
            <p:cNvSpPr/>
            <p:nvPr/>
          </p:nvSpPr>
          <p:spPr>
            <a:xfrm rot="227179">
              <a:off x="4932862" y="3016781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7" name="Rettangolo 106"/>
            <p:cNvSpPr/>
            <p:nvPr/>
          </p:nvSpPr>
          <p:spPr>
            <a:xfrm rot="435330">
              <a:off x="4051499" y="295616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4" name="Picture 3"/>
          <p:cNvPicPr>
            <a:picLocks noChangeAspect="1"/>
          </p:cNvPicPr>
          <p:nvPr/>
        </p:nvPicPr>
        <p:blipFill rotWithShape="1">
          <a:blip r:embed="rId5"/>
          <a:srcRect l="7277" t="9421" r="17572" b="24101"/>
          <a:stretch/>
        </p:blipFill>
        <p:spPr>
          <a:xfrm>
            <a:off x="9083247" y="2168560"/>
            <a:ext cx="2859110" cy="2772471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29" name="CasellaDiTesto 28"/>
          <p:cNvSpPr txBox="1"/>
          <p:nvPr/>
        </p:nvSpPr>
        <p:spPr>
          <a:xfrm>
            <a:off x="175389" y="51141"/>
            <a:ext cx="265604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 smtClean="0">
                <a:solidFill>
                  <a:srgbClr val="FF3300"/>
                </a:solidFill>
              </a:rPr>
              <a:t>Pre</a:t>
            </a:r>
            <a:r>
              <a:rPr lang="it-IT" sz="2800" i="1" dirty="0" smtClean="0">
                <a:solidFill>
                  <a:srgbClr val="FF3300"/>
                </a:solidFill>
              </a:rPr>
              <a:t> target </a:t>
            </a:r>
            <a:r>
              <a:rPr lang="it-IT" sz="2800" i="1" dirty="0" err="1" smtClean="0">
                <a:solidFill>
                  <a:srgbClr val="FF3300"/>
                </a:solidFill>
              </a:rPr>
              <a:t>region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9368246" y="6460854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8</a:t>
            </a:fld>
            <a:endParaRPr lang="it-IT"/>
          </a:p>
        </p:txBody>
      </p:sp>
      <p:sp>
        <p:nvSpPr>
          <p:cNvPr id="57" name="TextBox 4"/>
          <p:cNvSpPr txBox="1"/>
          <p:nvPr/>
        </p:nvSpPr>
        <p:spPr>
          <a:xfrm>
            <a:off x="971662" y="5063064"/>
            <a:ext cx="282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FF0000"/>
                </a:solidFill>
                <a:cs typeface="Comic Sans MS"/>
              </a:rPr>
              <a:t>Trigger and </a:t>
            </a:r>
            <a:r>
              <a:rPr lang="en-US" sz="2400" dirty="0" err="1" smtClean="0">
                <a:solidFill>
                  <a:srgbClr val="FF0000"/>
                </a:solidFill>
                <a:cs typeface="Comic Sans MS"/>
              </a:rPr>
              <a:t>ToF</a:t>
            </a:r>
            <a:r>
              <a:rPr lang="en-US" sz="2400" dirty="0" smtClean="0">
                <a:solidFill>
                  <a:srgbClr val="FF0000"/>
                </a:solidFill>
                <a:cs typeface="Comic Sans MS"/>
              </a:rPr>
              <a:t> start</a:t>
            </a:r>
            <a:endParaRPr lang="en-US" sz="2400" dirty="0"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60" name="TextBox 4"/>
          <p:cNvSpPr txBox="1"/>
          <p:nvPr/>
        </p:nvSpPr>
        <p:spPr>
          <a:xfrm>
            <a:off x="9680861" y="4542136"/>
            <a:ext cx="211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smtClean="0">
                <a:solidFill>
                  <a:schemeClr val="bg1"/>
                </a:solidFill>
                <a:cs typeface="Comic Sans MS"/>
              </a:rPr>
              <a:t>Beam monitor</a:t>
            </a:r>
            <a:endParaRPr lang="en-US" sz="2400" b="1" dirty="0">
              <a:solidFill>
                <a:schemeClr val="bg1"/>
              </a:solidFill>
              <a:cs typeface="Comic Sans MS"/>
            </a:endParaRPr>
          </a:p>
        </p:txBody>
      </p:sp>
      <p:sp>
        <p:nvSpPr>
          <p:cNvPr id="61" name="TextBox 4"/>
          <p:cNvSpPr txBox="1"/>
          <p:nvPr/>
        </p:nvSpPr>
        <p:spPr>
          <a:xfrm>
            <a:off x="7562837" y="5058598"/>
            <a:ext cx="3933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FF0000"/>
                </a:solidFill>
                <a:cs typeface="Comic Sans MS"/>
              </a:rPr>
              <a:t>Beam momentum/direction &amp; fragmentation in SC </a:t>
            </a:r>
            <a:endParaRPr lang="en-US" sz="2400" dirty="0">
              <a:solidFill>
                <a:srgbClr val="FF0000"/>
              </a:solidFill>
              <a:cs typeface="Comic Sans MS"/>
            </a:endParaRPr>
          </a:p>
        </p:txBody>
      </p:sp>
      <p:pic>
        <p:nvPicPr>
          <p:cNvPr id="63" name="Immagine 6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" r="6429" b="1799"/>
          <a:stretch/>
        </p:blipFill>
        <p:spPr>
          <a:xfrm>
            <a:off x="6470313" y="2468876"/>
            <a:ext cx="2335969" cy="2297413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cxnSp>
        <p:nvCxnSpPr>
          <p:cNvPr id="5" name="Connettore 2 4"/>
          <p:cNvCxnSpPr/>
          <p:nvPr/>
        </p:nvCxnSpPr>
        <p:spPr>
          <a:xfrm flipH="1">
            <a:off x="2638699" y="1271303"/>
            <a:ext cx="810321" cy="786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/>
          <p:cNvCxnSpPr/>
          <p:nvPr/>
        </p:nvCxnSpPr>
        <p:spPr>
          <a:xfrm>
            <a:off x="4531402" y="1291556"/>
            <a:ext cx="1951974" cy="6421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ttangolo arrotondato 110"/>
          <p:cNvSpPr/>
          <p:nvPr/>
        </p:nvSpPr>
        <p:spPr>
          <a:xfrm>
            <a:off x="-25226" y="2107505"/>
            <a:ext cx="5001683" cy="2870349"/>
          </a:xfrm>
          <a:prstGeom prst="roundRect">
            <a:avLst/>
          </a:prstGeom>
          <a:solidFill>
            <a:srgbClr val="33CC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070" y="2371053"/>
            <a:ext cx="2940947" cy="2448612"/>
          </a:xfrm>
          <a:prstGeom prst="rect">
            <a:avLst/>
          </a:prstGeom>
        </p:spPr>
      </p:pic>
      <p:sp>
        <p:nvSpPr>
          <p:cNvPr id="58" name="TextBox 4"/>
          <p:cNvSpPr txBox="1"/>
          <p:nvPr/>
        </p:nvSpPr>
        <p:spPr>
          <a:xfrm>
            <a:off x="2108288" y="4416886"/>
            <a:ext cx="253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smtClean="0">
                <a:solidFill>
                  <a:schemeClr val="bg1"/>
                </a:solidFill>
                <a:cs typeface="Comic Sans MS"/>
              </a:rPr>
              <a:t>Start Counter (SC)</a:t>
            </a:r>
            <a:endParaRPr lang="en-US" sz="2400" b="1" dirty="0">
              <a:solidFill>
                <a:schemeClr val="bg1"/>
              </a:solidFill>
              <a:cs typeface="Comic Sans MS"/>
            </a:endParaRPr>
          </a:p>
        </p:txBody>
      </p:sp>
      <p:pic>
        <p:nvPicPr>
          <p:cNvPr id="62" name="Immagine 10">
            <a:extLst>
              <a:ext uri="{FF2B5EF4-FFF2-40B4-BE49-F238E27FC236}">
                <a16:creationId xmlns:a16="http://schemas.microsoft.com/office/drawing/2014/main" xmlns="" id="{93F106A2-2B2B-5745-8E5F-CF09DD0DA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5696" y="2353618"/>
            <a:ext cx="1652160" cy="2467836"/>
          </a:xfrm>
          <a:prstGeom prst="rect">
            <a:avLst/>
          </a:prstGeom>
        </p:spPr>
      </p:pic>
      <p:sp>
        <p:nvSpPr>
          <p:cNvPr id="112" name="Rettangolo arrotondato 111"/>
          <p:cNvSpPr/>
          <p:nvPr/>
        </p:nvSpPr>
        <p:spPr>
          <a:xfrm>
            <a:off x="6200157" y="1903910"/>
            <a:ext cx="5991843" cy="3153168"/>
          </a:xfrm>
          <a:prstGeom prst="roundRect">
            <a:avLst/>
          </a:prstGeom>
          <a:solidFill>
            <a:srgbClr val="3333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3" name="Picture 6" descr="FOOT_logo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93" y="99657"/>
            <a:ext cx="491039" cy="491039"/>
          </a:xfrm>
          <a:prstGeom prst="rect">
            <a:avLst/>
          </a:prstGeom>
        </p:spPr>
      </p:pic>
      <p:sp>
        <p:nvSpPr>
          <p:cNvPr id="114" name="Rettangolo arrotondato 113"/>
          <p:cNvSpPr/>
          <p:nvPr/>
        </p:nvSpPr>
        <p:spPr>
          <a:xfrm>
            <a:off x="3449020" y="691563"/>
            <a:ext cx="1093113" cy="639181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4038600" y="6486980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396632" y="277130"/>
            <a:ext cx="41549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SC</a:t>
            </a:r>
            <a:endParaRPr lang="it-IT" b="1" dirty="0"/>
          </a:p>
        </p:txBody>
      </p:sp>
      <p:sp>
        <p:nvSpPr>
          <p:cNvPr id="110" name="Rettangolo 109"/>
          <p:cNvSpPr/>
          <p:nvPr/>
        </p:nvSpPr>
        <p:spPr>
          <a:xfrm>
            <a:off x="3980109" y="272774"/>
            <a:ext cx="51648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BM</a:t>
            </a:r>
            <a:endParaRPr lang="it-IT" b="1" dirty="0"/>
          </a:p>
        </p:txBody>
      </p:sp>
      <p:sp>
        <p:nvSpPr>
          <p:cNvPr id="115" name="TextBox 4"/>
          <p:cNvSpPr txBox="1"/>
          <p:nvPr/>
        </p:nvSpPr>
        <p:spPr>
          <a:xfrm>
            <a:off x="11530208" y="4577744"/>
            <a:ext cx="824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 smtClean="0">
                <a:solidFill>
                  <a:schemeClr val="bg1"/>
                </a:solidFill>
                <a:cs typeface="Comic Sans MS"/>
              </a:rPr>
              <a:t>(BM)</a:t>
            </a:r>
            <a:endParaRPr lang="en-US" sz="2000" b="1" dirty="0">
              <a:solidFill>
                <a:schemeClr val="bg1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124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ttangolo arrotondato 125"/>
          <p:cNvSpPr/>
          <p:nvPr/>
        </p:nvSpPr>
        <p:spPr>
          <a:xfrm>
            <a:off x="8884006" y="2841160"/>
            <a:ext cx="3245728" cy="2307948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arrotondato 124"/>
          <p:cNvSpPr/>
          <p:nvPr/>
        </p:nvSpPr>
        <p:spPr>
          <a:xfrm>
            <a:off x="3807261" y="1814444"/>
            <a:ext cx="4891517" cy="4215777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Rettangolo arrotondato 123"/>
          <p:cNvSpPr/>
          <p:nvPr/>
        </p:nvSpPr>
        <p:spPr>
          <a:xfrm>
            <a:off x="12704" y="1174272"/>
            <a:ext cx="3245728" cy="3248679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0" name="Immagine 119"/>
          <p:cNvPicPr>
            <a:picLocks noChangeAspect="1"/>
          </p:cNvPicPr>
          <p:nvPr/>
        </p:nvPicPr>
        <p:blipFill rotWithShape="1">
          <a:blip r:embed="rId3"/>
          <a:srcRect l="5026" t="6485" r="6878" b="5303"/>
          <a:stretch/>
        </p:blipFill>
        <p:spPr>
          <a:xfrm>
            <a:off x="172548" y="1347135"/>
            <a:ext cx="2835646" cy="2901591"/>
          </a:xfrm>
          <a:prstGeom prst="rect">
            <a:avLst/>
          </a:prstGeom>
        </p:spPr>
      </p:pic>
      <p:grpSp>
        <p:nvGrpSpPr>
          <p:cNvPr id="64" name="Gruppo 63"/>
          <p:cNvGrpSpPr/>
          <p:nvPr/>
        </p:nvGrpSpPr>
        <p:grpSpPr>
          <a:xfrm>
            <a:off x="4037056" y="41386"/>
            <a:ext cx="5806064" cy="1691855"/>
            <a:chOff x="2433788" y="2236717"/>
            <a:chExt cx="5806064" cy="1691855"/>
          </a:xfrm>
        </p:grpSpPr>
        <p:sp>
          <p:nvSpPr>
            <p:cNvPr id="65" name="Rettangolo 64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6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109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107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1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2" name="Cilindro 71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75" name="Immagine 7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76" name="Connettore 1 75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/>
          </p:nvCxnSpPr>
          <p:spPr>
            <a:xfrm flipV="1">
              <a:off x="6132938" y="2775683"/>
              <a:ext cx="1390481" cy="152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ttangolo 82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Rettangolo 83"/>
            <p:cNvSpPr/>
            <p:nvPr/>
          </p:nvSpPr>
          <p:spPr>
            <a:xfrm>
              <a:off x="3047456" y="2885492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....... 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85" name="Connettore 1 84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ttangolo 85"/>
            <p:cNvSpPr/>
            <p:nvPr/>
          </p:nvSpPr>
          <p:spPr>
            <a:xfrm>
              <a:off x="2507030" y="2273275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FOOT</a:t>
              </a:r>
              <a:endParaRPr lang="it-IT" dirty="0"/>
            </a:p>
          </p:txBody>
        </p:sp>
        <p:sp>
          <p:nvSpPr>
            <p:cNvPr id="87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ttangolo 90"/>
            <p:cNvSpPr/>
            <p:nvPr/>
          </p:nvSpPr>
          <p:spPr>
            <a:xfrm rot="21231650">
              <a:off x="4047263" y="2841862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92" name="Connettore 1 91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ttangolo 93"/>
            <p:cNvSpPr/>
            <p:nvPr/>
          </p:nvSpPr>
          <p:spPr>
            <a:xfrm rot="21231650">
              <a:off x="4924397" y="2733150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95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ttangolo 97"/>
            <p:cNvSpPr/>
            <p:nvPr/>
          </p:nvSpPr>
          <p:spPr>
            <a:xfrm rot="21231650">
              <a:off x="6024966" y="2605006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99" name="Rettangolo 98"/>
            <p:cNvSpPr/>
            <p:nvPr/>
          </p:nvSpPr>
          <p:spPr>
            <a:xfrm rot="21231650">
              <a:off x="7338300" y="2449014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0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01" name="Connettore 2 100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ttangolo 102"/>
            <p:cNvSpPr/>
            <p:nvPr/>
          </p:nvSpPr>
          <p:spPr>
            <a:xfrm rot="399849">
              <a:off x="7435066" y="3282974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 ...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4" name="Rettangolo 103"/>
            <p:cNvSpPr/>
            <p:nvPr/>
          </p:nvSpPr>
          <p:spPr>
            <a:xfrm rot="354077">
              <a:off x="6075766" y="3142639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5" name="Rettangolo 104"/>
            <p:cNvSpPr/>
            <p:nvPr/>
          </p:nvSpPr>
          <p:spPr>
            <a:xfrm rot="227179">
              <a:off x="4932862" y="3016781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. 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06" name="Rettangolo 105"/>
            <p:cNvSpPr/>
            <p:nvPr/>
          </p:nvSpPr>
          <p:spPr>
            <a:xfrm rot="435330">
              <a:off x="4051499" y="295616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175389" y="51141"/>
            <a:ext cx="3308226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err="1" smtClean="0">
                <a:solidFill>
                  <a:srgbClr val="FF3300"/>
                </a:solidFill>
              </a:rPr>
              <a:t>Tracking</a:t>
            </a:r>
            <a:r>
              <a:rPr lang="it-IT" sz="2800" i="1" dirty="0" smtClean="0">
                <a:solidFill>
                  <a:srgbClr val="FF3300"/>
                </a:solidFill>
              </a:rPr>
              <a:t> </a:t>
            </a:r>
            <a:r>
              <a:rPr lang="it-IT" sz="2800" i="1" dirty="0" err="1" smtClean="0">
                <a:solidFill>
                  <a:srgbClr val="FF3300"/>
                </a:solidFill>
              </a:rPr>
              <a:t>region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9368246" y="6460854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9</a:t>
            </a:fld>
            <a:endParaRPr lang="it-IT"/>
          </a:p>
        </p:txBody>
      </p:sp>
      <p:pic>
        <p:nvPicPr>
          <p:cNvPr id="60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5552" r="45514" b="3784"/>
          <a:stretch/>
        </p:blipFill>
        <p:spPr>
          <a:xfrm>
            <a:off x="3883351" y="2002233"/>
            <a:ext cx="2220915" cy="2128623"/>
          </a:xfrm>
          <a:prstGeom prst="rect">
            <a:avLst/>
          </a:prstGeom>
        </p:spPr>
      </p:pic>
      <p:pic>
        <p:nvPicPr>
          <p:cNvPr id="61" name="Picture 10" descr="B_lin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6728"/>
          <a:stretch/>
        </p:blipFill>
        <p:spPr>
          <a:xfrm>
            <a:off x="6119677" y="1559388"/>
            <a:ext cx="2698750" cy="1876976"/>
          </a:xfrm>
          <a:prstGeom prst="rect">
            <a:avLst/>
          </a:prstGeom>
        </p:spPr>
      </p:pic>
      <p:sp>
        <p:nvSpPr>
          <p:cNvPr id="63" name="Rettangolo arrotondato 62"/>
          <p:cNvSpPr/>
          <p:nvPr/>
        </p:nvSpPr>
        <p:spPr>
          <a:xfrm>
            <a:off x="5673293" y="420979"/>
            <a:ext cx="2545784" cy="1145225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1" name="Gruppo 110"/>
          <p:cNvGrpSpPr/>
          <p:nvPr/>
        </p:nvGrpSpPr>
        <p:grpSpPr>
          <a:xfrm>
            <a:off x="4976415" y="2888329"/>
            <a:ext cx="3705628" cy="2968085"/>
            <a:chOff x="3934282" y="3240742"/>
            <a:chExt cx="3705628" cy="2968085"/>
          </a:xfrm>
        </p:grpSpPr>
        <p:pic>
          <p:nvPicPr>
            <p:cNvPr id="112" name="Immagine 1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7" t="19717" r="8881" b="9219"/>
            <a:stretch/>
          </p:blipFill>
          <p:spPr>
            <a:xfrm>
              <a:off x="4208929" y="3240742"/>
              <a:ext cx="3402106" cy="2877671"/>
            </a:xfrm>
            <a:prstGeom prst="rect">
              <a:avLst/>
            </a:prstGeom>
          </p:spPr>
        </p:pic>
        <p:cxnSp>
          <p:nvCxnSpPr>
            <p:cNvPr id="113" name="Connettore 2 112"/>
            <p:cNvCxnSpPr/>
            <p:nvPr/>
          </p:nvCxnSpPr>
          <p:spPr>
            <a:xfrm flipV="1">
              <a:off x="5424631" y="4467087"/>
              <a:ext cx="0" cy="17339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2 113"/>
            <p:cNvCxnSpPr/>
            <p:nvPr/>
          </p:nvCxnSpPr>
          <p:spPr>
            <a:xfrm flipV="1">
              <a:off x="5425644" y="5651571"/>
              <a:ext cx="1987912" cy="528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4"/>
            <p:cNvSpPr txBox="1"/>
            <p:nvPr/>
          </p:nvSpPr>
          <p:spPr>
            <a:xfrm rot="20708674">
              <a:off x="5572170" y="5808717"/>
              <a:ext cx="2067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it-IT" sz="2000" b="1" dirty="0" smtClean="0">
                  <a:cs typeface="Comic Sans MS"/>
                </a:rPr>
                <a:t>Z: </a:t>
              </a:r>
              <a:r>
                <a:rPr lang="it-IT" sz="2000" b="1" dirty="0" err="1" smtClean="0">
                  <a:cs typeface="Comic Sans MS"/>
                </a:rPr>
                <a:t>beam</a:t>
              </a:r>
              <a:r>
                <a:rPr lang="it-IT" sz="2000" b="1" dirty="0" smtClean="0">
                  <a:cs typeface="Comic Sans MS"/>
                </a:rPr>
                <a:t> </a:t>
              </a:r>
              <a:r>
                <a:rPr lang="it-IT" sz="2000" b="1" dirty="0" err="1" smtClean="0">
                  <a:cs typeface="Comic Sans MS"/>
                </a:rPr>
                <a:t>direction</a:t>
              </a:r>
              <a:endParaRPr lang="en-US" sz="2000" b="1" dirty="0">
                <a:solidFill>
                  <a:prstClr val="black"/>
                </a:solidFill>
                <a:cs typeface="Comic Sans MS"/>
              </a:endParaRPr>
            </a:p>
          </p:txBody>
        </p:sp>
        <p:cxnSp>
          <p:nvCxnSpPr>
            <p:cNvPr id="116" name="Connettore 2 115"/>
            <p:cNvCxnSpPr/>
            <p:nvPr/>
          </p:nvCxnSpPr>
          <p:spPr>
            <a:xfrm flipH="1" flipV="1">
              <a:off x="3993778" y="5096436"/>
              <a:ext cx="1445570" cy="10981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4"/>
            <p:cNvSpPr txBox="1"/>
            <p:nvPr/>
          </p:nvSpPr>
          <p:spPr>
            <a:xfrm rot="2245603">
              <a:off x="3934282" y="5095889"/>
              <a:ext cx="294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it-IT" sz="2000" b="1" dirty="0" smtClean="0">
                  <a:cs typeface="Comic Sans MS"/>
                </a:rPr>
                <a:t>x</a:t>
              </a:r>
              <a:endParaRPr lang="en-US" sz="2000" b="1" dirty="0">
                <a:solidFill>
                  <a:prstClr val="black"/>
                </a:solidFill>
                <a:cs typeface="Comic Sans MS"/>
              </a:endParaRPr>
            </a:p>
          </p:txBody>
        </p:sp>
        <p:sp>
          <p:nvSpPr>
            <p:cNvPr id="118" name="TextBox 4"/>
            <p:cNvSpPr txBox="1"/>
            <p:nvPr/>
          </p:nvSpPr>
          <p:spPr>
            <a:xfrm>
              <a:off x="5133510" y="4474915"/>
              <a:ext cx="361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it-IT" sz="2000" b="1" dirty="0" smtClean="0">
                  <a:solidFill>
                    <a:schemeClr val="bg1"/>
                  </a:solidFill>
                  <a:cs typeface="Comic Sans MS"/>
                </a:rPr>
                <a:t>B</a:t>
              </a:r>
              <a:endParaRPr lang="en-US" sz="2000" b="1" dirty="0">
                <a:solidFill>
                  <a:schemeClr val="bg1"/>
                </a:solidFill>
                <a:cs typeface="Comic Sans MS"/>
              </a:endParaRPr>
            </a:p>
          </p:txBody>
        </p:sp>
      </p:grpSp>
      <p:sp>
        <p:nvSpPr>
          <p:cNvPr id="119" name="TextBox 4"/>
          <p:cNvSpPr txBox="1"/>
          <p:nvPr/>
        </p:nvSpPr>
        <p:spPr>
          <a:xfrm>
            <a:off x="83909" y="3737618"/>
            <a:ext cx="305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smtClean="0">
                <a:solidFill>
                  <a:schemeClr val="bg1"/>
                </a:solidFill>
                <a:cs typeface="Comic Sans MS"/>
              </a:rPr>
              <a:t>Vertex &amp; Inner Tracker </a:t>
            </a:r>
            <a:endParaRPr lang="en-US" sz="2400" b="1" dirty="0">
              <a:solidFill>
                <a:schemeClr val="bg1"/>
              </a:solidFill>
              <a:cs typeface="Comic Sans MS"/>
            </a:endParaRPr>
          </a:p>
        </p:txBody>
      </p:sp>
      <p:sp>
        <p:nvSpPr>
          <p:cNvPr id="122" name="TextBox 4"/>
          <p:cNvSpPr txBox="1"/>
          <p:nvPr/>
        </p:nvSpPr>
        <p:spPr>
          <a:xfrm>
            <a:off x="4554053" y="5977969"/>
            <a:ext cx="369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b="1" dirty="0" smtClean="0">
                <a:cs typeface="Comic Sans MS"/>
              </a:rPr>
              <a:t>2 </a:t>
            </a:r>
            <a:r>
              <a:rPr lang="it-IT" b="1" dirty="0" err="1" smtClean="0">
                <a:cs typeface="Comic Sans MS"/>
              </a:rPr>
              <a:t>permanent</a:t>
            </a:r>
            <a:r>
              <a:rPr lang="it-IT" b="1" dirty="0" smtClean="0">
                <a:cs typeface="Comic Sans MS"/>
              </a:rPr>
              <a:t> </a:t>
            </a:r>
            <a:r>
              <a:rPr lang="it-IT" b="1" dirty="0" err="1" smtClean="0">
                <a:cs typeface="Comic Sans MS"/>
              </a:rPr>
              <a:t>magnets</a:t>
            </a:r>
            <a:endParaRPr lang="it-IT" b="1" dirty="0" smtClean="0">
              <a:cs typeface="Comic Sans MS"/>
            </a:endParaRPr>
          </a:p>
          <a:p>
            <a:pPr lvl="0" algn="just"/>
            <a:r>
              <a:rPr lang="it-IT" b="1" dirty="0" err="1" smtClean="0">
                <a:cs typeface="Comic Sans MS"/>
              </a:rPr>
              <a:t>Hallbach</a:t>
            </a:r>
            <a:r>
              <a:rPr lang="it-IT" b="1" dirty="0" smtClean="0">
                <a:cs typeface="Comic Sans MS"/>
              </a:rPr>
              <a:t> </a:t>
            </a:r>
            <a:r>
              <a:rPr lang="it-IT" b="1" dirty="0" err="1" smtClean="0">
                <a:cs typeface="Comic Sans MS"/>
              </a:rPr>
              <a:t>geometry</a:t>
            </a:r>
            <a:endParaRPr lang="it-IT" b="1" dirty="0" smtClean="0">
              <a:cs typeface="Comic Sans MS"/>
            </a:endParaRPr>
          </a:p>
          <a:p>
            <a:pPr lvl="0" algn="just"/>
            <a:r>
              <a:rPr lang="it-IT" b="1" dirty="0" smtClean="0">
                <a:solidFill>
                  <a:prstClr val="black"/>
                </a:solidFill>
                <a:cs typeface="Comic Sans MS"/>
              </a:rPr>
              <a:t>B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field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in y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direction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(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max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0.8 T)</a:t>
            </a:r>
            <a:endParaRPr lang="en-US" b="1" dirty="0">
              <a:solidFill>
                <a:prstClr val="black"/>
              </a:solidFill>
              <a:cs typeface="Comic Sans MS"/>
            </a:endParaRPr>
          </a:p>
        </p:txBody>
      </p:sp>
      <p:sp>
        <p:nvSpPr>
          <p:cNvPr id="123" name="TextBox 4"/>
          <p:cNvSpPr txBox="1"/>
          <p:nvPr/>
        </p:nvSpPr>
        <p:spPr>
          <a:xfrm>
            <a:off x="31134" y="4422986"/>
            <a:ext cx="3828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2000" b="1" dirty="0" smtClean="0">
                <a:solidFill>
                  <a:srgbClr val="FF0000"/>
                </a:solidFill>
                <a:cs typeface="Comic Sans MS"/>
              </a:rPr>
              <a:t>VTX: 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4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layers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of Si pixel (20 x 20 </a:t>
            </a:r>
            <a:r>
              <a:rPr lang="el-GR" b="1" dirty="0" smtClean="0">
                <a:solidFill>
                  <a:prstClr val="black"/>
                </a:solidFill>
                <a:cs typeface="Comic Sans MS"/>
              </a:rPr>
              <a:t>μ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m)</a:t>
            </a:r>
          </a:p>
          <a:p>
            <a:pPr lvl="0" algn="just"/>
            <a:r>
              <a:rPr lang="it-IT" sz="2000" b="1" dirty="0" smtClean="0">
                <a:solidFill>
                  <a:srgbClr val="FF0000"/>
                </a:solidFill>
                <a:cs typeface="Comic Sans MS"/>
              </a:rPr>
              <a:t>ITR:  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2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layers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of Si </a:t>
            </a:r>
            <a:r>
              <a:rPr lang="it-IT" b="1" dirty="0">
                <a:solidFill>
                  <a:prstClr val="black"/>
                </a:solidFill>
                <a:cs typeface="Comic Sans MS"/>
              </a:rPr>
              <a:t>pixel (20 x 20 </a:t>
            </a:r>
            <a:r>
              <a:rPr lang="el-GR" b="1" dirty="0">
                <a:solidFill>
                  <a:prstClr val="black"/>
                </a:solidFill>
                <a:cs typeface="Comic Sans MS"/>
              </a:rPr>
              <a:t>μ</a:t>
            </a:r>
            <a:r>
              <a:rPr lang="it-IT" b="1" dirty="0">
                <a:solidFill>
                  <a:prstClr val="black"/>
                </a:solidFill>
                <a:cs typeface="Comic Sans MS"/>
              </a:rPr>
              <a:t>m)</a:t>
            </a:r>
            <a:endParaRPr lang="en-US" b="1" dirty="0">
              <a:solidFill>
                <a:prstClr val="black"/>
              </a:solidFill>
              <a:cs typeface="Comic Sans MS"/>
            </a:endParaRPr>
          </a:p>
        </p:txBody>
      </p:sp>
      <p:sp>
        <p:nvSpPr>
          <p:cNvPr id="127" name="TextBox 4"/>
          <p:cNvSpPr txBox="1"/>
          <p:nvPr/>
        </p:nvSpPr>
        <p:spPr>
          <a:xfrm>
            <a:off x="8634675" y="5493647"/>
            <a:ext cx="3567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000" b="1" dirty="0" smtClean="0">
                <a:solidFill>
                  <a:srgbClr val="FF0000"/>
                </a:solidFill>
                <a:cs typeface="Comic Sans MS"/>
              </a:rPr>
              <a:t>MSD: </a:t>
            </a:r>
          </a:p>
          <a:p>
            <a:pPr lvl="0" algn="just"/>
            <a:r>
              <a:rPr lang="it-IT" b="1" dirty="0" smtClean="0">
                <a:solidFill>
                  <a:prstClr val="black"/>
                </a:solidFill>
                <a:cs typeface="Comic Sans MS"/>
              </a:rPr>
              <a:t>3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layers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of Si </a:t>
            </a:r>
            <a:r>
              <a:rPr lang="it-IT" b="1" dirty="0" err="1" smtClean="0">
                <a:solidFill>
                  <a:prstClr val="black"/>
                </a:solidFill>
                <a:cs typeface="Comic Sans MS"/>
              </a:rPr>
              <a:t>strips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 (120 </a:t>
            </a:r>
            <a:r>
              <a:rPr lang="el-GR" b="1" dirty="0" smtClean="0">
                <a:solidFill>
                  <a:prstClr val="black"/>
                </a:solidFill>
                <a:cs typeface="Comic Sans MS"/>
              </a:rPr>
              <a:t>μ</a:t>
            </a:r>
            <a:r>
              <a:rPr lang="it-IT" b="1" dirty="0" smtClean="0">
                <a:solidFill>
                  <a:prstClr val="black"/>
                </a:solidFill>
                <a:cs typeface="Comic Sans MS"/>
              </a:rPr>
              <a:t>m x 9 cm)</a:t>
            </a:r>
          </a:p>
        </p:txBody>
      </p:sp>
      <p:sp>
        <p:nvSpPr>
          <p:cNvPr id="128" name="TextBox 4"/>
          <p:cNvSpPr txBox="1"/>
          <p:nvPr/>
        </p:nvSpPr>
        <p:spPr>
          <a:xfrm>
            <a:off x="4228820" y="5422822"/>
            <a:ext cx="127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smtClean="0">
                <a:solidFill>
                  <a:schemeClr val="bg1"/>
                </a:solidFill>
                <a:cs typeface="Comic Sans MS"/>
              </a:rPr>
              <a:t>Magnet</a:t>
            </a:r>
            <a:endParaRPr lang="en-US" sz="2400" b="1" dirty="0">
              <a:solidFill>
                <a:schemeClr val="bg1"/>
              </a:solidFill>
              <a:cs typeface="Comic Sans MS"/>
            </a:endParaRPr>
          </a:p>
        </p:txBody>
      </p:sp>
      <p:sp>
        <p:nvSpPr>
          <p:cNvPr id="129" name="TextBox 4"/>
          <p:cNvSpPr txBox="1"/>
          <p:nvPr/>
        </p:nvSpPr>
        <p:spPr>
          <a:xfrm>
            <a:off x="9001573" y="4607023"/>
            <a:ext cx="319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 smtClean="0">
                <a:solidFill>
                  <a:schemeClr val="bg1"/>
                </a:solidFill>
                <a:cs typeface="Comic Sans MS"/>
              </a:rPr>
              <a:t>Micro Strip Detector (MSD)</a:t>
            </a:r>
            <a:endParaRPr lang="en-US" sz="2000" b="1" dirty="0">
              <a:solidFill>
                <a:schemeClr val="bg1"/>
              </a:solidFill>
              <a:cs typeface="Comic Sans MS"/>
            </a:endParaRPr>
          </a:p>
        </p:txBody>
      </p:sp>
      <p:pic>
        <p:nvPicPr>
          <p:cNvPr id="121" name="Picture 6" descr="FOOT_log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50" y="55410"/>
            <a:ext cx="491039" cy="49103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9887" y="6458342"/>
            <a:ext cx="4114800" cy="365125"/>
          </a:xfrm>
        </p:spPr>
        <p:txBody>
          <a:bodyPr/>
          <a:lstStyle/>
          <a:p>
            <a:r>
              <a:rPr lang="it-IT" smtClean="0"/>
              <a:t>R. Spighi: Riunione di Bologna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3562" r="3539" b="14776"/>
          <a:stretch/>
        </p:blipFill>
        <p:spPr>
          <a:xfrm>
            <a:off x="9049502" y="3034562"/>
            <a:ext cx="2859020" cy="1572461"/>
          </a:xfrm>
          <a:prstGeom prst="rect">
            <a:avLst/>
          </a:prstGeom>
        </p:spPr>
      </p:pic>
      <p:sp>
        <p:nvSpPr>
          <p:cNvPr id="130" name="Rettangolo 129"/>
          <p:cNvSpPr/>
          <p:nvPr/>
        </p:nvSpPr>
        <p:spPr>
          <a:xfrm>
            <a:off x="5552005" y="55059"/>
            <a:ext cx="56137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VTX</a:t>
            </a:r>
            <a:endParaRPr lang="it-IT" b="1" dirty="0"/>
          </a:p>
        </p:txBody>
      </p:sp>
      <p:sp>
        <p:nvSpPr>
          <p:cNvPr id="131" name="Rettangolo 130"/>
          <p:cNvSpPr/>
          <p:nvPr/>
        </p:nvSpPr>
        <p:spPr>
          <a:xfrm>
            <a:off x="6501246" y="63766"/>
            <a:ext cx="48923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ITR</a:t>
            </a:r>
            <a:endParaRPr lang="it-IT" b="1" dirty="0"/>
          </a:p>
        </p:txBody>
      </p:sp>
      <p:sp>
        <p:nvSpPr>
          <p:cNvPr id="132" name="Rettangolo 131"/>
          <p:cNvSpPr/>
          <p:nvPr/>
        </p:nvSpPr>
        <p:spPr>
          <a:xfrm>
            <a:off x="7607231" y="59410"/>
            <a:ext cx="64152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MSD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061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10886</TotalTime>
  <Words>1958</Words>
  <Application>Microsoft Office PowerPoint</Application>
  <PresentationFormat>Widescreen</PresentationFormat>
  <Paragraphs>618</Paragraphs>
  <Slides>22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spighi</dc:creator>
  <cp:lastModifiedBy>spighi</cp:lastModifiedBy>
  <cp:revision>506</cp:revision>
  <dcterms:created xsi:type="dcterms:W3CDTF">2017-09-06T08:19:22Z</dcterms:created>
  <dcterms:modified xsi:type="dcterms:W3CDTF">2019-01-15T10:59:33Z</dcterms:modified>
</cp:coreProperties>
</file>