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1pPr>
    <a:lvl2pPr marL="0" marR="0" indent="457200" algn="l" defTabSz="457200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2pPr>
    <a:lvl3pPr marL="0" marR="0" indent="914400" algn="l" defTabSz="457200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3pPr>
    <a:lvl4pPr marL="0" marR="0" indent="1371600" algn="l" defTabSz="457200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4pPr>
    <a:lvl5pPr marL="0" marR="0" indent="1828800" algn="l" defTabSz="457200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5pPr>
    <a:lvl6pPr marL="0" marR="0" indent="2286000" algn="l" defTabSz="457200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6pPr>
    <a:lvl7pPr marL="0" marR="0" indent="2743200" algn="l" defTabSz="457200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7pPr>
    <a:lvl8pPr marL="0" marR="0" indent="3200400" algn="l" defTabSz="457200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8pPr>
    <a:lvl9pPr marL="0" marR="0" indent="3657600" algn="l" defTabSz="457200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419193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7058025" y="274638"/>
            <a:ext cx="1873250" cy="597217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idx="1"/>
          </p:nvPr>
        </p:nvSpPr>
        <p:spPr>
          <a:xfrm>
            <a:off x="1435100" y="274638"/>
            <a:ext cx="5470525" cy="597217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/>
          <a:lstStyle>
            <a:lvl1pPr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435100" y="1447800"/>
            <a:ext cx="3671888" cy="47990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defRPr sz="2400" b="1"/>
            </a:lvl1pPr>
            <a:lvl2pPr marL="0" indent="457200">
              <a:defRPr sz="2400" b="1"/>
            </a:lvl2pPr>
            <a:lvl3pPr marL="0" indent="914400">
              <a:defRPr sz="2400" b="1"/>
            </a:lvl3pPr>
            <a:lvl4pPr marL="0" indent="1371600">
              <a:defRPr sz="2400" b="1"/>
            </a:lvl4pPr>
            <a:lvl5pPr marL="0" indent="1828800"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defRPr sz="2400" b="1"/>
            </a:pPr>
            <a:endParaRPr/>
          </a:p>
        </p:txBody>
      </p:sp>
      <p:sp>
        <p:nvSpPr>
          <p:cNvPr id="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>
              <a:defRPr b="1"/>
            </a:lvl1pPr>
          </a:lstStyle>
          <a:p>
            <a:r>
              <a:t>Title Text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defRPr sz="1400"/>
            </a:pPr>
            <a:endParaRPr/>
          </a:p>
        </p:txBody>
      </p:sp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b="1"/>
            </a:lvl1pPr>
          </a:lstStyle>
          <a:p>
            <a:r>
              <a:t>Title Text</a:t>
            </a:r>
          </a:p>
        </p:txBody>
      </p:sp>
      <p:sp>
        <p:nvSpPr>
          <p:cNvPr id="90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defRPr sz="1400"/>
            </a:lvl1pPr>
            <a:lvl2pPr marL="0" indent="457200">
              <a:defRPr sz="1400"/>
            </a:lvl2pPr>
            <a:lvl3pPr marL="0" indent="914400">
              <a:defRPr sz="1400"/>
            </a:lvl3pPr>
            <a:lvl4pPr marL="0" indent="1371600">
              <a:defRPr sz="1400"/>
            </a:lvl4pPr>
            <a:lvl5pPr marL="0" indent="1828800"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utoShape 1"/>
          <p:cNvGrpSpPr/>
          <p:nvPr/>
        </p:nvGrpSpPr>
        <p:grpSpPr>
          <a:xfrm>
            <a:off x="-815976" y="3174"/>
            <a:ext cx="1638301" cy="819151"/>
            <a:chOff x="0" y="0"/>
            <a:chExt cx="1638300" cy="819150"/>
          </a:xfrm>
        </p:grpSpPr>
        <p:sp>
          <p:nvSpPr>
            <p:cNvPr id="2" name="Line"/>
            <p:cNvSpPr/>
            <p:nvPr/>
          </p:nvSpPr>
          <p:spPr>
            <a:xfrm>
              <a:off x="0" y="0"/>
              <a:ext cx="1638301" cy="819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11928"/>
                    <a:pt x="16764" y="21600"/>
                    <a:pt x="10800" y="21600"/>
                  </a:cubicBezTo>
                  <a:cubicBezTo>
                    <a:pt x="4835" y="21600"/>
                    <a:pt x="0" y="11928"/>
                    <a:pt x="0" y="0"/>
                  </a:cubicBezTo>
                </a:path>
              </a:pathLst>
            </a:custGeom>
            <a:noFill/>
            <a:ln w="3240" cap="flat">
              <a:solidFill>
                <a:srgbClr val="D1C3A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" name="Line"/>
            <p:cNvSpPr/>
            <p:nvPr/>
          </p:nvSpPr>
          <p:spPr>
            <a:xfrm>
              <a:off x="0" y="0"/>
              <a:ext cx="1638301" cy="819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11928"/>
                    <a:pt x="4835" y="21600"/>
                    <a:pt x="10800" y="21600"/>
                  </a:cubicBezTo>
                  <a:cubicBezTo>
                    <a:pt x="16764" y="21600"/>
                    <a:pt x="21600" y="11928"/>
                    <a:pt x="21600" y="0"/>
                  </a:cubicBezTo>
                </a:path>
              </a:pathLst>
            </a:custGeom>
            <a:noFill/>
            <a:ln w="3240" cap="flat">
              <a:solidFill>
                <a:srgbClr val="D1C3A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5" name="Oval 2"/>
          <p:cNvSpPr/>
          <p:nvPr/>
        </p:nvSpPr>
        <p:spPr>
          <a:xfrm>
            <a:off x="168275" y="20637"/>
            <a:ext cx="1701800" cy="1701801"/>
          </a:xfrm>
          <a:prstGeom prst="ellipse">
            <a:avLst/>
          </a:prstGeom>
          <a:ln w="27360">
            <a:solidFill>
              <a:srgbClr val="FFF4DD"/>
            </a:solidFill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" name="AutoShape 3"/>
          <p:cNvSpPr/>
          <p:nvPr/>
        </p:nvSpPr>
        <p:spPr>
          <a:xfrm>
            <a:off x="188804" y="1049330"/>
            <a:ext cx="1116230" cy="11112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171" h="19242" extrusionOk="0">
                <a:moveTo>
                  <a:pt x="2074" y="3488"/>
                </a:moveTo>
                <a:cubicBezTo>
                  <a:pt x="5363" y="-606"/>
                  <a:pt x="11391" y="-1179"/>
                  <a:pt x="15540" y="2208"/>
                </a:cubicBezTo>
                <a:cubicBezTo>
                  <a:pt x="19689" y="5595"/>
                  <a:pt x="20386" y="11659"/>
                  <a:pt x="17098" y="15754"/>
                </a:cubicBezTo>
                <a:cubicBezTo>
                  <a:pt x="13809" y="19848"/>
                  <a:pt x="7781" y="20421"/>
                  <a:pt x="3632" y="17034"/>
                </a:cubicBezTo>
                <a:cubicBezTo>
                  <a:pt x="-517" y="13647"/>
                  <a:pt x="-1214" y="7583"/>
                  <a:pt x="2074" y="3488"/>
                </a:cubicBezTo>
                <a:close/>
                <a:moveTo>
                  <a:pt x="5830" y="6555"/>
                </a:moveTo>
                <a:cubicBezTo>
                  <a:pt x="4186" y="8601"/>
                  <a:pt x="4535" y="11634"/>
                  <a:pt x="6609" y="13327"/>
                </a:cubicBezTo>
                <a:cubicBezTo>
                  <a:pt x="8683" y="15021"/>
                  <a:pt x="11698" y="14734"/>
                  <a:pt x="13342" y="12687"/>
                </a:cubicBezTo>
                <a:cubicBezTo>
                  <a:pt x="14986" y="10641"/>
                  <a:pt x="14637" y="7608"/>
                  <a:pt x="12563" y="5915"/>
                </a:cubicBezTo>
                <a:cubicBezTo>
                  <a:pt x="10489" y="4221"/>
                  <a:pt x="7474" y="4508"/>
                  <a:pt x="5830" y="6555"/>
                </a:cubicBezTo>
                <a:close/>
              </a:path>
            </a:pathLst>
          </a:cu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>
              <a:fillToRect l="37721" t="-19636" r="62278" b="119636"/>
            </a:path>
          </a:gradFill>
          <a:ln w="7200">
            <a:solidFill>
              <a:srgbClr val="C6B792"/>
            </a:solidFill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" name="Rectangle 4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" name="Rectangle 5"/>
          <p:cNvSpPr/>
          <p:nvPr/>
        </p:nvSpPr>
        <p:spPr>
          <a:xfrm>
            <a:off x="1014412" y="0"/>
            <a:ext cx="73026" cy="6858000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9" name="Title Text"/>
          <p:cNvSpPr txBox="1">
            <a:spLocks noGrp="1"/>
          </p:cNvSpPr>
          <p:nvPr>
            <p:ph type="title"/>
          </p:nvPr>
        </p:nvSpPr>
        <p:spPr>
          <a:xfrm>
            <a:off x="1435100" y="274638"/>
            <a:ext cx="7496175" cy="11414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999" tIns="44999" rIns="44999" bIns="44999">
            <a:normAutofit/>
          </a:bodyPr>
          <a:lstStyle/>
          <a:p>
            <a:r>
              <a:t>Title Text</a:t>
            </a:r>
          </a:p>
        </p:txBody>
      </p:sp>
      <p:sp>
        <p:nvSpPr>
          <p:cNvPr id="10" name="Body Level One…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6175" cy="4799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999" tIns="44999" rIns="44999" bIns="4499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3775" y="6305550"/>
            <a:ext cx="356973" cy="369400"/>
          </a:xfrm>
          <a:prstGeom prst="rect">
            <a:avLst/>
          </a:prstGeom>
          <a:ln w="12700">
            <a:miter lim="400000"/>
          </a:ln>
        </p:spPr>
        <p:txBody>
          <a:bodyPr wrap="none" lIns="44999" tIns="44999" rIns="44999" bIns="44999">
            <a:spAutoFit/>
          </a:bodyPr>
          <a:lstStyle>
            <a:lvl1pPr>
              <a:lnSpc>
                <a:spcPct val="100000"/>
              </a:lnSpc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457200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200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200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2286000" algn="l" defTabSz="457200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2743200" algn="l" defTabSz="457200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3200400" algn="l" defTabSz="457200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3657600" algn="l" defTabSz="457200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57200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1pPr>
      <a:lvl2pPr marL="342900" marR="0" indent="114300" algn="l" defTabSz="457200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2pPr>
      <a:lvl3pPr marL="342900" marR="0" indent="571500" algn="l" defTabSz="457200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3pPr>
      <a:lvl4pPr marL="342900" marR="0" indent="1028700" algn="l" defTabSz="457200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4pPr>
      <a:lvl5pPr marL="342900" marR="0" indent="1485900" algn="l" defTabSz="457200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5pPr>
      <a:lvl6pPr marL="342900" marR="0" indent="1943100" algn="l" defTabSz="457200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6pPr>
      <a:lvl7pPr marL="342900" marR="0" indent="2400300" algn="l" defTabSz="457200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7pPr>
      <a:lvl8pPr marL="342900" marR="0" indent="2857500" algn="l" defTabSz="457200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8pPr>
      <a:lvl9pPr marL="342900" marR="0" indent="3314700" algn="l" defTabSz="457200" rtl="0" latinLnBrk="0">
        <a:lnSpc>
          <a:spcPct val="93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Gill Sans MT"/>
          <a:ea typeface="Gill Sans MT"/>
          <a:cs typeface="Gill Sans MT"/>
          <a:sym typeface="Gill Sans MT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olo 1"/>
          <p:cNvSpPr txBox="1">
            <a:spLocks noGrp="1"/>
          </p:cNvSpPr>
          <p:nvPr>
            <p:ph type="ctrTitle"/>
          </p:nvPr>
        </p:nvSpPr>
        <p:spPr>
          <a:xfrm>
            <a:off x="997580" y="1246640"/>
            <a:ext cx="7772401" cy="519684"/>
          </a:xfrm>
          <a:prstGeom prst="rect">
            <a:avLst/>
          </a:prstGeom>
        </p:spPr>
        <p:txBody>
          <a:bodyPr/>
          <a:lstStyle>
            <a:lvl1pPr algn="ctr">
              <a:defRPr sz="2800" b="1">
                <a:solidFill>
                  <a:srgbClr val="FF0000"/>
                </a:solidFill>
              </a:defRPr>
            </a:lvl1pPr>
          </a:lstStyle>
          <a:p>
            <a:r>
              <a:t>PRESENTAZIONE DEL PROGETTO</a:t>
            </a:r>
          </a:p>
        </p:txBody>
      </p:sp>
      <p:sp>
        <p:nvSpPr>
          <p:cNvPr id="120" name="Sottotitolo 2"/>
          <p:cNvSpPr txBox="1">
            <a:spLocks noGrp="1"/>
          </p:cNvSpPr>
          <p:nvPr>
            <p:ph type="subTitle" sz="quarter" idx="1"/>
          </p:nvPr>
        </p:nvSpPr>
        <p:spPr>
          <a:xfrm>
            <a:off x="780773" y="1766323"/>
            <a:ext cx="8352930" cy="100811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 sz="2100"/>
            </a:pPr>
            <a:r>
              <a:t>Per l’anno scolastico 2018-19 svolgeremo l'attività </a:t>
            </a:r>
          </a:p>
          <a:p>
            <a:pPr>
              <a:spcBef>
                <a:spcPts val="0"/>
              </a:spcBef>
              <a:defRPr sz="2100"/>
            </a:pPr>
            <a:r>
              <a:t>con 5 classi presso 3 licei:</a:t>
            </a:r>
          </a:p>
        </p:txBody>
      </p:sp>
      <p:pic>
        <p:nvPicPr>
          <p:cNvPr id="121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0" y="44625"/>
            <a:ext cx="3193552" cy="1229499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CasellaDiTesto 6"/>
          <p:cNvSpPr txBox="1"/>
          <p:nvPr/>
        </p:nvSpPr>
        <p:spPr>
          <a:xfrm>
            <a:off x="107504" y="3857802"/>
            <a:ext cx="4355825" cy="2132199"/>
          </a:xfrm>
          <a:prstGeom prst="rect">
            <a:avLst/>
          </a:prstGeom>
          <a:ln w="38100">
            <a:solidFill>
              <a:srgbClr val="0070C0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just">
              <a:defRPr sz="2400" b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Nel primo Liceo sono state tenute le lezioni introduttive e sono stati consegnati i dosimetri che gli studenti hanno collocato nei locali da loro scelti;</a:t>
            </a:r>
          </a:p>
        </p:txBody>
      </p:sp>
      <p:sp>
        <p:nvSpPr>
          <p:cNvPr id="123" name="CasellaDiTesto 7"/>
          <p:cNvSpPr txBox="1"/>
          <p:nvPr/>
        </p:nvSpPr>
        <p:spPr>
          <a:xfrm>
            <a:off x="4713099" y="4077072"/>
            <a:ext cx="4323397" cy="1122808"/>
          </a:xfrm>
          <a:prstGeom prst="rect">
            <a:avLst/>
          </a:prstGeom>
          <a:ln w="38100">
            <a:solidFill>
              <a:srgbClr val="00B050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just">
              <a:defRPr sz="2400" b="1">
                <a:solidFill>
                  <a:srgbClr val="009E4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/>
              <a:t>Nel</a:t>
            </a:r>
            <a:r>
              <a:rPr dirty="0"/>
              <a:t> secondo e </a:t>
            </a:r>
            <a:r>
              <a:rPr dirty="0" err="1"/>
              <a:t>terzo</a:t>
            </a:r>
            <a:r>
              <a:rPr dirty="0"/>
              <a:t> </a:t>
            </a:r>
            <a:r>
              <a:rPr dirty="0" err="1"/>
              <a:t>liceo</a:t>
            </a:r>
            <a:r>
              <a:rPr dirty="0"/>
              <a:t> </a:t>
            </a:r>
            <a:r>
              <a:rPr dirty="0" err="1"/>
              <a:t>l’attività</a:t>
            </a:r>
            <a:r>
              <a:rPr dirty="0"/>
              <a:t> </a:t>
            </a:r>
            <a:r>
              <a:rPr dirty="0" err="1"/>
              <a:t>comincerà</a:t>
            </a:r>
            <a:r>
              <a:rPr dirty="0"/>
              <a:t> a </a:t>
            </a:r>
            <a:r>
              <a:rPr lang="en-US" dirty="0" smtClean="0"/>
              <a:t>fine </a:t>
            </a:r>
            <a:r>
              <a:rPr dirty="0" err="1" smtClean="0"/>
              <a:t>gennaio</a:t>
            </a:r>
            <a:endParaRPr dirty="0"/>
          </a:p>
        </p:txBody>
      </p:sp>
      <p:sp>
        <p:nvSpPr>
          <p:cNvPr id="124" name="Connettore 2 9"/>
          <p:cNvSpPr/>
          <p:nvPr/>
        </p:nvSpPr>
        <p:spPr>
          <a:xfrm flipH="1">
            <a:off x="2049397" y="2860682"/>
            <a:ext cx="1926545" cy="710945"/>
          </a:xfrm>
          <a:prstGeom prst="line">
            <a:avLst/>
          </a:prstGeom>
          <a:ln w="38100">
            <a:solidFill>
              <a:srgbClr val="0070C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5" name="Connettore 2 11"/>
          <p:cNvSpPr/>
          <p:nvPr/>
        </p:nvSpPr>
        <p:spPr>
          <a:xfrm>
            <a:off x="5407207" y="2866654"/>
            <a:ext cx="1512169" cy="991149"/>
          </a:xfrm>
          <a:prstGeom prst="line">
            <a:avLst/>
          </a:prstGeom>
          <a:ln w="38100">
            <a:solidFill>
              <a:srgbClr val="009E47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asellaDiTesto 4"/>
          <p:cNvSpPr txBox="1"/>
          <p:nvPr/>
        </p:nvSpPr>
        <p:spPr>
          <a:xfrm>
            <a:off x="1547664" y="177821"/>
            <a:ext cx="6336704" cy="806575"/>
          </a:xfrm>
          <a:prstGeom prst="rect">
            <a:avLst/>
          </a:prstGeom>
          <a:ln w="38100">
            <a:solidFill>
              <a:srgbClr val="FF0000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L’attività viene svolta direttamente presso le scuole e suddivisa in diversi giorni </a:t>
            </a:r>
          </a:p>
        </p:txBody>
      </p:sp>
      <p:sp>
        <p:nvSpPr>
          <p:cNvPr id="128" name="Connettore 2 2"/>
          <p:cNvSpPr/>
          <p:nvPr/>
        </p:nvSpPr>
        <p:spPr>
          <a:xfrm flipH="1">
            <a:off x="2941745" y="1080171"/>
            <a:ext cx="864097" cy="576065"/>
          </a:xfrm>
          <a:prstGeom prst="line">
            <a:avLst/>
          </a:prstGeom>
          <a:ln w="5715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9" name="CasellaDiTesto 7"/>
          <p:cNvSpPr txBox="1"/>
          <p:nvPr/>
        </p:nvSpPr>
        <p:spPr>
          <a:xfrm>
            <a:off x="107503" y="1719061"/>
            <a:ext cx="3520294" cy="4862744"/>
          </a:xfrm>
          <a:prstGeom prst="rect">
            <a:avLst/>
          </a:prstGeom>
          <a:ln w="38100">
            <a:solidFill>
              <a:srgbClr val="0070C0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Primo giorno di attività.</a:t>
            </a:r>
          </a:p>
          <a:p>
            <a:pPr algn="just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2 ore introduttive:</a:t>
            </a:r>
          </a:p>
          <a:p>
            <a:pPr marL="285750" indent="-285750" algn="just">
              <a:buClr>
                <a:srgbClr val="000000"/>
              </a:buClr>
              <a:buSzPct val="100000"/>
              <a:buChar char="❖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che cos’è il Radon e come si diffonde;</a:t>
            </a:r>
          </a:p>
          <a:p>
            <a:pPr marL="285750" indent="-285750" algn="just">
              <a:buClr>
                <a:srgbClr val="000000"/>
              </a:buClr>
              <a:buSzPct val="100000"/>
              <a:buChar char="❖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meccanismo di danno ed effetti sulla salute;</a:t>
            </a:r>
          </a:p>
          <a:p>
            <a:pPr marL="285750" indent="-285750" algn="just">
              <a:buClr>
                <a:srgbClr val="000000"/>
              </a:buClr>
              <a:buSzPct val="100000"/>
              <a:buChar char="❖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distribuzione del Radon in Piemonte;</a:t>
            </a:r>
          </a:p>
          <a:p>
            <a:pPr marL="285750" indent="-285750" algn="just">
              <a:buClr>
                <a:srgbClr val="000000"/>
              </a:buClr>
              <a:buSzPct val="100000"/>
              <a:buChar char="❖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cenni di normativa nazionale ed europea;</a:t>
            </a:r>
          </a:p>
          <a:p>
            <a:pPr marL="285750" indent="-285750" algn="just">
              <a:buClr>
                <a:srgbClr val="000000"/>
              </a:buClr>
              <a:buSzPct val="100000"/>
              <a:buChar char="❖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descrizione metodi di misura attivi e passivi e in particolare rivelatori a tracce ed elettreti che sono i dispositivi utilizzati per le misure nell’ambito del progetto.</a:t>
            </a:r>
          </a:p>
          <a:p>
            <a:pPr marL="285750" indent="-285750" algn="just">
              <a:buClr>
                <a:srgbClr val="000000"/>
              </a:buClr>
              <a:buSzPct val="100000"/>
              <a:buChar char="❖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Consegna di alcuni elettreti che vengono letti durante il secondo giorno di attività</a:t>
            </a:r>
          </a:p>
        </p:txBody>
      </p:sp>
      <p:sp>
        <p:nvSpPr>
          <p:cNvPr id="130" name="CasellaDiTesto 3"/>
          <p:cNvSpPr txBox="1"/>
          <p:nvPr/>
        </p:nvSpPr>
        <p:spPr>
          <a:xfrm>
            <a:off x="4564476" y="2749599"/>
            <a:ext cx="4533392" cy="2874308"/>
          </a:xfrm>
          <a:prstGeom prst="rect">
            <a:avLst/>
          </a:prstGeom>
          <a:ln w="38100">
            <a:solidFill>
              <a:srgbClr val="0070C0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Secondo giorno di attività. </a:t>
            </a:r>
          </a:p>
          <a:p>
            <a:pPr algn="just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2 ore in cui si illustra la procedura sperimentale da adottare per:</a:t>
            </a:r>
          </a:p>
          <a:p>
            <a:pPr algn="just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l’e</a:t>
            </a:r>
            <a:r>
              <a:rPr spc="-45"/>
              <a:t>sposizione </a:t>
            </a:r>
            <a:r>
              <a:rPr spc="20"/>
              <a:t>dei</a:t>
            </a:r>
            <a:r>
              <a:rPr spc="-139"/>
              <a:t> </a:t>
            </a:r>
            <a:r>
              <a:rPr spc="34"/>
              <a:t>rivelatori a tracce, lo s</a:t>
            </a:r>
            <a:r>
              <a:rPr spc="-34"/>
              <a:t>viluppo </a:t>
            </a:r>
            <a:r>
              <a:rPr spc="-60"/>
              <a:t>chimico, la l</a:t>
            </a:r>
            <a:r>
              <a:rPr spc="65"/>
              <a:t>ettura </a:t>
            </a:r>
            <a:r>
              <a:rPr spc="55"/>
              <a:t>delle </a:t>
            </a:r>
            <a:r>
              <a:rPr spc="-5"/>
              <a:t>tracce e la d</a:t>
            </a:r>
            <a:r>
              <a:rPr spc="25"/>
              <a:t>eterminazione </a:t>
            </a:r>
            <a:r>
              <a:rPr spc="50"/>
              <a:t>della</a:t>
            </a:r>
            <a:r>
              <a:rPr spc="-225"/>
              <a:t> </a:t>
            </a:r>
            <a:r>
              <a:rPr spc="-15"/>
              <a:t>concentrazione</a:t>
            </a:r>
            <a:r>
              <a:t> tramite retta di taratura.</a:t>
            </a:r>
          </a:p>
          <a:p>
            <a:pPr algn="just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 rivelatori e le camere di espansione vengono consegnati agli studenti che provvedono ad assemblarli e a sigillarli in </a:t>
            </a:r>
            <a:r>
              <a:rPr spc="30"/>
              <a:t>buste impermeabili al radon. </a:t>
            </a:r>
          </a:p>
        </p:txBody>
      </p:sp>
      <p:sp>
        <p:nvSpPr>
          <p:cNvPr id="131" name="Connettore 2 9"/>
          <p:cNvSpPr/>
          <p:nvPr/>
        </p:nvSpPr>
        <p:spPr>
          <a:xfrm>
            <a:off x="3707903" y="2919677"/>
            <a:ext cx="756085" cy="1"/>
          </a:xfrm>
          <a:prstGeom prst="line">
            <a:avLst/>
          </a:prstGeom>
          <a:ln w="5715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asellaDiTesto 3"/>
          <p:cNvSpPr txBox="1"/>
          <p:nvPr/>
        </p:nvSpPr>
        <p:spPr>
          <a:xfrm>
            <a:off x="2195735" y="836712"/>
            <a:ext cx="4911435" cy="1631535"/>
          </a:xfrm>
          <a:prstGeom prst="rect">
            <a:avLst/>
          </a:prstGeom>
          <a:ln w="38100">
            <a:solidFill>
              <a:srgbClr val="0070C0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Terzo giorno di attività.</a:t>
            </a:r>
          </a:p>
          <a:p>
            <a:pPr algn="just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2 ore durante le quali si effettua lo sviluppo dei rivelatori, la lettura delle tracce mediante microscopio di alcuni rivelatori e la simulazione della realizzazione della retta di taratura utilizzando dati già disponibili.</a:t>
            </a:r>
          </a:p>
        </p:txBody>
      </p:sp>
      <p:sp>
        <p:nvSpPr>
          <p:cNvPr id="134" name="CasellaDiTesto 4"/>
          <p:cNvSpPr txBox="1"/>
          <p:nvPr/>
        </p:nvSpPr>
        <p:spPr>
          <a:xfrm>
            <a:off x="1267075" y="3177209"/>
            <a:ext cx="6768753" cy="599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just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/>
              <a:t>Successivamente</a:t>
            </a:r>
            <a:r>
              <a:rPr dirty="0"/>
              <a:t> </a:t>
            </a:r>
            <a:r>
              <a:rPr dirty="0" err="1"/>
              <a:t>vengono</a:t>
            </a:r>
            <a:r>
              <a:rPr dirty="0"/>
              <a:t> </a:t>
            </a:r>
            <a:r>
              <a:rPr dirty="0" err="1"/>
              <a:t>fornite</a:t>
            </a:r>
            <a:r>
              <a:rPr dirty="0"/>
              <a:t> </a:t>
            </a:r>
            <a:r>
              <a:rPr dirty="0" err="1"/>
              <a:t>agli</a:t>
            </a:r>
            <a:r>
              <a:rPr dirty="0"/>
              <a:t> </a:t>
            </a:r>
            <a:r>
              <a:rPr dirty="0" err="1"/>
              <a:t>studenti</a:t>
            </a:r>
            <a:r>
              <a:rPr dirty="0"/>
              <a:t> le </a:t>
            </a:r>
            <a:r>
              <a:rPr dirty="0" err="1"/>
              <a:t>immagini</a:t>
            </a:r>
            <a:r>
              <a:rPr dirty="0"/>
              <a:t> relative </a:t>
            </a:r>
            <a:r>
              <a:rPr dirty="0" err="1"/>
              <a:t>ai</a:t>
            </a:r>
            <a:r>
              <a:rPr dirty="0"/>
              <a:t> </a:t>
            </a:r>
            <a:r>
              <a:rPr dirty="0" err="1"/>
              <a:t>loro</a:t>
            </a:r>
            <a:r>
              <a:rPr dirty="0"/>
              <a:t> </a:t>
            </a:r>
            <a:r>
              <a:rPr dirty="0" err="1"/>
              <a:t>dosimetri</a:t>
            </a:r>
            <a:r>
              <a:rPr dirty="0"/>
              <a:t> e </a:t>
            </a:r>
            <a:r>
              <a:rPr dirty="0" err="1"/>
              <a:t>ai</a:t>
            </a:r>
            <a:r>
              <a:rPr dirty="0"/>
              <a:t> </a:t>
            </a:r>
            <a:r>
              <a:rPr dirty="0" err="1"/>
              <a:t>dosimetri</a:t>
            </a:r>
            <a:r>
              <a:rPr dirty="0"/>
              <a:t> </a:t>
            </a:r>
            <a:r>
              <a:rPr dirty="0" err="1"/>
              <a:t>utilizzati</a:t>
            </a:r>
            <a:r>
              <a:rPr dirty="0"/>
              <a:t> per la </a:t>
            </a:r>
            <a:r>
              <a:rPr dirty="0" err="1"/>
              <a:t>taratura</a:t>
            </a:r>
            <a:endParaRPr dirty="0"/>
          </a:p>
        </p:txBody>
      </p:sp>
      <p:sp>
        <p:nvSpPr>
          <p:cNvPr id="135" name="CasellaDiTesto 5"/>
          <p:cNvSpPr txBox="1"/>
          <p:nvPr/>
        </p:nvSpPr>
        <p:spPr>
          <a:xfrm>
            <a:off x="2195735" y="4797152"/>
            <a:ext cx="4911435" cy="885871"/>
          </a:xfrm>
          <a:prstGeom prst="rect">
            <a:avLst/>
          </a:prstGeom>
          <a:ln w="38100">
            <a:solidFill>
              <a:srgbClr val="0070C0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Quarto </a:t>
            </a:r>
            <a:r>
              <a:rPr dirty="0" err="1"/>
              <a:t>giorno</a:t>
            </a:r>
            <a:r>
              <a:rPr dirty="0"/>
              <a:t> di </a:t>
            </a:r>
            <a:r>
              <a:rPr dirty="0" err="1"/>
              <a:t>attività</a:t>
            </a:r>
            <a:r>
              <a:rPr dirty="0"/>
              <a:t>.</a:t>
            </a:r>
          </a:p>
          <a:p>
            <a:pPr algn="just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2 ore </a:t>
            </a:r>
            <a:r>
              <a:rPr dirty="0" err="1"/>
              <a:t>durante</a:t>
            </a:r>
            <a:r>
              <a:rPr dirty="0"/>
              <a:t> le </a:t>
            </a:r>
            <a:r>
              <a:rPr dirty="0" err="1"/>
              <a:t>quali</a:t>
            </a:r>
            <a:r>
              <a:rPr dirty="0"/>
              <a:t> </a:t>
            </a:r>
            <a:r>
              <a:rPr dirty="0" err="1"/>
              <a:t>gli</a:t>
            </a:r>
            <a:r>
              <a:rPr dirty="0"/>
              <a:t> </a:t>
            </a:r>
            <a:r>
              <a:rPr dirty="0" err="1"/>
              <a:t>studenti</a:t>
            </a:r>
            <a:r>
              <a:rPr dirty="0"/>
              <a:t> </a:t>
            </a:r>
            <a:r>
              <a:rPr dirty="0" err="1"/>
              <a:t>presentano</a:t>
            </a:r>
            <a:r>
              <a:rPr dirty="0"/>
              <a:t> e </a:t>
            </a:r>
            <a:r>
              <a:rPr dirty="0" err="1"/>
              <a:t>discutono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risultati</a:t>
            </a:r>
            <a:r>
              <a:rPr dirty="0"/>
              <a:t> </a:t>
            </a:r>
            <a:r>
              <a:rPr dirty="0" err="1"/>
              <a:t>ottenuti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object 2"/>
          <p:cNvSpPr txBox="1"/>
          <p:nvPr/>
        </p:nvSpPr>
        <p:spPr>
          <a:xfrm>
            <a:off x="1403647" y="260647"/>
            <a:ext cx="6917057" cy="1051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lnSpc>
                <a:spcPct val="100000"/>
              </a:lnSpc>
              <a:spcBef>
                <a:spcPts val="100"/>
              </a:spcBef>
              <a:defRPr sz="3600" spc="170">
                <a:latin typeface="Arial"/>
                <a:ea typeface="Arial"/>
                <a:cs typeface="Arial"/>
                <a:sym typeface="Arial"/>
              </a:defRPr>
            </a:pPr>
            <a:r>
              <a:t>I </a:t>
            </a:r>
            <a:r>
              <a:rPr spc="100"/>
              <a:t>rivelatori</a:t>
            </a:r>
            <a:r>
              <a:rPr spc="-875"/>
              <a:t>          </a:t>
            </a:r>
            <a:r>
              <a:rPr spc="-5"/>
              <a:t>a </a:t>
            </a:r>
            <a:r>
              <a:rPr spc="10"/>
              <a:t>tracce utilizzati sono i </a:t>
            </a:r>
            <a:r>
              <a:rPr spc="-95"/>
              <a:t>CR-39 TASL TASTRAK</a:t>
            </a:r>
          </a:p>
        </p:txBody>
      </p:sp>
      <p:pic>
        <p:nvPicPr>
          <p:cNvPr id="138" name="Immagine 5" descr="Immagin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27" y="1700808"/>
            <a:ext cx="2165881" cy="243357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Immagine 6" descr="Immagin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43808" y="2132856"/>
            <a:ext cx="3121152" cy="23408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Immagine 7" descr="Immagin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00192" y="2276872"/>
            <a:ext cx="2286001" cy="1685926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CasellaDiTesto 8"/>
          <p:cNvSpPr txBox="1"/>
          <p:nvPr/>
        </p:nvSpPr>
        <p:spPr>
          <a:xfrm>
            <a:off x="1086379" y="4653136"/>
            <a:ext cx="7200801" cy="607602"/>
          </a:xfrm>
          <a:prstGeom prst="rect">
            <a:avLst/>
          </a:prstGeom>
          <a:ln w="38100">
            <a:solidFill>
              <a:srgbClr val="009E47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Sviluppo</a:t>
            </a:r>
            <a:r>
              <a:rPr dirty="0"/>
              <a:t> è </a:t>
            </a:r>
            <a:r>
              <a:rPr dirty="0" err="1"/>
              <a:t>effettuato</a:t>
            </a:r>
            <a:r>
              <a:rPr dirty="0"/>
              <a:t> </a:t>
            </a:r>
            <a:r>
              <a:rPr dirty="0" err="1"/>
              <a:t>seguendo</a:t>
            </a:r>
            <a:r>
              <a:rPr dirty="0"/>
              <a:t> la </a:t>
            </a:r>
            <a:r>
              <a:rPr dirty="0" err="1"/>
              <a:t>procedura</a:t>
            </a:r>
            <a:r>
              <a:rPr dirty="0"/>
              <a:t> </a:t>
            </a:r>
            <a:r>
              <a:rPr dirty="0" err="1"/>
              <a:t>indicata</a:t>
            </a:r>
            <a:r>
              <a:rPr dirty="0"/>
              <a:t> da </a:t>
            </a:r>
            <a:r>
              <a:rPr lang="en-US" dirty="0" smtClean="0"/>
              <a:t>MIAM</a:t>
            </a:r>
            <a:endParaRPr dirty="0"/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 </a:t>
            </a:r>
            <a:r>
              <a:rPr dirty="0" err="1"/>
              <a:t>soluzione</a:t>
            </a:r>
            <a:r>
              <a:rPr dirty="0"/>
              <a:t> di </a:t>
            </a:r>
            <a:r>
              <a:rPr dirty="0" err="1"/>
              <a:t>NaOH</a:t>
            </a:r>
            <a:r>
              <a:rPr dirty="0"/>
              <a:t> 6.25 M a 98 °C per un </a:t>
            </a:r>
            <a:r>
              <a:rPr dirty="0" err="1"/>
              <a:t>periodo</a:t>
            </a:r>
            <a:r>
              <a:rPr dirty="0"/>
              <a:t> di 60 </a:t>
            </a:r>
            <a:r>
              <a:rPr dirty="0" err="1"/>
              <a:t>minuti</a:t>
            </a:r>
            <a:endParaRPr dirty="0"/>
          </a:p>
        </p:txBody>
      </p:sp>
      <p:sp>
        <p:nvSpPr>
          <p:cNvPr id="142" name="CasellaDiTesto 9"/>
          <p:cNvSpPr txBox="1"/>
          <p:nvPr/>
        </p:nvSpPr>
        <p:spPr>
          <a:xfrm>
            <a:off x="1054720" y="5661247"/>
            <a:ext cx="7200801" cy="607602"/>
          </a:xfrm>
          <a:prstGeom prst="rect">
            <a:avLst/>
          </a:prstGeom>
          <a:ln w="38100">
            <a:solidFill>
              <a:srgbClr val="009E47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smtClean="0"/>
              <a:t>N°</a:t>
            </a:r>
            <a:r>
              <a:rPr lang="en-US" dirty="0" smtClean="0"/>
              <a:t>30</a:t>
            </a:r>
            <a:r>
              <a:rPr dirty="0" smtClean="0"/>
              <a:t> </a:t>
            </a:r>
            <a:r>
              <a:rPr dirty="0" err="1"/>
              <a:t>rivelatori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al </a:t>
            </a:r>
            <a:r>
              <a:rPr dirty="0" err="1"/>
              <a:t>Politecnico</a:t>
            </a:r>
            <a:r>
              <a:rPr dirty="0"/>
              <a:t> di Milano per la </a:t>
            </a:r>
            <a:r>
              <a:rPr dirty="0" err="1" smtClean="0"/>
              <a:t>taratura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5 </a:t>
            </a:r>
            <a:r>
              <a:rPr lang="en-US" dirty="0" err="1" smtClean="0"/>
              <a:t>valori</a:t>
            </a:r>
            <a:r>
              <a:rPr lang="en-US" dirty="0" smtClean="0"/>
              <a:t> di </a:t>
            </a:r>
            <a:r>
              <a:rPr lang="en-US" dirty="0" err="1" smtClean="0"/>
              <a:t>esposizione</a:t>
            </a:r>
            <a:r>
              <a:rPr dirty="0" smtClean="0"/>
              <a:t>.</a:t>
            </a: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asellaDiTesto 3"/>
          <p:cNvSpPr txBox="1"/>
          <p:nvPr/>
        </p:nvSpPr>
        <p:spPr>
          <a:xfrm>
            <a:off x="683568" y="1337390"/>
            <a:ext cx="8088398" cy="1895775"/>
          </a:xfrm>
          <a:prstGeom prst="rect">
            <a:avLst/>
          </a:prstGeom>
          <a:ln w="38100">
            <a:solidFill>
              <a:srgbClr val="0070C0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QUESTIONARI</a:t>
            </a:r>
          </a:p>
          <a:p>
            <a:pPr algn="just">
              <a:defRPr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just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 </a:t>
            </a:r>
            <a:r>
              <a:rPr dirty="0" err="1"/>
              <a:t>questionari</a:t>
            </a:r>
            <a:r>
              <a:rPr dirty="0"/>
              <a:t> </a:t>
            </a:r>
            <a:r>
              <a:rPr dirty="0" err="1"/>
              <a:t>verranno</a:t>
            </a:r>
            <a:r>
              <a:rPr dirty="0"/>
              <a:t> </a:t>
            </a:r>
            <a:r>
              <a:rPr dirty="0" err="1"/>
              <a:t>distribuiti</a:t>
            </a:r>
            <a:r>
              <a:rPr dirty="0"/>
              <a:t> e </a:t>
            </a:r>
            <a:r>
              <a:rPr dirty="0" err="1"/>
              <a:t>raccolti</a:t>
            </a:r>
            <a:r>
              <a:rPr dirty="0"/>
              <a:t> in </a:t>
            </a:r>
            <a:r>
              <a:rPr dirty="0" err="1"/>
              <a:t>occasione</a:t>
            </a:r>
            <a:r>
              <a:rPr dirty="0"/>
              <a:t> di </a:t>
            </a:r>
            <a:r>
              <a:rPr dirty="0" err="1"/>
              <a:t>attività</a:t>
            </a:r>
            <a:r>
              <a:rPr dirty="0"/>
              <a:t> </a:t>
            </a:r>
            <a:r>
              <a:rPr dirty="0" err="1"/>
              <a:t>aperte</a:t>
            </a:r>
            <a:r>
              <a:rPr dirty="0"/>
              <a:t> (</a:t>
            </a:r>
            <a:r>
              <a:rPr dirty="0" err="1"/>
              <a:t>Settimana</a:t>
            </a:r>
            <a:r>
              <a:rPr dirty="0"/>
              <a:t> </a:t>
            </a:r>
            <a:r>
              <a:rPr dirty="0" err="1"/>
              <a:t>Scientifica</a:t>
            </a:r>
            <a:r>
              <a:rPr dirty="0"/>
              <a:t> o Open Days) </a:t>
            </a:r>
            <a:r>
              <a:rPr dirty="0" err="1"/>
              <a:t>organizzate</a:t>
            </a:r>
            <a:r>
              <a:rPr dirty="0"/>
              <a:t> </a:t>
            </a:r>
            <a:r>
              <a:rPr dirty="0" err="1"/>
              <a:t>direttamente</a:t>
            </a:r>
            <a:r>
              <a:rPr dirty="0"/>
              <a:t> </a:t>
            </a:r>
            <a:r>
              <a:rPr dirty="0" err="1"/>
              <a:t>dalle</a:t>
            </a:r>
            <a:r>
              <a:rPr dirty="0"/>
              <a:t> </a:t>
            </a:r>
            <a:r>
              <a:rPr dirty="0" err="1"/>
              <a:t>scuole</a:t>
            </a:r>
            <a:r>
              <a:rPr dirty="0"/>
              <a:t> </a:t>
            </a:r>
            <a:r>
              <a:rPr dirty="0" err="1"/>
              <a:t>coinvolte</a:t>
            </a:r>
            <a:r>
              <a:rPr dirty="0"/>
              <a:t> </a:t>
            </a:r>
            <a:r>
              <a:rPr dirty="0" err="1"/>
              <a:t>nel</a:t>
            </a:r>
            <a:r>
              <a:rPr dirty="0"/>
              <a:t> </a:t>
            </a:r>
            <a:r>
              <a:rPr dirty="0" err="1"/>
              <a:t>progetto</a:t>
            </a:r>
            <a:r>
              <a:rPr dirty="0"/>
              <a:t>, per </a:t>
            </a:r>
            <a:r>
              <a:rPr dirty="0" err="1"/>
              <a:t>esempio</a:t>
            </a:r>
            <a:r>
              <a:rPr dirty="0"/>
              <a:t>:</a:t>
            </a:r>
          </a:p>
          <a:p>
            <a:pPr algn="just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Galileo Ferraris: science fair ad </a:t>
            </a:r>
            <a:r>
              <a:rPr dirty="0" err="1" smtClean="0"/>
              <a:t>aprile</a:t>
            </a:r>
            <a:r>
              <a:rPr lang="en-US" dirty="0" smtClean="0"/>
              <a:t>.</a:t>
            </a:r>
            <a:endParaRPr dirty="0"/>
          </a:p>
          <a:p>
            <a:pPr algn="just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Alfieri: </a:t>
            </a:r>
            <a:r>
              <a:rPr dirty="0" err="1"/>
              <a:t>settimana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iniziative</a:t>
            </a:r>
            <a:r>
              <a:rPr dirty="0"/>
              <a:t> del pi-</a:t>
            </a:r>
            <a:r>
              <a:rPr dirty="0" err="1"/>
              <a:t>greco</a:t>
            </a:r>
            <a:r>
              <a:rPr dirty="0"/>
              <a:t> </a:t>
            </a:r>
            <a:r>
              <a:rPr dirty="0" smtClean="0"/>
              <a:t>day</a:t>
            </a:r>
            <a:r>
              <a:rPr lang="en-US" dirty="0" smtClean="0"/>
              <a:t>.</a:t>
            </a:r>
            <a:endParaRPr dirty="0"/>
          </a:p>
        </p:txBody>
      </p:sp>
      <p:sp>
        <p:nvSpPr>
          <p:cNvPr id="145" name="Text"/>
          <p:cNvSpPr txBox="1"/>
          <p:nvPr/>
        </p:nvSpPr>
        <p:spPr>
          <a:xfrm>
            <a:off x="3543946" y="3233165"/>
            <a:ext cx="127001" cy="3793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algn="just" defTabSz="266700">
              <a:lnSpc>
                <a:spcPct val="100000"/>
              </a:lnSpc>
              <a:defRPr sz="11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6" name="CasellaDiTesto 3"/>
          <p:cNvSpPr txBox="1"/>
          <p:nvPr/>
        </p:nvSpPr>
        <p:spPr>
          <a:xfrm>
            <a:off x="683568" y="3612551"/>
            <a:ext cx="8088398" cy="1638141"/>
          </a:xfrm>
          <a:prstGeom prst="rect">
            <a:avLst/>
          </a:prstGeom>
          <a:ln w="38100">
            <a:solidFill>
              <a:srgbClr val="0070C0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Elenco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iniziative</a:t>
            </a:r>
            <a:r>
              <a:rPr dirty="0"/>
              <a:t> 2019</a:t>
            </a:r>
          </a:p>
          <a:p>
            <a:pPr algn="just">
              <a:defRPr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marL="180473" indent="-180473" algn="just">
              <a:buSzPct val="100000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Certamente</a:t>
            </a:r>
            <a:r>
              <a:rPr dirty="0"/>
              <a:t> la </a:t>
            </a:r>
            <a:r>
              <a:rPr dirty="0" err="1"/>
              <a:t>Notte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</a:t>
            </a:r>
            <a:r>
              <a:rPr dirty="0" err="1" smtClean="0"/>
              <a:t>Ricercatori</a:t>
            </a:r>
            <a:r>
              <a:rPr lang="en-US" dirty="0" smtClean="0"/>
              <a:t>.</a:t>
            </a:r>
            <a:endParaRPr dirty="0"/>
          </a:p>
          <a:p>
            <a:pPr marL="180473" indent="-180473" algn="just">
              <a:buSzPct val="100000"/>
              <a:buChar char="-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dirty="0" smtClean="0"/>
              <a:t>Per</a:t>
            </a:r>
            <a:r>
              <a:rPr dirty="0" smtClean="0"/>
              <a:t> </a:t>
            </a:r>
            <a:r>
              <a:rPr dirty="0" err="1"/>
              <a:t>il</a:t>
            </a:r>
            <a:r>
              <a:rPr dirty="0"/>
              <a:t> Radon </a:t>
            </a:r>
            <a:r>
              <a:rPr dirty="0" smtClean="0"/>
              <a:t>Day </a:t>
            </a:r>
            <a:r>
              <a:rPr dirty="0"/>
              <a:t>non </a:t>
            </a:r>
            <a:r>
              <a:rPr dirty="0" err="1"/>
              <a:t>sarà</a:t>
            </a:r>
            <a:r>
              <a:rPr dirty="0"/>
              <a:t> </a:t>
            </a:r>
            <a:r>
              <a:rPr dirty="0" err="1"/>
              <a:t>però</a:t>
            </a:r>
            <a:r>
              <a:rPr dirty="0"/>
              <a:t> </a:t>
            </a:r>
            <a:r>
              <a:rPr dirty="0" err="1"/>
              <a:t>possibile</a:t>
            </a:r>
            <a:r>
              <a:rPr dirty="0"/>
              <a:t> </a:t>
            </a:r>
            <a:r>
              <a:rPr dirty="0" err="1"/>
              <a:t>organizzare</a:t>
            </a:r>
            <a:r>
              <a:rPr dirty="0"/>
              <a:t> la </a:t>
            </a:r>
            <a:r>
              <a:rPr dirty="0" err="1"/>
              <a:t>gita</a:t>
            </a:r>
            <a:r>
              <a:rPr dirty="0"/>
              <a:t> a </a:t>
            </a:r>
            <a:r>
              <a:rPr dirty="0" err="1"/>
              <a:t>Lurisia</a:t>
            </a:r>
            <a:r>
              <a:rPr dirty="0"/>
              <a:t> in </a:t>
            </a:r>
            <a:r>
              <a:rPr dirty="0" err="1"/>
              <a:t>quanto</a:t>
            </a:r>
            <a:r>
              <a:rPr dirty="0"/>
              <a:t> </a:t>
            </a:r>
            <a:r>
              <a:rPr dirty="0" err="1"/>
              <a:t>il</a:t>
            </a:r>
            <a:r>
              <a:rPr dirty="0"/>
              <a:t> </a:t>
            </a:r>
            <a:r>
              <a:rPr dirty="0" err="1"/>
              <a:t>centro</a:t>
            </a:r>
            <a:r>
              <a:rPr dirty="0"/>
              <a:t> </a:t>
            </a:r>
            <a:r>
              <a:rPr dirty="0" err="1"/>
              <a:t>termale</a:t>
            </a:r>
            <a:r>
              <a:rPr dirty="0"/>
              <a:t> e la </a:t>
            </a:r>
            <a:r>
              <a:rPr dirty="0" err="1"/>
              <a:t>grotta</a:t>
            </a:r>
            <a:r>
              <a:rPr dirty="0"/>
              <a:t> </a:t>
            </a:r>
            <a:r>
              <a:rPr dirty="0" err="1"/>
              <a:t>sono</a:t>
            </a:r>
            <a:r>
              <a:rPr dirty="0"/>
              <a:t> </a:t>
            </a:r>
            <a:r>
              <a:rPr dirty="0" err="1"/>
              <a:t>chiusi</a:t>
            </a:r>
            <a:r>
              <a:rPr dirty="0"/>
              <a:t> in </a:t>
            </a:r>
            <a:r>
              <a:rPr dirty="0" err="1"/>
              <a:t>quel</a:t>
            </a:r>
            <a:r>
              <a:rPr dirty="0"/>
              <a:t> </a:t>
            </a:r>
            <a:r>
              <a:rPr dirty="0" err="1" smtClean="0"/>
              <a:t>periodo</a:t>
            </a:r>
            <a:r>
              <a:rPr lang="en-US" dirty="0" smtClean="0"/>
              <a:t>, se </a:t>
            </a:r>
            <a:r>
              <a:rPr lang="en-US" dirty="0" err="1" smtClean="0"/>
              <a:t>il</a:t>
            </a:r>
            <a:r>
              <a:rPr lang="en-US" dirty="0" smtClean="0"/>
              <a:t> tempo lo </a:t>
            </a:r>
            <a:r>
              <a:rPr lang="en-US" dirty="0" err="1" smtClean="0"/>
              <a:t>permette</a:t>
            </a:r>
            <a:r>
              <a:rPr lang="en-US" dirty="0" smtClean="0"/>
              <a:t>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visita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it-IT" dirty="0" smtClean="0">
                <a:sym typeface="Arial"/>
              </a:rPr>
              <a:t>resti </a:t>
            </a:r>
            <a:r>
              <a:rPr lang="it-IT" dirty="0">
                <a:sym typeface="Arial"/>
              </a:rPr>
              <a:t>della ricerca Mineraria di Riofreddo</a:t>
            </a:r>
            <a:r>
              <a:rPr dirty="0" smtClean="0"/>
              <a:t>.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437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PRESENTAZIONE DEL PROGETTO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DEL PROGETTO</dc:title>
  <dc:creator>Lord</dc:creator>
  <cp:lastModifiedBy>Lord</cp:lastModifiedBy>
  <cp:revision>3</cp:revision>
  <dcterms:modified xsi:type="dcterms:W3CDTF">2019-01-18T09:22:28Z</dcterms:modified>
</cp:coreProperties>
</file>