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2.jpe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012146" y="-15899"/>
            <a:ext cx="925362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457200">
              <a:defRPr b="1" sz="34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Performance results of the trigger logic implemented in EUSO-SPB</a:t>
            </a:r>
          </a:p>
        </p:txBody>
      </p:sp>
      <p:sp>
        <p:nvSpPr>
          <p:cNvPr id="120" name="Shape 120"/>
          <p:cNvSpPr/>
          <p:nvPr/>
        </p:nvSpPr>
        <p:spPr>
          <a:xfrm>
            <a:off x="6231929" y="2041458"/>
            <a:ext cx="814058" cy="2200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2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28" y="40141"/>
            <a:ext cx="1205929" cy="104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343893" y="1074051"/>
            <a:ext cx="1231701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defRPr spc="0" sz="15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J. Bayer</a:t>
            </a:r>
            <a:r>
              <a:rPr baseline="31999"/>
              <a:t>a</a:t>
            </a:r>
            <a:r>
              <a:t> , </a:t>
            </a:r>
            <a:r>
              <a:rPr b="1" u="sng"/>
              <a:t>M. Bertaina</a:t>
            </a:r>
            <a:r>
              <a:rPr b="1" baseline="31999"/>
              <a:t>b</a:t>
            </a:r>
            <a:r>
              <a:t>, A. Cummings</a:t>
            </a:r>
            <a:r>
              <a:rPr baseline="31999"/>
              <a:t>c</a:t>
            </a:r>
            <a:r>
              <a:t>, J. Eser</a:t>
            </a:r>
            <a:r>
              <a:rPr baseline="31999"/>
              <a:t>c</a:t>
            </a:r>
            <a:r>
              <a:t>, F. Fenu</a:t>
            </a:r>
            <a:r>
              <a:rPr baseline="31999"/>
              <a:t>b</a:t>
            </a:r>
            <a:r>
              <a:t>, A. Jung</a:t>
            </a:r>
            <a:r>
              <a:rPr baseline="31999"/>
              <a:t>d</a:t>
            </a:r>
            <a:r>
              <a:t>, M. Mignone</a:t>
            </a:r>
            <a:r>
              <a:rPr baseline="31999"/>
              <a:t>b</a:t>
            </a:r>
            <a:r>
              <a:t>, H. Miyamoto</a:t>
            </a:r>
            <a:r>
              <a:rPr baseline="31999"/>
              <a:t>b</a:t>
            </a:r>
            <a:r>
              <a:t>, K. Shinozaki</a:t>
            </a:r>
            <a:r>
              <a:rPr baseline="31999"/>
              <a:t>b  </a:t>
            </a:r>
            <a:r>
              <a:t>for the JEM-EUSO Collaboration</a:t>
            </a:r>
          </a:p>
          <a:p>
            <a:pPr defTabSz="914400">
              <a:defRPr i="1" spc="0" sz="150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a) IAAT Tuebingen - Germany, b) University &amp; INFN Torino – Italy, c) Colorado School of Mines - US, d) APC Univ. Paris Diderot - France</a:t>
            </a:r>
          </a:p>
        </p:txBody>
      </p:sp>
      <p:sp>
        <p:nvSpPr>
          <p:cNvPr id="123" name="Shape 123"/>
          <p:cNvSpPr/>
          <p:nvPr/>
        </p:nvSpPr>
        <p:spPr>
          <a:xfrm>
            <a:off x="42013" y="9155352"/>
            <a:ext cx="4896536" cy="548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just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b="1"/>
              <a:t>Figure 1:</a:t>
            </a:r>
            <a:r>
              <a:t> Top:  Schema of the VHDL implementation of the FLT logic. </a:t>
            </a:r>
          </a:p>
          <a:p>
            <a:pPr algn="just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Top right: The FLT trigger logic. Bottom right: PDM board.</a:t>
            </a:r>
          </a:p>
        </p:txBody>
      </p:sp>
      <p:grpSp>
        <p:nvGrpSpPr>
          <p:cNvPr id="127" name="Group 127"/>
          <p:cNvGrpSpPr/>
          <p:nvPr/>
        </p:nvGrpSpPr>
        <p:grpSpPr>
          <a:xfrm>
            <a:off x="61704" y="5281283"/>
            <a:ext cx="4718783" cy="3704240"/>
            <a:chOff x="0" y="0"/>
            <a:chExt cx="4718782" cy="3704238"/>
          </a:xfrm>
        </p:grpSpPr>
        <p:pic>
          <p:nvPicPr>
            <p:cNvPr id="124" name="Slide_vhdl_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383" r="0" b="0"/>
            <a:stretch>
              <a:fillRect/>
            </a:stretch>
          </p:blipFill>
          <p:spPr>
            <a:xfrm>
              <a:off x="0" y="0"/>
              <a:ext cx="2570215" cy="3551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nim_trigger-jemeuso_bertaina-fig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599019" y="136395"/>
              <a:ext cx="2119764" cy="1957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PDM_Board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99116" y="2300001"/>
              <a:ext cx="1719711" cy="1404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8" name="trig-spb2.png"/>
          <p:cNvPicPr>
            <a:picLocks noChangeAspect="1"/>
          </p:cNvPicPr>
          <p:nvPr/>
        </p:nvPicPr>
        <p:blipFill>
          <a:blip r:embed="rId6">
            <a:extLst/>
          </a:blip>
          <a:srcRect l="2968" t="6293" r="0" b="12266"/>
          <a:stretch>
            <a:fillRect/>
          </a:stretch>
        </p:blipFill>
        <p:spPr>
          <a:xfrm>
            <a:off x="8369679" y="6339499"/>
            <a:ext cx="4219610" cy="265618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8464992" y="9042399"/>
            <a:ext cx="421957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b="1"/>
              <a:t>Figure 3:</a:t>
            </a:r>
            <a:r>
              <a:t> Top: EUSO-SPB trigger rate in flight. Bottom: average count rate measured at pixel level.</a:t>
            </a:r>
          </a:p>
        </p:txBody>
      </p:sp>
      <p:pic>
        <p:nvPicPr>
          <p:cNvPr id="130" name="image73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107" y="2295272"/>
            <a:ext cx="4085670" cy="2298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lw1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09709" y="2295272"/>
            <a:ext cx="3442037" cy="2581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frame_0000552_allpackets-SPBEUSO-ACQUISITION-20170428-150935-001.001--CHECK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60472" y="5103425"/>
            <a:ext cx="1952667" cy="1801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ppo2-frame5.png"/>
          <p:cNvPicPr>
            <a:picLocks noChangeAspect="1"/>
          </p:cNvPicPr>
          <p:nvPr/>
        </p:nvPicPr>
        <p:blipFill>
          <a:blip r:embed="rId10">
            <a:extLst/>
          </a:blip>
          <a:srcRect l="4060" t="19451" r="3401" b="19071"/>
          <a:stretch>
            <a:fillRect/>
          </a:stretch>
        </p:blipFill>
        <p:spPr>
          <a:xfrm>
            <a:off x="5839855" y="7131186"/>
            <a:ext cx="1993818" cy="187461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5621021" y="9042399"/>
            <a:ext cx="243156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b="1"/>
              <a:t>Figure 4:</a:t>
            </a:r>
            <a:r>
              <a:t> Examples of CRs interacting in the detector.</a:t>
            </a:r>
          </a:p>
        </p:txBody>
      </p:sp>
      <p:pic>
        <p:nvPicPr>
          <p:cNvPr id="135" name="image86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009139" y="1816118"/>
            <a:ext cx="3484660" cy="2299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c5_2mJ_satu25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017185" y="4222664"/>
            <a:ext cx="1340002" cy="111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EC2_2or3lenses.png"/>
          <p:cNvPicPr>
            <a:picLocks noChangeAspect="1"/>
          </p:cNvPicPr>
          <p:nvPr/>
        </p:nvPicPr>
        <p:blipFill>
          <a:blip r:embed="rId13">
            <a:extLst/>
          </a:blip>
          <a:srcRect l="1896" t="5838" r="8090" b="0"/>
          <a:stretch>
            <a:fillRect/>
          </a:stretch>
        </p:blipFill>
        <p:spPr>
          <a:xfrm>
            <a:off x="10502455" y="4206036"/>
            <a:ext cx="2204647" cy="128125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8695933" y="5461829"/>
            <a:ext cx="4085671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b="1"/>
              <a:t>Figure 2:</a:t>
            </a:r>
            <a:r>
              <a:t>  GLS laser event (2 mJ) going through the FoV of the PDM adopting the 2 lens system (left) and trigger efficiency as a function of laser energy (right) with 2 and 3 lens system for vertical shots. The 3 lens system was only tested up to 2.7 mJ.</a:t>
            </a:r>
          </a:p>
        </p:txBody>
      </p:sp>
      <p:sp>
        <p:nvSpPr>
          <p:cNvPr id="139" name="Shape 139"/>
          <p:cNvSpPr/>
          <p:nvPr/>
        </p:nvSpPr>
        <p:spPr>
          <a:xfrm>
            <a:off x="8580108" y="1681553"/>
            <a:ext cx="4267896" cy="457958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47321" y="4864491"/>
            <a:ext cx="4962120" cy="4825643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1" name="Shape 141"/>
          <p:cNvSpPr/>
          <p:nvPr/>
        </p:nvSpPr>
        <p:spPr>
          <a:xfrm>
            <a:off x="725512" y="1854218"/>
            <a:ext cx="69563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FLIGHT CAMPAIGN from Wanaka, New Zealand</a:t>
            </a:r>
          </a:p>
        </p:txBody>
      </p:sp>
      <p:sp>
        <p:nvSpPr>
          <p:cNvPr id="142" name="Shape 142"/>
          <p:cNvSpPr/>
          <p:nvPr/>
        </p:nvSpPr>
        <p:spPr>
          <a:xfrm>
            <a:off x="8878912" y="2036198"/>
            <a:ext cx="374511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TEST CAMPAIGN in Utah</a:t>
            </a:r>
          </a:p>
        </p:txBody>
      </p:sp>
      <p:sp>
        <p:nvSpPr>
          <p:cNvPr id="143" name="Shape 143"/>
          <p:cNvSpPr/>
          <p:nvPr/>
        </p:nvSpPr>
        <p:spPr>
          <a:xfrm>
            <a:off x="-493688" y="4857850"/>
            <a:ext cx="60276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4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TRIGGER LOGIC and PDM board</a:t>
            </a:r>
          </a:p>
        </p:txBody>
      </p:sp>
      <p:pic>
        <p:nvPicPr>
          <p:cNvPr id="144" name="image1.png"/>
          <p:cNvPicPr>
            <a:picLocks noChangeAspect="1"/>
          </p:cNvPicPr>
          <p:nvPr/>
        </p:nvPicPr>
        <p:blipFill>
          <a:blip r:embed="rId14">
            <a:extLst/>
          </a:blip>
          <a:srcRect l="87825" t="78725" r="2451" b="8718"/>
          <a:stretch>
            <a:fillRect/>
          </a:stretch>
        </p:blipFill>
        <p:spPr>
          <a:xfrm>
            <a:off x="1431447" y="348465"/>
            <a:ext cx="1010496" cy="55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2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165240" y="213527"/>
            <a:ext cx="879071" cy="694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3.png"/>
          <p:cNvPicPr>
            <a:picLocks noChangeAspect="1"/>
          </p:cNvPicPr>
          <p:nvPr/>
        </p:nvPicPr>
        <p:blipFill>
          <a:blip r:embed="rId16">
            <a:extLst/>
          </a:blip>
          <a:srcRect l="15639" t="0" r="20432" b="57886"/>
          <a:stretch>
            <a:fillRect/>
          </a:stretch>
        </p:blipFill>
        <p:spPr>
          <a:xfrm>
            <a:off x="12154096" y="242942"/>
            <a:ext cx="707987" cy="694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