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6BEBE"/>
    <a:srgbClr val="D2DCDC"/>
    <a:srgbClr val="8EB4B4"/>
    <a:srgbClr val="649696"/>
    <a:srgbClr val="CFD5EA"/>
    <a:srgbClr val="C1FF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75FEAAE-E2B0-46D1-8A7F-F940485E68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4FFD51-8F7F-4832-8684-6D623A6838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E510-3AB1-43FF-80A6-6F7E09DBD68E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85A167-862F-44EB-AD73-23E5679500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D25BE4-9177-4CAD-85E1-D456F25FC7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CA221-8385-4A1C-84BC-65F689CA25E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219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6B15-D012-4001-A769-437D61AAE0C0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AC93-C065-400A-9F86-97EA49B91B5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9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B86475-7221-475D-A0F2-832ABC235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039DBE-079B-4493-A46B-971989CF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7B1748-7942-430E-9F0B-66E0033B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A2DBF2-4019-464B-86ED-8B2D689C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84C15C-5F04-4440-B9AD-863299678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85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923A30-757E-4627-A54E-196D3A39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FA94868-0999-4E0C-A4E1-8F83CD1F7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8BA19F-7A9C-43C3-93C1-1CA93E16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42174F-C679-4BBF-823F-2BF2BB31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F9F3D7-C69B-4110-920C-67DE9056B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03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8064FBD-39C5-483A-AFAB-E3E9ED45E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10D3618-F844-41CB-9F63-AA6D9F549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2BFED-C5AA-4E93-9221-F496A4B14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0AAFC0-D387-467D-90E3-29830CA5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4CC76A-26C3-4417-971B-0A54277B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17734-B9B5-4811-8D1C-5EFEFD84A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40E9BC-9A1B-4CEA-8382-0C9A4144B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5C0420-96F3-48EB-91E9-7DE08385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E06C11-3F90-49D8-8F7F-ED0F19E0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0E2BD4-8129-4C01-B3EF-21E63B7C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9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C337A-AE3B-4E27-BCB3-A9099B4CD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50C9FE-B8BB-4E68-82B2-918B38454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D25289-DBB3-4331-AD13-B421C1B15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632EEA-8E77-4F69-B9C3-B98A2CC92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3A347D-1672-476A-AC68-14880A7A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5837FC-4F52-43AC-A7F2-4B4C88CA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3E352F-6A4F-4ECD-8A9A-0D71D5959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79E56B-D508-4934-ADCB-C4D3937C1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8025B1B-61B8-4CB1-9B05-2FEBB877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12DE68-FAD6-4C0F-8255-9B449DF1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D1A8CB-0246-40AB-AE0A-A60FB4D3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80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C3A44-948A-46ED-83EA-E3E4C62F8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B1310B6-D017-4251-88A8-562E979EA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27349E-D25B-4BFB-B466-3CF4B3294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7EAD962-23AE-4E78-B445-42579C99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436D07-D70D-4432-A786-6100834C9B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6A36ED-429C-4015-87C8-FA73C9862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D087F88-CDB9-47A4-963D-3DCD3932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AB256C-57BD-4582-98C3-CB792F6E5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12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7CF2E-4A7B-4151-89CF-7F5D93AE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CAC3A9-FC71-4391-87F1-A0C7D0CF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37CFEB-06D1-4CEA-9CD7-532FBB88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FEA7B6-123B-4314-A9C6-8C41930B8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9784034-A85C-48E6-80B9-FA42C436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AED29E-28C2-4FF4-879B-712F7A897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5A11D9-2C64-4753-B0EE-A91011C5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41B4EE-81CC-4896-BFCF-092C817C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915AD-9075-4C05-A499-0B1C0FBE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C29FCF-2791-4E88-B0BB-EFBB0797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7E1F00-A21F-4417-8932-714303E8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74AE4E-9FD8-4EF4-8ED6-629DF7F0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C6FA2A-3D67-4D4B-8920-2A2E7F7F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3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6274CB-B762-4160-A954-FBDAEBDD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78D42D-2901-419D-AE73-C00A41D26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40C083-509E-420B-AAA5-A1D9798CD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AFEFBE-1A6A-4D42-9EA5-6A1143EC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904D95-B06F-43C2-8A67-DC6C691F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7AA220-BD3F-4EA3-B891-D00D716B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6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5E4AAD-2510-4321-8EA3-D9E051B3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B69750-6037-4715-B006-89A99F6D3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06A48-707D-472D-B4A7-A36DAF54C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F42FE-4BD1-4BCA-9749-1C21B0C121A2}" type="datetimeFigureOut">
              <a:rPr lang="en-GB" smtClean="0"/>
              <a:t>23/05/2018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EA84EB-FA22-4E17-832E-26B238510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E25105-7C38-45D3-A647-3FADA19E7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3B7B3-3470-42D0-BE17-526A70FE30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8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8AB0E1-F174-40C0-AA29-1B6C7521E6D0}"/>
              </a:ext>
            </a:extLst>
          </p:cNvPr>
          <p:cNvSpPr txBox="1"/>
          <p:nvPr/>
        </p:nvSpPr>
        <p:spPr>
          <a:xfrm>
            <a:off x="0" y="39904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333399"/>
                </a:solidFill>
                <a:latin typeface="Arial" charset="0"/>
              </a:rPr>
              <a:t>Experimental Test and Characterization of “BASIC64”, </a:t>
            </a:r>
            <a:br>
              <a:rPr lang="en-GB" sz="2400" b="1" dirty="0">
                <a:solidFill>
                  <a:srgbClr val="333399"/>
                </a:solidFill>
                <a:latin typeface="Arial" charset="0"/>
              </a:rPr>
            </a:br>
            <a:r>
              <a:rPr lang="en-GB" sz="2400" b="1" dirty="0">
                <a:solidFill>
                  <a:srgbClr val="333399"/>
                </a:solidFill>
                <a:latin typeface="Arial" charset="0"/>
              </a:rPr>
              <a:t>a New Mixed-Signal Front-End ASIC for SiPM Detectors</a:t>
            </a:r>
            <a:endParaRPr lang="it-IT" sz="2400" b="1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026" name="Picture 2" descr="Risultati immagini per poliba">
            <a:extLst>
              <a:ext uri="{FF2B5EF4-FFF2-40B4-BE49-F238E27FC236}">
                <a16:creationId xmlns:a16="http://schemas.microsoft.com/office/drawing/2014/main" id="{EBD89A4A-1A14-4EED-A36B-1928F12F1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" y="72856"/>
            <a:ext cx="1962873" cy="12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8C9255A-73FD-4FC3-AB2E-D2F3AA178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86" y="341145"/>
            <a:ext cx="1320149" cy="6848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9C1C82-9368-41FB-A2A5-0E3F20ED3171}"/>
              </a:ext>
            </a:extLst>
          </p:cNvPr>
          <p:cNvSpPr txBox="1"/>
          <p:nvPr/>
        </p:nvSpPr>
        <p:spPr>
          <a:xfrm>
            <a:off x="0" y="123020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solidFill>
                  <a:srgbClr val="333399"/>
                </a:solidFill>
                <a:latin typeface="Arial" charset="0"/>
              </a:rPr>
              <a:t>M. G. Bisogni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1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, P. A. P. Calò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2*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, F. Ciciriello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, F. Corsi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,</a:t>
            </a:r>
            <a:br>
              <a:rPr lang="en-GB" dirty="0">
                <a:solidFill>
                  <a:srgbClr val="333399"/>
                </a:solidFill>
                <a:latin typeface="Arial" charset="0"/>
              </a:rPr>
            </a:b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C. Marzocca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, G. Matarrese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2</a:t>
            </a:r>
            <a:r>
              <a:rPr lang="en-GB" dirty="0">
                <a:solidFill>
                  <a:srgbClr val="333399"/>
                </a:solidFill>
                <a:latin typeface="Arial" charset="0"/>
              </a:rPr>
              <a:t>, S. Petrignani</a:t>
            </a:r>
            <a:r>
              <a:rPr lang="en-GB" baseline="30000" dirty="0">
                <a:solidFill>
                  <a:srgbClr val="333399"/>
                </a:solidFill>
                <a:latin typeface="Arial" charset="0"/>
              </a:rPr>
              <a:t>2</a:t>
            </a:r>
            <a:endParaRPr lang="it-IT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190D2AD-0022-4335-BB6B-25CD3672D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39" y="1622515"/>
            <a:ext cx="1378856" cy="159927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01C4EC-FD0E-4018-9CA9-DC6A1FAD9B51}"/>
              </a:ext>
            </a:extLst>
          </p:cNvPr>
          <p:cNvSpPr txBox="1"/>
          <p:nvPr/>
        </p:nvSpPr>
        <p:spPr>
          <a:xfrm>
            <a:off x="71718" y="6508145"/>
            <a:ext cx="3139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Biodola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Isola </a:t>
            </a:r>
            <a:r>
              <a:rPr lang="en-GB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D’Elba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27 May – 02 June 2018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B6C7E7-7382-434A-870D-971FF676E368}"/>
              </a:ext>
            </a:extLst>
          </p:cNvPr>
          <p:cNvSpPr txBox="1"/>
          <p:nvPr/>
        </p:nvSpPr>
        <p:spPr>
          <a:xfrm>
            <a:off x="3415562" y="6508145"/>
            <a:ext cx="5565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r>
              <a:rPr lang="en-GB" sz="12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Pisa Meeting on Advanced Detectors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55A7F4-7B39-4C26-BA2F-78A29252C4D7}"/>
              </a:ext>
            </a:extLst>
          </p:cNvPr>
          <p:cNvSpPr txBox="1"/>
          <p:nvPr/>
        </p:nvSpPr>
        <p:spPr>
          <a:xfrm>
            <a:off x="9795058" y="3205785"/>
            <a:ext cx="28310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aseline="30000" dirty="0">
                <a:solidFill>
                  <a:srgbClr val="333399"/>
                </a:solidFill>
              </a:rPr>
              <a:t>1 </a:t>
            </a:r>
            <a:r>
              <a:rPr lang="en-GB" sz="1100" dirty="0">
                <a:solidFill>
                  <a:srgbClr val="333399"/>
                </a:solidFill>
              </a:rPr>
              <a:t>INFN – </a:t>
            </a:r>
            <a:r>
              <a:rPr lang="en-GB" sz="1100" dirty="0" err="1">
                <a:solidFill>
                  <a:srgbClr val="333399"/>
                </a:solidFill>
              </a:rPr>
              <a:t>Sezione</a:t>
            </a:r>
            <a:r>
              <a:rPr lang="en-GB" sz="1100" dirty="0">
                <a:solidFill>
                  <a:srgbClr val="333399"/>
                </a:solidFill>
              </a:rPr>
              <a:t> di Pisa, Italy</a:t>
            </a:r>
          </a:p>
          <a:p>
            <a:r>
              <a:rPr lang="en-GB" sz="1100" baseline="30000" dirty="0">
                <a:solidFill>
                  <a:srgbClr val="333399"/>
                </a:solidFill>
              </a:rPr>
              <a:t>2 </a:t>
            </a:r>
            <a:r>
              <a:rPr lang="en-GB" sz="1100" dirty="0">
                <a:solidFill>
                  <a:srgbClr val="333399"/>
                </a:solidFill>
              </a:rPr>
              <a:t>DEI – </a:t>
            </a:r>
            <a:r>
              <a:rPr lang="en-GB" sz="1100" dirty="0" err="1">
                <a:solidFill>
                  <a:srgbClr val="333399"/>
                </a:solidFill>
              </a:rPr>
              <a:t>Politecnico</a:t>
            </a:r>
            <a:r>
              <a:rPr lang="en-GB" sz="1100" dirty="0">
                <a:solidFill>
                  <a:srgbClr val="333399"/>
                </a:solidFill>
              </a:rPr>
              <a:t> di Bari, Bari, Italy</a:t>
            </a:r>
          </a:p>
          <a:p>
            <a:r>
              <a:rPr lang="en-GB" sz="1100" dirty="0">
                <a:solidFill>
                  <a:srgbClr val="333399"/>
                </a:solidFill>
              </a:rPr>
              <a:t>* Presenting author</a:t>
            </a:r>
            <a:br>
              <a:rPr lang="en-GB" dirty="0"/>
            </a:br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765537F-2295-4EC8-97D6-E07C8620E490}"/>
              </a:ext>
            </a:extLst>
          </p:cNvPr>
          <p:cNvSpPr txBox="1"/>
          <p:nvPr/>
        </p:nvSpPr>
        <p:spPr>
          <a:xfrm>
            <a:off x="232667" y="6319647"/>
            <a:ext cx="5024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/>
            </a:lvl1pPr>
          </a:lstStyle>
          <a:p>
            <a:r>
              <a:rPr lang="en-GB" sz="1100" dirty="0">
                <a:solidFill>
                  <a:srgbClr val="006666"/>
                </a:solidFill>
              </a:rPr>
              <a:t>Architecture of the </a:t>
            </a:r>
            <a:r>
              <a:rPr lang="en-GB" sz="1100" dirty="0" err="1">
                <a:solidFill>
                  <a:srgbClr val="006666"/>
                </a:solidFill>
              </a:rPr>
              <a:t>analog</a:t>
            </a:r>
            <a:r>
              <a:rPr lang="en-GB" sz="1100" dirty="0">
                <a:solidFill>
                  <a:srgbClr val="006666"/>
                </a:solidFill>
              </a:rPr>
              <a:t> channel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E09F5568-91AF-4706-B330-1AC7918795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2281001"/>
                  </p:ext>
                </p:extLst>
              </p:nvPr>
            </p:nvGraphicFramePr>
            <p:xfrm>
              <a:off x="8368211" y="4155895"/>
              <a:ext cx="3591122" cy="2156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1">
                      <a:extLst>
                        <a:ext uri="{9D8B030D-6E8A-4147-A177-3AD203B41FA5}">
                          <a16:colId xmlns:a16="http://schemas.microsoft.com/office/drawing/2014/main" val="560803779"/>
                        </a:ext>
                      </a:extLst>
                    </a:gridCol>
                    <a:gridCol w="1795561">
                      <a:extLst>
                        <a:ext uri="{9D8B030D-6E8A-4147-A177-3AD203B41FA5}">
                          <a16:colId xmlns:a16="http://schemas.microsoft.com/office/drawing/2014/main" val="2728674670"/>
                        </a:ext>
                      </a:extLst>
                    </a:gridCol>
                  </a:tblGrid>
                  <a:tr h="434161">
                    <a:tc gridSpan="2"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6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MEASUREMENTS RESULTS</a:t>
                          </a:r>
                        </a:p>
                      </a:txBody>
                      <a:tcPr anchor="ctr">
                        <a:solidFill>
                          <a:srgbClr val="0066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171450" indent="-171450" algn="l" defTabSz="914400" rtl="0" eaLnBrk="1" latinLnBrk="0" hangingPunct="1">
                            <a:buFont typeface="Arial" panose="020B0604020202020204" pitchFamily="34" charset="0"/>
                            <a:buChar char="•"/>
                          </a:pPr>
                          <a:endParaRPr lang="en-GB" sz="1050" b="1" kern="1200" dirty="0">
                            <a:solidFill>
                              <a:srgbClr val="006666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39879"/>
                      </a:ext>
                    </a:extLst>
                  </a:tr>
                  <a:tr h="361305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400" b="1" i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PARAMETER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4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129220"/>
                      </a:ext>
                    </a:extLst>
                  </a:tr>
                  <a:tr h="33200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Timing jitter rms</a:t>
                          </a:r>
                        </a:p>
                      </a:txBody>
                      <a:tcPr anchor="ctr">
                        <a:solidFill>
                          <a:srgbClr val="D2DC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200" b="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</m:t>
                                </m:r>
                                <m:r>
                                  <a:rPr lang="it-IT" sz="12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1200" b="0" i="0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ps</m:t>
                                </m:r>
                              </m:oMath>
                            </m:oMathPara>
                          </a14:m>
                          <a:endParaRPr lang="en-GB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D2DCD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247855"/>
                      </a:ext>
                    </a:extLst>
                  </a:tr>
                  <a:tr h="33200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Gain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3 </m:t>
                                </m:r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𝑚𝑉</m:t>
                                </m:r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𝑝𝐶</m:t>
                                </m:r>
                              </m:oMath>
                            </m:oMathPara>
                          </a14:m>
                          <a:endParaRPr lang="en-GB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010046"/>
                      </a:ext>
                    </a:extLst>
                  </a:tr>
                  <a:tr h="3647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Maximum Input Charge</a:t>
                          </a:r>
                        </a:p>
                      </a:txBody>
                      <a:tcPr anchor="ctr">
                        <a:solidFill>
                          <a:srgbClr val="D2DC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5800 </m:t>
                                </m:r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𝑝𝐶</m:t>
                                </m:r>
                              </m:oMath>
                            </m:oMathPara>
                          </a14:m>
                          <a:endParaRPr lang="en-GB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D2DCD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555824"/>
                      </a:ext>
                    </a:extLst>
                  </a:tr>
                  <a:tr h="33200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Non-Linearity Error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sz="12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1.5 %</m:t>
                                </m:r>
                              </m:oMath>
                            </m:oMathPara>
                          </a14:m>
                          <a:endParaRPr lang="en-GB" sz="1200" b="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6272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ella 12">
                <a:extLst>
                  <a:ext uri="{FF2B5EF4-FFF2-40B4-BE49-F238E27FC236}">
                    <a16:creationId xmlns:a16="http://schemas.microsoft.com/office/drawing/2014/main" id="{E09F5568-91AF-4706-B330-1AC7918795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2281001"/>
                  </p:ext>
                </p:extLst>
              </p:nvPr>
            </p:nvGraphicFramePr>
            <p:xfrm>
              <a:off x="8368211" y="4155895"/>
              <a:ext cx="3591122" cy="21562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95561">
                      <a:extLst>
                        <a:ext uri="{9D8B030D-6E8A-4147-A177-3AD203B41FA5}">
                          <a16:colId xmlns:a16="http://schemas.microsoft.com/office/drawing/2014/main" val="560803779"/>
                        </a:ext>
                      </a:extLst>
                    </a:gridCol>
                    <a:gridCol w="1795561">
                      <a:extLst>
                        <a:ext uri="{9D8B030D-6E8A-4147-A177-3AD203B41FA5}">
                          <a16:colId xmlns:a16="http://schemas.microsoft.com/office/drawing/2014/main" val="2728674670"/>
                        </a:ext>
                      </a:extLst>
                    </a:gridCol>
                  </a:tblGrid>
                  <a:tr h="434161">
                    <a:tc gridSpan="2"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600" b="1" kern="1200" dirty="0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MEASUREMENTS RESULTS</a:t>
                          </a:r>
                        </a:p>
                      </a:txBody>
                      <a:tcPr anchor="ctr">
                        <a:solidFill>
                          <a:srgbClr val="006666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171450" indent="-171450" algn="l" defTabSz="914400" rtl="0" eaLnBrk="1" latinLnBrk="0" hangingPunct="1">
                            <a:buFont typeface="Arial" panose="020B0604020202020204" pitchFamily="34" charset="0"/>
                            <a:buChar char="•"/>
                          </a:pPr>
                          <a:endParaRPr lang="en-GB" sz="1050" b="1" kern="1200" dirty="0">
                            <a:solidFill>
                              <a:srgbClr val="006666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666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039879"/>
                      </a:ext>
                    </a:extLst>
                  </a:tr>
                  <a:tr h="361305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400" b="1" i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PARAMETER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4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VALUE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0129220"/>
                      </a:ext>
                    </a:extLst>
                  </a:tr>
                  <a:tr h="33200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Timing jitter rms</a:t>
                          </a:r>
                        </a:p>
                      </a:txBody>
                      <a:tcPr anchor="ctr">
                        <a:solidFill>
                          <a:srgbClr val="D2DC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339" t="-240000" r="-1356" b="-3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0247855"/>
                      </a:ext>
                    </a:extLst>
                  </a:tr>
                  <a:tr h="33200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Gain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339" t="-346296" r="-1356" b="-2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7010046"/>
                      </a:ext>
                    </a:extLst>
                  </a:tr>
                  <a:tr h="36478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Maximum Input Charge</a:t>
                          </a:r>
                        </a:p>
                      </a:txBody>
                      <a:tcPr anchor="ctr">
                        <a:solidFill>
                          <a:srgbClr val="D2DCD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339" t="-401667" r="-1356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29555824"/>
                      </a:ext>
                    </a:extLst>
                  </a:tr>
                  <a:tr h="332007">
                    <a:tc>
                      <a:txBody>
                        <a:bodyPr/>
                        <a:lstStyle/>
                        <a:p>
                          <a:pPr marL="0" indent="0" algn="ctr" defTabSz="914400" rtl="0" eaLnBrk="1" latinLnBrk="0" hangingPunct="1"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0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Non-Linearity Error</a:t>
                          </a:r>
                        </a:p>
                      </a:txBody>
                      <a:tcPr anchor="ctr">
                        <a:solidFill>
                          <a:srgbClr val="96BEB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100339" t="-547273" r="-1356" b="-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6272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17FA0D4-BDD1-4592-B848-40D97E7DC854}"/>
                  </a:ext>
                </a:extLst>
              </p:cNvPr>
              <p:cNvSpPr txBox="1"/>
              <p:nvPr/>
            </p:nvSpPr>
            <p:spPr>
              <a:xfrm>
                <a:off x="71718" y="1970183"/>
                <a:ext cx="5565145" cy="195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333399"/>
                    </a:solidFill>
                  </a:rPr>
                  <a:t>We present a CMOS current-mode read-out ASIC for Silicon Photomultipliers, designed for time and energy measurements in PET application systems. </a:t>
                </a:r>
              </a:p>
              <a:p>
                <a:endParaRPr lang="en-US" altLang="it-IT" sz="900" dirty="0">
                  <a:solidFill>
                    <a:srgbClr val="333399"/>
                  </a:solidFill>
                </a:endParaRPr>
              </a:p>
              <a:p>
                <a:r>
                  <a:rPr lang="en-US" altLang="it-IT" sz="1600" dirty="0">
                    <a:solidFill>
                      <a:srgbClr val="333399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it-IT" sz="16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it-IT" altLang="it-IT" sz="1600" b="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it-IT" sz="1600" i="1" dirty="0" smtClean="0">
                        <a:solidFill>
                          <a:srgbClr val="333399"/>
                        </a:solidFill>
                        <a:latin typeface="Cambria Math" panose="02040503050406030204" pitchFamily="18" charset="0"/>
                      </a:rPr>
                      <m:t>𝑛𝐻</m:t>
                    </m:r>
                  </m:oMath>
                </a14:m>
                <a:r>
                  <a:rPr lang="en-US" altLang="it-IT" sz="1600" dirty="0">
                    <a:solidFill>
                      <a:srgbClr val="333399"/>
                    </a:solidFill>
                  </a:rPr>
                  <a:t> parasitic inductance between SiPM and electronics has resulted in the choice of a preamplifier with relaxed constraints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altLang="it-IT" sz="1600" b="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it-IT" sz="160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it-IT" sz="1600" i="1" dirty="0" smtClean="0">
                            <a:solidFill>
                              <a:srgbClr val="333399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altLang="it-IT" sz="1600" dirty="0">
                    <a:solidFill>
                      <a:srgbClr val="333399"/>
                    </a:solidFill>
                  </a:rPr>
                  <a:t> and BW as one viable solution to the issue of reduced output signal slope. 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17FA0D4-BDD1-4592-B848-40D97E7DC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" y="1970183"/>
                <a:ext cx="5565145" cy="1954381"/>
              </a:xfrm>
              <a:prstGeom prst="rect">
                <a:avLst/>
              </a:prstGeom>
              <a:blipFill>
                <a:blip r:embed="rId6"/>
                <a:stretch>
                  <a:fillRect l="-657" t="-935" r="-986" b="-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58210A1B-6E52-4FB4-AF18-AAAE568ABE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711" y="4163396"/>
            <a:ext cx="2652118" cy="2160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ADC28DE-66BA-48FE-B5BE-CF3D28DFF1BE}"/>
              </a:ext>
            </a:extLst>
          </p:cNvPr>
          <p:cNvSpPr txBox="1"/>
          <p:nvPr/>
        </p:nvSpPr>
        <p:spPr>
          <a:xfrm>
            <a:off x="5486712" y="6312166"/>
            <a:ext cx="26521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200"/>
            </a:lvl1pPr>
          </a:lstStyle>
          <a:p>
            <a:r>
              <a:rPr lang="en-GB" sz="1100" dirty="0">
                <a:solidFill>
                  <a:srgbClr val="006666"/>
                </a:solidFill>
              </a:rPr>
              <a:t>Measurements setup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ED8253C-E6FB-4DFE-A470-0F8CBC633175}"/>
              </a:ext>
            </a:extLst>
          </p:cNvPr>
          <p:cNvSpPr txBox="1"/>
          <p:nvPr/>
        </p:nvSpPr>
        <p:spPr>
          <a:xfrm>
            <a:off x="9014200" y="6516855"/>
            <a:ext cx="2634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Frontier Detectors for Frontier Physics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688FE9C-9279-4FC5-91FC-E3A3FA33C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667" y="4163396"/>
            <a:ext cx="5024662" cy="216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78135F-B912-4F0E-A51F-E2E697A6CAA3}"/>
              </a:ext>
            </a:extLst>
          </p:cNvPr>
          <p:cNvSpPr txBox="1"/>
          <p:nvPr/>
        </p:nvSpPr>
        <p:spPr>
          <a:xfrm>
            <a:off x="5636863" y="1973523"/>
            <a:ext cx="43083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06666"/>
                </a:solidFill>
              </a:rPr>
              <a:t>BASIC64 features:</a:t>
            </a:r>
            <a:endParaRPr lang="en-US" altLang="it-IT" sz="1600" i="1" dirty="0">
              <a:solidFill>
                <a:srgbClr val="0066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i="1" dirty="0">
                <a:solidFill>
                  <a:srgbClr val="006666"/>
                </a:solidFill>
              </a:rPr>
              <a:t>Analog channel suitable for both n-on-p and  p-on-n SiPMs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i="1" dirty="0">
                <a:solidFill>
                  <a:srgbClr val="006666"/>
                </a:solidFill>
              </a:rPr>
              <a:t>SiPM bias voltage adjustable (8 bit DAC)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i="1" dirty="0">
                <a:solidFill>
                  <a:srgbClr val="006666"/>
                </a:solidFill>
              </a:rPr>
              <a:t>Trigger disabled for signals under a selectable charge threshold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it-IT" sz="1600" i="1" dirty="0">
                <a:solidFill>
                  <a:srgbClr val="006666"/>
                </a:solidFill>
              </a:rPr>
              <a:t>Internal 10 bit ADC for charge measurements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496589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200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Savino Petrignani</dc:creator>
  <cp:lastModifiedBy>Pietro Antonio Paolo Calò</cp:lastModifiedBy>
  <cp:revision>27</cp:revision>
  <dcterms:created xsi:type="dcterms:W3CDTF">2018-05-18T13:44:48Z</dcterms:created>
  <dcterms:modified xsi:type="dcterms:W3CDTF">2018-05-23T13:54:01Z</dcterms:modified>
</cp:coreProperties>
</file>