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2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87994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46080" y="4032720"/>
            <a:ext cx="87994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55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46080" y="403272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55080" y="403272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921480" y="196056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896520" y="196056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46080" y="403272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921480" y="403272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896520" y="403272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46080" y="1960560"/>
            <a:ext cx="8799480" cy="396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87994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42940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55080" y="1960560"/>
            <a:ext cx="42940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46080" y="632520"/>
            <a:ext cx="8799480" cy="5294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55080" y="1960560"/>
            <a:ext cx="42940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46080" y="403272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42940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55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55080" y="403272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55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46080" y="4032720"/>
            <a:ext cx="87994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nds-DE" sz="3980" spc="-1" strike="noStrike">
                <a:latin typeface="Arial"/>
              </a:rPr>
              <a:t>Click to edit the title text format</a:t>
            </a:r>
            <a:endParaRPr b="0" lang="nds-DE" sz="398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87994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ds-DE" sz="2890" spc="-1" strike="noStrike">
                <a:latin typeface="Arial"/>
              </a:rPr>
              <a:t>Click to edit the outline text format</a:t>
            </a:r>
            <a:endParaRPr b="0" lang="nds-DE" sz="2890" spc="-1" strike="noStrike">
              <a:latin typeface="Arial"/>
            </a:endParaRPr>
          </a:p>
          <a:p>
            <a:pPr lvl="1" marL="864000" indent="-324000">
              <a:spcBef>
                <a:spcPts val="102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ds-DE" sz="2530" spc="-1" strike="noStrike">
                <a:latin typeface="Arial"/>
              </a:rPr>
              <a:t>Second Outline Level</a:t>
            </a:r>
            <a:endParaRPr b="0" lang="nds-DE" sz="2530" spc="-1" strike="noStrike">
              <a:latin typeface="Arial"/>
            </a:endParaRPr>
          </a:p>
          <a:p>
            <a:pPr lvl="2" marL="1296000" indent="-288000">
              <a:spcBef>
                <a:spcPts val="7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ds-DE" sz="2170" spc="-1" strike="noStrike">
                <a:latin typeface="Arial"/>
              </a:rPr>
              <a:t>Third Outline Level</a:t>
            </a:r>
            <a:endParaRPr b="0" lang="nds-DE" sz="2170" spc="-1" strike="noStrike">
              <a:latin typeface="Arial"/>
            </a:endParaRPr>
          </a:p>
          <a:p>
            <a:pPr lvl="3" marL="1728000" indent="-216000">
              <a:spcBef>
                <a:spcPts val="51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ds-DE" sz="1810" spc="-1" strike="noStrike">
                <a:latin typeface="Arial"/>
              </a:rPr>
              <a:t>Fourth Outline Level</a:t>
            </a:r>
            <a:endParaRPr b="0" lang="nds-DE" sz="1810" spc="-1" strike="noStrike">
              <a:latin typeface="Arial"/>
            </a:endParaRPr>
          </a:p>
          <a:p>
            <a:pPr lvl="4" marL="2160000" indent="-216000">
              <a:spcBef>
                <a:spcPts val="25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ds-DE" sz="1810" spc="-1" strike="noStrike">
                <a:latin typeface="Arial"/>
              </a:rPr>
              <a:t>Fifth Outline Level</a:t>
            </a:r>
            <a:endParaRPr b="0" lang="nds-DE" sz="1810" spc="-1" strike="noStrike">
              <a:latin typeface="Arial"/>
            </a:endParaRPr>
          </a:p>
          <a:p>
            <a:pPr lvl="5" marL="2592000" indent="-216000">
              <a:spcBef>
                <a:spcPts val="25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ds-DE" sz="1810" spc="-1" strike="noStrike">
                <a:latin typeface="Arial"/>
              </a:rPr>
              <a:t>Sixth Outline Level</a:t>
            </a:r>
            <a:endParaRPr b="0" lang="nds-DE" sz="1810" spc="-1" strike="noStrike">
              <a:latin typeface="Arial"/>
            </a:endParaRPr>
          </a:p>
          <a:p>
            <a:pPr lvl="6" marL="3024000" indent="-216000">
              <a:spcBef>
                <a:spcPts val="25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ds-DE" sz="1810" spc="-1" strike="noStrike">
                <a:latin typeface="Arial"/>
              </a:rPr>
              <a:t>Seventh Outline Level</a:t>
            </a:r>
            <a:endParaRPr b="0" lang="nds-DE" sz="181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946080" y="6591240"/>
            <a:ext cx="2277720" cy="471600"/>
          </a:xfrm>
          <a:prstGeom prst="rect">
            <a:avLst/>
          </a:prstGeom>
        </p:spPr>
        <p:txBody>
          <a:bodyPr lIns="0" rIns="0" tIns="0" bIns="0"/>
          <a:p>
            <a:r>
              <a:rPr b="0" lang="nds-DE" sz="1400" spc="-1" strike="noStrike">
                <a:latin typeface="Times New Roman"/>
              </a:rPr>
              <a:t>&lt;date/time&gt;</a:t>
            </a:r>
            <a:endParaRPr b="0" lang="nds-DE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800880" y="6591240"/>
            <a:ext cx="3099240" cy="471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nds-DE" sz="1400" spc="-1" strike="noStrike">
                <a:latin typeface="Times New Roman"/>
              </a:rPr>
              <a:t>&lt;footer&gt;</a:t>
            </a:r>
            <a:endParaRPr b="0" lang="nds-DE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467480" y="6591240"/>
            <a:ext cx="2277720" cy="471600"/>
          </a:xfrm>
          <a:prstGeom prst="rect">
            <a:avLst/>
          </a:prstGeom>
        </p:spPr>
        <p:txBody>
          <a:bodyPr lIns="0" rIns="0" tIns="0" bIns="0"/>
          <a:p>
            <a:pPr algn="r"/>
            <a:fld id="{34723457-A546-4F54-B06E-B3ED5B8795A3}" type="slidenum">
              <a:rPr b="0" lang="nds-DE" sz="1400" spc="-1" strike="noStrike">
                <a:latin typeface="Times New Roman"/>
              </a:rPr>
              <a:t>&lt;number&gt;</a:t>
            </a:fld>
            <a:endParaRPr b="0" lang="nds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801000" y="-11880"/>
            <a:ext cx="9891000" cy="792000"/>
          </a:xfrm>
          <a:prstGeom prst="rect">
            <a:avLst/>
          </a:prstGeom>
          <a:solidFill>
            <a:srgbClr val="0084d1"/>
          </a:solidFill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57"/>
              </a:spcBef>
            </a:pPr>
            <a:r>
              <a:rPr b="1" lang="nds-DE" sz="1800" spc="-1" strike="noStrike">
                <a:solidFill>
                  <a:srgbClr val="ffffff"/>
                </a:solidFill>
                <a:latin typeface="Arial"/>
                <a:ea typeface="Tahoma"/>
              </a:rPr>
              <a:t>Development of a Highly Selective Muon Trigger Exploiting the High Spatial Resolution of Monitored Drift-Tube Chambers for the ATLAS Experiment at the HL-LHC</a:t>
            </a:r>
            <a:endParaRPr b="0" lang="nds-DE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7"/>
              </a:spcBef>
            </a:pPr>
            <a:r>
              <a:rPr b="0" lang="nds-DE" sz="1200" spc="-1" strike="noStrike">
                <a:solidFill>
                  <a:srgbClr val="ffffff"/>
                </a:solidFill>
                <a:latin typeface="Arial"/>
                <a:ea typeface="Tahoma"/>
              </a:rPr>
              <a:t>Oliver Kortner (MPI for Physics Munich, Germany) on behalf of the ATLAS Collaboration</a:t>
            </a:r>
            <a:endParaRPr b="0" lang="nds-DE" sz="1200" spc="-1" strike="noStrike">
              <a:latin typeface="Arial"/>
            </a:endParaRPr>
          </a:p>
        </p:txBody>
      </p:sp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9000" y="-11880"/>
            <a:ext cx="792000" cy="79200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133200" y="3158280"/>
            <a:ext cx="2880000" cy="192600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949320" y="3453120"/>
            <a:ext cx="0" cy="1318680"/>
          </a:xfrm>
          <a:prstGeom prst="line">
            <a:avLst/>
          </a:prstGeom>
          <a:ln w="29160">
            <a:solidFill>
              <a:srgbClr val="0000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Line 3"/>
          <p:cNvSpPr/>
          <p:nvPr/>
        </p:nvSpPr>
        <p:spPr>
          <a:xfrm>
            <a:off x="949320" y="3453120"/>
            <a:ext cx="260640" cy="0"/>
          </a:xfrm>
          <a:prstGeom prst="line">
            <a:avLst/>
          </a:prstGeom>
          <a:ln w="12600">
            <a:solidFill>
              <a:srgbClr val="0000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4"/>
          <p:cNvSpPr/>
          <p:nvPr/>
        </p:nvSpPr>
        <p:spPr>
          <a:xfrm>
            <a:off x="706320" y="3175560"/>
            <a:ext cx="243000" cy="1596240"/>
          </a:xfrm>
          <a:prstGeom prst="rect">
            <a:avLst/>
          </a:prstGeom>
          <a:solidFill>
            <a:srgbClr val="ff950e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TextShape 5"/>
          <p:cNvSpPr txBox="1"/>
          <p:nvPr/>
        </p:nvSpPr>
        <p:spPr>
          <a:xfrm>
            <a:off x="3517200" y="3170160"/>
            <a:ext cx="6624000" cy="172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16000" indent="-216000">
              <a:buBlip>
                <a:blip r:embed="rId3"/>
              </a:buBlip>
            </a:pPr>
            <a:r>
              <a:rPr b="0" lang="nds-DE" sz="1300" spc="-1" strike="noStrike">
                <a:solidFill>
                  <a:srgbClr val="0000ff"/>
                </a:solidFill>
                <a:latin typeface="Arial"/>
              </a:rPr>
              <a:t>The interesting electroweak physics is mainly at p</a:t>
            </a:r>
            <a:r>
              <a:rPr b="0" lang="nds-DE" sz="1300" spc="-1" strike="noStrike" baseline="-101000">
                <a:solidFill>
                  <a:srgbClr val="0000ff"/>
                </a:solidFill>
                <a:latin typeface="Arial"/>
              </a:rPr>
              <a:t>T</a:t>
            </a:r>
            <a:r>
              <a:rPr b="0" lang="nds-DE" sz="1300" spc="-1" strike="noStrike">
                <a:solidFill>
                  <a:srgbClr val="0000ff"/>
                </a:solidFill>
                <a:latin typeface="Arial"/>
              </a:rPr>
              <a:t>&gt;20 GeV.</a:t>
            </a:r>
            <a:endParaRPr b="0" lang="nds-DE" sz="1300" spc="-1" strike="noStrike">
              <a:latin typeface="Arial"/>
            </a:endParaRPr>
          </a:p>
          <a:p>
            <a:pPr marL="216000" indent="-216000">
              <a:buBlip>
                <a:blip r:embed="rId4"/>
              </a:buBlip>
            </a:pPr>
            <a:r>
              <a:rPr b="0" lang="nds-DE" sz="1300" spc="-1" strike="noStrike">
                <a:latin typeface="Arial"/>
              </a:rPr>
              <a:t>The inclusive muon cross section is very steeply rising with decreasing p</a:t>
            </a:r>
            <a:r>
              <a:rPr b="0" lang="nds-DE" sz="1300" spc="-1" strike="noStrike" baseline="-101000">
                <a:latin typeface="Arial"/>
              </a:rPr>
              <a:t>T</a:t>
            </a:r>
            <a:r>
              <a:rPr b="0" lang="nds-DE" sz="1300" spc="-1" strike="noStrike">
                <a:latin typeface="Arial"/>
              </a:rPr>
              <a:t>.</a:t>
            </a:r>
            <a:endParaRPr b="0" lang="nds-DE" sz="1300" spc="-1" strike="noStrike">
              <a:latin typeface="Arial"/>
            </a:endParaRPr>
          </a:p>
          <a:p>
            <a:pPr marL="216000" indent="-216000">
              <a:buBlip>
                <a:blip r:embed="rId5"/>
              </a:buBlip>
            </a:pPr>
            <a:r>
              <a:rPr b="0" lang="nds-DE" sz="1300" spc="-1" strike="noStrike">
                <a:solidFill>
                  <a:srgbClr val="ff950e"/>
                </a:solidFill>
                <a:latin typeface="Arial"/>
              </a:rPr>
              <a:t>Muon pretrigger without MDT data accepts a lot of muons with 10 GeV&lt;p</a:t>
            </a:r>
            <a:r>
              <a:rPr b="0" lang="nds-DE" sz="1300" spc="-1" strike="noStrike" baseline="-101000">
                <a:solidFill>
                  <a:srgbClr val="ff950e"/>
                </a:solidFill>
                <a:latin typeface="Arial"/>
              </a:rPr>
              <a:t>T</a:t>
            </a:r>
            <a:r>
              <a:rPr b="0" lang="nds-DE" sz="1300" spc="-1" strike="noStrike">
                <a:solidFill>
                  <a:srgbClr val="ff950e"/>
                </a:solidFill>
                <a:latin typeface="Arial"/>
              </a:rPr>
              <a:t>&lt;20 GeV.</a:t>
            </a:r>
            <a:endParaRPr b="0" lang="nds-DE" sz="1300" spc="-1" strike="noStrike">
              <a:latin typeface="Arial"/>
            </a:endParaRPr>
          </a:p>
          <a:p>
            <a:pPr algn="just"/>
            <a:r>
              <a:rPr b="0" lang="nds-DE" sz="1300" spc="-1" strike="noStrike">
                <a:solidFill>
                  <a:srgbClr val="ff0000"/>
                </a:solidFill>
                <a:latin typeface="Arial"/>
              </a:rPr>
              <a:t>→</a:t>
            </a:r>
            <a:r>
              <a:rPr b="0" lang="nds-DE" sz="1300" spc="-1" strike="noStrike">
                <a:solidFill>
                  <a:srgbClr val="ff0000"/>
                </a:solidFill>
                <a:latin typeface="Arial"/>
              </a:rPr>
              <a:t>Reduction of the trigger rate due to sharpening of the turn-on curve and</a:t>
            </a:r>
            <a:endParaRPr b="0" lang="nds-DE" sz="1300" spc="-1" strike="noStrike">
              <a:latin typeface="Arial"/>
            </a:endParaRPr>
          </a:p>
          <a:p>
            <a:pPr algn="just"/>
            <a:r>
              <a:rPr b="0" lang="nds-DE" sz="1300" spc="-1" strike="noStrike">
                <a:solidFill>
                  <a:srgbClr val="ff0000"/>
                </a:solidFill>
                <a:latin typeface="Arial"/>
              </a:rPr>
              <a:t>   </a:t>
            </a:r>
            <a:r>
              <a:rPr b="0" lang="nds-DE" sz="1300" spc="-1" strike="noStrike">
                <a:solidFill>
                  <a:srgbClr val="ff0000"/>
                </a:solidFill>
                <a:latin typeface="Arial"/>
              </a:rPr>
              <a:t>the rejection of accidental pretriggers:</a:t>
            </a:r>
            <a:endParaRPr b="0" lang="nds-DE" sz="1300" spc="-1" strike="noStrike">
              <a:latin typeface="Arial"/>
            </a:endParaRPr>
          </a:p>
          <a:p>
            <a:pPr algn="just"/>
            <a:r>
              <a:rPr b="0" lang="nds-DE" sz="1300" spc="-1" strike="noStrike">
                <a:solidFill>
                  <a:srgbClr val="ff0000"/>
                </a:solidFill>
                <a:latin typeface="Arial"/>
              </a:rPr>
              <a:t>                                                      </a:t>
            </a:r>
            <a:r>
              <a:rPr b="0" lang="nds-DE" sz="1300" spc="-1" strike="noStrike">
                <a:solidFill>
                  <a:srgbClr val="ff0000"/>
                </a:solidFill>
                <a:latin typeface="Arial"/>
              </a:rPr>
              <a:t>Rate without MDTs            Rate with MDTs</a:t>
            </a:r>
            <a:endParaRPr b="0" lang="nds-DE" sz="1300" spc="-1" strike="noStrike">
              <a:latin typeface="Arial"/>
            </a:endParaRPr>
          </a:p>
          <a:p>
            <a:pPr algn="just"/>
            <a:r>
              <a:rPr b="0" lang="nds-DE" sz="1300" spc="-1" strike="noStrike">
                <a:solidFill>
                  <a:srgbClr val="ff0000"/>
                </a:solidFill>
                <a:latin typeface="Arial"/>
              </a:rPr>
              <a:t>     </a:t>
            </a:r>
            <a:r>
              <a:rPr b="0" lang="nds-DE" sz="1300" spc="-1" strike="noStrike">
                <a:solidFill>
                  <a:srgbClr val="ff0000"/>
                </a:solidFill>
                <a:latin typeface="Arial"/>
              </a:rPr>
              <a:t>Barrel (|η|&lt;1.05)                             45-85 kHz                            ~15 kHz</a:t>
            </a:r>
            <a:endParaRPr b="0" lang="nds-DE" sz="1300" spc="-1" strike="noStrike">
              <a:latin typeface="Arial"/>
            </a:endParaRPr>
          </a:p>
          <a:p>
            <a:pPr algn="just"/>
            <a:r>
              <a:rPr b="0" lang="nds-DE" sz="1300" spc="-1" strike="noStrike">
                <a:solidFill>
                  <a:srgbClr val="ff0000"/>
                </a:solidFill>
                <a:latin typeface="Arial"/>
              </a:rPr>
              <a:t>     </a:t>
            </a:r>
            <a:r>
              <a:rPr b="0" lang="nds-DE" sz="1300" spc="-1" strike="noStrike">
                <a:solidFill>
                  <a:srgbClr val="ff0000"/>
                </a:solidFill>
                <a:latin typeface="Arial"/>
              </a:rPr>
              <a:t>End caps (1.05&lt;|η|&lt;2.4)                15-20 kHz                             ~10 kHz</a:t>
            </a:r>
            <a:endParaRPr b="0" lang="nds-DE" sz="1300" spc="-1" strike="noStrike">
              <a:latin typeface="Arial"/>
            </a:endParaRPr>
          </a:p>
        </p:txBody>
      </p:sp>
      <p:pic>
        <p:nvPicPr>
          <p:cNvPr id="48" name="" descr=""/>
          <p:cNvPicPr/>
          <p:nvPr/>
        </p:nvPicPr>
        <p:blipFill>
          <a:blip r:embed="rId6"/>
          <a:stretch/>
        </p:blipFill>
        <p:spPr>
          <a:xfrm>
            <a:off x="36000" y="843480"/>
            <a:ext cx="4320000" cy="2185200"/>
          </a:xfrm>
          <a:prstGeom prst="rect">
            <a:avLst/>
          </a:prstGeom>
          <a:ln>
            <a:noFill/>
          </a:ln>
        </p:spPr>
      </p:pic>
      <p:sp>
        <p:nvSpPr>
          <p:cNvPr id="49" name="TextShape 6"/>
          <p:cNvSpPr txBox="1"/>
          <p:nvPr/>
        </p:nvSpPr>
        <p:spPr>
          <a:xfrm>
            <a:off x="4345200" y="836640"/>
            <a:ext cx="2376000" cy="27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nds-DE" sz="1300" spc="-1" strike="noStrike">
                <a:solidFill>
                  <a:srgbClr val="0084d1"/>
                </a:solidFill>
                <a:latin typeface="Arial"/>
              </a:rPr>
              <a:t>Muon trigger at the HL-LHC</a:t>
            </a:r>
            <a:endParaRPr b="0" lang="nds-DE" sz="1300" spc="-1" strike="noStrike">
              <a:latin typeface="Arial"/>
            </a:endParaRPr>
          </a:p>
        </p:txBody>
      </p:sp>
      <p:sp>
        <p:nvSpPr>
          <p:cNvPr id="50" name="TextShape 7"/>
          <p:cNvSpPr txBox="1"/>
          <p:nvPr/>
        </p:nvSpPr>
        <p:spPr>
          <a:xfrm>
            <a:off x="4356000" y="1152000"/>
            <a:ext cx="6181200" cy="155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16000" indent="-216000">
              <a:buBlip>
                <a:blip r:embed="rId7"/>
              </a:buBlip>
            </a:pPr>
            <a:r>
              <a:rPr b="0" lang="nds-DE" sz="1200" spc="-1" strike="noStrike">
                <a:latin typeface="Arial"/>
              </a:rPr>
              <a:t>2-level trigger system: Hardware based level 0 (L0), software based high-level trigger (HLT).</a:t>
            </a:r>
            <a:endParaRPr b="0" lang="nds-DE" sz="1200" spc="-1" strike="noStrike">
              <a:latin typeface="Arial"/>
            </a:endParaRPr>
          </a:p>
          <a:p>
            <a:pPr marL="216000" indent="-216000">
              <a:buBlip>
                <a:blip r:embed="rId8"/>
              </a:buBlip>
            </a:pPr>
            <a:r>
              <a:rPr b="0" lang="nds-DE" sz="1200" spc="-1" strike="noStrike">
                <a:latin typeface="Arial"/>
              </a:rPr>
              <a:t>L0 muon trigger:</a:t>
            </a:r>
            <a:endParaRPr b="0" lang="nds-DE" sz="1200" spc="-1" strike="noStrike">
              <a:latin typeface="Arial"/>
            </a:endParaRPr>
          </a:p>
          <a:p>
            <a:pPr lvl="1" marL="432000" indent="-216000" algn="just">
              <a:buBlip>
                <a:blip r:embed="rId9"/>
              </a:buBlip>
            </a:pPr>
            <a:r>
              <a:rPr b="0" lang="nds-DE" sz="1200" spc="-1" strike="noStrike">
                <a:latin typeface="Arial"/>
              </a:rPr>
              <a:t>Pretrigger: Coincidence of RPC or TGC hits.</a:t>
            </a:r>
            <a:endParaRPr b="0" lang="nds-DE" sz="1200" spc="-1" strike="noStrike">
              <a:latin typeface="Arial"/>
            </a:endParaRPr>
          </a:p>
          <a:p>
            <a:pPr algn="just"/>
            <a:r>
              <a:rPr b="0" lang="nds-DE" sz="1200" spc="-1" strike="noStrike">
                <a:latin typeface="Arial"/>
              </a:rPr>
              <a:t>    → </a:t>
            </a:r>
            <a:r>
              <a:rPr b="0" lang="nds-DE" sz="1200" spc="-1" strike="noStrike">
                <a:latin typeface="Arial"/>
              </a:rPr>
              <a:t>pp collision time (BCID) + η and φ position of the muon </a:t>
            </a:r>
            <a:endParaRPr b="0" lang="nds-DE" sz="1200" spc="-1" strike="noStrike">
              <a:latin typeface="Arial"/>
            </a:endParaRPr>
          </a:p>
          <a:p>
            <a:pPr algn="just"/>
            <a:r>
              <a:rPr b="0" lang="nds-DE" sz="1200" spc="-1" strike="noStrike">
                <a:latin typeface="Arial"/>
              </a:rPr>
              <a:t>        </a:t>
            </a:r>
            <a:r>
              <a:rPr b="0" lang="nds-DE" sz="1200" spc="-1" strike="noStrike">
                <a:latin typeface="Arial"/>
              </a:rPr>
              <a:t>(spatial region of interest (RoI)). p</a:t>
            </a:r>
            <a:r>
              <a:rPr b="0" lang="nds-DE" sz="1200" spc="-1" strike="noStrike" baseline="-101000">
                <a:latin typeface="Arial"/>
              </a:rPr>
              <a:t>T</a:t>
            </a:r>
            <a:r>
              <a:rPr b="0" lang="nds-DE" sz="1200" spc="-1" strike="noStrike">
                <a:latin typeface="Arial"/>
              </a:rPr>
              <a:t> measurement with low resolution.</a:t>
            </a:r>
            <a:endParaRPr b="0" lang="nds-DE" sz="1200" spc="-1" strike="noStrike">
              <a:latin typeface="Arial"/>
            </a:endParaRPr>
          </a:p>
          <a:p>
            <a:pPr lvl="1" marL="432000" indent="-216000" algn="just">
              <a:buBlip>
                <a:blip r:embed="rId10"/>
              </a:buBlip>
            </a:pPr>
            <a:r>
              <a:rPr b="0" lang="nds-DE" sz="1200" spc="-1" strike="noStrike">
                <a:latin typeface="Arial"/>
              </a:rPr>
              <a:t>Final trigger: Use of precision hits of monitored drift-tube (MDT) chambers  for precise p</a:t>
            </a:r>
            <a:r>
              <a:rPr b="0" lang="nds-DE" sz="1200" spc="-1" strike="noStrike" baseline="-101000">
                <a:latin typeface="Arial"/>
              </a:rPr>
              <a:t>T</a:t>
            </a:r>
            <a:r>
              <a:rPr b="0" lang="nds-DE" sz="1200" spc="-1" strike="noStrike">
                <a:latin typeface="Arial"/>
              </a:rPr>
              <a:t> measurement.</a:t>
            </a:r>
            <a:endParaRPr b="0" lang="nds-DE" sz="1200" spc="-1" strike="noStrike">
              <a:latin typeface="Arial"/>
            </a:endParaRPr>
          </a:p>
        </p:txBody>
      </p:sp>
      <p:sp>
        <p:nvSpPr>
          <p:cNvPr id="51" name="Line 8"/>
          <p:cNvSpPr/>
          <p:nvPr/>
        </p:nvSpPr>
        <p:spPr>
          <a:xfrm flipV="1">
            <a:off x="1011240" y="1105560"/>
            <a:ext cx="1062000" cy="997920"/>
          </a:xfrm>
          <a:prstGeom prst="line">
            <a:avLst/>
          </a:prstGeom>
          <a:ln w="19080">
            <a:solidFill>
              <a:srgbClr val="000000"/>
            </a:solidFill>
            <a:custDash>
              <a:ds d="300000" sp="3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Line 9"/>
          <p:cNvSpPr/>
          <p:nvPr/>
        </p:nvSpPr>
        <p:spPr>
          <a:xfrm>
            <a:off x="1393200" y="1332000"/>
            <a:ext cx="186840" cy="2012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Line 10"/>
          <p:cNvSpPr/>
          <p:nvPr/>
        </p:nvSpPr>
        <p:spPr>
          <a:xfrm flipH="1" flipV="1">
            <a:off x="1617840" y="1568880"/>
            <a:ext cx="207360" cy="19512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TextShape 11"/>
          <p:cNvSpPr txBox="1"/>
          <p:nvPr/>
        </p:nvSpPr>
        <p:spPr>
          <a:xfrm>
            <a:off x="1580040" y="1682640"/>
            <a:ext cx="776520" cy="302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nds-DE" sz="1500" spc="-1" strike="noStrike">
                <a:latin typeface="Arial"/>
              </a:rPr>
              <a:t>Sagitta</a:t>
            </a:r>
            <a:endParaRPr b="0" lang="nds-DE" sz="1500" spc="-1" strike="noStrike">
              <a:latin typeface="Arial"/>
            </a:endParaRPr>
          </a:p>
        </p:txBody>
      </p:sp>
      <p:sp>
        <p:nvSpPr>
          <p:cNvPr id="55" name="TextShape 12"/>
          <p:cNvSpPr txBox="1"/>
          <p:nvPr/>
        </p:nvSpPr>
        <p:spPr>
          <a:xfrm>
            <a:off x="3481200" y="2952000"/>
            <a:ext cx="2016000" cy="27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nds-DE" sz="1300" spc="-1" strike="noStrike">
                <a:solidFill>
                  <a:srgbClr val="0084d1"/>
                </a:solidFill>
                <a:latin typeface="Arial"/>
              </a:rPr>
              <a:t>Reason for MDT trigger</a:t>
            </a:r>
            <a:endParaRPr b="0" lang="nds-DE" sz="1300" spc="-1" strike="noStrike">
              <a:latin typeface="Arial"/>
            </a:endParaRPr>
          </a:p>
        </p:txBody>
      </p:sp>
      <p:sp>
        <p:nvSpPr>
          <p:cNvPr id="56" name="TextShape 13"/>
          <p:cNvSpPr txBox="1"/>
          <p:nvPr/>
        </p:nvSpPr>
        <p:spPr>
          <a:xfrm>
            <a:off x="133200" y="5284440"/>
            <a:ext cx="1921320" cy="427320"/>
          </a:xfrm>
          <a:prstGeom prst="rect">
            <a:avLst/>
          </a:prstGeom>
          <a:noFill/>
          <a:ln>
            <a:noFill/>
          </a:ln>
        </p:spPr>
      </p:sp>
      <p:pic>
        <p:nvPicPr>
          <p:cNvPr id="57" name="" descr=""/>
          <p:cNvPicPr/>
          <p:nvPr/>
        </p:nvPicPr>
        <p:blipFill>
          <a:blip r:embed="rId11"/>
          <a:stretch/>
        </p:blipFill>
        <p:spPr>
          <a:xfrm>
            <a:off x="3763080" y="5134680"/>
            <a:ext cx="2706120" cy="1899720"/>
          </a:xfrm>
          <a:prstGeom prst="rect">
            <a:avLst/>
          </a:prstGeom>
          <a:ln>
            <a:noFill/>
          </a:ln>
        </p:spPr>
      </p:pic>
      <p:pic>
        <p:nvPicPr>
          <p:cNvPr id="58" name="" descr=""/>
          <p:cNvPicPr/>
          <p:nvPr/>
        </p:nvPicPr>
        <p:blipFill>
          <a:blip r:embed="rId12"/>
          <a:stretch/>
        </p:blipFill>
        <p:spPr>
          <a:xfrm>
            <a:off x="275400" y="5153760"/>
            <a:ext cx="2029680" cy="2046240"/>
          </a:xfrm>
          <a:prstGeom prst="rect">
            <a:avLst/>
          </a:prstGeom>
          <a:ln>
            <a:noFill/>
          </a:ln>
        </p:spPr>
      </p:pic>
      <p:sp>
        <p:nvSpPr>
          <p:cNvPr id="59" name="Line 14"/>
          <p:cNvSpPr/>
          <p:nvPr/>
        </p:nvSpPr>
        <p:spPr>
          <a:xfrm>
            <a:off x="1016640" y="5216400"/>
            <a:ext cx="162360" cy="543600"/>
          </a:xfrm>
          <a:prstGeom prst="line">
            <a:avLst/>
          </a:prstGeom>
          <a:ln w="29160">
            <a:solidFill>
              <a:srgbClr val="0000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Line 15"/>
          <p:cNvSpPr/>
          <p:nvPr/>
        </p:nvSpPr>
        <p:spPr>
          <a:xfrm>
            <a:off x="1016640" y="5209920"/>
            <a:ext cx="568080" cy="0"/>
          </a:xfrm>
          <a:prstGeom prst="line">
            <a:avLst/>
          </a:prstGeom>
          <a:ln w="29160">
            <a:solidFill>
              <a:srgbClr val="0000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Line 16"/>
          <p:cNvSpPr/>
          <p:nvPr/>
        </p:nvSpPr>
        <p:spPr>
          <a:xfrm flipH="1">
            <a:off x="1422720" y="5209920"/>
            <a:ext cx="162360" cy="549720"/>
          </a:xfrm>
          <a:prstGeom prst="line">
            <a:avLst/>
          </a:prstGeom>
          <a:ln w="29160">
            <a:solidFill>
              <a:srgbClr val="0000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Line 17"/>
          <p:cNvSpPr/>
          <p:nvPr/>
        </p:nvSpPr>
        <p:spPr>
          <a:xfrm>
            <a:off x="1179000" y="5753520"/>
            <a:ext cx="243360" cy="0"/>
          </a:xfrm>
          <a:prstGeom prst="line">
            <a:avLst/>
          </a:prstGeom>
          <a:ln w="29160">
            <a:solidFill>
              <a:srgbClr val="0000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Line 18"/>
          <p:cNvSpPr/>
          <p:nvPr/>
        </p:nvSpPr>
        <p:spPr>
          <a:xfrm>
            <a:off x="1530720" y="5270760"/>
            <a:ext cx="1989000" cy="0"/>
          </a:xfrm>
          <a:prstGeom prst="line">
            <a:avLst/>
          </a:prstGeom>
          <a:ln w="29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Line 19"/>
          <p:cNvSpPr/>
          <p:nvPr/>
        </p:nvSpPr>
        <p:spPr>
          <a:xfrm>
            <a:off x="3519720" y="5270760"/>
            <a:ext cx="0" cy="217440"/>
          </a:xfrm>
          <a:prstGeom prst="line">
            <a:avLst/>
          </a:prstGeom>
          <a:ln w="29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Line 20"/>
          <p:cNvSpPr/>
          <p:nvPr/>
        </p:nvSpPr>
        <p:spPr>
          <a:xfrm flipH="1">
            <a:off x="3519720" y="5487840"/>
            <a:ext cx="1001160" cy="0"/>
          </a:xfrm>
          <a:prstGeom prst="line">
            <a:avLst/>
          </a:prstGeom>
          <a:ln w="29160">
            <a:solidFill>
              <a:srgbClr val="000000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Line 21"/>
          <p:cNvSpPr/>
          <p:nvPr/>
        </p:nvSpPr>
        <p:spPr>
          <a:xfrm flipH="1">
            <a:off x="3452040" y="5895720"/>
            <a:ext cx="1095840" cy="0"/>
          </a:xfrm>
          <a:prstGeom prst="line">
            <a:avLst/>
          </a:prstGeom>
          <a:ln w="29160">
            <a:solidFill>
              <a:srgbClr val="000000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Line 22"/>
          <p:cNvSpPr/>
          <p:nvPr/>
        </p:nvSpPr>
        <p:spPr>
          <a:xfrm>
            <a:off x="1463040" y="5501520"/>
            <a:ext cx="1989000" cy="0"/>
          </a:xfrm>
          <a:prstGeom prst="line">
            <a:avLst/>
          </a:prstGeom>
          <a:ln w="29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Line 23"/>
          <p:cNvSpPr/>
          <p:nvPr/>
        </p:nvSpPr>
        <p:spPr>
          <a:xfrm>
            <a:off x="3452040" y="5501520"/>
            <a:ext cx="0" cy="394200"/>
          </a:xfrm>
          <a:prstGeom prst="line">
            <a:avLst/>
          </a:prstGeom>
          <a:ln w="29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Line 24"/>
          <p:cNvSpPr/>
          <p:nvPr/>
        </p:nvSpPr>
        <p:spPr>
          <a:xfrm flipH="1">
            <a:off x="3411360" y="6297840"/>
            <a:ext cx="1122840" cy="5400"/>
          </a:xfrm>
          <a:prstGeom prst="line">
            <a:avLst/>
          </a:prstGeom>
          <a:ln w="29160">
            <a:solidFill>
              <a:srgbClr val="000000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Line 25"/>
          <p:cNvSpPr/>
          <p:nvPr/>
        </p:nvSpPr>
        <p:spPr>
          <a:xfrm>
            <a:off x="1422720" y="5705280"/>
            <a:ext cx="1989000" cy="0"/>
          </a:xfrm>
          <a:prstGeom prst="line">
            <a:avLst/>
          </a:prstGeom>
          <a:ln w="29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Line 26"/>
          <p:cNvSpPr/>
          <p:nvPr/>
        </p:nvSpPr>
        <p:spPr>
          <a:xfrm>
            <a:off x="3411360" y="5705280"/>
            <a:ext cx="0" cy="597960"/>
          </a:xfrm>
          <a:prstGeom prst="line">
            <a:avLst/>
          </a:prstGeom>
          <a:ln w="29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TextShape 27"/>
          <p:cNvSpPr txBox="1"/>
          <p:nvPr/>
        </p:nvSpPr>
        <p:spPr>
          <a:xfrm>
            <a:off x="1825200" y="5256000"/>
            <a:ext cx="1710720" cy="261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nds-DE" sz="1200" spc="-1" strike="noStrike">
                <a:latin typeface="Arial"/>
              </a:rPr>
              <a:t>Continuous streams of</a:t>
            </a:r>
            <a:endParaRPr b="0" lang="nds-DE" sz="1200" spc="-1" strike="noStrike">
              <a:latin typeface="Arial"/>
            </a:endParaRPr>
          </a:p>
        </p:txBody>
      </p:sp>
      <p:sp>
        <p:nvSpPr>
          <p:cNvPr id="73" name="TextShape 28"/>
          <p:cNvSpPr txBox="1"/>
          <p:nvPr/>
        </p:nvSpPr>
        <p:spPr>
          <a:xfrm>
            <a:off x="8784000" y="12591360"/>
            <a:ext cx="1368000" cy="674280"/>
          </a:xfrm>
          <a:prstGeom prst="rect">
            <a:avLst/>
          </a:prstGeom>
          <a:noFill/>
          <a:ln w="72000">
            <a:solidFill>
              <a:srgbClr val="dc2300"/>
            </a:solidFill>
            <a:round/>
          </a:ln>
        </p:spPr>
        <p:txBody>
          <a:bodyPr lIns="126000" rIns="126000" tIns="81000" bIns="81000"/>
          <a:p>
            <a:pPr algn="ctr"/>
            <a:r>
              <a:rPr b="0" lang="nds-DE" sz="1800" spc="-1" strike="noStrike">
                <a:solidFill>
                  <a:srgbClr val="dc2300"/>
                </a:solidFill>
                <a:latin typeface="Arial"/>
              </a:rPr>
              <a:t>Input from pretrigger</a:t>
            </a:r>
            <a:endParaRPr b="0" lang="nds-DE" sz="1800" spc="-1" strike="noStrike">
              <a:latin typeface="Arial"/>
            </a:endParaRPr>
          </a:p>
        </p:txBody>
      </p:sp>
      <p:sp>
        <p:nvSpPr>
          <p:cNvPr id="74" name="TextShape 29"/>
          <p:cNvSpPr txBox="1"/>
          <p:nvPr/>
        </p:nvSpPr>
        <p:spPr>
          <a:xfrm>
            <a:off x="10224000" y="13031640"/>
            <a:ext cx="77724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nds-DE" sz="1600" spc="-1" strike="noStrike">
                <a:solidFill>
                  <a:srgbClr val="dc2300"/>
                </a:solidFill>
                <a:latin typeface="Arial"/>
              </a:rPr>
              <a:t>BCID</a:t>
            </a:r>
            <a:endParaRPr b="0" lang="nds-DE" sz="1600" spc="-1" strike="noStrike">
              <a:latin typeface="Arial"/>
            </a:endParaRPr>
          </a:p>
        </p:txBody>
      </p:sp>
      <p:sp>
        <p:nvSpPr>
          <p:cNvPr id="75" name="TextShape 30"/>
          <p:cNvSpPr txBox="1"/>
          <p:nvPr/>
        </p:nvSpPr>
        <p:spPr>
          <a:xfrm>
            <a:off x="10224360" y="12707640"/>
            <a:ext cx="575640" cy="3160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rIns="90000" tIns="45000" bIns="45000"/>
          <a:p>
            <a:r>
              <a:rPr b="0" lang="nds-DE" sz="1600" spc="-1" strike="noStrike">
                <a:solidFill>
                  <a:srgbClr val="dc2300"/>
                </a:solidFill>
                <a:latin typeface="Arial"/>
              </a:rPr>
              <a:t>ROI</a:t>
            </a:r>
            <a:endParaRPr b="0" lang="nds-DE" sz="1600" spc="-1" strike="noStrike">
              <a:latin typeface="Arial"/>
            </a:endParaRPr>
          </a:p>
        </p:txBody>
      </p:sp>
      <p:sp>
        <p:nvSpPr>
          <p:cNvPr id="76" name="Line 31"/>
          <p:cNvSpPr/>
          <p:nvPr/>
        </p:nvSpPr>
        <p:spPr>
          <a:xfrm>
            <a:off x="10152000" y="13031640"/>
            <a:ext cx="792000" cy="0"/>
          </a:xfrm>
          <a:prstGeom prst="line">
            <a:avLst/>
          </a:prstGeom>
          <a:ln w="29160">
            <a:solidFill>
              <a:srgbClr val="dc23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TextShape 32"/>
          <p:cNvSpPr txBox="1"/>
          <p:nvPr/>
        </p:nvSpPr>
        <p:spPr>
          <a:xfrm>
            <a:off x="1825200" y="5472360"/>
            <a:ext cx="1292040" cy="261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nds-DE" sz="1200" spc="-1" strike="noStrike">
                <a:latin typeface="Arial"/>
              </a:rPr>
              <a:t>MDT hits</a:t>
            </a:r>
            <a:endParaRPr b="0" lang="nds-DE" sz="1200" spc="-1" strike="noStrike">
              <a:latin typeface="Arial"/>
            </a:endParaRPr>
          </a:p>
        </p:txBody>
      </p:sp>
      <p:sp>
        <p:nvSpPr>
          <p:cNvPr id="78" name="TextShape 33"/>
          <p:cNvSpPr txBox="1"/>
          <p:nvPr/>
        </p:nvSpPr>
        <p:spPr>
          <a:xfrm>
            <a:off x="6541200" y="5076000"/>
            <a:ext cx="302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nds-DE" sz="1300" spc="-1" strike="noStrike">
                <a:solidFill>
                  <a:srgbClr val="0084d1"/>
                </a:solidFill>
                <a:latin typeface="Arial"/>
              </a:rPr>
              <a:t>MDT trigger hardware and data flow</a:t>
            </a:r>
            <a:endParaRPr b="0" lang="nds-DE" sz="1300" spc="-1" strike="noStrike">
              <a:latin typeface="Arial"/>
            </a:endParaRPr>
          </a:p>
        </p:txBody>
      </p:sp>
      <p:sp>
        <p:nvSpPr>
          <p:cNvPr id="79" name="TextShape 34"/>
          <p:cNvSpPr txBox="1"/>
          <p:nvPr/>
        </p:nvSpPr>
        <p:spPr>
          <a:xfrm>
            <a:off x="6660000" y="5364360"/>
            <a:ext cx="3877200" cy="1626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16000" indent="-216000">
              <a:buBlip>
                <a:blip r:embed="rId13"/>
              </a:buBlip>
            </a:pPr>
            <a:r>
              <a:rPr b="0" lang="nds-DE" sz="1200" spc="-1" strike="noStrike">
                <a:latin typeface="Arial"/>
              </a:rPr>
              <a:t>Implementation on ATCA blades.</a:t>
            </a:r>
            <a:endParaRPr b="0" lang="nds-DE" sz="1200" spc="-1" strike="noStrike">
              <a:latin typeface="Arial"/>
            </a:endParaRPr>
          </a:p>
          <a:p>
            <a:pPr marL="216000" indent="-216000">
              <a:buBlip>
                <a:blip r:embed="rId14"/>
              </a:buBlip>
            </a:pPr>
            <a:r>
              <a:rPr b="0" lang="nds-DE" sz="1200" spc="-1" strike="noStrike">
                <a:latin typeface="Arial"/>
              </a:rPr>
              <a:t>Data flow:</a:t>
            </a:r>
            <a:endParaRPr b="0" lang="nds-DE" sz="1200" spc="-1" strike="noStrike">
              <a:latin typeface="Arial"/>
            </a:endParaRPr>
          </a:p>
          <a:p>
            <a:pPr lvl="1" marL="432000" indent="-216000">
              <a:buBlip>
                <a:blip r:embed="rId15"/>
              </a:buBlip>
            </a:pPr>
            <a:r>
              <a:rPr b="0" lang="nds-DE" sz="1200" spc="-1" strike="noStrike">
                <a:latin typeface="Arial"/>
              </a:rPr>
              <a:t>Segment reconstruction in each chamber only in the ROI performed on a FPGA with the option of an associative memory chip for pattern recognition.</a:t>
            </a:r>
            <a:endParaRPr b="0" lang="nds-DE" sz="1200" spc="-1" strike="noStrike">
              <a:latin typeface="Arial"/>
            </a:endParaRPr>
          </a:p>
          <a:p>
            <a:pPr lvl="1" marL="432000" indent="-216000">
              <a:buBlip>
                <a:blip r:embed="rId16"/>
              </a:buBlip>
            </a:pPr>
            <a:r>
              <a:rPr b="0" lang="nds-DE" sz="1200" spc="-1" strike="noStrike">
                <a:latin typeface="Arial"/>
              </a:rPr>
              <a:t>Momentum determination from segment positions and segment angles.</a:t>
            </a:r>
            <a:endParaRPr b="0" lang="nds-DE" sz="1200" spc="-1" strike="noStrike">
              <a:latin typeface="Arial"/>
            </a:endParaRPr>
          </a:p>
          <a:p>
            <a:pPr marL="216000" indent="-216000">
              <a:buBlip>
                <a:blip r:embed="rId17"/>
              </a:buBlip>
            </a:pPr>
            <a:r>
              <a:rPr b="0" lang="nds-DE" sz="1200" spc="-1" strike="noStrike">
                <a:latin typeface="Arial"/>
              </a:rPr>
              <a:t>Total muon trigger latency &lt; 4.2 µs</a:t>
            </a:r>
            <a:endParaRPr b="0" lang="nds-DE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Application>LibreOffice/6.0.4.2$Linux_X86_64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2018-05-23T22:27:39Z</dcterms:created>
  <dc:creator/>
  <dc:description/>
  <dc:language>it-IT</dc:language>
  <cp:lastModifiedBy/>
  <dcterms:modified xsi:type="dcterms:W3CDTF">2018-05-24T17:11:20Z</dcterms:modified>
  <cp:revision>6</cp:revision>
  <dc:subject/>
  <dc:title/>
</cp:coreProperties>
</file>