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1" autoAdjust="0"/>
    <p:restoredTop sz="94660"/>
  </p:normalViewPr>
  <p:slideViewPr>
    <p:cSldViewPr snapToGrid="0">
      <p:cViewPr varScale="1">
        <p:scale>
          <a:sx n="98" d="100"/>
          <a:sy n="98" d="100"/>
        </p:scale>
        <p:origin x="52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157C-8A26-4C3B-AA13-51FF231F038A}" type="datetimeFigureOut">
              <a:rPr lang="en-GB" smtClean="0"/>
              <a:t>24/05/2018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1D18B-BB0E-438A-827E-0AC9870EEB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688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157C-8A26-4C3B-AA13-51FF231F038A}" type="datetimeFigureOut">
              <a:rPr lang="en-GB" smtClean="0"/>
              <a:t>24/05/2018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1D18B-BB0E-438A-827E-0AC9870EEB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838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157C-8A26-4C3B-AA13-51FF231F038A}" type="datetimeFigureOut">
              <a:rPr lang="en-GB" smtClean="0"/>
              <a:t>24/05/2018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1D18B-BB0E-438A-827E-0AC9870EEB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822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157C-8A26-4C3B-AA13-51FF231F038A}" type="datetimeFigureOut">
              <a:rPr lang="en-GB" smtClean="0"/>
              <a:t>24/05/2018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1D18B-BB0E-438A-827E-0AC9870EEB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307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157C-8A26-4C3B-AA13-51FF231F038A}" type="datetimeFigureOut">
              <a:rPr lang="en-GB" smtClean="0"/>
              <a:t>24/05/2018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1D18B-BB0E-438A-827E-0AC9870EEB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0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157C-8A26-4C3B-AA13-51FF231F038A}" type="datetimeFigureOut">
              <a:rPr lang="en-GB" smtClean="0"/>
              <a:t>24/05/2018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1D18B-BB0E-438A-827E-0AC9870EEB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877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157C-8A26-4C3B-AA13-51FF231F038A}" type="datetimeFigureOut">
              <a:rPr lang="en-GB" smtClean="0"/>
              <a:t>24/05/2018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1D18B-BB0E-438A-827E-0AC9870EEB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23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157C-8A26-4C3B-AA13-51FF231F038A}" type="datetimeFigureOut">
              <a:rPr lang="en-GB" smtClean="0"/>
              <a:t>24/05/2018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1D18B-BB0E-438A-827E-0AC9870EEB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790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157C-8A26-4C3B-AA13-51FF231F038A}" type="datetimeFigureOut">
              <a:rPr lang="en-GB" smtClean="0"/>
              <a:t>24/05/2018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1D18B-BB0E-438A-827E-0AC9870EEB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467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157C-8A26-4C3B-AA13-51FF231F038A}" type="datetimeFigureOut">
              <a:rPr lang="en-GB" smtClean="0"/>
              <a:t>24/05/2018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1D18B-BB0E-438A-827E-0AC9870EEB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14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157C-8A26-4C3B-AA13-51FF231F038A}" type="datetimeFigureOut">
              <a:rPr lang="en-GB" smtClean="0"/>
              <a:t>24/05/2018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1D18B-BB0E-438A-827E-0AC9870EEB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679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1157C-8A26-4C3B-AA13-51FF231F038A}" type="datetimeFigureOut">
              <a:rPr lang="en-GB" smtClean="0"/>
              <a:t>24/05/2018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1D18B-BB0E-438A-827E-0AC9870EEB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240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Towards </a:t>
            </a:r>
            <a:r>
              <a:rPr lang="en-GB" b="1" dirty="0" smtClean="0"/>
              <a:t>the large </a:t>
            </a:r>
            <a:r>
              <a:rPr lang="en-GB" b="1" dirty="0"/>
              <a:t>area HVCMOS</a:t>
            </a:r>
            <a:br>
              <a:rPr lang="en-GB" b="1" dirty="0"/>
            </a:br>
            <a:r>
              <a:rPr lang="en-GB" b="1" dirty="0"/>
              <a:t>demonstrator for ATLAS </a:t>
            </a:r>
            <a:r>
              <a:rPr lang="en-GB" b="1" dirty="0" err="1"/>
              <a:t>ITk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371" y="1845080"/>
            <a:ext cx="11107366" cy="5012919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200" u="sng" dirty="0">
                <a:latin typeface="Arial" panose="020B0604020202020204" pitchFamily="34" charset="0"/>
                <a:cs typeface="Arial" panose="020B0604020202020204" pitchFamily="34" charset="0"/>
              </a:rPr>
              <a:t>M. Prathapan</a:t>
            </a:r>
            <a:r>
              <a:rPr lang="en-GB" sz="1200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, M.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Benoit</a:t>
            </a:r>
            <a:r>
              <a:rPr lang="en-GB" sz="1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R. Casanova</a:t>
            </a:r>
            <a:r>
              <a:rPr lang="en-GB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, D. Dannheim</a:t>
            </a:r>
            <a:r>
              <a:rPr lang="en-GB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, F.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Ehrler</a:t>
            </a:r>
            <a:r>
              <a:rPr lang="en-GB" sz="1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. Vilella</a:t>
            </a:r>
            <a:r>
              <a:rPr lang="en-GB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, M. Kiehn</a:t>
            </a:r>
            <a:r>
              <a:rPr lang="en-GB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A. Nürnberg</a:t>
            </a:r>
            <a:r>
              <a:rPr lang="de-DE" sz="1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, P. Pangaud</a:t>
            </a:r>
            <a:r>
              <a:rPr lang="de-DE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, R. Schimassek</a:t>
            </a:r>
            <a:r>
              <a:rPr lang="de-DE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. Weber</a:t>
            </a:r>
            <a:r>
              <a:rPr lang="de-DE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5,6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, W. Wong</a:t>
            </a:r>
            <a:r>
              <a:rPr lang="de-DE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, H. Zhang</a:t>
            </a:r>
            <a:r>
              <a:rPr lang="de-DE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, I. 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Perić</a:t>
            </a:r>
            <a:r>
              <a:rPr lang="de-DE" sz="1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1200" baseline="30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1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CERN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CPPM Marseille, </a:t>
            </a:r>
            <a:r>
              <a:rPr lang="en-GB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IFAE Barcelona, </a:t>
            </a:r>
            <a:r>
              <a:rPr lang="en-GB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University of Geneva, </a:t>
            </a:r>
            <a:r>
              <a:rPr lang="en-GB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University of Heidelberg, </a:t>
            </a:r>
            <a:r>
              <a:rPr lang="en-GB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KIT Karlsruhe, </a:t>
            </a:r>
            <a:r>
              <a:rPr lang="en-GB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University of Liverpool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1200" baseline="30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sz="1200" baseline="30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High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Voltage CMOS sensors </a:t>
            </a:r>
            <a:r>
              <a:rPr lang="en-US" sz="1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commercial </a:t>
            </a:r>
            <a:r>
              <a:rPr lang="en-US" sz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CMOS technology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for particle detection which makes them </a:t>
            </a:r>
            <a:r>
              <a:rPr lang="en-US" sz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 effective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in comparison to the hybrid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sensors.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HVCMOS sensors are </a:t>
            </a:r>
            <a:r>
              <a:rPr lang="en-US" sz="1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fully monolithic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which means the readout electronics is embedded in the sensor chip.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contribution presents the progress that has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been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made towards the final HVCMOS demonstrator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targeting the requirements of </a:t>
            </a:r>
            <a:r>
              <a:rPr lang="en-US" sz="1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ATLAS inner tracker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ATLASpix1 is the </a:t>
            </a:r>
            <a:r>
              <a:rPr lang="en-US" sz="1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large area prototype in 0.18µm process.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ATLASpix1_M2 is the </a:t>
            </a:r>
            <a:r>
              <a:rPr lang="en-US" sz="1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proof-of-concept for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a novel readout scheme called </a:t>
            </a:r>
            <a:r>
              <a:rPr lang="en-US" sz="1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“Content Addressable hit Buffer (CAB)” </a:t>
            </a:r>
            <a:r>
              <a:rPr lang="en-US" sz="1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readout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 The design details of ATLASPix1_M2 will be presented in this contribution.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ATLASPix2 introduces new ideas for </a:t>
            </a:r>
            <a:r>
              <a:rPr lang="en-US" sz="1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 pixel grouping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achieve higher spatial resolution. The control unit of ATLASPix2 has several new features such as </a:t>
            </a:r>
            <a:r>
              <a:rPr lang="en-US" sz="1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partial sorting algorithm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for excellent readout efficiency at high particle hit rates.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ATLASpix3 is the planned to be the sensor chip which will be used for </a:t>
            </a:r>
            <a:r>
              <a:rPr lang="en-US" sz="1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module construction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 ATLASpix3 test chip introduces </a:t>
            </a:r>
            <a:r>
              <a:rPr lang="en-US" sz="1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double </a:t>
            </a:r>
            <a:r>
              <a:rPr lang="en-US" sz="12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</a:t>
            </a:r>
            <a:r>
              <a:rPr lang="en-US" sz="1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storage concept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per hit buffer.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This poster gives an insight into the design details of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ATLASPix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series. The test beam measurements on ATLASpix1 shows </a:t>
            </a:r>
            <a:r>
              <a:rPr lang="en-US" sz="1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99.5% detection efficiency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115" y="307555"/>
            <a:ext cx="1357516" cy="13674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8518" y="263818"/>
            <a:ext cx="988199" cy="145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91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282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Towards the large area HVCMOS demonstrator for ATLAS ITk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16</cp:revision>
  <dcterms:created xsi:type="dcterms:W3CDTF">2018-05-23T14:09:23Z</dcterms:created>
  <dcterms:modified xsi:type="dcterms:W3CDTF">2018-05-24T09:37:56Z</dcterms:modified>
</cp:coreProperties>
</file>