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2.png" ContentType="image/png"/>
  <Override PartName="/ppt/media/image11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2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87994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46080" y="4032720"/>
            <a:ext cx="87994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46080" y="403272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55080" y="403272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921480" y="196056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896520" y="196056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946080" y="403272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921480" y="403272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896520" y="4032720"/>
            <a:ext cx="283320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46080" y="1960560"/>
            <a:ext cx="8799480" cy="396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87994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46080" y="632520"/>
            <a:ext cx="8799480" cy="5294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946080" y="403272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55080" y="403272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nds-DE" sz="398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55080" y="1960560"/>
            <a:ext cx="42940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46080" y="4032720"/>
            <a:ext cx="8799480" cy="189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ds-DE" sz="289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46080" y="632520"/>
            <a:ext cx="8799480" cy="1141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nds-DE" sz="3980" spc="-1" strike="noStrike">
                <a:latin typeface="Arial"/>
              </a:rPr>
              <a:t>Click to edit the title text format</a:t>
            </a:r>
            <a:endParaRPr b="0" lang="nds-DE" sz="398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946080" y="1960560"/>
            <a:ext cx="8799480" cy="396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2890" spc="-1" strike="noStrike">
                <a:latin typeface="Arial"/>
              </a:rPr>
              <a:t>Click to edit the outline text format</a:t>
            </a:r>
            <a:endParaRPr b="0" lang="nds-DE" sz="2890" spc="-1" strike="noStrike">
              <a:latin typeface="Arial"/>
            </a:endParaRPr>
          </a:p>
          <a:p>
            <a:pPr lvl="1" marL="864000" indent="-324000">
              <a:spcBef>
                <a:spcPts val="1023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ds-DE" sz="2530" spc="-1" strike="noStrike">
                <a:latin typeface="Arial"/>
              </a:rPr>
              <a:t>Second Outline Level</a:t>
            </a:r>
            <a:endParaRPr b="0" lang="nds-DE" sz="2530" spc="-1" strike="noStrike">
              <a:latin typeface="Arial"/>
            </a:endParaRPr>
          </a:p>
          <a:p>
            <a:pPr lvl="2" marL="1296000" indent="-288000">
              <a:spcBef>
                <a:spcPts val="7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2170" spc="-1" strike="noStrike">
                <a:latin typeface="Arial"/>
              </a:rPr>
              <a:t>Third Outline Level</a:t>
            </a:r>
            <a:endParaRPr b="0" lang="nds-DE" sz="2170" spc="-1" strike="noStrike">
              <a:latin typeface="Arial"/>
            </a:endParaRPr>
          </a:p>
          <a:p>
            <a:pPr lvl="3" marL="1728000" indent="-216000">
              <a:spcBef>
                <a:spcPts val="51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ds-DE" sz="1810" spc="-1" strike="noStrike">
                <a:latin typeface="Arial"/>
              </a:rPr>
              <a:t>Fourth Outline Level</a:t>
            </a:r>
            <a:endParaRPr b="0" lang="nds-DE" sz="1810" spc="-1" strike="noStrike">
              <a:latin typeface="Arial"/>
            </a:endParaRPr>
          </a:p>
          <a:p>
            <a:pPr lvl="4" marL="2160000" indent="-216000">
              <a:spcBef>
                <a:spcPts val="2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1810" spc="-1" strike="noStrike">
                <a:latin typeface="Arial"/>
              </a:rPr>
              <a:t>Fifth Outline Level</a:t>
            </a:r>
            <a:endParaRPr b="0" lang="nds-DE" sz="1810" spc="-1" strike="noStrike">
              <a:latin typeface="Arial"/>
            </a:endParaRPr>
          </a:p>
          <a:p>
            <a:pPr lvl="5" marL="2592000" indent="-216000">
              <a:spcBef>
                <a:spcPts val="2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1810" spc="-1" strike="noStrike">
                <a:latin typeface="Arial"/>
              </a:rPr>
              <a:t>Sixth Outline Level</a:t>
            </a:r>
            <a:endParaRPr b="0" lang="nds-DE" sz="1810" spc="-1" strike="noStrike">
              <a:latin typeface="Arial"/>
            </a:endParaRPr>
          </a:p>
          <a:p>
            <a:pPr lvl="6" marL="3024000" indent="-216000">
              <a:spcBef>
                <a:spcPts val="25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ds-DE" sz="1810" spc="-1" strike="noStrike">
                <a:latin typeface="Arial"/>
              </a:rPr>
              <a:t>Seventh Outline Level</a:t>
            </a:r>
            <a:endParaRPr b="0" lang="nds-DE" sz="181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946080" y="6591240"/>
            <a:ext cx="2277720" cy="471600"/>
          </a:xfrm>
          <a:prstGeom prst="rect">
            <a:avLst/>
          </a:prstGeom>
        </p:spPr>
        <p:txBody>
          <a:bodyPr lIns="0" rIns="0" tIns="0" bIns="0"/>
          <a:p>
            <a:r>
              <a:rPr b="0" lang="nds-DE" sz="1400" spc="-1" strike="noStrike">
                <a:latin typeface="Times New Roman"/>
              </a:rPr>
              <a:t>&lt;date/time&gt;</a:t>
            </a:r>
            <a:endParaRPr b="0" lang="nds-DE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800880" y="6591240"/>
            <a:ext cx="3099240" cy="471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nds-DE" sz="1400" spc="-1" strike="noStrike">
                <a:latin typeface="Times New Roman"/>
              </a:rPr>
              <a:t>&lt;footer&gt;</a:t>
            </a:r>
            <a:endParaRPr b="0" lang="nds-DE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467480" y="6591240"/>
            <a:ext cx="2277720" cy="471600"/>
          </a:xfrm>
          <a:prstGeom prst="rect">
            <a:avLst/>
          </a:prstGeom>
        </p:spPr>
        <p:txBody>
          <a:bodyPr lIns="0" rIns="0" tIns="0" bIns="0"/>
          <a:p>
            <a:pPr algn="r"/>
            <a:fld id="{2334EB92-DDD4-41AD-AC7E-BF58B3B141DB}" type="slidenum">
              <a:rPr b="0" lang="nds-DE" sz="1400" spc="-1" strike="noStrike">
                <a:latin typeface="Times New Roman"/>
              </a:rPr>
              <a:t>&lt;number&gt;</a:t>
            </a:fld>
            <a:endParaRPr b="0" lang="nds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0" y="360"/>
            <a:ext cx="10692000" cy="935640"/>
          </a:xfrm>
          <a:prstGeom prst="rect">
            <a:avLst/>
          </a:prstGeom>
          <a:solidFill>
            <a:srgbClr val="0084d1"/>
          </a:solidFill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907"/>
              </a:spcBef>
              <a:spcAft>
                <a:spcPts val="709"/>
              </a:spcAft>
            </a:pPr>
            <a:r>
              <a:rPr b="1" lang="nds-DE" sz="2400" spc="-1" strike="noStrike">
                <a:solidFill>
                  <a:srgbClr val="ffffff"/>
                </a:solidFill>
                <a:latin typeface="Arial"/>
                <a:ea typeface="Tahoma"/>
              </a:rPr>
              <a:t>First-Level Muon Track Trigger for Future Hadron Collider Experiments</a:t>
            </a:r>
            <a:endParaRPr b="0" lang="nds-DE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  <a:spcAft>
                <a:spcPts val="142"/>
              </a:spcAft>
            </a:pPr>
            <a:r>
              <a:rPr b="0" lang="nds-DE" sz="1200" spc="-1" strike="noStrike">
                <a:solidFill>
                  <a:srgbClr val="ffffff"/>
                </a:solidFill>
                <a:latin typeface="Arial"/>
                <a:ea typeface="Tahoma"/>
              </a:rPr>
              <a:t>S. Abovyan, D. Cieri, M. Fras, Ph. Gadow, O. Kortner, S. Kortner, H. Kroha, F. Müller, S. Nowak,  R. Richter, K. Schmidt-Sommerfeld</a:t>
            </a:r>
            <a:endParaRPr b="0" lang="nds-DE" sz="1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  <a:spcAft>
                <a:spcPts val="142"/>
              </a:spcAft>
            </a:pPr>
            <a:r>
              <a:rPr b="0" lang="nds-DE" sz="1200" spc="-1" strike="noStrike">
                <a:solidFill>
                  <a:srgbClr val="ffffff"/>
                </a:solidFill>
                <a:latin typeface="Arial"/>
                <a:ea typeface="Tahoma"/>
              </a:rPr>
              <a:t>Max-Planck Institute for Physics, Munich, Germany</a:t>
            </a:r>
            <a:endParaRPr b="0" lang="nds-DE" sz="12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0" y="936000"/>
            <a:ext cx="5353200" cy="396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nds-DE" sz="1500" spc="-1" strike="noStrike">
                <a:solidFill>
                  <a:srgbClr val="0084d1"/>
                </a:solidFill>
                <a:latin typeface="Arial"/>
              </a:rPr>
              <a:t>Importance of low p</a:t>
            </a:r>
            <a:r>
              <a:rPr b="1" lang="nds-DE" sz="1500" spc="-1" strike="noStrike" baseline="-101000">
                <a:solidFill>
                  <a:srgbClr val="0084d1"/>
                </a:solidFill>
                <a:latin typeface="Arial"/>
              </a:rPr>
              <a:t>T</a:t>
            </a:r>
            <a:r>
              <a:rPr b="1" lang="nds-DE" sz="1500" spc="-1" strike="noStrike">
                <a:solidFill>
                  <a:srgbClr val="0084d1"/>
                </a:solidFill>
                <a:latin typeface="Arial"/>
              </a:rPr>
              <a:t> single-muon triggers at pp colliders</a:t>
            </a:r>
            <a:endParaRPr b="0" lang="nds-DE" sz="1500" spc="-1" strike="noStrike">
              <a:latin typeface="Arial"/>
            </a:endParaRPr>
          </a:p>
        </p:txBody>
      </p:sp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103320" y="1260000"/>
            <a:ext cx="2880000" cy="1926000"/>
          </a:xfrm>
          <a:prstGeom prst="rect">
            <a:avLst/>
          </a:prstGeom>
          <a:ln>
            <a:noFill/>
          </a:ln>
        </p:spPr>
      </p:pic>
      <p:sp>
        <p:nvSpPr>
          <p:cNvPr id="44" name="TextShape 3"/>
          <p:cNvSpPr txBox="1"/>
          <p:nvPr/>
        </p:nvSpPr>
        <p:spPr>
          <a:xfrm>
            <a:off x="2905200" y="1332000"/>
            <a:ext cx="3852000" cy="1605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buBlip>
                <a:blip r:embed="rId2"/>
              </a:buBlip>
            </a:pPr>
            <a:r>
              <a:rPr b="0" lang="nds-DE" sz="1300" spc="-1" strike="noStrike">
                <a:solidFill>
                  <a:srgbClr val="0000ff"/>
                </a:solidFill>
                <a:latin typeface="Arial"/>
              </a:rPr>
              <a:t>The interesting electroweak physics is mainly at p</a:t>
            </a:r>
            <a:r>
              <a:rPr b="0" lang="nds-DE" sz="1300" spc="-1" strike="noStrike" baseline="-101000">
                <a:solidFill>
                  <a:srgbClr val="0000ff"/>
                </a:solidFill>
                <a:latin typeface="Arial"/>
              </a:rPr>
              <a:t>T</a:t>
            </a:r>
            <a:r>
              <a:rPr b="0" lang="nds-DE" sz="1300" spc="-1" strike="noStrike">
                <a:solidFill>
                  <a:srgbClr val="0000ff"/>
                </a:solidFill>
                <a:latin typeface="Arial"/>
              </a:rPr>
              <a:t>&gt;20 GeV.</a:t>
            </a:r>
            <a:endParaRPr b="0" lang="nds-DE" sz="1300" spc="-1" strike="noStrike">
              <a:latin typeface="Arial"/>
            </a:endParaRPr>
          </a:p>
          <a:p>
            <a:pPr marL="216000" indent="-216000">
              <a:buBlip>
                <a:blip r:embed="rId3"/>
              </a:buBlip>
            </a:pPr>
            <a:r>
              <a:rPr b="0" lang="nds-DE" sz="1300" spc="-1" strike="noStrike">
                <a:latin typeface="Arial"/>
              </a:rPr>
              <a:t>The inclusive muon cross section is very steeply rising with decreasing p</a:t>
            </a:r>
            <a:r>
              <a:rPr b="0" lang="nds-DE" sz="1300" spc="-1" strike="noStrike" baseline="-101000">
                <a:latin typeface="Arial"/>
              </a:rPr>
              <a:t>T</a:t>
            </a:r>
            <a:r>
              <a:rPr b="0" lang="nds-DE" sz="1300" spc="-1" strike="noStrike">
                <a:latin typeface="Arial"/>
              </a:rPr>
              <a:t>.</a:t>
            </a:r>
            <a:endParaRPr b="0" lang="nds-DE" sz="1300" spc="-1" strike="noStrike">
              <a:latin typeface="Arial"/>
            </a:endParaRPr>
          </a:p>
          <a:p>
            <a:pPr marL="216000" indent="-216000">
              <a:buBlip>
                <a:blip r:embed="rId4"/>
              </a:buBlip>
            </a:pPr>
            <a:r>
              <a:rPr b="0" lang="nds-DE" sz="1300" spc="-1" strike="noStrike">
                <a:solidFill>
                  <a:srgbClr val="ff0000"/>
                </a:solidFill>
                <a:latin typeface="Arial"/>
              </a:rPr>
              <a:t>In order to limit the single muon rate at low transverse momenta, good momentum resolution at the trigger threshold is mandatory. </a:t>
            </a:r>
            <a:endParaRPr b="0" lang="nds-DE" sz="1300" spc="-1" strike="noStrike"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5"/>
          <a:stretch/>
        </p:blipFill>
        <p:spPr>
          <a:xfrm>
            <a:off x="6721200" y="1202040"/>
            <a:ext cx="3816000" cy="2308680"/>
          </a:xfrm>
          <a:prstGeom prst="rect">
            <a:avLst/>
          </a:prstGeom>
          <a:ln>
            <a:noFill/>
          </a:ln>
        </p:spPr>
      </p:pic>
      <p:sp>
        <p:nvSpPr>
          <p:cNvPr id="46" name="TextShape 4"/>
          <p:cNvSpPr txBox="1"/>
          <p:nvPr/>
        </p:nvSpPr>
        <p:spPr>
          <a:xfrm>
            <a:off x="6660000" y="936000"/>
            <a:ext cx="3733200" cy="302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nds-DE" sz="1500" spc="-1" strike="noStrike">
                <a:solidFill>
                  <a:srgbClr val="0084d1"/>
                </a:solidFill>
                <a:latin typeface="Arial"/>
              </a:rPr>
              <a:t>Example: Proposed FCC muon system</a:t>
            </a:r>
            <a:endParaRPr b="0" lang="nds-DE" sz="1500" spc="-1" strike="noStrike">
              <a:latin typeface="Arial"/>
            </a:endParaRPr>
          </a:p>
        </p:txBody>
      </p:sp>
      <p:sp>
        <p:nvSpPr>
          <p:cNvPr id="47" name="TextShape 5"/>
          <p:cNvSpPr txBox="1"/>
          <p:nvPr/>
        </p:nvSpPr>
        <p:spPr>
          <a:xfrm>
            <a:off x="0" y="3276000"/>
            <a:ext cx="5713200" cy="32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1" lang="nds-DE" sz="1500" spc="-1" strike="noStrike">
                <a:solidFill>
                  <a:srgbClr val="0084d1"/>
                </a:solidFill>
                <a:latin typeface="Arial"/>
              </a:rPr>
              <a:t>Compact muon finder algorithm for fast track reconstruction</a:t>
            </a:r>
            <a:endParaRPr b="0" lang="nds-DE" sz="1500" spc="-1" strike="noStrike">
              <a:latin typeface="Arial"/>
            </a:endParaRPr>
          </a:p>
        </p:txBody>
      </p:sp>
      <p:pic>
        <p:nvPicPr>
          <p:cNvPr id="48" name="" descr=""/>
          <p:cNvPicPr/>
          <p:nvPr/>
        </p:nvPicPr>
        <p:blipFill>
          <a:blip r:embed="rId6"/>
          <a:stretch/>
        </p:blipFill>
        <p:spPr>
          <a:xfrm>
            <a:off x="169200" y="3600000"/>
            <a:ext cx="2880000" cy="3625200"/>
          </a:xfrm>
          <a:prstGeom prst="rect">
            <a:avLst/>
          </a:prstGeom>
          <a:ln>
            <a:noFill/>
          </a:ln>
        </p:spPr>
      </p:pic>
      <p:sp>
        <p:nvSpPr>
          <p:cNvPr id="49" name="TextShape 6"/>
          <p:cNvSpPr txBox="1"/>
          <p:nvPr/>
        </p:nvSpPr>
        <p:spPr>
          <a:xfrm>
            <a:off x="3121200" y="3708000"/>
            <a:ext cx="7200000" cy="1433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marL="216000" indent="-216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Blip>
                <a:blip r:embed="rId7"/>
              </a:buBlip>
            </a:pPr>
            <a:r>
              <a:rPr b="0" lang="nds-DE" sz="1400" spc="-1" strike="noStrike">
                <a:solidFill>
                  <a:srgbClr val="0000ff"/>
                </a:solidFill>
                <a:latin typeface="Arial"/>
                <a:ea typeface="Tahoma"/>
              </a:rPr>
              <a:t>Work only in the ROI from the RPC system.</a:t>
            </a:r>
            <a:endParaRPr b="0" lang="nds-DE" sz="1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Blip>
                <a:blip r:embed="rId8"/>
              </a:buBlip>
            </a:pPr>
            <a:r>
              <a:rPr b="0" lang="nds-DE" sz="1400" spc="-1" strike="noStrike">
                <a:solidFill>
                  <a:srgbClr val="ff0000"/>
                </a:solidFill>
                <a:latin typeface="Arial"/>
                <a:ea typeface="Tahoma"/>
              </a:rPr>
              <a:t>Pattern recognition with a 1-D Hough transform (estimate for track angle from RPCs).</a:t>
            </a:r>
            <a:endParaRPr b="0" lang="nds-DE" sz="1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Blip>
                <a:blip r:embed="rId9"/>
              </a:buBlip>
            </a:pPr>
            <a:r>
              <a:rPr b="0" lang="nds-DE" sz="1400" spc="-1" strike="noStrike">
                <a:solidFill>
                  <a:srgbClr val="ff0000"/>
                </a:solidFill>
                <a:latin typeface="Arial"/>
                <a:ea typeface="Tahoma"/>
              </a:rPr>
              <a:t>Segment fit by linear regression to the hits found in the pattern recognition step.</a:t>
            </a:r>
            <a:endParaRPr b="0" lang="nds-DE" sz="1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Blip>
                <a:blip r:embed="rId10"/>
              </a:buBlip>
            </a:pPr>
            <a:r>
              <a:rPr b="0" lang="nds-DE" sz="1400" spc="-1" strike="noStrike">
                <a:solidFill>
                  <a:srgbClr val="000000"/>
                </a:solidFill>
                <a:latin typeface="Arial"/>
                <a:ea typeface="Tahoma"/>
              </a:rPr>
              <a:t>Algorithm successfully tested on a Zynq 7045 FPGA.</a:t>
            </a:r>
            <a:endParaRPr b="0" lang="nds-DE" sz="14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Blip>
                <a:blip r:embed="rId11"/>
              </a:buBlip>
            </a:pPr>
            <a:r>
              <a:rPr b="0" lang="nds-DE" sz="1400" spc="-1" strike="noStrike">
                <a:solidFill>
                  <a:srgbClr val="000000"/>
                </a:solidFill>
                <a:latin typeface="Arial"/>
                <a:ea typeface="Tahoma"/>
              </a:rPr>
              <a:t>Latency: 250 ns at 240 MHz clock frequency.</a:t>
            </a:r>
            <a:endParaRPr b="0" lang="nds-DE" sz="1400" spc="-1" strike="noStrike">
              <a:latin typeface="Arial"/>
            </a:endParaRPr>
          </a:p>
        </p:txBody>
      </p:sp>
      <p:pic>
        <p:nvPicPr>
          <p:cNvPr id="50" name="" descr=""/>
          <p:cNvPicPr/>
          <p:nvPr/>
        </p:nvPicPr>
        <p:blipFill>
          <a:blip r:embed="rId12"/>
          <a:stretch/>
        </p:blipFill>
        <p:spPr>
          <a:xfrm>
            <a:off x="3301200" y="5589360"/>
            <a:ext cx="6778080" cy="1610640"/>
          </a:xfrm>
          <a:prstGeom prst="rect">
            <a:avLst/>
          </a:prstGeom>
          <a:ln>
            <a:noFill/>
          </a:ln>
        </p:spPr>
      </p:pic>
      <p:sp>
        <p:nvSpPr>
          <p:cNvPr id="51" name="TextShape 7"/>
          <p:cNvSpPr txBox="1"/>
          <p:nvPr/>
        </p:nvSpPr>
        <p:spPr>
          <a:xfrm>
            <a:off x="5328720" y="5111640"/>
            <a:ext cx="2700000" cy="657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nds-DE" sz="1400" spc="-1" strike="noStrike">
                <a:solidFill>
                  <a:srgbClr val="000000"/>
                </a:solidFill>
                <a:latin typeface="Arial"/>
              </a:rPr>
              <a:t>Xilinx evaluation board ZC706 with Zynq SoC 7045</a:t>
            </a:r>
            <a:endParaRPr b="0" lang="nds-DE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LibreOffice/6.0.4.2$Linux_X86_64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2018-05-23T23:27:04Z</dcterms:created>
  <dc:creator/>
  <dc:description/>
  <dc:language>it-IT</dc:language>
  <cp:lastModifiedBy/>
  <dcterms:modified xsi:type="dcterms:W3CDTF">2018-05-23T23:46:14Z</dcterms:modified>
  <cp:revision>2</cp:revision>
  <dc:subject/>
  <dc:title/>
</cp:coreProperties>
</file>