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5870" spc="-1" strike="noStrike">
                <a:latin typeface="Arial"/>
              </a:rPr>
              <a:t>Click to edit the title text format</a:t>
            </a:r>
            <a:endParaRPr b="0" lang="en-US" sz="587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270" spc="-1" strike="noStrike">
                <a:latin typeface="Arial"/>
              </a:rPr>
              <a:t>Click to edit the outline text format</a:t>
            </a:r>
            <a:endParaRPr b="0" lang="en-US" sz="4270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740" spc="-1" strike="noStrike">
                <a:latin typeface="Arial"/>
              </a:rPr>
              <a:t>Second Outline Level</a:t>
            </a:r>
            <a:endParaRPr b="0" lang="en-US" sz="3740" spc="-1" strike="noStrike">
              <a:latin typeface="Arial"/>
            </a:endParaRPr>
          </a:p>
          <a:p>
            <a:pPr lvl="2" marL="1296000" indent="-288000">
              <a:spcBef>
                <a:spcPts val="113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Third Outline Level</a:t>
            </a:r>
            <a:endParaRPr b="0" lang="en-US" sz="3200" spc="-1" strike="noStrike">
              <a:latin typeface="Arial"/>
            </a:endParaRPr>
          </a:p>
          <a:p>
            <a:pPr lvl="3" marL="1728000" indent="-216000">
              <a:spcBef>
                <a:spcPts val="75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70" spc="-1" strike="noStrike">
                <a:latin typeface="Arial"/>
              </a:rPr>
              <a:t>Fourth Outline Level</a:t>
            </a:r>
            <a:endParaRPr b="0" lang="en-US" sz="2670" spc="-1" strike="noStrike">
              <a:latin typeface="Arial"/>
            </a:endParaRPr>
          </a:p>
          <a:p>
            <a:pPr lvl="4" marL="2160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70" spc="-1" strike="noStrike">
                <a:latin typeface="Arial"/>
              </a:rPr>
              <a:t>Fifth Outline Level</a:t>
            </a:r>
            <a:endParaRPr b="0" lang="en-US" sz="2670" spc="-1" strike="noStrike">
              <a:latin typeface="Arial"/>
            </a:endParaRPr>
          </a:p>
          <a:p>
            <a:pPr lvl="5" marL="2592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70" spc="-1" strike="noStrike">
                <a:latin typeface="Arial"/>
              </a:rPr>
              <a:t>Sixth Outline Level</a:t>
            </a:r>
            <a:endParaRPr b="0" lang="en-US" sz="2670" spc="-1" strike="noStrike">
              <a:latin typeface="Arial"/>
            </a:endParaRPr>
          </a:p>
          <a:p>
            <a:pPr lvl="6" marL="3024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70" spc="-1" strike="noStrike">
                <a:latin typeface="Arial"/>
              </a:rPr>
              <a:t>Seventh Outline Level</a:t>
            </a:r>
            <a:endParaRPr b="0" lang="en-US" sz="267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0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0920"/>
          </a:xfrm>
          <a:prstGeom prst="rect">
            <a:avLst/>
          </a:prstGeom>
        </p:spPr>
        <p:txBody>
          <a:bodyPr lIns="0" rIns="0" tIns="0" bIns="0"/>
          <a:p>
            <a:pPr algn="r"/>
            <a:fld id="{5F35FF26-49E5-4112-B89D-7327E96D5D06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991440" y="149760"/>
            <a:ext cx="7994160" cy="1969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50000"/>
              </a:lnSpc>
              <a:spcBef>
                <a:spcPts val="283"/>
              </a:spcBef>
              <a:spcAft>
                <a:spcPts val="283"/>
              </a:spcAft>
            </a:pPr>
            <a:r>
              <a:rPr b="1" lang="en-US" sz="2800" spc="-1" strike="noStrike">
                <a:solidFill>
                  <a:srgbClr val="ce181e"/>
                </a:solidFill>
                <a:latin typeface="DejaVu Serif"/>
                <a:ea typeface="Noto Sans CJK SC Regular"/>
              </a:rPr>
              <a:t>FATALIC: a fully integrated electronics readout for the ATLAS tile calorimeter at the HL-LHC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69160" y="2358000"/>
            <a:ext cx="7696440" cy="916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0" lang="en-US" sz="1300" spc="-1" strike="noStrike">
                <a:solidFill>
                  <a:srgbClr val="808080"/>
                </a:solidFill>
                <a:latin typeface="DejaVu Serif"/>
              </a:rPr>
              <a:t>S. Angelidakis, W. Barbe, R. Bonnefoy, C. Fayard,</a:t>
            </a:r>
            <a:r>
              <a:rPr b="0" lang="en-US" sz="1300" spc="-1" strike="noStrike">
                <a:solidFill>
                  <a:srgbClr val="999999"/>
                </a:solidFill>
                <a:latin typeface="DejaVu Serif"/>
              </a:rPr>
              <a:t> </a:t>
            </a:r>
            <a:r>
              <a:rPr b="1" lang="en-US" sz="1300" spc="-1" strike="noStrike">
                <a:solidFill>
                  <a:srgbClr val="000000"/>
                </a:solidFill>
                <a:latin typeface="DejaVu Serif"/>
              </a:rPr>
              <a:t>R. Madar</a:t>
            </a:r>
            <a:r>
              <a:rPr b="0" lang="en-US" sz="1300" spc="-1" strike="noStrike">
                <a:solidFill>
                  <a:srgbClr val="808080"/>
                </a:solidFill>
                <a:latin typeface="DejaVu Serif"/>
              </a:rPr>
              <a:t>, S. Manen, M-L. Mercier,</a:t>
            </a:r>
            <a:endParaRPr b="0" lang="en-US" sz="13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1300" spc="-1" strike="noStrike">
                <a:solidFill>
                  <a:srgbClr val="808080"/>
                </a:solidFill>
                <a:latin typeface="DejaVu Serif"/>
              </a:rPr>
              <a:t>E. Nibigira, L. Royer, A. Soulier, D. Pallin, F. Vazeille, R. Vandaële</a:t>
            </a:r>
            <a:endParaRPr b="0" lang="en-US" sz="1300" spc="-1" strike="noStrike">
              <a:latin typeface="Arial"/>
            </a:endParaRPr>
          </a:p>
        </p:txBody>
      </p:sp>
      <p:sp>
        <p:nvSpPr>
          <p:cNvPr id="43" name="TextShape 3"/>
          <p:cNvSpPr txBox="1"/>
          <p:nvPr/>
        </p:nvSpPr>
        <p:spPr>
          <a:xfrm>
            <a:off x="555120" y="3094200"/>
            <a:ext cx="6038640" cy="651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0" i="1" lang="en-US" sz="1050" spc="-1" strike="noStrike">
                <a:solidFill>
                  <a:srgbClr val="808080"/>
                </a:solidFill>
                <a:latin typeface="DejaVu Serif"/>
              </a:rPr>
              <a:t>Laboratoire de Physique de Clermont-Ferrand, Université Clermont Auvergne,</a:t>
            </a:r>
            <a:endParaRPr b="0" lang="en-US" sz="105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i="1" lang="en-US" sz="1050" spc="-1" strike="noStrike">
                <a:solidFill>
                  <a:srgbClr val="808080"/>
                </a:solidFill>
                <a:latin typeface="DejaVu Serif"/>
              </a:rPr>
              <a:t>CNRS/IN2P3, Clermont-Ferrand, FRANCE</a:t>
            </a:r>
            <a:endParaRPr b="0" lang="en-US" sz="1050" spc="-1" strike="noStrike">
              <a:latin typeface="Arial"/>
            </a:endParaRPr>
          </a:p>
        </p:txBody>
      </p:sp>
      <p:sp>
        <p:nvSpPr>
          <p:cNvPr id="44" name="Line 4"/>
          <p:cNvSpPr/>
          <p:nvPr/>
        </p:nvSpPr>
        <p:spPr>
          <a:xfrm>
            <a:off x="506880" y="2454480"/>
            <a:ext cx="0" cy="1247040"/>
          </a:xfrm>
          <a:prstGeom prst="line">
            <a:avLst/>
          </a:prstGeom>
          <a:ln w="291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45" name="" descr=""/>
          <p:cNvPicPr/>
          <p:nvPr/>
        </p:nvPicPr>
        <p:blipFill>
          <a:blip r:embed="rId1">
            <a:lum bright="13000" contrast="20000"/>
          </a:blip>
          <a:stretch/>
        </p:blipFill>
        <p:spPr>
          <a:xfrm>
            <a:off x="8253720" y="2291400"/>
            <a:ext cx="1200600" cy="1465560"/>
          </a:xfrm>
          <a:prstGeom prst="rect">
            <a:avLst/>
          </a:prstGeom>
          <a:ln w="19080">
            <a:noFill/>
          </a:ln>
        </p:spPr>
      </p:pic>
      <p:sp>
        <p:nvSpPr>
          <p:cNvPr id="46" name="TextShape 5"/>
          <p:cNvSpPr txBox="1"/>
          <p:nvPr/>
        </p:nvSpPr>
        <p:spPr>
          <a:xfrm>
            <a:off x="737280" y="4096440"/>
            <a:ext cx="8481600" cy="1938600"/>
          </a:xfrm>
          <a:prstGeom prst="rect">
            <a:avLst/>
          </a:prstGeom>
          <a:noFill/>
          <a:ln w="12600">
            <a:solidFill>
              <a:srgbClr val="666666"/>
            </a:solidFill>
            <a:round/>
          </a:ln>
        </p:spPr>
        <p:txBody>
          <a:bodyPr lIns="96120" rIns="96120" tIns="51120" bIns="51120"/>
          <a:p>
            <a:pPr algn="just">
              <a:lnSpc>
                <a:spcPct val="150000"/>
              </a:lnSpc>
            </a:pPr>
            <a:r>
              <a:rPr b="0" lang="en-US" sz="1600" spc="-1" strike="noStrike">
                <a:latin typeface="DejaVu Serif"/>
              </a:rPr>
              <a:t>FATALIC is based on a </a:t>
            </a:r>
            <a:r>
              <a:rPr b="1" lang="en-US" sz="1600" spc="-1" strike="noStrike">
                <a:latin typeface="DejaVu Serif"/>
              </a:rPr>
              <a:t>130nm CMOS technology</a:t>
            </a:r>
            <a:r>
              <a:rPr b="0" lang="en-US" sz="1600" spc="-1" strike="noStrike">
                <a:latin typeface="DejaVu Serif"/>
              </a:rPr>
              <a:t> and performs the complete processing of the signal (amplification, shaping, digitisation) on a wide range (25 fC to 1.2 nC). The innovative part of this work is to have </a:t>
            </a:r>
            <a:r>
              <a:rPr b="1" lang="en-US" sz="1600" spc="-1" strike="noStrike">
                <a:latin typeface="DejaVu Serif"/>
              </a:rPr>
              <a:t>a current-reading ASIC </a:t>
            </a:r>
            <a:r>
              <a:rPr b="0" lang="en-US" sz="1600" spc="-1" strike="noStrike">
                <a:latin typeface="DejaVu Serif"/>
              </a:rPr>
              <a:t>with 3 gains</a:t>
            </a:r>
            <a:r>
              <a:rPr b="1" lang="en-US" sz="1600" spc="-1" strike="noStrike">
                <a:latin typeface="DejaVu Serif"/>
              </a:rPr>
              <a:t> including a dynamic gain switch</a:t>
            </a:r>
            <a:r>
              <a:rPr b="0" lang="en-US" sz="1600" spc="-1" strike="noStrike">
                <a:latin typeface="DejaVu Serif"/>
              </a:rPr>
              <a:t>. The chip is</a:t>
            </a:r>
            <a:r>
              <a:rPr b="0" lang="en-US" sz="1600" spc="-1" strike="noStrike">
                <a:latin typeface="DejaVu Serif"/>
              </a:rPr>
              <a:t> </a:t>
            </a:r>
            <a:r>
              <a:rPr b="0" lang="en-US" sz="1600" spc="-1" strike="noStrike">
                <a:latin typeface="DejaVu Serif"/>
              </a:rPr>
              <a:t>made of current conveyors, shapers, 12-bits pipeline analog-to-digital converters.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7" name="TextShape 6"/>
          <p:cNvSpPr txBox="1"/>
          <p:nvPr/>
        </p:nvSpPr>
        <p:spPr>
          <a:xfrm>
            <a:off x="362880" y="6499800"/>
            <a:ext cx="8434800" cy="798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1" lang="en-US" sz="1600" spc="-1" strike="noStrike">
                <a:latin typeface="DejaVu Serif"/>
              </a:rPr>
              <a:t>What is shown in the poster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1600" spc="-1" strike="noStrike">
                <a:latin typeface="DejaVu Serif"/>
              </a:rPr>
              <a:t>	</a:t>
            </a:r>
            <a:r>
              <a:rPr b="0" lang="en-US" sz="1600" spc="-1" strike="noStrike">
                <a:latin typeface="DejaVu Serif"/>
              </a:rPr>
              <a:t>design, intrinsic performances, test beam results, behaviour in high pile-up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Application>LibreOffice/6.0.4.2$Linux_X86_64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2018-05-15T06:41:50Z</dcterms:created>
  <dc:creator/>
  <dc:description/>
  <dc:language>it-IT</dc:language>
  <cp:lastModifiedBy/>
  <dcterms:modified xsi:type="dcterms:W3CDTF">2018-05-22T14:12:09Z</dcterms:modified>
  <cp:revision>47</cp:revision>
  <dc:subject/>
  <dc:title/>
</cp:coreProperties>
</file>