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4718"/>
  </p:normalViewPr>
  <p:slideViewPr>
    <p:cSldViewPr snapToGrid="0" snapToObjects="1">
      <p:cViewPr varScale="1">
        <p:scale>
          <a:sx n="92" d="100"/>
          <a:sy n="92" d="100"/>
        </p:scale>
        <p:origin x="14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9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9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1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0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8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5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C8719-A3EE-4D43-9CF1-15950F670918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E237-B793-B746-80F7-7137493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802417" cy="134758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Upgrade of the ATLAS detectors and trigger at the High Luminosity LHC:  tracking and timing for pile-up </a:t>
            </a:r>
            <a:r>
              <a:rPr lang="en-US" sz="2400" b="1" dirty="0" smtClean="0">
                <a:solidFill>
                  <a:schemeClr val="bg1"/>
                </a:solidFill>
              </a:rPr>
              <a:t>suppression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dirty="0"/>
              <a:t>Marianna </a:t>
            </a:r>
            <a:r>
              <a:rPr lang="en-US" sz="2400" dirty="0" err="1" smtClean="0"/>
              <a:t>Testa</a:t>
            </a:r>
            <a:r>
              <a:rPr lang="en-US" sz="2400" dirty="0" smtClean="0"/>
              <a:t>, for </a:t>
            </a:r>
            <a:r>
              <a:rPr lang="en-US" sz="2400" dirty="0"/>
              <a:t>the ATLAS Collaboration</a:t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4" name="Picture 3" descr="mariannates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17" y="0"/>
            <a:ext cx="1270000" cy="168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570869"/>
            <a:ext cx="3303635" cy="2287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885" y="1763420"/>
            <a:ext cx="3239807" cy="23916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273881" y="5281966"/>
            <a:ext cx="4862945" cy="1477328"/>
          </a:xfrm>
          <a:prstGeom prst="rect">
            <a:avLst/>
          </a:prstGeom>
          <a:noFill/>
          <a:ln w="158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proposed High Granularity Time Device  (</a:t>
            </a:r>
            <a:r>
              <a:rPr lang="en-US" smtClean="0"/>
              <a:t>HGTD) improves  </a:t>
            </a:r>
            <a:r>
              <a:rPr lang="en-US" dirty="0" smtClean="0"/>
              <a:t>the pile-up jets rejection in the forward region, degraded  due to the vertex merging and larger track impact parameter resolution.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354" y="1737987"/>
            <a:ext cx="3275941" cy="2231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1561" y="1468118"/>
            <a:ext cx="3020293" cy="369331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 new all-silicon </a:t>
            </a:r>
            <a:r>
              <a:rPr lang="en-US" dirty="0" smtClean="0"/>
              <a:t>Inner Tracker (</a:t>
            </a:r>
            <a:r>
              <a:rPr lang="en-US" dirty="0" err="1" smtClean="0"/>
              <a:t>ITk</a:t>
            </a:r>
            <a:r>
              <a:rPr lang="en-US" dirty="0" smtClean="0"/>
              <a:t>) of the ATLAS detector </a:t>
            </a:r>
            <a:r>
              <a:rPr lang="en-US" dirty="0" smtClean="0"/>
              <a:t>will be built  for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High Luminosity </a:t>
            </a:r>
            <a:r>
              <a:rPr lang="en-US" dirty="0" smtClean="0"/>
              <a:t>phase</a:t>
            </a:r>
          </a:p>
          <a:p>
            <a:r>
              <a:rPr lang="en-US" dirty="0" smtClean="0"/>
              <a:t>of LHC. </a:t>
            </a:r>
            <a:r>
              <a:rPr lang="en-US" dirty="0" smtClean="0"/>
              <a:t>The finer granularity and the faster readout accompanied  by an extension up to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 |h|&lt;4  </a:t>
            </a:r>
            <a:r>
              <a:rPr lang="en-US" dirty="0" smtClean="0"/>
              <a:t>enable powerful pile-up suppression in </a:t>
            </a:r>
            <a:r>
              <a:rPr lang="en-US" dirty="0" smtClean="0"/>
              <a:t>jets and missing </a:t>
            </a:r>
            <a:r>
              <a:rPr lang="en-US" dirty="0"/>
              <a:t>t</a:t>
            </a:r>
            <a:r>
              <a:rPr lang="en-US" dirty="0" smtClean="0"/>
              <a:t>ransverse  </a:t>
            </a:r>
            <a:r>
              <a:rPr lang="en-US" dirty="0" smtClean="0"/>
              <a:t>energy </a:t>
            </a:r>
            <a:r>
              <a:rPr lang="en-US" dirty="0" smtClean="0"/>
              <a:t> (MET) reconstruction</a:t>
            </a:r>
            <a:r>
              <a:rPr lang="en-US" dirty="0" smtClean="0"/>
              <a:t>, both in the Trigger and in the offline reconstruction.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02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116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Symbol</vt:lpstr>
      <vt:lpstr>Arial</vt:lpstr>
      <vt:lpstr>Office Theme</vt:lpstr>
      <vt:lpstr>Upgrade of the ATLAS detectors and trigger at the High Luminosity LHC:  tracking and timing for pile-up suppression Marianna Testa, for the ATLAS Collaboration </vt:lpstr>
    </vt:vector>
  </TitlesOfParts>
  <Company>INFN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 Testa</dc:creator>
  <cp:lastModifiedBy>Microsoft Office User</cp:lastModifiedBy>
  <cp:revision>24</cp:revision>
  <dcterms:created xsi:type="dcterms:W3CDTF">2015-05-20T06:59:37Z</dcterms:created>
  <dcterms:modified xsi:type="dcterms:W3CDTF">2018-05-23T06:47:29Z</dcterms:modified>
</cp:coreProperties>
</file>