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5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6386-21B6-BB4C-AEC1-F260CFE74B9C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4E5-5F10-B045-94B5-A560E9DED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28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6386-21B6-BB4C-AEC1-F260CFE74B9C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4E5-5F10-B045-94B5-A560E9DED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295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6386-21B6-BB4C-AEC1-F260CFE74B9C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4E5-5F10-B045-94B5-A560E9DED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14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6386-21B6-BB4C-AEC1-F260CFE74B9C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4E5-5F10-B045-94B5-A560E9DED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03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6386-21B6-BB4C-AEC1-F260CFE74B9C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4E5-5F10-B045-94B5-A560E9DED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529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6386-21B6-BB4C-AEC1-F260CFE74B9C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4E5-5F10-B045-94B5-A560E9DED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36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6386-21B6-BB4C-AEC1-F260CFE74B9C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4E5-5F10-B045-94B5-A560E9DED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195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6386-21B6-BB4C-AEC1-F260CFE74B9C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4E5-5F10-B045-94B5-A560E9DED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17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6386-21B6-BB4C-AEC1-F260CFE74B9C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4E5-5F10-B045-94B5-A560E9DED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90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6386-21B6-BB4C-AEC1-F260CFE74B9C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4E5-5F10-B045-94B5-A560E9DED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62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96386-21B6-BB4C-AEC1-F260CFE74B9C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4B4E5-5F10-B045-94B5-A560E9DED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975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96386-21B6-BB4C-AEC1-F260CFE74B9C}" type="datetimeFigureOut">
              <a:rPr lang="en-GB" smtClean="0"/>
              <a:t>24/05/2018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4B4E5-5F10-B045-94B5-A560E9DED2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51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181D88-C08B-4845-A843-E83C5D1CBCC0}"/>
              </a:ext>
            </a:extLst>
          </p:cNvPr>
          <p:cNvSpPr/>
          <p:nvPr/>
        </p:nvSpPr>
        <p:spPr>
          <a:xfrm>
            <a:off x="143839" y="0"/>
            <a:ext cx="8363163" cy="1508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37791">
              <a:tabLst>
                <a:tab pos="14074775" algn="l"/>
              </a:tabLst>
              <a:defRPr/>
            </a:pPr>
            <a:r>
              <a:rPr lang="en-US" sz="2800" b="1" dirty="0">
                <a:solidFill>
                  <a:srgbClr val="800040"/>
                </a:solidFill>
                <a:ea typeface="ＭＳ Ｐゴシック" charset="0"/>
                <a:cs typeface="Times New Roman" charset="0"/>
              </a:rPr>
              <a:t>From the Phase-0 DAQ upgrade of entire ATLAS </a:t>
            </a:r>
          </a:p>
          <a:p>
            <a:pPr algn="ctr" defTabSz="737791">
              <a:tabLst>
                <a:tab pos="14074775" algn="l"/>
              </a:tabLst>
              <a:defRPr/>
            </a:pPr>
            <a:r>
              <a:rPr lang="en-US" sz="2800" b="1" dirty="0">
                <a:solidFill>
                  <a:srgbClr val="800040"/>
                </a:solidFill>
                <a:ea typeface="ＭＳ Ｐゴシック" charset="0"/>
                <a:cs typeface="Times New Roman" charset="0"/>
              </a:rPr>
              <a:t>Pixel Detector towards the Phase-2 electronics upgrade</a:t>
            </a:r>
          </a:p>
          <a:p>
            <a:pPr algn="ctr" defTabSz="737791">
              <a:tabLst>
                <a:tab pos="14074775" algn="l"/>
              </a:tabLst>
              <a:defRPr/>
            </a:pPr>
            <a:endParaRPr lang="en-US" sz="1000" b="1" dirty="0">
              <a:solidFill>
                <a:srgbClr val="800040"/>
              </a:solidFill>
              <a:ea typeface="ＭＳ Ｐゴシック" charset="0"/>
              <a:cs typeface="Times New Roman" charset="0"/>
            </a:endParaRPr>
          </a:p>
          <a:p>
            <a:pPr defTabSz="737791">
              <a:tabLst>
                <a:tab pos="14074775" algn="l"/>
              </a:tabLst>
              <a:defRPr/>
            </a:pPr>
            <a:r>
              <a:rPr lang="it-IT" sz="1463" b="1" dirty="0">
                <a:ea typeface="ＭＳ Ｐゴシック" charset="0"/>
                <a:cs typeface="Times New Roman" charset="0"/>
              </a:rPr>
              <a:t>A. Gabrielli</a:t>
            </a:r>
            <a:r>
              <a:rPr lang="it-IT" sz="1463" b="1" baseline="30000" dirty="0">
                <a:ea typeface="ＭＳ Ｐゴシック" charset="0"/>
                <a:cs typeface="Times New Roman" charset="0"/>
              </a:rPr>
              <a:t>1,2</a:t>
            </a:r>
            <a:r>
              <a:rPr lang="it-IT" sz="1463" b="1" dirty="0">
                <a:solidFill>
                  <a:srgbClr val="006600"/>
                </a:solidFill>
                <a:ea typeface="ＭＳ Ｐゴシック" charset="0"/>
                <a:cs typeface="Times New Roman" charset="0"/>
              </a:rPr>
              <a:t>,</a:t>
            </a:r>
            <a:r>
              <a:rPr lang="it-IT" sz="1463" b="1" baseline="30000" dirty="0">
                <a:solidFill>
                  <a:srgbClr val="006600"/>
                </a:solidFill>
                <a:ea typeface="ＭＳ Ｐゴシック" charset="0"/>
                <a:cs typeface="Times New Roman" charset="0"/>
              </a:rPr>
              <a:t> </a:t>
            </a:r>
            <a:r>
              <a:rPr lang="it-IT" sz="1463" b="1" dirty="0" err="1">
                <a:solidFill>
                  <a:srgbClr val="006600"/>
                </a:solidFill>
                <a:ea typeface="ＭＳ Ｐゴシック" charset="0"/>
                <a:cs typeface="Times New Roman" charset="0"/>
              </a:rPr>
              <a:t>F</a:t>
            </a:r>
            <a:r>
              <a:rPr lang="it-IT" sz="1463" b="1" dirty="0">
                <a:solidFill>
                  <a:srgbClr val="006600"/>
                </a:solidFill>
                <a:ea typeface="ＭＳ Ｐゴシック" charset="0"/>
                <a:cs typeface="Times New Roman" charset="0"/>
              </a:rPr>
              <a:t>. Alfonsi</a:t>
            </a:r>
            <a:r>
              <a:rPr lang="it-IT" sz="1463" b="1" baseline="30000" dirty="0">
                <a:solidFill>
                  <a:srgbClr val="006600"/>
                </a:solidFill>
                <a:ea typeface="ＭＳ Ｐゴシック" charset="0"/>
                <a:cs typeface="Times New Roman" charset="0"/>
              </a:rPr>
              <a:t>1,2</a:t>
            </a:r>
            <a:r>
              <a:rPr lang="it-IT" sz="1463" b="1" dirty="0">
                <a:solidFill>
                  <a:srgbClr val="006600"/>
                </a:solidFill>
                <a:ea typeface="ＭＳ Ｐゴシック" charset="0"/>
                <a:cs typeface="Times New Roman" charset="0"/>
              </a:rPr>
              <a:t>,</a:t>
            </a:r>
            <a:r>
              <a:rPr lang="it-IT" sz="1463" b="1" baseline="30000" dirty="0">
                <a:solidFill>
                  <a:srgbClr val="006600"/>
                </a:solidFill>
                <a:ea typeface="ＭＳ Ｐゴシック" charset="0"/>
                <a:cs typeface="Times New Roman" charset="0"/>
              </a:rPr>
              <a:t> </a:t>
            </a:r>
            <a:r>
              <a:rPr lang="it-IT" sz="1463" b="1" dirty="0">
                <a:solidFill>
                  <a:srgbClr val="006600"/>
                </a:solidFill>
                <a:ea typeface="ＭＳ Ｐゴシック" charset="0"/>
                <a:cs typeface="Times New Roman" charset="0"/>
              </a:rPr>
              <a:t>G. Balbi</a:t>
            </a:r>
            <a:r>
              <a:rPr lang="it-IT" sz="1463" b="1" baseline="30000" dirty="0">
                <a:solidFill>
                  <a:srgbClr val="006600"/>
                </a:solidFill>
                <a:ea typeface="ＭＳ Ｐゴシック" charset="0"/>
                <a:cs typeface="Times New Roman" charset="0"/>
              </a:rPr>
              <a:t>1</a:t>
            </a:r>
            <a:r>
              <a:rPr lang="it-IT" sz="1463" b="1" dirty="0">
                <a:solidFill>
                  <a:srgbClr val="006600"/>
                </a:solidFill>
                <a:ea typeface="ＭＳ Ｐゴシック" charset="0"/>
                <a:cs typeface="Times New Roman" charset="0"/>
              </a:rPr>
              <a:t>, G. D’Amen</a:t>
            </a:r>
            <a:r>
              <a:rPr lang="it-IT" sz="1463" b="1" baseline="30000" dirty="0">
                <a:solidFill>
                  <a:srgbClr val="006600"/>
                </a:solidFill>
                <a:ea typeface="ＭＳ Ｐゴシック" charset="0"/>
                <a:cs typeface="Times New Roman" charset="0"/>
              </a:rPr>
              <a:t>1,2</a:t>
            </a:r>
            <a:r>
              <a:rPr lang="it-IT" sz="1463" b="1" dirty="0">
                <a:solidFill>
                  <a:srgbClr val="006600"/>
                </a:solidFill>
                <a:ea typeface="ＭＳ Ｐゴシック" charset="0"/>
                <a:cs typeface="Times New Roman" charset="0"/>
              </a:rPr>
              <a:t>, D. Falchieri</a:t>
            </a:r>
            <a:r>
              <a:rPr lang="it-IT" sz="1463" b="1" baseline="30000" dirty="0">
                <a:solidFill>
                  <a:srgbClr val="006600"/>
                </a:solidFill>
                <a:ea typeface="ＭＳ Ｐゴシック" charset="0"/>
                <a:cs typeface="Times New Roman" charset="0"/>
              </a:rPr>
              <a:t>1</a:t>
            </a:r>
            <a:r>
              <a:rPr lang="it-IT" sz="1463" b="1" dirty="0">
                <a:solidFill>
                  <a:srgbClr val="006600"/>
                </a:solidFill>
                <a:ea typeface="ＭＳ Ｐゴシック" charset="0"/>
                <a:cs typeface="Times New Roman" charset="0"/>
              </a:rPr>
              <a:t>, N. Giangiacomi</a:t>
            </a:r>
            <a:r>
              <a:rPr lang="it-IT" sz="1463" b="1" baseline="30000" dirty="0">
                <a:solidFill>
                  <a:srgbClr val="006600"/>
                </a:solidFill>
                <a:ea typeface="ＭＳ Ｐゴシック" charset="0"/>
                <a:cs typeface="Times New Roman" charset="0"/>
              </a:rPr>
              <a:t>1,2</a:t>
            </a:r>
            <a:r>
              <a:rPr lang="it-IT" sz="1463" b="1" dirty="0">
                <a:solidFill>
                  <a:srgbClr val="006600"/>
                </a:solidFill>
                <a:ea typeface="ＭＳ Ｐゴシック" charset="0"/>
                <a:cs typeface="Times New Roman" charset="0"/>
              </a:rPr>
              <a:t>, </a:t>
            </a:r>
            <a:r>
              <a:rPr lang="it-IT" sz="1463" b="1" dirty="0" err="1">
                <a:solidFill>
                  <a:srgbClr val="006600"/>
                </a:solidFill>
                <a:ea typeface="ＭＳ Ｐゴシック" charset="0"/>
                <a:cs typeface="Times New Roman" charset="0"/>
              </a:rPr>
              <a:t>R</a:t>
            </a:r>
            <a:r>
              <a:rPr lang="it-IT" sz="1463" b="1" dirty="0">
                <a:solidFill>
                  <a:srgbClr val="006600"/>
                </a:solidFill>
                <a:ea typeface="ＭＳ Ｐゴシック" charset="0"/>
                <a:cs typeface="Times New Roman" charset="0"/>
              </a:rPr>
              <a:t>. Travaglini</a:t>
            </a:r>
            <a:r>
              <a:rPr lang="it-IT" sz="1463" b="1" baseline="30000" dirty="0">
                <a:solidFill>
                  <a:srgbClr val="006600"/>
                </a:solidFill>
                <a:ea typeface="ＭＳ Ｐゴシック" charset="0"/>
                <a:cs typeface="Times New Roman" charset="0"/>
              </a:rPr>
              <a:t>1</a:t>
            </a:r>
            <a:endParaRPr lang="it-IT" sz="1138" dirty="0">
              <a:solidFill>
                <a:srgbClr val="006600"/>
              </a:solidFill>
              <a:ea typeface="ＭＳ Ｐゴシック" charset="0"/>
              <a:cs typeface="Times New Roman" charset="0"/>
            </a:endParaRPr>
          </a:p>
          <a:p>
            <a:pPr defTabSz="737791">
              <a:defRPr/>
            </a:pPr>
            <a:r>
              <a:rPr lang="it-IT" sz="1138" baseline="30000" dirty="0">
                <a:solidFill>
                  <a:srgbClr val="006600"/>
                </a:solidFill>
                <a:ea typeface="ＭＳ Ｐゴシック" charset="0"/>
                <a:cs typeface="Times New Roman" charset="0"/>
              </a:rPr>
              <a:t>1</a:t>
            </a:r>
            <a:r>
              <a:rPr lang="it-IT" sz="1138" dirty="0">
                <a:solidFill>
                  <a:srgbClr val="006600"/>
                </a:solidFill>
                <a:ea typeface="ＭＳ Ｐゴシック" charset="0"/>
                <a:cs typeface="Times New Roman" charset="0"/>
              </a:rPr>
              <a:t>INFN Bologna, </a:t>
            </a:r>
            <a:r>
              <a:rPr lang="it-IT" sz="1138" baseline="30000" dirty="0">
                <a:solidFill>
                  <a:srgbClr val="006600"/>
                </a:solidFill>
                <a:ea typeface="ＭＳ Ｐゴシック" charset="0"/>
                <a:cs typeface="Times New Roman" charset="0"/>
              </a:rPr>
              <a:t>2 </a:t>
            </a:r>
            <a:r>
              <a:rPr lang="it-IT" sz="1138" dirty="0" err="1">
                <a:solidFill>
                  <a:srgbClr val="006600"/>
                </a:solidFill>
                <a:ea typeface="ＭＳ Ｐゴシック" charset="0"/>
                <a:cs typeface="Times New Roman" charset="0"/>
              </a:rPr>
              <a:t>Physics</a:t>
            </a:r>
            <a:r>
              <a:rPr lang="it-IT" sz="1138" dirty="0">
                <a:solidFill>
                  <a:srgbClr val="006600"/>
                </a:solidFill>
                <a:ea typeface="ＭＳ Ｐゴシック" charset="0"/>
                <a:cs typeface="Times New Roman" charset="0"/>
              </a:rPr>
              <a:t> and </a:t>
            </a:r>
            <a:r>
              <a:rPr lang="it-IT" sz="1138" dirty="0" err="1">
                <a:solidFill>
                  <a:srgbClr val="006600"/>
                </a:solidFill>
                <a:ea typeface="ＭＳ Ｐゴシック" charset="0"/>
                <a:cs typeface="Times New Roman" charset="0"/>
              </a:rPr>
              <a:t>Astronomy</a:t>
            </a:r>
            <a:r>
              <a:rPr lang="it-IT" sz="1138" dirty="0">
                <a:solidFill>
                  <a:srgbClr val="006600"/>
                </a:solidFill>
                <a:ea typeface="ＭＳ Ｐゴシック" charset="0"/>
                <a:cs typeface="Times New Roman" charset="0"/>
              </a:rPr>
              <a:t> </a:t>
            </a:r>
            <a:r>
              <a:rPr lang="it-IT" sz="1138" dirty="0" err="1">
                <a:solidFill>
                  <a:srgbClr val="006600"/>
                </a:solidFill>
                <a:ea typeface="ＭＳ Ｐゴシック" charset="0"/>
                <a:cs typeface="Times New Roman" charset="0"/>
              </a:rPr>
              <a:t>Department</a:t>
            </a:r>
            <a:r>
              <a:rPr lang="it-IT" sz="1138" dirty="0">
                <a:solidFill>
                  <a:srgbClr val="006600"/>
                </a:solidFill>
                <a:ea typeface="ＭＳ Ｐゴシック" charset="0"/>
                <a:cs typeface="Times New Roman" charset="0"/>
              </a:rPr>
              <a:t> </a:t>
            </a:r>
            <a:r>
              <a:rPr lang="it-IT" sz="1138" dirty="0" err="1">
                <a:solidFill>
                  <a:srgbClr val="006600"/>
                </a:solidFill>
                <a:ea typeface="ＭＳ Ｐゴシック" charset="0"/>
                <a:cs typeface="Times New Roman" charset="0"/>
              </a:rPr>
              <a:t>University</a:t>
            </a:r>
            <a:r>
              <a:rPr lang="it-IT" sz="1138" dirty="0">
                <a:solidFill>
                  <a:srgbClr val="006600"/>
                </a:solidFill>
                <a:ea typeface="ＭＳ Ｐゴシック" charset="0"/>
                <a:cs typeface="Times New Roman" charset="0"/>
              </a:rPr>
              <a:t> of Bologna   </a:t>
            </a:r>
            <a:r>
              <a:rPr lang="it-IT" sz="1138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(</a:t>
            </a:r>
            <a:r>
              <a:rPr lang="en-US" sz="975" dirty="0" err="1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alessandro.gabrielli@bo.infn.it</a:t>
            </a:r>
            <a:r>
              <a:rPr lang="en-US" sz="975" dirty="0">
                <a:solidFill>
                  <a:srgbClr val="000000"/>
                </a:solidFill>
                <a:ea typeface="ＭＳ Ｐゴシック" charset="0"/>
                <a:cs typeface="Times New Roman" charset="0"/>
              </a:rPr>
              <a:t>)</a:t>
            </a:r>
            <a:endParaRPr lang="en-GB" sz="1463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F8712D-FDB0-4144-89FB-BB67AC422D3C}"/>
              </a:ext>
            </a:extLst>
          </p:cNvPr>
          <p:cNvGrpSpPr/>
          <p:nvPr/>
        </p:nvGrpSpPr>
        <p:grpSpPr>
          <a:xfrm>
            <a:off x="13508515" y="10934299"/>
            <a:ext cx="11748700" cy="13413065"/>
            <a:chOff x="16627868" y="9754544"/>
            <a:chExt cx="14459939" cy="165083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FFDA0D0-F89B-B046-8FB1-1D430657AA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896"/>
            <a:stretch/>
          </p:blipFill>
          <p:spPr>
            <a:xfrm>
              <a:off x="16915369" y="10248995"/>
              <a:ext cx="13902769" cy="1601393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CE0F01-469D-754E-92C9-F36E72B3A6BB}"/>
                </a:ext>
              </a:extLst>
            </p:cNvPr>
            <p:cNvSpPr txBox="1"/>
            <p:nvPr/>
          </p:nvSpPr>
          <p:spPr>
            <a:xfrm>
              <a:off x="30187697" y="9754544"/>
              <a:ext cx="900110" cy="3907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463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104E85E-3C12-654F-8A21-EE7B1245D9E9}"/>
                </a:ext>
              </a:extLst>
            </p:cNvPr>
            <p:cNvSpPr txBox="1"/>
            <p:nvPr/>
          </p:nvSpPr>
          <p:spPr>
            <a:xfrm>
              <a:off x="16677262" y="10021519"/>
              <a:ext cx="900110" cy="3907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463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9D7160-BF73-874C-946E-40447CD6DFC5}"/>
                </a:ext>
              </a:extLst>
            </p:cNvPr>
            <p:cNvSpPr txBox="1"/>
            <p:nvPr/>
          </p:nvSpPr>
          <p:spPr>
            <a:xfrm>
              <a:off x="16627868" y="25282782"/>
              <a:ext cx="900110" cy="3907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463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3ED0D1-4623-9B42-BBA3-C182CF5515E8}"/>
                </a:ext>
              </a:extLst>
            </p:cNvPr>
            <p:cNvSpPr txBox="1"/>
            <p:nvPr/>
          </p:nvSpPr>
          <p:spPr>
            <a:xfrm>
              <a:off x="30076422" y="25552302"/>
              <a:ext cx="900110" cy="3907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463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ADCED7-3B2A-FA4E-8F37-DDFEF8DD0BD9}"/>
              </a:ext>
            </a:extLst>
          </p:cNvPr>
          <p:cNvGrpSpPr/>
          <p:nvPr/>
        </p:nvGrpSpPr>
        <p:grpSpPr>
          <a:xfrm>
            <a:off x="13632340" y="11058124"/>
            <a:ext cx="11748700" cy="13413065"/>
            <a:chOff x="16627868" y="9754544"/>
            <a:chExt cx="14459939" cy="1650838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B1F8883-8547-E34B-BE26-54E863ADAD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896"/>
            <a:stretch/>
          </p:blipFill>
          <p:spPr>
            <a:xfrm>
              <a:off x="16915369" y="10248995"/>
              <a:ext cx="13902769" cy="1601393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22EC93-C678-CA4B-B196-8292C3105165}"/>
                </a:ext>
              </a:extLst>
            </p:cNvPr>
            <p:cNvSpPr txBox="1"/>
            <p:nvPr/>
          </p:nvSpPr>
          <p:spPr>
            <a:xfrm>
              <a:off x="30187697" y="9754544"/>
              <a:ext cx="900110" cy="3907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463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88466C-1030-6F42-AC77-21A561F98B93}"/>
                </a:ext>
              </a:extLst>
            </p:cNvPr>
            <p:cNvSpPr txBox="1"/>
            <p:nvPr/>
          </p:nvSpPr>
          <p:spPr>
            <a:xfrm>
              <a:off x="16677262" y="10021519"/>
              <a:ext cx="900110" cy="3907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463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F5AAF93-4849-DD4F-B1FD-B82B8086BA0A}"/>
                </a:ext>
              </a:extLst>
            </p:cNvPr>
            <p:cNvSpPr txBox="1"/>
            <p:nvPr/>
          </p:nvSpPr>
          <p:spPr>
            <a:xfrm>
              <a:off x="16627868" y="25282782"/>
              <a:ext cx="900110" cy="3907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463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A7E7A31-0360-4040-8025-84CA4555E254}"/>
                </a:ext>
              </a:extLst>
            </p:cNvPr>
            <p:cNvSpPr txBox="1"/>
            <p:nvPr/>
          </p:nvSpPr>
          <p:spPr>
            <a:xfrm>
              <a:off x="30076422" y="25552302"/>
              <a:ext cx="900110" cy="39071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GB" sz="1463" dirty="0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55F9E91-5C4B-D045-8BC5-06CE8D75B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6"/>
          <a:stretch/>
        </p:blipFill>
        <p:spPr>
          <a:xfrm>
            <a:off x="13989760" y="11583690"/>
            <a:ext cx="11296000" cy="130113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ECA9C4-B9E6-7C49-8CFC-1BFAB04E3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6"/>
          <a:stretch/>
        </p:blipFill>
        <p:spPr>
          <a:xfrm>
            <a:off x="16913366" y="12369434"/>
            <a:ext cx="13902769" cy="160139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8683B09-B919-BF46-A97E-6D36CA9BF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6"/>
          <a:stretch/>
        </p:blipFill>
        <p:spPr>
          <a:xfrm>
            <a:off x="17065766" y="12521834"/>
            <a:ext cx="13902769" cy="160139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F85E2E-D3F8-FC4C-8279-96036FE66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722" y="1812206"/>
            <a:ext cx="3935002" cy="447984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49CEB6D-D828-B148-9A58-91BB79B92B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2636"/>
          <a:stretch/>
        </p:blipFill>
        <p:spPr>
          <a:xfrm>
            <a:off x="238874" y="1978001"/>
            <a:ext cx="4664468" cy="27937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34390C7-94E4-4347-8F12-F27019AF68A7}"/>
              </a:ext>
            </a:extLst>
          </p:cNvPr>
          <p:cNvSpPr txBox="1"/>
          <p:nvPr/>
        </p:nvSpPr>
        <p:spPr>
          <a:xfrm>
            <a:off x="4076272" y="4613555"/>
            <a:ext cx="165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From </a:t>
            </a:r>
            <a:r>
              <a:rPr lang="en-GB" sz="2400" dirty="0">
                <a:sym typeface="Wingdings" pitchFamily="2" charset="2"/>
              </a:rPr>
              <a:t> To</a:t>
            </a:r>
            <a:endParaRPr lang="en-GB" sz="2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59711C-4A1B-744A-9CB3-B87B2097CDE2}"/>
              </a:ext>
            </a:extLst>
          </p:cNvPr>
          <p:cNvSpPr txBox="1"/>
          <p:nvPr/>
        </p:nvSpPr>
        <p:spPr>
          <a:xfrm>
            <a:off x="432799" y="5737877"/>
            <a:ext cx="5166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Readout Hardware Upgrade for the ATLAS (Pixel but not only) detector from Pahse-0 towards Phase-2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8FD4667-BAE1-DE48-ABA6-33C1AF0369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635"/>
          <a:stretch/>
        </p:blipFill>
        <p:spPr>
          <a:xfrm>
            <a:off x="8518670" y="1"/>
            <a:ext cx="1387330" cy="170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258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84</Words>
  <Application>Microsoft Macintosh PowerPoint</Application>
  <PresentationFormat>A4 Paper (210x297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alessandro.gabrielli19@gmail.com</dc:creator>
  <cp:lastModifiedBy>alessandro.gabrielli19@gmail.com</cp:lastModifiedBy>
  <cp:revision>3</cp:revision>
  <dcterms:created xsi:type="dcterms:W3CDTF">2018-05-24T07:57:57Z</dcterms:created>
  <dcterms:modified xsi:type="dcterms:W3CDTF">2018-05-24T08:07:26Z</dcterms:modified>
</cp:coreProperties>
</file>