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0" r:id="rId1"/>
  </p:sldMasterIdLst>
  <p:sldIdLst>
    <p:sldId id="257" r:id="rId2"/>
  </p:sldIdLst>
  <p:sldSz cx="9144000" cy="6858000" type="screen4x3"/>
  <p:notesSz cx="6186488" cy="900906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643"/>
  </p:normalViewPr>
  <p:slideViewPr>
    <p:cSldViewPr snapToGrid="0" snapToObjects="1" showGuides="1">
      <p:cViewPr varScale="1">
        <p:scale>
          <a:sx n="138" d="100"/>
          <a:sy n="138" d="100"/>
        </p:scale>
        <p:origin x="15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3657600"/>
            <a:ext cx="9144000" cy="3200400"/>
          </a:xfrm>
          <a:prstGeom prst="rect">
            <a:avLst/>
          </a:prstGeom>
          <a:solidFill>
            <a:srgbClr val="B3D9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z="2400">
              <a:latin typeface="Times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8DC3FF"/>
          </a:solidFill>
          <a:ln w="0">
            <a:solidFill>
              <a:srgbClr val="B3D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2400">
              <a:latin typeface="Times" charset="0"/>
            </a:endParaRPr>
          </a:p>
        </p:txBody>
      </p:sp>
      <p:pic>
        <p:nvPicPr>
          <p:cNvPr id="6" name="Bild 15" descr="Titelbil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0" y="3124200"/>
            <a:ext cx="9144000" cy="5334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z="2400">
              <a:latin typeface="Times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1676400" y="3733800"/>
            <a:ext cx="7467600" cy="0"/>
          </a:xfrm>
          <a:prstGeom prst="line">
            <a:avLst/>
          </a:prstGeom>
          <a:noFill/>
          <a:ln w="146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>
              <a:latin typeface="Times" charset="0"/>
              <a:ea typeface="+mn-ea"/>
              <a:cs typeface="+mn-cs"/>
            </a:endParaRP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 userDrawn="1"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Gerade Verbindung 25"/>
          <p:cNvCxnSpPr>
            <a:cxnSpLocks noChangeShapeType="1"/>
          </p:cNvCxnSpPr>
          <p:nvPr userDrawn="1"/>
        </p:nvCxnSpPr>
        <p:spPr bwMode="auto">
          <a:xfrm rot="5400000">
            <a:off x="-1753393" y="3429794"/>
            <a:ext cx="685800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4" name="Bild 24" descr="PSI-Logo_narrow_40k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463" y="-1676400"/>
            <a:ext cx="30146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638800"/>
            <a:ext cx="7010400" cy="609600"/>
          </a:xfrm>
          <a:noFill/>
        </p:spPr>
        <p:txBody>
          <a:bodyPr/>
          <a:lstStyle>
            <a:lvl1pPr marL="0" indent="0" algn="l">
              <a:defRPr sz="1500"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5029200"/>
            <a:ext cx="7010400" cy="685800"/>
          </a:xfrm>
        </p:spPr>
        <p:txBody>
          <a:bodyPr/>
          <a:lstStyle>
            <a:lvl1pPr algn="l">
              <a:defRPr sz="3500" b="1" i="0" spc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8180388" y="6661150"/>
            <a:ext cx="914400" cy="196850"/>
          </a:xfrm>
        </p:spPr>
        <p:txBody>
          <a:bodyPr/>
          <a:lstStyle>
            <a:lvl1pPr>
              <a:defRPr>
                <a:latin typeface="Arial Narrow" charset="0"/>
              </a:defRPr>
            </a:lvl1pPr>
          </a:lstStyle>
          <a:p>
            <a:pPr>
              <a:defRPr/>
            </a:pPr>
            <a:r>
              <a:rPr lang="en-US"/>
              <a:t>Sept. 8th, 2014</a:t>
            </a:r>
            <a:endParaRPr lang="de-DE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32588" y="6661150"/>
            <a:ext cx="1420812" cy="196850"/>
          </a:xfrm>
        </p:spPr>
        <p:txBody>
          <a:bodyPr/>
          <a:lstStyle>
            <a:lvl1pPr>
              <a:defRPr>
                <a:latin typeface="Arial Narrow" charset="0"/>
              </a:defRPr>
            </a:lvl1pPr>
          </a:lstStyle>
          <a:p>
            <a:pPr>
              <a:defRPr/>
            </a:pPr>
            <a:r>
              <a:rPr lang="en-US"/>
              <a:t>LTP Seminar,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8381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3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28588"/>
            <a:ext cx="11430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000" y="900000"/>
            <a:ext cx="8533200" cy="5653200"/>
          </a:xfrm>
          <a:noFill/>
        </p:spPr>
        <p:txBody>
          <a:bodyPr/>
          <a:lstStyle>
            <a:lvl1pPr marL="0" indent="0">
              <a:spcBef>
                <a:spcPts val="0"/>
              </a:spcBef>
              <a:tabLst/>
              <a:defRPr sz="1700">
                <a:latin typeface="Century Gothic"/>
                <a:cs typeface="Century Gothic"/>
              </a:defRPr>
            </a:lvl1pPr>
            <a:lvl2pPr marL="179388" indent="-179388">
              <a:spcBef>
                <a:spcPts val="0"/>
              </a:spcBef>
              <a:buFont typeface="Lucida Grande"/>
              <a:buChar char="•"/>
              <a:tabLst/>
              <a:defRPr sz="1700">
                <a:latin typeface="Century Gothic"/>
                <a:cs typeface="Century Gothic"/>
              </a:defRPr>
            </a:lvl2pPr>
            <a:lvl3pPr marL="358775" indent="-179388">
              <a:spcBef>
                <a:spcPts val="0"/>
              </a:spcBef>
              <a:buFont typeface="Lucida Grande"/>
              <a:buChar char="–"/>
              <a:tabLst/>
              <a:defRPr sz="1700">
                <a:latin typeface="Century Gothic"/>
                <a:cs typeface="Century Gothic"/>
              </a:defRPr>
            </a:lvl3pPr>
            <a:lvl4pPr marL="627063" indent="-179388">
              <a:spcBef>
                <a:spcPts val="0"/>
              </a:spcBef>
              <a:tabLst/>
              <a:defRPr sz="1700">
                <a:latin typeface="Century Gothic"/>
                <a:cs typeface="Century Gothic"/>
              </a:defRPr>
            </a:lvl4pPr>
            <a:lvl5pPr marL="1435100" indent="-182563">
              <a:buNone/>
              <a:tabLst/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8"/>
          <p:cNvSpPr>
            <a:spLocks noGrp="1" noChangeArrowheads="1"/>
          </p:cNvSpPr>
          <p:nvPr>
            <p:ph type="title"/>
          </p:nvPr>
        </p:nvSpPr>
        <p:spPr bwMode="auto">
          <a:xfrm>
            <a:off x="1620000" y="144001"/>
            <a:ext cx="7200472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37152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00113"/>
            <a:ext cx="8534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44463"/>
            <a:ext cx="7162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Mastertitelformat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4737100" y="6661150"/>
            <a:ext cx="914400" cy="1968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Sept. 8th, 2014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9300" y="6661150"/>
            <a:ext cx="1420813" cy="1968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LTP Seminar, 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</p:sldLayoutIdLst>
  <p:transition spd="med"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606060"/>
          </a:solidFill>
          <a:latin typeface="Century Gothic"/>
          <a:ea typeface="+mj-ea"/>
          <a:cs typeface="Century Gothic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606060"/>
          </a:solidFill>
          <a:latin typeface="Century Gothic" charset="0"/>
          <a:ea typeface="ヒラギノ角ゴ Pro W3" pitchFamily="-108" charset="-128"/>
          <a:cs typeface="ヒラギノ角ゴ Pro W3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606060"/>
          </a:solidFill>
          <a:latin typeface="Century Gothic" charset="0"/>
          <a:ea typeface="ヒラギノ角ゴ Pro W3" pitchFamily="-108" charset="-128"/>
          <a:cs typeface="ヒラギノ角ゴ Pro W3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606060"/>
          </a:solidFill>
          <a:latin typeface="Century Gothic" charset="0"/>
          <a:ea typeface="ヒラギノ角ゴ Pro W3" pitchFamily="-108" charset="-128"/>
          <a:cs typeface="ヒラギノ角ゴ Pro W3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606060"/>
          </a:solidFill>
          <a:latin typeface="Century Gothic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2"/>
        </a:buClr>
        <a:defRPr sz="17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17938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Lucida Grande" charset="0"/>
        <a:buChar char="•"/>
        <a:defRPr sz="17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79388" indent="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Times" charset="0"/>
        <a:buChar char="–"/>
        <a:defRPr sz="17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627063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Lucida Grande" charset="0"/>
        <a:buChar char="–"/>
        <a:defRPr sz="1700">
          <a:solidFill>
            <a:schemeClr val="tx1"/>
          </a:solidFill>
          <a:latin typeface="Century Gothic"/>
          <a:ea typeface="ＭＳ Ｐゴシック" charset="-128"/>
          <a:cs typeface="Century Gothic"/>
        </a:defRPr>
      </a:lvl4pPr>
      <a:lvl5pPr marL="358775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Lucida Grande" charset="0"/>
        <a:buChar char="–"/>
        <a:defRPr sz="17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1981200" indent="-1905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6pPr>
      <a:lvl7pPr marL="2438400" indent="-1905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7pPr>
      <a:lvl8pPr marL="2895600" indent="-1905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8pPr>
      <a:lvl9pPr marL="3352800" indent="-1905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92AD84-F6DA-124B-B5C8-2F3697B93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00" y="900000"/>
            <a:ext cx="3231603" cy="5653200"/>
          </a:xfrm>
        </p:spPr>
        <p:txBody>
          <a:bodyPr/>
          <a:lstStyle/>
          <a:p>
            <a:r>
              <a:rPr lang="en-US" b="1" dirty="0"/>
              <a:t>Modern web technologies are the future of control and monitoring: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JavsScript</a:t>
            </a:r>
            <a:r>
              <a:rPr lang="en-US" dirty="0"/>
              <a:t> inside a browser renders graphics as fast as native applications a few years 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Operating system independent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Runs on PCs, tablets, smartphones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Remote access, no installation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Automatic software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600" b="1" dirty="0"/>
              <a:t>Try yourself: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srgbClr val="0070C0"/>
                </a:solidFill>
              </a:rPr>
              <a:t>http://</a:t>
            </a:r>
            <a:r>
              <a:rPr lang="en-US" sz="1600" dirty="0" err="1">
                <a:solidFill>
                  <a:srgbClr val="0070C0"/>
                </a:solidFill>
              </a:rPr>
              <a:t>elog.psi.ch</a:t>
            </a:r>
            <a:r>
              <a:rPr lang="en-US" sz="1600" dirty="0">
                <a:solidFill>
                  <a:srgbClr val="0070C0"/>
                </a:solidFill>
              </a:rPr>
              <a:t>/scope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B62D07-B7EC-BA41-8D3D-ED39102F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Web-based Experiment Monitoring with HTML5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4EFE51-E9AB-4A48-985A-F86F2C930A2D}"/>
              </a:ext>
            </a:extLst>
          </p:cNvPr>
          <p:cNvGrpSpPr/>
          <p:nvPr/>
        </p:nvGrpSpPr>
        <p:grpSpPr>
          <a:xfrm>
            <a:off x="3759200" y="3051546"/>
            <a:ext cx="5228174" cy="3630859"/>
            <a:chOff x="7469987" y="12253088"/>
            <a:chExt cx="10260000" cy="7740000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055449C9-5DCC-A246-A4AD-59353B7384A2}"/>
                </a:ext>
              </a:extLst>
            </p:cNvPr>
            <p:cNvSpPr/>
            <p:nvPr/>
          </p:nvSpPr>
          <p:spPr>
            <a:xfrm>
              <a:off x="7469987" y="12253088"/>
              <a:ext cx="10260000" cy="7740000"/>
            </a:xfrm>
            <a:prstGeom prst="roundRect">
              <a:avLst>
                <a:gd name="adj" fmla="val 115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254000" dist="2540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5C6B009-D4B8-DE4E-9EAF-4F6B68D6E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2495" y="13499145"/>
              <a:ext cx="7154984" cy="5399410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2B336CC-75C9-E54A-B1ED-B9263758C623}"/>
                </a:ext>
              </a:extLst>
            </p:cNvPr>
            <p:cNvSpPr/>
            <p:nvPr/>
          </p:nvSpPr>
          <p:spPr>
            <a:xfrm>
              <a:off x="8267700" y="15951200"/>
              <a:ext cx="540000" cy="540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E86CF6B-BF81-744B-AFAA-A1F2A8724352}"/>
                </a:ext>
              </a:extLst>
            </p:cNvPr>
            <p:cNvSpPr/>
            <p:nvPr/>
          </p:nvSpPr>
          <p:spPr>
            <a:xfrm>
              <a:off x="16281400" y="16097688"/>
              <a:ext cx="216000" cy="21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DD7A1F6E-BB81-084B-AF5F-A490A85D80C9}"/>
              </a:ext>
            </a:extLst>
          </p:cNvPr>
          <p:cNvSpPr txBox="1">
            <a:spLocks/>
          </p:cNvSpPr>
          <p:nvPr/>
        </p:nvSpPr>
        <p:spPr bwMode="auto">
          <a:xfrm>
            <a:off x="3759200" y="895109"/>
            <a:ext cx="4880043" cy="204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tabLst/>
              <a:defRPr sz="17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179388" indent="-179388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Lucida Grande"/>
              <a:buChar char="•"/>
              <a:tabLst/>
              <a:defRPr sz="17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358775" indent="-179388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Lucida Grande"/>
              <a:buChar char="–"/>
              <a:tabLst/>
              <a:defRPr sz="1700">
                <a:solidFill>
                  <a:schemeClr val="tx1"/>
                </a:solidFill>
                <a:latin typeface="Century Gothic"/>
                <a:ea typeface="ＭＳ Ｐゴシック" charset="-128"/>
                <a:cs typeface="Century Gothic"/>
              </a:defRPr>
            </a:lvl3pPr>
            <a:lvl4pPr marL="627063" indent="-179388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Lucida Grande" charset="0"/>
              <a:buChar char="–"/>
              <a:tabLst/>
              <a:defRPr sz="1700">
                <a:solidFill>
                  <a:schemeClr val="tx1"/>
                </a:solidFill>
                <a:latin typeface="Century Gothic"/>
                <a:ea typeface="ＭＳ Ｐゴシック" charset="-128"/>
                <a:cs typeface="Century Gothic"/>
              </a:defRPr>
            </a:lvl4pPr>
            <a:lvl5pPr marL="1435100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Lucida Grande" charset="0"/>
              <a:buNone/>
              <a:tabLst/>
              <a:defRPr sz="15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1981200" indent="-1905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+mn-ea"/>
              </a:defRPr>
            </a:lvl6pPr>
            <a:lvl7pPr marL="2438400" indent="-1905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+mn-ea"/>
              </a:defRPr>
            </a:lvl7pPr>
            <a:lvl8pPr marL="2895600" indent="-1905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+mn-ea"/>
              </a:defRPr>
            </a:lvl8pPr>
            <a:lvl9pPr marL="3352800" indent="-1905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b="1" kern="0" dirty="0"/>
              <a:t>Covered technologies: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Mongoose web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/>
              <a:t>JSON, JSON-RPC, Typed Arrays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/>
              <a:t>HTML5 canvas rendering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/>
              <a:t>Custom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kern="0" dirty="0"/>
              <a:t>Live demo </a:t>
            </a:r>
            <a:r>
              <a:rPr lang="en-US" kern="0" dirty="0"/>
              <a:t>of DRS4-based </a:t>
            </a:r>
            <a:r>
              <a:rPr lang="en-US" kern="0" dirty="0" err="1"/>
              <a:t>WaveDREAM</a:t>
            </a:r>
            <a:r>
              <a:rPr lang="en-US" kern="0" dirty="0"/>
              <a:t> oscilloscope running in browser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0921A8E-C4FA-0E4E-9C66-AD22B2DEA9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46" t="8179" r="16688" b="23695"/>
          <a:stretch/>
        </p:blipFill>
        <p:spPr>
          <a:xfrm>
            <a:off x="8161684" y="808597"/>
            <a:ext cx="871247" cy="125284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0B59A44-9806-6747-B26E-BA44B32AE508}"/>
              </a:ext>
            </a:extLst>
          </p:cNvPr>
          <p:cNvSpPr txBox="1"/>
          <p:nvPr/>
        </p:nvSpPr>
        <p:spPr>
          <a:xfrm>
            <a:off x="8117047" y="2087338"/>
            <a:ext cx="9605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Century Gothic"/>
                <a:cs typeface="Century Gothic"/>
              </a:rPr>
              <a:t>Stefan </a:t>
            </a:r>
            <a:r>
              <a:rPr lang="en-US" sz="900" dirty="0" err="1">
                <a:latin typeface="Century Gothic"/>
                <a:cs typeface="Century Gothic"/>
              </a:rPr>
              <a:t>Ritt</a:t>
            </a:r>
            <a:r>
              <a:rPr lang="en-US" sz="900" dirty="0">
                <a:latin typeface="Century Gothic"/>
                <a:cs typeface="Century Gothic"/>
              </a:rPr>
              <a:t>, PSI</a:t>
            </a:r>
          </a:p>
        </p:txBody>
      </p:sp>
    </p:spTree>
    <p:extLst>
      <p:ext uri="{BB962C8B-B14F-4D97-AF65-F5344CB8AC3E}">
        <p14:creationId xmlns:p14="http://schemas.microsoft.com/office/powerpoint/2010/main" val="30031485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Theme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92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ヒラギノ角ゴ Pro W3</vt:lpstr>
      <vt:lpstr>Arial</vt:lpstr>
      <vt:lpstr>Arial Narrow</vt:lpstr>
      <vt:lpstr>Century Gothic</vt:lpstr>
      <vt:lpstr>Lucida Grande</vt:lpstr>
      <vt:lpstr>Tahoma</vt:lpstr>
      <vt:lpstr>Times</vt:lpstr>
      <vt:lpstr>Default Theme</vt:lpstr>
      <vt:lpstr>Web-based Experiment Monitoring with HTML5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Web-based Experiment Monitoring with HTML5</dc:title>
  <dc:creator>Microsoft Office User</dc:creator>
  <cp:lastModifiedBy>Microsoft Office User</cp:lastModifiedBy>
  <cp:revision>3</cp:revision>
  <dcterms:created xsi:type="dcterms:W3CDTF">2018-05-11T15:22:13Z</dcterms:created>
  <dcterms:modified xsi:type="dcterms:W3CDTF">2018-05-11T15:41:20Z</dcterms:modified>
</cp:coreProperties>
</file>