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14F"/>
    <a:srgbClr val="0000FF"/>
    <a:srgbClr val="FFFFFF"/>
    <a:srgbClr val="000000"/>
    <a:srgbClr val="E2E1D7"/>
    <a:srgbClr val="F1F0EC"/>
    <a:srgbClr val="615943"/>
    <a:srgbClr val="F98607"/>
    <a:srgbClr val="D21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249" autoAdjust="0"/>
  </p:normalViewPr>
  <p:slideViewPr>
    <p:cSldViewPr snapToGrid="0" snapToObjects="1">
      <p:cViewPr varScale="1">
        <p:scale>
          <a:sx n="115" d="100"/>
          <a:sy n="115" d="100"/>
        </p:scale>
        <p:origin x="1572" y="126"/>
      </p:cViewPr>
      <p:guideLst>
        <p:guide orient="horz" pos="2183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331E-6041-4CB5-B239-6B06B2768ED7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5245E-2AAB-41FA-BD20-7074C6B816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02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ELBA2018: 14th Pisa meeting on advanced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ELBA2018: 14th Pisa meeting on advanced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ELBA2018: 14th Pisa meeting on advanced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ELBA2018: 14th Pisa meeting on advanced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ELBA2018: 14th Pisa meeting on advanced 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ELBA2018: 14th Pisa meeting on advanced 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14/05/2018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ELBA2018: 14th Pisa meeting on advanced detectors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14/05/2018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ELBA2018: 14th Pisa meeting on advanced detectors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ELBA2018: 14th Pisa meeting on advanced 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ELBA2018: 14th Pisa meeting on advanced 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14/05/2018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ELBA2018: 14th Pisa meeting on advanced detectors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DD38A8E-052E-CD4B-AACE-0320DFB059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ELBA2018: 14th Pisa meeting on advanced detectors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14/05/2018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Francesco.fallacollita@cern.c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704" y="230598"/>
            <a:ext cx="7148945" cy="1055968"/>
          </a:xfrm>
        </p:spPr>
        <p:txBody>
          <a:bodyPr/>
          <a:lstStyle/>
          <a:p>
            <a:pPr algn="ctr"/>
            <a:r>
              <a:rPr lang="en-US" sz="2600" dirty="0">
                <a:solidFill>
                  <a:srgbClr val="0000FF"/>
                </a:solidFill>
                <a:latin typeface="+mn-lt"/>
              </a:rPr>
              <a:t>Aging Phenomena and Discharge Probability Studies of the triple-GEM detectors for future upgrades of the CMS muon high rate region at the HL-LHC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4098"/>
            <a:ext cx="8462355" cy="1295952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>
                <a:solidFill>
                  <a:schemeClr val="tx1"/>
                </a:solidFill>
              </a:rPr>
              <a:t>Francesco </a:t>
            </a:r>
            <a:r>
              <a:rPr lang="en-US" b="1" i="1" u="sng" dirty="0" err="1" smtClean="0">
                <a:solidFill>
                  <a:schemeClr val="tx1"/>
                </a:solidFill>
              </a:rPr>
              <a:t>Fallavollita</a:t>
            </a:r>
            <a:endParaRPr lang="en-US" b="1" i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err="1" smtClean="0">
                <a:solidFill>
                  <a:schemeClr val="tx1"/>
                </a:solidFill>
              </a:rPr>
              <a:t>Università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</a:rPr>
              <a:t>degli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</a:rPr>
              <a:t>Studi</a:t>
            </a:r>
            <a:r>
              <a:rPr lang="en-US" sz="1200" i="1" dirty="0" smtClean="0">
                <a:solidFill>
                  <a:schemeClr val="tx1"/>
                </a:solidFill>
              </a:rPr>
              <a:t> di Pavia &amp; INFN </a:t>
            </a:r>
            <a:r>
              <a:rPr lang="en-US" sz="1200" i="1" dirty="0" err="1" smtClean="0">
                <a:solidFill>
                  <a:schemeClr val="tx1"/>
                </a:solidFill>
              </a:rPr>
              <a:t>sezione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Pavia</a:t>
            </a:r>
          </a:p>
          <a:p>
            <a:pPr algn="ctr"/>
            <a:endParaRPr lang="en-US" sz="100" i="1" dirty="0" smtClean="0">
              <a:solidFill>
                <a:schemeClr val="tx1"/>
              </a:solidFill>
              <a:hlinkClick r:id="rId2"/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  <a:hlinkClick r:id="rId2"/>
              </a:rPr>
              <a:t>francesco.fallavollita@cern.ch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endParaRPr lang="en-US" sz="1200" i="1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006405" y="3468255"/>
            <a:ext cx="3528292" cy="365760"/>
          </a:xfrm>
        </p:spPr>
        <p:txBody>
          <a:bodyPr/>
          <a:lstStyle/>
          <a:p>
            <a:pPr algn="ctr"/>
            <a:r>
              <a:rPr lang="en-US" dirty="0" smtClean="0"/>
              <a:t>ELBA2018: 14</a:t>
            </a:r>
            <a:r>
              <a:rPr lang="en-US" baseline="30000" dirty="0" smtClean="0"/>
              <a:t>th</a:t>
            </a:r>
            <a:r>
              <a:rPr lang="en-US" dirty="0" smtClean="0"/>
              <a:t> Pisa meeting on advanced detectors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8A8E-052E-CD4B-AACE-0320DFB0597C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s://upload.wikimedia.org/wikipedia/it/1/18/Unipv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58" y="285008"/>
            <a:ext cx="5625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25790" y="2499703"/>
            <a:ext cx="2535382" cy="324196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306630" y="2170134"/>
            <a:ext cx="4948544" cy="4472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1600" dirty="0">
                <a:cs typeface="Arial" panose="020B0604020202020204" pitchFamily="34" charset="0"/>
              </a:rPr>
              <a:t>The ongoing a</a:t>
            </a:r>
            <a:r>
              <a:rPr lang="en-GB" sz="1600" dirty="0" smtClean="0">
                <a:cs typeface="Arial" panose="020B0604020202020204" pitchFamily="34" charset="0"/>
              </a:rPr>
              <a:t>ging </a:t>
            </a:r>
            <a:r>
              <a:rPr lang="en-GB" sz="1600" dirty="0">
                <a:cs typeface="Arial" panose="020B0604020202020204" pitchFamily="34" charset="0"/>
              </a:rPr>
              <a:t>s</a:t>
            </a:r>
            <a:r>
              <a:rPr lang="en-GB" sz="1600" dirty="0" smtClean="0">
                <a:cs typeface="Arial" panose="020B0604020202020204" pitchFamily="34" charset="0"/>
              </a:rPr>
              <a:t>tudies </a:t>
            </a:r>
            <a:r>
              <a:rPr lang="en-GB" sz="1600" dirty="0">
                <a:cs typeface="Arial" panose="020B0604020202020204" pitchFamily="34" charset="0"/>
              </a:rPr>
              <a:t>at GIF++ facility and in parallel at CMS-GEM </a:t>
            </a:r>
            <a:r>
              <a:rPr lang="en-GB" sz="1600" dirty="0" smtClean="0">
                <a:cs typeface="Arial" panose="020B0604020202020204" pitchFamily="34" charset="0"/>
              </a:rPr>
              <a:t>Production </a:t>
            </a:r>
            <a:r>
              <a:rPr lang="en-GB" sz="1600" dirty="0">
                <a:cs typeface="Arial" panose="020B0604020202020204" pitchFamily="34" charset="0"/>
              </a:rPr>
              <a:t>Lab. aims to identify the possible aging of Triple-GEM detector for CMS experiment and understand the long-term operation in HL-LHC with its future upgrades</a:t>
            </a:r>
            <a:r>
              <a:rPr lang="en-GB" sz="1600" dirty="0" smtClean="0"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endParaRPr lang="en-GB" sz="500" dirty="0"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The results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presented in this poster indicates that the CMS Triple-GEM detector can sustain the continuous operation in the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CMS endcap 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environment for over 10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HL-LHC years (with safety factor 3) without suffering any gain drop or instability.</a:t>
            </a:r>
            <a:r>
              <a:rPr 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endParaRPr lang="en-GB" sz="500" dirty="0"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GB" sz="1600" dirty="0">
                <a:cs typeface="Arial" panose="020B0604020202020204" pitchFamily="34" charset="0"/>
              </a:rPr>
              <a:t>D</a:t>
            </a:r>
            <a:r>
              <a:rPr lang="en-US" sz="1600" dirty="0" err="1" smtClean="0">
                <a:cs typeface="Arial" panose="020B0604020202020204" pitchFamily="34" charset="0"/>
              </a:rPr>
              <a:t>ue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to the complexity of the neutron interactions with the GEM detectors and the dearth of experimental studies on this topic, a dedicated </a:t>
            </a:r>
            <a:r>
              <a:rPr lang="en-US" sz="1600" dirty="0" smtClean="0">
                <a:cs typeface="Arial" panose="020B0604020202020204" pitchFamily="34" charset="0"/>
              </a:rPr>
              <a:t>neutron test </a:t>
            </a:r>
            <a:r>
              <a:rPr lang="en-US" sz="1600" dirty="0">
                <a:cs typeface="Arial" panose="020B0604020202020204" pitchFamily="34" charset="0"/>
              </a:rPr>
              <a:t>was done at the CHARM facility to confirm the robustness</a:t>
            </a:r>
            <a:r>
              <a:rPr lang="it-IT" sz="1600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of the CMS Triple-GEM and evaluate the effect of discharges on the long-term chamber operation.</a:t>
            </a:r>
            <a:endParaRPr lang="it-IT" sz="1600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8793098">
            <a:off x="6587946" y="3982186"/>
            <a:ext cx="611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endParaRPr lang="it-IT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1" r="14819" b="168"/>
          <a:stretch/>
        </p:blipFill>
        <p:spPr>
          <a:xfrm>
            <a:off x="5558576" y="2229770"/>
            <a:ext cx="2635848" cy="4103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580068" y="6375944"/>
            <a:ext cx="26268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 smtClean="0"/>
              <a:t>Gamma Irradiation Facility (GIF++) @ CERN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2105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8352</TotalTime>
  <Words>187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Adjacency</vt:lpstr>
      <vt:lpstr>Aging Phenomena and Discharge Probability Studies of the triple-GEM detectors for future upgrades of the CMS muon high rate region at the HL-LHC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Bianco</dc:creator>
  <cp:lastModifiedBy>FRANCESCO FALLAVOLLITA</cp:lastModifiedBy>
  <cp:revision>885</cp:revision>
  <dcterms:created xsi:type="dcterms:W3CDTF">2017-02-15T16:48:50Z</dcterms:created>
  <dcterms:modified xsi:type="dcterms:W3CDTF">2018-05-23T07:21:30Z</dcterms:modified>
</cp:coreProperties>
</file>