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5655" y="2427907"/>
            <a:ext cx="2319994" cy="222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lialavezzi\Desktop\VARIE\BESIII\CGEM\FIGURE\logo_ihep.j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052736"/>
            <a:ext cx="643344" cy="432048"/>
          </a:xfrm>
          <a:prstGeom prst="rect">
            <a:avLst/>
          </a:prstGeom>
          <a:noFill/>
        </p:spPr>
      </p:pic>
      <p:sp>
        <p:nvSpPr>
          <p:cNvPr id="3" name="AutoShape 16" descr="data:image/jpeg;base64,/9j/4AAQSkZJRgABAQAAAQABAAD/2wBDAAoHBwgHBgoICAgLCgoLDhgQDg0NDh0VFhEYIx8lJCIfIiEmKzcvJik0KSEiMEExNDk7Pj4+JS5ESUM8SDc9Pjv/2wBDAQoLCw4NDhwQEBw7KCIoOzs7Ozs7Ozs7Ozs7Ozs7Ozs7Ozs7Ozs7Ozs7Ozs7Ozs7Ozs7Ozs7Ozs7Ozs7Ozs7Ozv/wAARCAEsAN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WiiigAooooAKKKKACiiigAooooAKKKKACiiigAooooAKKKKACiiigAooooAKKKKACiiigAooooAKKKKAKuo6hFptsZpeWPCIOrGuakuJb8/aZzuOOB2HsKd4g3Pqsm5iyoAFBPTgf4mq9q2YmTPeueU7ysbxglG4xQQoCswPsf8A69PWSdTgTSj6O3+NIoTaPnhBAwRjkU8IjcBojWOtzVWsH2m6X/l5mH/bRhSre3a/8vUxP/XT/wCvTTAFPO1T6B8U7y2/2iP94Gi77jsh/wDaN6B/x+Sj65/wNKdV1EfdvT+IU1AYyD0x9V/wpNp7MP8Avo0cz7hyrsWRrOq9rkH/ALZrT11vVe8iH6oKpmNj6H8RQIW7p/Kjml3Dlj2Lw1zUx/zyP1Q07/hINQXqsR/CqHlNjhR+QpNrjrkfTIp88u4uSPY0h4kvMcwRH/P1pf8AhJLr/n2j/P8A+vWUWbsx/wC+v/rUEt3c/wDfVHtJdx+zj2NZfEtyf+XNP++zUg8Sy97IfhIf8KxeMdR+RNNyueNvv8tP2ku4vZR7G6PE/rZn8JB/hS/8JOnezf8ABxWA5APDD9RS7sDlv/HqPay7h7KJ0A8T2/8AFazj6YP9aX/hJ7Qdbe6H/AB/jXO9fQ/iKTGei/oKPbSD2MTpF8UWB6pMv+8o/wAanj1/T5efNZRnGWU4rlDu75/75P8AjUiYMRqlWkS6Meh26OsiB0YMrDIIOQaWuW0m9axuxGW/cysAR2BPeupreEuZHPKPKwoooqyQo70Ud6AOU1oF9WuE/wB059PlFUoWMdynPXtV/V+Nam9Dt/8AQRVDkXGQOQ3Fck/iZ1Q+E8M8ZuJfG2sMpI/0l1/Lg/yrHVpE5SV1PsxFavitSvjDV885u5G/M5/rWV612K1jjbdyYXt5ji9uQPTzW/xqVdW1VBhNVvVHtcOP61Uop2Qrs0U8R+IIxtTXtSX6Xb/41YTxp4oiTaNbumH+2wY/mRWNSN0pOK7DUmba+OPFAP8AyGJfxVT/AEqzF8RvFsPC6mrf79vGf/Za5ocUHilyx7D5pdzqx8TvFQ+9c27fW2QfyAp6/FLxOpyXtmHoYv8AA1yR5pvek6cOw/aSXU7T/hbHiMcGGxI/65N/8VUifFnWgPnsLJj6hWH9a4c0Cp9lDsP2s+53q/F3Vh10y0P0LD+tWofjA4X/AEjQfMb1ju9g/VDXnOaWn7KHYftZ9z0lfjBFn5tBk/8AAsH/ANkqWP4vaeT+90WZB/surf0FeYUCl7GHYPbT7nqY+LOjk86bd4/3V/8AiqlHxV8PHhrK+H0Rf/iq8nAGKQ4pexgP28z16P4n+FXYBk1CP1LQrx+TV1Wk3lrqunR6hYu0lrcZKM67ScNtPB91NfOzAYr3P4eYHw/0nP8A01/9HPWc6UYq6NIVZSdmbsnOD6c/0rtx0riTwQPUD+ddsPuinR6iq9AooorcxCiiigDmNWXdq8xx0wP/AB0VQI/fK+OO5rR1Yf8AEwue33f/AEEVngncOnB5Fcs9zpg9DwbxZ/yN+rH/AKen/nWTWr4oUp4t1YHvdyH82zWVXXHZHHLcSlpDS5pgHSg0UGgQlLSc0CgYooxS0nagQ0ilpTSCgYc0Uv4UnSgAFIDS9KKAAUhpRSGgBD0Ne5fD3n4e6Vn0m/8ARz14cfumvcvh4M/DzSj7Tf8Ao16xrbI2o7m+x+6fcV2o6CuKbhgfc12o+6PpU0updXoFFFFbGIUUUUAc3qQ3ajdD/aX/ANBWqIGTyMZHWrt83/E1vB6Ov/oC1VA/ec9MVzSN4ngPi0Y8Yar/ANfLVk/StnxqAPGuqADH77P6CsY11R+FHNLdjTS9qaRSjpTEKKKSigAFLR2o60CCiigUAFJ3paTigBe1HtR2oNAxKBSng9c0nagAoNFFACN0Ne5/D3P/AArvSgOCRN/6NevC26GvdPh5/wAiBpft5n6yPWNbZG1Hc3mHIHv/ADNdqv3R9K4k9FPuP5V2w+6Kml1Lq9AooorYxCiiigDlr3/kPXqHo2wj/vkVGT/pGMcYp+ojHiCZvUgf+OikPMgHbpXK+p0rZHgHjY58b6rj/nt/QVi1t+NuPHGq+039BWIa6ofCjln8TENAoNAFUSLRSUHpQAvFBxQKDQAUYo6UUCCiijFAB2pKUc0hHNAwxS46UmKWgBKKO1FACN9017r8PRjwBpp/2X/9GPXhTfdNe7fD/wD5EDTP91//AEY9YVtkbUdzbkB2/wCfau1H3RXFkZXHuP5Cu0HQVNLqXV6BRRRW5iFFFFAHLakP+JtMw/56Af8Ajopqg+eT64p2pf8AH/ct/dkH8hSAbipB5zXM92dC2R4D45/5HrVv+u/9BWHitzxx/wAjzq3p539BWH2rqjsjlluLSd6Slpkh1o7UlKKBgKDRR3oAWkxxS96SgQfWjrRSc0DFoooNABRRRQAU2lzRQAjfdNe6fD3P/CBad/usB/329eFt0Ne6/D0FfAOl5/i3/wDobVhX2RvQ3Zun6/xD+QrtO1cZ2H+8P5V2fappdSqvQKKKK3MQooo70AcvfDffXiesn/soqK0bdGvqDTrlz/bF+vZXBH/fIptsNszJ75rme50LY8E8cjHjnVh1/f8A9BWGK3PHJ/4rrVv+u/8AQVhda6o7HLLcKU0dvrSdBTEAooFFAC0DrmjHNGKACijrR3oEFFJ1paBiUGl9qDQAUlFJzQAvWjtSUuKAEb7pr3fwCNvw90r/AHXP/kRq8HY/Ka988FL/AMUJpCjoYGz/AN9Gsa2xtR+I2CSGA9x/Ouz7Vxjt0Pqx/wAa7PtUUupdXoFFFFbmIUUUUAchdHHiG6z0ZsfoKfH/AMfQYdCtR6gNutXLf9NR/IU9QRcL6dK5erOnovQ8E8c/8jzq3/Xf+grCre8d8eO9X/67/wBBWFXXHY5HuFIaKKYgxRRRQAtFANGKBAOlJS9qKBhRQaOM0ABpM8UuO9JQAUUdRR2oAKKBR0oAa33TXvngrnwLpH/XD+prwNvumvfPBBz4H0kf9Mf6tWNbY2o7mueWX6/0rtO1cZn5ox6Yrs6il1Lq9AooorcxCiiigDjtRbOtXQI6SD+QqT/l4j5P36j1Bf8Aib3rf7f9BTw2biEehzXL1Z0r4UeDePP+R81f/rv/AEFYVbvjz/kfNX/67/0FYddcdjkluJRikpaYhMUYpe1FACClNFB44oAO1HSjtSUAKaO9J2ooAXNIaUUhoAOtHaik70ALRRRQAjdDXvPgY48E6UT/AM8R/wChGvBX6GvefBA/4onSyf8AniP/AEI1jW2RvR3ZtfxJ9BXaVxY6J+FdpU0upVXoFFFFbGIUUUUAcdf/APIVvOf+WmMfgKcoxcoe+QKW/X/iaXRPeT+gpI/vKxPGRiuR7s6Vsjwjx3/yPerH/pv/AEFYJre8ef8AI+av/wBd/wCgrArsjscktxaKSimIX2pKUdKQ9KACgmlooATmjNFFABRR2ooAXpSZxRmjnNAB0pO9LSdKAF6UUUHmgBr9K968Ej/iiNL/AOuI/ma8Fb7te+eCuPBGlHr+4H8zWNbZG9Hc2O6/UV2dcX/cHvXaVNLqVV6BRRRWxiFFFHegDk7/AP5CVx/11/oKZFzHCOuSKfqH/IQuP+up/pTImxDH6g1yy3Z1R+FHhPj4Y8e6v/12/wDZRXPmug8f/wDI/at/12H/AKCK5/HeuuOyOOW4AUtFFMQUlBooABRRRQAdqQdaXoKTFAC0UUYOaADNFJiloAKTvQaKAF60lKKTrQAj/dzXvngz/kSdKH/TuP5mvAm6GvfPBn/IlaX/ANe6/wBawrbI3o7s1/41PTmu1rimyNp75NdrU0epVXoFFFFbmIUUUUAclqORf3J/6aHFJEB5HHX/AOvTr/m/uv8Arow/QU2HlGB6A/0rle7OqPwo8G8d8eOtVH/TUf8AoIrCrd8dn/iutWP/AE2/9lFYPWuqPwo5JfEwpaTNFUSHSijNFABRRQSKAEpaSigAIoPSiigApe1JQaADrRRRigAo6GijvQA1uhr3zwdz4L0sdM2y/wBa8DbpXvnhDP8AwhOlY6/Zh/WsK2yN6O5rnqB/tf1rta4k/wCsXHdh/Ou2pUupVXoFFFFbGIUUUUAcleHOo3XtKabAc5HYn+lLeELe3Tf9NzSWwyzD/PeuR7nVH4Twbx0f+K61X/rt/wCyisKtvxx/yPGq5/57f0FYldcPhRyT+JhSZo6UdqokXIpM0daD1oAAaWko60AFAoooAKKKKADNBoozQAUGkpaACkzS5pOlACN0r33wf/yJekf9ew/nXgTdK998H/8AIm6T/wBey1hW2RvR3NU53of9oCu2risfMg/2hXa1NHqVV6BRRRW5iFFFFAHI3Df6deDHHnN/OktziUii5IF7dg9fPf8AnTYB/pAH41yPc6Y/CeDeOP8AkeNV/wCu39BWIK2/HXHjnVf+u39BWHXXD4Ucs/iYUUUVRIUd6DSUALRRRigAoNFFACc0UpooAM0hpaTvQAZozRRQAvU0lFB60AI3SvffCP8AyJ2lf9eqfyNeBN0r3zwiceDdK9rVf5VhW2RvR3Nf/lqg/wBsV2tcShzOg/2xXbVNHqVV6BRRRW5iFFFFAHGynOoXhzkC4kH45pYeLlf89qbk/btQP/T2/wDSiI/6Unuf8a5HudUdjwnx3/yPWrY/57/0FYVbvjr/AJHnVh/03/oKwhXXHZHHLcKTNLSVQgooooGFHWiigQciiijtQMKKKO9ABiigdaKACjFHeigAooooARule9+Ef+RO0n/r1WvBG6V754Q/5FDSP+vZawr7I3o7mvCP38R9XX+ldrXFQD9/EP8AbT/2Wu1qaOzHV3QUUUVuYhRRRQBxgIN9qX/X2/8ASmocXKD3pEb/AImOqL/09vSqc3cePWuOR1QPCvHH/I8aqf8Apt/QVhZrc8cuG8b6qR/z3I/QVhDceik/hXZH4UcklqOpM09IJ5OEt5WPshNWBo+rHkaXeH/tg/8AhTug5WVKKujQ9ZbppF8fpbv/AIVInhzXpDhdHvfxgYfzFLmXcOV9jOozWwvg/wASt00a6/FKlXwN4qfpo0/47R/Wlzx7j5JdjCo7V0afDvxfJ93RnH+9LGP5tUi/DTxeThtLVfc3MX9Go549w5Wcx70ldb/wrDxTjm3tx7G4WnD4XeJz1W0X63Apc8e4ckuxyNHauxT4V+I2PzSWaj1MpP8AIVYHwi1wjP26x+mX/wDiaXtYrqNU5djhqK7sfCHW8/NfWY+hb/CpU+D2ok/Pq1sv0jc/0o9tDuP2U+x5/Qa9IX4Nz4+bXEB9rY//ABVA+DkgPza9Hj/rh/8AZUe1h3D2Uux5qele+eEOPB+j/wDXsv8AMVyA+DsfRteH4Q5/rXa6JZy6Votnps8kcslqhj8yPO1gMEHn2xWVSpGS0NacJRepo25/0mAf7afzFdtXE24/0y3A6+Yo/I121OjsxVd0FFFFbmIUUUUAcVcW8lprmpRuMCWUTISPvKw7fjkfhTD8s8YHv/Wus1HTotQiwTskX7j+nt9K5W7hms71I7iMqecHs3B6Vyzjys6Kcrka21ocM1rCznliRkk/lUqRQJ9y1iX6If8ACmiQEDkjj++f6Ub1Hp+JY1izVInD/wCwv/fo0m9uyAf9sgKrmeNDy6D8SKBKkn3drfQZ/rRoMs+ZIO3/AI6P8aQyv3Zh/wB8imCKU9IHx/1yo8qbtbyfhGKLBcd5r/3z/wB9CkErN/H/AOPk/wAqUW143S2uP+/Z/oKkFhet/wAu0v47h/SnZ9hXXciLOepP4g/1NN3epI/FRVj+zL7/AJ9GP/AR/U0q6XqB4+ySL9dg/rRyy7BzR7lXf/tt/wB9ijcB/GR9XFXho2onnyiP+BLS/wBi6if+WY/7+AUckuwc8e5QLk/3j/wNqTOeqk/Usa0R4fv36mFf95yf5U5fDl7jmWD8C3+FPkn2Dnh3MwqB/CP++P8AE0DBPC59sD/GtUeHLr/nvEPouf6U9fDc38Vyn4Rij2c+wvaR7mRkD+D/AMcH+NLuYeo/FRW0PDY73I/79ij/AIRv0u8f9shT9lMXtYmISfU/9/B/hULdXJOfn9c/wjvXRL4cGfmvGI/2YwKfH4asxIWllmmBOdrEAdMdgKapSD2sTP0Gxa4vRdOP3UJO33b/ACa6emxxpEgSNQqKMAAcCnV0wioqxzSlzO4UUUVZIUUUUAFMlhinQLNEkig5AdQRmn0UAQCytM5+yw5/65ipFhhT7sSL9FAp9FKwAAB0FFFFMAooooAM0ZoooAKKKKACiiigAooooAM0UUUAFFFFABRRRQAUUUUAFFFF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4" name="AutoShape 18" descr="data:image/jpeg;base64,/9j/4AAQSkZJRgABAQAAAQABAAD/2wBDAAoHBwgHBgoICAgLCgoLDhgQDg0NDh0VFhEYIx8lJCIfIiEmKzcvJik0KSEiMEExNDk7Pj4+JS5ESUM8SDc9Pjv/2wBDAQoLCw4NDhwQEBw7KCIoOzs7Ozs7Ozs7Ozs7Ozs7Ozs7Ozs7Ozs7Ozs7Ozs7Ozs7Ozs7Ozs7Ozs7Ozs7Ozs7Ozv/wAARCAEsAN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WiiigAooooAKKKKACiiigAooooAKKKKACiiigAooooAKKKKACiiigAooooAKKKKACiiigAooooAKKKKAKuo6hFptsZpeWPCIOrGuakuJb8/aZzuOOB2HsKd4g3Pqsm5iyoAFBPTgf4mq9q2YmTPeueU7ysbxglG4xQQoCswPsf8A69PWSdTgTSj6O3+NIoTaPnhBAwRjkU8IjcBojWOtzVWsH2m6X/l5mH/bRhSre3a/8vUxP/XT/wCvTTAFPO1T6B8U7y2/2iP94Gi77jsh/wDaN6B/x+Sj65/wNKdV1EfdvT+IU1AYyD0x9V/wpNp7MP8Avo0cz7hyrsWRrOq9rkH/ALZrT11vVe8iH6oKpmNj6H8RQIW7p/Kjml3Dlj2Lw1zUx/zyP1Q07/hINQXqsR/CqHlNjhR+QpNrjrkfTIp88u4uSPY0h4kvMcwRH/P1pf8AhJLr/n2j/P8A+vWUWbsx/wC+v/rUEt3c/wDfVHtJdx+zj2NZfEtyf+XNP++zUg8Sy97IfhIf8KxeMdR+RNNyueNvv8tP2ku4vZR7G6PE/rZn8JB/hS/8JOnezf8ABxWA5APDD9RS7sDlv/HqPay7h7KJ0A8T2/8AFazj6YP9aX/hJ7Qdbe6H/AB/jXO9fQ/iKTGei/oKPbSD2MTpF8UWB6pMv+8o/wAanj1/T5efNZRnGWU4rlDu75/75P8AjUiYMRqlWkS6Meh26OsiB0YMrDIIOQaWuW0m9axuxGW/cysAR2BPeupreEuZHPKPKwoooqyQo70Ud6AOU1oF9WuE/wB059PlFUoWMdynPXtV/V+Nam9Dt/8AQRVDkXGQOQ3Fck/iZ1Q+E8M8ZuJfG2sMpI/0l1/Lg/yrHVpE5SV1PsxFavitSvjDV885u5G/M5/rWV612K1jjbdyYXt5ji9uQPTzW/xqVdW1VBhNVvVHtcOP61Uop2Qrs0U8R+IIxtTXtSX6Xb/41YTxp4oiTaNbumH+2wY/mRWNSN0pOK7DUmba+OPFAP8AyGJfxVT/AEqzF8RvFsPC6mrf79vGf/Za5ocUHilyx7D5pdzqx8TvFQ+9c27fW2QfyAp6/FLxOpyXtmHoYv8AA1yR5pvek6cOw/aSXU7T/hbHiMcGGxI/65N/8VUifFnWgPnsLJj6hWH9a4c0Cp9lDsP2s+53q/F3Vh10y0P0LD+tWofjA4X/AEjQfMb1ju9g/VDXnOaWn7KHYftZ9z0lfjBFn5tBk/8AAsH/ANkqWP4vaeT+90WZB/surf0FeYUCl7GHYPbT7nqY+LOjk86bd4/3V/8AiqlHxV8PHhrK+H0Rf/iq8nAGKQ4pexgP28z16P4n+FXYBk1CP1LQrx+TV1Wk3lrqunR6hYu0lrcZKM67ScNtPB91NfOzAYr3P4eYHw/0nP8A01/9HPWc6UYq6NIVZSdmbsnOD6c/0rtx0riTwQPUD+ddsPuinR6iq9AooorcxCiiigDmNWXdq8xx0wP/AB0VQI/fK+OO5rR1Yf8AEwue33f/AEEVngncOnB5Fcs9zpg9DwbxZ/yN+rH/AKen/nWTWr4oUp4t1YHvdyH82zWVXXHZHHLcSlpDS5pgHSg0UGgQlLSc0CgYooxS0nagQ0ilpTSCgYc0Uv4UnSgAFIDS9KKAAUhpRSGgBD0Ne5fD3n4e6Vn0m/8ARz14cfumvcvh4M/DzSj7Tf8Ao16xrbI2o7m+x+6fcV2o6CuKbhgfc12o+6PpU0updXoFFFFbGIUUUUAc3qQ3ajdD/aX/ANBWqIGTyMZHWrt83/E1vB6Ov/oC1VA/ec9MVzSN4ngPi0Y8Yar/ANfLVk/StnxqAPGuqADH77P6CsY11R+FHNLdjTS9qaRSjpTEKKKSigAFLR2o60CCiigUAFJ3paTigBe1HtR2oNAxKBSng9c0nagAoNFFACN0Ne5/D3P/AArvSgOCRN/6NevC26GvdPh5/wAiBpft5n6yPWNbZG1Hc3mHIHv/ADNdqv3R9K4k9FPuP5V2w+6Kml1Lq9AooorYxCiiigDlr3/kPXqHo2wj/vkVGT/pGMcYp+ojHiCZvUgf+OikPMgHbpXK+p0rZHgHjY58b6rj/nt/QVi1t+NuPHGq+039BWIa6ofCjln8TENAoNAFUSLRSUHpQAvFBxQKDQAUYo6UUCCiijFAB2pKUc0hHNAwxS46UmKWgBKKO1FACN9017r8PRjwBpp/2X/9GPXhTfdNe7fD/wD5EDTP91//AEY9YVtkbUdzbkB2/wCfau1H3RXFkZXHuP5Cu0HQVNLqXV6BRRRW5iFFFFAHLakP+JtMw/56Af8Ajopqg+eT64p2pf8AH/ct/dkH8hSAbipB5zXM92dC2R4D45/5HrVv+u/9BWHitzxx/wAjzq3p539BWH2rqjsjlluLSd6Slpkh1o7UlKKBgKDRR3oAWkxxS96SgQfWjrRSc0DFoooNABRRRQAU2lzRQAjfdNe6fD3P/CBad/usB/329eFt0Ne6/D0FfAOl5/i3/wDobVhX2RvQ3Zun6/xD+QrtO1cZ2H+8P5V2fappdSqvQKKKK3MQooo70AcvfDffXiesn/soqK0bdGvqDTrlz/bF+vZXBH/fIptsNszJ75rme50LY8E8cjHjnVh1/f8A9BWGK3PHJ/4rrVv+u/8AQVhda6o7HLLcKU0dvrSdBTEAooFFAC0DrmjHNGKACijrR3oEFFJ1paBiUGl9qDQAUlFJzQAvWjtSUuKAEb7pr3fwCNvw90r/AHXP/kRq8HY/Ka988FL/AMUJpCjoYGz/AN9Gsa2xtR+I2CSGA9x/Ouz7Vxjt0Pqx/wAa7PtUUupdXoFFFFbmIUUUUAchdHHiG6z0ZsfoKfH/AMfQYdCtR6gNutXLf9NR/IU9QRcL6dK5erOnovQ8E8c/8jzq3/Xf+grCre8d8eO9X/67/wBBWFXXHY5HuFIaKKYgxRRRQAtFANGKBAOlJS9qKBhRQaOM0ABpM8UuO9JQAUUdRR2oAKKBR0oAa33TXvngrnwLpH/XD+prwNvumvfPBBz4H0kf9Mf6tWNbY2o7mueWX6/0rtO1cZn5ox6Yrs6il1Lq9AooorcxCiiigDjtRbOtXQI6SD+QqT/l4j5P36j1Bf8Aib3rf7f9BTw2biEehzXL1Z0r4UeDePP+R81f/rv/AEFYVbvjz/kfNX/67/0FYddcdjkluJRikpaYhMUYpe1FACClNFB44oAO1HSjtSUAKaO9J2ooAXNIaUUhoAOtHaik70ALRRRQAjdDXvPgY48E6UT/AM8R/wChGvBX6GvefBA/4onSyf8AniP/AEI1jW2RvR3ZtfxJ9BXaVxY6J+FdpU0upVXoFFFFbGIUUUUAcdf/APIVvOf+WmMfgKcoxcoe+QKW/X/iaXRPeT+gpI/vKxPGRiuR7s6Vsjwjx3/yPerH/pv/AEFYJre8ef8AI+av/wBd/wCgrArsjscktxaKSimIX2pKUdKQ9KACgmlooATmjNFFABRR2ooAXpSZxRmjnNAB0pO9LSdKAF6UUUHmgBr9K968Ej/iiNL/AOuI/ma8Fb7te+eCuPBGlHr+4H8zWNbZG9Hc2O6/UV2dcX/cHvXaVNLqVV6BRRRWxiFFFHegDk7/AP5CVx/11/oKZFzHCOuSKfqH/IQuP+up/pTImxDH6g1yy3Z1R+FHhPj4Y8e6v/12/wDZRXPmug8f/wDI/at/12H/AKCK5/HeuuOyOOW4AUtFFMQUlBooABRRRQAdqQdaXoKTFAC0UUYOaADNFJiloAKTvQaKAF60lKKTrQAj/dzXvngz/kSdKH/TuP5mvAm6GvfPBn/IlaX/ANe6/wBawrbI3o7s1/41PTmu1rimyNp75NdrU0epVXoFFFFbmIUUUUAclqORf3J/6aHFJEB5HHX/AOvTr/m/uv8Arow/QU2HlGB6A/0rle7OqPwo8G8d8eOtVH/TUf8AoIrCrd8dn/iutWP/AE2/9lFYPWuqPwo5JfEwpaTNFUSHSijNFABRRQSKAEpaSigAIoPSiigApe1JQaADrRRRigAo6GijvQA1uhr3zwdz4L0sdM2y/wBa8DbpXvnhDP8AwhOlY6/Zh/WsK2yN6O5rnqB/tf1rta4k/wCsXHdh/Ou2pUupVXoFFFFbGIUUUUAcleHOo3XtKabAc5HYn+lLeELe3Tf9NzSWwyzD/PeuR7nVH4Twbx0f+K61X/rt/wCyisKtvxx/yPGq5/57f0FYldcPhRyT+JhSZo6UdqokXIpM0daD1oAAaWko60AFAoooAKKKKADNBoozQAUGkpaACkzS5pOlACN0r33wf/yJekf9ew/nXgTdK998H/8AIm6T/wBey1hW2RvR3NU53of9oCu2risfMg/2hXa1NHqVV6BRRRW5iFFFFAHI3Df6deDHHnN/OktziUii5IF7dg9fPf8AnTYB/pAH41yPc6Y/CeDeOP8AkeNV/wCu39BWIK2/HXHjnVf+u39BWHXXD4Ucs/iYUUUVRIUd6DSUALRRRigAoNFFACc0UpooAM0hpaTvQAZozRRQAvU0lFB60AI3SvffCP8AyJ2lf9eqfyNeBN0r3zwiceDdK9rVf5VhW2RvR3Nf/lqg/wBsV2tcShzOg/2xXbVNHqVV6BRRRW5iFFFFAHGynOoXhzkC4kH45pYeLlf89qbk/btQP/T2/wDSiI/6Unuf8a5HudUdjwnx3/yPWrY/57/0FYVbvjr/AJHnVh/03/oKwhXXHZHHLcKTNLSVQgooooGFHWiigQciiijtQMKKKO9ABiigdaKACjFHeigAooooARule9+Ef+RO0n/r1WvBG6V754Q/5FDSP+vZawr7I3o7mvCP38R9XX+ldrXFQD9/EP8AbT/2Wu1qaOzHV3QUUUVuYhRRRQBxgIN9qX/X2/8ASmocXKD3pEb/AImOqL/09vSqc3cePWuOR1QPCvHH/I8aqf8Apt/QVhZrc8cuG8b6qR/z3I/QVhDceik/hXZH4UcklqOpM09IJ5OEt5WPshNWBo+rHkaXeH/tg/8AhTug5WVKKujQ9ZbppF8fpbv/AIVInhzXpDhdHvfxgYfzFLmXcOV9jOozWwvg/wASt00a6/FKlXwN4qfpo0/47R/Wlzx7j5JdjCo7V0afDvxfJ93RnH+9LGP5tUi/DTxeThtLVfc3MX9Go549w5Wcx70ldb/wrDxTjm3tx7G4WnD4XeJz1W0X63Apc8e4ckuxyNHauxT4V+I2PzSWaj1MpP8AIVYHwi1wjP26x+mX/wDiaXtYrqNU5djhqK7sfCHW8/NfWY+hb/CpU+D2ok/Pq1sv0jc/0o9tDuP2U+x5/Qa9IX4Nz4+bXEB9rY//ABVA+DkgPza9Hj/rh/8AZUe1h3D2Uux5qele+eEOPB+j/wDXsv8AMVyA+DsfRteH4Q5/rXa6JZy6Votnps8kcslqhj8yPO1gMEHn2xWVSpGS0NacJRepo25/0mAf7afzFdtXE24/0y3A6+Yo/I121OjsxVd0FFFFbmIUUUUAcVcW8lprmpRuMCWUTISPvKw7fjkfhTD8s8YHv/Wus1HTotQiwTskX7j+nt9K5W7hms71I7iMqecHs3B6Vyzjys6Kcrka21ocM1rCznliRkk/lUqRQJ9y1iX6If8ACmiQEDkjj++f6Ub1Hp+JY1izVInD/wCwv/fo0m9uyAf9sgKrmeNDy6D8SKBKkn3drfQZ/rRoMs+ZIO3/AI6P8aQyv3Zh/wB8imCKU9IHx/1yo8qbtbyfhGKLBcd5r/3z/wB9CkErN/H/AOPk/wAqUW143S2uP+/Z/oKkFhet/wAu0v47h/SnZ9hXXciLOepP4g/1NN3epI/FRVj+zL7/AJ9GP/AR/U0q6XqB4+ySL9dg/rRyy7BzR7lXf/tt/wB9ijcB/GR9XFXho2onnyiP+BLS/wBi6if+WY/7+AUckuwc8e5QLk/3j/wNqTOeqk/Usa0R4fv36mFf95yf5U5fDl7jmWD8C3+FPkn2Dnh3MwqB/CP++P8AE0DBPC59sD/GtUeHLr/nvEPouf6U9fDc38Vyn4Rij2c+wvaR7mRkD+D/AMcH+NLuYeo/FRW0PDY73I/79ij/AIRv0u8f9shT9lMXtYmISfU/9/B/hULdXJOfn9c/wjvXRL4cGfmvGI/2YwKfH4asxIWllmmBOdrEAdMdgKapSD2sTP0Gxa4vRdOP3UJO33b/ACa6emxxpEgSNQqKMAAcCnV0wioqxzSlzO4UUUVZIUUUUAFMlhinQLNEkig5AdQRmn0UAQCytM5+yw5/65ipFhhT7sSL9FAp9FKwAAB0FFFFMAooooAM0ZoooAKKKKACiiigAooooAM0UUUAFFFFABRRRQAUUUUAFFFF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6" name="Rettangolo 5"/>
          <p:cNvSpPr/>
          <p:nvPr/>
        </p:nvSpPr>
        <p:spPr>
          <a:xfrm>
            <a:off x="0" y="-27384"/>
            <a:ext cx="6516216" cy="1554480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j-ea"/>
                <a:cs typeface="+mj-cs"/>
              </a:rPr>
              <a:t>Implementation of the code for the simulation</a:t>
            </a:r>
          </a:p>
          <a:p>
            <a:pPr lvl="0" algn="just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j-ea"/>
                <a:cs typeface="+mj-cs"/>
              </a:rPr>
              <a:t>of the response of a triple-GEM tracker</a:t>
            </a:r>
          </a:p>
          <a:p>
            <a:pPr lvl="0" algn="just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j-ea"/>
                <a:cs typeface="+mj-cs"/>
              </a:rPr>
              <a:t>and its comparison to the experimental data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516216" y="-27384"/>
            <a:ext cx="2627784" cy="1754326"/>
          </a:xfrm>
          <a:prstGeom prst="rect">
            <a:avLst/>
          </a:prstGeom>
          <a:ln w="57150">
            <a:noFill/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Lia </a:t>
            </a:r>
            <a:r>
              <a:rPr lang="it-IT" sz="2000" dirty="0" err="1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Lavezzi</a:t>
            </a:r>
            <a:endParaRPr lang="it-IT" sz="2000" dirty="0" smtClean="0">
              <a:solidFill>
                <a:srgbClr val="FF0066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it-IT" sz="2400" dirty="0" err="1" smtClean="0">
                <a:solidFill>
                  <a:srgbClr val="FF0066"/>
                </a:solidFill>
                <a:latin typeface="Bodoni MT Poster Compressed" pitchFamily="18" charset="0"/>
                <a:cs typeface="Aharoni" pitchFamily="2" charset="-79"/>
              </a:rPr>
              <a:t>for</a:t>
            </a:r>
            <a:r>
              <a:rPr lang="it-IT" sz="2400" dirty="0" smtClean="0">
                <a:solidFill>
                  <a:srgbClr val="FF0066"/>
                </a:solidFill>
                <a:latin typeface="Bodoni MT Poster Compressed" pitchFamily="18" charset="0"/>
                <a:cs typeface="Aharoni" pitchFamily="2" charset="-79"/>
              </a:rPr>
              <a:t> the CGEM-IT </a:t>
            </a:r>
            <a:r>
              <a:rPr lang="it-IT" sz="2400" dirty="0" err="1" smtClean="0">
                <a:solidFill>
                  <a:srgbClr val="FF0066"/>
                </a:solidFill>
                <a:latin typeface="Bodoni MT Poster Compressed" pitchFamily="18" charset="0"/>
                <a:cs typeface="Aharoni" pitchFamily="2" charset="-79"/>
              </a:rPr>
              <a:t>group</a:t>
            </a:r>
            <a:endParaRPr lang="it-IT" sz="2400" dirty="0" smtClean="0">
              <a:solidFill>
                <a:srgbClr val="FF0066"/>
              </a:solidFill>
              <a:latin typeface="Bodoni MT Poster Compressed" pitchFamily="18" charset="0"/>
              <a:cs typeface="Aharoni" pitchFamily="2" charset="-79"/>
            </a:endParaRPr>
          </a:p>
          <a:p>
            <a:r>
              <a:rPr lang="it-IT" sz="2400" dirty="0" smtClean="0">
                <a:solidFill>
                  <a:srgbClr val="FF0066"/>
                </a:solidFill>
                <a:latin typeface="Bodoni MT Poster Compressed" pitchFamily="18" charset="0"/>
                <a:cs typeface="Aharoni" pitchFamily="2" charset="-79"/>
              </a:rPr>
              <a:t>IHEP - INFN Torino</a:t>
            </a:r>
          </a:p>
          <a:p>
            <a:endParaRPr lang="it-IT" sz="2000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endParaRPr lang="it-IT" sz="2000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lialavezzi\Desktop\PM2018\figure\530px-INFN_logo_2017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5584" y="1124744"/>
            <a:ext cx="569498" cy="288032"/>
          </a:xfrm>
          <a:prstGeom prst="rect">
            <a:avLst/>
          </a:prstGeom>
          <a:noFill/>
        </p:spPr>
      </p:pic>
      <p:pic>
        <p:nvPicPr>
          <p:cNvPr id="1027" name="Picture 3" descr="C:\Users\lialavezzi\Desktop\VARIE\BESIII\CGEM\FIGURE\BES3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5664" y="1052736"/>
            <a:ext cx="864096" cy="405031"/>
          </a:xfrm>
          <a:prstGeom prst="rect">
            <a:avLst/>
          </a:prstGeom>
          <a:noFill/>
        </p:spPr>
      </p:pic>
      <p:pic>
        <p:nvPicPr>
          <p:cNvPr id="18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0993" y="2278527"/>
            <a:ext cx="2351707" cy="2014569"/>
          </a:xfrm>
          <a:prstGeom prst="rect">
            <a:avLst/>
          </a:prstGeom>
        </p:spPr>
      </p:pic>
      <p:sp>
        <p:nvSpPr>
          <p:cNvPr id="19" name="Right Arrow 7"/>
          <p:cNvSpPr/>
          <p:nvPr/>
        </p:nvSpPr>
        <p:spPr>
          <a:xfrm>
            <a:off x="4153281" y="2625472"/>
            <a:ext cx="1005840" cy="731520"/>
          </a:xfrm>
          <a:prstGeom prst="rightArrow">
            <a:avLst/>
          </a:prstGeom>
          <a:noFill/>
          <a:ln w="12700">
            <a:solidFill>
              <a:srgbClr val="1A2C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16"/>
          <p:cNvSpPr/>
          <p:nvPr/>
        </p:nvSpPr>
        <p:spPr>
          <a:xfrm>
            <a:off x="683568" y="4320056"/>
            <a:ext cx="7560840" cy="1461951"/>
          </a:xfrm>
          <a:prstGeom prst="roundRect">
            <a:avLst>
              <a:gd name="adj" fmla="val 102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ttangolo 73"/>
          <p:cNvSpPr/>
          <p:nvPr/>
        </p:nvSpPr>
        <p:spPr>
          <a:xfrm>
            <a:off x="755577" y="4392403"/>
            <a:ext cx="1800199" cy="393276"/>
          </a:xfrm>
          <a:prstGeom prst="rect">
            <a:avLst/>
          </a:prstGeom>
          <a:solidFill>
            <a:srgbClr val="002060"/>
          </a:solidFill>
          <a:ln>
            <a:solidFill>
              <a:srgbClr val="00133A"/>
            </a:solidFill>
          </a:ln>
        </p:spPr>
        <p:txBody>
          <a:bodyPr wrap="square" lIns="0" tIns="43200" rIns="0" bIns="41473">
            <a:spAutoFit/>
          </a:bodyPr>
          <a:lstStyle/>
          <a:p>
            <a:pPr marL="564534" indent="-466567" defTabSz="914210">
              <a:spcBef>
                <a:spcPts val="1285"/>
              </a:spcBef>
              <a:spcAft>
                <a:spcPts val="2572"/>
              </a:spcAft>
              <a:defRPr/>
            </a:pPr>
            <a:r>
              <a:rPr lang="it-IT" sz="2000" dirty="0" smtClean="0">
                <a:solidFill>
                  <a:schemeClr val="bg1"/>
                </a:solidFill>
                <a:latin typeface="Franklin Gothic Medium Cond" pitchFamily="34" charset="0"/>
                <a:ea typeface="Droid Sans Fallback" pitchFamily="2"/>
                <a:cs typeface="+mj-cs"/>
              </a:rPr>
              <a:t>Primary Ionization</a:t>
            </a:r>
            <a:endParaRPr lang="it-IT" sz="2000" dirty="0">
              <a:solidFill>
                <a:schemeClr val="bg1"/>
              </a:solidFill>
              <a:latin typeface="Franklin Gothic Medium Cond" pitchFamily="34" charset="0"/>
              <a:ea typeface="Droid Sans Fallback" pitchFamily="2"/>
              <a:cs typeface="+mj-cs"/>
            </a:endParaRPr>
          </a:p>
        </p:txBody>
      </p:sp>
      <p:sp>
        <p:nvSpPr>
          <p:cNvPr id="24" name="Rettangolo 74"/>
          <p:cNvSpPr/>
          <p:nvPr/>
        </p:nvSpPr>
        <p:spPr>
          <a:xfrm>
            <a:off x="2699793" y="4381917"/>
            <a:ext cx="1651740" cy="393276"/>
          </a:xfrm>
          <a:prstGeom prst="rect">
            <a:avLst/>
          </a:prstGeom>
          <a:solidFill>
            <a:srgbClr val="002060"/>
          </a:solidFill>
          <a:ln>
            <a:solidFill>
              <a:srgbClr val="00133A"/>
            </a:solidFill>
          </a:ln>
        </p:spPr>
        <p:txBody>
          <a:bodyPr wrap="square" lIns="0" tIns="43200" rIns="36000" bIns="41473">
            <a:spAutoFit/>
          </a:bodyPr>
          <a:lstStyle/>
          <a:p>
            <a:pPr marL="564534" indent="-466567" algn="ctr" defTabSz="914210">
              <a:spcBef>
                <a:spcPts val="1285"/>
              </a:spcBef>
              <a:spcAft>
                <a:spcPts val="2572"/>
              </a:spcAft>
              <a:defRPr/>
            </a:pPr>
            <a:r>
              <a:rPr lang="it-IT" sz="2000" dirty="0" smtClean="0">
                <a:solidFill>
                  <a:schemeClr val="bg1"/>
                </a:solidFill>
                <a:latin typeface="Franklin Gothic Medium Cond" pitchFamily="34" charset="0"/>
                <a:ea typeface="Droid Sans Fallback" pitchFamily="2"/>
                <a:cs typeface="+mj-cs"/>
              </a:rPr>
              <a:t>GEM properties</a:t>
            </a:r>
            <a:endParaRPr lang="it-IT" sz="2000" dirty="0">
              <a:solidFill>
                <a:schemeClr val="bg1"/>
              </a:solidFill>
              <a:latin typeface="Franklin Gothic Medium Cond" pitchFamily="34" charset="0"/>
              <a:ea typeface="Droid Sans Fallback" pitchFamily="2"/>
              <a:cs typeface="+mj-cs"/>
            </a:endParaRPr>
          </a:p>
        </p:txBody>
      </p:sp>
      <p:sp>
        <p:nvSpPr>
          <p:cNvPr id="25" name="Rettangolo 75"/>
          <p:cNvSpPr/>
          <p:nvPr/>
        </p:nvSpPr>
        <p:spPr>
          <a:xfrm>
            <a:off x="4477547" y="4363638"/>
            <a:ext cx="1737308" cy="393276"/>
          </a:xfrm>
          <a:prstGeom prst="rect">
            <a:avLst/>
          </a:prstGeom>
          <a:solidFill>
            <a:srgbClr val="002060"/>
          </a:solidFill>
          <a:ln>
            <a:solidFill>
              <a:srgbClr val="00133A"/>
            </a:solidFill>
          </a:ln>
        </p:spPr>
        <p:txBody>
          <a:bodyPr wrap="square" lIns="0" tIns="43200" rIns="36000" bIns="41473">
            <a:spAutoFit/>
          </a:bodyPr>
          <a:lstStyle/>
          <a:p>
            <a:pPr marL="564534" indent="-466567" algn="ctr" defTabSz="914210">
              <a:spcBef>
                <a:spcPts val="1285"/>
              </a:spcBef>
              <a:spcAft>
                <a:spcPts val="2572"/>
              </a:spcAft>
              <a:defRPr/>
            </a:pPr>
            <a:r>
              <a:rPr lang="it-IT" sz="2000" dirty="0" smtClean="0">
                <a:solidFill>
                  <a:schemeClr val="bg1"/>
                </a:solidFill>
                <a:latin typeface="Franklin Gothic Medium Cond" pitchFamily="34" charset="0"/>
                <a:ea typeface="Droid Sans Fallback" pitchFamily="2"/>
              </a:rPr>
              <a:t>Drift properties</a:t>
            </a:r>
            <a:endParaRPr lang="it-IT" sz="2000" dirty="0">
              <a:solidFill>
                <a:schemeClr val="bg1"/>
              </a:solidFill>
              <a:latin typeface="Franklin Gothic Medium Cond" pitchFamily="34" charset="0"/>
              <a:ea typeface="Droid Sans Fallback" pitchFamily="2"/>
            </a:endParaRPr>
          </a:p>
        </p:txBody>
      </p:sp>
      <p:sp>
        <p:nvSpPr>
          <p:cNvPr id="26" name="Rettangolo 75"/>
          <p:cNvSpPr/>
          <p:nvPr/>
        </p:nvSpPr>
        <p:spPr>
          <a:xfrm>
            <a:off x="6372200" y="4392488"/>
            <a:ext cx="1786871" cy="393276"/>
          </a:xfrm>
          <a:prstGeom prst="rect">
            <a:avLst/>
          </a:prstGeom>
          <a:solidFill>
            <a:srgbClr val="002060"/>
          </a:solidFill>
          <a:ln>
            <a:solidFill>
              <a:srgbClr val="00133A"/>
            </a:solidFill>
          </a:ln>
        </p:spPr>
        <p:txBody>
          <a:bodyPr wrap="square" lIns="0" tIns="43200" rIns="36000" bIns="41473">
            <a:spAutoFit/>
          </a:bodyPr>
          <a:lstStyle/>
          <a:p>
            <a:pPr marL="564534" indent="-466567" algn="ctr" defTabSz="914210">
              <a:spcBef>
                <a:spcPts val="1285"/>
              </a:spcBef>
              <a:spcAft>
                <a:spcPts val="2572"/>
              </a:spcAft>
              <a:defRPr/>
            </a:pPr>
            <a:r>
              <a:rPr lang="it-IT" sz="2000" dirty="0" smtClean="0">
                <a:solidFill>
                  <a:schemeClr val="bg1"/>
                </a:solidFill>
                <a:latin typeface="Franklin Gothic Medium Cond" pitchFamily="34" charset="0"/>
                <a:ea typeface="Droid Sans Fallback" pitchFamily="2"/>
                <a:cs typeface="+mj-cs"/>
              </a:rPr>
              <a:t>Signal formation</a:t>
            </a:r>
            <a:endParaRPr lang="it-IT" sz="2000" dirty="0">
              <a:solidFill>
                <a:schemeClr val="bg1"/>
              </a:solidFill>
              <a:latin typeface="Franklin Gothic Medium Cond" pitchFamily="34" charset="0"/>
              <a:ea typeface="Droid Sans Fallback" pitchFamily="2"/>
              <a:cs typeface="+mj-cs"/>
            </a:endParaRPr>
          </a:p>
        </p:txBody>
      </p:sp>
      <p:sp>
        <p:nvSpPr>
          <p:cNvPr id="27" name="CasellaDiTesto 12"/>
          <p:cNvSpPr txBox="1"/>
          <p:nvPr/>
        </p:nvSpPr>
        <p:spPr>
          <a:xfrm>
            <a:off x="755576" y="4816457"/>
            <a:ext cx="1805779" cy="699309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2000" dirty="0">
                <a:solidFill>
                  <a:srgbClr val="1A2C1A"/>
                </a:solidFill>
                <a:latin typeface="Agency FB" pitchFamily="34" charset="0"/>
              </a:rPr>
              <a:t># clusters</a:t>
            </a:r>
          </a:p>
          <a:p>
            <a:pPr lvl="0"/>
            <a:r>
              <a:rPr lang="en-US" sz="2000" dirty="0">
                <a:solidFill>
                  <a:srgbClr val="1A2C1A"/>
                </a:solidFill>
                <a:latin typeface="Agency FB" pitchFamily="34" charset="0"/>
              </a:rPr>
              <a:t># </a:t>
            </a:r>
            <a:r>
              <a:rPr lang="en-US" sz="2000" dirty="0" smtClean="0">
                <a:solidFill>
                  <a:srgbClr val="1A2C1A"/>
                </a:solidFill>
                <a:latin typeface="Agency FB" pitchFamily="34" charset="0"/>
              </a:rPr>
              <a:t>electrons/cluster</a:t>
            </a:r>
          </a:p>
        </p:txBody>
      </p:sp>
      <p:sp>
        <p:nvSpPr>
          <p:cNvPr id="28" name="Rectangle 23"/>
          <p:cNvSpPr/>
          <p:nvPr/>
        </p:nvSpPr>
        <p:spPr>
          <a:xfrm>
            <a:off x="2699792" y="4807880"/>
            <a:ext cx="18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rgbClr val="1A2C1A"/>
                </a:solidFill>
                <a:latin typeface="Agency FB" pitchFamily="34" charset="0"/>
                <a:ea typeface="Droid Sans Fallback" pitchFamily="2"/>
              </a:rPr>
              <a:t>Gain</a:t>
            </a:r>
          </a:p>
          <a:p>
            <a:pPr lvl="0"/>
            <a:r>
              <a:rPr lang="en-US" sz="2000" dirty="0">
                <a:solidFill>
                  <a:srgbClr val="1A2C1A"/>
                </a:solidFill>
                <a:latin typeface="Agency FB" pitchFamily="34" charset="0"/>
                <a:ea typeface="Droid Sans Fallback" pitchFamily="2"/>
              </a:rPr>
              <a:t>Transparency</a:t>
            </a:r>
          </a:p>
        </p:txBody>
      </p:sp>
      <p:sp>
        <p:nvSpPr>
          <p:cNvPr id="29" name="Rectangle 24"/>
          <p:cNvSpPr/>
          <p:nvPr/>
        </p:nvSpPr>
        <p:spPr>
          <a:xfrm>
            <a:off x="4396652" y="4789601"/>
            <a:ext cx="26102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1A2C1A"/>
                </a:solidFill>
                <a:latin typeface="Agency FB" pitchFamily="34" charset="0"/>
              </a:rPr>
              <a:t>Lorentz angle &amp; </a:t>
            </a:r>
          </a:p>
          <a:p>
            <a:pPr lvl="0"/>
            <a:r>
              <a:rPr lang="en-US" sz="2000" dirty="0" smtClean="0">
                <a:solidFill>
                  <a:srgbClr val="1A2C1A"/>
                </a:solidFill>
                <a:latin typeface="Agency FB" pitchFamily="34" charset="0"/>
              </a:rPr>
              <a:t>Diffusion</a:t>
            </a:r>
          </a:p>
          <a:p>
            <a:pPr lvl="0"/>
            <a:r>
              <a:rPr lang="en-US" sz="2000" dirty="0" smtClean="0">
                <a:solidFill>
                  <a:srgbClr val="1A2C1A"/>
                </a:solidFill>
                <a:latin typeface="Agency FB" pitchFamily="34" charset="0"/>
              </a:rPr>
              <a:t>[in the four gaps]</a:t>
            </a:r>
            <a:endParaRPr lang="en-US" sz="2000" dirty="0">
              <a:solidFill>
                <a:srgbClr val="1A2C1A"/>
              </a:solidFill>
              <a:latin typeface="Agency FB" pitchFamily="34" charset="0"/>
            </a:endParaRPr>
          </a:p>
        </p:txBody>
      </p:sp>
      <p:sp>
        <p:nvSpPr>
          <p:cNvPr id="30" name="Rectangle 25"/>
          <p:cNvSpPr/>
          <p:nvPr/>
        </p:nvSpPr>
        <p:spPr>
          <a:xfrm>
            <a:off x="6372200" y="4804843"/>
            <a:ext cx="19308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1A2C1A"/>
                </a:solidFill>
                <a:latin typeface="Agency FB" pitchFamily="34" charset="0"/>
                <a:ea typeface="Droid Sans Fallback" pitchFamily="2"/>
              </a:rPr>
              <a:t>Induction</a:t>
            </a:r>
          </a:p>
          <a:p>
            <a:pPr lvl="0"/>
            <a:r>
              <a:rPr lang="en-US" sz="2000" dirty="0" smtClean="0">
                <a:solidFill>
                  <a:srgbClr val="1A2C1A"/>
                </a:solidFill>
                <a:latin typeface="Agency FB" pitchFamily="34" charset="0"/>
                <a:ea typeface="Droid Sans Fallback" pitchFamily="2"/>
              </a:rPr>
              <a:t>Readout</a:t>
            </a:r>
            <a:endParaRPr lang="en-US" sz="2000" dirty="0">
              <a:solidFill>
                <a:srgbClr val="1A2C1A"/>
              </a:solidFill>
              <a:latin typeface="Agency FB" pitchFamily="34" charset="0"/>
              <a:ea typeface="Droid Sans Fallback" pitchFamily="2"/>
            </a:endParaRPr>
          </a:p>
        </p:txBody>
      </p:sp>
      <p:sp>
        <p:nvSpPr>
          <p:cNvPr id="31" name="Rettangolo 72"/>
          <p:cNvSpPr/>
          <p:nvPr/>
        </p:nvSpPr>
        <p:spPr>
          <a:xfrm>
            <a:off x="1165457" y="1689368"/>
            <a:ext cx="6516216" cy="391533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pPr algn="ctr" defTabSz="914210">
              <a:spcBef>
                <a:spcPts val="1285"/>
              </a:spcBef>
              <a:spcAft>
                <a:spcPts val="2572"/>
              </a:spcAft>
              <a:defRPr/>
            </a:pPr>
            <a:r>
              <a:rPr lang="it-IT" sz="2000" b="1" dirty="0" smtClean="0">
                <a:solidFill>
                  <a:srgbClr val="FF0066"/>
                </a:solidFill>
                <a:latin typeface="Agency FB" pitchFamily="34" charset="0"/>
                <a:ea typeface="Droid Sans Fallback" pitchFamily="2"/>
                <a:cs typeface="FreeSans" pitchFamily="2"/>
              </a:rPr>
              <a:t>simulate </a:t>
            </a:r>
            <a:r>
              <a:rPr lang="it-IT" sz="2000" b="1" dirty="0">
                <a:solidFill>
                  <a:srgbClr val="FF0066"/>
                </a:solidFill>
                <a:latin typeface="Agency FB" pitchFamily="34" charset="0"/>
                <a:ea typeface="Droid Sans Fallback" pitchFamily="2"/>
                <a:cs typeface="FreeSans" pitchFamily="2"/>
              </a:rPr>
              <a:t>the </a:t>
            </a:r>
            <a:r>
              <a:rPr lang="it-IT" sz="2000" b="1" dirty="0" smtClean="0">
                <a:solidFill>
                  <a:srgbClr val="FF0066"/>
                </a:solidFill>
                <a:latin typeface="Agency FB" pitchFamily="34" charset="0"/>
                <a:ea typeface="Droid Sans Fallback" pitchFamily="2"/>
                <a:cs typeface="FreeSans" pitchFamily="2"/>
              </a:rPr>
              <a:t>tripleGEM </a:t>
            </a:r>
            <a:r>
              <a:rPr lang="it-IT" sz="2000" b="1" dirty="0">
                <a:solidFill>
                  <a:srgbClr val="FF0066"/>
                </a:solidFill>
                <a:latin typeface="Agency FB" pitchFamily="34" charset="0"/>
                <a:ea typeface="Droid Sans Fallback" pitchFamily="2"/>
                <a:cs typeface="FreeSans" pitchFamily="2"/>
              </a:rPr>
              <a:t>response to the passage of the ionizing </a:t>
            </a:r>
            <a:r>
              <a:rPr lang="it-IT" sz="2000" b="1" dirty="0" smtClean="0">
                <a:solidFill>
                  <a:srgbClr val="FF0066"/>
                </a:solidFill>
                <a:latin typeface="Agency FB" pitchFamily="34" charset="0"/>
                <a:ea typeface="Droid Sans Fallback" pitchFamily="2"/>
                <a:cs typeface="FreeSans" pitchFamily="2"/>
              </a:rPr>
              <a:t>particle</a:t>
            </a:r>
            <a:endParaRPr lang="it-IT" sz="2000" b="1" dirty="0">
              <a:solidFill>
                <a:srgbClr val="FF0066"/>
              </a:solidFill>
              <a:latin typeface="Agency FB" pitchFamily="34" charset="0"/>
            </a:endParaRPr>
          </a:p>
        </p:txBody>
      </p:sp>
      <p:sp>
        <p:nvSpPr>
          <p:cNvPr id="32" name="Rectangle 27"/>
          <p:cNvSpPr/>
          <p:nvPr/>
        </p:nvSpPr>
        <p:spPr>
          <a:xfrm>
            <a:off x="1488985" y="2034274"/>
            <a:ext cx="36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i="1" dirty="0">
                <a:solidFill>
                  <a:srgbClr val="1A2C1A"/>
                </a:solidFill>
                <a:latin typeface="Agency FB" pitchFamily="34" charset="0"/>
                <a:ea typeface="Droid Sans Fallback" pitchFamily="2"/>
                <a:cs typeface="FreeSans" pitchFamily="2"/>
              </a:rPr>
              <a:t>from the generation of the </a:t>
            </a:r>
            <a:r>
              <a:rPr lang="it-IT" sz="2000" i="1" dirty="0" smtClean="0">
                <a:solidFill>
                  <a:srgbClr val="1A2C1A"/>
                </a:solidFill>
                <a:latin typeface="Agency FB" pitchFamily="34" charset="0"/>
                <a:ea typeface="Droid Sans Fallback" pitchFamily="2"/>
                <a:cs typeface="FreeSans" pitchFamily="2"/>
              </a:rPr>
              <a:t>electrons... </a:t>
            </a:r>
            <a:endParaRPr lang="en-US" sz="2000" i="1" dirty="0">
              <a:latin typeface="Agency FB" pitchFamily="34" charset="0"/>
            </a:endParaRPr>
          </a:p>
        </p:txBody>
      </p:sp>
      <p:sp>
        <p:nvSpPr>
          <p:cNvPr id="33" name="Rectangle 28"/>
          <p:cNvSpPr/>
          <p:nvPr/>
        </p:nvSpPr>
        <p:spPr>
          <a:xfrm>
            <a:off x="5017377" y="2034274"/>
            <a:ext cx="225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2000" i="1" dirty="0" smtClean="0">
                <a:solidFill>
                  <a:srgbClr val="1A2C1A"/>
                </a:solidFill>
                <a:latin typeface="Agency FB" pitchFamily="34" charset="0"/>
                <a:ea typeface="Droid Sans Fallback" pitchFamily="2"/>
                <a:cs typeface="FreeSans" pitchFamily="2"/>
              </a:rPr>
              <a:t>...to </a:t>
            </a:r>
            <a:r>
              <a:rPr lang="it-IT" sz="2000" i="1" dirty="0">
                <a:solidFill>
                  <a:srgbClr val="1A2C1A"/>
                </a:solidFill>
                <a:latin typeface="Agency FB" pitchFamily="34" charset="0"/>
                <a:ea typeface="Droid Sans Fallback" pitchFamily="2"/>
                <a:cs typeface="FreeSans" pitchFamily="2"/>
              </a:rPr>
              <a:t>the signal formation</a:t>
            </a:r>
            <a:endParaRPr lang="en-US" sz="2000" i="1" dirty="0">
              <a:latin typeface="Agency FB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0" y="5909210"/>
            <a:ext cx="9144000" cy="400110"/>
          </a:xfrm>
          <a:prstGeom prst="rect">
            <a:avLst/>
          </a:prstGeom>
          <a:solidFill>
            <a:srgbClr val="FF006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gency FB" pitchFamily="34" charset="0"/>
              </a:rPr>
              <a:t>A digitization standalone code has been implemented, based on GARFIELD/ANSYS simulations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0" y="6269250"/>
            <a:ext cx="9144000" cy="400110"/>
          </a:xfrm>
          <a:prstGeom prst="rect">
            <a:avLst/>
          </a:prstGeom>
          <a:solidFill>
            <a:srgbClr val="FF006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gency FB" pitchFamily="34" charset="0"/>
              </a:rPr>
              <a:t>The simulated data have been TUNED to MATCH EXPERIMENTAL data from </a:t>
            </a:r>
            <a:r>
              <a:rPr lang="en-US" sz="2000" b="1" dirty="0" err="1" smtClean="0">
                <a:solidFill>
                  <a:schemeClr val="bg1"/>
                </a:solidFill>
                <a:latin typeface="Agency FB" pitchFamily="34" charset="0"/>
              </a:rPr>
              <a:t>testbeams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8244408" y="44624"/>
            <a:ext cx="824703" cy="980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104</Words>
  <Application>Microsoft Office PowerPoint</Application>
  <PresentationFormat>Presentazione su schermo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Lia Lavezzi</dc:creator>
  <cp:lastModifiedBy>lialavezzi</cp:lastModifiedBy>
  <cp:revision>11</cp:revision>
  <dcterms:modified xsi:type="dcterms:W3CDTF">2018-05-24T07:39:58Z</dcterms:modified>
</cp:coreProperties>
</file>