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29200"/>
            <a:ext cx="10464800" cy="219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000">
                <a:latin typeface="Optima"/>
                <a:ea typeface="Optima"/>
                <a:cs typeface="Optima"/>
                <a:sym typeface="Optima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000">
                <a:latin typeface="Optima"/>
                <a:ea typeface="Optima"/>
                <a:cs typeface="Optima"/>
                <a:sym typeface="Optima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000">
                <a:latin typeface="Optima"/>
                <a:ea typeface="Optima"/>
                <a:cs typeface="Optima"/>
                <a:sym typeface="Optima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000">
                <a:latin typeface="Optima"/>
                <a:ea typeface="Optima"/>
                <a:cs typeface="Optima"/>
                <a:sym typeface="Optima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000"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xfrm>
            <a:off x="12448110" y="9288559"/>
            <a:ext cx="396749" cy="387352"/>
          </a:xfrm>
          <a:prstGeom prst="rect">
            <a:avLst/>
          </a:prstGeom>
        </p:spPr>
        <p:txBody>
          <a:bodyPr/>
          <a:lstStyle>
            <a:lvl1pPr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rpo livello uno…"/>
          <p:cNvSpPr txBox="1"/>
          <p:nvPr>
            <p:ph type="body" idx="1"/>
          </p:nvPr>
        </p:nvSpPr>
        <p:spPr>
          <a:xfrm>
            <a:off x="952500" y="2603500"/>
            <a:ext cx="11099800" cy="6299200"/>
          </a:xfrm>
          <a:prstGeom prst="rect">
            <a:avLst/>
          </a:prstGeom>
        </p:spPr>
        <p:txBody>
          <a:bodyPr/>
          <a:lstStyle>
            <a:lvl1pPr marL="308680" indent="-308680">
              <a:lnSpc>
                <a:spcPct val="10000"/>
              </a:lnSpc>
              <a:spcBef>
                <a:spcPts val="2800"/>
              </a:spcBef>
              <a:defRPr sz="2500">
                <a:latin typeface="Optima"/>
                <a:ea typeface="Optima"/>
                <a:cs typeface="Optima"/>
                <a:sym typeface="Optima"/>
              </a:defRPr>
            </a:lvl1pPr>
            <a:lvl2pPr marL="753180" indent="-308680">
              <a:lnSpc>
                <a:spcPct val="10000"/>
              </a:lnSpc>
              <a:spcBef>
                <a:spcPts val="2800"/>
              </a:spcBef>
              <a:defRPr sz="2500">
                <a:latin typeface="Optima"/>
                <a:ea typeface="Optima"/>
                <a:cs typeface="Optima"/>
                <a:sym typeface="Optima"/>
              </a:defRPr>
            </a:lvl2pPr>
            <a:lvl3pPr marL="1197680" indent="-308680">
              <a:lnSpc>
                <a:spcPct val="10000"/>
              </a:lnSpc>
              <a:spcBef>
                <a:spcPts val="2800"/>
              </a:spcBef>
              <a:defRPr sz="2500">
                <a:latin typeface="Optima"/>
                <a:ea typeface="Optima"/>
                <a:cs typeface="Optima"/>
                <a:sym typeface="Optima"/>
              </a:defRPr>
            </a:lvl3pPr>
            <a:lvl4pPr marL="1642180" indent="-308680">
              <a:lnSpc>
                <a:spcPct val="10000"/>
              </a:lnSpc>
              <a:spcBef>
                <a:spcPts val="2800"/>
              </a:spcBef>
              <a:defRPr sz="2500">
                <a:latin typeface="Optima"/>
                <a:ea typeface="Optima"/>
                <a:cs typeface="Optima"/>
                <a:sym typeface="Optima"/>
              </a:defRPr>
            </a:lvl4pPr>
            <a:lvl5pPr marL="2086680" indent="-308680">
              <a:lnSpc>
                <a:spcPct val="10000"/>
              </a:lnSpc>
              <a:spcBef>
                <a:spcPts val="2800"/>
              </a:spcBef>
              <a:defRPr sz="2500"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Titolo Testo"/>
          <p:cNvSpPr txBox="1"/>
          <p:nvPr/>
        </p:nvSpPr>
        <p:spPr>
          <a:xfrm>
            <a:off x="952500" y="-49732"/>
            <a:ext cx="11099800" cy="137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0" name="Numero diapositiva"/>
          <p:cNvSpPr txBox="1"/>
          <p:nvPr>
            <p:ph type="sldNum" sz="quarter" idx="2"/>
          </p:nvPr>
        </p:nvSpPr>
        <p:spPr>
          <a:xfrm>
            <a:off x="12594511" y="9343473"/>
            <a:ext cx="396826" cy="406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umero diapositiva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b="0"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-49732"/>
            <a:ext cx="11099800" cy="137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Numero diapositiva"/>
          <p:cNvSpPr txBox="1"/>
          <p:nvPr>
            <p:ph type="sldNum" sz="quarter" idx="2"/>
          </p:nvPr>
        </p:nvSpPr>
        <p:spPr>
          <a:xfrm>
            <a:off x="12594511" y="9342000"/>
            <a:ext cx="396826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Corpo livello uno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chemeClr val="accent5">
              <a:hueOff val="-176146"/>
              <a:satOff val="3665"/>
              <a:lumOff val="-13986"/>
            </a:schemeClr>
          </a:solidFill>
          <a:uFillTx/>
          <a:latin typeface="Optima"/>
          <a:ea typeface="Optima"/>
          <a:cs typeface="Optima"/>
          <a:sym typeface="Optim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hyperlink" Target="https://arxiv.org/abs/1503.05330" TargetMode="External"/><Relationship Id="rId1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TM_PhotonSpectra.pdf" descr="FTM_PhotonSpectr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7173" y="2090589"/>
            <a:ext cx="2861666" cy="170084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A FAST TIMING MICRO-PATTERN GASEOUS DETECTOR FOR TOF-PET"/>
          <p:cNvSpPr txBox="1"/>
          <p:nvPr/>
        </p:nvSpPr>
        <p:spPr>
          <a:xfrm>
            <a:off x="12699" y="24960"/>
            <a:ext cx="12979401" cy="11869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lnSpc>
                <a:spcPct val="120000"/>
              </a:lnSpc>
              <a:defRPr b="1" spc="-59" sz="30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A FAST TIMING MICRO-PATTERN GASEOUS DETECTOR FOR TOF-PET</a:t>
            </a:r>
          </a:p>
        </p:txBody>
      </p:sp>
      <p:sp>
        <p:nvSpPr>
          <p:cNvPr id="48" name="Raffaella Radogna, Piet Verwilligen, Marcello Maggi…"/>
          <p:cNvSpPr txBox="1"/>
          <p:nvPr/>
        </p:nvSpPr>
        <p:spPr>
          <a:xfrm>
            <a:off x="1496314" y="1303082"/>
            <a:ext cx="4231969" cy="1199636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lnSpc>
                <a:spcPct val="120000"/>
              </a:lnSpc>
              <a:defRPr b="1" spc="-39" sz="2000">
                <a:latin typeface="Optima"/>
                <a:ea typeface="Optima"/>
                <a:cs typeface="Optima"/>
                <a:sym typeface="Optima"/>
              </a:defRPr>
            </a:pPr>
            <a:r>
              <a:rPr u="sng"/>
              <a:t>Raffaella Radogna,</a:t>
            </a:r>
            <a:r>
              <a:t> Piet Verwilligen, Marcello Maggi </a:t>
            </a:r>
          </a:p>
          <a:p>
            <a:pPr defTabSz="457200">
              <a:lnSpc>
                <a:spcPct val="120000"/>
              </a:lnSpc>
              <a:defRPr b="1" spc="-39" sz="2000">
                <a:solidFill>
                  <a:srgbClr val="60606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t>INFN- Bari</a:t>
            </a:r>
            <a:r>
              <a:t>, Italy</a:t>
            </a:r>
          </a:p>
        </p:txBody>
      </p:sp>
      <p:pic>
        <p:nvPicPr>
          <p:cNvPr id="49" name="Radogna_Raffaella.JPG" descr="Radogna_Raffaell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96" y="1296732"/>
            <a:ext cx="1439584" cy="1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Schermata 2017-05-02 alle 13.47.02.png" descr="Schermata 2017-05-02 alle 13.47.0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54517" y="1295554"/>
            <a:ext cx="1076466" cy="1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A new detector layout, named Fast Timing MPGD (FTM), has been recently proposed. The FTM would combine both the high spatial resolution (100um) and high rate capability (100MHz/cm^2) of the MPGDs with a high time resolution of 100ps. This new technology consists of a stack of several coupled layers where drift and multiplication stages alternate in the structure, yielding a significant improvement in timing properties due to competing ionization processes in the different drift regions. This contribution introduces the FTM technology as an innovative PET imaging device concept"/>
          <p:cNvSpPr txBox="1"/>
          <p:nvPr/>
        </p:nvSpPr>
        <p:spPr>
          <a:xfrm>
            <a:off x="115538" y="2471602"/>
            <a:ext cx="6993521" cy="316224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20000"/>
              </a:lnSpc>
              <a:defRPr spc="-36" sz="18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A new detector layout, named Fast Timing MPGD (FTM), has been recently proposed. The FTM would combine both the high spatial resolution (100um) and high rate capability (100MHz/cm^2) of the MPGDs with a high time resolution of 100ps. This new technology consists of a stack of several coupled layers where drift and multiplication stages alternate in the structure, yielding a significant improvement in timing properties due to competing ionization processes in the different drift regions. This contribution introduces the FTM technology as an innovative PET imaging device concept</a:t>
            </a:r>
          </a:p>
        </p:txBody>
      </p:sp>
      <p:sp>
        <p:nvSpPr>
          <p:cNvPr id="52" name="Adapt structure to detect 511 keV γ from PET…"/>
          <p:cNvSpPr txBox="1"/>
          <p:nvPr/>
        </p:nvSpPr>
        <p:spPr>
          <a:xfrm>
            <a:off x="7247188" y="4298142"/>
            <a:ext cx="2799258" cy="268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lnSpc>
                <a:spcPct val="120000"/>
              </a:lnSpc>
              <a:defRPr b="1" spc="-36" sz="1800">
                <a:latin typeface="Optima"/>
                <a:ea typeface="Optima"/>
                <a:cs typeface="Optima"/>
                <a:sym typeface="Optima"/>
              </a:defRPr>
            </a:pPr>
            <a:r>
              <a:t>Adapt structure to detect 511 keV </a:t>
            </a:r>
            <a:r>
              <a:rPr>
                <a:latin typeface="Didot"/>
                <a:ea typeface="Didot"/>
                <a:cs typeface="Didot"/>
                <a:sym typeface="Didot"/>
              </a:rPr>
              <a:t>γ </a:t>
            </a:r>
            <a:r>
              <a:t>from PET</a:t>
            </a:r>
          </a:p>
          <a:p>
            <a:pPr algn="l" defTabSz="457200">
              <a:lnSpc>
                <a:spcPct val="120000"/>
              </a:lnSpc>
              <a:defRPr spc="-36" sz="1800">
                <a:latin typeface="Optima"/>
                <a:ea typeface="Optima"/>
                <a:cs typeface="Optima"/>
                <a:sym typeface="Optima"/>
              </a:defRPr>
            </a:pPr>
            <a:r>
              <a:t>GEANT4.10.03 Simulation of 511 keV </a:t>
            </a:r>
            <a:r>
              <a:rPr>
                <a:latin typeface="Didot"/>
                <a:ea typeface="Didot"/>
                <a:cs typeface="Didot"/>
                <a:sym typeface="Didot"/>
              </a:rPr>
              <a:t>γ</a:t>
            </a:r>
            <a:r>
              <a:t> interaction in different materials and thicknesses: PCB (FR4), kapton, glass, lead glass</a:t>
            </a:r>
          </a:p>
        </p:txBody>
      </p:sp>
      <p:sp>
        <p:nvSpPr>
          <p:cNvPr id="53" name="Photon Conversion"/>
          <p:cNvSpPr txBox="1"/>
          <p:nvPr/>
        </p:nvSpPr>
        <p:spPr>
          <a:xfrm>
            <a:off x="7308931" y="3783933"/>
            <a:ext cx="5626917" cy="411844"/>
          </a:xfrm>
          <a:prstGeom prst="rect">
            <a:avLst/>
          </a:prstGeom>
          <a:ln w="25400">
            <a:solidFill>
              <a:srgbClr val="D81E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ct val="120000"/>
              </a:lnSpc>
              <a:defRPr b="1" spc="-39" sz="20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Photon Conversion</a:t>
            </a:r>
          </a:p>
        </p:txBody>
      </p:sp>
      <p:pic>
        <p:nvPicPr>
          <p:cNvPr id="54" name="FR4_rates_materials.pdf" descr="FR4_rates_materials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93806" y="4657431"/>
            <a:ext cx="2539391" cy="201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chermata 2017-10-12 alle 01.20.53.png" descr="Schermata 2017-10-12 alle 01.20.5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98476" y="7240345"/>
            <a:ext cx="1076465" cy="1828227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FTM for photons proposals"/>
          <p:cNvSpPr txBox="1"/>
          <p:nvPr/>
        </p:nvSpPr>
        <p:spPr>
          <a:xfrm>
            <a:off x="83059" y="5732704"/>
            <a:ext cx="7058479" cy="440157"/>
          </a:xfrm>
          <a:prstGeom prst="rect">
            <a:avLst/>
          </a:prstGeom>
          <a:ln w="25400">
            <a:solidFill>
              <a:srgbClr val="D81E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ct val="120000"/>
              </a:lnSpc>
              <a:defRPr b="1" spc="-39" sz="20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>
              <a:defRPr>
                <a:solidFill>
                  <a:srgbClr val="606060"/>
                </a:solidFill>
              </a:defRPr>
            </a:pPr>
            <a:r>
              <a:rPr>
                <a:solidFill>
                  <a:srgbClr val="000000"/>
                </a:solidFill>
              </a:rPr>
              <a:t>FTM for photons proposals</a:t>
            </a:r>
          </a:p>
        </p:txBody>
      </p:sp>
      <p:pic>
        <p:nvPicPr>
          <p:cNvPr id="57" name="Schermata 2017-10-12 alle 01.16.35.png" descr="Schermata 2017-10-12 alle 01.16.3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7291" y="7240345"/>
            <a:ext cx="1105995" cy="185863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cheme A: photon converted in high-Z resistive material + several thin amplification layers"/>
          <p:cNvSpPr txBox="1"/>
          <p:nvPr/>
        </p:nvSpPr>
        <p:spPr>
          <a:xfrm>
            <a:off x="88298" y="6199597"/>
            <a:ext cx="3404320" cy="1019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lnSpc>
                <a:spcPct val="120000"/>
              </a:lnSpc>
              <a:defRPr b="1" spc="-36" sz="1800">
                <a:latin typeface="Optima"/>
                <a:ea typeface="Optima"/>
                <a:cs typeface="Optima"/>
                <a:sym typeface="Optima"/>
              </a:defRPr>
            </a:pPr>
            <a:r>
              <a:rPr>
                <a:solidFill>
                  <a:srgbClr val="D81E00"/>
                </a:solidFill>
              </a:rPr>
              <a:t>Scheme A:</a:t>
            </a:r>
            <a:r>
              <a:t> photon converted in high-Z resistive material + several thin amplification layers </a:t>
            </a:r>
          </a:p>
        </p:txBody>
      </p:sp>
      <p:sp>
        <p:nvSpPr>
          <p:cNvPr id="59" name="Charged particles ionize the gas in the drift region producing e- multiplied in the gain region…"/>
          <p:cNvSpPr txBox="1"/>
          <p:nvPr/>
        </p:nvSpPr>
        <p:spPr>
          <a:xfrm>
            <a:off x="7347171" y="7011398"/>
            <a:ext cx="5501393" cy="268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323272" indent="-323272" algn="l" defTabSz="457200">
              <a:lnSpc>
                <a:spcPct val="120000"/>
              </a:lnSpc>
              <a:buClr>
                <a:srgbClr val="9A958E"/>
              </a:buClr>
              <a:buSzPct val="90000"/>
              <a:buChar char="•"/>
              <a:defRPr spc="-39" sz="2000">
                <a:latin typeface="Optima"/>
                <a:ea typeface="Optima"/>
                <a:cs typeface="Optima"/>
                <a:sym typeface="Optima"/>
              </a:defRPr>
            </a:pPr>
            <a:r>
              <a:t>Charged particles ionize the gas in the drift region producing </a:t>
            </a:r>
            <a:r>
              <a:rPr>
                <a:latin typeface="Didot"/>
                <a:ea typeface="Didot"/>
                <a:cs typeface="Didot"/>
                <a:sym typeface="Didot"/>
              </a:rPr>
              <a:t>e</a:t>
            </a:r>
            <a:r>
              <a:rPr baseline="31999">
                <a:latin typeface="Didot"/>
                <a:ea typeface="Didot"/>
                <a:cs typeface="Didot"/>
                <a:sym typeface="Didot"/>
              </a:rPr>
              <a:t>-</a:t>
            </a:r>
            <a:r>
              <a:t> multiplied in the gain region </a:t>
            </a:r>
          </a:p>
          <a:p>
            <a:pPr marL="323272" indent="-323272" algn="l" defTabSz="457200">
              <a:lnSpc>
                <a:spcPct val="120000"/>
              </a:lnSpc>
              <a:buClr>
                <a:srgbClr val="9A958E"/>
              </a:buClr>
              <a:buSzPct val="90000"/>
              <a:buChar char="•"/>
              <a:defRPr spc="-39" sz="2000">
                <a:latin typeface="Optima"/>
                <a:ea typeface="Optima"/>
                <a:cs typeface="Optima"/>
                <a:sym typeface="Optima"/>
              </a:defRPr>
            </a:pPr>
            <a:r>
              <a:t>Improve time resolution by reducing distance to the gain region + resistive structure→ split drift volume in N layers, each with own amp.</a:t>
            </a:r>
          </a:p>
          <a:p>
            <a:pPr marL="323272" indent="-323272" algn="l" defTabSz="457200">
              <a:lnSpc>
                <a:spcPct val="120000"/>
              </a:lnSpc>
              <a:buClr>
                <a:srgbClr val="9A958E"/>
              </a:buClr>
              <a:buSzPct val="90000"/>
              <a:buChar char="•"/>
              <a:defRPr spc="-39" sz="2000">
                <a:latin typeface="Optima"/>
                <a:ea typeface="Optima"/>
                <a:cs typeface="Optima"/>
                <a:sym typeface="Optima"/>
              </a:defRPr>
            </a:pPr>
            <a:r>
              <a:t>sub-relativistic </a:t>
            </a:r>
            <a:r>
              <a:rPr>
                <a:latin typeface="Didot"/>
                <a:ea typeface="Didot"/>
                <a:cs typeface="Didot"/>
                <a:sym typeface="Didot"/>
              </a:rPr>
              <a:t>e</a:t>
            </a:r>
            <a:r>
              <a:rPr baseline="31999">
                <a:latin typeface="Didot"/>
                <a:ea typeface="Didot"/>
                <a:cs typeface="Didot"/>
                <a:sym typeface="Didot"/>
              </a:rPr>
              <a:t>-</a:t>
            </a:r>
            <a:r>
              <a:t> has high ionization density</a:t>
            </a:r>
          </a:p>
        </p:txBody>
      </p:sp>
      <p:pic>
        <p:nvPicPr>
          <p:cNvPr id="60" name="GLASSLEAD300um_ElectronEnergy.pdf" descr="GLASSLEAD300um_ElectronEnergy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0880" y="7394043"/>
            <a:ext cx="1980001" cy="157142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cheme B: photon can convert in each amp. layer (only resistive material allowed)"/>
          <p:cNvSpPr txBox="1"/>
          <p:nvPr/>
        </p:nvSpPr>
        <p:spPr>
          <a:xfrm>
            <a:off x="3552536" y="6169156"/>
            <a:ext cx="3080602" cy="1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 defTabSz="457200">
              <a:lnSpc>
                <a:spcPct val="120000"/>
              </a:lnSpc>
              <a:defRPr b="1" spc="-36" sz="1800">
                <a:latin typeface="Optima"/>
                <a:ea typeface="Optima"/>
                <a:cs typeface="Optima"/>
                <a:sym typeface="Optima"/>
              </a:defRPr>
            </a:pPr>
            <a:r>
              <a:rPr>
                <a:solidFill>
                  <a:srgbClr val="D81E00"/>
                </a:solidFill>
              </a:rPr>
              <a:t>Scheme B:</a:t>
            </a:r>
            <a:r>
              <a:t> photon can convert in each amp. layer </a:t>
            </a:r>
            <a:r>
              <a:rPr b="0"/>
              <a:t>(only resistive material allowed) </a:t>
            </a:r>
          </a:p>
        </p:txBody>
      </p:sp>
      <p:pic>
        <p:nvPicPr>
          <p:cNvPr id="62" name="FR4300um_ElectronEnergy.pdf" descr="FR4300um_ElectronEnergy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32536" y="7394043"/>
            <a:ext cx="1980001" cy="157142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Electron energy spectra."/>
          <p:cNvSpPr txBox="1"/>
          <p:nvPr/>
        </p:nvSpPr>
        <p:spPr>
          <a:xfrm>
            <a:off x="76268" y="9020631"/>
            <a:ext cx="4432516" cy="48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800"/>
              </a:spcBef>
              <a:defRPr sz="15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Electron energy spectra.</a:t>
            </a:r>
          </a:p>
        </p:txBody>
      </p:sp>
      <p:sp>
        <p:nvSpPr>
          <p:cNvPr id="64" name="Electron production rate."/>
          <p:cNvSpPr txBox="1"/>
          <p:nvPr/>
        </p:nvSpPr>
        <p:spPr>
          <a:xfrm>
            <a:off x="10122389" y="4298142"/>
            <a:ext cx="2799259" cy="48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800"/>
              </a:spcBef>
              <a:defRPr sz="15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Electron production rate.</a:t>
            </a:r>
          </a:p>
        </p:txBody>
      </p:sp>
      <p:sp>
        <p:nvSpPr>
          <p:cNvPr id="65" name="Electron energy spectra."/>
          <p:cNvSpPr txBox="1"/>
          <p:nvPr/>
        </p:nvSpPr>
        <p:spPr>
          <a:xfrm>
            <a:off x="3398476" y="9020631"/>
            <a:ext cx="4432516" cy="48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800"/>
              </a:spcBef>
              <a:defRPr sz="15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Electron energy spectra.</a:t>
            </a:r>
          </a:p>
        </p:txBody>
      </p:sp>
      <p:sp>
        <p:nvSpPr>
          <p:cNvPr id="66" name="arXiv:1503.05330"/>
          <p:cNvSpPr txBox="1"/>
          <p:nvPr/>
        </p:nvSpPr>
        <p:spPr>
          <a:xfrm>
            <a:off x="7443493" y="3343746"/>
            <a:ext cx="1691946" cy="33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800"/>
              </a:spcBef>
              <a:defRPr sz="1600">
                <a:latin typeface="Optima"/>
                <a:ea typeface="Optima"/>
                <a:cs typeface="Optima"/>
                <a:sym typeface="Optima"/>
                <a:hlinkClick r:id="rId11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11" invalidUrl="" action="" tgtFrame="" tooltip="" history="1" highlightClick="0" endSnd="0"/>
              </a:rPr>
              <a:t>arXiv:1503.05330</a:t>
            </a:r>
          </a:p>
        </p:txBody>
      </p:sp>
      <p:pic>
        <p:nvPicPr>
          <p:cNvPr id="67" name="Schermata 2017-10-12 alle 03.12.18.png" descr="Schermata 2017-10-12 alle 03.12.18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292615" y="2303160"/>
            <a:ext cx="1842824" cy="101911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Fast Timing Micro Pattern Gaseous Detector"/>
          <p:cNvSpPr txBox="1"/>
          <p:nvPr/>
        </p:nvSpPr>
        <p:spPr>
          <a:xfrm>
            <a:off x="7284409" y="1308254"/>
            <a:ext cx="5626917" cy="411844"/>
          </a:xfrm>
          <a:prstGeom prst="rect">
            <a:avLst/>
          </a:prstGeom>
          <a:ln w="25400">
            <a:solidFill>
              <a:srgbClr val="D81E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lnSpc>
                <a:spcPct val="120000"/>
              </a:lnSpc>
              <a:defRPr b="1" spc="-39" sz="20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>
              <a:defRPr>
                <a:solidFill>
                  <a:srgbClr val="606060"/>
                </a:solidFill>
              </a:defRPr>
            </a:pPr>
            <a:r>
              <a:rPr>
                <a:solidFill>
                  <a:srgbClr val="000000"/>
                </a:solidFill>
              </a:rPr>
              <a:t>Fast Timing Micro Pattern Gaseous Detector</a:t>
            </a:r>
          </a:p>
        </p:txBody>
      </p:sp>
      <p:sp>
        <p:nvSpPr>
          <p:cNvPr id="69" name="Simulation of AMPTEK X-ray (Ag) passing the drift board"/>
          <p:cNvSpPr txBox="1"/>
          <p:nvPr/>
        </p:nvSpPr>
        <p:spPr>
          <a:xfrm>
            <a:off x="7296231" y="1692997"/>
            <a:ext cx="5652317" cy="37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pc="-36" sz="18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Simulation of AMPTEK X-ray (Ag) passing the drift board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