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0000"/>
          </a:solidFill>
        </a:fill>
      </a:tcStyle>
    </a:band2H>
    <a:firstCol>
      <a:tcTxStyle b="on" i="off">
        <a:fontRef idx="major">
          <a:srgbClr val="FF0000"/>
        </a:fontRef>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0000"/>
          </a:solidFill>
        </a:fill>
      </a:tcStyle>
    </a:lastRow>
    <a:firstRow>
      <a:tcTxStyle b="on" i="off">
        <a:fontRef idx="major">
          <a:srgbClr val="FF0000"/>
        </a:fontRef>
        <a:srgbClr val="FF0000"/>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firstRow>
  </a:tblStyle>
  <a:tblStyle styleId="{2708684C-4D16-4618-839F-0558EEFCDFE6}" styleName="">
    <a:tblBg/>
    <a:wholeTbl>
      <a:tcTxStyle b="off"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0000">
              <a:alpha val="20000"/>
            </a:srgbClr>
          </a:solidFill>
        </a:fill>
      </a:tcStyle>
    </a:wholeTbl>
    <a:band2H>
      <a:tcTxStyle b="def" i="def"/>
      <a:tcStyle>
        <a:tcBdr/>
        <a:fill>
          <a:solidFill>
            <a:srgbClr val="FFFFFF"/>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0000">
              <a:alpha val="20000"/>
            </a:srgbClr>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508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no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254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533400"/>
          </a:xfrm>
          <a:prstGeom prst="rect">
            <a:avLst/>
          </a:prstGeom>
        </p:spPr>
        <p:txBody>
          <a:bodyPr anchor="t"/>
          <a:lstStyle>
            <a:lvl1pPr marL="0" indent="0" algn="ctr">
              <a:spcBef>
                <a:spcPts val="0"/>
              </a:spcBef>
              <a:buSzTx/>
              <a:buNone/>
              <a:defRPr b="1" sz="2800">
                <a:latin typeface="+mj-lt"/>
                <a:ea typeface="+mj-ea"/>
                <a:cs typeface="+mj-cs"/>
                <a:sym typeface="Helvetica"/>
              </a:defRPr>
            </a:lvl1pPr>
            <a:lvl2pPr marL="794083" indent="-336883" algn="ctr">
              <a:spcBef>
                <a:spcPts val="0"/>
              </a:spcBef>
              <a:defRPr b="1" sz="2800">
                <a:latin typeface="+mj-lt"/>
                <a:ea typeface="+mj-ea"/>
                <a:cs typeface="+mj-cs"/>
                <a:sym typeface="Helvetica"/>
              </a:defRPr>
            </a:lvl2pPr>
            <a:lvl3pPr marL="1251283" indent="-336883" algn="ctr">
              <a:spcBef>
                <a:spcPts val="0"/>
              </a:spcBef>
              <a:defRPr b="1" sz="2800">
                <a:latin typeface="+mj-lt"/>
                <a:ea typeface="+mj-ea"/>
                <a:cs typeface="+mj-cs"/>
                <a:sym typeface="Helvetica"/>
              </a:defRPr>
            </a:lvl3pPr>
            <a:lvl4pPr marL="1708484" indent="-336883" algn="ctr">
              <a:spcBef>
                <a:spcPts val="0"/>
              </a:spcBef>
              <a:defRPr b="1" sz="2800">
                <a:latin typeface="+mj-lt"/>
                <a:ea typeface="+mj-ea"/>
                <a:cs typeface="+mj-cs"/>
                <a:sym typeface="Helvetica"/>
              </a:defRPr>
            </a:lvl4pPr>
            <a:lvl5pPr marL="2165684" indent="-336884" algn="ctr">
              <a:spcBef>
                <a:spcPts val="0"/>
              </a:spcBef>
              <a:defRPr b="1" sz="28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254500"/>
            <a:ext cx="10464800" cy="71120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xfrm>
            <a:off x="6311798" y="9245600"/>
            <a:ext cx="368504" cy="381001"/>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Performance and Calibration of 2 Micromegas Detectors for the ATLAS Muon Spectrometer Upgrade 1'"/>
          <p:cNvSpPr txBox="1"/>
          <p:nvPr>
            <p:ph type="title"/>
          </p:nvPr>
        </p:nvSpPr>
        <p:spPr>
          <a:xfrm>
            <a:off x="952500" y="114300"/>
            <a:ext cx="11099800" cy="2120900"/>
          </a:xfrm>
          <a:prstGeom prst="rect">
            <a:avLst/>
          </a:prstGeom>
        </p:spPr>
        <p:txBody>
          <a:bodyPr/>
          <a:lstStyle/>
          <a:p>
            <a:pPr defTabSz="327152">
              <a:defRPr sz="4400"/>
            </a:pPr>
            <a:r>
              <a:t>Performance and Calibration of 2 Micromegas Detectors for the ATLAS Muon Spectrometer Upgrade</a:t>
            </a:r>
            <a:r>
              <a:rPr sz="700"/>
              <a:t> </a:t>
            </a:r>
            <a:r>
              <a:rPr i="1" sz="700">
                <a:solidFill>
                  <a:srgbClr val="444444"/>
                </a:solidFill>
                <a:latin typeface="+mj-lt"/>
                <a:ea typeface="+mj-ea"/>
                <a:cs typeface="+mj-cs"/>
                <a:sym typeface="Helvetica"/>
              </a:rPr>
              <a:t>1'</a:t>
            </a:r>
          </a:p>
        </p:txBody>
      </p:sp>
      <p:sp>
        <p:nvSpPr>
          <p:cNvPr id="120" name="The steadily increasing luminosity of LHC requires an upgrade to high rate and high resolution capable detector technology for the inner end cap of the muon spectrometer of the ATLAS experiment.…"/>
          <p:cNvSpPr txBox="1"/>
          <p:nvPr>
            <p:ph type="body" idx="1"/>
          </p:nvPr>
        </p:nvSpPr>
        <p:spPr>
          <a:xfrm>
            <a:off x="584200" y="1619250"/>
            <a:ext cx="11099800" cy="6286500"/>
          </a:xfrm>
          <a:prstGeom prst="rect">
            <a:avLst/>
          </a:prstGeom>
        </p:spPr>
        <p:txBody>
          <a:bodyPr/>
          <a:lstStyle/>
          <a:p>
            <a:pPr marL="158815" indent="-158815" defTabSz="457200">
              <a:lnSpc>
                <a:spcPts val="3600"/>
              </a:lnSpc>
              <a:spcBef>
                <a:spcPts val="0"/>
              </a:spcBef>
              <a:buClr>
                <a:srgbClr val="DCDEE0"/>
              </a:buClr>
              <a:buSzPct val="79000"/>
              <a:defRPr sz="1800">
                <a:latin typeface="Geneva"/>
                <a:ea typeface="Geneva"/>
                <a:cs typeface="Geneva"/>
                <a:sym typeface="Geneva"/>
              </a:defRPr>
            </a:pPr>
            <a:r>
              <a:t>The steadily increasing luminosity of LHC requires an upgrade to high rate and high resolution capable detector technology for the inner end cap of the muon spectrometer of the ATLAS experiment.</a:t>
            </a:r>
          </a:p>
          <a:p>
            <a:pPr marL="158815" indent="-158815" defTabSz="457200">
              <a:lnSpc>
                <a:spcPts val="3600"/>
              </a:lnSpc>
              <a:spcBef>
                <a:spcPts val="0"/>
              </a:spcBef>
              <a:buClr>
                <a:srgbClr val="DCDEE0"/>
              </a:buClr>
              <a:buSzPct val="79000"/>
              <a:defRPr sz="1800">
                <a:latin typeface="+mj-lt"/>
                <a:ea typeface="+mj-ea"/>
                <a:cs typeface="+mj-cs"/>
                <a:sym typeface="Helvetica"/>
              </a:defRPr>
            </a:pPr>
            <a:r>
              <a:t>For precision tracking 4 types of 2 and 3        micromegas quadruplets will provide 8 consecutive active layers, each with 100 μm spatial resolution per individual plane. </a:t>
            </a:r>
          </a:p>
          <a:p>
            <a:pPr marL="158815" indent="-158815" defTabSz="457200">
              <a:lnSpc>
                <a:spcPts val="3600"/>
              </a:lnSpc>
              <a:spcBef>
                <a:spcPts val="0"/>
              </a:spcBef>
              <a:buClr>
                <a:srgbClr val="DCDEE0"/>
              </a:buClr>
              <a:buSzPct val="79000"/>
              <a:defRPr sz="1800">
                <a:latin typeface="+mj-lt"/>
                <a:ea typeface="+mj-ea"/>
                <a:cs typeface="+mj-cs"/>
                <a:sym typeface="Helvetica"/>
              </a:defRPr>
            </a:pPr>
            <a:r>
              <a:t>120 GeV SPS muon and pion data from Aug. 2017</a:t>
            </a:r>
          </a:p>
          <a:p>
            <a:pPr marL="158815" indent="-158815" defTabSz="457200">
              <a:lnSpc>
                <a:spcPts val="3600"/>
              </a:lnSpc>
              <a:spcBef>
                <a:spcPts val="0"/>
              </a:spcBef>
              <a:defRPr sz="1800">
                <a:latin typeface="+mj-lt"/>
                <a:ea typeface="+mj-ea"/>
                <a:cs typeface="+mj-cs"/>
                <a:sym typeface="Helvetica"/>
              </a:defRPr>
            </a:pPr>
            <a:r>
              <a:t>Charge weighted position reconstruction</a:t>
            </a:r>
          </a:p>
          <a:p>
            <a:pPr marL="158815" indent="-158815" defTabSz="457200">
              <a:lnSpc>
                <a:spcPts val="3600"/>
              </a:lnSpc>
              <a:spcBef>
                <a:spcPts val="0"/>
              </a:spcBef>
              <a:defRPr sz="1800">
                <a:latin typeface="+mj-lt"/>
                <a:ea typeface="+mj-ea"/>
                <a:cs typeface="+mj-cs"/>
                <a:sym typeface="Helvetica"/>
              </a:defRPr>
            </a:pPr>
            <a:r>
              <a:t>The full active area of the SM2 prototype quadruplet has been calibrated in the Munich Cosmic Ray Facility. </a:t>
            </a:r>
          </a:p>
          <a:p>
            <a:pPr marL="202129" indent="-202129" defTabSz="457200">
              <a:lnSpc>
                <a:spcPts val="4100"/>
              </a:lnSpc>
              <a:spcBef>
                <a:spcPts val="0"/>
              </a:spcBef>
              <a:buClr>
                <a:srgbClr val="DCDEE0"/>
              </a:buClr>
              <a:defRPr sz="1800">
                <a:latin typeface="+mj-lt"/>
                <a:ea typeface="+mj-ea"/>
                <a:cs typeface="+mj-cs"/>
                <a:sym typeface="Helvetica"/>
              </a:defRPr>
            </a:pPr>
            <a:r>
              <a:t>Large Area Pulse Height and Efficiency Scans for all 4 Layers</a:t>
            </a:r>
          </a:p>
          <a:p>
            <a:pPr marL="202129" indent="-202129" defTabSz="457200">
              <a:lnSpc>
                <a:spcPts val="4100"/>
              </a:lnSpc>
              <a:spcBef>
                <a:spcPts val="0"/>
              </a:spcBef>
              <a:buClr>
                <a:srgbClr val="DCDEE0"/>
              </a:buClr>
              <a:defRPr sz="1800">
                <a:latin typeface="+mj-lt"/>
                <a:ea typeface="+mj-ea"/>
                <a:cs typeface="+mj-cs"/>
                <a:sym typeface="Helvetica"/>
              </a:defRPr>
            </a:pPr>
            <a:r>
              <a:t>Spatial Resolution Using Charge Weighted Position Reconstruction </a:t>
            </a:r>
          </a:p>
        </p:txBody>
      </p:sp>
      <p:pic>
        <p:nvPicPr>
          <p:cNvPr id="121" name="Image" descr="Image"/>
          <p:cNvPicPr>
            <a:picLocks noChangeAspect="1"/>
          </p:cNvPicPr>
          <p:nvPr/>
        </p:nvPicPr>
        <p:blipFill>
          <a:blip r:embed="rId2">
            <a:extLst/>
          </a:blip>
          <a:stretch>
            <a:fillRect/>
          </a:stretch>
        </p:blipFill>
        <p:spPr>
          <a:xfrm>
            <a:off x="8975866" y="-3813870"/>
            <a:ext cx="4733145" cy="9753601"/>
          </a:xfrm>
          <a:prstGeom prst="rect">
            <a:avLst/>
          </a:prstGeom>
          <a:ln w="12700">
            <a:miter lim="400000"/>
          </a:ln>
        </p:spPr>
      </p:pic>
      <p:pic>
        <p:nvPicPr>
          <p:cNvPr id="122" name="Image" descr="Image"/>
          <p:cNvPicPr>
            <a:picLocks noChangeAspect="1"/>
          </p:cNvPicPr>
          <p:nvPr/>
        </p:nvPicPr>
        <p:blipFill>
          <a:blip r:embed="rId2">
            <a:extLst/>
          </a:blip>
          <a:stretch>
            <a:fillRect/>
          </a:stretch>
        </p:blipFill>
        <p:spPr>
          <a:xfrm>
            <a:off x="9102866" y="-3686870"/>
            <a:ext cx="4733145" cy="9753601"/>
          </a:xfrm>
          <a:prstGeom prst="rect">
            <a:avLst/>
          </a:prstGeom>
          <a:ln w="12700">
            <a:miter lim="400000"/>
          </a:ln>
        </p:spPr>
      </p:pic>
      <p:pic>
        <p:nvPicPr>
          <p:cNvPr id="123" name="Image" descr="Image"/>
          <p:cNvPicPr>
            <a:picLocks noChangeAspect="1"/>
          </p:cNvPicPr>
          <p:nvPr/>
        </p:nvPicPr>
        <p:blipFill>
          <a:blip r:embed="rId2">
            <a:extLst/>
          </a:blip>
          <a:stretch>
            <a:fillRect/>
          </a:stretch>
        </p:blipFill>
        <p:spPr>
          <a:xfrm>
            <a:off x="9396107" y="-4357638"/>
            <a:ext cx="4733145" cy="9753601"/>
          </a:xfrm>
          <a:prstGeom prst="rect">
            <a:avLst/>
          </a:prstGeom>
          <a:ln w="12700">
            <a:miter lim="400000"/>
          </a:ln>
        </p:spPr>
      </p:pic>
      <p:pic>
        <p:nvPicPr>
          <p:cNvPr id="124" name="Image" descr="Image"/>
          <p:cNvPicPr>
            <a:picLocks noChangeAspect="1"/>
          </p:cNvPicPr>
          <p:nvPr/>
        </p:nvPicPr>
        <p:blipFill>
          <a:blip r:embed="rId2">
            <a:extLst/>
          </a:blip>
          <a:stretch>
            <a:fillRect/>
          </a:stretch>
        </p:blipFill>
        <p:spPr>
          <a:xfrm>
            <a:off x="1092392" y="-497682"/>
            <a:ext cx="4733145" cy="9753601"/>
          </a:xfrm>
          <a:prstGeom prst="rect">
            <a:avLst/>
          </a:prstGeom>
          <a:ln w="12700">
            <a:miter lim="400000"/>
          </a:ln>
        </p:spPr>
      </p:pic>
      <p:pic>
        <p:nvPicPr>
          <p:cNvPr id="125" name="Image" descr="Image"/>
          <p:cNvPicPr>
            <a:picLocks noChangeAspect="1"/>
          </p:cNvPicPr>
          <p:nvPr/>
        </p:nvPicPr>
        <p:blipFill>
          <a:blip r:embed="rId3">
            <a:extLst/>
          </a:blip>
          <a:stretch>
            <a:fillRect/>
          </a:stretch>
        </p:blipFill>
        <p:spPr>
          <a:xfrm>
            <a:off x="10852646" y="31154"/>
            <a:ext cx="901703" cy="660402"/>
          </a:xfrm>
          <a:prstGeom prst="rect">
            <a:avLst/>
          </a:prstGeom>
          <a:ln w="12700">
            <a:miter lim="400000"/>
          </a:ln>
        </p:spPr>
      </p:pic>
      <p:pic>
        <p:nvPicPr>
          <p:cNvPr id="126" name="Image" descr="Image"/>
          <p:cNvPicPr>
            <a:picLocks noChangeAspect="1"/>
          </p:cNvPicPr>
          <p:nvPr/>
        </p:nvPicPr>
        <p:blipFill>
          <a:blip r:embed="rId4">
            <a:extLst/>
          </a:blip>
          <a:stretch>
            <a:fillRect/>
          </a:stretch>
        </p:blipFill>
        <p:spPr>
          <a:xfrm>
            <a:off x="4919240" y="3675310"/>
            <a:ext cx="388889" cy="288531"/>
          </a:xfrm>
          <a:prstGeom prst="rect">
            <a:avLst/>
          </a:prstGeom>
          <a:ln w="12700">
            <a:miter lim="400000"/>
          </a:ln>
        </p:spPr>
      </p:pic>
      <p:sp>
        <p:nvSpPr>
          <p:cNvPr id="127" name="Ioannis Maniatis, Aristotle University of Thessaloniki, for the ATLAS Muon Collaboration"/>
          <p:cNvSpPr txBox="1"/>
          <p:nvPr/>
        </p:nvSpPr>
        <p:spPr>
          <a:xfrm>
            <a:off x="609599" y="9078152"/>
            <a:ext cx="9427209" cy="6142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4500"/>
              </a:lnSpc>
              <a:defRPr sz="1900"/>
            </a:lvl1pPr>
          </a:lstStyle>
          <a:p>
            <a:pPr/>
            <a:r>
              <a:t>Ioannis Maniatis, Aristotle University of Thessaloniki, for the ATLAS Muon Collaboration</a:t>
            </a:r>
          </a:p>
        </p:txBody>
      </p:sp>
      <p:pic>
        <p:nvPicPr>
          <p:cNvPr id="128" name="eff.png" descr="eff.png"/>
          <p:cNvPicPr>
            <a:picLocks noChangeAspect="1"/>
          </p:cNvPicPr>
          <p:nvPr/>
        </p:nvPicPr>
        <p:blipFill>
          <a:blip r:embed="rId5">
            <a:extLst/>
          </a:blip>
          <a:stretch>
            <a:fillRect/>
          </a:stretch>
        </p:blipFill>
        <p:spPr>
          <a:xfrm>
            <a:off x="985874" y="7413967"/>
            <a:ext cx="2424079" cy="1732408"/>
          </a:xfrm>
          <a:prstGeom prst="rect">
            <a:avLst/>
          </a:prstGeom>
          <a:ln w="12700">
            <a:miter lim="400000"/>
          </a:ln>
        </p:spPr>
      </p:pic>
      <p:pic>
        <p:nvPicPr>
          <p:cNvPr id="129" name="Connection Line" descr="Connection Line"/>
          <p:cNvPicPr>
            <a:picLocks noChangeAspect="1"/>
          </p:cNvPicPr>
          <p:nvPr/>
        </p:nvPicPr>
        <p:blipFill>
          <a:blip r:embed="rId6">
            <a:extLst/>
          </a:blip>
          <a:stretch>
            <a:fillRect/>
          </a:stretch>
        </p:blipFill>
        <p:spPr>
          <a:xfrm>
            <a:off x="49677" y="6616630"/>
            <a:ext cx="911099" cy="1642155"/>
          </a:xfrm>
          <a:prstGeom prst="rect">
            <a:avLst/>
          </a:prstGeom>
          <a:ln w="12700">
            <a:miter lim="400000"/>
          </a:ln>
        </p:spPr>
      </p:pic>
      <p:pic>
        <p:nvPicPr>
          <p:cNvPr id="130" name="reso2.png" descr="reso2.png"/>
          <p:cNvPicPr>
            <a:picLocks noChangeAspect="1"/>
          </p:cNvPicPr>
          <p:nvPr/>
        </p:nvPicPr>
        <p:blipFill>
          <a:blip r:embed="rId7">
            <a:extLst/>
          </a:blip>
          <a:stretch>
            <a:fillRect/>
          </a:stretch>
        </p:blipFill>
        <p:spPr>
          <a:xfrm>
            <a:off x="4049781" y="7413967"/>
            <a:ext cx="2546846" cy="1732408"/>
          </a:xfrm>
          <a:prstGeom prst="rect">
            <a:avLst/>
          </a:prstGeom>
          <a:ln w="12700">
            <a:miter lim="400000"/>
          </a:ln>
        </p:spPr>
      </p:pic>
      <p:pic>
        <p:nvPicPr>
          <p:cNvPr id="131" name="reso1.png" descr="reso1.png"/>
          <p:cNvPicPr>
            <a:picLocks noChangeAspect="1"/>
          </p:cNvPicPr>
          <p:nvPr/>
        </p:nvPicPr>
        <p:blipFill>
          <a:blip r:embed="rId8">
            <a:extLst/>
          </a:blip>
          <a:stretch>
            <a:fillRect/>
          </a:stretch>
        </p:blipFill>
        <p:spPr>
          <a:xfrm>
            <a:off x="6710373" y="7427941"/>
            <a:ext cx="2257078" cy="1704460"/>
          </a:xfrm>
          <a:prstGeom prst="rect">
            <a:avLst/>
          </a:prstGeom>
          <a:ln w="12700">
            <a:miter lim="400000"/>
          </a:ln>
        </p:spPr>
      </p:pic>
      <p:pic>
        <p:nvPicPr>
          <p:cNvPr id="132" name="Connection Line" descr="Connection Line"/>
          <p:cNvPicPr>
            <a:picLocks noChangeAspect="1"/>
          </p:cNvPicPr>
          <p:nvPr/>
        </p:nvPicPr>
        <p:blipFill>
          <a:blip r:embed="rId9">
            <a:extLst/>
          </a:blip>
          <a:stretch>
            <a:fillRect/>
          </a:stretch>
        </p:blipFill>
        <p:spPr>
          <a:xfrm>
            <a:off x="7980888" y="6957807"/>
            <a:ext cx="1469444" cy="1108314"/>
          </a:xfrm>
          <a:prstGeom prst="rect">
            <a:avLst/>
          </a:prstGeom>
          <a:ln w="12700">
            <a:miter lim="400000"/>
          </a:ln>
        </p:spPr>
      </p:pic>
      <p:pic>
        <p:nvPicPr>
          <p:cNvPr id="133" name="IMAG0148 (1).jpg" descr="IMAG0148 (1).jpg"/>
          <p:cNvPicPr>
            <a:picLocks noChangeAspect="1"/>
          </p:cNvPicPr>
          <p:nvPr/>
        </p:nvPicPr>
        <p:blipFill>
          <a:blip r:embed="rId10">
            <a:extLst/>
          </a:blip>
          <a:stretch>
            <a:fillRect/>
          </a:stretch>
        </p:blipFill>
        <p:spPr>
          <a:xfrm>
            <a:off x="10523886" y="7187072"/>
            <a:ext cx="2257077" cy="21862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