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100" d="100"/>
          <a:sy n="100" d="100"/>
        </p:scale>
        <p:origin x="-1152" y="-128"/>
      </p:cViewPr>
      <p:guideLst>
        <p:guide orient="horz" pos="464"/>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smtClean="0"/>
              <a:t>Fare clic per modificare stile</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FE03B932-683F-6947-8F4A-FE333D00DBA3}" type="datetimeFigureOut">
              <a:rPr lang="it-IT" smtClean="0"/>
              <a:t>29/05/18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822A4F8E-50E1-F54C-94C9-452583D1471E}" type="slidenum">
              <a:rPr lang="en-GB" smtClean="0"/>
              <a:t>‹n.›</a:t>
            </a:fld>
            <a:endParaRPr lang="en-GB"/>
          </a:p>
        </p:txBody>
      </p:sp>
    </p:spTree>
    <p:extLst>
      <p:ext uri="{BB962C8B-B14F-4D97-AF65-F5344CB8AC3E}">
        <p14:creationId xmlns:p14="http://schemas.microsoft.com/office/powerpoint/2010/main" val="607448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en-GB"/>
          </a:p>
        </p:txBody>
      </p:sp>
      <p:sp>
        <p:nvSpPr>
          <p:cNvPr id="3" name="Segnaposto testo verticale 2"/>
          <p:cNvSpPr>
            <a:spLocks noGrp="1"/>
          </p:cNvSpPr>
          <p:nvPr>
            <p:ph type="body" orient="vert" idx="1"/>
          </p:nvPr>
        </p:nvSpPr>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GB"/>
          </a:p>
        </p:txBody>
      </p:sp>
      <p:sp>
        <p:nvSpPr>
          <p:cNvPr id="4" name="Segnaposto data 3"/>
          <p:cNvSpPr>
            <a:spLocks noGrp="1"/>
          </p:cNvSpPr>
          <p:nvPr>
            <p:ph type="dt" sz="half" idx="10"/>
          </p:nvPr>
        </p:nvSpPr>
        <p:spPr/>
        <p:txBody>
          <a:bodyPr/>
          <a:lstStyle/>
          <a:p>
            <a:fld id="{FE03B932-683F-6947-8F4A-FE333D00DBA3}" type="datetimeFigureOut">
              <a:rPr lang="it-IT" smtClean="0"/>
              <a:t>29/05/18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822A4F8E-50E1-F54C-94C9-452583D1471E}" type="slidenum">
              <a:rPr lang="en-GB" smtClean="0"/>
              <a:t>‹n.›</a:t>
            </a:fld>
            <a:endParaRPr lang="en-GB"/>
          </a:p>
        </p:txBody>
      </p:sp>
    </p:spTree>
    <p:extLst>
      <p:ext uri="{BB962C8B-B14F-4D97-AF65-F5344CB8AC3E}">
        <p14:creationId xmlns:p14="http://schemas.microsoft.com/office/powerpoint/2010/main" val="90735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smtClean="0"/>
              <a:t>Fare clic per modificare stile</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GB"/>
          </a:p>
        </p:txBody>
      </p:sp>
      <p:sp>
        <p:nvSpPr>
          <p:cNvPr id="4" name="Segnaposto data 3"/>
          <p:cNvSpPr>
            <a:spLocks noGrp="1"/>
          </p:cNvSpPr>
          <p:nvPr>
            <p:ph type="dt" sz="half" idx="10"/>
          </p:nvPr>
        </p:nvSpPr>
        <p:spPr/>
        <p:txBody>
          <a:bodyPr/>
          <a:lstStyle/>
          <a:p>
            <a:fld id="{FE03B932-683F-6947-8F4A-FE333D00DBA3}" type="datetimeFigureOut">
              <a:rPr lang="it-IT" smtClean="0"/>
              <a:t>29/05/18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822A4F8E-50E1-F54C-94C9-452583D1471E}" type="slidenum">
              <a:rPr lang="en-GB" smtClean="0"/>
              <a:t>‹n.›</a:t>
            </a:fld>
            <a:endParaRPr lang="en-GB"/>
          </a:p>
        </p:txBody>
      </p:sp>
    </p:spTree>
    <p:extLst>
      <p:ext uri="{BB962C8B-B14F-4D97-AF65-F5344CB8AC3E}">
        <p14:creationId xmlns:p14="http://schemas.microsoft.com/office/powerpoint/2010/main" val="1466566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en-GB"/>
          </a:p>
        </p:txBody>
      </p:sp>
      <p:sp>
        <p:nvSpPr>
          <p:cNvPr id="3" name="Segnaposto contenuto 2"/>
          <p:cNvSpPr>
            <a:spLocks noGrp="1"/>
          </p:cNvSpPr>
          <p:nvPr>
            <p:ph idx="1"/>
          </p:nvPr>
        </p:nvSpPr>
        <p:spPr/>
        <p:txBody>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GB"/>
          </a:p>
        </p:txBody>
      </p:sp>
      <p:sp>
        <p:nvSpPr>
          <p:cNvPr id="4" name="Segnaposto data 3"/>
          <p:cNvSpPr>
            <a:spLocks noGrp="1"/>
          </p:cNvSpPr>
          <p:nvPr>
            <p:ph type="dt" sz="half" idx="10"/>
          </p:nvPr>
        </p:nvSpPr>
        <p:spPr/>
        <p:txBody>
          <a:bodyPr/>
          <a:lstStyle/>
          <a:p>
            <a:fld id="{FE03B932-683F-6947-8F4A-FE333D00DBA3}" type="datetimeFigureOut">
              <a:rPr lang="it-IT" smtClean="0"/>
              <a:t>29/05/18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822A4F8E-50E1-F54C-94C9-452583D1471E}" type="slidenum">
              <a:rPr lang="en-GB" smtClean="0"/>
              <a:t>‹n.›</a:t>
            </a:fld>
            <a:endParaRPr lang="en-GB"/>
          </a:p>
        </p:txBody>
      </p:sp>
    </p:spTree>
    <p:extLst>
      <p:ext uri="{BB962C8B-B14F-4D97-AF65-F5344CB8AC3E}">
        <p14:creationId xmlns:p14="http://schemas.microsoft.com/office/powerpoint/2010/main" val="429233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smtClean="0"/>
              <a:t>Fare clic per modificare stile</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Fare clic per modificare gli stili del testo dello schema</a:t>
            </a:r>
          </a:p>
        </p:txBody>
      </p:sp>
      <p:sp>
        <p:nvSpPr>
          <p:cNvPr id="4" name="Segnaposto data 3"/>
          <p:cNvSpPr>
            <a:spLocks noGrp="1"/>
          </p:cNvSpPr>
          <p:nvPr>
            <p:ph type="dt" sz="half" idx="10"/>
          </p:nvPr>
        </p:nvSpPr>
        <p:spPr/>
        <p:txBody>
          <a:bodyPr/>
          <a:lstStyle/>
          <a:p>
            <a:fld id="{FE03B932-683F-6947-8F4A-FE333D00DBA3}" type="datetimeFigureOut">
              <a:rPr lang="it-IT" smtClean="0"/>
              <a:t>29/05/18</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822A4F8E-50E1-F54C-94C9-452583D1471E}" type="slidenum">
              <a:rPr lang="en-GB" smtClean="0"/>
              <a:t>‹n.›</a:t>
            </a:fld>
            <a:endParaRPr lang="en-GB"/>
          </a:p>
        </p:txBody>
      </p:sp>
    </p:spTree>
    <p:extLst>
      <p:ext uri="{BB962C8B-B14F-4D97-AF65-F5344CB8AC3E}">
        <p14:creationId xmlns:p14="http://schemas.microsoft.com/office/powerpoint/2010/main" val="224974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GB"/>
          </a:p>
        </p:txBody>
      </p:sp>
      <p:sp>
        <p:nvSpPr>
          <p:cNvPr id="5" name="Segnaposto data 4"/>
          <p:cNvSpPr>
            <a:spLocks noGrp="1"/>
          </p:cNvSpPr>
          <p:nvPr>
            <p:ph type="dt" sz="half" idx="10"/>
          </p:nvPr>
        </p:nvSpPr>
        <p:spPr/>
        <p:txBody>
          <a:bodyPr/>
          <a:lstStyle/>
          <a:p>
            <a:fld id="{FE03B932-683F-6947-8F4A-FE333D00DBA3}" type="datetimeFigureOut">
              <a:rPr lang="it-IT" smtClean="0"/>
              <a:t>29/05/18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822A4F8E-50E1-F54C-94C9-452583D1471E}" type="slidenum">
              <a:rPr lang="en-GB" smtClean="0"/>
              <a:t>‹n.›</a:t>
            </a:fld>
            <a:endParaRPr lang="en-GB"/>
          </a:p>
        </p:txBody>
      </p:sp>
    </p:spTree>
    <p:extLst>
      <p:ext uri="{BB962C8B-B14F-4D97-AF65-F5344CB8AC3E}">
        <p14:creationId xmlns:p14="http://schemas.microsoft.com/office/powerpoint/2010/main" val="362408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Fare clic per modificare stile</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GB"/>
          </a:p>
        </p:txBody>
      </p:sp>
      <p:sp>
        <p:nvSpPr>
          <p:cNvPr id="7" name="Segnaposto data 6"/>
          <p:cNvSpPr>
            <a:spLocks noGrp="1"/>
          </p:cNvSpPr>
          <p:nvPr>
            <p:ph type="dt" sz="half" idx="10"/>
          </p:nvPr>
        </p:nvSpPr>
        <p:spPr/>
        <p:txBody>
          <a:bodyPr/>
          <a:lstStyle/>
          <a:p>
            <a:fld id="{FE03B932-683F-6947-8F4A-FE333D00DBA3}" type="datetimeFigureOut">
              <a:rPr lang="it-IT" smtClean="0"/>
              <a:t>29/05/18</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822A4F8E-50E1-F54C-94C9-452583D1471E}" type="slidenum">
              <a:rPr lang="en-GB" smtClean="0"/>
              <a:t>‹n.›</a:t>
            </a:fld>
            <a:endParaRPr lang="en-GB"/>
          </a:p>
        </p:txBody>
      </p:sp>
    </p:spTree>
    <p:extLst>
      <p:ext uri="{BB962C8B-B14F-4D97-AF65-F5344CB8AC3E}">
        <p14:creationId xmlns:p14="http://schemas.microsoft.com/office/powerpoint/2010/main" val="249688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en-GB"/>
          </a:p>
        </p:txBody>
      </p:sp>
      <p:sp>
        <p:nvSpPr>
          <p:cNvPr id="3" name="Segnaposto data 2"/>
          <p:cNvSpPr>
            <a:spLocks noGrp="1"/>
          </p:cNvSpPr>
          <p:nvPr>
            <p:ph type="dt" sz="half" idx="10"/>
          </p:nvPr>
        </p:nvSpPr>
        <p:spPr/>
        <p:txBody>
          <a:bodyPr/>
          <a:lstStyle/>
          <a:p>
            <a:fld id="{FE03B932-683F-6947-8F4A-FE333D00DBA3}" type="datetimeFigureOut">
              <a:rPr lang="it-IT" smtClean="0"/>
              <a:t>29/05/18</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822A4F8E-50E1-F54C-94C9-452583D1471E}" type="slidenum">
              <a:rPr lang="en-GB" smtClean="0"/>
              <a:t>‹n.›</a:t>
            </a:fld>
            <a:endParaRPr lang="en-GB"/>
          </a:p>
        </p:txBody>
      </p:sp>
    </p:spTree>
    <p:extLst>
      <p:ext uri="{BB962C8B-B14F-4D97-AF65-F5344CB8AC3E}">
        <p14:creationId xmlns:p14="http://schemas.microsoft.com/office/powerpoint/2010/main" val="72676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E03B932-683F-6947-8F4A-FE333D00DBA3}" type="datetimeFigureOut">
              <a:rPr lang="it-IT" smtClean="0"/>
              <a:t>29/05/18</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822A4F8E-50E1-F54C-94C9-452583D1471E}" type="slidenum">
              <a:rPr lang="en-GB" smtClean="0"/>
              <a:t>‹n.›</a:t>
            </a:fld>
            <a:endParaRPr lang="en-GB"/>
          </a:p>
        </p:txBody>
      </p:sp>
    </p:spTree>
    <p:extLst>
      <p:ext uri="{BB962C8B-B14F-4D97-AF65-F5344CB8AC3E}">
        <p14:creationId xmlns:p14="http://schemas.microsoft.com/office/powerpoint/2010/main" val="2839147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Fare clic per modificare stile</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FE03B932-683F-6947-8F4A-FE333D00DBA3}" type="datetimeFigureOut">
              <a:rPr lang="it-IT" smtClean="0"/>
              <a:t>29/05/18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822A4F8E-50E1-F54C-94C9-452583D1471E}" type="slidenum">
              <a:rPr lang="en-GB" smtClean="0"/>
              <a:t>‹n.›</a:t>
            </a:fld>
            <a:endParaRPr lang="en-GB"/>
          </a:p>
        </p:txBody>
      </p:sp>
    </p:spTree>
    <p:extLst>
      <p:ext uri="{BB962C8B-B14F-4D97-AF65-F5344CB8AC3E}">
        <p14:creationId xmlns:p14="http://schemas.microsoft.com/office/powerpoint/2010/main" val="196619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Fare clic per modificare stile</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FE03B932-683F-6947-8F4A-FE333D00DBA3}" type="datetimeFigureOut">
              <a:rPr lang="it-IT" smtClean="0"/>
              <a:t>29/05/18</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822A4F8E-50E1-F54C-94C9-452583D1471E}" type="slidenum">
              <a:rPr lang="en-GB" smtClean="0"/>
              <a:t>‹n.›</a:t>
            </a:fld>
            <a:endParaRPr lang="en-GB"/>
          </a:p>
        </p:txBody>
      </p:sp>
    </p:spTree>
    <p:extLst>
      <p:ext uri="{BB962C8B-B14F-4D97-AF65-F5344CB8AC3E}">
        <p14:creationId xmlns:p14="http://schemas.microsoft.com/office/powerpoint/2010/main" val="42203404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Fare clic per modificare stile</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GB"/>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3B932-683F-6947-8F4A-FE333D00DBA3}" type="datetimeFigureOut">
              <a:rPr lang="it-IT" smtClean="0"/>
              <a:t>29/05/18</a:t>
            </a:fld>
            <a:endParaRPr lang="en-GB"/>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A4F8E-50E1-F54C-94C9-452583D1471E}" type="slidenum">
              <a:rPr lang="en-GB" smtClean="0"/>
              <a:t>‹n.›</a:t>
            </a:fld>
            <a:endParaRPr lang="en-GB"/>
          </a:p>
        </p:txBody>
      </p:sp>
    </p:spTree>
    <p:extLst>
      <p:ext uri="{BB962C8B-B14F-4D97-AF65-F5344CB8AC3E}">
        <p14:creationId xmlns:p14="http://schemas.microsoft.com/office/powerpoint/2010/main" val="781259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32864" y="4965544"/>
            <a:ext cx="3192755" cy="1792855"/>
          </a:xfrm>
          <a:prstGeom prst="rect">
            <a:avLst/>
          </a:prstGeom>
        </p:spPr>
      </p:pic>
      <p:sp>
        <p:nvSpPr>
          <p:cNvPr id="2" name="Titolo 1"/>
          <p:cNvSpPr>
            <a:spLocks noGrp="1"/>
          </p:cNvSpPr>
          <p:nvPr>
            <p:ph type="ctrTitle"/>
          </p:nvPr>
        </p:nvSpPr>
        <p:spPr>
          <a:xfrm>
            <a:off x="50945" y="1246241"/>
            <a:ext cx="8000856" cy="1470025"/>
          </a:xfrm>
        </p:spPr>
        <p:txBody>
          <a:bodyPr>
            <a:normAutofit fontScale="90000"/>
          </a:bodyPr>
          <a:lstStyle/>
          <a:p>
            <a:pPr>
              <a:lnSpc>
                <a:spcPct val="140000"/>
              </a:lnSpc>
            </a:pPr>
            <a:r>
              <a:rPr lang="en-GB" sz="3100" dirty="0" smtClean="0">
                <a:latin typeface="Times New Roman"/>
                <a:cs typeface="Times New Roman"/>
              </a:rPr>
              <a:t>High Voltage stability and Cleaning procedure</a:t>
            </a:r>
            <a:br>
              <a:rPr lang="en-GB" sz="3100" dirty="0" smtClean="0">
                <a:latin typeface="Times New Roman"/>
                <a:cs typeface="Times New Roman"/>
              </a:rPr>
            </a:br>
            <a:r>
              <a:rPr lang="en-GB" sz="3100" dirty="0" smtClean="0">
                <a:latin typeface="Times New Roman"/>
                <a:cs typeface="Times New Roman"/>
              </a:rPr>
              <a:t>of 2m</a:t>
            </a:r>
            <a:r>
              <a:rPr lang="en-GB" sz="3100" baseline="30000" dirty="0" smtClean="0">
                <a:latin typeface="Times New Roman"/>
                <a:cs typeface="Times New Roman"/>
              </a:rPr>
              <a:t>2</a:t>
            </a:r>
            <a:r>
              <a:rPr lang="en-GB" sz="3100" dirty="0" smtClean="0">
                <a:latin typeface="Times New Roman"/>
                <a:cs typeface="Times New Roman"/>
              </a:rPr>
              <a:t> Resistive Strip </a:t>
            </a:r>
            <a:r>
              <a:rPr lang="en-GB" sz="3100" dirty="0" err="1" smtClean="0">
                <a:latin typeface="Times New Roman"/>
                <a:cs typeface="Times New Roman"/>
              </a:rPr>
              <a:t>MicroMegas</a:t>
            </a:r>
            <a:r>
              <a:rPr lang="en-GB" sz="3100" dirty="0" smtClean="0">
                <a:latin typeface="Times New Roman"/>
                <a:cs typeface="Times New Roman"/>
              </a:rPr>
              <a:t> </a:t>
            </a:r>
            <a:r>
              <a:rPr lang="en-GB" sz="3100" dirty="0" smtClean="0">
                <a:latin typeface="Times New Roman"/>
                <a:cs typeface="Times New Roman"/>
              </a:rPr>
              <a:t>Detectors</a:t>
            </a:r>
            <a:r>
              <a:rPr lang="en-GB" sz="3100" dirty="0" smtClean="0">
                <a:latin typeface="Times New Roman"/>
                <a:cs typeface="Times New Roman"/>
              </a:rPr>
              <a:t/>
            </a:r>
            <a:br>
              <a:rPr lang="en-GB" sz="3100" dirty="0" smtClean="0">
                <a:latin typeface="Times New Roman"/>
                <a:cs typeface="Times New Roman"/>
              </a:rPr>
            </a:br>
            <a:r>
              <a:rPr lang="en-GB" sz="2200" dirty="0" smtClean="0">
                <a:latin typeface="Times New Roman"/>
                <a:cs typeface="Times New Roman"/>
              </a:rPr>
              <a:t>Paolo </a:t>
            </a:r>
            <a:r>
              <a:rPr lang="en-GB" sz="2200" dirty="0" err="1" smtClean="0">
                <a:latin typeface="Times New Roman"/>
                <a:cs typeface="Times New Roman"/>
              </a:rPr>
              <a:t>Massarotti</a:t>
            </a:r>
            <a:r>
              <a:rPr lang="en-GB" sz="2200" dirty="0" smtClean="0">
                <a:latin typeface="Times New Roman"/>
                <a:cs typeface="Times New Roman"/>
              </a:rPr>
              <a:t> (University of Naples Federico II and INFN Naples)</a:t>
            </a:r>
            <a:br>
              <a:rPr lang="en-GB" sz="2200" dirty="0" smtClean="0">
                <a:latin typeface="Times New Roman"/>
                <a:cs typeface="Times New Roman"/>
              </a:rPr>
            </a:br>
            <a:r>
              <a:rPr lang="en-GB" sz="2200" dirty="0" smtClean="0">
                <a:latin typeface="Times New Roman"/>
                <a:cs typeface="Times New Roman"/>
              </a:rPr>
              <a:t>on behalf of the ATLAS </a:t>
            </a:r>
            <a:r>
              <a:rPr lang="en-GB" sz="2200" dirty="0" err="1" smtClean="0">
                <a:latin typeface="Times New Roman"/>
                <a:cs typeface="Times New Roman"/>
              </a:rPr>
              <a:t>Muon</a:t>
            </a:r>
            <a:r>
              <a:rPr lang="en-GB" sz="2200" dirty="0" smtClean="0">
                <a:latin typeface="Times New Roman"/>
                <a:cs typeface="Times New Roman"/>
              </a:rPr>
              <a:t> Collaboration</a:t>
            </a:r>
            <a:r>
              <a:rPr lang="en-GB" sz="2700" dirty="0" smtClean="0">
                <a:latin typeface="Times New Roman"/>
                <a:cs typeface="Times New Roman"/>
              </a:rPr>
              <a:t/>
            </a:r>
            <a:br>
              <a:rPr lang="en-GB" sz="2700" dirty="0" smtClean="0">
                <a:latin typeface="Times New Roman"/>
                <a:cs typeface="Times New Roman"/>
              </a:rPr>
            </a:br>
            <a:r>
              <a:rPr lang="en-GB" sz="1600" b="1" dirty="0" smtClean="0">
                <a:latin typeface="Palatino"/>
                <a:cs typeface="Palatino"/>
              </a:rPr>
              <a:t/>
            </a:r>
            <a:br>
              <a:rPr lang="en-GB" sz="1600" b="1" dirty="0" smtClean="0">
                <a:latin typeface="Palatino"/>
                <a:cs typeface="Palatino"/>
              </a:rPr>
            </a:br>
            <a:r>
              <a:rPr lang="en-US" sz="1600" b="1" spc="-1" dirty="0" smtClean="0">
                <a:solidFill>
                  <a:srgbClr val="0000FF"/>
                </a:solidFill>
                <a:uFill>
                  <a:solidFill>
                    <a:srgbClr val="FFFFFF"/>
                  </a:solidFill>
                </a:uFill>
                <a:latin typeface="Palatino"/>
                <a:ea typeface="ＭＳ Ｐゴシック"/>
                <a:cs typeface="Palatino"/>
              </a:rPr>
              <a:t>:</a:t>
            </a:r>
            <a:r>
              <a:rPr lang="en-US" sz="1600" b="1" spc="-1" dirty="0" smtClean="0">
                <a:solidFill>
                  <a:srgbClr val="000000"/>
                </a:solidFill>
                <a:uFill>
                  <a:solidFill>
                    <a:srgbClr val="FFFFFF"/>
                  </a:solidFill>
                </a:uFill>
                <a:latin typeface="Palatino"/>
                <a:ea typeface="ＭＳ Ｐゴシック"/>
                <a:cs typeface="Palatino"/>
              </a:rPr>
              <a:t> </a:t>
            </a:r>
            <a:r>
              <a:rPr lang="en-US" sz="1600" b="1" spc="-1" dirty="0">
                <a:solidFill>
                  <a:srgbClr val="000000"/>
                </a:solidFill>
                <a:uFill>
                  <a:solidFill>
                    <a:srgbClr val="FFFFFF"/>
                  </a:solidFill>
                </a:uFill>
                <a:latin typeface="Palatino"/>
                <a:cs typeface="Palatino"/>
              </a:rPr>
              <a:t/>
            </a:r>
            <a:br>
              <a:rPr lang="en-US" sz="1600" b="1" spc="-1" dirty="0">
                <a:solidFill>
                  <a:srgbClr val="000000"/>
                </a:solidFill>
                <a:uFill>
                  <a:solidFill>
                    <a:srgbClr val="FFFFFF"/>
                  </a:solidFill>
                </a:uFill>
                <a:latin typeface="Palatino"/>
                <a:cs typeface="Palatino"/>
              </a:rPr>
            </a:br>
            <a:endParaRPr lang="en-US" sz="1600" b="1" spc="-1" dirty="0">
              <a:solidFill>
                <a:srgbClr val="0000FF"/>
              </a:solidFill>
              <a:uFill>
                <a:solidFill>
                  <a:srgbClr val="FFFFFF"/>
                </a:solidFill>
              </a:uFill>
              <a:latin typeface="Palatino"/>
              <a:ea typeface="ＭＳ Ｐゴシック"/>
              <a:cs typeface="Palatino"/>
            </a:endParaRPr>
          </a:p>
        </p:txBody>
      </p:sp>
      <p:pic>
        <p:nvPicPr>
          <p:cNvPr id="5" name="Immagine 4" descr="Foto del 20-04-16 alle 11.05.jpg"/>
          <p:cNvPicPr>
            <a:picLocks noChangeAspect="1"/>
          </p:cNvPicPr>
          <p:nvPr/>
        </p:nvPicPr>
        <p:blipFill rotWithShape="1">
          <a:blip r:embed="rId3">
            <a:extLst>
              <a:ext uri="{28A0092B-C50C-407E-A947-70E740481C1C}">
                <a14:useLocalDpi xmlns:a14="http://schemas.microsoft.com/office/drawing/2010/main" val="0"/>
              </a:ext>
            </a:extLst>
          </a:blip>
          <a:srcRect l="27108" r="24950" b="13495"/>
          <a:stretch/>
        </p:blipFill>
        <p:spPr>
          <a:xfrm>
            <a:off x="7639656" y="787399"/>
            <a:ext cx="1400963" cy="1685259"/>
          </a:xfrm>
          <a:prstGeom prst="rect">
            <a:avLst/>
          </a:prstGeom>
        </p:spPr>
      </p:pic>
      <p:sp>
        <p:nvSpPr>
          <p:cNvPr id="6" name="CasellaDiTesto 5"/>
          <p:cNvSpPr txBox="1"/>
          <p:nvPr/>
        </p:nvSpPr>
        <p:spPr>
          <a:xfrm>
            <a:off x="1338917" y="6083146"/>
            <a:ext cx="646331" cy="369332"/>
          </a:xfrm>
          <a:prstGeom prst="rect">
            <a:avLst/>
          </a:prstGeom>
          <a:noFill/>
        </p:spPr>
        <p:txBody>
          <a:bodyPr wrap="none" rtlCol="0">
            <a:spAutoFit/>
          </a:bodyPr>
          <a:lstStyle/>
          <a:p>
            <a:r>
              <a:rPr lang="en-GB" b="1" dirty="0" smtClean="0">
                <a:solidFill>
                  <a:srgbClr val="0000FF"/>
                </a:solidFill>
                <a:latin typeface="Times New Roman"/>
                <a:cs typeface="Times New Roman"/>
              </a:rPr>
              <a:t>SM2</a:t>
            </a:r>
            <a:endParaRPr lang="en-GB" b="1" dirty="0">
              <a:solidFill>
                <a:srgbClr val="0000FF"/>
              </a:solidFill>
              <a:latin typeface="Times New Roman"/>
              <a:cs typeface="Times New Roman"/>
            </a:endParaRPr>
          </a:p>
        </p:txBody>
      </p:sp>
      <p:pic>
        <p:nvPicPr>
          <p:cNvPr id="3" name="Immagine 2"/>
          <p:cNvPicPr>
            <a:picLocks noChangeAspect="1"/>
          </p:cNvPicPr>
          <p:nvPr/>
        </p:nvPicPr>
        <p:blipFill>
          <a:blip r:embed="rId4"/>
          <a:stretch>
            <a:fillRect/>
          </a:stretch>
        </p:blipFill>
        <p:spPr>
          <a:xfrm>
            <a:off x="50945" y="38101"/>
            <a:ext cx="723755" cy="723755"/>
          </a:xfrm>
          <a:prstGeom prst="rect">
            <a:avLst/>
          </a:prstGeom>
        </p:spPr>
      </p:pic>
      <p:pic>
        <p:nvPicPr>
          <p:cNvPr id="7" name="Immagine 6"/>
          <p:cNvPicPr>
            <a:picLocks noChangeAspect="1"/>
          </p:cNvPicPr>
          <p:nvPr/>
        </p:nvPicPr>
        <p:blipFill>
          <a:blip r:embed="rId5"/>
          <a:stretch>
            <a:fillRect/>
          </a:stretch>
        </p:blipFill>
        <p:spPr>
          <a:xfrm>
            <a:off x="8340138" y="1078"/>
            <a:ext cx="809279" cy="735522"/>
          </a:xfrm>
          <a:prstGeom prst="rect">
            <a:avLst/>
          </a:prstGeom>
        </p:spPr>
      </p:pic>
      <p:pic>
        <p:nvPicPr>
          <p:cNvPr id="8"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1929" y="38817"/>
            <a:ext cx="571072" cy="685083"/>
          </a:xfrm>
          <a:prstGeom prst="rect">
            <a:avLst/>
          </a:prstGeom>
          <a:ln w="19050">
            <a:solidFill>
              <a:schemeClr val="tx1"/>
            </a:solidFill>
          </a:ln>
        </p:spPr>
      </p:pic>
      <p:sp>
        <p:nvSpPr>
          <p:cNvPr id="9" name="CasellaDiTesto 8"/>
          <p:cNvSpPr txBox="1"/>
          <p:nvPr/>
        </p:nvSpPr>
        <p:spPr>
          <a:xfrm flipH="1">
            <a:off x="203200" y="2868666"/>
            <a:ext cx="2324100" cy="1815882"/>
          </a:xfrm>
          <a:prstGeom prst="rect">
            <a:avLst/>
          </a:prstGeom>
          <a:noFill/>
        </p:spPr>
        <p:txBody>
          <a:bodyPr wrap="square" rtlCol="0">
            <a:spAutoFit/>
          </a:bodyPr>
          <a:lstStyle/>
          <a:p>
            <a:pPr algn="just"/>
            <a:r>
              <a:rPr lang="en-GB" sz="1600" dirty="0">
                <a:latin typeface="Palatino"/>
                <a:cs typeface="Palatino"/>
              </a:rPr>
              <a:t>The cleaning procedure </a:t>
            </a:r>
            <a:r>
              <a:rPr lang="en-GB" sz="1600" dirty="0" smtClean="0">
                <a:latin typeface="Palatino"/>
                <a:cs typeface="Palatino"/>
              </a:rPr>
              <a:t>of the </a:t>
            </a:r>
            <a:r>
              <a:rPr lang="en-GB" sz="1600" dirty="0">
                <a:latin typeface="Palatino"/>
                <a:cs typeface="Palatino"/>
              </a:rPr>
              <a:t>5 drift and </a:t>
            </a:r>
            <a:r>
              <a:rPr lang="en-GB" sz="1600" dirty="0" smtClean="0">
                <a:latin typeface="Palatino"/>
                <a:cs typeface="Palatino"/>
              </a:rPr>
              <a:t>readout panels </a:t>
            </a:r>
            <a:r>
              <a:rPr lang="en-GB" sz="1600" dirty="0">
                <a:latin typeface="Palatino"/>
                <a:cs typeface="Palatino"/>
              </a:rPr>
              <a:t>directly </a:t>
            </a:r>
            <a:r>
              <a:rPr lang="en-GB" sz="1600" dirty="0" smtClean="0">
                <a:latin typeface="Palatino"/>
                <a:cs typeface="Palatino"/>
              </a:rPr>
              <a:t>before assembly </a:t>
            </a:r>
            <a:r>
              <a:rPr lang="en-GB" sz="1600" dirty="0">
                <a:latin typeface="Palatino"/>
                <a:cs typeface="Palatino"/>
              </a:rPr>
              <a:t>removes all disturbing dust, dirt or lithographic remnants</a:t>
            </a:r>
          </a:p>
        </p:txBody>
      </p:sp>
      <p:pic>
        <p:nvPicPr>
          <p:cNvPr id="14" name="Immagine 13" descr="Schermata 2018-05-29 alle 17.13.3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1836" y="2767066"/>
            <a:ext cx="2752785" cy="2076834"/>
          </a:xfrm>
          <a:prstGeom prst="rect">
            <a:avLst/>
          </a:prstGeom>
        </p:spPr>
      </p:pic>
      <p:sp>
        <p:nvSpPr>
          <p:cNvPr id="15" name="Rettangolo 14"/>
          <p:cNvSpPr/>
          <p:nvPr/>
        </p:nvSpPr>
        <p:spPr>
          <a:xfrm>
            <a:off x="5518756" y="2919717"/>
            <a:ext cx="3371244" cy="1815882"/>
          </a:xfrm>
          <a:prstGeom prst="rect">
            <a:avLst/>
          </a:prstGeom>
        </p:spPr>
        <p:txBody>
          <a:bodyPr wrap="square">
            <a:spAutoFit/>
          </a:bodyPr>
          <a:lstStyle/>
          <a:p>
            <a:pPr algn="just"/>
            <a:r>
              <a:rPr lang="en-GB" sz="1600" dirty="0">
                <a:latin typeface="Palatino"/>
                <a:cs typeface="Palatino"/>
              </a:rPr>
              <a:t>HV qualification: As the assembly happens in air the 1st step of qualification is performed under dry air while the 2nd step of qualification is performed under </a:t>
            </a:r>
            <a:r>
              <a:rPr lang="en-GB" sz="1600" dirty="0" err="1" smtClean="0">
                <a:latin typeface="Palatino"/>
                <a:cs typeface="Palatino"/>
              </a:rPr>
              <a:t>Ar</a:t>
            </a:r>
            <a:r>
              <a:rPr lang="en-GB" sz="1600" dirty="0" smtClean="0">
                <a:latin typeface="Palatino"/>
                <a:cs typeface="Palatino"/>
              </a:rPr>
              <a:t>/CO</a:t>
            </a:r>
            <a:r>
              <a:rPr lang="en-GB" sz="1600" baseline="-25000" dirty="0" smtClean="0">
                <a:latin typeface="Palatino"/>
                <a:cs typeface="Palatino"/>
              </a:rPr>
              <a:t>2</a:t>
            </a:r>
            <a:r>
              <a:rPr lang="en-GB" sz="1600" dirty="0" smtClean="0">
                <a:latin typeface="Palatino"/>
                <a:cs typeface="Palatino"/>
              </a:rPr>
              <a:t> </a:t>
            </a:r>
            <a:r>
              <a:rPr lang="en-GB" sz="1600" dirty="0">
                <a:latin typeface="Palatino"/>
                <a:cs typeface="Palatino"/>
              </a:rPr>
              <a:t>93:7 </a:t>
            </a:r>
            <a:r>
              <a:rPr lang="en-GB" sz="1600" dirty="0" err="1">
                <a:latin typeface="Palatino"/>
                <a:cs typeface="Palatino"/>
              </a:rPr>
              <a:t>Vol</a:t>
            </a:r>
            <a:r>
              <a:rPr lang="en-GB" sz="1600" dirty="0">
                <a:latin typeface="Palatino"/>
                <a:cs typeface="Palatino"/>
              </a:rPr>
              <a:t>%.  </a:t>
            </a:r>
          </a:p>
          <a:p>
            <a:r>
              <a:rPr lang="en-GB" sz="1600" b="1" dirty="0" smtClean="0">
                <a:solidFill>
                  <a:srgbClr val="FF0000"/>
                </a:solidFill>
                <a:latin typeface="Palatino"/>
                <a:cs typeface="Palatino"/>
              </a:rPr>
              <a:t>Is there any correspondence?</a:t>
            </a:r>
            <a:endParaRPr lang="en-GB" sz="1600" b="1" dirty="0">
              <a:solidFill>
                <a:srgbClr val="FF0000"/>
              </a:solidFill>
              <a:latin typeface="Palatino"/>
              <a:cs typeface="Palatino"/>
            </a:endParaRPr>
          </a:p>
        </p:txBody>
      </p:sp>
      <p:sp>
        <p:nvSpPr>
          <p:cNvPr id="16" name="CasellaDiTesto 15"/>
          <p:cNvSpPr txBox="1"/>
          <p:nvPr/>
        </p:nvSpPr>
        <p:spPr>
          <a:xfrm>
            <a:off x="3543301" y="5261416"/>
            <a:ext cx="2997200" cy="1107996"/>
          </a:xfrm>
          <a:prstGeom prst="rect">
            <a:avLst/>
          </a:prstGeom>
          <a:noFill/>
        </p:spPr>
        <p:txBody>
          <a:bodyPr wrap="square" rtlCol="0">
            <a:spAutoFit/>
          </a:bodyPr>
          <a:lstStyle/>
          <a:p>
            <a:pPr algn="just"/>
            <a:r>
              <a:rPr lang="en-GB" sz="1600" dirty="0">
                <a:latin typeface="Palatino"/>
                <a:cs typeface="Palatino"/>
              </a:rPr>
              <a:t>LMU Cosmic Ray Facility </a:t>
            </a:r>
            <a:r>
              <a:rPr lang="en-GB" sz="1600" dirty="0" smtClean="0">
                <a:latin typeface="Palatino"/>
                <a:cs typeface="Palatino"/>
              </a:rPr>
              <a:t>experimental setup </a:t>
            </a:r>
            <a:r>
              <a:rPr lang="en-GB" sz="1600" dirty="0">
                <a:latin typeface="Palatino"/>
                <a:cs typeface="Palatino"/>
              </a:rPr>
              <a:t>for </a:t>
            </a:r>
            <a:r>
              <a:rPr lang="en-GB" sz="1600" dirty="0" smtClean="0">
                <a:latin typeface="Palatino"/>
                <a:cs typeface="Palatino"/>
              </a:rPr>
              <a:t>cosmic testing </a:t>
            </a:r>
            <a:r>
              <a:rPr lang="en-GB" sz="1600" dirty="0">
                <a:latin typeface="Palatino"/>
                <a:cs typeface="Palatino"/>
              </a:rPr>
              <a:t>SM2 at </a:t>
            </a:r>
            <a:r>
              <a:rPr lang="en-GB" sz="1600" dirty="0" smtClean="0">
                <a:latin typeface="Palatino"/>
                <a:cs typeface="Palatino"/>
              </a:rPr>
              <a:t>Munich </a:t>
            </a:r>
            <a:endParaRPr lang="en-GB" sz="1600" dirty="0">
              <a:latin typeface="Palatino"/>
              <a:cs typeface="Palatino"/>
            </a:endParaRPr>
          </a:p>
          <a:p>
            <a:endParaRPr lang="en-GB" dirty="0"/>
          </a:p>
        </p:txBody>
      </p:sp>
      <p:pic>
        <p:nvPicPr>
          <p:cNvPr id="17" name="Immagine 11"/>
          <p:cNvPicPr/>
          <p:nvPr/>
        </p:nvPicPr>
        <p:blipFill>
          <a:blip r:embed="rId8"/>
          <a:stretch/>
        </p:blipFill>
        <p:spPr>
          <a:xfrm>
            <a:off x="6591301" y="4820788"/>
            <a:ext cx="2500117" cy="1975711"/>
          </a:xfrm>
          <a:prstGeom prst="rect">
            <a:avLst/>
          </a:prstGeom>
          <a:ln>
            <a:noFill/>
          </a:ln>
        </p:spPr>
      </p:pic>
    </p:spTree>
    <p:extLst>
      <p:ext uri="{BB962C8B-B14F-4D97-AF65-F5344CB8AC3E}">
        <p14:creationId xmlns:p14="http://schemas.microsoft.com/office/powerpoint/2010/main" val="147478723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TotalTime>
  <Words>83</Words>
  <Application>Microsoft Macintosh PowerPoint</Application>
  <PresentationFormat>Presentazione su schermo (4:3)</PresentationFormat>
  <Paragraphs>6</Paragraphs>
  <Slides>1</Slides>
  <Notes>0</Notes>
  <HiddenSlides>0</HiddenSlides>
  <MMClips>0</MMClips>
  <ScaleCrop>false</ScaleCrop>
  <HeadingPairs>
    <vt:vector size="4" baseType="variant">
      <vt:variant>
        <vt:lpstr>Tema</vt:lpstr>
      </vt:variant>
      <vt:variant>
        <vt:i4>1</vt:i4>
      </vt:variant>
      <vt:variant>
        <vt:lpstr>Titoli diapositive</vt:lpstr>
      </vt:variant>
      <vt:variant>
        <vt:i4>1</vt:i4>
      </vt:variant>
    </vt:vector>
  </HeadingPairs>
  <TitlesOfParts>
    <vt:vector size="2" baseType="lpstr">
      <vt:lpstr>Tema di Office</vt:lpstr>
      <vt:lpstr>High Voltage stability and Cleaning procedure of 2m2 Resistive Strip MicroMegas Detectors Paolo Massarotti (University of Naples Federico II and INFN Naples) on behalf of the ATLAS Muon Collaboration  :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Voltage stability and Cleaning procedure of 2m2 Resistive Strip MicroMegas Detectors  Paolo Massarotti (University of Naples Federico II and INFN Naples) on behalf of the ATLAS Muon Collaboration   MicroMegas HV stability studies for a full scale prototypes  for the NSW upgrade of the ATLAS forward Muon Spectrometer </dc:title>
  <dc:creator>Paolo Massarotti</dc:creator>
  <cp:lastModifiedBy>Paolo Massarotti</cp:lastModifiedBy>
  <cp:revision>5</cp:revision>
  <dcterms:created xsi:type="dcterms:W3CDTF">2018-05-24T13:10:37Z</dcterms:created>
  <dcterms:modified xsi:type="dcterms:W3CDTF">2018-05-29T15:21:05Z</dcterms:modified>
</cp:coreProperties>
</file>