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6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2"/>
    <p:restoredTop sz="94643"/>
  </p:normalViewPr>
  <p:slideViewPr>
    <p:cSldViewPr snapToGrid="0" snapToObjects="1">
      <p:cViewPr varScale="1">
        <p:scale>
          <a:sx n="204" d="100"/>
          <a:sy n="204" d="100"/>
        </p:scale>
        <p:origin x="1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D02D5-1A8D-F149-90AC-DD788B1367B9}" type="datetime4">
              <a:rPr lang="sv-SE" smtClean="0"/>
              <a:t>10 May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5330A-8A86-0D40-8EA2-D990D456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1277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D4849-0796-C346-9223-1FBF295B2825}" type="datetime4">
              <a:rPr lang="sv-SE" smtClean="0"/>
              <a:t>10 May 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0A996-B600-C445-B99C-CE35CD3B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98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ctr"/>
          <a:lstStyle>
            <a:lvl1pPr algn="ctr">
              <a:defRPr sz="6000">
                <a:latin typeface="Lucida Calligraphy" charset="0"/>
                <a:ea typeface="Lucida Calligraphy" charset="0"/>
                <a:cs typeface="Lucida Calligraphy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latin typeface="Lucida Calligraphy" charset="0"/>
                <a:ea typeface="Lucida Calligraphy" charset="0"/>
                <a:cs typeface="Lucida Calligraph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6024-60BA-244B-874A-922F434D3C15}" type="datetime4">
              <a:rPr lang="sv-SE" smtClean="0"/>
              <a:t>10 May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32" y="6383216"/>
            <a:ext cx="518013" cy="322330"/>
          </a:xfrm>
          <a:prstGeom prst="rect">
            <a:avLst/>
          </a:prstGeom>
        </p:spPr>
        <p:txBody>
          <a:bodyPr/>
          <a:lstStyle/>
          <a:p>
            <a:fld id="{2A9EF9EE-94CA-7D44-AD17-90B415DD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1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D943-EE4C-5049-A453-FA8795CA5EF7}" type="datetime4">
              <a:rPr lang="sv-SE" smtClean="0"/>
              <a:t>10 May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A9EF9EE-94CA-7D44-AD17-90B415DD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3165-5502-4C40-9BD4-C888881F39CB}" type="datetime4">
              <a:rPr lang="sv-SE" smtClean="0"/>
              <a:t>10 May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A9EF9EE-94CA-7D44-AD17-90B415DD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7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38CB-71D1-5A43-84CD-0C77B00C14C8}" type="datetime4">
              <a:rPr lang="sv-SE" smtClean="0"/>
              <a:t>10 May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8113" y="6462346"/>
            <a:ext cx="542925" cy="251992"/>
          </a:xfrm>
          <a:prstGeom prst="rect">
            <a:avLst/>
          </a:prstGeom>
        </p:spPr>
        <p:txBody>
          <a:bodyPr/>
          <a:lstStyle/>
          <a:p>
            <a:fld id="{2A9EF9EE-94CA-7D44-AD17-90B415DD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62C7-E3AF-C34E-8D77-AB2BFC7BA039}" type="datetime4">
              <a:rPr lang="sv-SE" smtClean="0"/>
              <a:t>10 May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321" y="6444762"/>
            <a:ext cx="546558" cy="357675"/>
          </a:xfrm>
          <a:prstGeom prst="rect">
            <a:avLst/>
          </a:prstGeom>
        </p:spPr>
        <p:txBody>
          <a:bodyPr/>
          <a:lstStyle/>
          <a:p>
            <a:fld id="{2A9EF9EE-94CA-7D44-AD17-90B415DD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E5D5-AFB7-7F4A-9AC2-ADFE731D2EFF}" type="datetime4">
              <a:rPr lang="sv-SE" smtClean="0"/>
              <a:t>10 May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4490" y="6462346"/>
            <a:ext cx="516548" cy="340091"/>
          </a:xfrm>
          <a:prstGeom prst="rect">
            <a:avLst/>
          </a:prstGeom>
        </p:spPr>
        <p:txBody>
          <a:bodyPr/>
          <a:lstStyle/>
          <a:p>
            <a:fld id="{2A9EF9EE-94CA-7D44-AD17-90B415DD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0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1471-65F0-4D40-AF72-938E19AEAE94}" type="datetime4">
              <a:rPr lang="sv-SE" smtClean="0"/>
              <a:t>10 May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A9EF9EE-94CA-7D44-AD17-90B415DD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6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8473-1719-7E41-8DC6-6D82AC5F03CB}" type="datetime4">
              <a:rPr lang="sv-SE" smtClean="0"/>
              <a:t>10 May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A9EF9EE-94CA-7D44-AD17-90B415DD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BBC8-31BE-224B-9629-FCA16F1D818F}" type="datetime4">
              <a:rPr lang="sv-SE" smtClean="0"/>
              <a:t>10 May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A9EF9EE-94CA-7D44-AD17-90B415DD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2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7156-B03C-644D-BB69-817DA35780AF}" type="datetime4">
              <a:rPr lang="sv-SE" smtClean="0"/>
              <a:t>10 May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A9EF9EE-94CA-7D44-AD17-90B415DD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0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61B6-2E79-9B4A-8A8D-24BB57CEA05F}" type="datetime4">
              <a:rPr lang="sv-SE" smtClean="0"/>
              <a:t>10 May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A9EF9EE-94CA-7D44-AD17-90B415DD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1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12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1082" y="6619875"/>
            <a:ext cx="1363296" cy="188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9C6114"/>
                </a:solidFill>
                <a:latin typeface="Lucida Calligraphy" charset="0"/>
                <a:ea typeface="Lucida Calligraphy" charset="0"/>
                <a:cs typeface="Lucida Calligraphy" charset="0"/>
              </a:defRPr>
            </a:lvl1pPr>
          </a:lstStyle>
          <a:p>
            <a:fld id="{1E9395A9-91FA-F040-80C7-CDF8D761715F}" type="datetime4">
              <a:rPr lang="sv-SE" smtClean="0"/>
              <a:t>10 May 2018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rot="5400000">
            <a:off x="9092627" y="6058105"/>
            <a:ext cx="1382545" cy="0"/>
          </a:xfrm>
          <a:prstGeom prst="line">
            <a:avLst/>
          </a:prstGeom>
          <a:solidFill>
            <a:srgbClr val="00B8FF"/>
          </a:solidFill>
          <a:ln w="57150" cap="flat" cmpd="sng" algn="ctr">
            <a:gradFill flip="none" rotWithShape="1">
              <a:gsLst>
                <a:gs pos="0">
                  <a:srgbClr val="9C6114">
                    <a:alpha val="0"/>
                  </a:srgbClr>
                </a:gs>
                <a:gs pos="60000">
                  <a:srgbClr val="9C6114">
                    <a:alpha val="65000"/>
                  </a:srgbClr>
                </a:gs>
                <a:gs pos="90000">
                  <a:srgbClr val="9C611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863580" y="6721475"/>
            <a:ext cx="2939233" cy="0"/>
          </a:xfrm>
          <a:prstGeom prst="line">
            <a:avLst/>
          </a:prstGeom>
          <a:solidFill>
            <a:srgbClr val="00B8FF"/>
          </a:solidFill>
          <a:ln w="57150" cap="flat" cmpd="sng" algn="ctr">
            <a:gradFill flip="none" rotWithShape="1">
              <a:gsLst>
                <a:gs pos="0">
                  <a:srgbClr val="9C6114">
                    <a:alpha val="0"/>
                  </a:srgbClr>
                </a:gs>
                <a:gs pos="60000">
                  <a:srgbClr val="9C6114">
                    <a:alpha val="65000"/>
                  </a:srgbClr>
                </a:gs>
                <a:gs pos="90000">
                  <a:srgbClr val="9C611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 rot="16200000">
            <a:off x="-555222" y="802672"/>
            <a:ext cx="1382545" cy="0"/>
          </a:xfrm>
          <a:prstGeom prst="line">
            <a:avLst/>
          </a:prstGeom>
          <a:solidFill>
            <a:srgbClr val="00B8FF"/>
          </a:solidFill>
          <a:ln w="57150" cap="flat" cmpd="sng" algn="ctr">
            <a:gradFill flip="none" rotWithShape="1">
              <a:gsLst>
                <a:gs pos="0">
                  <a:srgbClr val="9C6114">
                    <a:alpha val="0"/>
                  </a:srgbClr>
                </a:gs>
                <a:gs pos="60000">
                  <a:srgbClr val="9C6114">
                    <a:alpha val="65000"/>
                  </a:srgbClr>
                </a:gs>
                <a:gs pos="90000">
                  <a:srgbClr val="9C611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rot="10800000">
            <a:off x="123879" y="139974"/>
            <a:ext cx="2920320" cy="0"/>
          </a:xfrm>
          <a:prstGeom prst="line">
            <a:avLst/>
          </a:prstGeom>
          <a:solidFill>
            <a:srgbClr val="00B8FF"/>
          </a:solidFill>
          <a:ln w="57150" cap="flat" cmpd="sng" algn="ctr">
            <a:gradFill flip="none" rotWithShape="1">
              <a:gsLst>
                <a:gs pos="0">
                  <a:srgbClr val="9C6114">
                    <a:alpha val="0"/>
                  </a:srgbClr>
                </a:gs>
                <a:gs pos="60000">
                  <a:srgbClr val="9C6114">
                    <a:alpha val="65000"/>
                  </a:srgbClr>
                </a:gs>
                <a:gs pos="90000">
                  <a:srgbClr val="9C611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7301" b="21894"/>
          <a:stretch/>
        </p:blipFill>
        <p:spPr>
          <a:xfrm>
            <a:off x="8323042" y="5362925"/>
            <a:ext cx="1441944" cy="1361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r="-151"/>
          <a:stretch/>
        </p:blipFill>
        <p:spPr>
          <a:xfrm>
            <a:off x="9347838" y="111399"/>
            <a:ext cx="454975" cy="4594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4378" y="6619875"/>
            <a:ext cx="2129792" cy="188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9C6114"/>
                </a:solidFill>
                <a:latin typeface="Lucida Calligraphy" charset="0"/>
                <a:ea typeface="Lucida Calligraphy" charset="0"/>
                <a:cs typeface="Lucida Calligraphy" charset="0"/>
              </a:defRPr>
            </a:lvl1pPr>
          </a:lstStyle>
          <a:p>
            <a:r>
              <a:rPr lang="en-US" dirty="0" smtClean="0"/>
              <a:t>Francesco Messi, </a:t>
            </a:r>
            <a:r>
              <a:rPr lang="en-US" dirty="0" err="1" smtClean="0"/>
              <a:t>Lunds</a:t>
            </a:r>
            <a:r>
              <a:rPr lang="en-US" dirty="0" smtClean="0"/>
              <a:t> </a:t>
            </a:r>
            <a:r>
              <a:rPr lang="en-US" dirty="0" err="1" smtClean="0"/>
              <a:t>Universitet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8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Lucida Calligraphy" charset="0"/>
          <a:ea typeface="Lucida Calligraphy" charset="0"/>
          <a:cs typeface="Lucida Calligraph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59EC-BB2F-5B4E-B970-DA6BE324510F}" type="datetime4">
              <a:rPr lang="sv-SE" smtClean="0"/>
              <a:t>10 May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F9EE-94CA-7D44-AD17-90B415DDEC56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Francesco Messi, Lunds Universitet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33330" y="319415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Times New Roman" charset="0"/>
                <a:ea typeface="Times New Roman" charset="0"/>
                <a:cs typeface="Times New Roman" charset="0"/>
              </a:rPr>
              <a:t>Multi-Blade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9396" y="688933"/>
            <a:ext cx="572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GB" b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B-based neutron detector for reflectometry at ESS</a:t>
            </a:r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4378" y="2728515"/>
            <a:ext cx="4953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Multi-Blade:</a:t>
            </a:r>
          </a:p>
          <a:p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- a 10B-based neutron </a:t>
            </a:r>
            <a:r>
              <a:rPr lang="en-GB" sz="1200" dirty="0" smtClean="0">
                <a:latin typeface="Times New Roman" charset="0"/>
                <a:ea typeface="Times New Roman" charset="0"/>
                <a:cs typeface="Times New Roman" charset="0"/>
              </a:rPr>
              <a:t>detector 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conceived to face the arising challenge </a:t>
            </a:r>
          </a:p>
          <a:p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  in neutron reflectometry at the European Spallation Source (ESS). </a:t>
            </a:r>
          </a:p>
          <a:p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     - high counting rate</a:t>
            </a:r>
          </a:p>
          <a:p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     - </a:t>
            </a:r>
            <a:r>
              <a:rPr lang="en-GB" sz="1200" dirty="0" smtClean="0">
                <a:latin typeface="Times New Roman" charset="0"/>
                <a:ea typeface="Times New Roman" charset="0"/>
                <a:cs typeface="Times New Roman" charset="0"/>
              </a:rPr>
              <a:t>sub-millimetre 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spatial resolution</a:t>
            </a:r>
          </a:p>
          <a:p>
            <a:endParaRPr lang="en-GB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- a stack of Multi Wire Proportional Chambers</a:t>
            </a:r>
          </a:p>
          <a:p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     - operated at atmospheric pressure with continuous gas flow (</a:t>
            </a:r>
            <a:r>
              <a:rPr lang="en-GB" sz="1200" dirty="0" err="1">
                <a:latin typeface="Times New Roman" charset="0"/>
                <a:ea typeface="Times New Roman" charset="0"/>
                <a:cs typeface="Times New Roman" charset="0"/>
              </a:rPr>
              <a:t>Ar</a:t>
            </a:r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/Co2 80/20)</a:t>
            </a:r>
          </a:p>
          <a:p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     - with a 10B4C neutron converter and a 2D read-out system</a:t>
            </a:r>
          </a:p>
          <a:p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     - inclined by 5 degrees with respect to the incoming neutron beam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695" y="5441407"/>
            <a:ext cx="812800" cy="1079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70496" y="6068508"/>
            <a:ext cx="210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Times New Roman" charset="0"/>
                <a:ea typeface="Times New Roman" charset="0"/>
                <a:cs typeface="Times New Roman" charset="0"/>
              </a:rPr>
              <a:t>Author: Francesco Messi</a:t>
            </a:r>
          </a:p>
          <a:p>
            <a:r>
              <a:rPr lang="en-GB" sz="1200" dirty="0" err="1">
                <a:latin typeface="Times New Roman" charset="0"/>
                <a:ea typeface="Times New Roman" charset="0"/>
                <a:cs typeface="Times New Roman" charset="0"/>
              </a:rPr>
              <a:t>francesco.messi@nuclear.lu.se</a:t>
            </a:r>
            <a:endParaRPr lang="en-GB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1" y="2284848"/>
            <a:ext cx="3948083" cy="31565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58163" y="1027135"/>
            <a:ext cx="278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imes New Roman" charset="0"/>
                <a:ea typeface="Times New Roman" charset="0"/>
                <a:cs typeface="Times New Roman" charset="0"/>
              </a:rPr>
              <a:t>F. Messi</a:t>
            </a:r>
            <a:r>
              <a:rPr lang="en-GB" sz="1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GB" sz="1400" dirty="0" smtClean="0">
                <a:latin typeface="Times New Roman" charset="0"/>
                <a:ea typeface="Times New Roman" charset="0"/>
                <a:cs typeface="Times New Roman" charset="0"/>
              </a:rPr>
              <a:t>, G. Mauri</a:t>
            </a:r>
            <a:r>
              <a:rPr lang="en-GB" sz="1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3,2</a:t>
            </a:r>
            <a:r>
              <a:rPr lang="en-GB" sz="1400" dirty="0" smtClean="0">
                <a:latin typeface="Times New Roman" charset="0"/>
                <a:ea typeface="Times New Roman" charset="0"/>
                <a:cs typeface="Times New Roman" charset="0"/>
              </a:rPr>
              <a:t>, F. Piscitelli</a:t>
            </a:r>
            <a:r>
              <a:rPr lang="en-GB" sz="1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GB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2952" y="1227437"/>
            <a:ext cx="71400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aseline="30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GB" sz="1050" dirty="0" smtClean="0">
                <a:latin typeface="Times New Roman" charset="0"/>
                <a:ea typeface="Times New Roman" charset="0"/>
                <a:cs typeface="Times New Roman" charset="0"/>
              </a:rPr>
              <a:t>Division of Nuclear Physics Lund University, </a:t>
            </a:r>
            <a:r>
              <a:rPr lang="en-GB" sz="105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GB" sz="1050" dirty="0" smtClean="0">
                <a:latin typeface="Times New Roman" charset="0"/>
                <a:ea typeface="Times New Roman" charset="0"/>
                <a:cs typeface="Times New Roman" charset="0"/>
              </a:rPr>
              <a:t>European Spallation Source ERIC, </a:t>
            </a:r>
            <a:r>
              <a:rPr lang="en-GB" sz="1050" baseline="30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GB" sz="1050" dirty="0" smtClean="0">
                <a:latin typeface="Times New Roman" charset="0"/>
                <a:ea typeface="Times New Roman" charset="0"/>
                <a:cs typeface="Times New Roman" charset="0"/>
              </a:rPr>
              <a:t>Department of Physics University </a:t>
            </a:r>
            <a:r>
              <a:rPr lang="en-GB" sz="1050" smtClean="0">
                <a:latin typeface="Times New Roman" charset="0"/>
                <a:ea typeface="Times New Roman" charset="0"/>
                <a:cs typeface="Times New Roman" charset="0"/>
              </a:rPr>
              <a:t>of Perugia</a:t>
            </a:r>
            <a:endParaRPr lang="en-GB" sz="1050" baseline="300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" id="{85D58B18-0243-B148-AFB5-DA00C4D88756}" vid="{167D03E2-D24F-3047-B310-4983F65C7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</Template>
  <TotalTime>12</TotalTime>
  <Words>132</Words>
  <Application>Microsoft Macintosh PowerPoint</Application>
  <PresentationFormat>A4 Paper (210x297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Lucida Calligraphy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Messi</dc:creator>
  <cp:lastModifiedBy>Francesco Messi</cp:lastModifiedBy>
  <cp:revision>2</cp:revision>
  <cp:lastPrinted>2016-10-05T13:37:29Z</cp:lastPrinted>
  <dcterms:created xsi:type="dcterms:W3CDTF">2018-05-10T14:17:19Z</dcterms:created>
  <dcterms:modified xsi:type="dcterms:W3CDTF">2018-05-10T14:29:40Z</dcterms:modified>
</cp:coreProperties>
</file>